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8"/>
  </p:notesMasterIdLst>
  <p:sldIdLst>
    <p:sldId id="371" r:id="rId2"/>
    <p:sldId id="372" r:id="rId3"/>
    <p:sldId id="373" r:id="rId4"/>
    <p:sldId id="374" r:id="rId5"/>
    <p:sldId id="375" r:id="rId6"/>
    <p:sldId id="376" r:id="rId7"/>
    <p:sldId id="377" r:id="rId8"/>
    <p:sldId id="378" r:id="rId9"/>
    <p:sldId id="379" r:id="rId10"/>
    <p:sldId id="380" r:id="rId11"/>
    <p:sldId id="381" r:id="rId12"/>
    <p:sldId id="382" r:id="rId13"/>
    <p:sldId id="383" r:id="rId14"/>
    <p:sldId id="384" r:id="rId15"/>
    <p:sldId id="385" r:id="rId16"/>
    <p:sldId id="386" r:id="rId17"/>
    <p:sldId id="387" r:id="rId18"/>
    <p:sldId id="388" r:id="rId19"/>
    <p:sldId id="389" r:id="rId20"/>
    <p:sldId id="390" r:id="rId21"/>
    <p:sldId id="391" r:id="rId22"/>
    <p:sldId id="392" r:id="rId23"/>
    <p:sldId id="393" r:id="rId24"/>
    <p:sldId id="394" r:id="rId25"/>
    <p:sldId id="395" r:id="rId26"/>
    <p:sldId id="39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64" y="5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81E6C4-D8E5-4830-8445-DA93D602819B}" type="datetimeFigureOut">
              <a:rPr lang="en-US" smtClean="0"/>
              <a:pPr/>
              <a:t>22-Nov-22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BAE50F-80B0-4D10-961B-4749452DB04C}" type="slidenum">
              <a:rPr lang="en-US" smtClean="0"/>
              <a:pPr/>
              <a:t>‹#›</a:t>
            </a:fld>
            <a:endParaRPr lang="en-US"/>
          </a:p>
        </p:txBody>
      </p:sp>
    </p:spTree>
    <p:extLst>
      <p:ext uri="{BB962C8B-B14F-4D97-AF65-F5344CB8AC3E}">
        <p14:creationId xmlns:p14="http://schemas.microsoft.com/office/powerpoint/2010/main" val="2529712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IQ" altLang="ar-IQ" smtClean="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omic Sans MS" pitchFamily="66" charset="0"/>
                <a:cs typeface="Arial" pitchFamily="34" charset="0"/>
              </a:defRPr>
            </a:lvl1pPr>
            <a:lvl2pPr marL="742950" indent="-285750" eaLnBrk="0" hangingPunct="0">
              <a:defRPr>
                <a:solidFill>
                  <a:schemeClr val="tx1"/>
                </a:solidFill>
                <a:latin typeface="Comic Sans MS" pitchFamily="66" charset="0"/>
                <a:cs typeface="Arial" pitchFamily="34" charset="0"/>
              </a:defRPr>
            </a:lvl2pPr>
            <a:lvl3pPr marL="1143000" indent="-228600" eaLnBrk="0" hangingPunct="0">
              <a:defRPr>
                <a:solidFill>
                  <a:schemeClr val="tx1"/>
                </a:solidFill>
                <a:latin typeface="Comic Sans MS" pitchFamily="66" charset="0"/>
                <a:cs typeface="Arial" pitchFamily="34" charset="0"/>
              </a:defRPr>
            </a:lvl3pPr>
            <a:lvl4pPr marL="1600200" indent="-228600" eaLnBrk="0" hangingPunct="0">
              <a:defRPr>
                <a:solidFill>
                  <a:schemeClr val="tx1"/>
                </a:solidFill>
                <a:latin typeface="Comic Sans MS" pitchFamily="66" charset="0"/>
                <a:cs typeface="Arial" pitchFamily="34" charset="0"/>
              </a:defRPr>
            </a:lvl4pPr>
            <a:lvl5pPr marL="2057400" indent="-228600" eaLnBrk="0" hangingPunct="0">
              <a:defRPr>
                <a:solidFill>
                  <a:schemeClr val="tx1"/>
                </a:solidFill>
                <a:latin typeface="Comic Sans MS" pitchFamily="66" charset="0"/>
                <a:cs typeface="Arial" pitchFamily="34" charset="0"/>
              </a:defRPr>
            </a:lvl5pPr>
            <a:lvl6pPr marL="2514600" indent="-228600" algn="r" rtl="1" eaLnBrk="0" fontAlgn="base" hangingPunct="0">
              <a:spcBef>
                <a:spcPct val="0"/>
              </a:spcBef>
              <a:spcAft>
                <a:spcPct val="0"/>
              </a:spcAft>
              <a:defRPr>
                <a:solidFill>
                  <a:schemeClr val="tx1"/>
                </a:solidFill>
                <a:latin typeface="Comic Sans MS" pitchFamily="66" charset="0"/>
                <a:cs typeface="Arial" pitchFamily="34" charset="0"/>
              </a:defRPr>
            </a:lvl6pPr>
            <a:lvl7pPr marL="2971800" indent="-228600" algn="r" rtl="1" eaLnBrk="0" fontAlgn="base" hangingPunct="0">
              <a:spcBef>
                <a:spcPct val="0"/>
              </a:spcBef>
              <a:spcAft>
                <a:spcPct val="0"/>
              </a:spcAft>
              <a:defRPr>
                <a:solidFill>
                  <a:schemeClr val="tx1"/>
                </a:solidFill>
                <a:latin typeface="Comic Sans MS" pitchFamily="66" charset="0"/>
                <a:cs typeface="Arial" pitchFamily="34" charset="0"/>
              </a:defRPr>
            </a:lvl7pPr>
            <a:lvl8pPr marL="3429000" indent="-228600" algn="r" rtl="1" eaLnBrk="0" fontAlgn="base" hangingPunct="0">
              <a:spcBef>
                <a:spcPct val="0"/>
              </a:spcBef>
              <a:spcAft>
                <a:spcPct val="0"/>
              </a:spcAft>
              <a:defRPr>
                <a:solidFill>
                  <a:schemeClr val="tx1"/>
                </a:solidFill>
                <a:latin typeface="Comic Sans MS" pitchFamily="66" charset="0"/>
                <a:cs typeface="Arial" pitchFamily="34" charset="0"/>
              </a:defRPr>
            </a:lvl8pPr>
            <a:lvl9pPr marL="3886200" indent="-228600" algn="r" rtl="1" eaLnBrk="0" fontAlgn="base" hangingPunct="0">
              <a:spcBef>
                <a:spcPct val="0"/>
              </a:spcBef>
              <a:spcAft>
                <a:spcPct val="0"/>
              </a:spcAft>
              <a:defRPr>
                <a:solidFill>
                  <a:schemeClr val="tx1"/>
                </a:solidFill>
                <a:latin typeface="Comic Sans MS" pitchFamily="66" charset="0"/>
                <a:cs typeface="Arial" pitchFamily="34" charset="0"/>
              </a:defRPr>
            </a:lvl9pPr>
          </a:lstStyle>
          <a:p>
            <a:pPr eaLnBrk="1" hangingPunct="1"/>
            <a:fld id="{7B892137-B861-4156-9E3B-F63E25CCAA8B}" type="slidenum">
              <a:rPr lang="ar-IQ" altLang="ar-IQ" smtClean="0"/>
              <a:pPr eaLnBrk="1" hangingPunct="1"/>
              <a:t>17</a:t>
            </a:fld>
            <a:endParaRPr lang="ar-IQ" altLang="ar-IQ"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E30FA3D-0483-493A-A81F-BB54E2A294B8}" type="datetimeFigureOut">
              <a:rPr lang="en-US" smtClean="0"/>
              <a:pPr/>
              <a:t>22-Nov-22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8003805-D4A6-466C-8174-E3BAA7A125F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30FA3D-0483-493A-A81F-BB54E2A294B8}" type="datetimeFigureOut">
              <a:rPr lang="en-US" smtClean="0"/>
              <a:pPr/>
              <a:t>22-Nov-22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003805-D4A6-466C-8174-E3BAA7A125F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30FA3D-0483-493A-A81F-BB54E2A294B8}" type="datetimeFigureOut">
              <a:rPr lang="en-US" smtClean="0"/>
              <a:pPr/>
              <a:t>22-Nov-22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003805-D4A6-466C-8174-E3BAA7A125F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30FA3D-0483-493A-A81F-BB54E2A294B8}" type="datetimeFigureOut">
              <a:rPr lang="en-US" smtClean="0"/>
              <a:pPr/>
              <a:t>22-Nov-22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003805-D4A6-466C-8174-E3BAA7A125F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E30FA3D-0483-493A-A81F-BB54E2A294B8}" type="datetimeFigureOut">
              <a:rPr lang="en-US" smtClean="0"/>
              <a:pPr/>
              <a:t>22-Nov-22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003805-D4A6-466C-8174-E3BAA7A125F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E30FA3D-0483-493A-A81F-BB54E2A294B8}" type="datetimeFigureOut">
              <a:rPr lang="en-US" smtClean="0"/>
              <a:pPr/>
              <a:t>22-Nov-22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003805-D4A6-466C-8174-E3BAA7A125F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E30FA3D-0483-493A-A81F-BB54E2A294B8}" type="datetimeFigureOut">
              <a:rPr lang="en-US" smtClean="0"/>
              <a:pPr/>
              <a:t>22-Nov-22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8003805-D4A6-466C-8174-E3BAA7A125F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E30FA3D-0483-493A-A81F-BB54E2A294B8}" type="datetimeFigureOut">
              <a:rPr lang="en-US" smtClean="0"/>
              <a:pPr/>
              <a:t>22-Nov-22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8003805-D4A6-466C-8174-E3BAA7A125F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E30FA3D-0483-493A-A81F-BB54E2A294B8}" type="datetimeFigureOut">
              <a:rPr lang="en-US" smtClean="0"/>
              <a:pPr/>
              <a:t>22-Nov-22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8003805-D4A6-466C-8174-E3BAA7A125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E30FA3D-0483-493A-A81F-BB54E2A294B8}" type="datetimeFigureOut">
              <a:rPr lang="en-US" smtClean="0"/>
              <a:pPr/>
              <a:t>22-Nov-22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003805-D4A6-466C-8174-E3BAA7A125F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E30FA3D-0483-493A-A81F-BB54E2A294B8}" type="datetimeFigureOut">
              <a:rPr lang="en-US" smtClean="0"/>
              <a:pPr/>
              <a:t>22-Nov-22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8003805-D4A6-466C-8174-E3BAA7A125F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E30FA3D-0483-493A-A81F-BB54E2A294B8}" type="datetimeFigureOut">
              <a:rPr lang="en-US" smtClean="0"/>
              <a:pPr/>
              <a:t>22-Nov-22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8003805-D4A6-466C-8174-E3BAA7A125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28600"/>
            <a:ext cx="8229600" cy="609600"/>
          </a:xfrm>
        </p:spPr>
        <p:txBody>
          <a:bodyPr>
            <a:normAutofit fontScale="90000"/>
          </a:bodyPr>
          <a:lstStyle/>
          <a:p>
            <a:pPr algn="ctr"/>
            <a:r>
              <a:rPr lang="ar-IQ" altLang="en-US" b="1" smtClean="0"/>
              <a:t>مقدمة عامة عن الأوراق التجارية </a:t>
            </a:r>
            <a:endParaRPr lang="en-US" altLang="en-US" b="1" smtClean="0">
              <a:cs typeface="Traditional Arabic" pitchFamily="18" charset="-78"/>
            </a:endParaRPr>
          </a:p>
        </p:txBody>
      </p:sp>
      <p:sp>
        <p:nvSpPr>
          <p:cNvPr id="3" name="Content Placeholder 2"/>
          <p:cNvSpPr>
            <a:spLocks noGrp="1"/>
          </p:cNvSpPr>
          <p:nvPr>
            <p:ph idx="1"/>
          </p:nvPr>
        </p:nvSpPr>
        <p:spPr>
          <a:xfrm>
            <a:off x="457200" y="762000"/>
            <a:ext cx="8229600" cy="5562600"/>
          </a:xfrm>
        </p:spPr>
        <p:txBody>
          <a:bodyPr/>
          <a:lstStyle/>
          <a:p>
            <a:pPr algn="r" rtl="1">
              <a:defRPr/>
            </a:pPr>
            <a:r>
              <a:rPr lang="ar-IQ" b="1" dirty="0" smtClean="0">
                <a:solidFill>
                  <a:srgbClr val="FF0000"/>
                </a:solidFill>
              </a:rPr>
              <a:t>تعريف الأوراق التجارية: </a:t>
            </a:r>
            <a:r>
              <a:rPr lang="ar-IQ" dirty="0" smtClean="0"/>
              <a:t>وفقاً للمادة (39) من قانون التجارة العراقي رقم (30) لسنة 1984، على أن الورقة التجارية:</a:t>
            </a:r>
          </a:p>
          <a:p>
            <a:pPr marL="0" indent="0" algn="r" rtl="1">
              <a:buFont typeface="Wingdings 2" pitchFamily="18" charset="2"/>
              <a:buNone/>
              <a:defRPr/>
            </a:pPr>
            <a:r>
              <a:rPr lang="ar-IQ" b="1" dirty="0" smtClean="0"/>
              <a:t>(محرر شكلي بصيغة معينة يتعهد بمقتضاه شخص أو يأمر شخصاً آخر فيه بأداء مبلغ محدد من النقود في زمان ومكان معينين ويكون قابلاً للتداول بالتظهير أو بالمناولة).</a:t>
            </a:r>
          </a:p>
          <a:p>
            <a:pPr marL="0" indent="0" algn="r" rtl="1">
              <a:buFont typeface="Wingdings 2" pitchFamily="18" charset="2"/>
              <a:buNone/>
              <a:defRPr/>
            </a:pPr>
            <a:r>
              <a:rPr lang="ar-IQ" dirty="0" smtClean="0"/>
              <a:t>والأشكال الثلاثة المهمة للاوراق التجارية هي:</a:t>
            </a:r>
          </a:p>
          <a:p>
            <a:pPr marL="514350" indent="-514350" algn="r" rtl="1">
              <a:buFont typeface="Wingdings 2" pitchFamily="18" charset="2"/>
              <a:buAutoNum type="arabicPeriod"/>
              <a:defRPr/>
            </a:pPr>
            <a:r>
              <a:rPr lang="ar-IQ" dirty="0" smtClean="0"/>
              <a:t>الحوالة التجارية (السفتجة)</a:t>
            </a:r>
          </a:p>
          <a:p>
            <a:pPr marL="514350" indent="-514350" algn="r" rtl="1">
              <a:buFont typeface="Wingdings 2" pitchFamily="18" charset="2"/>
              <a:buAutoNum type="arabicPeriod"/>
              <a:defRPr/>
            </a:pPr>
            <a:r>
              <a:rPr lang="ar-IQ" dirty="0" smtClean="0"/>
              <a:t>السند للأمر (الكمبيالة)</a:t>
            </a:r>
          </a:p>
          <a:p>
            <a:pPr marL="514350" indent="-514350" algn="r" rtl="1">
              <a:buFont typeface="Wingdings 2" pitchFamily="18" charset="2"/>
              <a:buAutoNum type="arabicPeriod"/>
              <a:defRPr/>
            </a:pPr>
            <a:r>
              <a:rPr lang="ar-IQ" dirty="0" smtClean="0"/>
              <a:t>الصك (الشيك)</a:t>
            </a:r>
          </a:p>
        </p:txBody>
      </p:sp>
    </p:spTree>
    <p:extLst>
      <p:ext uri="{BB962C8B-B14F-4D97-AF65-F5344CB8AC3E}">
        <p14:creationId xmlns:p14="http://schemas.microsoft.com/office/powerpoint/2010/main" val="19118891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143000" y="304800"/>
            <a:ext cx="6870700" cy="457200"/>
          </a:xfrm>
        </p:spPr>
        <p:txBody>
          <a:bodyPr>
            <a:normAutofit fontScale="90000"/>
          </a:bodyPr>
          <a:lstStyle/>
          <a:p>
            <a:pPr algn="ctr" eaLnBrk="1" hangingPunct="1"/>
            <a:r>
              <a:rPr lang="ar-IQ" altLang="ar-IQ" sz="3600" b="1" smtClean="0"/>
              <a:t>أهم المبادئ التي يقوم عليها قانون الصرف</a:t>
            </a:r>
            <a:r>
              <a:rPr lang="ar-IQ" altLang="ar-IQ" sz="3600" smtClean="0"/>
              <a:t> </a:t>
            </a:r>
          </a:p>
        </p:txBody>
      </p:sp>
      <p:sp>
        <p:nvSpPr>
          <p:cNvPr id="11267" name="Content Placeholder 2"/>
          <p:cNvSpPr>
            <a:spLocks noGrp="1"/>
          </p:cNvSpPr>
          <p:nvPr>
            <p:ph idx="1"/>
          </p:nvPr>
        </p:nvSpPr>
        <p:spPr>
          <a:xfrm>
            <a:off x="685800" y="838200"/>
            <a:ext cx="7696200" cy="5791200"/>
          </a:xfrm>
        </p:spPr>
        <p:txBody>
          <a:bodyPr/>
          <a:lstStyle/>
          <a:p>
            <a:pPr eaLnBrk="1" hangingPunct="1">
              <a:buFont typeface="Wingdings 2" pitchFamily="18" charset="2"/>
              <a:buNone/>
            </a:pPr>
            <a:r>
              <a:rPr lang="ar-IQ" altLang="ar-IQ" sz="2000" smtClean="0">
                <a:solidFill>
                  <a:srgbClr val="FF0000"/>
                </a:solidFill>
              </a:rPr>
              <a:t>3 – التشديد على المدين للوفاء بقيمة الورقة التجارية: </a:t>
            </a:r>
            <a:r>
              <a:rPr lang="ar-IQ" altLang="ar-IQ" sz="2000" b="1" smtClean="0">
                <a:solidFill>
                  <a:srgbClr val="FF0000"/>
                </a:solidFill>
              </a:rPr>
              <a:t>س8/  ماذا يعني هذا المبدأ؟ </a:t>
            </a:r>
            <a:r>
              <a:rPr lang="ar-IQ" altLang="ar-IQ" sz="2000" b="1" smtClean="0"/>
              <a:t>ج/ يعني:</a:t>
            </a:r>
          </a:p>
          <a:p>
            <a:pPr eaLnBrk="1" hangingPunct="1">
              <a:spcBef>
                <a:spcPct val="0"/>
              </a:spcBef>
              <a:buFont typeface="Wingdings 2" pitchFamily="18" charset="2"/>
              <a:buNone/>
            </a:pPr>
            <a:r>
              <a:rPr lang="ar-IQ" altLang="ar-IQ" sz="2000" smtClean="0"/>
              <a:t>الموازنة بين مصلحة الحامل الشرعي  ومصلحة المدين بالدفع ويتضح ذلك من خلال :</a:t>
            </a:r>
          </a:p>
          <a:p>
            <a:pPr eaLnBrk="1" hangingPunct="1">
              <a:spcBef>
                <a:spcPct val="0"/>
              </a:spcBef>
              <a:buFont typeface="Wingdings 2" pitchFamily="18" charset="2"/>
              <a:buNone/>
            </a:pPr>
            <a:r>
              <a:rPr lang="ar-IQ" altLang="ar-IQ" sz="2000" smtClean="0"/>
              <a:t> التشديد على المدين الصرفي :</a:t>
            </a:r>
          </a:p>
          <a:p>
            <a:pPr eaLnBrk="1" hangingPunct="1">
              <a:buFont typeface="Wingdings 2" pitchFamily="18" charset="2"/>
              <a:buNone/>
            </a:pPr>
            <a:r>
              <a:rPr lang="ar-IQ" altLang="ar-IQ" sz="2000" smtClean="0"/>
              <a:t>1- يجب وفاء الورقة من قبل المدين الصرفي في مواعيد الاستحقاق المذكورة  فيها وعدم وجود مهلة للدفع .</a:t>
            </a:r>
          </a:p>
          <a:p>
            <a:pPr eaLnBrk="1" hangingPunct="1">
              <a:buFont typeface="Wingdings 2" pitchFamily="18" charset="2"/>
              <a:buNone/>
            </a:pPr>
            <a:r>
              <a:rPr lang="ar-IQ" altLang="ar-IQ" sz="2000" smtClean="0"/>
              <a:t>2-احتساب الفوائد القانونية من تاريخ الامتناع عن الدفع لامن تاريخ المطالبة القضائية، أو تاريخ الإحتجاج.</a:t>
            </a:r>
          </a:p>
          <a:p>
            <a:pPr eaLnBrk="1" hangingPunct="1">
              <a:buFont typeface="Wingdings 2" pitchFamily="18" charset="2"/>
              <a:buNone/>
            </a:pPr>
            <a:r>
              <a:rPr lang="ar-IQ" altLang="ar-IQ" sz="2000" smtClean="0"/>
              <a:t>3- مدة تقادم دعوى الحامل ضد المدين المسحوب عليه القابل، ثلاث سنوات من تاريخ الاستحقاق.</a:t>
            </a:r>
          </a:p>
          <a:p>
            <a:pPr eaLnBrk="1" hangingPunct="1">
              <a:buFont typeface="Wingdings 2" pitchFamily="18" charset="2"/>
              <a:buNone/>
            </a:pPr>
            <a:r>
              <a:rPr lang="ar-IQ" altLang="ar-IQ" sz="2000" smtClean="0"/>
              <a:t>4- للحامل في حالة امتناع االمدين الصرفي عن الدفع، ان يوقع الحجز الاحتياطي على امواله المنقولة. </a:t>
            </a:r>
          </a:p>
          <a:p>
            <a:pPr eaLnBrk="1" hangingPunct="1">
              <a:buFont typeface="Wingdings 2" pitchFamily="18" charset="2"/>
              <a:buNone/>
            </a:pPr>
            <a:r>
              <a:rPr lang="ar-IQ" altLang="ar-IQ" sz="2000" b="1" smtClean="0">
                <a:solidFill>
                  <a:srgbClr val="FF0000"/>
                </a:solidFill>
              </a:rPr>
              <a:t>التشديد على الحامل الشرعي :    س9/ ماذا يقصد بالتشديد على الحامل الشرعي؟</a:t>
            </a:r>
          </a:p>
          <a:p>
            <a:pPr eaLnBrk="1" hangingPunct="1">
              <a:buFont typeface="Wingdings 2" pitchFamily="18" charset="2"/>
              <a:buNone/>
            </a:pPr>
            <a:r>
              <a:rPr lang="ar-IQ" altLang="ar-IQ" sz="2000" smtClean="0"/>
              <a:t>1- يجب ان يقدمها للقبول وللوفاء في تاريخ الاستحقاق المحدد في الورقة .</a:t>
            </a:r>
          </a:p>
          <a:p>
            <a:pPr eaLnBrk="1" hangingPunct="1">
              <a:buFont typeface="Wingdings 2" pitchFamily="18" charset="2"/>
              <a:buNone/>
            </a:pPr>
            <a:r>
              <a:rPr lang="ar-IQ" altLang="ar-IQ" sz="2000" smtClean="0"/>
              <a:t>2- وان يعمل الاحتجاجات الخاصة بـ (عدم القبول ) او (عدم الوفاء ) خلال المواعيد المحددة في القانون والا فقد حقه في الرجوع على الضامنين .</a:t>
            </a:r>
          </a:p>
          <a:p>
            <a:pPr eaLnBrk="1" hangingPunct="1">
              <a:buFont typeface="Wingdings 2" pitchFamily="18" charset="2"/>
              <a:buNone/>
            </a:pPr>
            <a:r>
              <a:rPr lang="ar-IQ" altLang="ar-IQ" sz="2000" smtClean="0"/>
              <a:t>3– يجبر الحامل على قبول الوفاء الجزئي اذا عرضه المسحوب عليه القابل .</a:t>
            </a:r>
          </a:p>
          <a:p>
            <a:pPr eaLnBrk="1" hangingPunct="1">
              <a:buFont typeface="Wingdings 2" pitchFamily="18" charset="2"/>
              <a:buNone/>
            </a:pPr>
            <a:r>
              <a:rPr lang="ar-IQ" altLang="ar-IQ" sz="2000" smtClean="0"/>
              <a:t>4–ودعوى تقادم الحامل ضد الساحب هي سنة واحدة من تاريخ عمل احتجاح عدم الدفع .</a:t>
            </a:r>
          </a:p>
          <a:p>
            <a:pPr eaLnBrk="1" hangingPunct="1">
              <a:buFont typeface="Wingdings 2" pitchFamily="18" charset="2"/>
              <a:buChar char=""/>
            </a:pPr>
            <a:endParaRPr lang="ar-IQ" altLang="ar-IQ" smtClean="0"/>
          </a:p>
          <a:p>
            <a:pPr eaLnBrk="1" hangingPunct="1">
              <a:buFont typeface="Wingdings 2" pitchFamily="18" charset="2"/>
              <a:buChar char=""/>
            </a:pPr>
            <a:endParaRPr lang="ar-IQ" altLang="ar-IQ" smtClean="0"/>
          </a:p>
          <a:p>
            <a:pPr eaLnBrk="1" hangingPunct="1">
              <a:buFont typeface="Wingdings 2" pitchFamily="18" charset="2"/>
              <a:buChar char=""/>
            </a:pPr>
            <a:endParaRPr lang="ar-IQ" altLang="ar-IQ" smtClean="0"/>
          </a:p>
        </p:txBody>
      </p:sp>
    </p:spTree>
    <p:extLst>
      <p:ext uri="{BB962C8B-B14F-4D97-AF65-F5344CB8AC3E}">
        <p14:creationId xmlns:p14="http://schemas.microsoft.com/office/powerpoint/2010/main" val="317527261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267">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267">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26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152400"/>
            <a:ext cx="8229600" cy="533400"/>
          </a:xfrm>
        </p:spPr>
        <p:txBody>
          <a:bodyPr>
            <a:normAutofit fontScale="90000"/>
          </a:bodyPr>
          <a:lstStyle/>
          <a:p>
            <a:pPr algn="ctr"/>
            <a:r>
              <a:rPr lang="ar-IQ" altLang="ar-IQ" sz="3200" b="1" smtClean="0"/>
              <a:t>الفرق بين الأوراق التجارية والأوراق الأخرى</a:t>
            </a:r>
          </a:p>
        </p:txBody>
      </p:sp>
      <p:sp>
        <p:nvSpPr>
          <p:cNvPr id="3" name="Content Placeholder 2"/>
          <p:cNvSpPr>
            <a:spLocks noGrp="1"/>
          </p:cNvSpPr>
          <p:nvPr>
            <p:ph idx="1"/>
          </p:nvPr>
        </p:nvSpPr>
        <p:spPr>
          <a:xfrm>
            <a:off x="228600" y="685800"/>
            <a:ext cx="8763000" cy="6172200"/>
          </a:xfrm>
        </p:spPr>
        <p:txBody>
          <a:bodyPr/>
          <a:lstStyle/>
          <a:p>
            <a:pPr eaLnBrk="1" hangingPunct="1">
              <a:buFont typeface="Wingdings 2" pitchFamily="18" charset="2"/>
              <a:buNone/>
            </a:pPr>
            <a:r>
              <a:rPr lang="ar-IQ" altLang="ar-IQ" sz="2000" b="1" smtClean="0">
                <a:solidFill>
                  <a:srgbClr val="FF0000"/>
                </a:solidFill>
              </a:rPr>
              <a:t>س10/ ما الفرق بين الاوراق التجارية والاوراق المالية؟</a:t>
            </a:r>
          </a:p>
          <a:p>
            <a:pPr eaLnBrk="1" hangingPunct="1">
              <a:buFont typeface="Wingdings 2" pitchFamily="18" charset="2"/>
              <a:buNone/>
            </a:pPr>
            <a:r>
              <a:rPr lang="ar-IQ" altLang="ar-IQ" sz="2000" smtClean="0"/>
              <a:t>ج/ 1- </a:t>
            </a:r>
            <a:r>
              <a:rPr lang="ar-IQ" altLang="ar-IQ" sz="2000" b="1" smtClean="0">
                <a:solidFill>
                  <a:srgbClr val="FF0000"/>
                </a:solidFill>
              </a:rPr>
              <a:t>من حيث الاستثمار</a:t>
            </a:r>
            <a:r>
              <a:rPr lang="ar-IQ" altLang="ar-IQ" sz="2000" smtClean="0"/>
              <a:t>: الورقة التجارية ليست اداة استثمار لانها لا تباع اوتشترى اما الاوراق المالية هي اداة استثمار لانها تباع ويتم التصرف فيها تبعا لتغيير قيمتها الفعلية او السوقية في السوق .</a:t>
            </a:r>
          </a:p>
          <a:p>
            <a:pPr eaLnBrk="1" hangingPunct="1">
              <a:buFont typeface="Wingdings 2" pitchFamily="18" charset="2"/>
              <a:buNone/>
            </a:pPr>
            <a:r>
              <a:rPr lang="ar-IQ" altLang="ar-IQ" sz="2000" smtClean="0"/>
              <a:t>2- </a:t>
            </a:r>
            <a:r>
              <a:rPr lang="ar-IQ" altLang="ar-IQ" sz="2000" b="1" smtClean="0">
                <a:solidFill>
                  <a:srgbClr val="FF0000"/>
                </a:solidFill>
              </a:rPr>
              <a:t>جهة الاصدار</a:t>
            </a:r>
            <a:r>
              <a:rPr lang="ar-IQ" altLang="ar-IQ" sz="2000" smtClean="0"/>
              <a:t>: الورقة التجارية يصدرها الاشخاص الطبيعية والمعنوية كقاعدة عامة باستثناء الشيك فان البنك يصدره دائما ،اما الاورااق المالية فان الشركات والبنوك تصدرها </a:t>
            </a:r>
          </a:p>
          <a:p>
            <a:pPr eaLnBrk="1" hangingPunct="1">
              <a:buFont typeface="Wingdings 2" pitchFamily="18" charset="2"/>
              <a:buNone/>
            </a:pPr>
            <a:r>
              <a:rPr lang="ar-IQ" altLang="ar-IQ" sz="2000" smtClean="0"/>
              <a:t>3- </a:t>
            </a:r>
            <a:r>
              <a:rPr lang="ar-IQ" altLang="ar-IQ" sz="2000" b="1" smtClean="0">
                <a:solidFill>
                  <a:srgbClr val="FF0000"/>
                </a:solidFill>
              </a:rPr>
              <a:t>التسلسل والقيمة</a:t>
            </a:r>
            <a:r>
              <a:rPr lang="ar-IQ" altLang="ar-IQ" sz="2000" smtClean="0"/>
              <a:t>: الورقة التجارية غيرمتسلسلة وقيمتها غير متساوية  اما الاوراق المالية فعلى العكس من ذلك .</a:t>
            </a:r>
          </a:p>
          <a:p>
            <a:pPr eaLnBrk="1" hangingPunct="1">
              <a:buFont typeface="Wingdings 2" pitchFamily="18" charset="2"/>
              <a:buNone/>
            </a:pPr>
            <a:r>
              <a:rPr lang="ar-IQ" altLang="ar-IQ" sz="2000" smtClean="0"/>
              <a:t>4-  </a:t>
            </a:r>
            <a:r>
              <a:rPr lang="ar-IQ" altLang="ar-IQ" sz="2000" b="1" smtClean="0">
                <a:solidFill>
                  <a:srgbClr val="FF0000"/>
                </a:solidFill>
              </a:rPr>
              <a:t>ثبات القيمة: </a:t>
            </a:r>
            <a:r>
              <a:rPr lang="ar-IQ" altLang="ar-IQ" sz="2000" smtClean="0"/>
              <a:t>الورقة التجارية قيمتها ثابته اما الورقة المالية قيمتها متغيرة تبعا لتغيير قيمتها في السوق </a:t>
            </a:r>
          </a:p>
          <a:p>
            <a:pPr eaLnBrk="1" hangingPunct="1">
              <a:buFont typeface="Wingdings 2" pitchFamily="18" charset="2"/>
              <a:buNone/>
            </a:pPr>
            <a:r>
              <a:rPr lang="ar-IQ" altLang="ar-IQ" sz="2000" smtClean="0"/>
              <a:t>5- </a:t>
            </a:r>
            <a:r>
              <a:rPr lang="ar-IQ" altLang="ar-IQ" sz="2000" b="1" smtClean="0">
                <a:solidFill>
                  <a:srgbClr val="FF0000"/>
                </a:solidFill>
              </a:rPr>
              <a:t>الضمان</a:t>
            </a:r>
            <a:r>
              <a:rPr lang="ar-IQ" altLang="ar-IQ" sz="2000" smtClean="0"/>
              <a:t> </a:t>
            </a:r>
            <a:r>
              <a:rPr lang="en-US" altLang="ar-IQ" sz="2000" smtClean="0"/>
              <a:t>:</a:t>
            </a:r>
            <a:r>
              <a:rPr lang="ar-IQ" altLang="ar-IQ" sz="2000" smtClean="0"/>
              <a:t>الساحب وكل موقع ضامن لقبول ووفاء الورقة تجاه الحامل الشرعي للورقة، اما في الأوراق المالية فان بائعها لايضمن وفاءها او ملاءة الشركة التي اصدرتها. </a:t>
            </a:r>
          </a:p>
          <a:p>
            <a:pPr eaLnBrk="1" hangingPunct="1">
              <a:buFont typeface="Wingdings 2" pitchFamily="18" charset="2"/>
              <a:buNone/>
            </a:pPr>
            <a:r>
              <a:rPr lang="ar-IQ" altLang="ar-IQ" sz="2000" smtClean="0"/>
              <a:t>6- </a:t>
            </a:r>
            <a:r>
              <a:rPr lang="ar-IQ" altLang="ar-IQ" sz="2000" b="1" smtClean="0">
                <a:solidFill>
                  <a:srgbClr val="FF0000"/>
                </a:solidFill>
              </a:rPr>
              <a:t>الخصم</a:t>
            </a:r>
            <a:r>
              <a:rPr lang="ar-IQ" altLang="ar-IQ" sz="2000" smtClean="0"/>
              <a:t>:  الورقة التجارية لها القابلية على الخصم اما الورقة المالية فعلى العكس بسبب تغيير قيمتها في السوق. </a:t>
            </a:r>
          </a:p>
          <a:p>
            <a:pPr eaLnBrk="1" hangingPunct="1">
              <a:buFont typeface="Wingdings 2" pitchFamily="18" charset="2"/>
              <a:buNone/>
            </a:pPr>
            <a:r>
              <a:rPr lang="ar-IQ" altLang="ar-IQ" sz="2000" smtClean="0"/>
              <a:t>7- </a:t>
            </a:r>
            <a:r>
              <a:rPr lang="ar-IQ" altLang="ar-IQ" sz="2000" b="1" smtClean="0">
                <a:solidFill>
                  <a:srgbClr val="FF0000"/>
                </a:solidFill>
              </a:rPr>
              <a:t>من حيث التصرف: </a:t>
            </a:r>
            <a:r>
              <a:rPr lang="ar-IQ" altLang="ar-IQ" sz="2000" smtClean="0"/>
              <a:t>تباع الاوراق المالية ويتم تداولها بالبيع والرهن،اما الورقة التجارية لا تباع (الورقة ترهن فقط ).</a:t>
            </a:r>
          </a:p>
          <a:p>
            <a:pPr eaLnBrk="1" hangingPunct="1">
              <a:buFont typeface="Wingdings 2" pitchFamily="18" charset="2"/>
              <a:buNone/>
            </a:pPr>
            <a:r>
              <a:rPr lang="ar-IQ" altLang="ar-IQ" sz="2000" smtClean="0"/>
              <a:t>8- </a:t>
            </a:r>
            <a:r>
              <a:rPr lang="ar-IQ" altLang="ar-IQ" sz="2000" b="1" smtClean="0">
                <a:solidFill>
                  <a:srgbClr val="FF0000"/>
                </a:solidFill>
              </a:rPr>
              <a:t>من حيث كونها اداة وفاء وائتمان</a:t>
            </a:r>
            <a:r>
              <a:rPr lang="ar-IQ" altLang="ar-IQ" sz="2000" smtClean="0"/>
              <a:t>: الورقة  التجارية اداة وفاء وائتمان وكذلك الاوراق المالية (فقط السندات).</a:t>
            </a:r>
          </a:p>
          <a:p>
            <a:pPr eaLnBrk="1" hangingPunct="1">
              <a:buFont typeface="Wingdings 2" pitchFamily="18" charset="2"/>
              <a:buNone/>
            </a:pPr>
            <a:r>
              <a:rPr lang="ar-IQ" altLang="ar-IQ" sz="2000" smtClean="0"/>
              <a:t>9- </a:t>
            </a:r>
            <a:r>
              <a:rPr lang="ar-IQ" altLang="ar-IQ" sz="2000" b="1" smtClean="0">
                <a:solidFill>
                  <a:srgbClr val="FF0000"/>
                </a:solidFill>
              </a:rPr>
              <a:t>من حيث القابلية على التظهير</a:t>
            </a:r>
            <a:r>
              <a:rPr lang="ar-IQ" altLang="ar-IQ" sz="2000" smtClean="0"/>
              <a:t>: ان الاوراق التجارية تتميز بقابليتها على التظهير على عكس الاوراق المالية ( الاسهم )لانها متغيرة القيمة فلا تكون لها القابلية على التظهير. </a:t>
            </a:r>
          </a:p>
          <a:p>
            <a:endParaRPr lang="ar-IQ" altLang="ar-IQ" sz="2000" smtClean="0"/>
          </a:p>
        </p:txBody>
      </p:sp>
    </p:spTree>
    <p:extLst>
      <p:ext uri="{BB962C8B-B14F-4D97-AF65-F5344CB8AC3E}">
        <p14:creationId xmlns:p14="http://schemas.microsoft.com/office/powerpoint/2010/main" val="37302682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304800"/>
            <a:ext cx="8229600" cy="609600"/>
          </a:xfrm>
        </p:spPr>
        <p:txBody>
          <a:bodyPr/>
          <a:lstStyle/>
          <a:p>
            <a:pPr algn="ctr"/>
            <a:r>
              <a:rPr lang="ar-IQ" altLang="ar-IQ" sz="2800" b="1" smtClean="0">
                <a:solidFill>
                  <a:srgbClr val="FF0000"/>
                </a:solidFill>
              </a:rPr>
              <a:t>س11/ ما الفرق بين الاوراق التجارية والاوراق النقدية؟</a:t>
            </a:r>
            <a:endParaRPr lang="ar-IQ" altLang="ar-IQ" sz="2800" smtClean="0"/>
          </a:p>
        </p:txBody>
      </p:sp>
      <p:sp>
        <p:nvSpPr>
          <p:cNvPr id="3" name="Content Placeholder 2"/>
          <p:cNvSpPr>
            <a:spLocks noGrp="1"/>
          </p:cNvSpPr>
          <p:nvPr>
            <p:ph idx="1"/>
          </p:nvPr>
        </p:nvSpPr>
        <p:spPr>
          <a:xfrm>
            <a:off x="457200" y="990600"/>
            <a:ext cx="8229600" cy="5334000"/>
          </a:xfrm>
        </p:spPr>
        <p:txBody>
          <a:bodyPr/>
          <a:lstStyle/>
          <a:p>
            <a:pPr eaLnBrk="1" hangingPunct="1">
              <a:buFont typeface="Wingdings 2" pitchFamily="18" charset="2"/>
              <a:buNone/>
              <a:defRPr/>
            </a:pPr>
            <a:r>
              <a:rPr lang="ar-IQ" sz="2000" dirty="0" smtClean="0"/>
              <a:t>1-</a:t>
            </a:r>
            <a:r>
              <a:rPr lang="ar-IQ" sz="2000" b="1" dirty="0" smtClean="0">
                <a:solidFill>
                  <a:srgbClr val="FF0000"/>
                </a:solidFill>
              </a:rPr>
              <a:t>من حيث جهة الاصدار</a:t>
            </a:r>
            <a:r>
              <a:rPr lang="ar-IQ" sz="2000" dirty="0" smtClean="0"/>
              <a:t>: الدولة تصدر النقود عن طريق البنك المركزي اما الورقة التجارية فان الاشخاص الطبيعية والمعنوية تصدرها .</a:t>
            </a:r>
          </a:p>
          <a:p>
            <a:pPr eaLnBrk="1" hangingPunct="1">
              <a:buFont typeface="Wingdings 2" pitchFamily="18" charset="2"/>
              <a:buNone/>
              <a:defRPr/>
            </a:pPr>
            <a:r>
              <a:rPr lang="ar-IQ" sz="2000" dirty="0" smtClean="0"/>
              <a:t>2- </a:t>
            </a:r>
            <a:r>
              <a:rPr lang="ar-IQ" sz="2000" b="1" dirty="0" smtClean="0">
                <a:solidFill>
                  <a:srgbClr val="FF0000"/>
                </a:solidFill>
              </a:rPr>
              <a:t>الابراء التام والحال</a:t>
            </a:r>
            <a:r>
              <a:rPr lang="ar-IQ" sz="2000" dirty="0" smtClean="0"/>
              <a:t>: النقود تحقق الابراء التام والحال لذمة المدين او المتعامل بها أما الورقة التجارية فانها لا تحقق الابراء الحال او التام  لذمة الساحب مقابل المستفيد لان هناك اجلا في الورقة لا بد من حلوله لكي يتم الوفاء بها كقاعدة عامة . </a:t>
            </a:r>
          </a:p>
          <a:p>
            <a:pPr eaLnBrk="1" hangingPunct="1">
              <a:buFont typeface="Wingdings 2" pitchFamily="18" charset="2"/>
              <a:buNone/>
              <a:defRPr/>
            </a:pPr>
            <a:r>
              <a:rPr lang="ar-IQ" sz="2000" dirty="0" smtClean="0"/>
              <a:t>3-</a:t>
            </a:r>
            <a:r>
              <a:rPr lang="ar-IQ" sz="2000" b="1" dirty="0" smtClean="0">
                <a:solidFill>
                  <a:srgbClr val="FF0000"/>
                </a:solidFill>
              </a:rPr>
              <a:t>التسلسل والقيم المتساوية: </a:t>
            </a:r>
            <a:r>
              <a:rPr lang="ar-IQ" sz="2000" dirty="0" smtClean="0"/>
              <a:t>النقود تحمل تسلسل وقيم متساوية اما الورقة ليس فيها تسلسل او ارقام وقيمتها غير متساوية. </a:t>
            </a:r>
          </a:p>
          <a:p>
            <a:pPr eaLnBrk="1" hangingPunct="1">
              <a:buFont typeface="Wingdings 2" pitchFamily="18" charset="2"/>
              <a:buNone/>
              <a:defRPr/>
            </a:pPr>
            <a:r>
              <a:rPr lang="ar-IQ" sz="2000" dirty="0" smtClean="0"/>
              <a:t>4-</a:t>
            </a:r>
            <a:r>
              <a:rPr lang="ar-IQ" sz="2000" b="1" dirty="0" smtClean="0">
                <a:solidFill>
                  <a:srgbClr val="FF0000"/>
                </a:solidFill>
              </a:rPr>
              <a:t>الخصم: </a:t>
            </a:r>
            <a:r>
              <a:rPr lang="en-US" sz="2000" b="1" dirty="0" smtClean="0">
                <a:solidFill>
                  <a:srgbClr val="FF0000"/>
                </a:solidFill>
                <a:cs typeface="Majalla UI"/>
              </a:rPr>
              <a:t> </a:t>
            </a:r>
            <a:r>
              <a:rPr lang="ar-IQ" sz="2000" dirty="0" smtClean="0"/>
              <a:t>الورقة التجارية لها القابلية عل الخصم في حين ان النقود ليست لها القابلية على الخصم .</a:t>
            </a:r>
          </a:p>
          <a:p>
            <a:pPr eaLnBrk="1" hangingPunct="1">
              <a:buFont typeface="Wingdings 2" pitchFamily="18" charset="2"/>
              <a:buNone/>
              <a:defRPr/>
            </a:pPr>
            <a:r>
              <a:rPr lang="ar-IQ" sz="2000" dirty="0" smtClean="0"/>
              <a:t>5-</a:t>
            </a:r>
            <a:r>
              <a:rPr lang="ar-IQ" sz="2000" b="1" dirty="0" smtClean="0">
                <a:solidFill>
                  <a:srgbClr val="FF0000"/>
                </a:solidFill>
              </a:rPr>
              <a:t>التقادم </a:t>
            </a:r>
            <a:r>
              <a:rPr lang="ar-IQ" sz="2000" dirty="0" smtClean="0"/>
              <a:t>:لا تخضع النقود للتقادم ولا يبطل التعامل بها الا بقانون اما الورقة التجارية فانها تخضع للتقادم. </a:t>
            </a:r>
          </a:p>
          <a:p>
            <a:pPr eaLnBrk="1" hangingPunct="1">
              <a:buFont typeface="Wingdings 2" pitchFamily="18" charset="2"/>
              <a:buNone/>
              <a:defRPr/>
            </a:pPr>
            <a:r>
              <a:rPr lang="ar-IQ" sz="2000" dirty="0" smtClean="0"/>
              <a:t>6-</a:t>
            </a:r>
            <a:r>
              <a:rPr lang="ar-IQ" sz="2000" b="1" dirty="0" smtClean="0">
                <a:solidFill>
                  <a:srgbClr val="FF0000"/>
                </a:solidFill>
              </a:rPr>
              <a:t>الفائدة </a:t>
            </a:r>
            <a:r>
              <a:rPr lang="ar-IQ" sz="2000" dirty="0" smtClean="0"/>
              <a:t>: النقود لا تتضمن اية فائدة اما الورقة فانه يمكن اشتراط الفائدة فيها كاستثناء.</a:t>
            </a:r>
          </a:p>
          <a:p>
            <a:pPr eaLnBrk="1" hangingPunct="1">
              <a:buFont typeface="Wingdings 2" pitchFamily="18" charset="2"/>
              <a:buNone/>
              <a:defRPr/>
            </a:pPr>
            <a:r>
              <a:rPr lang="ar-IQ" sz="2000" dirty="0" smtClean="0"/>
              <a:t>7-</a:t>
            </a:r>
            <a:r>
              <a:rPr lang="ar-IQ" sz="2000" b="1" dirty="0" smtClean="0">
                <a:solidFill>
                  <a:srgbClr val="FF0000"/>
                </a:solidFill>
              </a:rPr>
              <a:t>الزامية التعامل بها </a:t>
            </a:r>
            <a:r>
              <a:rPr lang="ar-IQ" sz="2000" dirty="0" smtClean="0"/>
              <a:t>:النقود التعامل فيها يكون ملزما بموجب القانون اي هي اداة تعامل قانونية اما الورقة فهي اداة تعامل اتفافية لابد من الاتفاق بين الساحب والمستفيد على انشاءها اي هي اداة تعامل او وفاء اتفاقية .</a:t>
            </a:r>
          </a:p>
          <a:p>
            <a:pPr marL="514350" indent="-514350">
              <a:buFont typeface="Wingdings 2" pitchFamily="18" charset="2"/>
              <a:buNone/>
              <a:defRPr/>
            </a:pPr>
            <a:endParaRPr lang="ar-IQ" dirty="0" smtClean="0"/>
          </a:p>
          <a:p>
            <a:pPr marL="514350" indent="-514350">
              <a:buFont typeface="Wingdings 2" pitchFamily="18" charset="2"/>
              <a:buNone/>
              <a:defRPr/>
            </a:pPr>
            <a:endParaRPr lang="ar-IQ" dirty="0"/>
          </a:p>
        </p:txBody>
      </p:sp>
    </p:spTree>
    <p:extLst>
      <p:ext uri="{BB962C8B-B14F-4D97-AF65-F5344CB8AC3E}">
        <p14:creationId xmlns:p14="http://schemas.microsoft.com/office/powerpoint/2010/main" val="24571334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152400"/>
            <a:ext cx="8229600" cy="457200"/>
          </a:xfrm>
        </p:spPr>
        <p:txBody>
          <a:bodyPr>
            <a:normAutofit fontScale="90000"/>
          </a:bodyPr>
          <a:lstStyle/>
          <a:p>
            <a:pPr algn="ctr"/>
            <a:r>
              <a:rPr lang="ar-IQ" altLang="ar-IQ" sz="3200" smtClean="0">
                <a:solidFill>
                  <a:srgbClr val="FF0000"/>
                </a:solidFill>
              </a:rPr>
              <a:t>تعريف الحوالة واشخاصها </a:t>
            </a:r>
            <a:endParaRPr lang="en-US" altLang="ar-IQ" sz="3200" smtClean="0">
              <a:solidFill>
                <a:srgbClr val="FF0000"/>
              </a:solidFill>
            </a:endParaRPr>
          </a:p>
        </p:txBody>
      </p:sp>
      <p:sp>
        <p:nvSpPr>
          <p:cNvPr id="12291" name="Content Placeholder 2"/>
          <p:cNvSpPr>
            <a:spLocks noGrp="1"/>
          </p:cNvSpPr>
          <p:nvPr>
            <p:ph idx="1"/>
          </p:nvPr>
        </p:nvSpPr>
        <p:spPr>
          <a:xfrm>
            <a:off x="228600" y="762000"/>
            <a:ext cx="8610600" cy="5867400"/>
          </a:xfrm>
        </p:spPr>
        <p:txBody>
          <a:bodyPr/>
          <a:lstStyle/>
          <a:p>
            <a:pPr>
              <a:buFont typeface="Wingdings 2" pitchFamily="18" charset="2"/>
              <a:buNone/>
            </a:pPr>
            <a:r>
              <a:rPr lang="ar-IQ" altLang="ar-IQ" sz="2000" b="1" smtClean="0">
                <a:solidFill>
                  <a:srgbClr val="FF0000"/>
                </a:solidFill>
              </a:rPr>
              <a:t>س11/ عرف الحوالة التجارية؟ ثم بين اشخاصها </a:t>
            </a:r>
            <a:r>
              <a:rPr lang="ar-IQ" altLang="ar-IQ" sz="2000" smtClean="0"/>
              <a:t>:</a:t>
            </a:r>
          </a:p>
          <a:p>
            <a:pPr>
              <a:buFont typeface="Wingdings 2" pitchFamily="18" charset="2"/>
              <a:buNone/>
            </a:pPr>
            <a:r>
              <a:rPr lang="ar-IQ" altLang="ar-IQ" sz="2000" smtClean="0"/>
              <a:t>الحوالة او الحوالة التجارية : سند محرر وفق شروط شكلية حددها القانون بموجبه يطلب شخص (طبيعي او معنوي ) يسمى الساحب من شخص اخر يسمى المسحوب عليه (طبيعي او معنوي ) بان يدفع مبلغ من النقود الى شخص ثالث يسمى المستفيد (طبيعي او معنوي ) في مكان معين في زمان معين او لدى الاطلاع ويكون قابلا للتظهير .</a:t>
            </a:r>
          </a:p>
          <a:p>
            <a:pPr>
              <a:buFont typeface="Wingdings 2" pitchFamily="18" charset="2"/>
              <a:buNone/>
            </a:pPr>
            <a:r>
              <a:rPr lang="ar-IQ" altLang="ar-IQ" sz="2000" smtClean="0">
                <a:solidFill>
                  <a:srgbClr val="FF0000"/>
                </a:solidFill>
              </a:rPr>
              <a:t>الساحب: </a:t>
            </a:r>
            <a:r>
              <a:rPr lang="ar-IQ" altLang="ar-IQ" sz="2000" smtClean="0"/>
              <a:t>هو الشخص ( طبيعي ام معنوي ) الذي يامر المسحوب عليه بناء على علاقة مديونية سابقة بينهما ،بدفع مبلغ الحوالة او الحوالة الى الشخص الاخر وهو المستفيد في المكان والتاريخ المعين في الحوالة  وعليه ان يضع توقيعه على الحوالة مع اسمه ويعد المدين الصرفي الاصلي في وقت انشاء الحوالة </a:t>
            </a:r>
            <a:endParaRPr lang="en-US" altLang="ar-IQ" sz="2000" smtClean="0"/>
          </a:p>
          <a:p>
            <a:pPr>
              <a:buFont typeface="Wingdings 2" pitchFamily="18" charset="2"/>
              <a:buNone/>
            </a:pPr>
            <a:r>
              <a:rPr lang="ar-IQ" altLang="ar-IQ" sz="2000" smtClean="0">
                <a:solidFill>
                  <a:srgbClr val="FF0000"/>
                </a:solidFill>
              </a:rPr>
              <a:t>المسحوب عليه </a:t>
            </a:r>
            <a:r>
              <a:rPr lang="ar-IQ" altLang="ar-IQ" sz="2000" smtClean="0"/>
              <a:t>: هو ( الشخص الطبيعي او المعنوي ) الذي يطلب منه الساحب او يأمره بوفاء مبلغ الحوالة ، ويعد اجنبي عن الحوالة وقت انشائها ، لذلك هو حر في قبولها او رفضها عند تقديمها اليه من قبل الحامل ،ويعد المدين الاصلي للحوالة اذا ماقبلها بوضع توقيعه عليها .</a:t>
            </a:r>
          </a:p>
          <a:p>
            <a:pPr>
              <a:buFont typeface="Wingdings 2" pitchFamily="18" charset="2"/>
              <a:buNone/>
            </a:pPr>
            <a:r>
              <a:rPr lang="ar-IQ" altLang="ar-IQ" sz="2000" smtClean="0">
                <a:solidFill>
                  <a:srgbClr val="FF0000"/>
                </a:solidFill>
              </a:rPr>
              <a:t>المستفيد</a:t>
            </a:r>
            <a:r>
              <a:rPr lang="ar-IQ" altLang="ar-IQ" sz="2000" smtClean="0"/>
              <a:t>: هو الشخص ( الطبيعي او المعنوي ) الذي له حق مطالبة المسحوب عليه اذا كان قابلا للحوالة (المدين الصرفي الاصلي )، بدفع قيمة الحوالة في تاريخ الاستحقاق ، واذا امتنع عن الدفع له حق الرجوع  على الساحب والضامنين الاخرين او هو الذي  له مطالبة الساحب (المدين الصرفي الاصلي) اذا لم يقبلها المسحوب عليه ويحق له الرجوع على الضامنين الاخرين في حالة امتناعه عن الدفع ، وهو الدائن بقيمة الحوالة وله ان يتعامل بها عن طريق التظهير والمستفيد الجديد يسمى المظهر اليه او الحامل الشرعي .</a:t>
            </a:r>
            <a:endParaRPr lang="en-US" altLang="ar-IQ" sz="2000" smtClean="0"/>
          </a:p>
        </p:txBody>
      </p:sp>
    </p:spTree>
    <p:extLst>
      <p:ext uri="{BB962C8B-B14F-4D97-AF65-F5344CB8AC3E}">
        <p14:creationId xmlns:p14="http://schemas.microsoft.com/office/powerpoint/2010/main" val="381799798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152400"/>
            <a:ext cx="8229600" cy="609600"/>
          </a:xfrm>
        </p:spPr>
        <p:txBody>
          <a:bodyPr>
            <a:normAutofit fontScale="90000"/>
          </a:bodyPr>
          <a:lstStyle/>
          <a:p>
            <a:pPr algn="ctr"/>
            <a:r>
              <a:rPr lang="ar-IQ" altLang="ar-IQ" smtClean="0">
                <a:solidFill>
                  <a:srgbClr val="FF0000"/>
                </a:solidFill>
              </a:rPr>
              <a:t>تعريف الكمبيالة و الصك</a:t>
            </a:r>
            <a:endParaRPr lang="en-US" altLang="ar-IQ" smtClean="0">
              <a:solidFill>
                <a:srgbClr val="FF0000"/>
              </a:solidFill>
            </a:endParaRPr>
          </a:p>
        </p:txBody>
      </p:sp>
      <p:sp>
        <p:nvSpPr>
          <p:cNvPr id="13315" name="Content Placeholder 2"/>
          <p:cNvSpPr>
            <a:spLocks noGrp="1"/>
          </p:cNvSpPr>
          <p:nvPr>
            <p:ph idx="1"/>
          </p:nvPr>
        </p:nvSpPr>
        <p:spPr>
          <a:xfrm>
            <a:off x="228600" y="838200"/>
            <a:ext cx="8686800" cy="5791200"/>
          </a:xfrm>
        </p:spPr>
        <p:txBody>
          <a:bodyPr/>
          <a:lstStyle/>
          <a:p>
            <a:pPr>
              <a:buFont typeface="Wingdings 2" pitchFamily="18" charset="2"/>
              <a:buNone/>
            </a:pPr>
            <a:r>
              <a:rPr lang="ar-IQ" altLang="ar-IQ" smtClean="0"/>
              <a:t> </a:t>
            </a:r>
            <a:r>
              <a:rPr lang="ar-IQ" altLang="ar-IQ" sz="2000" b="1" smtClean="0">
                <a:solidFill>
                  <a:srgbClr val="FF0000"/>
                </a:solidFill>
              </a:rPr>
              <a:t>س12/ عرف الكمبيالة او السند للأمر ثم بين أشخاصه ؟</a:t>
            </a:r>
          </a:p>
          <a:p>
            <a:pPr>
              <a:buFont typeface="Wingdings 2" pitchFamily="18" charset="2"/>
              <a:buNone/>
            </a:pPr>
            <a:r>
              <a:rPr lang="ar-IQ" altLang="ar-IQ" sz="2000" smtClean="0"/>
              <a:t>ج/  الكمبيالة او السند للأمر : محرر بالشكل الذي يحدده القانون بموجبه يتعهد شخص (طبيعي او معنوي ) ويسمى  محرر السند او المتعهد ، بدفع مبلغ من النقود لشخص اخريسمى المستفيد ( شخص طبيعي او معنوي ) في مكان معين وزمان معين او لدى الاطلاع .</a:t>
            </a:r>
          </a:p>
          <a:p>
            <a:pPr>
              <a:buFont typeface="Wingdings 2" pitchFamily="18" charset="2"/>
              <a:buNone/>
            </a:pPr>
            <a:r>
              <a:rPr lang="ar-IQ" altLang="ar-IQ" sz="2000" smtClean="0">
                <a:solidFill>
                  <a:srgbClr val="FF0000"/>
                </a:solidFill>
              </a:rPr>
              <a:t>المتعهد او محرر الكمبيالة </a:t>
            </a:r>
            <a:r>
              <a:rPr lang="ar-IQ" altLang="ar-IQ" sz="2000" smtClean="0"/>
              <a:t>يقابل الساحب في الحوالة ، </a:t>
            </a:r>
          </a:p>
          <a:p>
            <a:pPr>
              <a:buFont typeface="Wingdings 2" pitchFamily="18" charset="2"/>
              <a:buNone/>
            </a:pPr>
            <a:r>
              <a:rPr lang="ar-IQ" altLang="ar-IQ" sz="2000" smtClean="0">
                <a:solidFill>
                  <a:srgbClr val="FF0000"/>
                </a:solidFill>
              </a:rPr>
              <a:t>والمستفيد</a:t>
            </a:r>
            <a:r>
              <a:rPr lang="ar-IQ" altLang="ar-IQ" sz="2000" smtClean="0"/>
              <a:t>  في الحوالة يقابل المتعهد له  في الكمبيالة  ولا وجود للمسحوب عليه .</a:t>
            </a:r>
          </a:p>
          <a:p>
            <a:pPr>
              <a:buFont typeface="Wingdings 2" pitchFamily="18" charset="2"/>
              <a:buNone/>
            </a:pPr>
            <a:r>
              <a:rPr lang="ar-IQ" altLang="ar-IQ" sz="2000" b="1" smtClean="0">
                <a:solidFill>
                  <a:srgbClr val="FF0000"/>
                </a:solidFill>
              </a:rPr>
              <a:t>س13/ عرف الصك (الشيك)؟ </a:t>
            </a:r>
          </a:p>
          <a:p>
            <a:pPr>
              <a:buFont typeface="Wingdings 2" pitchFamily="18" charset="2"/>
              <a:buNone/>
            </a:pPr>
            <a:r>
              <a:rPr lang="ar-IQ" altLang="ar-IQ" sz="2000" b="1" smtClean="0"/>
              <a:t>ج/ </a:t>
            </a:r>
            <a:r>
              <a:rPr lang="ar-IQ" altLang="ar-IQ" sz="2000" smtClean="0"/>
              <a:t>الصك: محرر شكلي منظم وفق الصيغة التي حددها القانون بموجبه يأمر شخص ( طبيعي او معنوي) يسمى الساحب ، شخصا اخر ( شخص معنوي ) يسمى المسحوب عليه بان يدفع مبلغ من النقود  لدى الاطلاع الى شخص ثالث يسمى المستفيد  او لحامله (طبيعي او معنوي )  . </a:t>
            </a:r>
          </a:p>
          <a:p>
            <a:pPr>
              <a:buFont typeface="Wingdings 2" pitchFamily="18" charset="2"/>
              <a:buNone/>
            </a:pPr>
            <a:endParaRPr lang="ar-IQ" altLang="ar-IQ" sz="2000" smtClean="0"/>
          </a:p>
          <a:p>
            <a:pPr>
              <a:buFont typeface="Wingdings 2" pitchFamily="18" charset="2"/>
              <a:buNone/>
            </a:pPr>
            <a:r>
              <a:rPr lang="ar-IQ" altLang="ar-IQ" sz="2000" smtClean="0">
                <a:solidFill>
                  <a:srgbClr val="FF0000"/>
                </a:solidFill>
              </a:rPr>
              <a:t>ولا فرق بين اشخاص الحوالة والصك الا بكون المسحوب عليه دائما هو البنك. </a:t>
            </a:r>
          </a:p>
          <a:p>
            <a:endParaRPr lang="ar-IQ" altLang="ar-IQ" sz="2000" smtClean="0"/>
          </a:p>
          <a:p>
            <a:endParaRPr lang="en-US" altLang="ar-IQ" smtClean="0"/>
          </a:p>
        </p:txBody>
      </p:sp>
    </p:spTree>
    <p:extLst>
      <p:ext uri="{BB962C8B-B14F-4D97-AF65-F5344CB8AC3E}">
        <p14:creationId xmlns:p14="http://schemas.microsoft.com/office/powerpoint/2010/main" val="135944057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315">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1" nodeType="clickEffect">
                                  <p:stCondLst>
                                    <p:cond delay="0"/>
                                  </p:stCondLst>
                                  <p:childTnLst>
                                    <p:set>
                                      <p:cBhvr>
                                        <p:cTn id="46"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1" nodeType="clickEffect">
                                  <p:stCondLst>
                                    <p:cond delay="0"/>
                                  </p:stCondLst>
                                  <p:childTnLst>
                                    <p:set>
                                      <p:cBhvr>
                                        <p:cTn id="50"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1" nodeType="clickEffect">
                                  <p:stCondLst>
                                    <p:cond delay="0"/>
                                  </p:stCondLst>
                                  <p:childTnLst>
                                    <p:set>
                                      <p:cBhvr>
                                        <p:cTn id="54"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1" nodeType="clickEffect">
                                  <p:stCondLst>
                                    <p:cond delay="0"/>
                                  </p:stCondLst>
                                  <p:childTnLst>
                                    <p:set>
                                      <p:cBhvr>
                                        <p:cTn id="58" dur="1" fill="hold">
                                          <p:stCondLst>
                                            <p:cond delay="0"/>
                                          </p:stCondLst>
                                        </p:cTn>
                                        <p:tgtEl>
                                          <p:spTgt spid="133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13315" grpI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ar-IQ" altLang="ar-IQ" smtClean="0"/>
              <a:t>الفرق بين الورقة التجارية وبطاقة الأتمان</a:t>
            </a:r>
            <a:endParaRPr lang="en-US" altLang="ar-IQ" smtClean="0"/>
          </a:p>
        </p:txBody>
      </p:sp>
      <p:sp>
        <p:nvSpPr>
          <p:cNvPr id="27651" name="Content Placeholder 2"/>
          <p:cNvSpPr>
            <a:spLocks noGrp="1"/>
          </p:cNvSpPr>
          <p:nvPr>
            <p:ph idx="1"/>
          </p:nvPr>
        </p:nvSpPr>
        <p:spPr/>
        <p:txBody>
          <a:bodyPr/>
          <a:lstStyle/>
          <a:p>
            <a:endParaRPr lang="ar-IQ" altLang="ar-IQ" dirty="0" smtClean="0"/>
          </a:p>
          <a:p>
            <a:pPr algn="r" rtl="1"/>
            <a:r>
              <a:rPr lang="ar-IQ" altLang="ar-IQ" dirty="0" smtClean="0"/>
              <a:t>ملاحظة : شرح الفرق بين الورقة التجارية وبطاقة الائتمان والنقود الالكترونية  والحوالة الالكترونية يكون بعد الانتهاء من موضوع الحوالة  </a:t>
            </a:r>
            <a:endParaRPr lang="en-US" altLang="ar-IQ" dirty="0" smtClean="0"/>
          </a:p>
        </p:txBody>
      </p:sp>
    </p:spTree>
    <p:extLst>
      <p:ext uri="{BB962C8B-B14F-4D97-AF65-F5344CB8AC3E}">
        <p14:creationId xmlns:p14="http://schemas.microsoft.com/office/powerpoint/2010/main" val="7850742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85800" y="152400"/>
            <a:ext cx="6870700" cy="457200"/>
          </a:xfrm>
        </p:spPr>
        <p:txBody>
          <a:bodyPr>
            <a:normAutofit fontScale="90000"/>
          </a:bodyPr>
          <a:lstStyle/>
          <a:p>
            <a:pPr eaLnBrk="1" hangingPunct="1"/>
            <a:r>
              <a:rPr lang="ar-IQ" altLang="ar-IQ" sz="3200" smtClean="0"/>
              <a:t>الفرق بين الورقة وبطاقة الائتمان المصرفية </a:t>
            </a:r>
          </a:p>
        </p:txBody>
      </p:sp>
      <p:sp>
        <p:nvSpPr>
          <p:cNvPr id="28675" name="Content Placeholder 2"/>
          <p:cNvSpPr>
            <a:spLocks noGrp="1"/>
          </p:cNvSpPr>
          <p:nvPr>
            <p:ph idx="1"/>
          </p:nvPr>
        </p:nvSpPr>
        <p:spPr>
          <a:xfrm>
            <a:off x="152400" y="533400"/>
            <a:ext cx="8839200" cy="6172200"/>
          </a:xfrm>
        </p:spPr>
        <p:txBody>
          <a:bodyPr/>
          <a:lstStyle/>
          <a:p>
            <a:pPr algn="r" rtl="1" eaLnBrk="1" hangingPunct="1"/>
            <a:r>
              <a:rPr lang="ar-IQ" altLang="ar-IQ" sz="2000" dirty="0" smtClean="0"/>
              <a:t>بطاقة الائتمان هي محررمصرفي الكتروني اسمي غير اذني بمقتضاه يلتزم المصرف من الاعتماد او القرض الذي منحه لعميله (حامل البطاقة )، بدفع قيمة مشتريات العميل التي يجريها مع التاجر الذي يلتزم بقبولها كاداة وفاء حسب العقد المبرم بين التاجر والمصرف على ان يلتزم الحامل بسداد ماعليه في المدة المتفق عليها في العقد المبرم بين العميل والمصرف .الفروق :</a:t>
            </a:r>
          </a:p>
          <a:p>
            <a:pPr algn="r" rtl="1" eaLnBrk="1" hangingPunct="1"/>
            <a:r>
              <a:rPr lang="ar-IQ" altLang="ar-IQ" sz="2000" dirty="0" smtClean="0"/>
              <a:t>1- البطاقة اداة وفاء وائتمان  الا انها ليست لها قابلية على التداول بالتظهيراو المناولة  .</a:t>
            </a:r>
          </a:p>
          <a:p>
            <a:pPr algn="r" rtl="1" eaLnBrk="1" hangingPunct="1"/>
            <a:r>
              <a:rPr lang="ar-IQ" altLang="ar-IQ" sz="2000" dirty="0" smtClean="0"/>
              <a:t>2- البطاقة اسمية دائما اما الورقة يمكن ان تكون اسمية كقاعدة عامة ولحاملها كالشيك استثناء .</a:t>
            </a:r>
          </a:p>
          <a:p>
            <a:pPr algn="r" rtl="1" eaLnBrk="1" hangingPunct="1"/>
            <a:r>
              <a:rPr lang="ar-IQ" altLang="ar-IQ" sz="2000" dirty="0" smtClean="0"/>
              <a:t> - لانها اسمية اي بالاضافة الى ضروركتابة اسم المستفيد منها فان البطاقة قائمة على الاعتبار الشخصي اي ان البنك لايصدر البطاقة الا للعميل الذي لديها تعامل سابق معه ولذلك لا قابلية لها على التظهير</a:t>
            </a:r>
          </a:p>
          <a:p>
            <a:pPr algn="r" rtl="1" eaLnBrk="1" hangingPunct="1"/>
            <a:r>
              <a:rPr lang="ar-IQ" altLang="ar-IQ" sz="2000" dirty="0" smtClean="0"/>
              <a:t>3-الرقم السري بيان اساس في البطاقة بخلاف الورقة التجارية  لارقم لها </a:t>
            </a:r>
          </a:p>
          <a:p>
            <a:pPr algn="r" rtl="1" eaLnBrk="1" hangingPunct="1"/>
            <a:r>
              <a:rPr lang="ar-IQ" altLang="ar-IQ" sz="2000" dirty="0" smtClean="0"/>
              <a:t>4- البطاقة مشفرة( شاردراوه  )اما الورقة فانه يجب كتابة البيانبات فيها بشكل ظاهر وواضح للعيان </a:t>
            </a:r>
          </a:p>
          <a:p>
            <a:pPr algn="r" rtl="1" eaLnBrk="1" hangingPunct="1"/>
            <a:r>
              <a:rPr lang="ar-IQ" altLang="ar-IQ" sz="2000" dirty="0" smtClean="0"/>
              <a:t> 5- لاتحتاج الورقة الى الوسائل الاليكترونية لاستعمالها على خلاف البطاقة فانها تحتاج الى وسائل اليكترونية </a:t>
            </a:r>
          </a:p>
          <a:p>
            <a:pPr algn="r" rtl="1" eaLnBrk="1" hangingPunct="1"/>
            <a:r>
              <a:rPr lang="ar-IQ" altLang="ar-IQ" sz="2000" dirty="0" smtClean="0"/>
              <a:t>6-يمكن تحرير الورقة التجارية باكثر من نسخة اما البطاقة فلايجوز.</a:t>
            </a:r>
          </a:p>
          <a:p>
            <a:pPr algn="r" rtl="1" eaLnBrk="1" hangingPunct="1"/>
            <a:r>
              <a:rPr lang="ar-IQ" altLang="ar-IQ" sz="2000" dirty="0" smtClean="0"/>
              <a:t>-7-البطاقة اداة تحقق الابراء التام والفوري والحال لذمة العميل مقابل التاجر المتعامل معه . </a:t>
            </a:r>
          </a:p>
          <a:p>
            <a:pPr algn="r" rtl="1" eaLnBrk="1" hangingPunct="1"/>
            <a:r>
              <a:rPr lang="ar-IQ" altLang="ar-IQ" sz="2000" dirty="0" smtClean="0"/>
              <a:t>9-البطاقة لاقابلية لها على الخصم على عكس الورقة التجارية .</a:t>
            </a:r>
          </a:p>
          <a:p>
            <a:pPr algn="r" rtl="1" eaLnBrk="1" hangingPunct="1"/>
            <a:r>
              <a:rPr lang="ar-IQ" altLang="ar-IQ" dirty="0" smtClean="0"/>
              <a:t> </a:t>
            </a:r>
          </a:p>
        </p:txBody>
      </p:sp>
    </p:spTree>
    <p:extLst>
      <p:ext uri="{BB962C8B-B14F-4D97-AF65-F5344CB8AC3E}">
        <p14:creationId xmlns:p14="http://schemas.microsoft.com/office/powerpoint/2010/main" val="42669840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152400"/>
            <a:ext cx="6870700" cy="609600"/>
          </a:xfrm>
        </p:spPr>
        <p:txBody>
          <a:bodyPr>
            <a:normAutofit fontScale="90000"/>
          </a:bodyPr>
          <a:lstStyle/>
          <a:p>
            <a:pPr algn="ctr" eaLnBrk="1" fontAlgn="auto" hangingPunct="1">
              <a:spcAft>
                <a:spcPts val="0"/>
              </a:spcAft>
              <a:defRPr/>
            </a:pPr>
            <a:r>
              <a:rPr lang="ar-IQ" dirty="0" smtClean="0"/>
              <a:t>الفروق بين الورقة والبطاقة </a:t>
            </a:r>
          </a:p>
        </p:txBody>
      </p:sp>
      <p:sp>
        <p:nvSpPr>
          <p:cNvPr id="26627" name="Content Placeholder 2"/>
          <p:cNvSpPr>
            <a:spLocks noGrp="1"/>
          </p:cNvSpPr>
          <p:nvPr>
            <p:ph idx="1"/>
          </p:nvPr>
        </p:nvSpPr>
        <p:spPr>
          <a:xfrm>
            <a:off x="381000" y="762000"/>
            <a:ext cx="8382000" cy="5638800"/>
          </a:xfrm>
        </p:spPr>
        <p:txBody>
          <a:bodyPr/>
          <a:lstStyle/>
          <a:p>
            <a:pPr algn="r" rtl="1" eaLnBrk="1" hangingPunct="1">
              <a:defRPr/>
            </a:pPr>
            <a:r>
              <a:rPr lang="ar-IQ" sz="2000" dirty="0" smtClean="0"/>
              <a:t>اما التعامل بالورقة فانه في حالة عدم قبول المسحوب علية الورقة او قبولها ومن ثم عدم دفعها  فان الحامل او المستفيد يرجع على الساحب وعليه الورقة لاتحقق الابراء التا م او الفوري خاصة ان للورقة تاريخ استحقاق  كقاعدة عامة </a:t>
            </a:r>
          </a:p>
          <a:p>
            <a:pPr algn="r" rtl="1" eaLnBrk="1" hangingPunct="1">
              <a:defRPr/>
            </a:pPr>
            <a:r>
              <a:rPr lang="ar-IQ" sz="2000" dirty="0" smtClean="0"/>
              <a:t>. 8-البنك طرف اساسي في البطاقة اما البنك في الورقة فلايعتبر كذلك كقاعدة عامة ، لان البنك في البطاقة يرتبط بعقدين ، عقد مع التاجر وكذلك بعقد اخر مع العميل </a:t>
            </a:r>
          </a:p>
          <a:p>
            <a:pPr algn="r" rtl="1" eaLnBrk="1" hangingPunct="1">
              <a:defRPr/>
            </a:pPr>
            <a:r>
              <a:rPr lang="ar-IQ" sz="2000" dirty="0" smtClean="0"/>
              <a:t>9- الوفاء عن طريق الورقة ثنائي الاطراف ( خاصة الحوالة التجارية)اي يرتبط بشخصين الساحب والمستفيد .وتسمى علاقة الدائنية والمديونية بينهما بعلاقة وصول القيمة اما العلاقة بين المستفيد والمسحوب عليه فلا تنشأ بسبب انشاء الحوالة وانما بسبب توقيعه على الحوالة اي ان المسحوب عليه لايلتزم بمجرد انشاء الحوالة وانما بسبب قبوله لها . اما الوفاء عن طريق البطاقة فانه يكون ثلاثي الاطراف فالبنك يريبط بعقدين مع العميل وكذلك مع التاجراضافة الى العقد الذي ينشأ بين العميل والتاجر </a:t>
            </a:r>
          </a:p>
          <a:p>
            <a:pPr algn="r" rtl="1" eaLnBrk="1" hangingPunct="1">
              <a:defRPr/>
            </a:pPr>
            <a:r>
              <a:rPr lang="ar-IQ" sz="2000" dirty="0" smtClean="0"/>
              <a:t>(ملاحظة : طلب العميل ايجاب واعلان البنك لخدمة البطاقة دعوة للتعاقد )</a:t>
            </a:r>
          </a:p>
          <a:p>
            <a:pPr marL="0" indent="0" algn="r" rtl="1" eaLnBrk="1" hangingPunct="1">
              <a:buFont typeface="Wingdings 2" pitchFamily="18" charset="2"/>
              <a:buNone/>
              <a:defRPr/>
            </a:pPr>
            <a:r>
              <a:rPr lang="ar-IQ" sz="2000" dirty="0" smtClean="0"/>
              <a:t>ملاحظة مهمة : العلاقة بين الساحب والمسحوب عليه تسمى مقابل الوفاء </a:t>
            </a:r>
          </a:p>
          <a:p>
            <a:pPr algn="r" rtl="1" eaLnBrk="1" hangingPunct="1">
              <a:defRPr/>
            </a:pPr>
            <a:r>
              <a:rPr lang="ar-IQ" sz="2000" dirty="0" smtClean="0"/>
              <a:t>اما العلاقة بين الساحب والمستفيد تسمى وصول القيمة </a:t>
            </a:r>
          </a:p>
          <a:p>
            <a:pPr algn="r" rtl="1" eaLnBrk="1" hangingPunct="1">
              <a:defRPr/>
            </a:pPr>
            <a:endParaRPr lang="ar-IQ" dirty="0" smtClean="0"/>
          </a:p>
          <a:p>
            <a:pPr algn="r" rtl="1" eaLnBrk="1" hangingPunct="1">
              <a:defRPr/>
            </a:pPr>
            <a:endParaRPr lang="ar-IQ" dirty="0" smtClean="0"/>
          </a:p>
        </p:txBody>
      </p:sp>
    </p:spTree>
    <p:extLst>
      <p:ext uri="{BB962C8B-B14F-4D97-AF65-F5344CB8AC3E}">
        <p14:creationId xmlns:p14="http://schemas.microsoft.com/office/powerpoint/2010/main" val="58363875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152400"/>
            <a:ext cx="6870700" cy="685800"/>
          </a:xfrm>
        </p:spPr>
        <p:txBody>
          <a:bodyPr>
            <a:normAutofit fontScale="90000"/>
          </a:bodyPr>
          <a:lstStyle/>
          <a:p>
            <a:pPr algn="ctr" eaLnBrk="1" fontAlgn="auto" hangingPunct="1">
              <a:spcAft>
                <a:spcPts val="0"/>
              </a:spcAft>
              <a:defRPr/>
            </a:pPr>
            <a:r>
              <a:rPr lang="ar-IQ" smtClean="0"/>
              <a:t>الفروق بين الورقة والبطاقة </a:t>
            </a:r>
          </a:p>
        </p:txBody>
      </p:sp>
      <p:sp>
        <p:nvSpPr>
          <p:cNvPr id="30723" name="Content Placeholder 2"/>
          <p:cNvSpPr>
            <a:spLocks noGrp="1"/>
          </p:cNvSpPr>
          <p:nvPr>
            <p:ph idx="1"/>
          </p:nvPr>
        </p:nvSpPr>
        <p:spPr>
          <a:xfrm>
            <a:off x="304800" y="838200"/>
            <a:ext cx="8839200" cy="5715000"/>
          </a:xfrm>
        </p:spPr>
        <p:txBody>
          <a:bodyPr/>
          <a:lstStyle/>
          <a:p>
            <a:pPr algn="r" rtl="1" eaLnBrk="1" hangingPunct="1"/>
            <a:r>
              <a:rPr lang="ar-IQ" altLang="ar-IQ" dirty="0" smtClean="0"/>
              <a:t>.</a:t>
            </a:r>
          </a:p>
          <a:p>
            <a:pPr algn="r" rtl="1" eaLnBrk="1" hangingPunct="1"/>
            <a:r>
              <a:rPr lang="ar-IQ" altLang="ar-IQ" dirty="0" smtClean="0"/>
              <a:t>    </a:t>
            </a:r>
            <a:r>
              <a:rPr lang="ar-IQ" altLang="ar-IQ" sz="1800" dirty="0" smtClean="0"/>
              <a:t>10-الورقة اداة ضمان اي ضمان قبول الورقة وضمان وفائها ذلك ان كل موقع على الورقة ضامن لقبول ووفاء الورقة اذا لم يدفعها المدين الاصلي .اما البنك فهو ليس بضامن بل هو ملتزم اصلي بدفع ديون العميل مقابل التاجر ، </a:t>
            </a:r>
          </a:p>
          <a:p>
            <a:pPr algn="r" rtl="1" eaLnBrk="1" hangingPunct="1"/>
            <a:r>
              <a:rPr lang="ar-IQ" altLang="ar-IQ" sz="1800" dirty="0" smtClean="0"/>
              <a:t>وتبقى اهمية الحوالة والكمبيالة في عملية تداول النقود عن طريق التظهير اوالمناولة اليدوية اما البطاقة فانها غير قابلة للتداول ولايكون لها دور في تداول النقود .اي ان للورقة دور في حركة وتداول الاموال في الوسط التجاري .</a:t>
            </a:r>
          </a:p>
          <a:p>
            <a:pPr algn="r" rtl="1" eaLnBrk="1" hangingPunct="1"/>
            <a:r>
              <a:rPr lang="ar-IQ" altLang="ar-IQ" sz="1800" dirty="0" smtClean="0"/>
              <a:t>11-البطاقة لاقابلية لها على الخصم اما </a:t>
            </a:r>
          </a:p>
          <a:p>
            <a:pPr algn="r" rtl="1" eaLnBrk="1" hangingPunct="1"/>
            <a:r>
              <a:rPr lang="ar-IQ" altLang="ar-IQ" sz="1800" dirty="0" smtClean="0"/>
              <a:t>12-البطاقة فيها </a:t>
            </a:r>
          </a:p>
          <a:p>
            <a:pPr algn="r" rtl="1" eaLnBrk="1" hangingPunct="1"/>
            <a:endParaRPr lang="ar-IQ" altLang="ar-IQ" sz="1800" dirty="0" smtClean="0"/>
          </a:p>
          <a:p>
            <a:pPr algn="r" rtl="1" eaLnBrk="1" hangingPunct="1"/>
            <a:endParaRPr lang="ar-IQ" altLang="ar-IQ" dirty="0" smtClean="0"/>
          </a:p>
        </p:txBody>
      </p:sp>
    </p:spTree>
    <p:extLst>
      <p:ext uri="{BB962C8B-B14F-4D97-AF65-F5344CB8AC3E}">
        <p14:creationId xmlns:p14="http://schemas.microsoft.com/office/powerpoint/2010/main" val="20107606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19250"/>
          </a:xfrm>
        </p:spPr>
        <p:txBody>
          <a:bodyPr/>
          <a:lstStyle/>
          <a:p>
            <a:pPr algn="ctr">
              <a:defRPr/>
            </a:pPr>
            <a:r>
              <a:rPr lang="ar-IQ" smtClean="0">
                <a:solidFill>
                  <a:schemeClr val="accent1">
                    <a:lumMod val="60000"/>
                    <a:lumOff val="40000"/>
                  </a:schemeClr>
                </a:solidFill>
              </a:rPr>
              <a:t>والنقود الالكترونية</a:t>
            </a:r>
            <a:r>
              <a:rPr lang="ar-IQ" dirty="0" smtClean="0"/>
              <a:t/>
            </a:r>
            <a:br>
              <a:rPr lang="ar-IQ" dirty="0" smtClean="0"/>
            </a:br>
            <a:endParaRPr lang="ar-IQ" dirty="0"/>
          </a:p>
        </p:txBody>
      </p:sp>
      <p:sp>
        <p:nvSpPr>
          <p:cNvPr id="31747" name="Content Placeholder 2"/>
          <p:cNvSpPr>
            <a:spLocks noGrp="1"/>
          </p:cNvSpPr>
          <p:nvPr>
            <p:ph idx="1"/>
          </p:nvPr>
        </p:nvSpPr>
        <p:spPr/>
        <p:txBody>
          <a:bodyPr/>
          <a:lstStyle/>
          <a:p>
            <a:r>
              <a:rPr lang="ar-IQ" altLang="ar-IQ" smtClean="0"/>
              <a:t>الفروق بين الورقة التجارية والنقود الالكترونية :</a:t>
            </a:r>
          </a:p>
          <a:p>
            <a:r>
              <a:rPr lang="ar-IQ" altLang="ar-IQ" smtClean="0"/>
              <a:t>- تعرف  النقود الالكترونية بانها مخزن الكتروني للقيم النقدية التي ربما تستخدم على نطاق واسع لعمل المدفوعات دون ضرورة ادخال حساب مصرفي لاتمام عملية الدفع )</a:t>
            </a:r>
          </a:p>
          <a:p>
            <a:r>
              <a:rPr lang="ar-IQ" altLang="ar-IQ" smtClean="0"/>
              <a:t> او هي (وحدات تمثل نقود قام الشخص بشرائها ويكون بامكانه حفظها في بطاقة او في ذاكرة الكمبيوتر العائد للشخص )</a:t>
            </a:r>
          </a:p>
          <a:p>
            <a:endParaRPr lang="ar-IQ" altLang="ar-IQ" smtClean="0"/>
          </a:p>
        </p:txBody>
      </p:sp>
    </p:spTree>
    <p:extLst>
      <p:ext uri="{BB962C8B-B14F-4D97-AF65-F5344CB8AC3E}">
        <p14:creationId xmlns:p14="http://schemas.microsoft.com/office/powerpoint/2010/main" val="49260576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457200"/>
            <a:ext cx="8229600" cy="457200"/>
          </a:xfrm>
        </p:spPr>
        <p:txBody>
          <a:bodyPr>
            <a:normAutofit fontScale="90000"/>
          </a:bodyPr>
          <a:lstStyle/>
          <a:p>
            <a:pPr algn="ctr"/>
            <a:r>
              <a:rPr lang="ar-IQ" altLang="en-US" sz="3600" b="1" smtClean="0">
                <a:solidFill>
                  <a:srgbClr val="FF0000"/>
                </a:solidFill>
              </a:rPr>
              <a:t>خصائص (صفات ) الأوراق التجارية </a:t>
            </a:r>
            <a:endParaRPr lang="en-US" altLang="en-US" sz="3600" b="1" smtClean="0">
              <a:solidFill>
                <a:srgbClr val="FF0000"/>
              </a:solidFill>
              <a:cs typeface="Traditional Arabic" pitchFamily="18" charset="-78"/>
            </a:endParaRPr>
          </a:p>
        </p:txBody>
      </p:sp>
      <p:sp>
        <p:nvSpPr>
          <p:cNvPr id="14339" name="Content Placeholder 2"/>
          <p:cNvSpPr>
            <a:spLocks noGrp="1"/>
          </p:cNvSpPr>
          <p:nvPr>
            <p:ph idx="1"/>
          </p:nvPr>
        </p:nvSpPr>
        <p:spPr>
          <a:xfrm>
            <a:off x="457200" y="914400"/>
            <a:ext cx="8229600" cy="5410200"/>
          </a:xfrm>
        </p:spPr>
        <p:txBody>
          <a:bodyPr/>
          <a:lstStyle/>
          <a:p>
            <a:pPr algn="r" rtl="1" eaLnBrk="1" hangingPunct="1">
              <a:buFont typeface="Wingdings 2" pitchFamily="18" charset="2"/>
              <a:buNone/>
            </a:pPr>
            <a:r>
              <a:rPr lang="ar-SA" altLang="ar-IQ" sz="2400" dirty="0" smtClean="0">
                <a:solidFill>
                  <a:srgbClr val="000000"/>
                </a:solidFill>
              </a:rPr>
              <a:t>يجب </a:t>
            </a:r>
            <a:r>
              <a:rPr lang="ar-IQ" altLang="ar-IQ" sz="2400" dirty="0" smtClean="0">
                <a:solidFill>
                  <a:srgbClr val="000000"/>
                </a:solidFill>
              </a:rPr>
              <a:t>أ</a:t>
            </a:r>
            <a:r>
              <a:rPr lang="ar-SA" altLang="ar-IQ" sz="2400" dirty="0" smtClean="0">
                <a:solidFill>
                  <a:srgbClr val="000000"/>
                </a:solidFill>
              </a:rPr>
              <a:t>ن تتوفر فى الورقة </a:t>
            </a:r>
            <a:r>
              <a:rPr lang="ar-IQ" altLang="ar-IQ" sz="2400" dirty="0" smtClean="0">
                <a:solidFill>
                  <a:srgbClr val="000000"/>
                </a:solidFill>
              </a:rPr>
              <a:t>أ</a:t>
            </a:r>
            <a:r>
              <a:rPr lang="ar-SA" altLang="ar-IQ" sz="2400" dirty="0" smtClean="0">
                <a:solidFill>
                  <a:srgbClr val="000000"/>
                </a:solidFill>
              </a:rPr>
              <a:t>و السند</a:t>
            </a:r>
            <a:r>
              <a:rPr lang="ar-IQ" altLang="ar-IQ" sz="2400" dirty="0" smtClean="0">
                <a:solidFill>
                  <a:srgbClr val="000000"/>
                </a:solidFill>
              </a:rPr>
              <a:t>، </a:t>
            </a:r>
            <a:r>
              <a:rPr lang="ar-SA" altLang="ar-IQ" sz="2400" dirty="0" smtClean="0">
                <a:solidFill>
                  <a:srgbClr val="000000"/>
                </a:solidFill>
              </a:rPr>
              <a:t>الصفات او الخصائص ال</a:t>
            </a:r>
            <a:r>
              <a:rPr lang="ar-IQ" altLang="ar-IQ" sz="2400" dirty="0" smtClean="0">
                <a:solidFill>
                  <a:srgbClr val="000000"/>
                </a:solidFill>
              </a:rPr>
              <a:t>آ</a:t>
            </a:r>
            <a:r>
              <a:rPr lang="ar-SA" altLang="ar-IQ" sz="2400" dirty="0" smtClean="0">
                <a:solidFill>
                  <a:srgbClr val="000000"/>
                </a:solidFill>
              </a:rPr>
              <a:t>تية  لكي يعتبر ورقة </a:t>
            </a:r>
            <a:r>
              <a:rPr lang="ar-IQ" altLang="ar-IQ" sz="2400" dirty="0" smtClean="0">
                <a:solidFill>
                  <a:srgbClr val="000000"/>
                </a:solidFill>
              </a:rPr>
              <a:t>تج</a:t>
            </a:r>
            <a:r>
              <a:rPr lang="ar-SA" altLang="ar-IQ" sz="2400" dirty="0" smtClean="0">
                <a:solidFill>
                  <a:srgbClr val="000000"/>
                </a:solidFill>
              </a:rPr>
              <a:t>ارية : </a:t>
            </a:r>
            <a:endParaRPr lang="ar-IQ" altLang="ar-IQ" sz="2400" dirty="0" smtClean="0">
              <a:solidFill>
                <a:srgbClr val="000000"/>
              </a:solidFill>
            </a:endParaRPr>
          </a:p>
          <a:p>
            <a:pPr algn="r" rtl="1" eaLnBrk="1" hangingPunct="1">
              <a:buFont typeface="Wingdings 2" pitchFamily="18" charset="2"/>
              <a:buNone/>
            </a:pPr>
            <a:r>
              <a:rPr lang="ar-IQ" altLang="ar-IQ" sz="2400" dirty="0" smtClean="0">
                <a:solidFill>
                  <a:srgbClr val="000000"/>
                </a:solidFill>
              </a:rPr>
              <a:t>1</a:t>
            </a:r>
            <a:r>
              <a:rPr lang="ar-SA" altLang="ar-IQ" sz="2400" dirty="0" smtClean="0">
                <a:solidFill>
                  <a:srgbClr val="000000"/>
                </a:solidFill>
              </a:rPr>
              <a:t>- </a:t>
            </a:r>
            <a:r>
              <a:rPr lang="ar-IQ" altLang="ar-IQ" sz="2400" dirty="0" smtClean="0">
                <a:solidFill>
                  <a:srgbClr val="000000"/>
                </a:solidFill>
              </a:rPr>
              <a:t>أ</a:t>
            </a:r>
            <a:r>
              <a:rPr lang="ar-SA" altLang="ar-IQ" sz="2400" dirty="0" smtClean="0">
                <a:solidFill>
                  <a:srgbClr val="000000"/>
                </a:solidFill>
              </a:rPr>
              <a:t>ن يكون السند </a:t>
            </a:r>
            <a:r>
              <a:rPr lang="ar-SA" altLang="ar-IQ" sz="2400" dirty="0" smtClean="0">
                <a:solidFill>
                  <a:srgbClr val="FF0000"/>
                </a:solidFill>
              </a:rPr>
              <a:t>قابلا</a:t>
            </a:r>
            <a:r>
              <a:rPr lang="ar-IQ" altLang="ar-IQ" sz="2400" dirty="0" smtClean="0">
                <a:solidFill>
                  <a:srgbClr val="FF0000"/>
                </a:solidFill>
              </a:rPr>
              <a:t>ً</a:t>
            </a:r>
            <a:r>
              <a:rPr lang="ar-SA" altLang="ar-IQ" sz="2400" dirty="0" smtClean="0">
                <a:solidFill>
                  <a:srgbClr val="FF0000"/>
                </a:solidFill>
              </a:rPr>
              <a:t> للتداول بالطرق </a:t>
            </a:r>
            <a:r>
              <a:rPr lang="ar-SA" altLang="ar-IQ" sz="2400" dirty="0" smtClean="0">
                <a:solidFill>
                  <a:srgbClr val="000000"/>
                </a:solidFill>
              </a:rPr>
              <a:t>التجارية بالتظهير </a:t>
            </a:r>
            <a:r>
              <a:rPr lang="ar-IQ" altLang="ar-IQ" sz="2400" dirty="0" smtClean="0">
                <a:solidFill>
                  <a:srgbClr val="000000"/>
                </a:solidFill>
              </a:rPr>
              <a:t>أ</a:t>
            </a:r>
            <a:r>
              <a:rPr lang="ar-SA" altLang="ar-IQ" sz="2400" dirty="0" smtClean="0">
                <a:solidFill>
                  <a:srgbClr val="000000"/>
                </a:solidFill>
              </a:rPr>
              <a:t>و بالمناولة اليدوية ، دون اتباع طرق حوالة الحق المدنية .</a:t>
            </a:r>
          </a:p>
          <a:p>
            <a:pPr algn="r" rtl="1" eaLnBrk="1" hangingPunct="1">
              <a:buFont typeface="Wingdings 2" pitchFamily="18" charset="2"/>
              <a:buNone/>
            </a:pPr>
            <a:r>
              <a:rPr lang="ar-SA" altLang="ar-IQ" sz="2400" dirty="0" smtClean="0">
                <a:solidFill>
                  <a:srgbClr val="000000"/>
                </a:solidFill>
              </a:rPr>
              <a:t>2-</a:t>
            </a:r>
            <a:r>
              <a:rPr lang="ar-IQ" altLang="ar-IQ" sz="2400" dirty="0" smtClean="0">
                <a:solidFill>
                  <a:srgbClr val="000000"/>
                </a:solidFill>
              </a:rPr>
              <a:t> أ</a:t>
            </a:r>
            <a:r>
              <a:rPr lang="ar-SA" altLang="ar-IQ" sz="2400" dirty="0" smtClean="0">
                <a:solidFill>
                  <a:srgbClr val="000000"/>
                </a:solidFill>
              </a:rPr>
              <a:t>ن يتضمن السند حق يتمثل </a:t>
            </a:r>
            <a:r>
              <a:rPr lang="ar-SA" altLang="ar-IQ" sz="2400" dirty="0" smtClean="0">
                <a:solidFill>
                  <a:srgbClr val="FF0000"/>
                </a:solidFill>
              </a:rPr>
              <a:t>بمبلغ من النقود </a:t>
            </a:r>
            <a:r>
              <a:rPr lang="ar-SA" altLang="ar-IQ" sz="2400" dirty="0" smtClean="0">
                <a:solidFill>
                  <a:srgbClr val="000000"/>
                </a:solidFill>
              </a:rPr>
              <a:t>و</a:t>
            </a:r>
            <a:r>
              <a:rPr lang="ar-IQ" altLang="ar-IQ" sz="2400" dirty="0" smtClean="0">
                <a:solidFill>
                  <a:srgbClr val="000000"/>
                </a:solidFill>
              </a:rPr>
              <a:t>أ</a:t>
            </a:r>
            <a:r>
              <a:rPr lang="ar-SA" altLang="ar-IQ" sz="2400" dirty="0" smtClean="0">
                <a:solidFill>
                  <a:srgbClr val="000000"/>
                </a:solidFill>
              </a:rPr>
              <a:t>ن يكون معينا</a:t>
            </a:r>
            <a:r>
              <a:rPr lang="ar-IQ" altLang="ar-IQ" sz="2400" dirty="0" smtClean="0">
                <a:solidFill>
                  <a:srgbClr val="000000"/>
                </a:solidFill>
              </a:rPr>
              <a:t>ً</a:t>
            </a:r>
            <a:r>
              <a:rPr lang="ar-SA" altLang="ar-IQ" sz="2400" dirty="0" smtClean="0">
                <a:solidFill>
                  <a:srgbClr val="000000"/>
                </a:solidFill>
              </a:rPr>
              <a:t> تعينا</a:t>
            </a:r>
            <a:r>
              <a:rPr lang="ar-IQ" altLang="ar-IQ" sz="2400" dirty="0" smtClean="0">
                <a:solidFill>
                  <a:srgbClr val="000000"/>
                </a:solidFill>
              </a:rPr>
              <a:t>ً</a:t>
            </a:r>
            <a:r>
              <a:rPr lang="ar-SA" altLang="ar-IQ" sz="2400" dirty="0" smtClean="0">
                <a:solidFill>
                  <a:srgbClr val="000000"/>
                </a:solidFill>
              </a:rPr>
              <a:t> كافيا</a:t>
            </a:r>
            <a:r>
              <a:rPr lang="ar-IQ" altLang="ar-IQ" sz="2400" dirty="0" smtClean="0">
                <a:solidFill>
                  <a:srgbClr val="000000"/>
                </a:solidFill>
              </a:rPr>
              <a:t>ً</a:t>
            </a:r>
            <a:r>
              <a:rPr lang="ar-SA" altLang="ar-IQ" sz="2400" dirty="0" smtClean="0">
                <a:solidFill>
                  <a:srgbClr val="000000"/>
                </a:solidFill>
              </a:rPr>
              <a:t> غيرمعلق على شرط </a:t>
            </a:r>
            <a:r>
              <a:rPr lang="ar-IQ" altLang="ar-IQ" sz="2400" dirty="0" smtClean="0">
                <a:solidFill>
                  <a:srgbClr val="000000"/>
                </a:solidFill>
              </a:rPr>
              <a:t>.</a:t>
            </a:r>
          </a:p>
          <a:p>
            <a:pPr algn="r" rtl="1" eaLnBrk="1" hangingPunct="1">
              <a:buFont typeface="Wingdings 2" pitchFamily="18" charset="2"/>
              <a:buNone/>
            </a:pPr>
            <a:r>
              <a:rPr lang="ar-IQ" altLang="ar-IQ" sz="2400" dirty="0" smtClean="0">
                <a:solidFill>
                  <a:srgbClr val="000000"/>
                </a:solidFill>
              </a:rPr>
              <a:t>3- أن </a:t>
            </a:r>
            <a:r>
              <a:rPr lang="ar-IQ" altLang="ar-IQ" sz="2400" dirty="0" smtClean="0">
                <a:solidFill>
                  <a:srgbClr val="FF0000"/>
                </a:solidFill>
              </a:rPr>
              <a:t>يكون محرراً شكلياً </a:t>
            </a:r>
            <a:r>
              <a:rPr lang="ar-IQ" altLang="ar-IQ" sz="2400" dirty="0" smtClean="0">
                <a:solidFill>
                  <a:srgbClr val="000000"/>
                </a:solidFill>
              </a:rPr>
              <a:t>أي أن يتم تحريره وفق اجراءات معينة وهي الكتابة والمعلومات أو البيانات التي يجب ان تكتب بالورقة .</a:t>
            </a:r>
          </a:p>
          <a:p>
            <a:pPr algn="r" rtl="1"/>
            <a:endParaRPr lang="en-US" altLang="en-US" dirty="0" smtClean="0">
              <a:cs typeface="Majalla UI"/>
            </a:endParaRPr>
          </a:p>
        </p:txBody>
      </p:sp>
    </p:spTree>
    <p:extLst>
      <p:ext uri="{BB962C8B-B14F-4D97-AF65-F5344CB8AC3E}">
        <p14:creationId xmlns:p14="http://schemas.microsoft.com/office/powerpoint/2010/main" val="104938096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52400"/>
            <a:ext cx="8229600" cy="838200"/>
          </a:xfrm>
        </p:spPr>
        <p:txBody>
          <a:bodyPr>
            <a:normAutofit fontScale="90000"/>
          </a:bodyPr>
          <a:lstStyle/>
          <a:p>
            <a:r>
              <a:rPr lang="ar-IQ" altLang="ar-IQ" sz="4400" smtClean="0"/>
              <a:t>الفروق بين الورقة التجارية والنقود الالكترونية </a:t>
            </a:r>
            <a:endParaRPr lang="en-US" altLang="ar-IQ" sz="4400" smtClean="0"/>
          </a:p>
        </p:txBody>
      </p:sp>
      <p:sp>
        <p:nvSpPr>
          <p:cNvPr id="32771" name="Content Placeholder 2"/>
          <p:cNvSpPr>
            <a:spLocks noGrp="1"/>
          </p:cNvSpPr>
          <p:nvPr>
            <p:ph idx="1"/>
          </p:nvPr>
        </p:nvSpPr>
        <p:spPr>
          <a:xfrm>
            <a:off x="228600" y="990600"/>
            <a:ext cx="8763000" cy="5638800"/>
          </a:xfrm>
        </p:spPr>
        <p:txBody>
          <a:bodyPr/>
          <a:lstStyle/>
          <a:p>
            <a:pPr algn="r" rtl="1"/>
            <a:r>
              <a:rPr lang="ar-IQ" altLang="ar-IQ" dirty="0" smtClean="0"/>
              <a:t>ارقام تتداول الكترونيا ويمثل كل رقم قيمة مالية في خد ذاته ويمكن حملها في كروتات بلاستيكية او الاحتفاظ بها على القرص الصلب للكمبيوتر ويتح للحائز اتمام مدفوعاته دون تدخل البنك المصدر حيث تنخفض الوحدات الالكترونية من رصيد احد الاطراف وتزداد في رصيد الطرف الاخر ويحق لحائزها استرداد مادفع مقابلا لها عند الطلب ،وتستخدم هذه القيم للوفاء باثمان السلع والمنتجات التي يبتاعها المستهلك بدلا من النقود الحقيقية ويستطيع المدين سداد ديونه  ولها قوة ابراء اتفاقية لا قانونية فهي مستمدة من رضا المستهلك لاستخدامها وقبول </a:t>
            </a:r>
            <a:r>
              <a:rPr lang="ar-IQ" altLang="ar-IQ" sz="2000" dirty="0" smtClean="0"/>
              <a:t>التاجر لها كوسيلة وفاء.</a:t>
            </a:r>
          </a:p>
          <a:p>
            <a:pPr algn="r" rtl="1"/>
            <a:r>
              <a:rPr lang="ar-IQ" altLang="ar-IQ" sz="2000" dirty="0" smtClean="0"/>
              <a:t>خصائص النقود الاليكترونية :</a:t>
            </a:r>
          </a:p>
          <a:p>
            <a:pPr algn="r" rtl="1"/>
            <a:r>
              <a:rPr lang="ar-IQ" altLang="ar-IQ" sz="2000" dirty="0" smtClean="0"/>
              <a:t>سهولة الاستخدام وسرعة التعامل :</a:t>
            </a:r>
          </a:p>
          <a:p>
            <a:pPr algn="r" rtl="1"/>
            <a:r>
              <a:rPr lang="ar-IQ" altLang="ar-IQ" sz="2000" dirty="0" smtClean="0"/>
              <a:t>ان النقود د الاليكترونية تسمح باجراء المعاملات القانونية عبر تحويل القيمة النقدية المخزنة اليكترونيا الى جهازالكتروني بحرية دون حاجة الى طلب او اذن من المصرف او البنك  .وهذا يعني تمتعها بميزة السرعة والسهولة في الاستخدام وهو ناشئ عن احتفاظ هذه النقود كمعلومات رقمية مستقلة عن اي حساب مصرفي اضافة الى امكانية التعامل بها في اي وقت وفي اي مكان عبر شبكة الانترنيت </a:t>
            </a:r>
            <a:r>
              <a:rPr lang="ar-IQ" altLang="ar-IQ" dirty="0" smtClean="0"/>
              <a:t>.</a:t>
            </a:r>
          </a:p>
          <a:p>
            <a:pPr algn="r" rtl="1"/>
            <a:endParaRPr lang="en-US" altLang="ar-IQ" dirty="0" smtClean="0"/>
          </a:p>
        </p:txBody>
      </p:sp>
    </p:spTree>
    <p:extLst>
      <p:ext uri="{BB962C8B-B14F-4D97-AF65-F5344CB8AC3E}">
        <p14:creationId xmlns:p14="http://schemas.microsoft.com/office/powerpoint/2010/main" val="157035552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228600"/>
            <a:ext cx="8229600" cy="381000"/>
          </a:xfrm>
        </p:spPr>
        <p:txBody>
          <a:bodyPr>
            <a:normAutofit fontScale="90000"/>
          </a:bodyPr>
          <a:lstStyle/>
          <a:p>
            <a:endParaRPr lang="en-US" altLang="ar-IQ" smtClean="0"/>
          </a:p>
        </p:txBody>
      </p:sp>
      <p:sp>
        <p:nvSpPr>
          <p:cNvPr id="33795" name="Content Placeholder 2"/>
          <p:cNvSpPr>
            <a:spLocks noGrp="1"/>
          </p:cNvSpPr>
          <p:nvPr>
            <p:ph idx="1"/>
          </p:nvPr>
        </p:nvSpPr>
        <p:spPr>
          <a:xfrm>
            <a:off x="228600" y="914400"/>
            <a:ext cx="8686800" cy="5715000"/>
          </a:xfrm>
        </p:spPr>
        <p:txBody>
          <a:bodyPr/>
          <a:lstStyle/>
          <a:p>
            <a:pPr algn="r" rtl="1"/>
            <a:r>
              <a:rPr lang="ar-IQ" altLang="ar-IQ" sz="2000" dirty="0" smtClean="0"/>
              <a:t>القابلية للتحويل والنقل :يمكن تحويل وحدات النقد الالكتروني ونقلها بسهولة بين العديد من التجار دون الحاجة الى الاتصال بالمصدر لاتمام عملية الدفع في كل مرة .</a:t>
            </a:r>
            <a:endParaRPr lang="en-US" altLang="ar-IQ" sz="2000" dirty="0" smtClean="0"/>
          </a:p>
          <a:p>
            <a:pPr algn="r" rtl="1"/>
            <a:r>
              <a:rPr lang="ar-IQ" altLang="ar-IQ" sz="2000" dirty="0" smtClean="0"/>
              <a:t>3-الاستيعابية : طالما هناك استخدام متزايد للانترنيت فان هناك احتمالية تزايد التعامل والاقبال على التعامل بهذه النقود دون أن يؤثر على فعالية التعامل بها .</a:t>
            </a:r>
            <a:endParaRPr lang="en-US" altLang="ar-IQ" sz="2000" dirty="0" smtClean="0"/>
          </a:p>
          <a:p>
            <a:pPr algn="r" rtl="1">
              <a:buFontTx/>
              <a:buChar char="-"/>
            </a:pPr>
            <a:r>
              <a:rPr lang="ar-IQ" altLang="ar-IQ" sz="2000" dirty="0" smtClean="0"/>
              <a:t>السرية والخصوصية :ان التاجر او المشتري المتعامل بالنقود الاليكترونية لن يضطر الى تقديم اية معلومات خاصة يفرضها التعامل المصرفي التقليدي كالكشف عن هويته او اي معلومات عن الصفقة او مقدارها بالرغم من الاثار السلبية المترتية على ذلك مثل التهرب الضريبي و غسل الاموال </a:t>
            </a:r>
            <a:r>
              <a:rPr lang="ar-IQ" altLang="ar-IQ" dirty="0" smtClean="0"/>
              <a:t>.</a:t>
            </a:r>
          </a:p>
          <a:p>
            <a:pPr algn="r" rtl="1">
              <a:buFontTx/>
              <a:buChar char="-"/>
            </a:pPr>
            <a:r>
              <a:rPr lang="ar-IQ" altLang="ar-IQ" sz="2000" dirty="0" smtClean="0"/>
              <a:t>القابلية للانقسام :بامكان المتعاملين بالنقود الالكترونية تحويلها الى كميات او وحدات اصغر حسب قيمة الصفقة .</a:t>
            </a:r>
          </a:p>
          <a:p>
            <a:pPr algn="r" rtl="1">
              <a:buFontTx/>
              <a:buChar char="-"/>
            </a:pPr>
            <a:r>
              <a:rPr lang="ar-IQ" altLang="ar-IQ" sz="2000" dirty="0" smtClean="0"/>
              <a:t>6- انخفاض التكلفة :</a:t>
            </a:r>
          </a:p>
          <a:p>
            <a:pPr algn="r" rtl="1">
              <a:buFontTx/>
              <a:buChar char="-"/>
            </a:pPr>
            <a:r>
              <a:rPr lang="ar-IQ" altLang="ar-IQ" sz="2000" dirty="0" smtClean="0"/>
              <a:t>ان كلفة تقديم السلع والخدمات بالوسائل التقليدية هي اعلى باضعاف كثيرة تفوق كلفة تقديمها بواسطة النقود الالكترونية .</a:t>
            </a:r>
          </a:p>
          <a:p>
            <a:pPr algn="r" rtl="1">
              <a:buFontTx/>
              <a:buChar char="-"/>
            </a:pPr>
            <a:r>
              <a:rPr lang="ar-IQ" altLang="ar-IQ" sz="2000" dirty="0" smtClean="0"/>
              <a:t>مخاوف استعمال النقود الالكترونية</a:t>
            </a:r>
          </a:p>
          <a:p>
            <a:pPr algn="r" rtl="1">
              <a:buFontTx/>
              <a:buChar char="-"/>
            </a:pPr>
            <a:r>
              <a:rPr lang="ar-IQ" altLang="ar-IQ" sz="2000" dirty="0" smtClean="0"/>
              <a:t>الخوف من انها تؤدي الى تشجيع عمليات غسل الاموال </a:t>
            </a:r>
          </a:p>
          <a:p>
            <a:pPr algn="r" rtl="1">
              <a:buFontTx/>
              <a:buChar char="-"/>
            </a:pPr>
            <a:r>
              <a:rPr lang="ar-IQ" altLang="ar-IQ" sz="2000" dirty="0" smtClean="0"/>
              <a:t>التخوف من سرقتها او تعرضها للقرصنة الالكترونية </a:t>
            </a:r>
          </a:p>
          <a:p>
            <a:pPr algn="r" rtl="1">
              <a:buFontTx/>
              <a:buChar char="-"/>
            </a:pPr>
            <a:endParaRPr lang="en-US" altLang="ar-IQ" dirty="0" smtClean="0"/>
          </a:p>
        </p:txBody>
      </p:sp>
    </p:spTree>
    <p:extLst>
      <p:ext uri="{BB962C8B-B14F-4D97-AF65-F5344CB8AC3E}">
        <p14:creationId xmlns:p14="http://schemas.microsoft.com/office/powerpoint/2010/main" val="3278941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228600"/>
            <a:ext cx="8229600" cy="457200"/>
          </a:xfrm>
        </p:spPr>
        <p:txBody>
          <a:bodyPr>
            <a:normAutofit fontScale="90000"/>
          </a:bodyPr>
          <a:lstStyle/>
          <a:p>
            <a:pPr algn="just"/>
            <a:r>
              <a:rPr lang="ar-IQ" altLang="ar-IQ" sz="3600" smtClean="0">
                <a:solidFill>
                  <a:srgbClr val="FF0000"/>
                </a:solidFill>
              </a:rPr>
              <a:t>كيفية اصدارالنقود الالكترونية والعلاقات الناشئة عنها</a:t>
            </a:r>
            <a:endParaRPr lang="en-US" altLang="ar-IQ" sz="3600" smtClean="0">
              <a:solidFill>
                <a:srgbClr val="FF0000"/>
              </a:solidFill>
            </a:endParaRPr>
          </a:p>
        </p:txBody>
      </p:sp>
      <p:sp>
        <p:nvSpPr>
          <p:cNvPr id="34819" name="Content Placeholder 2"/>
          <p:cNvSpPr>
            <a:spLocks noGrp="1"/>
          </p:cNvSpPr>
          <p:nvPr>
            <p:ph idx="1"/>
          </p:nvPr>
        </p:nvSpPr>
        <p:spPr>
          <a:xfrm>
            <a:off x="228600" y="609600"/>
            <a:ext cx="8686800" cy="5943600"/>
          </a:xfrm>
        </p:spPr>
        <p:txBody>
          <a:bodyPr/>
          <a:lstStyle/>
          <a:p>
            <a:pPr algn="just" rtl="1"/>
            <a:r>
              <a:rPr lang="ar-IQ" altLang="ar-IQ" sz="2000" dirty="0" smtClean="0"/>
              <a:t>كيفية اصدارالنقود الالكترونية والعلاقات الناشئة عنها .</a:t>
            </a:r>
            <a:endParaRPr lang="en-US" altLang="ar-IQ" sz="2000" dirty="0" smtClean="0"/>
          </a:p>
          <a:p>
            <a:pPr algn="r" rtl="1"/>
            <a:r>
              <a:rPr lang="ar-IQ" altLang="ar-IQ" sz="2000" dirty="0" smtClean="0"/>
              <a:t> عملية اصدار النقود الالكترونية تتألف من عمليتين :</a:t>
            </a:r>
            <a:endParaRPr lang="en-US" altLang="ar-IQ" sz="2000" dirty="0" smtClean="0"/>
          </a:p>
          <a:p>
            <a:pPr algn="r" rtl="1"/>
            <a:r>
              <a:rPr lang="ar-IQ" altLang="ar-IQ" sz="2000" dirty="0" smtClean="0"/>
              <a:t>اولهما : يقوم العميل بتسليم البنك اي جهة الاصدار مبلغ من النقود التقليدية .</a:t>
            </a:r>
            <a:endParaRPr lang="en-US" altLang="ar-IQ" sz="2000" dirty="0" smtClean="0"/>
          </a:p>
          <a:p>
            <a:pPr algn="r" rtl="1"/>
            <a:r>
              <a:rPr lang="ar-IQ" altLang="ar-IQ" sz="2000" dirty="0" smtClean="0"/>
              <a:t>ثانيهما : قيام جهة الاصدار بتحويل المبلغ الى قيم الكترونية وذلك بانشاء عدد من وحدات النقد الالكتروني تعادل المبلغ الذي تسلمه من العميل </a:t>
            </a:r>
            <a:r>
              <a:rPr lang="ar-IQ" altLang="ar-IQ" dirty="0" smtClean="0"/>
              <a:t>. </a:t>
            </a:r>
            <a:r>
              <a:rPr lang="ar-IQ" altLang="ar-IQ" sz="1800" dirty="0" smtClean="0"/>
              <a:t>المستهلك .</a:t>
            </a:r>
          </a:p>
          <a:p>
            <a:pPr algn="r" rtl="1"/>
            <a:r>
              <a:rPr lang="ar-IQ" altLang="ar-IQ" sz="1800" dirty="0" smtClean="0"/>
              <a:t>خطوات اصدار النقود الالكترونية :</a:t>
            </a:r>
          </a:p>
          <a:p>
            <a:pPr algn="r" rtl="1"/>
            <a:r>
              <a:rPr lang="ar-IQ" altLang="ar-IQ" sz="1800" dirty="0" smtClean="0"/>
              <a:t>يذهب الى البنك لاصدار النقود الالكترونية ويسلمها مبلغ من المال في مقابل تسلمه البطاقة الاليكترونية ويقوم البنك بتحويل جزء من المال الى وحدات اليكترونية يتم شحنها على الكارت الذكي الموجود في المحفظة .</a:t>
            </a:r>
          </a:p>
          <a:p>
            <a:pPr algn="r" rtl="1"/>
            <a:r>
              <a:rPr lang="ar-IQ" altLang="ar-IQ" sz="1800" dirty="0" smtClean="0"/>
              <a:t>ب-بعد حصوله على الوحدات الاليكترونية يحتفظ بها في صورة وحدات الكترونية  ثم تزوده باداة الدفع وهي اما كارت (اي بطاقة ذكية ) او ان تخزن على سيدي ويتم تخزينها في ذاكرة الكمبيوتر الشخصي للعميل.</a:t>
            </a:r>
          </a:p>
          <a:p>
            <a:pPr algn="r" rtl="1"/>
            <a:r>
              <a:rPr lang="ar-IQ" altLang="ar-IQ" sz="1800" dirty="0" smtClean="0"/>
              <a:t>التعامل بالنقود الالكترونية يتم من خلال ثلاثة اطراف تجمعهم علاقات ثلاثة ، والاطراف هم : </a:t>
            </a:r>
          </a:p>
          <a:p>
            <a:pPr algn="r" rtl="1"/>
            <a:r>
              <a:rPr lang="ar-IQ" altLang="ar-IQ" sz="1800" dirty="0" smtClean="0"/>
              <a:t>البنك (المُصدر)          -    العميل ( المستهلك )           التاجر الذي يقبل التعامل بها.</a:t>
            </a:r>
          </a:p>
          <a:p>
            <a:pPr algn="r" rtl="1"/>
            <a:r>
              <a:rPr lang="ar-IQ" altLang="ar-IQ" sz="1800" dirty="0" smtClean="0"/>
              <a:t>العلاقة بين البنك والعميل : تكيف العلاقة بين البنك ( المُصدر) والعميل علاقة وديعة  على ان هناك من يذهب الى ان العلاقة تكيف بانها علاقة بيع او شراء .</a:t>
            </a:r>
          </a:p>
          <a:p>
            <a:pPr algn="r" rtl="1"/>
            <a:r>
              <a:rPr lang="ar-IQ" altLang="ar-IQ" sz="1800" dirty="0" smtClean="0"/>
              <a:t>العلاقة بين البنك والتاجر : تكيف العلاقة على انها اشتراط لمصلحة الغير اي هو عبارة عن عقد يشترط فيه احد اطراف العقد على الطرف الاخر بالتزام لصالح شخص آخر ليس طرفا في العقد وهو المستفيد التاجر </a:t>
            </a:r>
            <a:endParaRPr lang="en-US" altLang="ar-IQ" sz="1800" dirty="0" smtClean="0"/>
          </a:p>
        </p:txBody>
      </p:sp>
    </p:spTree>
    <p:extLst>
      <p:ext uri="{BB962C8B-B14F-4D97-AF65-F5344CB8AC3E}">
        <p14:creationId xmlns:p14="http://schemas.microsoft.com/office/powerpoint/2010/main" val="410081627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228600"/>
            <a:ext cx="8229600" cy="609600"/>
          </a:xfrm>
        </p:spPr>
        <p:txBody>
          <a:bodyPr>
            <a:normAutofit fontScale="90000"/>
          </a:bodyPr>
          <a:lstStyle/>
          <a:p>
            <a:r>
              <a:rPr lang="ar-IQ" altLang="ar-IQ" smtClean="0">
                <a:solidFill>
                  <a:srgbClr val="FF0000"/>
                </a:solidFill>
              </a:rPr>
              <a:t>الالتزامات الناشئة عن التعامل بالنقود الالكترونية</a:t>
            </a:r>
            <a:endParaRPr lang="en-US" altLang="ar-IQ" smtClean="0">
              <a:solidFill>
                <a:srgbClr val="FF0000"/>
              </a:solidFill>
            </a:endParaRPr>
          </a:p>
        </p:txBody>
      </p:sp>
      <p:sp>
        <p:nvSpPr>
          <p:cNvPr id="35843" name="Content Placeholder 2"/>
          <p:cNvSpPr>
            <a:spLocks noGrp="1"/>
          </p:cNvSpPr>
          <p:nvPr>
            <p:ph idx="1"/>
          </p:nvPr>
        </p:nvSpPr>
        <p:spPr>
          <a:xfrm>
            <a:off x="152400" y="914400"/>
            <a:ext cx="8686800" cy="5715000"/>
          </a:xfrm>
        </p:spPr>
        <p:txBody>
          <a:bodyPr/>
          <a:lstStyle/>
          <a:p>
            <a:pPr algn="r" rtl="1"/>
            <a:r>
              <a:rPr lang="ar-IQ" altLang="ar-IQ" sz="2000" dirty="0" smtClean="0"/>
              <a:t>العلاقة بين العميل والتاجر : اما ان تكون عقد البيع او القرض او اي عقد آخر بحيث يتفق العميل مع التاجر بشراء شئ ودفع قيمته بالنقود الاليكترونية بدلا من النقود العادية .</a:t>
            </a:r>
            <a:endParaRPr lang="en-US" altLang="ar-IQ" sz="2000" dirty="0" smtClean="0"/>
          </a:p>
          <a:p>
            <a:pPr algn="r" rtl="1"/>
            <a:r>
              <a:rPr lang="ar-IQ" altLang="ar-IQ" sz="2000" dirty="0" smtClean="0"/>
              <a:t>الالتزامات الناشئة عن التعامل بالنقود الالكترونية</a:t>
            </a:r>
            <a:endParaRPr lang="en-US" altLang="ar-IQ" sz="2000" dirty="0" smtClean="0"/>
          </a:p>
          <a:p>
            <a:pPr algn="r" rtl="1"/>
            <a:r>
              <a:rPr lang="ar-IQ" altLang="ar-IQ" sz="2000" dirty="0" smtClean="0"/>
              <a:t>ان الالتزامات الاساسية هي : </a:t>
            </a:r>
            <a:endParaRPr lang="en-US" altLang="ar-IQ" sz="2000" dirty="0" smtClean="0"/>
          </a:p>
          <a:p>
            <a:pPr algn="r" rtl="1"/>
            <a:r>
              <a:rPr lang="ar-IQ" altLang="ar-IQ" sz="2000" dirty="0" smtClean="0"/>
              <a:t>التزامات البنك المُصدر :</a:t>
            </a:r>
            <a:endParaRPr lang="en-US" altLang="ar-IQ" sz="2000" dirty="0" smtClean="0"/>
          </a:p>
          <a:p>
            <a:pPr algn="r" rtl="1"/>
            <a:r>
              <a:rPr lang="ar-IQ" altLang="ar-IQ" sz="2000" dirty="0" smtClean="0"/>
              <a:t>أ-الالتزام بتمكين العميل من التعامل بالنقود الاليكترونية . ويشمل ذلك ان يسلم للعميل أداة الدفع التي تمكنه من اجراء مدفوعاته الى التاجر،باستخدام النقود الالكترونية سواء أكانت بشكل بطاقة ذكية ام برنامج دفع اليكتروني .</a:t>
            </a:r>
          </a:p>
          <a:p>
            <a:pPr algn="r" rtl="1"/>
            <a:r>
              <a:rPr lang="ar-IQ" altLang="ar-IQ" sz="2000" dirty="0" smtClean="0"/>
              <a:t> ب- تسليم العميل وسائل الدخول الى نظام الدفع والتي تتمثل في اسم المستخدم والرقم السري .</a:t>
            </a:r>
          </a:p>
          <a:p>
            <a:pPr algn="r" rtl="1"/>
            <a:r>
              <a:rPr lang="ar-IQ" altLang="ar-IQ" sz="2000" dirty="0" smtClean="0"/>
              <a:t>ج- التزام البنك بالافصاح عن جميع البيانت والمعلومات المرتبطة باستعمال النقود الالكترونية كاسماء التجار المشتركين في نظام الدفع واماكن استخدام النقود الاليكترونية .د- تمكين العميل من غلق اداة الدفع اذا طرأت ظروف تستدعي ذلك</a:t>
            </a:r>
            <a:r>
              <a:rPr lang="ar-IQ" altLang="ar-IQ" dirty="0" smtClean="0"/>
              <a:t> .</a:t>
            </a:r>
          </a:p>
          <a:p>
            <a:pPr algn="r" rtl="1"/>
            <a:r>
              <a:rPr lang="ar-IQ" altLang="ar-IQ" sz="2000" dirty="0" smtClean="0"/>
              <a:t>التزامات العميل :دفع قيمة الوحدات الالكترونية المشحونة بشكل مقدم .</a:t>
            </a:r>
          </a:p>
          <a:p>
            <a:pPr algn="r" rtl="1"/>
            <a:r>
              <a:rPr lang="ar-IQ" altLang="ar-IQ" sz="2000" dirty="0" smtClean="0"/>
              <a:t>ب- الالتزام باعلام المصدر بكل مايتعلق بشخصه قبل التعاقد .</a:t>
            </a:r>
          </a:p>
          <a:p>
            <a:pPr algn="r" rtl="1"/>
            <a:r>
              <a:rPr lang="ar-IQ" altLang="ar-IQ" sz="2000" dirty="0" smtClean="0"/>
              <a:t>ج- الاحتفاظ بالمحفظة الاليكترونية والرقم السري .</a:t>
            </a:r>
          </a:p>
          <a:p>
            <a:pPr algn="r" rtl="1"/>
            <a:r>
              <a:rPr lang="ar-IQ" altLang="ar-IQ" sz="2000" dirty="0" smtClean="0"/>
              <a:t>د- استخدام المحفظة استخدام سليم . و- الالتزام بالابلاغ عن فقدان الكارت او سرقته </a:t>
            </a:r>
            <a:endParaRPr lang="en-US" altLang="ar-IQ" sz="2000" dirty="0" smtClean="0"/>
          </a:p>
          <a:p>
            <a:pPr algn="r" rtl="1"/>
            <a:endParaRPr lang="ar-IQ" altLang="ar-IQ" sz="2000" dirty="0" smtClean="0"/>
          </a:p>
        </p:txBody>
      </p:sp>
    </p:spTree>
    <p:extLst>
      <p:ext uri="{BB962C8B-B14F-4D97-AF65-F5344CB8AC3E}">
        <p14:creationId xmlns:p14="http://schemas.microsoft.com/office/powerpoint/2010/main" val="352768410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76200"/>
            <a:ext cx="8229600" cy="381000"/>
          </a:xfrm>
        </p:spPr>
        <p:txBody>
          <a:bodyPr>
            <a:normAutofit fontScale="90000"/>
          </a:bodyPr>
          <a:lstStyle/>
          <a:p>
            <a:pPr algn="ctr"/>
            <a:r>
              <a:rPr lang="ar-IQ" altLang="ar-IQ" sz="3200" smtClean="0">
                <a:solidFill>
                  <a:srgbClr val="FF0000"/>
                </a:solidFill>
              </a:rPr>
              <a:t>التزامات التاجر</a:t>
            </a:r>
            <a:r>
              <a:rPr lang="ar-IQ" altLang="ar-IQ" sz="3200" smtClean="0"/>
              <a:t>:</a:t>
            </a:r>
            <a:endParaRPr lang="en-US" altLang="ar-IQ" sz="3200" smtClean="0"/>
          </a:p>
        </p:txBody>
      </p:sp>
      <p:sp>
        <p:nvSpPr>
          <p:cNvPr id="36867" name="Content Placeholder 2"/>
          <p:cNvSpPr>
            <a:spLocks noGrp="1"/>
          </p:cNvSpPr>
          <p:nvPr>
            <p:ph idx="1"/>
          </p:nvPr>
        </p:nvSpPr>
        <p:spPr>
          <a:xfrm>
            <a:off x="228600" y="533400"/>
            <a:ext cx="8610600" cy="6096000"/>
          </a:xfrm>
        </p:spPr>
        <p:txBody>
          <a:bodyPr/>
          <a:lstStyle/>
          <a:p>
            <a:pPr algn="just" rtl="1"/>
            <a:r>
              <a:rPr lang="ar-IQ" altLang="ar-IQ" sz="2000" dirty="0" smtClean="0"/>
              <a:t>التزامات التاجر:</a:t>
            </a:r>
            <a:endParaRPr lang="en-US" altLang="ar-IQ" sz="2000" dirty="0" smtClean="0"/>
          </a:p>
          <a:p>
            <a:pPr algn="r" rtl="1"/>
            <a:r>
              <a:rPr lang="ar-IQ" altLang="ar-IQ" sz="2000" dirty="0" smtClean="0"/>
              <a:t>الالتزام بقبول الدفع بالنقود الاليكترونية </a:t>
            </a:r>
            <a:endParaRPr lang="en-US" altLang="ar-IQ" sz="2000" dirty="0" smtClean="0"/>
          </a:p>
          <a:p>
            <a:pPr algn="r" rtl="1"/>
            <a:r>
              <a:rPr lang="ar-IQ" altLang="ar-IQ" sz="2000" dirty="0" smtClean="0"/>
              <a:t> الالتزام بالتاكد من صحة النقود الاليكترونية لان التاجر يلتزم قبل البنك بقبول النقود الاليكترونية كوسيلة دفع كلما قدمت له من عميل يحملها .</a:t>
            </a:r>
          </a:p>
          <a:p>
            <a:pPr algn="r" rtl="1"/>
            <a:r>
              <a:rPr lang="ar-IQ" altLang="ar-IQ" sz="2000" dirty="0" smtClean="0"/>
              <a:t>الفروق بين  النقود العادية والنقود الاليكترونية </a:t>
            </a:r>
          </a:p>
          <a:p>
            <a:pPr algn="r" rtl="1"/>
            <a:r>
              <a:rPr lang="ar-IQ" altLang="ar-IQ" sz="2000" dirty="0" smtClean="0"/>
              <a:t>النقود العادية ( القانونية )                                     النقود الاليكترونية </a:t>
            </a:r>
          </a:p>
          <a:p>
            <a:pPr algn="r" rtl="1"/>
            <a:r>
              <a:rPr lang="ar-IQ" altLang="ar-IQ" sz="2000" dirty="0" smtClean="0"/>
              <a:t>هناك تسلسل في النقود العادية                                   .لايوجد فيها تسلسل .</a:t>
            </a:r>
          </a:p>
          <a:p>
            <a:pPr algn="r" rtl="1"/>
            <a:r>
              <a:rPr lang="ar-IQ" altLang="ar-IQ" sz="2000" dirty="0" smtClean="0"/>
              <a:t>لا فائدة في النقود العادية .                                    . يوجد فيها فائدة </a:t>
            </a:r>
          </a:p>
          <a:p>
            <a:pPr algn="r" rtl="1"/>
            <a:r>
              <a:rPr lang="ar-IQ" altLang="ar-IQ" sz="2000" dirty="0" smtClean="0"/>
              <a:t>لاتحتاج النقود العادية الى وسائل اليكترونية لاستعمالها.    .لايمكن استخدام النقود الاليكترونية بدون الوسائل الالكنرونية </a:t>
            </a:r>
          </a:p>
          <a:p>
            <a:pPr algn="r" rtl="1"/>
            <a:r>
              <a:rPr lang="ar-IQ" altLang="ar-IQ" sz="2000" dirty="0" smtClean="0"/>
              <a:t>النقود العادية اداة وفاء قانونية .          .  اداة وفاء اتفاقية لابد لها من اتفاق العميل مع التاجر بدءعل قبول التعامل بها</a:t>
            </a:r>
          </a:p>
          <a:p>
            <a:pPr algn="r" rtl="1"/>
            <a:r>
              <a:rPr lang="ar-IQ" altLang="ar-IQ" sz="2000" dirty="0" smtClean="0"/>
              <a:t>الفروق بين الاوراق التجارية والنقود الاليكترونية </a:t>
            </a:r>
          </a:p>
          <a:p>
            <a:pPr algn="r" rtl="1"/>
            <a:r>
              <a:rPr lang="ar-IQ" altLang="ar-IQ" sz="2000" dirty="0" smtClean="0"/>
              <a:t>النقود الاليكترونية                                           الاوراق التجارية </a:t>
            </a:r>
          </a:p>
          <a:p>
            <a:pPr algn="r" rtl="1"/>
            <a:r>
              <a:rPr lang="ar-IQ" altLang="ar-IQ" sz="2000" dirty="0" smtClean="0"/>
              <a:t>الوفاء بالنقود الاليكترونية يكون سريع .   اما بالاوراق التجارية فلا يتصف بالسرعة  لابد من انتظار تاريخ الاستحقاق .</a:t>
            </a:r>
          </a:p>
          <a:p>
            <a:pPr algn="r" rtl="1"/>
            <a:endParaRPr lang="ar-IQ" altLang="ar-IQ" sz="2000" dirty="0" smtClean="0"/>
          </a:p>
          <a:p>
            <a:pPr algn="r" rtl="1"/>
            <a:endParaRPr lang="en-US" altLang="ar-IQ" sz="2000" dirty="0" smtClean="0"/>
          </a:p>
          <a:p>
            <a:pPr algn="r" rtl="1"/>
            <a:endParaRPr lang="en-US" altLang="ar-IQ" dirty="0" smtClean="0"/>
          </a:p>
        </p:txBody>
      </p:sp>
    </p:spTree>
    <p:extLst>
      <p:ext uri="{BB962C8B-B14F-4D97-AF65-F5344CB8AC3E}">
        <p14:creationId xmlns:p14="http://schemas.microsoft.com/office/powerpoint/2010/main" val="315886586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76200"/>
            <a:ext cx="8229600" cy="685800"/>
          </a:xfrm>
        </p:spPr>
        <p:txBody>
          <a:bodyPr>
            <a:normAutofit fontScale="90000"/>
          </a:bodyPr>
          <a:lstStyle/>
          <a:p>
            <a:endParaRPr lang="en-US" altLang="ar-IQ" smtClean="0"/>
          </a:p>
        </p:txBody>
      </p:sp>
      <p:sp>
        <p:nvSpPr>
          <p:cNvPr id="37891" name="Content Placeholder 2"/>
          <p:cNvSpPr>
            <a:spLocks noGrp="1"/>
          </p:cNvSpPr>
          <p:nvPr>
            <p:ph idx="1"/>
          </p:nvPr>
        </p:nvSpPr>
        <p:spPr>
          <a:xfrm>
            <a:off x="228600" y="914400"/>
            <a:ext cx="8686800" cy="5562600"/>
          </a:xfrm>
        </p:spPr>
        <p:txBody>
          <a:bodyPr/>
          <a:lstStyle/>
          <a:p>
            <a:pPr algn="r" rtl="1"/>
            <a:r>
              <a:rPr lang="ar-IQ" altLang="ar-IQ" sz="2000" dirty="0" smtClean="0"/>
              <a:t>الوفاء بالنقود الاليكترونية وفاء نهائي او تام  . اما بالاوراق التجارية فان الوفاء لايكون نهائي خاصة اذا لم يدفعها المسحوب عليه القابل لان كل موقع معرض لرجوع الحامل الشرعي عليه وخاصة على الساحب باعتباره المدين الصرفي ، وكذلك اذا دفعها احد المظهرين فان له حق الرجوع على الساحب .</a:t>
            </a:r>
          </a:p>
          <a:p>
            <a:pPr algn="r" rtl="1"/>
            <a:r>
              <a:rPr lang="ar-IQ" altLang="ar-IQ" sz="2000" dirty="0" smtClean="0"/>
              <a:t>النقود الاليكترونية ليس لها القابلية على التظهيروالمناولة اليدوية . اما الاوراق التجارية على العكس من ذلك .</a:t>
            </a:r>
          </a:p>
          <a:p>
            <a:pPr algn="r" rtl="1"/>
            <a:r>
              <a:rPr lang="ar-IQ" altLang="ar-IQ" sz="2000" dirty="0" smtClean="0"/>
              <a:t>النقود الاليكترونية لابد لاستعمالها من وسائل اليكترونية.   اما الاوراق التجارية فلا تحتاج اي واسطة للتعامل بها .</a:t>
            </a:r>
          </a:p>
          <a:p>
            <a:pPr algn="r" rtl="1"/>
            <a:r>
              <a:rPr lang="ar-IQ" altLang="ar-IQ" sz="2000" dirty="0" smtClean="0"/>
              <a:t>لاوجود لعلاقة دائنية ومديونية بين البنك والعميل قبل اصدار النقود الالكترونية . اما في الورقة التجارية فلابد من وجود علاقة دائنية ومديونية بين الساحب والمسحوب عليه قبل  انشاء الورقة.</a:t>
            </a:r>
          </a:p>
          <a:p>
            <a:pPr algn="r" rtl="1"/>
            <a:r>
              <a:rPr lang="ar-IQ" altLang="ar-IQ" sz="2000" dirty="0" smtClean="0"/>
              <a:t>البنك هو من يصدر النقود الاليكترونية .    اما الاوراق التجارية فلا يشترط ذلك .</a:t>
            </a:r>
          </a:p>
          <a:p>
            <a:pPr algn="r" rtl="1"/>
            <a:r>
              <a:rPr lang="ar-IQ" altLang="ar-IQ" sz="2000" dirty="0" smtClean="0"/>
              <a:t>البنك لايتدخل بالوفاء .  في حين احيانا يتدخل البنك في وفاء الورقة التجارية مثل الشيك </a:t>
            </a:r>
          </a:p>
          <a:p>
            <a:pPr algn="r" rtl="1"/>
            <a:r>
              <a:rPr lang="ar-IQ" altLang="ar-IQ" sz="2000" dirty="0" smtClean="0"/>
              <a:t>اسئلة الطلبة :</a:t>
            </a:r>
          </a:p>
          <a:p>
            <a:pPr algn="r" rtl="1"/>
            <a:r>
              <a:rPr lang="ar-IQ" altLang="ar-IQ" sz="2000" dirty="0" smtClean="0"/>
              <a:t>س : تافكة  ماهي اشكال النقود الالكترونية ؟ </a:t>
            </a:r>
          </a:p>
          <a:p>
            <a:pPr algn="r" rtl="1"/>
            <a:r>
              <a:rPr lang="ar-IQ" altLang="ar-IQ" sz="2000" dirty="0" smtClean="0"/>
              <a:t>س : هه لو ،هل يشترط وجود الانترنيت لاستعمال النقود الاليكترونية ام لا؟</a:t>
            </a:r>
          </a:p>
          <a:p>
            <a:pPr algn="r" rtl="1"/>
            <a:r>
              <a:rPr lang="ar-IQ" altLang="ar-IQ" sz="2000" dirty="0" smtClean="0"/>
              <a:t>س : هل يشترط لاصدار ماستر كارد التوقيع ؟</a:t>
            </a:r>
          </a:p>
          <a:p>
            <a:pPr algn="r" rtl="1"/>
            <a:endParaRPr lang="en-US" altLang="ar-IQ" sz="2000" dirty="0" smtClean="0"/>
          </a:p>
        </p:txBody>
      </p:sp>
    </p:spTree>
    <p:extLst>
      <p:ext uri="{BB962C8B-B14F-4D97-AF65-F5344CB8AC3E}">
        <p14:creationId xmlns:p14="http://schemas.microsoft.com/office/powerpoint/2010/main" val="29818978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152400"/>
            <a:ext cx="8229600" cy="533400"/>
          </a:xfrm>
        </p:spPr>
        <p:txBody>
          <a:bodyPr/>
          <a:lstStyle/>
          <a:p>
            <a:pPr algn="ctr"/>
            <a:r>
              <a:rPr lang="ar-IQ" altLang="ar-IQ" sz="2400" smtClean="0">
                <a:solidFill>
                  <a:srgbClr val="FF0000"/>
                </a:solidFill>
                <a:latin typeface="_GKPro 7" pitchFamily="2" charset="-78"/>
                <a:cs typeface="_GKPro 7" pitchFamily="2" charset="-78"/>
              </a:rPr>
              <a:t>االحوالة التجارية (الحوالة )</a:t>
            </a:r>
            <a:endParaRPr lang="en-US" altLang="ar-IQ" sz="2400" smtClean="0">
              <a:solidFill>
                <a:srgbClr val="FF0000"/>
              </a:solidFill>
              <a:latin typeface="_GKPro 7" pitchFamily="2" charset="-78"/>
              <a:cs typeface="_GKPro 7" pitchFamily="2" charset="-78"/>
            </a:endParaRPr>
          </a:p>
        </p:txBody>
      </p:sp>
      <p:sp>
        <p:nvSpPr>
          <p:cNvPr id="38915" name="Content Placeholder 2"/>
          <p:cNvSpPr>
            <a:spLocks noGrp="1"/>
          </p:cNvSpPr>
          <p:nvPr>
            <p:ph idx="1"/>
          </p:nvPr>
        </p:nvSpPr>
        <p:spPr>
          <a:xfrm>
            <a:off x="228600" y="990600"/>
            <a:ext cx="8839200" cy="5562600"/>
          </a:xfrm>
        </p:spPr>
        <p:txBody>
          <a:bodyPr/>
          <a:lstStyle/>
          <a:p>
            <a:r>
              <a:rPr lang="ar-IQ" altLang="ar-IQ" sz="2000" smtClean="0">
                <a:solidFill>
                  <a:srgbClr val="FF0000"/>
                </a:solidFill>
              </a:rPr>
              <a:t>تعريف الحوالة واشخاصها وانشاءها: </a:t>
            </a:r>
            <a:endParaRPr lang="ar-IQ" altLang="ar-IQ" sz="2000" smtClean="0"/>
          </a:p>
          <a:p>
            <a:r>
              <a:rPr lang="ar-IQ" altLang="ar-IQ" sz="2000" smtClean="0">
                <a:solidFill>
                  <a:srgbClr val="FF0000"/>
                </a:solidFill>
              </a:rPr>
              <a:t>انشاء الحوالة </a:t>
            </a:r>
            <a:r>
              <a:rPr lang="ar-IQ" altLang="ar-IQ" sz="2000" smtClean="0"/>
              <a:t>: ان انشاء الحوالة يعد عمل تجاري استناد الى المادة (6) من قانون التجارة بغض النظر عن صفة القائم بها او طبيعة العمل او العقود التي انشأت من اجلها. </a:t>
            </a:r>
          </a:p>
          <a:p>
            <a:endParaRPr lang="ar-IQ" altLang="ar-IQ" sz="2000" smtClean="0"/>
          </a:p>
          <a:p>
            <a:r>
              <a:rPr lang="ar-IQ" altLang="ar-IQ" sz="2000" smtClean="0">
                <a:solidFill>
                  <a:srgbClr val="FF0000"/>
                </a:solidFill>
              </a:rPr>
              <a:t>تعريف الحوالة او الحوالة  التجارية واشخاصها  :</a:t>
            </a:r>
          </a:p>
          <a:p>
            <a:r>
              <a:rPr lang="ar-IQ" altLang="ar-IQ" sz="2000" smtClean="0">
                <a:solidFill>
                  <a:srgbClr val="FF0000"/>
                </a:solidFill>
              </a:rPr>
              <a:t>الحوالة او الحوالة </a:t>
            </a:r>
            <a:r>
              <a:rPr lang="ar-IQ" altLang="ar-IQ" sz="2000" smtClean="0"/>
              <a:t>:؛سند محر وفق شروط شكلية حددها القانون بموجبه يطلب شخص يسمى الساحب من شخص اخر يسمى المسحوب عليه بان يدفع مبلغ من النقود الى شخص ثالث يسمى المستفيد او الحامل  في مكان معين في زمان معين او لدى الاطلاع ويكون قابلا للتظهير .</a:t>
            </a:r>
          </a:p>
          <a:p>
            <a:r>
              <a:rPr lang="ar-IQ" altLang="ar-IQ" sz="2000" smtClean="0">
                <a:solidFill>
                  <a:srgbClr val="FF0000"/>
                </a:solidFill>
              </a:rPr>
              <a:t>الساحب: </a:t>
            </a:r>
            <a:r>
              <a:rPr lang="ar-IQ" altLang="ar-IQ" sz="2000" smtClean="0"/>
              <a:t>هو الشخص ( طبيعي ام معنوي ) الذي يامر المسحوب عليه بناء على علاقة مديونية سابقة بينهما ،بدفع مبلغ الحوالة او الحوالة الى الشخص الاخر وهو المستفيد في المكان والتاريخ المعين في الحوالة  وعليه ان يضع توقيعه على الحوالة مع اسمه ويعد المدين الصرفي الاصلي في وقت انشاء الحوالة .</a:t>
            </a:r>
          </a:p>
          <a:p>
            <a:r>
              <a:rPr lang="ar-IQ" altLang="ar-IQ" sz="2000" smtClean="0">
                <a:solidFill>
                  <a:srgbClr val="FF0000"/>
                </a:solidFill>
              </a:rPr>
              <a:t>المسحوب عليه </a:t>
            </a:r>
            <a:r>
              <a:rPr lang="ar-IQ" altLang="ar-IQ" sz="2000" smtClean="0"/>
              <a:t>: هو ( الشخص الطبيعي او المعنوي ) الذي يطلب منه الساحب او يأمره بوفاء مبلغ الحوالة ، ويعد اجنبي عن الحوالة وقت انشائها ، لذلك هو حر في قبولها او رفضها عند تقديمها اليه من قبل الحامل ،ويعد المدين الاصلي للحوالة اذا ماقبلها بوضع توقيعه عليها . </a:t>
            </a:r>
          </a:p>
          <a:p>
            <a:r>
              <a:rPr lang="ar-IQ" altLang="ar-IQ" smtClean="0"/>
              <a:t> </a:t>
            </a:r>
          </a:p>
        </p:txBody>
      </p:sp>
    </p:spTree>
    <p:extLst>
      <p:ext uri="{BB962C8B-B14F-4D97-AF65-F5344CB8AC3E}">
        <p14:creationId xmlns:p14="http://schemas.microsoft.com/office/powerpoint/2010/main" val="24163091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91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91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915">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89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76200"/>
            <a:ext cx="8229600" cy="685800"/>
          </a:xfrm>
        </p:spPr>
        <p:txBody>
          <a:bodyPr>
            <a:normAutofit fontScale="90000"/>
          </a:bodyPr>
          <a:lstStyle/>
          <a:p>
            <a:pPr algn="ctr"/>
            <a:r>
              <a:rPr lang="ar-IQ" smtClean="0"/>
              <a:t>التطور التاريخي للأوراق المالية</a:t>
            </a:r>
            <a:endParaRPr lang="en-US" smtClean="0">
              <a:cs typeface="Traditional Arabic" pitchFamily="18" charset="-78"/>
            </a:endParaRPr>
          </a:p>
        </p:txBody>
      </p:sp>
      <p:sp>
        <p:nvSpPr>
          <p:cNvPr id="15363" name="Content Placeholder 2"/>
          <p:cNvSpPr>
            <a:spLocks noGrp="1"/>
          </p:cNvSpPr>
          <p:nvPr>
            <p:ph idx="1"/>
          </p:nvPr>
        </p:nvSpPr>
        <p:spPr>
          <a:xfrm>
            <a:off x="457200" y="762000"/>
            <a:ext cx="8229600" cy="5562600"/>
          </a:xfrm>
        </p:spPr>
        <p:txBody>
          <a:bodyPr/>
          <a:lstStyle/>
          <a:p>
            <a:pPr algn="r" rtl="1"/>
            <a:r>
              <a:rPr lang="ar-IQ" dirty="0" smtClean="0"/>
              <a:t>لم يعرف على وجه التحديد تاريخ ظهور الأوراق التجارية.</a:t>
            </a:r>
          </a:p>
          <a:p>
            <a:pPr algn="r" rtl="1"/>
            <a:r>
              <a:rPr lang="ar-IQ" dirty="0" smtClean="0"/>
              <a:t>فمن قائل إنها ظهرت في الصين في القرن السادس.</a:t>
            </a:r>
          </a:p>
          <a:p>
            <a:pPr algn="r" rtl="1"/>
            <a:r>
              <a:rPr lang="ar-IQ" dirty="0" smtClean="0"/>
              <a:t>ومنهم من قال إنها ظهرت في القرن الثاني عشر ، وانتشر استعمالها في القرون الوسطى منذ سنة 1539 في عهد الجمهوريات الإيطالية التي تمارس نشاطاً صناعياً وتجارياً ضخماً.</a:t>
            </a:r>
          </a:p>
          <a:p>
            <a:pPr algn="r" rtl="1"/>
            <a:r>
              <a:rPr lang="ar-IQ" dirty="0" smtClean="0"/>
              <a:t>بقيت أحكام الأوراق التجارية لمدة طويلة تستمد من قواعد الصرف والتعامل التجاري حتى القرن التاسع عشر وأوائل القرن الثامن عشر عندما بدأت الدول بصياغة القواعد السابقة، في نصوص قانونية شرعت لتنظيم أحكام الأوراق التجارية. </a:t>
            </a:r>
            <a:endParaRPr lang="en-US" dirty="0" smtClean="0">
              <a:cs typeface="Majalla UI"/>
            </a:endParaRPr>
          </a:p>
        </p:txBody>
      </p:sp>
    </p:spTree>
    <p:extLst>
      <p:ext uri="{BB962C8B-B14F-4D97-AF65-F5344CB8AC3E}">
        <p14:creationId xmlns:p14="http://schemas.microsoft.com/office/powerpoint/2010/main" val="5596969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381000"/>
          </a:xfrm>
        </p:spPr>
        <p:txBody>
          <a:bodyPr>
            <a:normAutofit fontScale="90000"/>
          </a:bodyPr>
          <a:lstStyle/>
          <a:p>
            <a:pPr algn="ctr"/>
            <a:r>
              <a:rPr lang="ar-IQ" altLang="en-US" sz="3200" b="1" smtClean="0">
                <a:solidFill>
                  <a:srgbClr val="FF0000"/>
                </a:solidFill>
              </a:rPr>
              <a:t>التطورر التاريخي للأوراق التجارية</a:t>
            </a:r>
            <a:endParaRPr lang="en-US" altLang="en-US" sz="3200" b="1" smtClean="0">
              <a:solidFill>
                <a:srgbClr val="FF0000"/>
              </a:solidFill>
              <a:cs typeface="Traditional Arabic" pitchFamily="18" charset="-78"/>
            </a:endParaRPr>
          </a:p>
        </p:txBody>
      </p:sp>
      <p:sp>
        <p:nvSpPr>
          <p:cNvPr id="16387" name="Content Placeholder 2"/>
          <p:cNvSpPr>
            <a:spLocks noGrp="1"/>
          </p:cNvSpPr>
          <p:nvPr>
            <p:ph idx="1"/>
          </p:nvPr>
        </p:nvSpPr>
        <p:spPr>
          <a:xfrm>
            <a:off x="457200" y="685800"/>
            <a:ext cx="8229600" cy="6172200"/>
          </a:xfrm>
        </p:spPr>
        <p:txBody>
          <a:bodyPr>
            <a:normAutofit lnSpcReduction="10000"/>
          </a:bodyPr>
          <a:lstStyle/>
          <a:p>
            <a:r>
              <a:rPr lang="ar-IQ" altLang="ar-IQ" sz="2400" smtClean="0">
                <a:solidFill>
                  <a:srgbClr val="FF0000"/>
                </a:solidFill>
              </a:rPr>
              <a:t>نهاية القرن التاسع عشر: </a:t>
            </a:r>
            <a:r>
              <a:rPr lang="ar-IQ" altLang="ar-IQ" sz="2400" smtClean="0">
                <a:solidFill>
                  <a:srgbClr val="000000"/>
                </a:solidFill>
              </a:rPr>
              <a:t>بدأ بنمو العلاقات التجارية بين مختلف أنحاء العالم، ظهرت الحاجة الى </a:t>
            </a:r>
            <a:r>
              <a:rPr lang="ar-IQ" altLang="ar-IQ" sz="2400" b="1" smtClean="0">
                <a:solidFill>
                  <a:srgbClr val="000000"/>
                </a:solidFill>
              </a:rPr>
              <a:t>توحيد احكام الأوراق التجارية</a:t>
            </a:r>
            <a:r>
              <a:rPr lang="ar-IQ" altLang="ar-IQ" sz="2400" smtClean="0">
                <a:solidFill>
                  <a:srgbClr val="000000"/>
                </a:solidFill>
              </a:rPr>
              <a:t> تسهيلاً للتبادل التجاري وتقليل النزاعات الناشئة عن اختلاف الانظمة القانونية المتعددة.</a:t>
            </a:r>
          </a:p>
          <a:p>
            <a:r>
              <a:rPr lang="ar-IQ" altLang="ar-IQ" sz="2400" smtClean="0">
                <a:solidFill>
                  <a:srgbClr val="FF0000"/>
                </a:solidFill>
              </a:rPr>
              <a:t>تم انعقاد مؤتمرين دوليين في بلجيكا</a:t>
            </a:r>
            <a:r>
              <a:rPr lang="ar-IQ" altLang="ar-IQ" sz="2400" smtClean="0">
                <a:solidFill>
                  <a:srgbClr val="000000"/>
                </a:solidFill>
              </a:rPr>
              <a:t>، في انتويربن سنة 1885 والثاني في بروكسل سنة 1888 ومن بعدهما مونتفيديو في اورغواي سنة 1889 دون جدوى.</a:t>
            </a:r>
          </a:p>
          <a:p>
            <a:r>
              <a:rPr lang="ar-IQ" altLang="ar-IQ" sz="2400" smtClean="0">
                <a:solidFill>
                  <a:srgbClr val="FF0000"/>
                </a:solidFill>
              </a:rPr>
              <a:t>ثم عقد مؤتمر دولي اوسع في لاهاي في عاصمة هولندا </a:t>
            </a:r>
            <a:r>
              <a:rPr lang="ar-IQ" altLang="ar-IQ" sz="2400" smtClean="0">
                <a:solidFill>
                  <a:srgbClr val="000000"/>
                </a:solidFill>
              </a:rPr>
              <a:t>سنة 1910 بمشاركة 32 دولة حيث توصلوا الى وضع مشروع اتفاقية دولية ومشروع قانون موحد للحوالة التجارية والسند للأمر ثم صادقوه في 1912 وسموه </a:t>
            </a:r>
            <a:r>
              <a:rPr lang="ar-IQ" altLang="ar-IQ" sz="2400" smtClean="0">
                <a:solidFill>
                  <a:srgbClr val="FF0000"/>
                </a:solidFill>
              </a:rPr>
              <a:t>بـ (النظام الموحد).   </a:t>
            </a:r>
          </a:p>
          <a:p>
            <a:pPr eaLnBrk="1" hangingPunct="1"/>
            <a:r>
              <a:rPr lang="ar-SA" altLang="ar-IQ" sz="2400" smtClean="0">
                <a:solidFill>
                  <a:srgbClr val="000000"/>
                </a:solidFill>
              </a:rPr>
              <a:t>ولغرض تسهيل التجارة الدولية وتسهيل التعامل بالورقة التجارية ظهرت فكرة </a:t>
            </a:r>
            <a:r>
              <a:rPr lang="ar-SA" altLang="ar-IQ" sz="2400" u="sng" smtClean="0">
                <a:solidFill>
                  <a:srgbClr val="000000"/>
                </a:solidFill>
              </a:rPr>
              <a:t>توحيد الاحكام القانونية </a:t>
            </a:r>
            <a:r>
              <a:rPr lang="ar-SA" altLang="ar-IQ" sz="2400" smtClean="0">
                <a:solidFill>
                  <a:srgbClr val="000000"/>
                </a:solidFill>
              </a:rPr>
              <a:t>التي تطبق على الاوراق التجارية  وتم عقد الكثير من الاتفاقيات والمؤتمرات قبل الحرب العالمية الاولى وكذلك بعدها اذ عقدت الامم المتحدة مؤتمر لوضع قانون موحد لاحكام الصرف سنة 1930</a:t>
            </a:r>
            <a:r>
              <a:rPr lang="ar-IQ" altLang="ar-IQ" sz="2400" smtClean="0">
                <a:solidFill>
                  <a:srgbClr val="000000"/>
                </a:solidFill>
              </a:rPr>
              <a:t>.</a:t>
            </a:r>
            <a:r>
              <a:rPr lang="ar-SA" altLang="ar-IQ" sz="2400" smtClean="0">
                <a:solidFill>
                  <a:srgbClr val="000000"/>
                </a:solidFill>
              </a:rPr>
              <a:t> </a:t>
            </a:r>
            <a:endParaRPr lang="ar-IQ" altLang="ar-IQ" sz="2400" smtClean="0">
              <a:solidFill>
                <a:srgbClr val="000000"/>
              </a:solidFill>
            </a:endParaRPr>
          </a:p>
          <a:p>
            <a:pPr eaLnBrk="1" hangingPunct="1"/>
            <a:r>
              <a:rPr lang="ar-IQ" altLang="ar-IQ" sz="2400" smtClean="0">
                <a:solidFill>
                  <a:srgbClr val="FF0000"/>
                </a:solidFill>
              </a:rPr>
              <a:t>مؤتمرين دوليين الذين عقدا في جنيف عاصمة سويسرا </a:t>
            </a:r>
            <a:r>
              <a:rPr lang="ar-IQ" altLang="ar-IQ" sz="2400" smtClean="0">
                <a:solidFill>
                  <a:srgbClr val="000000"/>
                </a:solidFill>
              </a:rPr>
              <a:t>سنة 1930 و 1931 تحت رعااية عصبة الأمم وبمشاركة 25 دولة .</a:t>
            </a:r>
            <a:r>
              <a:rPr lang="ar-SA" altLang="ar-IQ" sz="2400" smtClean="0">
                <a:solidFill>
                  <a:srgbClr val="000000"/>
                </a:solidFill>
              </a:rPr>
              <a:t>وتم التوصل الى </a:t>
            </a:r>
            <a:r>
              <a:rPr lang="ar-IQ" altLang="ar-IQ" sz="2400" smtClean="0">
                <a:solidFill>
                  <a:srgbClr val="000000"/>
                </a:solidFill>
              </a:rPr>
              <a:t>ثلاث</a:t>
            </a:r>
            <a:r>
              <a:rPr lang="ar-SA" altLang="ar-IQ" sz="2400" smtClean="0">
                <a:solidFill>
                  <a:srgbClr val="000000"/>
                </a:solidFill>
              </a:rPr>
              <a:t> اتفاقيات </a:t>
            </a:r>
            <a:r>
              <a:rPr lang="ar-IQ" altLang="ar-IQ" sz="2400" smtClean="0">
                <a:solidFill>
                  <a:srgbClr val="000000"/>
                </a:solidFill>
              </a:rPr>
              <a:t>الخاصة بالحوالة التجارية والسند للأمر وثلاث إتفاقيات خاصة بالصك .</a:t>
            </a:r>
          </a:p>
          <a:p>
            <a:endParaRPr lang="en-US" altLang="en-US" smtClean="0">
              <a:cs typeface="Majalla UI"/>
            </a:endParaRPr>
          </a:p>
        </p:txBody>
      </p:sp>
    </p:spTree>
    <p:extLst>
      <p:ext uri="{BB962C8B-B14F-4D97-AF65-F5344CB8AC3E}">
        <p14:creationId xmlns:p14="http://schemas.microsoft.com/office/powerpoint/2010/main" val="152180413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704850"/>
            <a:ext cx="8229600" cy="57150"/>
          </a:xfrm>
        </p:spPr>
        <p:txBody>
          <a:bodyPr>
            <a:normAutofit fontScale="90000"/>
          </a:bodyPr>
          <a:lstStyle/>
          <a:p>
            <a:pPr algn="ctr"/>
            <a:r>
              <a:rPr lang="ar-IQ" altLang="ar-IQ" smtClean="0"/>
              <a:t>تاريخ الأوراق التجارية</a:t>
            </a:r>
          </a:p>
        </p:txBody>
      </p:sp>
      <p:sp>
        <p:nvSpPr>
          <p:cNvPr id="17411" name="Content Placeholder 2"/>
          <p:cNvSpPr>
            <a:spLocks noGrp="1"/>
          </p:cNvSpPr>
          <p:nvPr>
            <p:ph idx="1"/>
          </p:nvPr>
        </p:nvSpPr>
        <p:spPr>
          <a:xfrm>
            <a:off x="457200" y="762000"/>
            <a:ext cx="8229600" cy="5715000"/>
          </a:xfrm>
        </p:spPr>
        <p:txBody>
          <a:bodyPr/>
          <a:lstStyle/>
          <a:p>
            <a:pPr algn="r" rtl="1"/>
            <a:r>
              <a:rPr lang="ar-IQ" altLang="ar-IQ" sz="2000" dirty="0" smtClean="0"/>
              <a:t>على خلفيات مؤتمر جنيف </a:t>
            </a:r>
            <a:r>
              <a:rPr lang="ar-IQ" altLang="ar-IQ" sz="2000" dirty="0" smtClean="0">
                <a:solidFill>
                  <a:srgbClr val="FF0000"/>
                </a:solidFill>
              </a:rPr>
              <a:t>أصدرت الأمم المتحدة قراراً في 17/ 12/  1966</a:t>
            </a:r>
            <a:r>
              <a:rPr lang="ar-IQ" altLang="ar-IQ" sz="2000" dirty="0" smtClean="0"/>
              <a:t>بتكوين لجنة مكونة من (29) دولة فزاد أعضاؤها الى (36) دولة سنة 1974 لدراسة وحصر المشاكل والعقبات التجارية </a:t>
            </a:r>
            <a:r>
              <a:rPr lang="ar-SA" altLang="ar-IQ" sz="2000" dirty="0" smtClean="0"/>
              <a:t>لتوحيد الاحكام المتعلقة بالتجارة ال</a:t>
            </a:r>
            <a:r>
              <a:rPr lang="ar-IQ" altLang="ar-IQ" sz="2000" dirty="0" smtClean="0"/>
              <a:t>دولية</a:t>
            </a:r>
            <a:r>
              <a:rPr lang="ar-SA" altLang="ar-IQ" sz="2000" dirty="0" smtClean="0"/>
              <a:t> وتوصلت الى وضع قوانين لتنظيم التجارة الدولية ولازالت مستمرة في عملها </a:t>
            </a:r>
            <a:r>
              <a:rPr lang="ar-IQ" altLang="ar-IQ" sz="2000" dirty="0" smtClean="0"/>
              <a:t>، مما أنتجت عدة منجزات.</a:t>
            </a:r>
          </a:p>
          <a:p>
            <a:pPr algn="r" rtl="1"/>
            <a:r>
              <a:rPr lang="ar-IQ" altLang="ar-IQ" sz="2000" dirty="0" smtClean="0"/>
              <a:t>. وضع </a:t>
            </a:r>
            <a:r>
              <a:rPr lang="ar-IQ" altLang="ar-IQ" sz="2000" dirty="0" smtClean="0">
                <a:solidFill>
                  <a:srgbClr val="FF0000"/>
                </a:solidFill>
              </a:rPr>
              <a:t>قواعد التحكيم </a:t>
            </a:r>
            <a:r>
              <a:rPr lang="ar-IQ" altLang="ar-IQ" sz="2000" dirty="0" smtClean="0"/>
              <a:t>سنة 1976</a:t>
            </a:r>
          </a:p>
          <a:p>
            <a:pPr algn="r" rtl="1"/>
            <a:r>
              <a:rPr lang="ar-IQ" altLang="ar-IQ" sz="2000" dirty="0" smtClean="0"/>
              <a:t>2. إتفاقية هامبورغ في </a:t>
            </a:r>
            <a:r>
              <a:rPr lang="ar-IQ" altLang="ar-IQ" sz="2000" dirty="0" smtClean="0">
                <a:solidFill>
                  <a:srgbClr val="FF0000"/>
                </a:solidFill>
              </a:rPr>
              <a:t>نقل البضائع بطريق البحر </a:t>
            </a:r>
            <a:r>
              <a:rPr lang="ar-IQ" altLang="ar-IQ" sz="2000" dirty="0" smtClean="0"/>
              <a:t>سنة 1978</a:t>
            </a:r>
          </a:p>
          <a:p>
            <a:pPr algn="r" rtl="1"/>
            <a:r>
              <a:rPr lang="ar-IQ" altLang="ar-IQ" sz="2000" dirty="0" smtClean="0"/>
              <a:t>3. إتفاقية فيينا بشأن </a:t>
            </a:r>
            <a:r>
              <a:rPr lang="ar-IQ" altLang="ar-IQ" sz="2000" dirty="0" smtClean="0">
                <a:solidFill>
                  <a:srgbClr val="FF0000"/>
                </a:solidFill>
              </a:rPr>
              <a:t>البيع الدولي للبضائع </a:t>
            </a:r>
            <a:r>
              <a:rPr lang="ar-IQ" altLang="ar-IQ" sz="2000" dirty="0" smtClean="0"/>
              <a:t>سنة 1980</a:t>
            </a:r>
          </a:p>
          <a:p>
            <a:pPr algn="r" rtl="1"/>
            <a:r>
              <a:rPr lang="ar-IQ" altLang="ar-IQ" sz="2000" dirty="0" smtClean="0"/>
              <a:t>4. </a:t>
            </a:r>
            <a:r>
              <a:rPr lang="ar-IQ" altLang="ar-IQ" sz="2000" dirty="0" smtClean="0">
                <a:solidFill>
                  <a:srgbClr val="FF0000"/>
                </a:solidFill>
              </a:rPr>
              <a:t>القانون النموذجي للتحكيم التجاري الدولي </a:t>
            </a:r>
            <a:r>
              <a:rPr lang="ar-IQ" altLang="ar-IQ" sz="2000" dirty="0" smtClean="0"/>
              <a:t>سنة 1985</a:t>
            </a:r>
          </a:p>
          <a:p>
            <a:pPr algn="r" rtl="1"/>
            <a:r>
              <a:rPr lang="ar-IQ" altLang="ar-IQ" sz="2000" dirty="0" smtClean="0"/>
              <a:t>قام فريق خاص بدراسة فكرة استحداث ورقة تجارية دولية بدلاً من الاوراق التجارية التقليدية، فانتهى الى اعداد مشروعين لاتفاقيتين:</a:t>
            </a:r>
          </a:p>
          <a:p>
            <a:pPr algn="r" rtl="1"/>
            <a:r>
              <a:rPr lang="ar-IQ" altLang="ar-IQ" sz="2000" dirty="0" smtClean="0"/>
              <a:t>منها ما تخص الحوالات التجارية والسندات للأمر الدولية والثانية تخص الشيكات الدولية . حيث أقرته الجمعية العامة للأمم المتحدة في دورته 43 المنعقدة في سنة 1988. ولكن إتفاقية الشيكات الدولية. حتى الآن لم يقر بها.</a:t>
            </a:r>
          </a:p>
          <a:p>
            <a:pPr algn="r" rtl="1" eaLnBrk="1" hangingPunct="1"/>
            <a:r>
              <a:rPr lang="ar-IQ" altLang="ar-IQ" sz="2000" dirty="0" smtClean="0">
                <a:solidFill>
                  <a:srgbClr val="FF0000"/>
                </a:solidFill>
              </a:rPr>
              <a:t>ا</a:t>
            </a:r>
            <a:r>
              <a:rPr lang="ar-SA" altLang="ar-IQ" sz="2000" dirty="0" smtClean="0">
                <a:solidFill>
                  <a:srgbClr val="FF0000"/>
                </a:solidFill>
              </a:rPr>
              <a:t>لاتفاقية الاولى : </a:t>
            </a:r>
            <a:r>
              <a:rPr lang="ar-SA" altLang="ar-IQ" sz="2000" dirty="0" smtClean="0"/>
              <a:t>تنص على تعهد الدول بادخال احكام القانون الموحد في قوانينها الداخلية  وتم تثبيت القانون الموحد في الملحق مع الاتفاقية</a:t>
            </a:r>
            <a:r>
              <a:rPr lang="ar-IQ" altLang="ar-IQ" sz="2000" dirty="0" smtClean="0"/>
              <a:t>.</a:t>
            </a:r>
            <a:endParaRPr lang="ar-SA" altLang="ar-IQ" sz="2000" dirty="0" smtClean="0"/>
          </a:p>
          <a:p>
            <a:pPr algn="r" rtl="1" eaLnBrk="1" hangingPunct="1"/>
            <a:r>
              <a:rPr lang="ar-SA" altLang="ar-IQ" sz="2000" dirty="0" smtClean="0">
                <a:solidFill>
                  <a:srgbClr val="FF0000"/>
                </a:solidFill>
              </a:rPr>
              <a:t>الاتفاقية الثانية </a:t>
            </a:r>
            <a:r>
              <a:rPr lang="ar-SA" altLang="ar-IQ" sz="2000" dirty="0" smtClean="0"/>
              <a:t>: تتعلق احكامها بضرورة عدم النص في القوانين الداخلية على الغاء الالتزام الصرفي بسبب مخالفته لقانون رسم الطابع</a:t>
            </a:r>
            <a:r>
              <a:rPr lang="ar-IQ" altLang="ar-IQ" sz="2000" dirty="0" smtClean="0"/>
              <a:t>.</a:t>
            </a:r>
            <a:r>
              <a:rPr lang="ar-SA" altLang="ar-IQ" sz="2000" dirty="0" smtClean="0"/>
              <a:t> </a:t>
            </a:r>
            <a:endParaRPr lang="ar-IQ" altLang="ar-IQ" sz="2000" dirty="0" smtClean="0"/>
          </a:p>
        </p:txBody>
      </p:sp>
    </p:spTree>
    <p:extLst>
      <p:ext uri="{BB962C8B-B14F-4D97-AF65-F5344CB8AC3E}">
        <p14:creationId xmlns:p14="http://schemas.microsoft.com/office/powerpoint/2010/main" val="74831871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52400"/>
            <a:ext cx="8229600" cy="685800"/>
          </a:xfrm>
        </p:spPr>
        <p:txBody>
          <a:bodyPr>
            <a:normAutofit fontScale="90000"/>
          </a:bodyPr>
          <a:lstStyle/>
          <a:p>
            <a:pPr algn="ctr"/>
            <a:r>
              <a:rPr lang="ar-IQ" altLang="ar-IQ" smtClean="0"/>
              <a:t>أنواع الأوراق التجارية وقانون الصرف</a:t>
            </a:r>
          </a:p>
        </p:txBody>
      </p:sp>
      <p:sp>
        <p:nvSpPr>
          <p:cNvPr id="3" name="Content Placeholder 2"/>
          <p:cNvSpPr>
            <a:spLocks noGrp="1"/>
          </p:cNvSpPr>
          <p:nvPr>
            <p:ph idx="1"/>
          </p:nvPr>
        </p:nvSpPr>
        <p:spPr>
          <a:xfrm>
            <a:off x="457200" y="914400"/>
            <a:ext cx="8229600" cy="5638800"/>
          </a:xfrm>
        </p:spPr>
        <p:txBody>
          <a:bodyPr/>
          <a:lstStyle/>
          <a:p>
            <a:pPr algn="r" rtl="1" eaLnBrk="1" hangingPunct="1">
              <a:buFont typeface="Wingdings 2" pitchFamily="18" charset="2"/>
              <a:buNone/>
            </a:pPr>
            <a:r>
              <a:rPr lang="ar-IQ" altLang="ar-IQ" sz="2800" b="1" dirty="0" smtClean="0">
                <a:solidFill>
                  <a:srgbClr val="FF0000"/>
                </a:solidFill>
              </a:rPr>
              <a:t>س3/ ما هو أنواع الاوراق التجارية وفقاً للقانون العراقي وهل جاء على سبيل المثال أم جاء على سبيل الحصر؟</a:t>
            </a:r>
          </a:p>
          <a:p>
            <a:pPr algn="r" rtl="1" eaLnBrk="1" hangingPunct="1">
              <a:buFont typeface="Wingdings 2" pitchFamily="18" charset="2"/>
              <a:buNone/>
            </a:pPr>
            <a:r>
              <a:rPr lang="ar-IQ" altLang="ar-IQ" sz="2400" dirty="0" smtClean="0"/>
              <a:t>ج/  جاءت محددة على سبيل الحصروفق قانون التجارة العراقي وهي ثلاثة أنواع:</a:t>
            </a:r>
          </a:p>
          <a:p>
            <a:pPr algn="r" rtl="1" eaLnBrk="1" hangingPunct="1">
              <a:buFont typeface="Wingdings 2" pitchFamily="18" charset="2"/>
              <a:buNone/>
            </a:pPr>
            <a:r>
              <a:rPr lang="ar-IQ" altLang="ar-IQ" sz="2400" dirty="0" smtClean="0"/>
              <a:t>1. الحوالة التجارية (السفتجة).</a:t>
            </a:r>
          </a:p>
          <a:p>
            <a:pPr algn="r" rtl="1" eaLnBrk="1" hangingPunct="1">
              <a:buFont typeface="Wingdings 2" pitchFamily="18" charset="2"/>
              <a:buNone/>
            </a:pPr>
            <a:r>
              <a:rPr lang="ar-IQ" altLang="ar-IQ" sz="2400" dirty="0" smtClean="0"/>
              <a:t>2. السند للأمر (الكمبيالة).</a:t>
            </a:r>
          </a:p>
          <a:p>
            <a:pPr algn="r" rtl="1" eaLnBrk="1" hangingPunct="1">
              <a:buFont typeface="Wingdings 2" pitchFamily="18" charset="2"/>
              <a:buNone/>
            </a:pPr>
            <a:r>
              <a:rPr lang="ar-IQ" altLang="ar-IQ" sz="2400" dirty="0" smtClean="0"/>
              <a:t>3. الصك (الشيك) </a:t>
            </a:r>
            <a:r>
              <a:rPr lang="ar-IQ" altLang="ar-IQ" sz="2800" dirty="0" smtClean="0"/>
              <a:t>.</a:t>
            </a:r>
          </a:p>
          <a:p>
            <a:pPr algn="r" rtl="1" eaLnBrk="1" hangingPunct="1">
              <a:buFont typeface="Wingdings 2" pitchFamily="18" charset="2"/>
              <a:buNone/>
            </a:pPr>
            <a:r>
              <a:rPr lang="ar-IQ" altLang="ar-IQ" sz="2800" b="1" dirty="0" smtClean="0">
                <a:solidFill>
                  <a:srgbClr val="FF0000"/>
                </a:solidFill>
              </a:rPr>
              <a:t>س4/ ما هو قانون الصرف؟ </a:t>
            </a:r>
          </a:p>
          <a:p>
            <a:pPr algn="r" rtl="1" eaLnBrk="1" hangingPunct="1">
              <a:buFont typeface="Wingdings 2" pitchFamily="18" charset="2"/>
              <a:buNone/>
            </a:pPr>
            <a:r>
              <a:rPr lang="ar-IQ" altLang="ar-IQ" sz="2800" dirty="0" smtClean="0"/>
              <a:t>ج/ وهو مجموعة القواعد القانونية التي تطبق على الورقة التجارية اوالتي تتعلق بالتعامل بالورقة التجارية بدءاً من انشاءها وتظهيرها ووفاءها وكل ما يتعلق بها والتي ترمي الى تسهيل التعامل بالورقة وقيامها بوظائفها على وجه السرعة.كأداة وفاء وائتمان في التعامل التجاري.</a:t>
            </a:r>
            <a:endParaRPr lang="ar-IQ" altLang="ar-IQ" dirty="0" smtClean="0"/>
          </a:p>
        </p:txBody>
      </p:sp>
    </p:spTree>
    <p:extLst>
      <p:ext uri="{BB962C8B-B14F-4D97-AF65-F5344CB8AC3E}">
        <p14:creationId xmlns:p14="http://schemas.microsoft.com/office/powerpoint/2010/main" val="239917896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76200"/>
            <a:ext cx="6870700" cy="609600"/>
          </a:xfrm>
        </p:spPr>
        <p:txBody>
          <a:bodyPr>
            <a:normAutofit fontScale="90000"/>
          </a:bodyPr>
          <a:lstStyle/>
          <a:p>
            <a:pPr algn="ctr" eaLnBrk="1" fontAlgn="auto" hangingPunct="1">
              <a:spcAft>
                <a:spcPts val="0"/>
              </a:spcAft>
              <a:defRPr/>
            </a:pPr>
            <a:r>
              <a:rPr lang="ar-IQ" dirty="0" smtClean="0"/>
              <a:t>وظائف الاوراق التجارية </a:t>
            </a:r>
          </a:p>
        </p:txBody>
      </p:sp>
      <p:sp>
        <p:nvSpPr>
          <p:cNvPr id="10243" name="Content Placeholder 2"/>
          <p:cNvSpPr>
            <a:spLocks noGrp="1"/>
          </p:cNvSpPr>
          <p:nvPr>
            <p:ph idx="1"/>
          </p:nvPr>
        </p:nvSpPr>
        <p:spPr>
          <a:xfrm>
            <a:off x="228600" y="838200"/>
            <a:ext cx="8610600" cy="5791200"/>
          </a:xfrm>
        </p:spPr>
        <p:txBody>
          <a:bodyPr/>
          <a:lstStyle/>
          <a:p>
            <a:pPr eaLnBrk="1" hangingPunct="1">
              <a:buFont typeface="Wingdings 2" pitchFamily="18" charset="2"/>
              <a:buNone/>
              <a:defRPr/>
            </a:pPr>
            <a:r>
              <a:rPr lang="ar-IQ" b="1" dirty="0" smtClean="0">
                <a:solidFill>
                  <a:srgbClr val="FF0000"/>
                </a:solidFill>
              </a:rPr>
              <a:t>س5/ ما هي الوظيفة الإقتصادية للأوراق التجارية ؟</a:t>
            </a:r>
          </a:p>
          <a:p>
            <a:pPr eaLnBrk="1" hangingPunct="1">
              <a:buFont typeface="Wingdings 2" pitchFamily="18" charset="2"/>
              <a:buNone/>
              <a:defRPr/>
            </a:pPr>
            <a:r>
              <a:rPr lang="ar-IQ" dirty="0" smtClean="0"/>
              <a:t>ج/ 1- أداة لنقل النقود.</a:t>
            </a:r>
          </a:p>
          <a:p>
            <a:pPr eaLnBrk="1" hangingPunct="1">
              <a:buFont typeface="Wingdings 2" pitchFamily="18" charset="2"/>
              <a:buNone/>
              <a:defRPr/>
            </a:pPr>
            <a:r>
              <a:rPr lang="ar-IQ" dirty="0" smtClean="0"/>
              <a:t>2- اداة وفاء : تقوم الورقة التجارية بوظيفة الوفاء بالديون بدلا من النقود والحوالة تستعمل في الوفاء بالديون الخارجية، بالدرجة الاولى اما الشيك والكمبيالة فتستعمل للوفاء بالديون الداخلية .</a:t>
            </a:r>
          </a:p>
          <a:p>
            <a:pPr eaLnBrk="1" hangingPunct="1">
              <a:buFont typeface="Wingdings 2" pitchFamily="18" charset="2"/>
              <a:buNone/>
              <a:defRPr/>
            </a:pPr>
            <a:r>
              <a:rPr lang="ar-IQ" dirty="0" smtClean="0"/>
              <a:t>3- اداة ائتمان: الحوالة التجارية والسند للأمر تقوم بوظيفة الائتمان اما الشيك فلا يقوم بوظيفة الائتمان لانه دائما يكون مستحق الوفاء لدى الاطلاع .</a:t>
            </a:r>
          </a:p>
          <a:p>
            <a:pPr eaLnBrk="1" hangingPunct="1">
              <a:buFont typeface="Wingdings 2" pitchFamily="18" charset="2"/>
              <a:buNone/>
              <a:defRPr/>
            </a:pPr>
            <a:r>
              <a:rPr lang="ar-IQ" dirty="0" smtClean="0"/>
              <a:t>الائتمان يتضح بالاجل الذي يمنحه الدائن ( المستفيد البائع) الى الساحب المشتري </a:t>
            </a:r>
            <a:r>
              <a:rPr lang="en-US" dirty="0" smtClean="0"/>
              <a:t> </a:t>
            </a:r>
            <a:r>
              <a:rPr lang="ar-IQ" dirty="0" smtClean="0"/>
              <a:t>في الحوالة او بالاجل الذي يمنحه المتعهد له البائع الى المتعهد المشتري  في الكمبيالة. </a:t>
            </a:r>
          </a:p>
          <a:p>
            <a:pPr eaLnBrk="1" hangingPunct="1">
              <a:buFont typeface="Wingdings 2" pitchFamily="18" charset="2"/>
              <a:buNone/>
              <a:defRPr/>
            </a:pPr>
            <a:r>
              <a:rPr lang="ar-IQ" b="1" dirty="0" smtClean="0">
                <a:solidFill>
                  <a:srgbClr val="FF0000"/>
                </a:solidFill>
              </a:rPr>
              <a:t>الائتمان : التنازل عن مال حاضر لقاء مال مستقبل</a:t>
            </a:r>
          </a:p>
          <a:p>
            <a:pPr marL="0" indent="0" eaLnBrk="1" hangingPunct="1">
              <a:buFont typeface="Wingdings 2" pitchFamily="18" charset="2"/>
              <a:buNone/>
              <a:defRPr/>
            </a:pPr>
            <a:endParaRPr lang="ar-IQ" dirty="0" smtClean="0"/>
          </a:p>
        </p:txBody>
      </p:sp>
    </p:spTree>
    <p:extLst>
      <p:ext uri="{BB962C8B-B14F-4D97-AF65-F5344CB8AC3E}">
        <p14:creationId xmlns:p14="http://schemas.microsoft.com/office/powerpoint/2010/main" val="207544629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28600"/>
            <a:ext cx="8229600" cy="533400"/>
          </a:xfrm>
        </p:spPr>
        <p:txBody>
          <a:bodyPr>
            <a:normAutofit fontScale="90000"/>
          </a:bodyPr>
          <a:lstStyle/>
          <a:p>
            <a:pPr algn="ctr"/>
            <a:r>
              <a:rPr lang="ar-IQ" altLang="ar-IQ" smtClean="0"/>
              <a:t>نموذج للحوالة التجارية</a:t>
            </a:r>
          </a:p>
        </p:txBody>
      </p:sp>
      <p:sp>
        <p:nvSpPr>
          <p:cNvPr id="3" name="Content Placeholder 2"/>
          <p:cNvSpPr>
            <a:spLocks noGrp="1"/>
          </p:cNvSpPr>
          <p:nvPr>
            <p:ph idx="1"/>
          </p:nvPr>
        </p:nvSpPr>
        <p:spPr>
          <a:xfrm>
            <a:off x="457200" y="914400"/>
            <a:ext cx="8229600" cy="5410200"/>
          </a:xfrm>
        </p:spPr>
        <p:txBody>
          <a:bodyPr/>
          <a:lstStyle/>
          <a:p>
            <a:pPr marL="0" indent="0" eaLnBrk="1" hangingPunct="1">
              <a:buFont typeface="Wingdings 2" pitchFamily="18" charset="2"/>
              <a:buNone/>
              <a:defRPr/>
            </a:pPr>
            <a:r>
              <a:rPr lang="ar-IQ" sz="2400" dirty="0" smtClean="0"/>
              <a:t>  </a:t>
            </a:r>
          </a:p>
          <a:p>
            <a:pPr marL="0" indent="0" eaLnBrk="1" hangingPunct="1">
              <a:buFont typeface="Wingdings 2" pitchFamily="18" charset="2"/>
              <a:buNone/>
              <a:defRPr/>
            </a:pPr>
            <a:r>
              <a:rPr lang="ar-IQ" sz="2400" dirty="0" smtClean="0"/>
              <a:t>اربيل 1\10\ 2019 م                                                   </a:t>
            </a:r>
            <a:r>
              <a:rPr lang="ar-IQ" sz="2400" u="sng" dirty="0" smtClean="0"/>
              <a:t>المبلغ</a:t>
            </a:r>
          </a:p>
          <a:p>
            <a:pPr algn="l" eaLnBrk="1" hangingPunct="1">
              <a:buFont typeface="Wingdings 2" pitchFamily="18" charset="2"/>
              <a:buNone/>
              <a:defRPr/>
            </a:pPr>
            <a:r>
              <a:rPr lang="ar-IQ" sz="2400" dirty="0" smtClean="0"/>
              <a:t>1000.000 دينار عراقي </a:t>
            </a:r>
          </a:p>
          <a:p>
            <a:pPr eaLnBrk="1" hangingPunct="1">
              <a:buFont typeface="Wingdings 2" pitchFamily="18" charset="2"/>
              <a:buNone/>
              <a:defRPr/>
            </a:pPr>
            <a:r>
              <a:rPr lang="ar-IQ" sz="2400" dirty="0" smtClean="0"/>
              <a:t>                                              </a:t>
            </a:r>
          </a:p>
          <a:p>
            <a:pPr eaLnBrk="1" hangingPunct="1">
              <a:buFont typeface="Wingdings 2" pitchFamily="18" charset="2"/>
              <a:buNone/>
              <a:defRPr/>
            </a:pPr>
            <a:r>
              <a:rPr lang="ar-IQ" sz="2400" dirty="0" smtClean="0"/>
              <a:t>الى السيد (إسم المسحوب عليه – عنوانه ).</a:t>
            </a:r>
          </a:p>
          <a:p>
            <a:pPr eaLnBrk="1" hangingPunct="1">
              <a:buFont typeface="Wingdings 2" pitchFamily="18" charset="2"/>
              <a:buNone/>
              <a:defRPr/>
            </a:pPr>
            <a:r>
              <a:rPr lang="ar-IQ" sz="2400" dirty="0" smtClean="0"/>
              <a:t>(ادفعوا) بموجب هذه (الحوالة أو الحوالة التجارية) لامر السيد (إسم المستفيد-  عنوانه )- - - - (مكان الوفاء )- -  (تاريخ الاستحقاق ) بعد شهرين من تاريخ إنشاء الحوالة  مبلغا مقداره مليون دينار عراقي لاغير .</a:t>
            </a:r>
          </a:p>
          <a:p>
            <a:pPr eaLnBrk="1" hangingPunct="1">
              <a:buFont typeface="Wingdings 2" pitchFamily="18" charset="2"/>
              <a:buNone/>
              <a:defRPr/>
            </a:pPr>
            <a:r>
              <a:rPr lang="ar-IQ" sz="2400" dirty="0" smtClean="0"/>
              <a:t> </a:t>
            </a:r>
          </a:p>
          <a:p>
            <a:pPr eaLnBrk="1" hangingPunct="1">
              <a:buFont typeface="Wingdings 2" pitchFamily="18" charset="2"/>
              <a:buNone/>
              <a:defRPr/>
            </a:pPr>
            <a:r>
              <a:rPr lang="ar-IQ" sz="2400" dirty="0" smtClean="0"/>
              <a:t> </a:t>
            </a:r>
          </a:p>
          <a:p>
            <a:pPr eaLnBrk="1" hangingPunct="1">
              <a:buFont typeface="Wingdings 2" pitchFamily="18" charset="2"/>
              <a:buNone/>
              <a:defRPr/>
            </a:pPr>
            <a:r>
              <a:rPr lang="ar-IQ" sz="2400" dirty="0" smtClean="0"/>
              <a:t>                                                                توقيع الساحب             </a:t>
            </a:r>
          </a:p>
          <a:p>
            <a:pPr eaLnBrk="1" hangingPunct="1">
              <a:buFont typeface="Wingdings 2" pitchFamily="18" charset="2"/>
              <a:buNone/>
              <a:defRPr/>
            </a:pPr>
            <a:r>
              <a:rPr lang="ar-IQ" sz="2400" dirty="0" smtClean="0"/>
              <a:t>                                                             اسم الساحب - عنوانه </a:t>
            </a:r>
          </a:p>
          <a:p>
            <a:pPr eaLnBrk="1" hangingPunct="1">
              <a:buFont typeface="Wingdings 2" pitchFamily="18" charset="2"/>
              <a:buNone/>
              <a:defRPr/>
            </a:pPr>
            <a:r>
              <a:rPr lang="ar-IQ" dirty="0" smtClean="0"/>
              <a:t> </a:t>
            </a:r>
            <a:endParaRPr lang="ar-IQ" dirty="0"/>
          </a:p>
        </p:txBody>
      </p:sp>
    </p:spTree>
    <p:extLst>
      <p:ext uri="{BB962C8B-B14F-4D97-AF65-F5344CB8AC3E}">
        <p14:creationId xmlns:p14="http://schemas.microsoft.com/office/powerpoint/2010/main" val="36922324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152400"/>
            <a:ext cx="6870700" cy="533400"/>
          </a:xfrm>
        </p:spPr>
        <p:txBody>
          <a:bodyPr/>
          <a:lstStyle/>
          <a:p>
            <a:pPr algn="ctr" eaLnBrk="1" hangingPunct="1"/>
            <a:r>
              <a:rPr lang="ar-IQ" altLang="ar-IQ" sz="2800" b="1" smtClean="0"/>
              <a:t>أهم المبادئ التي يقوم عليها قانون الصرف</a:t>
            </a:r>
          </a:p>
        </p:txBody>
      </p:sp>
      <p:sp>
        <p:nvSpPr>
          <p:cNvPr id="10243" name="Content Placeholder 2"/>
          <p:cNvSpPr>
            <a:spLocks noGrp="1"/>
          </p:cNvSpPr>
          <p:nvPr>
            <p:ph idx="1"/>
          </p:nvPr>
        </p:nvSpPr>
        <p:spPr>
          <a:xfrm>
            <a:off x="228600" y="762000"/>
            <a:ext cx="8686800" cy="6019800"/>
          </a:xfrm>
        </p:spPr>
        <p:txBody>
          <a:bodyPr>
            <a:normAutofit fontScale="92500"/>
          </a:bodyPr>
          <a:lstStyle/>
          <a:p>
            <a:pPr eaLnBrk="1" hangingPunct="1">
              <a:buFont typeface="Wingdings 2" pitchFamily="18" charset="2"/>
              <a:buNone/>
            </a:pPr>
            <a:r>
              <a:rPr lang="ar-IQ" altLang="ar-IQ" sz="2400" b="1" smtClean="0">
                <a:solidFill>
                  <a:srgbClr val="FF0000"/>
                </a:solidFill>
              </a:rPr>
              <a:t>س6/ ما هو أهم المباديء التي تقوم عليها قانون الصرف؟</a:t>
            </a:r>
          </a:p>
          <a:p>
            <a:pPr eaLnBrk="1" hangingPunct="1">
              <a:buFont typeface="Wingdings 2" pitchFamily="18" charset="2"/>
              <a:buNone/>
            </a:pPr>
            <a:r>
              <a:rPr lang="ar-IQ" altLang="ar-IQ" sz="2400" b="1" smtClean="0"/>
              <a:t>ج/</a:t>
            </a:r>
            <a:r>
              <a:rPr lang="ar-IQ" altLang="ar-IQ" sz="2400" b="1" smtClean="0">
                <a:solidFill>
                  <a:srgbClr val="FF0000"/>
                </a:solidFill>
              </a:rPr>
              <a:t> 1- الشكلية </a:t>
            </a:r>
            <a:r>
              <a:rPr lang="ar-IQ" altLang="ar-IQ" sz="2400" smtClean="0"/>
              <a:t>: لابد من شكلية معينة للورقة والشكلية عبارة عن </a:t>
            </a:r>
          </a:p>
          <a:p>
            <a:pPr eaLnBrk="1" hangingPunct="1">
              <a:buFont typeface="Wingdings 2" pitchFamily="18" charset="2"/>
              <a:buNone/>
            </a:pPr>
            <a:r>
              <a:rPr lang="ar-IQ" altLang="ar-IQ" sz="2400" smtClean="0">
                <a:solidFill>
                  <a:srgbClr val="FF0000"/>
                </a:solidFill>
              </a:rPr>
              <a:t>أ- الكتابة </a:t>
            </a:r>
            <a:r>
              <a:rPr lang="ar-IQ" altLang="ar-IQ" sz="2400" smtClean="0"/>
              <a:t>يجب ان تكون الورقة مكتوبة ولا وجود للورقة من غير الكتابة.</a:t>
            </a:r>
          </a:p>
          <a:p>
            <a:pPr eaLnBrk="1" hangingPunct="1">
              <a:buFont typeface="Wingdings 2" pitchFamily="18" charset="2"/>
              <a:buNone/>
            </a:pPr>
            <a:r>
              <a:rPr lang="ar-IQ" altLang="ar-IQ" sz="2400" smtClean="0">
                <a:solidFill>
                  <a:srgbClr val="FF0000"/>
                </a:solidFill>
              </a:rPr>
              <a:t>ب - البيانات </a:t>
            </a:r>
            <a:r>
              <a:rPr lang="ar-IQ" altLang="ar-IQ" sz="2400" smtClean="0"/>
              <a:t>او المعلومات التي اوجب القانون كتابتها استنادا الى المادة (40) من قانون التجارة وتسمى البيانات الالزامية وبخلافه كقاعدة عامة لا تعد ورقة تجارية اذا لم تستوف الورقة هذه البيانات . </a:t>
            </a:r>
          </a:p>
          <a:p>
            <a:pPr eaLnBrk="1" hangingPunct="1">
              <a:buFont typeface="Wingdings 2" pitchFamily="18" charset="2"/>
              <a:buNone/>
            </a:pPr>
            <a:r>
              <a:rPr lang="ar-IQ" altLang="ar-IQ" sz="2400" b="1" smtClean="0">
                <a:solidFill>
                  <a:srgbClr val="FF0000"/>
                </a:solidFill>
              </a:rPr>
              <a:t>2- مبدأ إستقلال التوقيعات: </a:t>
            </a:r>
          </a:p>
          <a:p>
            <a:pPr eaLnBrk="1" hangingPunct="1">
              <a:buFont typeface="Wingdings 2" pitchFamily="18" charset="2"/>
              <a:buNone/>
            </a:pPr>
            <a:r>
              <a:rPr lang="ar-IQ" altLang="ar-IQ" sz="2400" b="1" smtClean="0">
                <a:solidFill>
                  <a:srgbClr val="FF0000"/>
                </a:solidFill>
              </a:rPr>
              <a:t>س7: ما ذا يعني مبدأ إستقلال التوقيعات؟ </a:t>
            </a:r>
            <a:r>
              <a:rPr lang="ar-IQ" altLang="ar-IQ" sz="2400" b="1" smtClean="0"/>
              <a:t> ج/ وهي:</a:t>
            </a:r>
            <a:endParaRPr lang="ar-IQ" altLang="ar-IQ" sz="2400" smtClean="0"/>
          </a:p>
          <a:p>
            <a:pPr eaLnBrk="1" hangingPunct="1">
              <a:buFont typeface="Wingdings 2" pitchFamily="18" charset="2"/>
              <a:buNone/>
            </a:pPr>
            <a:r>
              <a:rPr lang="ar-IQ" altLang="ar-IQ" sz="2400" smtClean="0"/>
              <a:t>أ - </a:t>
            </a:r>
            <a:r>
              <a:rPr lang="ar-IQ" altLang="ar-IQ" sz="2000" smtClean="0"/>
              <a:t>ان كل شخص وضع توقيعه على الورقة يعد ملتزما بوفاء قيمتها اذا امتنع المدين الاصلي عن الوفاء بها </a:t>
            </a:r>
          </a:p>
          <a:p>
            <a:pPr eaLnBrk="1" hangingPunct="1">
              <a:buFont typeface="Wingdings 2" pitchFamily="18" charset="2"/>
              <a:buNone/>
            </a:pPr>
            <a:r>
              <a:rPr lang="ar-IQ" altLang="ar-IQ" sz="2000" smtClean="0"/>
              <a:t>ب - التزام كل موقع او مظهر او ضامن بوفاء الورقة يعد مستقلا عن التزام الموقعين الاخرين على الورقة فاذا كان احد الموقعين توقيعه باطلا لنقص الاهلية أو انعدامها فانه لا يستفيد منه الموقعين الاخرين او لا يحتج به.في مواجهة الحامل الشرعي .</a:t>
            </a:r>
          </a:p>
          <a:p>
            <a:pPr eaLnBrk="1" hangingPunct="1">
              <a:buFont typeface="Wingdings 2" pitchFamily="18" charset="2"/>
              <a:buNone/>
            </a:pPr>
            <a:r>
              <a:rPr lang="ar-IQ" altLang="ar-IQ" sz="2000" smtClean="0"/>
              <a:t>ج- استقلال الحق في الورقة التجارية عن العقود التي تنشأ بسببها لذلك فان الحق او المبلغ المثبت في الورقة يندمج بالورقة وينتقل الى الغير (المظهر اليه) وهو خالى من العيوب التي تشوبه كقاعدة عامة .مثال عيب التغرير أو الاستغلال أو الغلط. ويتم تداوله كما يتم تداول النقود ولذلك تصل الورقة الى الحامل وهي خالية من العيوب التي تشوبه او تمنع الوفاء به وبسبب هذه التفرقة نشأت  قاعدة (التطهير من الدفوع او العيوب ).</a:t>
            </a:r>
          </a:p>
          <a:p>
            <a:pPr eaLnBrk="1" hangingPunct="1">
              <a:buFont typeface="Wingdings 2" pitchFamily="18" charset="2"/>
              <a:buNone/>
            </a:pPr>
            <a:r>
              <a:rPr lang="ar-IQ" altLang="ar-IQ" sz="2400" smtClean="0"/>
              <a:t> </a:t>
            </a:r>
          </a:p>
        </p:txBody>
      </p:sp>
    </p:spTree>
    <p:extLst>
      <p:ext uri="{BB962C8B-B14F-4D97-AF65-F5344CB8AC3E}">
        <p14:creationId xmlns:p14="http://schemas.microsoft.com/office/powerpoint/2010/main" val="174420639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24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2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2651</TotalTime>
  <Words>3829</Words>
  <Application>Microsoft Office PowerPoint</Application>
  <PresentationFormat>On-screen Show (4:3)</PresentationFormat>
  <Paragraphs>223</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مقدمة عامة عن الأوراق التجارية </vt:lpstr>
      <vt:lpstr>خصائص (صفات ) الأوراق التجارية </vt:lpstr>
      <vt:lpstr>التطور التاريخي للأوراق المالية</vt:lpstr>
      <vt:lpstr>التطورر التاريخي للأوراق التجارية</vt:lpstr>
      <vt:lpstr>تاريخ الأوراق التجارية</vt:lpstr>
      <vt:lpstr>أنواع الأوراق التجارية وقانون الصرف</vt:lpstr>
      <vt:lpstr>وظائف الاوراق التجارية </vt:lpstr>
      <vt:lpstr>نموذج للحوالة التجارية</vt:lpstr>
      <vt:lpstr>أهم المبادئ التي يقوم عليها قانون الصرف</vt:lpstr>
      <vt:lpstr>أهم المبادئ التي يقوم عليها قانون الصرف </vt:lpstr>
      <vt:lpstr>الفرق بين الأوراق التجارية والأوراق الأخرى</vt:lpstr>
      <vt:lpstr>س11/ ما الفرق بين الاوراق التجارية والاوراق النقدية؟</vt:lpstr>
      <vt:lpstr>تعريف الحوالة واشخاصها </vt:lpstr>
      <vt:lpstr>تعريف الكمبيالة و الصك</vt:lpstr>
      <vt:lpstr>الفرق بين الورقة التجارية وبطاقة الأتمان</vt:lpstr>
      <vt:lpstr>الفرق بين الورقة وبطاقة الائتمان المصرفية </vt:lpstr>
      <vt:lpstr>الفروق بين الورقة والبطاقة </vt:lpstr>
      <vt:lpstr>الفروق بين الورقة والبطاقة </vt:lpstr>
      <vt:lpstr>والنقود الالكترونية </vt:lpstr>
      <vt:lpstr>الفروق بين الورقة التجارية والنقود الالكترونية </vt:lpstr>
      <vt:lpstr>PowerPoint Presentation</vt:lpstr>
      <vt:lpstr>كيفية اصدارالنقود الالكترونية والعلاقات الناشئة عنها</vt:lpstr>
      <vt:lpstr>الالتزامات الناشئة عن التعامل بالنقود الالكترونية</vt:lpstr>
      <vt:lpstr>التزامات التاجر:</vt:lpstr>
      <vt:lpstr>PowerPoint Presentation</vt:lpstr>
      <vt:lpstr>االحوالة التجارية (الحوالة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انواع الاوراق التجارية</dc:title>
  <dc:creator>Balen</dc:creator>
  <cp:lastModifiedBy>n0ak95</cp:lastModifiedBy>
  <cp:revision>242</cp:revision>
  <dcterms:created xsi:type="dcterms:W3CDTF">2013-10-08T21:42:42Z</dcterms:created>
  <dcterms:modified xsi:type="dcterms:W3CDTF">2022-11-22T09:24:02Z</dcterms:modified>
</cp:coreProperties>
</file>