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22" r:id="rId21"/>
    <p:sldId id="31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1E6C4-D8E5-4830-8445-DA93D602819B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AE50F-80B0-4D10-961B-4749452DB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BDFB7-C616-4095-A4B6-2CB0BB1F9661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30FA3D-0483-493A-A81F-BB54E2A294B8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003805-D4A6-466C-8174-E3BAA7A12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defRPr/>
            </a:pPr>
            <a:r>
              <a:rPr lang="ar-KW" dirty="0" smtClean="0"/>
              <a:t>التصرفات الارادية تباشر اما أصالة أونيابة ، ولكي تكون صحيحة يجب أن تصدر من :</a:t>
            </a:r>
          </a:p>
          <a:p>
            <a:pPr algn="r" rtl="1">
              <a:defRPr/>
            </a:pPr>
            <a:r>
              <a:rPr lang="ar-KW" dirty="0" smtClean="0"/>
              <a:t>أ- ذي اهلية عند مباشرتها اصالة .</a:t>
            </a:r>
          </a:p>
          <a:p>
            <a:pPr algn="r" rtl="1">
              <a:defRPr/>
            </a:pPr>
            <a:r>
              <a:rPr lang="ar-KW" dirty="0" smtClean="0"/>
              <a:t>ب- ذي سلطة عند مباشرتها نيابة .</a:t>
            </a:r>
          </a:p>
          <a:p>
            <a:pPr algn="r" rtl="1">
              <a:defRPr/>
            </a:pPr>
            <a:r>
              <a:rPr lang="ar-KW" dirty="0" smtClean="0">
                <a:solidFill>
                  <a:srgbClr val="C00000"/>
                </a:solidFill>
              </a:rPr>
              <a:t>ويقصد بالسلطة هنا : الولاية بالتصرف في مال الغير أي صلاحية الشخص للتصرف باموال الغير .</a:t>
            </a:r>
          </a:p>
          <a:p>
            <a:pPr algn="just" rtl="1">
              <a:defRPr/>
            </a:pPr>
            <a:r>
              <a:rPr lang="ar-KW" dirty="0" smtClean="0">
                <a:solidFill>
                  <a:srgbClr val="7030A0"/>
                </a:solidFill>
              </a:rPr>
              <a:t>يلاحظ انه لايوجد قواعد خاصة بشان </a:t>
            </a:r>
            <a:r>
              <a:rPr lang="ar-IQ" sz="2800" dirty="0" smtClean="0">
                <a:solidFill>
                  <a:srgbClr val="7030A0"/>
                </a:solidFill>
              </a:rPr>
              <a:t>النيابة في الاوراق التجارية</a:t>
            </a:r>
            <a:r>
              <a:rPr lang="ar-KW" sz="2800" dirty="0" smtClean="0">
                <a:solidFill>
                  <a:srgbClr val="7030A0"/>
                </a:solidFill>
              </a:rPr>
              <a:t> ولذا تطبق عليها القواعد العامة ، ما عدا حالة سحب سفتجة نيابة دون وجود تفويض أو عند مجاوزة حدود التفويض والتي عالجها القانون بنص صريح ، وعليه نتناول هنا حالتي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  <a:latin typeface="Arial" charset="0"/>
              </a:rPr>
              <a:t>النيابةالكاذبةوالنيابة المتجاوزة في الاوراق التجارية </a:t>
            </a:r>
            <a:r>
              <a:rPr lang="ar-KW" sz="2800" b="1" dirty="0" smtClean="0">
                <a:solidFill>
                  <a:srgbClr val="FF0000"/>
                </a:solidFill>
                <a:latin typeface="Arial" charset="0"/>
              </a:rPr>
              <a:t> .</a:t>
            </a:r>
            <a:endParaRPr lang="ar-IQ" sz="2800" b="1" dirty="0" smtClean="0">
              <a:solidFill>
                <a:srgbClr val="FF0000"/>
              </a:solidFill>
              <a:latin typeface="Arial" charset="0"/>
            </a:endParaRPr>
          </a:p>
          <a:p>
            <a:pPr algn="r" rtl="1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IQ" sz="4400" dirty="0" smtClean="0"/>
              <a:t>النيابة في الاوراق التجارية</a:t>
            </a:r>
            <a:r>
              <a:rPr lang="ar-KW" sz="4400" dirty="0" smtClean="0"/>
              <a:t> ( السلطة )</a:t>
            </a:r>
            <a:r>
              <a:rPr lang="ar-IQ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KW" sz="2400" smtClean="0">
              <a:solidFill>
                <a:srgbClr val="FF0000"/>
              </a:solidFill>
            </a:endParaRPr>
          </a:p>
          <a:p>
            <a:pPr algn="r" rtl="1"/>
            <a:r>
              <a:rPr lang="ar-KW" sz="2800" smtClean="0">
                <a:solidFill>
                  <a:srgbClr val="FF0000"/>
                </a:solidFill>
              </a:rPr>
              <a:t>س/ هل هناك حالة يمكن فيها للنائب ان يرجع على الاصيل ؟</a:t>
            </a:r>
          </a:p>
          <a:p>
            <a:pPr algn="r" rtl="1"/>
            <a:endParaRPr lang="ar-KW" sz="2400" smtClean="0">
              <a:solidFill>
                <a:srgbClr val="FF0000"/>
              </a:solidFill>
            </a:endParaRPr>
          </a:p>
          <a:p>
            <a:pPr algn="r" rtl="1"/>
            <a:endParaRPr lang="ar-KW" sz="2400" smtClean="0">
              <a:solidFill>
                <a:srgbClr val="FF0000"/>
              </a:solidFill>
            </a:endParaRPr>
          </a:p>
          <a:p>
            <a:pPr algn="just" rtl="1"/>
            <a:r>
              <a:rPr lang="ar-KW" sz="2800" smtClean="0">
                <a:solidFill>
                  <a:srgbClr val="FF0000"/>
                </a:solidFill>
              </a:rPr>
              <a:t>س/ هل ان رجوع النائب على الاصيل يكون بدعوى صرفي ام بدعوى عادي ؟</a:t>
            </a:r>
          </a:p>
          <a:p>
            <a:pPr algn="r" rtl="1"/>
            <a:endParaRPr lang="en-US" smtClean="0"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C6B4ACF-1806-4BB7-97BA-99B0A501A32C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IQ" sz="3200" dirty="0"/>
              <a:t>المحل </a:t>
            </a:r>
            <a:endParaRPr lang="en-US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80000"/>
              </a:lnSpc>
              <a:defRPr/>
            </a:pPr>
            <a:endParaRPr lang="ar-KW" sz="2800" b="1" dirty="0" smtClean="0">
              <a:solidFill>
                <a:srgbClr val="FF0000"/>
              </a:solidFill>
            </a:endParaRPr>
          </a:p>
          <a:p>
            <a:pPr algn="just" rtl="1">
              <a:lnSpc>
                <a:spcPct val="80000"/>
              </a:lnSpc>
              <a:defRPr/>
            </a:pPr>
            <a:r>
              <a:rPr lang="ar-KW" sz="2800" dirty="0" smtClean="0">
                <a:solidFill>
                  <a:srgbClr val="7030A0"/>
                </a:solidFill>
              </a:rPr>
              <a:t>المحل هو الركن الثاني الضروري لكل تصرف ارادي ، والسفتجة باعتبارها تصرفا إرادياً لابد وان يكون لها محل ترد عليه ويكون قابلا لحكمه . </a:t>
            </a:r>
          </a:p>
          <a:p>
            <a:pPr algn="just" rtl="1">
              <a:lnSpc>
                <a:spcPct val="80000"/>
              </a:lnSpc>
              <a:defRPr/>
            </a:pPr>
            <a:endParaRPr lang="ar-KW" sz="2800" b="1" dirty="0" smtClean="0">
              <a:solidFill>
                <a:srgbClr val="FF0000"/>
              </a:solidFill>
            </a:endParaRPr>
          </a:p>
          <a:p>
            <a:pPr algn="just" rtl="1">
              <a:lnSpc>
                <a:spcPct val="80000"/>
              </a:lnSpc>
              <a:defRPr/>
            </a:pPr>
            <a:r>
              <a:rPr lang="ar-IQ" sz="2800" b="1" dirty="0" smtClean="0">
                <a:solidFill>
                  <a:srgbClr val="FF0000"/>
                </a:solidFill>
              </a:rPr>
              <a:t>شروط </a:t>
            </a:r>
            <a:r>
              <a:rPr lang="ar-IQ" sz="2800" b="1" dirty="0">
                <a:solidFill>
                  <a:srgbClr val="FF0000"/>
                </a:solidFill>
              </a:rPr>
              <a:t>المحل بصورة عامة </a:t>
            </a:r>
            <a:r>
              <a:rPr lang="ar-IQ" sz="2800" b="1" dirty="0" smtClean="0">
                <a:solidFill>
                  <a:srgbClr val="FF0000"/>
                </a:solidFill>
              </a:rPr>
              <a:t> :</a:t>
            </a:r>
            <a:endParaRPr lang="ar-KW" sz="2800" b="1" dirty="0" smtClean="0">
              <a:solidFill>
                <a:srgbClr val="FF0000"/>
              </a:solidFill>
            </a:endParaRPr>
          </a:p>
          <a:p>
            <a:pPr algn="just" rtl="1">
              <a:lnSpc>
                <a:spcPct val="80000"/>
              </a:lnSpc>
              <a:defRPr/>
            </a:pPr>
            <a:endParaRPr lang="ar-IQ" sz="2800" b="1" dirty="0">
              <a:solidFill>
                <a:srgbClr val="FF0000"/>
              </a:solidFill>
            </a:endParaRPr>
          </a:p>
          <a:p>
            <a:pPr algn="just" rtl="1">
              <a:lnSpc>
                <a:spcPct val="80000"/>
              </a:lnSpc>
              <a:defRPr/>
            </a:pPr>
            <a:r>
              <a:rPr lang="ar-KW" sz="2800" dirty="0" smtClean="0"/>
              <a:t>1- </a:t>
            </a:r>
            <a:r>
              <a:rPr lang="ar-IQ" sz="2800" dirty="0" smtClean="0"/>
              <a:t>يجب </a:t>
            </a:r>
            <a:r>
              <a:rPr lang="ar-IQ" sz="2800" dirty="0"/>
              <a:t>ان يكون موجودا اوممكنا </a:t>
            </a:r>
            <a:r>
              <a:rPr lang="ar-IQ" sz="2800" dirty="0" smtClean="0"/>
              <a:t>.</a:t>
            </a:r>
            <a:endParaRPr lang="ar-KW" sz="2800" dirty="0" smtClean="0"/>
          </a:p>
          <a:p>
            <a:pPr algn="just" rtl="1">
              <a:lnSpc>
                <a:spcPct val="80000"/>
              </a:lnSpc>
              <a:defRPr/>
            </a:pPr>
            <a:endParaRPr lang="ar-IQ" sz="2800" dirty="0"/>
          </a:p>
          <a:p>
            <a:pPr algn="just" rtl="1">
              <a:lnSpc>
                <a:spcPct val="80000"/>
              </a:lnSpc>
              <a:defRPr/>
            </a:pPr>
            <a:r>
              <a:rPr lang="ar-KW" sz="2800" dirty="0" smtClean="0"/>
              <a:t>2-</a:t>
            </a:r>
            <a:r>
              <a:rPr lang="ar-IQ" sz="2800" dirty="0" smtClean="0"/>
              <a:t>يجب </a:t>
            </a:r>
            <a:r>
              <a:rPr lang="ar-IQ" sz="2800" dirty="0"/>
              <a:t>ان يكون معينا او قابلا للتعين </a:t>
            </a:r>
            <a:r>
              <a:rPr lang="ar-IQ" sz="2800" dirty="0" smtClean="0"/>
              <a:t>.</a:t>
            </a:r>
            <a:endParaRPr lang="ar-KW" sz="2800" dirty="0" smtClean="0"/>
          </a:p>
          <a:p>
            <a:pPr algn="just" rtl="1">
              <a:lnSpc>
                <a:spcPct val="80000"/>
              </a:lnSpc>
              <a:defRPr/>
            </a:pPr>
            <a:endParaRPr lang="ar-IQ" sz="2800" dirty="0"/>
          </a:p>
          <a:p>
            <a:pPr algn="just" rtl="1">
              <a:lnSpc>
                <a:spcPct val="80000"/>
              </a:lnSpc>
              <a:defRPr/>
            </a:pPr>
            <a:r>
              <a:rPr lang="ar-KW" sz="2800" dirty="0" smtClean="0"/>
              <a:t>3- يجب </a:t>
            </a:r>
            <a:r>
              <a:rPr lang="ar-IQ" sz="2800" dirty="0" smtClean="0"/>
              <a:t>ان </a:t>
            </a:r>
            <a:r>
              <a:rPr lang="ar-IQ" sz="2800" dirty="0"/>
              <a:t>يكون قابلا </a:t>
            </a:r>
            <a:r>
              <a:rPr lang="ar-IQ" sz="2800" dirty="0" smtClean="0"/>
              <a:t>للتعامل</a:t>
            </a:r>
            <a:r>
              <a:rPr lang="ar-KW" sz="2800" dirty="0" smtClean="0"/>
              <a:t> فيه </a:t>
            </a:r>
            <a:r>
              <a:rPr lang="ar-IQ" sz="2800" dirty="0" smtClean="0"/>
              <a:t>.</a:t>
            </a:r>
            <a:endParaRPr lang="ar-KW" sz="2800" dirty="0" smtClean="0"/>
          </a:p>
          <a:p>
            <a:pPr algn="just" rtl="1">
              <a:lnSpc>
                <a:spcPct val="80000"/>
              </a:lnSpc>
              <a:defRPr/>
            </a:pPr>
            <a:endParaRPr lang="ar-IQ" sz="2800" dirty="0"/>
          </a:p>
          <a:p>
            <a:pPr algn="just" rtl="1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defRPr/>
            </a:pPr>
            <a:r>
              <a:rPr lang="ar-IQ" sz="2400" b="1" dirty="0" smtClean="0">
                <a:solidFill>
                  <a:srgbClr val="00B050"/>
                </a:solidFill>
              </a:rPr>
              <a:t>بخصوص الشرط</a:t>
            </a:r>
            <a:r>
              <a:rPr lang="ar-KW" sz="2400" b="1" dirty="0" smtClean="0">
                <a:solidFill>
                  <a:srgbClr val="00B050"/>
                </a:solidFill>
              </a:rPr>
              <a:t>ين ،</a:t>
            </a:r>
            <a:r>
              <a:rPr lang="ar-IQ" sz="2400" b="1" dirty="0" smtClean="0">
                <a:solidFill>
                  <a:srgbClr val="00B050"/>
                </a:solidFill>
              </a:rPr>
              <a:t> الاول والثالث </a:t>
            </a:r>
            <a:r>
              <a:rPr lang="ar-KW" sz="2400" b="1" dirty="0" smtClean="0">
                <a:solidFill>
                  <a:srgbClr val="00B050"/>
                </a:solidFill>
              </a:rPr>
              <a:t>للمحل أي شرطي الوجود والمشروعية </a:t>
            </a:r>
            <a:r>
              <a:rPr lang="ar-KW" sz="2400" dirty="0" smtClean="0"/>
              <a:t>، </a:t>
            </a:r>
            <a:r>
              <a:rPr lang="ar-IQ" sz="2400" dirty="0" smtClean="0"/>
              <a:t>يمكن القول بان</a:t>
            </a:r>
            <a:r>
              <a:rPr lang="ar-KW" sz="2400" dirty="0" smtClean="0"/>
              <a:t>هما</a:t>
            </a:r>
            <a:r>
              <a:rPr lang="ar-IQ" sz="2400" dirty="0" smtClean="0"/>
              <a:t> من البديه</a:t>
            </a:r>
            <a:r>
              <a:rPr lang="ar-KW" sz="2400" dirty="0" smtClean="0"/>
              <a:t>ي</a:t>
            </a:r>
            <a:r>
              <a:rPr lang="ar-IQ" sz="2400" dirty="0" smtClean="0"/>
              <a:t>ات بالنسبة للاوراق التجارية </a:t>
            </a:r>
            <a:r>
              <a:rPr lang="ar-KW" sz="2400" dirty="0" smtClean="0"/>
              <a:t>، </a:t>
            </a:r>
            <a:r>
              <a:rPr lang="ar-IQ" sz="2400" dirty="0" smtClean="0"/>
              <a:t>وذلك لان محل الورقة التجارية </a:t>
            </a:r>
            <a:r>
              <a:rPr lang="ar-IQ" sz="2400" b="1" dirty="0" smtClean="0"/>
              <a:t>عبارة عن مبلغ من النقود </a:t>
            </a:r>
            <a:r>
              <a:rPr lang="ar-IQ" sz="2400" dirty="0" smtClean="0"/>
              <a:t>وهو موجود في كل زمان ومشروع دائما </a:t>
            </a:r>
            <a:r>
              <a:rPr lang="ar-KW" sz="2400" dirty="0" smtClean="0"/>
              <a:t>، فهو ليس مستحيلا ولا مخالفا للنظام العام والآداب ولا ممنوعا قانونا .</a:t>
            </a:r>
          </a:p>
          <a:p>
            <a:pPr algn="just" rtl="1">
              <a:defRPr/>
            </a:pPr>
            <a:endParaRPr lang="ar-KW" sz="2400" dirty="0" smtClean="0"/>
          </a:p>
          <a:p>
            <a:pPr algn="just" rtl="1">
              <a:defRPr/>
            </a:pPr>
            <a:r>
              <a:rPr lang="ar-IQ" sz="2400" b="1" dirty="0" smtClean="0">
                <a:solidFill>
                  <a:srgbClr val="00B050"/>
                </a:solidFill>
              </a:rPr>
              <a:t>اما بالنسبة للشرط الثاني </a:t>
            </a:r>
            <a:r>
              <a:rPr lang="ar-KW" sz="2400" b="1" dirty="0" smtClean="0">
                <a:solidFill>
                  <a:srgbClr val="00B050"/>
                </a:solidFill>
              </a:rPr>
              <a:t>ففيه بعض التفاصيل ، </a:t>
            </a:r>
            <a:r>
              <a:rPr lang="ar-KW" sz="2400" dirty="0" smtClean="0"/>
              <a:t>إذ ان المحل في الورقة التجارية يكون مبلغ من النقود دائما ، فلا يمكن ان ينصب المحل على القيام بعمل او الامتناع عن عمل أو تسليم شيء آخر غير النقود ، حيث ان السندات التي لا ترد على محل متمثل باعيان نقدية تفقد صفتها كورقة تجارية . </a:t>
            </a:r>
          </a:p>
          <a:p>
            <a:pPr algn="just" rtl="1">
              <a:defRPr/>
            </a:pPr>
            <a:r>
              <a:rPr lang="ar-KW" sz="2400" dirty="0" smtClean="0"/>
              <a:t>ومن جهة اخرى يجب ان يكون المحل في الورقة التجارية معينا تعيينا كافيا نافيا للجهالة ، ولكن كيف يتم هذا التعيين ؟</a:t>
            </a:r>
          </a:p>
          <a:p>
            <a:pPr algn="just" rtl="1">
              <a:defRPr/>
            </a:pPr>
            <a:endParaRPr lang="ar-KW" sz="2400" dirty="0" smtClean="0"/>
          </a:p>
          <a:p>
            <a:pPr algn="just" rtl="1">
              <a:defRPr/>
            </a:pPr>
            <a:r>
              <a:rPr lang="ar-KW" sz="2400" dirty="0" smtClean="0">
                <a:solidFill>
                  <a:srgbClr val="FF0000"/>
                </a:solidFill>
              </a:rPr>
              <a:t>س/ كيف يتم تعيين المحل في الورقة التجارية ؟ </a:t>
            </a:r>
          </a:p>
          <a:p>
            <a:pPr algn="just" rtl="1"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KW" dirty="0" smtClean="0"/>
              <a:t>المحل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>
              <a:defRPr/>
            </a:pPr>
            <a:r>
              <a:rPr lang="ar-KW" sz="2800" b="1" dirty="0" smtClean="0"/>
              <a:t>محل الورقة التجارية يجب ان يكون معيينا من </a:t>
            </a:r>
            <a:r>
              <a:rPr lang="ar-KW" sz="2800" b="1" dirty="0" smtClean="0">
                <a:solidFill>
                  <a:srgbClr val="00B050"/>
                </a:solidFill>
              </a:rPr>
              <a:t>الناحية الكمية </a:t>
            </a:r>
            <a:r>
              <a:rPr lang="ar-KW" sz="2800" b="1" dirty="0" smtClean="0"/>
              <a:t>ومن </a:t>
            </a:r>
            <a:r>
              <a:rPr lang="ar-KW" sz="2800" b="1" dirty="0" smtClean="0">
                <a:solidFill>
                  <a:srgbClr val="00B050"/>
                </a:solidFill>
              </a:rPr>
              <a:t>الناحية النوعية </a:t>
            </a:r>
            <a:r>
              <a:rPr lang="ar-KW" sz="2800" b="1" dirty="0" smtClean="0"/>
              <a:t>.</a:t>
            </a:r>
          </a:p>
          <a:p>
            <a:pPr algn="just" rtl="1">
              <a:defRPr/>
            </a:pPr>
            <a:endParaRPr lang="ar-KW" sz="2800" b="1" dirty="0" smtClean="0"/>
          </a:p>
          <a:p>
            <a:pPr algn="just" rtl="1">
              <a:defRPr/>
            </a:pPr>
            <a:r>
              <a:rPr lang="ar-KW" sz="2800" b="1" dirty="0" smtClean="0">
                <a:solidFill>
                  <a:srgbClr val="00B050"/>
                </a:solidFill>
              </a:rPr>
              <a:t>1- من الناحية الكمية : </a:t>
            </a:r>
            <a:r>
              <a:rPr lang="ar-KW" sz="2800" dirty="0" smtClean="0">
                <a:solidFill>
                  <a:srgbClr val="00B050"/>
                </a:solidFill>
              </a:rPr>
              <a:t> </a:t>
            </a:r>
            <a:r>
              <a:rPr lang="ar-KW" sz="2800" dirty="0" smtClean="0"/>
              <a:t>يشترط ان يكون محل الورقة التجارية مبلغا من النقود معيناً من حيث المقدار ، فلا يجوز ان يذكر الساحب (( ادفعوا بحدود القدرة والاستطاعة )) . او ان يذكر مبالغ متباينة ويترك للمسحوب عليه خيار دفع ايهما ، بل يجب ان يكون مبلغ الورقة معينا بمقدار محدد . </a:t>
            </a:r>
          </a:p>
          <a:p>
            <a:pPr algn="just" rtl="1">
              <a:defRPr/>
            </a:pPr>
            <a:endParaRPr lang="ar-KW" sz="2800" dirty="0" smtClean="0"/>
          </a:p>
          <a:p>
            <a:pPr algn="just" rtl="1">
              <a:defRPr/>
            </a:pPr>
            <a:r>
              <a:rPr lang="ar-KW" sz="2800" dirty="0" smtClean="0">
                <a:solidFill>
                  <a:srgbClr val="FF0000"/>
                </a:solidFill>
              </a:rPr>
              <a:t>س/ ما الحكم في حالة وجود مبالغ متباينة في نفس السفتجة ؟ أو في</a:t>
            </a:r>
            <a:r>
              <a:rPr lang="ar-IQ" sz="2800" dirty="0" smtClean="0">
                <a:solidFill>
                  <a:srgbClr val="FF0000"/>
                </a:solidFill>
              </a:rPr>
              <a:t> حالة كتابة </a:t>
            </a:r>
            <a:r>
              <a:rPr lang="ar-KW" sz="2800" dirty="0" smtClean="0">
                <a:solidFill>
                  <a:srgbClr val="FF0000"/>
                </a:solidFill>
              </a:rPr>
              <a:t>المبلغ </a:t>
            </a:r>
            <a:r>
              <a:rPr lang="ar-IQ" sz="2800" dirty="0" smtClean="0">
                <a:solidFill>
                  <a:srgbClr val="FF0000"/>
                </a:solidFill>
              </a:rPr>
              <a:t>بالارقام والحروف</a:t>
            </a:r>
            <a:r>
              <a:rPr lang="ar-KW" sz="2800" dirty="0" smtClean="0">
                <a:solidFill>
                  <a:srgbClr val="FF0000"/>
                </a:solidFill>
              </a:rPr>
              <a:t> وكان هناك اختلاف فيما بينهم ؟ </a:t>
            </a:r>
          </a:p>
          <a:p>
            <a:pPr algn="just" rtl="1">
              <a:defRPr/>
            </a:pPr>
            <a:endParaRPr lang="ar-KW" sz="2800" dirty="0" smtClean="0"/>
          </a:p>
          <a:p>
            <a:pPr algn="just" rtl="1">
              <a:defRPr/>
            </a:pPr>
            <a:r>
              <a:rPr lang="ar-KW" sz="2800" dirty="0" smtClean="0">
                <a:solidFill>
                  <a:srgbClr val="FF0000"/>
                </a:solidFill>
              </a:rPr>
              <a:t>س/ هل حدد القانون حداً أدنى أو أعلى للمبلغ الذي يجب ان تتضمنه السفتجة ؟ </a:t>
            </a:r>
            <a:r>
              <a:rPr lang="ar-IQ" sz="2800" dirty="0" smtClean="0">
                <a:solidFill>
                  <a:srgbClr val="FF0000"/>
                </a:solidFill>
              </a:rPr>
              <a:t> </a:t>
            </a:r>
            <a:endParaRPr lang="ar-KW" sz="2800" dirty="0" smtClean="0">
              <a:solidFill>
                <a:srgbClr val="FF0000"/>
              </a:solidFill>
            </a:endParaRPr>
          </a:p>
          <a:p>
            <a:pPr algn="just" rtl="1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KW" sz="4400" dirty="0" smtClean="0">
                <a:solidFill>
                  <a:srgbClr val="FF0000"/>
                </a:solidFill>
              </a:rPr>
              <a:t>تعيين المحل في الورقة التجارية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KW" sz="2400" smtClean="0"/>
          </a:p>
          <a:p>
            <a:pPr algn="just" rtl="1"/>
            <a:r>
              <a:rPr lang="ar-KW" sz="2400" b="1" smtClean="0">
                <a:solidFill>
                  <a:srgbClr val="00B050"/>
                </a:solidFill>
              </a:rPr>
              <a:t>2- من الناحية النوعية : </a:t>
            </a:r>
            <a:r>
              <a:rPr lang="ar-KW" sz="2400" smtClean="0"/>
              <a:t>يشترط ان يكون محل الورقة التجارية مبلغا من النقود معيناً من حيث الجنس أي النوع وذلك بتسميتها والاشارة الى نوعها ، </a:t>
            </a:r>
            <a:r>
              <a:rPr lang="ar-IQ" sz="2400" smtClean="0"/>
              <a:t>وذلك </a:t>
            </a:r>
            <a:r>
              <a:rPr lang="ar-KW" sz="2400" smtClean="0"/>
              <a:t>لانه </a:t>
            </a:r>
            <a:r>
              <a:rPr lang="ar-IQ" sz="2400" smtClean="0"/>
              <a:t>قد</a:t>
            </a:r>
            <a:r>
              <a:rPr lang="ar-KW" sz="2400" smtClean="0"/>
              <a:t> </a:t>
            </a:r>
            <a:r>
              <a:rPr lang="ar-IQ" sz="2400" smtClean="0"/>
              <a:t>يحدث ان يحرر الورقة في بلد ويكون واجب الدفع في بلد اخر </a:t>
            </a:r>
            <a:r>
              <a:rPr lang="ar-KW" sz="2400" smtClean="0"/>
              <a:t>، فعندها تثور المشكلة حين اختلاف قيمة العملة بين البلدين رغم وحدة التسمية للعملة بينهما .   </a:t>
            </a:r>
            <a:endParaRPr lang="ar-KW" smtClean="0"/>
          </a:p>
          <a:p>
            <a:endParaRPr lang="ar-KW" smtClean="0"/>
          </a:p>
          <a:p>
            <a:endParaRPr lang="ar-KW" smtClean="0"/>
          </a:p>
          <a:p>
            <a:pPr algn="r" rtl="1"/>
            <a:r>
              <a:rPr lang="ar-KW" smtClean="0">
                <a:solidFill>
                  <a:srgbClr val="FF0000"/>
                </a:solidFill>
              </a:rPr>
              <a:t>س/ هل اشترط القانون العراقي ان يكون مبلغ السفتجة بالعملة العراقية فقط ؟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KW" sz="4000" dirty="0" smtClean="0">
                <a:solidFill>
                  <a:srgbClr val="FF0000"/>
                </a:solidFill>
              </a:rPr>
              <a:t>تعيين المحل في الورقة التجارية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AFC2BAB-2F38-4669-A9FD-07D4A7A550F4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296988"/>
          </a:xfrm>
        </p:spPr>
        <p:txBody>
          <a:bodyPr/>
          <a:lstStyle/>
          <a:p>
            <a:pPr algn="ctr">
              <a:defRPr/>
            </a:pPr>
            <a:r>
              <a:rPr lang="ar-IQ"/>
              <a:t>السبب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29600" cy="6489700"/>
          </a:xfrm>
        </p:spPr>
        <p:txBody>
          <a:bodyPr/>
          <a:lstStyle/>
          <a:p>
            <a:pPr algn="just" rtl="1">
              <a:defRPr/>
            </a:pPr>
            <a:r>
              <a:rPr lang="ar-KW" sz="2800" dirty="0" smtClean="0">
                <a:solidFill>
                  <a:schemeClr val="accent2">
                    <a:lumMod val="75000"/>
                  </a:schemeClr>
                </a:solidFill>
              </a:rPr>
              <a:t>السبب هو الركن الثالث الضروري لكل تصرف ارادي ، والسفتجة باعتبارها تصرفا ارادياً لابد وان يكون لها سببا مشروعا ولو لم يذكر ما لم يقم الدليل على خلاف ذلك . </a:t>
            </a:r>
          </a:p>
          <a:p>
            <a:pPr algn="just" rtl="1">
              <a:buFont typeface="Wingdings 3" pitchFamily="18" charset="2"/>
              <a:buNone/>
              <a:defRPr/>
            </a:pPr>
            <a:r>
              <a:rPr lang="ar-KW" sz="2800" dirty="0" smtClean="0"/>
              <a:t> وبهذا الخصوص </a:t>
            </a:r>
            <a:r>
              <a:rPr lang="ar-IQ" sz="2800" dirty="0" smtClean="0"/>
              <a:t>نص</a:t>
            </a:r>
            <a:r>
              <a:rPr lang="ar-KW" sz="2800" dirty="0" smtClean="0"/>
              <a:t>ت</a:t>
            </a:r>
            <a:r>
              <a:rPr lang="ar-IQ" sz="2800" dirty="0" smtClean="0"/>
              <a:t> </a:t>
            </a:r>
            <a:r>
              <a:rPr lang="ar-IQ" sz="2800" dirty="0"/>
              <a:t>المادة (132) من القانون المدني العراقي رقم 40 </a:t>
            </a:r>
            <a:r>
              <a:rPr lang="ar-IQ" sz="2800" dirty="0" smtClean="0"/>
              <a:t>لسنة</a:t>
            </a:r>
            <a:r>
              <a:rPr lang="ar-KW" sz="2800" dirty="0" smtClean="0"/>
              <a:t> </a:t>
            </a:r>
            <a:r>
              <a:rPr lang="ar-IQ" sz="2800" dirty="0" smtClean="0"/>
              <a:t>1951 على</a:t>
            </a:r>
            <a:r>
              <a:rPr lang="ar-KW" sz="2800" dirty="0" smtClean="0"/>
              <a:t> انه :</a:t>
            </a:r>
          </a:p>
          <a:p>
            <a:pPr algn="just" rtl="1">
              <a:buFont typeface="Wingdings 3" pitchFamily="18" charset="2"/>
              <a:buNone/>
              <a:defRPr/>
            </a:pPr>
            <a:r>
              <a:rPr lang="ar-IQ" sz="2800" dirty="0" smtClean="0"/>
              <a:t> </a:t>
            </a:r>
            <a:r>
              <a:rPr lang="ar-IQ" sz="2800" dirty="0"/>
              <a:t>(</a:t>
            </a:r>
            <a:r>
              <a:rPr lang="ar-IQ" sz="2800" dirty="0" smtClean="0"/>
              <a:t>1-</a:t>
            </a:r>
            <a:r>
              <a:rPr lang="ar-KW" sz="2800" dirty="0" smtClean="0"/>
              <a:t> </a:t>
            </a:r>
            <a:r>
              <a:rPr lang="ar-IQ" sz="2800" dirty="0" smtClean="0"/>
              <a:t>يكون العقد </a:t>
            </a:r>
            <a:r>
              <a:rPr lang="ar-IQ" sz="2800" dirty="0"/>
              <a:t>باطلا اذا التزم المتعاقد دون سبب او لسبب ممنوع قانونا ومخالف </a:t>
            </a:r>
            <a:r>
              <a:rPr lang="ar-IQ" sz="2800" dirty="0" smtClean="0"/>
              <a:t>ل</a:t>
            </a:r>
            <a:r>
              <a:rPr lang="ar-KW" sz="2800" dirty="0" smtClean="0"/>
              <a:t>ل</a:t>
            </a:r>
            <a:r>
              <a:rPr lang="ar-IQ" sz="2800" dirty="0" smtClean="0"/>
              <a:t>نظام </a:t>
            </a:r>
            <a:r>
              <a:rPr lang="ar-IQ" sz="2800" dirty="0"/>
              <a:t>العام </a:t>
            </a:r>
            <a:r>
              <a:rPr lang="ar-IQ" sz="2800" dirty="0" smtClean="0"/>
              <a:t>وال</a:t>
            </a:r>
            <a:r>
              <a:rPr lang="ar-KW" sz="2800" dirty="0" smtClean="0"/>
              <a:t>آ</a:t>
            </a:r>
            <a:r>
              <a:rPr lang="ar-IQ" sz="2800" dirty="0" smtClean="0"/>
              <a:t>داب </a:t>
            </a:r>
            <a:r>
              <a:rPr lang="ar-IQ" sz="2800" dirty="0"/>
              <a:t>.</a:t>
            </a:r>
          </a:p>
          <a:p>
            <a:pPr algn="just" rtl="1">
              <a:defRPr/>
            </a:pPr>
            <a:r>
              <a:rPr lang="ar-IQ" sz="2800" dirty="0" smtClean="0">
                <a:solidFill>
                  <a:srgbClr val="7030A0"/>
                </a:solidFill>
              </a:rPr>
              <a:t>2-</a:t>
            </a:r>
            <a:r>
              <a:rPr lang="ar-KW" sz="2800" dirty="0" smtClean="0">
                <a:solidFill>
                  <a:srgbClr val="7030A0"/>
                </a:solidFill>
              </a:rPr>
              <a:t> </a:t>
            </a:r>
            <a:r>
              <a:rPr lang="ar-IQ" sz="2800" dirty="0" smtClean="0">
                <a:solidFill>
                  <a:srgbClr val="7030A0"/>
                </a:solidFill>
              </a:rPr>
              <a:t>ويفترض </a:t>
            </a:r>
            <a:r>
              <a:rPr lang="ar-IQ" sz="2800" dirty="0">
                <a:solidFill>
                  <a:srgbClr val="7030A0"/>
                </a:solidFill>
              </a:rPr>
              <a:t>في كل التزام ان له سببا مشروعا ولو لم يذكر هذا السبب في العقد مالم يقم الدليل على غير ذلك .</a:t>
            </a:r>
          </a:p>
          <a:p>
            <a:pPr algn="just" rtl="1">
              <a:defRPr/>
            </a:pPr>
            <a:r>
              <a:rPr lang="ar-IQ" sz="2800" dirty="0" smtClean="0"/>
              <a:t>3-</a:t>
            </a:r>
            <a:r>
              <a:rPr lang="ar-KW" sz="2800" dirty="0" smtClean="0"/>
              <a:t> </a:t>
            </a:r>
            <a:r>
              <a:rPr lang="ar-IQ" sz="2800" dirty="0" smtClean="0"/>
              <a:t>اما </a:t>
            </a:r>
            <a:r>
              <a:rPr lang="ar-IQ" sz="2800" dirty="0"/>
              <a:t>اذا ذكر سبب في العقد فيعتبر انه السبب الحقيقي حتى يقوم الدليل على مايخالف ذلك </a:t>
            </a:r>
            <a:r>
              <a:rPr lang="ar-IQ" sz="2800" dirty="0" smtClean="0"/>
              <a:t>).</a:t>
            </a:r>
            <a:endParaRPr lang="ar-KW" sz="2800" dirty="0" smtClean="0"/>
          </a:p>
          <a:p>
            <a:pPr algn="just" rtl="1">
              <a:defRPr/>
            </a:pPr>
            <a:r>
              <a:rPr lang="ar-KW" sz="2800" dirty="0" smtClean="0">
                <a:solidFill>
                  <a:srgbClr val="FF0000"/>
                </a:solidFill>
              </a:rPr>
              <a:t>س/  ما المقصود ب</a:t>
            </a:r>
            <a:r>
              <a:rPr lang="ar-IQ" sz="2800" dirty="0" smtClean="0">
                <a:solidFill>
                  <a:srgbClr val="FF0000"/>
                </a:solidFill>
              </a:rPr>
              <a:t>السبب في الاوراق التجارية</a:t>
            </a:r>
            <a:r>
              <a:rPr lang="ar-KW" sz="2800" dirty="0" smtClean="0">
                <a:solidFill>
                  <a:srgbClr val="FF0000"/>
                </a:solidFill>
              </a:rPr>
              <a:t> ؟ </a:t>
            </a:r>
            <a:endParaRPr lang="ar-IQ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KW" sz="2400" smtClean="0"/>
          </a:p>
          <a:p>
            <a:pPr algn="r" rtl="1"/>
            <a:r>
              <a:rPr lang="ar-KW" sz="3200" b="1" smtClean="0">
                <a:solidFill>
                  <a:srgbClr val="FF0000"/>
                </a:solidFill>
              </a:rPr>
              <a:t>المقصود ب</a:t>
            </a:r>
            <a:r>
              <a:rPr lang="ar-IQ" sz="3200" b="1" smtClean="0">
                <a:solidFill>
                  <a:srgbClr val="FF0000"/>
                </a:solidFill>
              </a:rPr>
              <a:t>السبب في الاوراق التجارية</a:t>
            </a:r>
            <a:r>
              <a:rPr lang="ar-KW" sz="3200" b="1" smtClean="0">
                <a:solidFill>
                  <a:srgbClr val="FF0000"/>
                </a:solidFill>
              </a:rPr>
              <a:t> :</a:t>
            </a:r>
          </a:p>
          <a:p>
            <a:pPr algn="r" rtl="1"/>
            <a:endParaRPr lang="ar-KW" sz="2400" b="1" smtClean="0">
              <a:solidFill>
                <a:srgbClr val="FF0000"/>
              </a:solidFill>
            </a:endParaRPr>
          </a:p>
          <a:p>
            <a:pPr algn="just" rtl="1"/>
            <a:r>
              <a:rPr lang="ar-IQ" sz="3200" smtClean="0"/>
              <a:t>السبب في الاوراق التجارية عبارة عن الباعث </a:t>
            </a:r>
            <a:r>
              <a:rPr lang="ar-KW" sz="3200" smtClean="0"/>
              <a:t>الدافع </a:t>
            </a:r>
            <a:r>
              <a:rPr lang="ar-IQ" sz="3200" smtClean="0"/>
              <a:t>الذي يقصد الم</a:t>
            </a:r>
            <a:r>
              <a:rPr lang="ar-KW" sz="3200" smtClean="0"/>
              <a:t>لتزم </a:t>
            </a:r>
            <a:r>
              <a:rPr lang="ar-IQ" sz="3200" smtClean="0"/>
              <a:t>الوصول اليه من وراء تحرير</a:t>
            </a:r>
            <a:r>
              <a:rPr lang="ar-KW" sz="3200" smtClean="0"/>
              <a:t>ه</a:t>
            </a:r>
            <a:r>
              <a:rPr lang="ar-IQ" sz="3200" smtClean="0"/>
              <a:t> </a:t>
            </a:r>
            <a:r>
              <a:rPr lang="ar-KW" sz="3200" smtClean="0"/>
              <a:t>ل</a:t>
            </a:r>
            <a:r>
              <a:rPr lang="ar-IQ" sz="3200" smtClean="0"/>
              <a:t>لورقة التجارية </a:t>
            </a:r>
            <a:r>
              <a:rPr lang="ar-KW" sz="3200" smtClean="0"/>
              <a:t>، أي هو الغرض غير المباشر لانشاء ا</a:t>
            </a:r>
            <a:r>
              <a:rPr lang="ar-IQ" sz="3200" smtClean="0"/>
              <a:t>لورقة التجارية</a:t>
            </a:r>
            <a:r>
              <a:rPr lang="ar-KW" sz="3200" smtClean="0"/>
              <a:t> . </a:t>
            </a:r>
          </a:p>
          <a:p>
            <a:pPr algn="r" rtl="1"/>
            <a:endParaRPr lang="en-US" smtClean="0"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KW" sz="5400" dirty="0" smtClean="0"/>
              <a:t>السبب</a:t>
            </a:r>
            <a:r>
              <a:rPr lang="ar-KW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>
            <a:normAutofit fontScale="92500" lnSpcReduction="20000"/>
          </a:bodyPr>
          <a:lstStyle/>
          <a:p>
            <a:pPr algn="just" rtl="1">
              <a:defRPr/>
            </a:pPr>
            <a:r>
              <a:rPr lang="ar-IQ" sz="2800" dirty="0" smtClean="0"/>
              <a:t>استنادا الى حكم المادة 132 من القانون المدني العراقي لابد ان يكون السبب موجودا لانشاء الورقة </a:t>
            </a:r>
            <a:r>
              <a:rPr lang="ar-IQ" sz="2800" b="1" dirty="0" smtClean="0">
                <a:solidFill>
                  <a:schemeClr val="accent2">
                    <a:lumMod val="75000"/>
                  </a:schemeClr>
                </a:solidFill>
              </a:rPr>
              <a:t>ولايشترط ذكرها في الورقة </a:t>
            </a:r>
            <a:r>
              <a:rPr lang="ar-KW" sz="2800" b="1" dirty="0" smtClean="0">
                <a:solidFill>
                  <a:schemeClr val="accent2">
                    <a:lumMod val="75000"/>
                  </a:schemeClr>
                </a:solidFill>
              </a:rPr>
              <a:t>، </a:t>
            </a:r>
            <a:r>
              <a:rPr lang="ar-KW" sz="2800" dirty="0" smtClean="0"/>
              <a:t>غير انه </a:t>
            </a:r>
            <a:r>
              <a:rPr lang="ar-KW" sz="2800" b="1" dirty="0" smtClean="0">
                <a:solidFill>
                  <a:schemeClr val="accent2">
                    <a:lumMod val="75000"/>
                  </a:schemeClr>
                </a:solidFill>
              </a:rPr>
              <a:t>يفترض ان لها سببا مشروعا </a:t>
            </a:r>
            <a:r>
              <a:rPr lang="ar-KW" sz="2800" dirty="0" smtClean="0"/>
              <a:t>طبقا للق</a:t>
            </a:r>
            <a:r>
              <a:rPr lang="ar-IQ" sz="2800" dirty="0" smtClean="0"/>
              <a:t>و</a:t>
            </a:r>
            <a:r>
              <a:rPr lang="ar-KW" sz="2800" dirty="0" smtClean="0"/>
              <a:t>عد العامة ، و</a:t>
            </a:r>
            <a:r>
              <a:rPr lang="ar-IQ" sz="2800" dirty="0" smtClean="0"/>
              <a:t>اذا ذكر </a:t>
            </a:r>
            <a:r>
              <a:rPr lang="ar-KW" sz="2800" dirty="0" smtClean="0"/>
              <a:t>السبب </a:t>
            </a:r>
            <a:r>
              <a:rPr lang="ar-IQ" sz="2800" b="1" dirty="0" smtClean="0"/>
              <a:t>فيعد </a:t>
            </a:r>
            <a:r>
              <a:rPr lang="ar-KW" sz="2800" b="1" dirty="0" smtClean="0"/>
              <a:t>انه </a:t>
            </a:r>
            <a:r>
              <a:rPr lang="ar-IQ" sz="2800" b="1" dirty="0" smtClean="0"/>
              <a:t>السبب الحقيقي مالم يقم دليل على غير ذلك </a:t>
            </a:r>
            <a:r>
              <a:rPr lang="ar-KW" sz="2800" b="1" dirty="0" smtClean="0"/>
              <a:t>. </a:t>
            </a:r>
          </a:p>
          <a:p>
            <a:pPr algn="just" rtl="1">
              <a:defRPr/>
            </a:pPr>
            <a:endParaRPr lang="ar-KW" sz="900" dirty="0" smtClean="0"/>
          </a:p>
          <a:p>
            <a:pPr algn="just" rtl="1">
              <a:defRPr/>
            </a:pPr>
            <a:r>
              <a:rPr lang="ar-KW" sz="2800" dirty="0" smtClean="0">
                <a:solidFill>
                  <a:srgbClr val="7030A0"/>
                </a:solidFill>
              </a:rPr>
              <a:t>كما </a:t>
            </a:r>
            <a:r>
              <a:rPr lang="ar-IQ" sz="2800" dirty="0" smtClean="0">
                <a:solidFill>
                  <a:srgbClr val="7030A0"/>
                </a:solidFill>
              </a:rPr>
              <a:t>لايشترط </a:t>
            </a:r>
            <a:r>
              <a:rPr lang="ar-KW" sz="2800" dirty="0" smtClean="0">
                <a:solidFill>
                  <a:srgbClr val="7030A0"/>
                </a:solidFill>
              </a:rPr>
              <a:t>ان يكون </a:t>
            </a:r>
            <a:r>
              <a:rPr lang="ar-IQ" sz="2800" dirty="0" smtClean="0">
                <a:solidFill>
                  <a:srgbClr val="7030A0"/>
                </a:solidFill>
              </a:rPr>
              <a:t>عوض الورقة </a:t>
            </a:r>
            <a:r>
              <a:rPr lang="ar-KW" sz="2800" dirty="0" smtClean="0">
                <a:solidFill>
                  <a:srgbClr val="7030A0"/>
                </a:solidFill>
              </a:rPr>
              <a:t>التجارية</a:t>
            </a:r>
            <a:r>
              <a:rPr lang="ar-IQ" sz="2800" dirty="0" smtClean="0">
                <a:solidFill>
                  <a:srgbClr val="7030A0"/>
                </a:solidFill>
              </a:rPr>
              <a:t> </a:t>
            </a:r>
            <a:r>
              <a:rPr lang="ar-KW" sz="2800" b="1" dirty="0" smtClean="0">
                <a:solidFill>
                  <a:srgbClr val="7030A0"/>
                </a:solidFill>
              </a:rPr>
              <a:t>( وصول القيمة ) </a:t>
            </a:r>
            <a:r>
              <a:rPr lang="ar-IQ" sz="2800" dirty="0" smtClean="0">
                <a:solidFill>
                  <a:srgbClr val="7030A0"/>
                </a:solidFill>
              </a:rPr>
              <a:t>مبلغا من النقود</a:t>
            </a:r>
            <a:r>
              <a:rPr lang="ar-KW" sz="2800" dirty="0" smtClean="0">
                <a:solidFill>
                  <a:srgbClr val="7030A0"/>
                </a:solidFill>
              </a:rPr>
              <a:t> استلمها الساحب من المستفيد بل قد يكون ثمن بضاعة استلمها الساحب من المستفيد أو بدل ايجار او تبرع يقوم به الساحب للمستفيد ، </a:t>
            </a:r>
            <a:r>
              <a:rPr lang="ar-KW" sz="2800" b="1" dirty="0" smtClean="0">
                <a:solidFill>
                  <a:srgbClr val="00B050"/>
                </a:solidFill>
              </a:rPr>
              <a:t>المهم ان يكون هناك عوض للورقة التجارية أي سبب موجود فعلا ً ، سواء كان نقديا أو لا وسواء ذكر او لا .</a:t>
            </a:r>
          </a:p>
          <a:p>
            <a:pPr algn="just" rtl="1">
              <a:defRPr/>
            </a:pPr>
            <a:endParaRPr lang="ar-KW" sz="900" dirty="0" smtClean="0">
              <a:solidFill>
                <a:srgbClr val="7030A0"/>
              </a:solidFill>
            </a:endParaRPr>
          </a:p>
          <a:p>
            <a:pPr algn="just" rtl="1">
              <a:defRPr/>
            </a:pPr>
            <a:r>
              <a:rPr lang="ar-KW" sz="2800" dirty="0" smtClean="0">
                <a:solidFill>
                  <a:srgbClr val="FF0000"/>
                </a:solidFill>
              </a:rPr>
              <a:t>س/ ما هو</a:t>
            </a:r>
            <a:r>
              <a:rPr lang="ar-IQ" sz="2800" dirty="0" smtClean="0">
                <a:solidFill>
                  <a:srgbClr val="FF0000"/>
                </a:solidFill>
              </a:rPr>
              <a:t> جزاء عدم وجود السبب </a:t>
            </a:r>
            <a:r>
              <a:rPr lang="ar-KW" sz="2800" dirty="0" smtClean="0">
                <a:solidFill>
                  <a:srgbClr val="FF0000"/>
                </a:solidFill>
              </a:rPr>
              <a:t>في </a:t>
            </a:r>
            <a:r>
              <a:rPr lang="ar-IQ" sz="2800" dirty="0" smtClean="0">
                <a:solidFill>
                  <a:srgbClr val="FF0000"/>
                </a:solidFill>
              </a:rPr>
              <a:t>الورقة </a:t>
            </a:r>
            <a:r>
              <a:rPr lang="ar-KW" sz="2800" dirty="0" smtClean="0">
                <a:solidFill>
                  <a:srgbClr val="FF0000"/>
                </a:solidFill>
              </a:rPr>
              <a:t>التجارية ؟ </a:t>
            </a:r>
          </a:p>
          <a:p>
            <a:pPr algn="just" rtl="1">
              <a:defRPr/>
            </a:pPr>
            <a:endParaRPr lang="ar-KW" sz="500" dirty="0" smtClean="0">
              <a:solidFill>
                <a:srgbClr val="FF0000"/>
              </a:solidFill>
            </a:endParaRPr>
          </a:p>
          <a:p>
            <a:pPr algn="just" rtl="1">
              <a:defRPr/>
            </a:pPr>
            <a:r>
              <a:rPr lang="ar-KW" sz="2800" dirty="0" smtClean="0">
                <a:solidFill>
                  <a:srgbClr val="FF0000"/>
                </a:solidFill>
              </a:rPr>
              <a:t>س/ هل ان الاقرار بضرورة وجود </a:t>
            </a:r>
            <a:r>
              <a:rPr lang="ar-IQ" sz="2800" dirty="0" smtClean="0">
                <a:solidFill>
                  <a:srgbClr val="FF0000"/>
                </a:solidFill>
              </a:rPr>
              <a:t>السبب </a:t>
            </a:r>
            <a:r>
              <a:rPr lang="ar-KW" sz="2800" dirty="0" smtClean="0">
                <a:solidFill>
                  <a:srgbClr val="FF0000"/>
                </a:solidFill>
              </a:rPr>
              <a:t>ل</a:t>
            </a:r>
            <a:r>
              <a:rPr lang="ar-IQ" sz="2800" dirty="0" smtClean="0">
                <a:solidFill>
                  <a:srgbClr val="FF0000"/>
                </a:solidFill>
              </a:rPr>
              <a:t>لورقة </a:t>
            </a:r>
            <a:r>
              <a:rPr lang="ar-KW" sz="2800" dirty="0" smtClean="0">
                <a:solidFill>
                  <a:srgbClr val="FF0000"/>
                </a:solidFill>
              </a:rPr>
              <a:t>التجارية فيه تعارض مع صفة الاستقلال والتجريد التي يتسم بها الالتزام الناشيء عن </a:t>
            </a:r>
            <a:r>
              <a:rPr lang="ar-IQ" sz="2800" dirty="0" smtClean="0">
                <a:solidFill>
                  <a:srgbClr val="FF0000"/>
                </a:solidFill>
              </a:rPr>
              <a:t>الورقة </a:t>
            </a:r>
            <a:r>
              <a:rPr lang="ar-KW" sz="2800" dirty="0" smtClean="0">
                <a:solidFill>
                  <a:srgbClr val="FF0000"/>
                </a:solidFill>
              </a:rPr>
              <a:t>التجارية ؟ </a:t>
            </a:r>
            <a:endParaRPr lang="ar-IQ" sz="28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 rtl="1">
              <a:defRPr/>
            </a:pPr>
            <a:r>
              <a:rPr lang="ar-IQ" sz="4400" dirty="0" smtClean="0">
                <a:solidFill>
                  <a:srgbClr val="FF0000"/>
                </a:solidFill>
              </a:rPr>
              <a:t>وجود السبب</a:t>
            </a:r>
            <a:r>
              <a:rPr lang="ar-KW" sz="4400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469CCF1-DBF6-44E5-9248-E524666F3290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KW" dirty="0" smtClean="0"/>
              <a:t>مشروعية</a:t>
            </a:r>
            <a:r>
              <a:rPr lang="ar-IQ" dirty="0" smtClean="0"/>
              <a:t> </a:t>
            </a:r>
            <a:r>
              <a:rPr lang="ar-IQ" dirty="0"/>
              <a:t>السبب</a:t>
            </a:r>
            <a:endParaRPr lang="en-US" dirty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r>
              <a:rPr lang="ar-IQ" sz="2800" smtClean="0"/>
              <a:t>بالاضافة الى وجود السبب </a:t>
            </a:r>
            <a:r>
              <a:rPr lang="ar-IQ" sz="2800" b="1" smtClean="0">
                <a:solidFill>
                  <a:srgbClr val="00B050"/>
                </a:solidFill>
              </a:rPr>
              <a:t>لابد ان يكون مشروعا</a:t>
            </a:r>
            <a:r>
              <a:rPr lang="ar-KW" sz="2800" b="1" smtClean="0">
                <a:solidFill>
                  <a:srgbClr val="00B050"/>
                </a:solidFill>
              </a:rPr>
              <a:t> </a:t>
            </a:r>
            <a:r>
              <a:rPr lang="ar-IQ" sz="2800" b="1" smtClean="0">
                <a:solidFill>
                  <a:srgbClr val="00B050"/>
                </a:solidFill>
              </a:rPr>
              <a:t>اي غير ممنوع قانونا</a:t>
            </a:r>
            <a:r>
              <a:rPr lang="ar-KW" sz="2800" b="1" smtClean="0">
                <a:solidFill>
                  <a:srgbClr val="00B050"/>
                </a:solidFill>
              </a:rPr>
              <a:t> </a:t>
            </a:r>
            <a:r>
              <a:rPr lang="ar-IQ" sz="2800" b="1" smtClean="0">
                <a:solidFill>
                  <a:srgbClr val="00B050"/>
                </a:solidFill>
              </a:rPr>
              <a:t>او غير مخالف لنظام والاداب العام .</a:t>
            </a:r>
            <a:r>
              <a:rPr lang="ar-KW" sz="2800" b="1" smtClean="0">
                <a:solidFill>
                  <a:srgbClr val="00B050"/>
                </a:solidFill>
              </a:rPr>
              <a:t> </a:t>
            </a:r>
            <a:r>
              <a:rPr lang="ar-IQ" sz="2800" smtClean="0"/>
              <a:t>ويفترض مشروعية السبب مالم يقم دليل على غير ذلك .</a:t>
            </a:r>
            <a:r>
              <a:rPr lang="ar-KW" sz="2800" smtClean="0"/>
              <a:t> وتعد الورقة التجارية باطلة اذا كان سببها غير مشروع . </a:t>
            </a:r>
          </a:p>
          <a:p>
            <a:pPr algn="just" rtl="1"/>
            <a:endParaRPr lang="ar-KW" sz="2800" smtClean="0"/>
          </a:p>
          <a:p>
            <a:pPr algn="just" rtl="1"/>
            <a:r>
              <a:rPr lang="ar-KW" sz="2800" smtClean="0">
                <a:solidFill>
                  <a:srgbClr val="7030A0"/>
                </a:solidFill>
              </a:rPr>
              <a:t>حيث جاء في قرار تمييزي لمحكمة تمييز العراق ، ان العوض أي السبب في الورقة التجارية وان لم يكن من البيانات الالزامية ، غير انه اذا ثبت عدم مشروعيته كان الالتزام بتادية مبلغ الورقة التجارية باطلاً . </a:t>
            </a:r>
            <a:endParaRPr lang="en-US" sz="2800" smtClean="0">
              <a:solidFill>
                <a:srgbClr val="7030A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9087407-88F3-4A41-98BA-C2449685F489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IQ" dirty="0"/>
              <a:t>الشروط الشكلية </a:t>
            </a:r>
            <a:r>
              <a:rPr lang="ar-IQ" dirty="0" smtClean="0"/>
              <a:t>لل</a:t>
            </a:r>
            <a:r>
              <a:rPr lang="ar-KW" dirty="0" smtClean="0"/>
              <a:t>سفتج</a:t>
            </a:r>
            <a:r>
              <a:rPr lang="ar-IQ" dirty="0" smtClean="0"/>
              <a:t>ة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678362"/>
          </a:xfrm>
        </p:spPr>
        <p:txBody>
          <a:bodyPr>
            <a:normAutofit lnSpcReduction="10000"/>
          </a:bodyPr>
          <a:lstStyle/>
          <a:p>
            <a:pPr algn="just" rtl="1">
              <a:defRPr/>
            </a:pPr>
            <a:r>
              <a:rPr lang="ar-KW" sz="2800" dirty="0" smtClean="0"/>
              <a:t>لا يكفي توافر الشروط الموضوعية لانشاء السفتجة بل لابد من توافر الشروط الشكلية ايضاً . حيث يجب ان يتم التصرف في </a:t>
            </a:r>
            <a:r>
              <a:rPr lang="ar-KW" sz="2800" b="1" dirty="0" smtClean="0">
                <a:solidFill>
                  <a:srgbClr val="FF0000"/>
                </a:solidFill>
              </a:rPr>
              <a:t>( الشكل ) </a:t>
            </a:r>
            <a:r>
              <a:rPr lang="ar-KW" sz="2800" dirty="0" smtClean="0"/>
              <a:t>الذي حدده القانون . </a:t>
            </a:r>
          </a:p>
          <a:p>
            <a:pPr algn="just" rtl="1">
              <a:defRPr/>
            </a:pPr>
            <a:r>
              <a:rPr lang="ar-KW" sz="2800" dirty="0" smtClean="0">
                <a:solidFill>
                  <a:srgbClr val="7030A0"/>
                </a:solidFill>
              </a:rPr>
              <a:t>و</a:t>
            </a:r>
            <a:r>
              <a:rPr lang="ar-IQ" sz="2800" dirty="0" smtClean="0">
                <a:solidFill>
                  <a:srgbClr val="7030A0"/>
                </a:solidFill>
              </a:rPr>
              <a:t>هناك </a:t>
            </a:r>
            <a:r>
              <a:rPr lang="ar-IQ" sz="2800" dirty="0">
                <a:solidFill>
                  <a:srgbClr val="7030A0"/>
                </a:solidFill>
              </a:rPr>
              <a:t>جملة من الشروط الشكلية فرضها قانون التجارة العراقي لتتوفر في </a:t>
            </a:r>
            <a:r>
              <a:rPr lang="ar-IQ" sz="2800" dirty="0" smtClean="0">
                <a:solidFill>
                  <a:srgbClr val="7030A0"/>
                </a:solidFill>
              </a:rPr>
              <a:t>ال</a:t>
            </a:r>
            <a:r>
              <a:rPr lang="ar-KW" sz="2800" dirty="0" smtClean="0">
                <a:solidFill>
                  <a:srgbClr val="7030A0"/>
                </a:solidFill>
              </a:rPr>
              <a:t>سفتج</a:t>
            </a:r>
            <a:r>
              <a:rPr lang="ar-IQ" sz="2800" dirty="0" smtClean="0">
                <a:solidFill>
                  <a:srgbClr val="7030A0"/>
                </a:solidFill>
              </a:rPr>
              <a:t>ة </a:t>
            </a:r>
            <a:r>
              <a:rPr lang="ar-IQ" sz="2800" b="1" dirty="0">
                <a:solidFill>
                  <a:srgbClr val="FF0000"/>
                </a:solidFill>
              </a:rPr>
              <a:t>وذلك بغية تحديد هوية الورقة </a:t>
            </a:r>
            <a:r>
              <a:rPr lang="ar-KW" sz="2800" dirty="0" smtClean="0">
                <a:solidFill>
                  <a:srgbClr val="7030A0"/>
                </a:solidFill>
              </a:rPr>
              <a:t>والتي يصطلح عليها اسم ( البيانات الالزامية ) اشارة الى ضرورة وجودها .</a:t>
            </a:r>
          </a:p>
          <a:p>
            <a:pPr algn="just" rtl="1">
              <a:defRPr/>
            </a:pPr>
            <a:r>
              <a:rPr lang="ar-KW" sz="2800" dirty="0" smtClean="0">
                <a:solidFill>
                  <a:srgbClr val="7030A0"/>
                </a:solidFill>
              </a:rPr>
              <a:t> </a:t>
            </a:r>
            <a:r>
              <a:rPr lang="ar-IQ" sz="2800" dirty="0" smtClean="0"/>
              <a:t>كما </a:t>
            </a:r>
            <a:r>
              <a:rPr lang="ar-IQ" sz="2800" dirty="0"/>
              <a:t>ان توفر تلك الشروط تؤدي الى ان </a:t>
            </a:r>
            <a:r>
              <a:rPr lang="ar-KW" sz="2800" dirty="0" smtClean="0"/>
              <a:t>تقوم</a:t>
            </a:r>
            <a:r>
              <a:rPr lang="ar-IQ" sz="2800" dirty="0" smtClean="0"/>
              <a:t> </a:t>
            </a:r>
            <a:r>
              <a:rPr lang="ar-KW" sz="2800" dirty="0" smtClean="0"/>
              <a:t>تلك </a:t>
            </a:r>
            <a:r>
              <a:rPr lang="ar-IQ" sz="2800" dirty="0" smtClean="0"/>
              <a:t>الورقة</a:t>
            </a:r>
            <a:r>
              <a:rPr lang="ar-KW" sz="2800" dirty="0" smtClean="0"/>
              <a:t> التجارية</a:t>
            </a:r>
            <a:r>
              <a:rPr lang="ar-IQ" sz="2800" dirty="0" smtClean="0"/>
              <a:t> </a:t>
            </a:r>
            <a:r>
              <a:rPr lang="ar-KW" sz="2800" b="1" dirty="0" smtClean="0"/>
              <a:t>ب</a:t>
            </a:r>
            <a:r>
              <a:rPr lang="ar-IQ" sz="2800" b="1" dirty="0" smtClean="0"/>
              <a:t>وظائفها </a:t>
            </a:r>
            <a:r>
              <a:rPr lang="ar-IQ" sz="2800" b="1" dirty="0"/>
              <a:t>بالصورة المطلوبة </a:t>
            </a:r>
            <a:r>
              <a:rPr lang="ar-IQ" sz="2800" dirty="0" smtClean="0"/>
              <a:t>.</a:t>
            </a:r>
            <a:r>
              <a:rPr lang="ar-KW" sz="2800" dirty="0" smtClean="0"/>
              <a:t> فلابد ان تتخذ شكلاً معينا يسهل معه التعرف عليها بنظرة فاحصة واحدة ، شانها في ذلك شأن النقود، </a:t>
            </a:r>
            <a:r>
              <a:rPr lang="ar-KW" sz="2800" b="1" dirty="0" smtClean="0">
                <a:solidFill>
                  <a:srgbClr val="FF0000"/>
                </a:solidFill>
              </a:rPr>
              <a:t>وتتمثل هذه الشكلية بالكتابة والتوقيع </a:t>
            </a:r>
            <a:r>
              <a:rPr lang="ar-KW" sz="2800" dirty="0" smtClean="0"/>
              <a:t>على الورقة بصورة جدية وثابتة ، </a:t>
            </a:r>
            <a:r>
              <a:rPr lang="ar-KW" sz="2800" b="1" dirty="0" smtClean="0"/>
              <a:t>ولذا جاء في تعريف الورقة التجارية انها محرر شكلي .</a:t>
            </a:r>
          </a:p>
          <a:p>
            <a:pPr algn="just" rtl="1">
              <a:buFont typeface="Wingdings 3" pitchFamily="18" charset="2"/>
              <a:buNone/>
              <a:defRPr/>
            </a:pPr>
            <a:endParaRPr lang="ar-KW" sz="2800" dirty="0" smtClean="0"/>
          </a:p>
          <a:p>
            <a:pPr algn="just" rtl="1">
              <a:defRPr/>
            </a:pPr>
            <a:endParaRPr lang="ar-KW" sz="2800" dirty="0" smtClean="0"/>
          </a:p>
          <a:p>
            <a:pPr algn="just" rtl="1">
              <a:defRPr/>
            </a:pPr>
            <a:endParaRPr lang="ar-KW" sz="2800" dirty="0" smtClean="0">
              <a:solidFill>
                <a:srgbClr val="FF0000"/>
              </a:solidFill>
            </a:endParaRPr>
          </a:p>
          <a:p>
            <a:pPr algn="just" rtl="1">
              <a:defRPr/>
            </a:pPr>
            <a:endParaRPr lang="ar-KW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spcBef>
                <a:spcPct val="50000"/>
              </a:spcBef>
            </a:pPr>
            <a:endParaRPr lang="ar-KW" sz="2400" b="1" smtClean="0">
              <a:latin typeface="Arial" charset="0"/>
            </a:endParaRPr>
          </a:p>
          <a:p>
            <a:pPr algn="just" rtl="1">
              <a:spcBef>
                <a:spcPct val="50000"/>
              </a:spcBef>
            </a:pPr>
            <a:r>
              <a:rPr lang="ar-IQ" sz="3200" b="1" smtClean="0">
                <a:latin typeface="Arial" charset="0"/>
              </a:rPr>
              <a:t>النيابة الكاذبة </a:t>
            </a:r>
            <a:r>
              <a:rPr lang="en-US" sz="3200" b="1" smtClean="0">
                <a:latin typeface="Arial" charset="0"/>
                <a:cs typeface="Arial" charset="0"/>
              </a:rPr>
              <a:t> :</a:t>
            </a:r>
            <a:r>
              <a:rPr lang="ar-IQ" sz="3200" smtClean="0">
                <a:latin typeface="Arial" charset="0"/>
              </a:rPr>
              <a:t>عبارة عن التوقيع على حوالة تجارية</a:t>
            </a:r>
            <a:r>
              <a:rPr lang="ar-KW" sz="3200" smtClean="0">
                <a:latin typeface="Arial" charset="0"/>
              </a:rPr>
              <a:t> نيابة </a:t>
            </a:r>
            <a:r>
              <a:rPr lang="ar-IQ" sz="3200" smtClean="0">
                <a:latin typeface="Arial" charset="0"/>
              </a:rPr>
              <a:t>عن </a:t>
            </a:r>
            <a:r>
              <a:rPr lang="ar-KW" sz="3200" smtClean="0">
                <a:latin typeface="Arial" charset="0"/>
              </a:rPr>
              <a:t>آ</a:t>
            </a:r>
            <a:r>
              <a:rPr lang="ar-IQ" sz="3200" smtClean="0">
                <a:latin typeface="Arial" charset="0"/>
              </a:rPr>
              <a:t>خر بغير تفويض منه .</a:t>
            </a:r>
            <a:endParaRPr lang="ar-IQ" sz="2400" smtClean="0">
              <a:latin typeface="Arial" charset="0"/>
            </a:endParaRPr>
          </a:p>
          <a:p>
            <a:pPr algn="just" rtl="1"/>
            <a:r>
              <a:rPr lang="ar-IQ" sz="3200" b="1" smtClean="0">
                <a:latin typeface="Arial" charset="0"/>
              </a:rPr>
              <a:t>النيابة</a:t>
            </a:r>
            <a:r>
              <a:rPr lang="en-US" sz="3200" b="1" smtClean="0">
                <a:latin typeface="Arial" charset="0"/>
                <a:cs typeface="Arial" charset="0"/>
              </a:rPr>
              <a:t> </a:t>
            </a:r>
            <a:r>
              <a:rPr lang="ar-IQ" sz="3200" b="1" smtClean="0">
                <a:latin typeface="Arial" charset="0"/>
              </a:rPr>
              <a:t>المتجاوزة </a:t>
            </a:r>
            <a:r>
              <a:rPr lang="en-US" sz="3200" b="1" smtClean="0">
                <a:latin typeface="Arial" charset="0"/>
                <a:cs typeface="Arial" charset="0"/>
              </a:rPr>
              <a:t> :</a:t>
            </a:r>
            <a:r>
              <a:rPr lang="ar-IQ" sz="3200" smtClean="0">
                <a:latin typeface="Arial" charset="0"/>
              </a:rPr>
              <a:t>عبارة عن التوقيع على حوالة </a:t>
            </a:r>
            <a:r>
              <a:rPr lang="ar-KW" sz="3200" smtClean="0">
                <a:latin typeface="Arial" charset="0"/>
              </a:rPr>
              <a:t>تجارية استناداً</a:t>
            </a:r>
            <a:r>
              <a:rPr lang="ar-IQ" sz="3200" smtClean="0">
                <a:latin typeface="Arial" charset="0"/>
              </a:rPr>
              <a:t> </a:t>
            </a:r>
            <a:r>
              <a:rPr lang="ar-KW" sz="3200" smtClean="0">
                <a:latin typeface="Arial" charset="0"/>
              </a:rPr>
              <a:t>إل</a:t>
            </a:r>
            <a:r>
              <a:rPr lang="ar-IQ" sz="3200" smtClean="0">
                <a:latin typeface="Arial" charset="0"/>
              </a:rPr>
              <a:t>ى تفويض صحيح </a:t>
            </a:r>
            <a:r>
              <a:rPr lang="ar-KW" sz="3200" smtClean="0">
                <a:latin typeface="Arial" charset="0"/>
              </a:rPr>
              <a:t>ولكنه</a:t>
            </a:r>
            <a:r>
              <a:rPr lang="ar-IQ" sz="3200" smtClean="0">
                <a:latin typeface="Arial" charset="0"/>
              </a:rPr>
              <a:t> </a:t>
            </a:r>
            <a:r>
              <a:rPr lang="ar-KW" sz="3200" smtClean="0">
                <a:latin typeface="Arial" charset="0"/>
              </a:rPr>
              <a:t>ي</a:t>
            </a:r>
            <a:r>
              <a:rPr lang="ar-IQ" sz="3200" smtClean="0">
                <a:latin typeface="Arial" charset="0"/>
              </a:rPr>
              <a:t>تجاوز حدود التفويض</a:t>
            </a:r>
            <a:r>
              <a:rPr lang="ar-KW" sz="3200" smtClean="0">
                <a:latin typeface="Arial" charset="0"/>
              </a:rPr>
              <a:t> المخول له </a:t>
            </a:r>
            <a:r>
              <a:rPr lang="ar-IQ" sz="3200" smtClean="0">
                <a:latin typeface="Arial" charset="0"/>
              </a:rPr>
              <a:t>.</a:t>
            </a:r>
            <a:endParaRPr lang="ar-KW" sz="3200" smtClean="0">
              <a:latin typeface="Arial" charset="0"/>
            </a:endParaRPr>
          </a:p>
          <a:p>
            <a:pPr algn="r" rtl="1"/>
            <a:endParaRPr lang="ar-KW" sz="3200" smtClean="0">
              <a:latin typeface="Arial" charset="0"/>
            </a:endParaRPr>
          </a:p>
          <a:p>
            <a:pPr algn="r" rtl="1"/>
            <a:r>
              <a:rPr lang="ar-KW" sz="2400" b="1" smtClean="0">
                <a:solidFill>
                  <a:srgbClr val="C00000"/>
                </a:solidFill>
                <a:latin typeface="Arial" charset="0"/>
              </a:rPr>
              <a:t>س/ ما هي شروط تحقق حالة </a:t>
            </a:r>
            <a:r>
              <a:rPr lang="ar-IQ" sz="2400" b="1" smtClean="0">
                <a:solidFill>
                  <a:srgbClr val="C00000"/>
                </a:solidFill>
                <a:latin typeface="Arial" charset="0"/>
              </a:rPr>
              <a:t>النيابة</a:t>
            </a:r>
            <a:r>
              <a:rPr lang="en-US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ar-IQ" sz="2400" b="1" smtClean="0">
                <a:solidFill>
                  <a:srgbClr val="C00000"/>
                </a:solidFill>
                <a:latin typeface="Arial" charset="0"/>
              </a:rPr>
              <a:t>الكاذبة </a:t>
            </a:r>
            <a:r>
              <a:rPr lang="ar-KW" sz="2400" b="1" smtClean="0">
                <a:solidFill>
                  <a:srgbClr val="C00000"/>
                </a:solidFill>
                <a:latin typeface="Arial" charset="0"/>
              </a:rPr>
              <a:t>أ</a:t>
            </a:r>
            <a:r>
              <a:rPr lang="ar-IQ" sz="2400" b="1" smtClean="0">
                <a:solidFill>
                  <a:srgbClr val="C00000"/>
                </a:solidFill>
                <a:latin typeface="Arial" charset="0"/>
              </a:rPr>
              <a:t>والنيابة المتجاوزة في الاوراق التجارية </a:t>
            </a:r>
            <a:r>
              <a:rPr lang="ar-KW" sz="2400" b="1" smtClean="0">
                <a:solidFill>
                  <a:srgbClr val="C00000"/>
                </a:solidFill>
                <a:latin typeface="Arial" charset="0"/>
              </a:rPr>
              <a:t> ؟</a:t>
            </a:r>
            <a:endParaRPr lang="en-US" sz="2400" b="1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r" rtl="1"/>
            <a:endParaRPr lang="en-US" smtClean="0"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IQ" sz="3600" dirty="0" smtClean="0">
                <a:solidFill>
                  <a:srgbClr val="002060"/>
                </a:solidFill>
                <a:latin typeface="Arial" charset="0"/>
              </a:rPr>
              <a:t>النيابةالكاذبة والنيابة المتجاوزة في الاوراق التجارية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KW" dirty="0" smtClean="0">
                <a:solidFill>
                  <a:srgbClr val="FF0000"/>
                </a:solidFill>
              </a:rPr>
              <a:t>1-</a:t>
            </a:r>
            <a:r>
              <a:rPr lang="ar-KW" sz="2800" dirty="0" smtClean="0">
                <a:solidFill>
                  <a:srgbClr val="FF0000"/>
                </a:solidFill>
              </a:rPr>
              <a:t> هل يمكن انشاء السفتجة عن طريق التسجيل الصوتي ؟</a:t>
            </a:r>
          </a:p>
          <a:p>
            <a:pPr algn="just" rtl="1"/>
            <a:endParaRPr lang="ar-KW" sz="1000" dirty="0" smtClean="0">
              <a:solidFill>
                <a:srgbClr val="FF0000"/>
              </a:solidFill>
            </a:endParaRPr>
          </a:p>
          <a:p>
            <a:pPr algn="just" rtl="1"/>
            <a:r>
              <a:rPr lang="ar-KW" dirty="0" smtClean="0">
                <a:solidFill>
                  <a:srgbClr val="7030A0"/>
                </a:solidFill>
              </a:rPr>
              <a:t>2- </a:t>
            </a:r>
            <a:r>
              <a:rPr lang="ar-KW" sz="2800" dirty="0" smtClean="0">
                <a:solidFill>
                  <a:srgbClr val="7030A0"/>
                </a:solidFill>
              </a:rPr>
              <a:t> هل يمكن انشاء السفتجة عن طريق آلة التصوير ؟</a:t>
            </a:r>
          </a:p>
          <a:p>
            <a:pPr algn="just" rtl="1"/>
            <a:endParaRPr lang="ar-KW" sz="1200" dirty="0" smtClean="0">
              <a:solidFill>
                <a:srgbClr val="FF0000"/>
              </a:solidFill>
            </a:endParaRPr>
          </a:p>
          <a:p>
            <a:pPr algn="just" rtl="1"/>
            <a:r>
              <a:rPr lang="ar-KW" sz="2400" dirty="0" smtClean="0">
                <a:solidFill>
                  <a:srgbClr val="FF0000"/>
                </a:solidFill>
              </a:rPr>
              <a:t>3- هل يمكن انشاء السفتجة عن طريق ورقة مطبوعة تحتوي على بعض البيانات الاساسية مع وجود بعض </a:t>
            </a:r>
            <a:r>
              <a:rPr lang="ar-KW" sz="2400" smtClean="0">
                <a:solidFill>
                  <a:srgbClr val="FF0000"/>
                </a:solidFill>
              </a:rPr>
              <a:t>الفراغات  تملأ </a:t>
            </a:r>
            <a:r>
              <a:rPr lang="ar-KW" sz="2400" dirty="0" smtClean="0">
                <a:solidFill>
                  <a:srgbClr val="FF0000"/>
                </a:solidFill>
              </a:rPr>
              <a:t>عند الانشاء ؟</a:t>
            </a:r>
          </a:p>
          <a:p>
            <a:pPr algn="just" rtl="1"/>
            <a:endParaRPr lang="ar-KW" sz="1000" dirty="0" smtClean="0">
              <a:solidFill>
                <a:srgbClr val="FF0000"/>
              </a:solidFill>
            </a:endParaRPr>
          </a:p>
          <a:p>
            <a:pPr algn="just" rtl="1"/>
            <a:r>
              <a:rPr lang="ar-KW" sz="2400" dirty="0" smtClean="0">
                <a:solidFill>
                  <a:srgbClr val="7030A0"/>
                </a:solidFill>
              </a:rPr>
              <a:t>4- هل يلزم القانون ان تكون السفتجة في صورة محرر رسمي ؟ </a:t>
            </a:r>
          </a:p>
          <a:p>
            <a:pPr algn="just" rtl="1"/>
            <a:endParaRPr lang="ar-KW" sz="1050" dirty="0" smtClean="0">
              <a:solidFill>
                <a:srgbClr val="FF0000"/>
              </a:solidFill>
            </a:endParaRPr>
          </a:p>
          <a:p>
            <a:pPr algn="just" rtl="1"/>
            <a:r>
              <a:rPr lang="ar-KW" sz="2400" dirty="0" smtClean="0">
                <a:solidFill>
                  <a:srgbClr val="FF0000"/>
                </a:solidFill>
              </a:rPr>
              <a:t>5- هل يمكن الاستعانة بالبينة الشخصية لاستكمال النقص الشكلي في السفتجة ؟ </a:t>
            </a:r>
          </a:p>
          <a:p>
            <a:pPr algn="just" rtl="1"/>
            <a:endParaRPr lang="ar-KW" sz="900" dirty="0" smtClean="0">
              <a:solidFill>
                <a:srgbClr val="FF0000"/>
              </a:solidFill>
            </a:endParaRPr>
          </a:p>
          <a:p>
            <a:pPr algn="just" rtl="1"/>
            <a:r>
              <a:rPr lang="ar-KW" dirty="0" smtClean="0">
                <a:solidFill>
                  <a:srgbClr val="7030A0"/>
                </a:solidFill>
              </a:rPr>
              <a:t>6- </a:t>
            </a:r>
            <a:r>
              <a:rPr lang="ar-KW" sz="2400" dirty="0" smtClean="0">
                <a:solidFill>
                  <a:srgbClr val="7030A0"/>
                </a:solidFill>
              </a:rPr>
              <a:t>ماهي الشروط التي يجب مراعتها حين تحرير الورقة التجارية من </a:t>
            </a:r>
            <a:r>
              <a:rPr lang="ar-KW" sz="2400" b="1" dirty="0" smtClean="0">
                <a:solidFill>
                  <a:srgbClr val="7030A0"/>
                </a:solidFill>
              </a:rPr>
              <a:t>حيث الاسلوب </a:t>
            </a:r>
            <a:r>
              <a:rPr lang="ar-KW" sz="2400" dirty="0" smtClean="0">
                <a:solidFill>
                  <a:srgbClr val="7030A0"/>
                </a:solidFill>
              </a:rPr>
              <a:t>ومن </a:t>
            </a:r>
            <a:r>
              <a:rPr lang="ar-KW" sz="2400" b="1" dirty="0" smtClean="0">
                <a:solidFill>
                  <a:srgbClr val="7030A0"/>
                </a:solidFill>
              </a:rPr>
              <a:t>حيث المضمون </a:t>
            </a:r>
            <a:r>
              <a:rPr lang="ar-KW" sz="2400" dirty="0" smtClean="0">
                <a:solidFill>
                  <a:srgbClr val="7030A0"/>
                </a:solidFill>
              </a:rPr>
              <a:t>؟ </a:t>
            </a:r>
          </a:p>
          <a:p>
            <a:pPr algn="just" rtl="1"/>
            <a:endParaRPr lang="ar-KW" sz="1100" dirty="0" smtClean="0">
              <a:solidFill>
                <a:srgbClr val="7030A0"/>
              </a:solidFill>
            </a:endParaRPr>
          </a:p>
          <a:p>
            <a:pPr algn="just" rtl="1"/>
            <a:r>
              <a:rPr lang="ar-KW" sz="2400" dirty="0" smtClean="0">
                <a:solidFill>
                  <a:srgbClr val="FF0000"/>
                </a:solidFill>
              </a:rPr>
              <a:t>7- هل يمكن كتابة بيانات اخرى في السفتجة غير البيانات الالزامية ؟</a:t>
            </a:r>
          </a:p>
          <a:p>
            <a:pPr algn="just" rt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KW" dirty="0" smtClean="0"/>
              <a:t>الاسئلة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CAFF711-17AD-416B-8796-01460BD8B971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ar-IQ" sz="8000" dirty="0"/>
              <a:t>بينات </a:t>
            </a:r>
            <a:r>
              <a:rPr lang="ar-IQ" sz="8000" dirty="0" smtClean="0"/>
              <a:t>ال</a:t>
            </a:r>
            <a:r>
              <a:rPr lang="ar-KW" sz="8000" dirty="0" smtClean="0"/>
              <a:t>سفتج</a:t>
            </a:r>
            <a:r>
              <a:rPr lang="ar-IQ" sz="8000" dirty="0" smtClean="0"/>
              <a:t>ة</a:t>
            </a:r>
            <a:endParaRPr lang="en-US" sz="8000" dirty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buFontTx/>
              <a:buNone/>
            </a:pPr>
            <a:endParaRPr lang="ar-KW" sz="4400" b="1" smtClean="0">
              <a:solidFill>
                <a:srgbClr val="002060"/>
              </a:solidFill>
            </a:endParaRPr>
          </a:p>
          <a:p>
            <a:pPr algn="just" rtl="1">
              <a:buFontTx/>
              <a:buNone/>
            </a:pPr>
            <a:r>
              <a:rPr lang="ar-IQ" sz="4400" b="1" smtClean="0">
                <a:solidFill>
                  <a:srgbClr val="002060"/>
                </a:solidFill>
              </a:rPr>
              <a:t>تت</a:t>
            </a:r>
            <a:r>
              <a:rPr lang="ar-KW" sz="4400" b="1" smtClean="0">
                <a:solidFill>
                  <a:srgbClr val="002060"/>
                </a:solidFill>
              </a:rPr>
              <a:t>ضمن السفتجة نوعين من ال</a:t>
            </a:r>
            <a:r>
              <a:rPr lang="ar-IQ" sz="4400" b="1" smtClean="0">
                <a:solidFill>
                  <a:srgbClr val="002060"/>
                </a:solidFill>
              </a:rPr>
              <a:t>بيانات</a:t>
            </a:r>
            <a:r>
              <a:rPr lang="ar-KW" sz="4400" b="1" smtClean="0">
                <a:solidFill>
                  <a:srgbClr val="002060"/>
                </a:solidFill>
              </a:rPr>
              <a:t> </a:t>
            </a:r>
            <a:r>
              <a:rPr lang="ar-IQ" sz="4400" b="1" smtClean="0">
                <a:solidFill>
                  <a:srgbClr val="002060"/>
                </a:solidFill>
              </a:rPr>
              <a:t>:</a:t>
            </a:r>
            <a:endParaRPr lang="ar-KW" sz="4400" b="1" smtClean="0">
              <a:solidFill>
                <a:srgbClr val="002060"/>
              </a:solidFill>
            </a:endParaRPr>
          </a:p>
          <a:p>
            <a:pPr algn="just" rtl="1">
              <a:buFontTx/>
              <a:buNone/>
            </a:pPr>
            <a:endParaRPr lang="ar-IQ" sz="4400" b="1" smtClean="0">
              <a:solidFill>
                <a:srgbClr val="002060"/>
              </a:solidFill>
            </a:endParaRPr>
          </a:p>
          <a:p>
            <a:pPr algn="just" rtl="1">
              <a:buFontTx/>
              <a:buNone/>
            </a:pPr>
            <a:r>
              <a:rPr lang="ar-KW" sz="4000" b="1" smtClean="0"/>
              <a:t>أولاً: </a:t>
            </a:r>
            <a:r>
              <a:rPr lang="ar-IQ" sz="4000" b="1" smtClean="0"/>
              <a:t>البيانات الالزامية </a:t>
            </a:r>
            <a:r>
              <a:rPr lang="ar-KW" sz="4000" b="1" smtClean="0"/>
              <a:t>.</a:t>
            </a:r>
          </a:p>
          <a:p>
            <a:pPr algn="just" rtl="1">
              <a:buFontTx/>
              <a:buNone/>
            </a:pPr>
            <a:endParaRPr lang="ar-KW" sz="4000" b="1" smtClean="0"/>
          </a:p>
          <a:p>
            <a:pPr algn="just" rtl="1">
              <a:buFontTx/>
              <a:buNone/>
            </a:pPr>
            <a:r>
              <a:rPr lang="ar-KW" sz="4000" b="1" smtClean="0"/>
              <a:t>ثانياً: </a:t>
            </a:r>
            <a:r>
              <a:rPr lang="ar-IQ" sz="4000" b="1" smtClean="0"/>
              <a:t>البيانات الاختيارية </a:t>
            </a:r>
            <a:r>
              <a:rPr lang="ar-KW" sz="4000" b="1" smtClean="0"/>
              <a:t>.</a:t>
            </a:r>
          </a:p>
          <a:p>
            <a:pPr algn="just" rtl="1">
              <a:buFontTx/>
              <a:buNone/>
            </a:pPr>
            <a:endParaRPr lang="ar-IQ" sz="2800" b="1" smtClean="0"/>
          </a:p>
          <a:p>
            <a:pPr algn="just" rtl="1">
              <a:buFontTx/>
              <a:buNone/>
            </a:pPr>
            <a:endParaRPr lang="en-US" sz="2800" b="1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EF8DBE-CEA3-4AFC-AD85-F1882D4337DB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IQ" sz="3200"/>
              <a:t>شروط النيابة الكاذبة والنيابة المتجاوزة </a:t>
            </a:r>
            <a:endParaRPr lang="en-US" sz="320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endParaRPr lang="ar-KW" sz="2800" smtClean="0"/>
          </a:p>
          <a:p>
            <a:pPr algn="just" rtl="1"/>
            <a:r>
              <a:rPr lang="ar-KW" sz="2800" smtClean="0">
                <a:solidFill>
                  <a:srgbClr val="7030A0"/>
                </a:solidFill>
              </a:rPr>
              <a:t>1-</a:t>
            </a:r>
            <a:r>
              <a:rPr lang="en-US" sz="2800" smtClean="0">
                <a:solidFill>
                  <a:srgbClr val="7030A0"/>
                </a:solidFill>
                <a:cs typeface="Arial" charset="0"/>
              </a:rPr>
              <a:t> </a:t>
            </a:r>
            <a:r>
              <a:rPr lang="ar-IQ" sz="2800" smtClean="0">
                <a:solidFill>
                  <a:srgbClr val="7030A0"/>
                </a:solidFill>
              </a:rPr>
              <a:t>ان يتم التوقيع بصورة يدل على وجود النيابة </a:t>
            </a:r>
            <a:r>
              <a:rPr lang="ar-KW" sz="2800" smtClean="0">
                <a:solidFill>
                  <a:srgbClr val="7030A0"/>
                </a:solidFill>
              </a:rPr>
              <a:t>، </a:t>
            </a:r>
            <a:r>
              <a:rPr lang="ar-IQ" sz="2800" smtClean="0">
                <a:solidFill>
                  <a:srgbClr val="7030A0"/>
                </a:solidFill>
              </a:rPr>
              <a:t>اي التوقيع با</a:t>
            </a:r>
            <a:r>
              <a:rPr lang="ar-KW" sz="2800" smtClean="0">
                <a:solidFill>
                  <a:srgbClr val="7030A0"/>
                </a:solidFill>
              </a:rPr>
              <a:t>لا</a:t>
            </a:r>
            <a:r>
              <a:rPr lang="ar-IQ" sz="2800" smtClean="0">
                <a:solidFill>
                  <a:srgbClr val="7030A0"/>
                </a:solidFill>
              </a:rPr>
              <a:t>سم الشخص</a:t>
            </a:r>
            <a:r>
              <a:rPr lang="ar-KW" sz="2800" smtClean="0">
                <a:solidFill>
                  <a:srgbClr val="7030A0"/>
                </a:solidFill>
              </a:rPr>
              <a:t>ي</a:t>
            </a:r>
            <a:r>
              <a:rPr lang="ar-IQ" sz="2800" smtClean="0">
                <a:solidFill>
                  <a:srgbClr val="7030A0"/>
                </a:solidFill>
              </a:rPr>
              <a:t> للنائب الكاذب او المتجاوز مع مايدل على وجود النيابة .</a:t>
            </a:r>
            <a:endParaRPr lang="en-US" sz="2800" smtClean="0">
              <a:solidFill>
                <a:srgbClr val="7030A0"/>
              </a:solidFill>
              <a:cs typeface="Arial" charset="0"/>
            </a:endParaRPr>
          </a:p>
          <a:p>
            <a:pPr algn="just" rtl="1"/>
            <a:endParaRPr lang="ar-IQ" sz="2800" smtClean="0"/>
          </a:p>
          <a:p>
            <a:pPr algn="just" rtl="1"/>
            <a:r>
              <a:rPr lang="en-US" sz="2800" smtClean="0">
                <a:cs typeface="Arial" charset="0"/>
              </a:rPr>
              <a:t>-2</a:t>
            </a:r>
            <a:r>
              <a:rPr lang="ar-IQ" sz="2800" smtClean="0"/>
              <a:t>ان يكون زاعما وجود النيابة وهي غير موجودة او متجاوز</a:t>
            </a:r>
            <a:r>
              <a:rPr lang="ar-KW" sz="2800" smtClean="0"/>
              <a:t>اً لحدود النيابة المخولة له</a:t>
            </a:r>
            <a:r>
              <a:rPr lang="ar-IQ" sz="2800" smtClean="0"/>
              <a:t> .</a:t>
            </a:r>
            <a:endParaRPr lang="en-US" sz="2800" smtClean="0">
              <a:cs typeface="Arial" charset="0"/>
            </a:endParaRPr>
          </a:p>
          <a:p>
            <a:pPr algn="just" rtl="1"/>
            <a:endParaRPr lang="ar-IQ" sz="2800" smtClean="0"/>
          </a:p>
          <a:p>
            <a:pPr algn="just" rtl="1"/>
            <a:r>
              <a:rPr lang="en-US" sz="2800" smtClean="0">
                <a:solidFill>
                  <a:srgbClr val="7030A0"/>
                </a:solidFill>
                <a:cs typeface="Arial" charset="0"/>
              </a:rPr>
              <a:t>-3</a:t>
            </a:r>
            <a:r>
              <a:rPr lang="ar-IQ" sz="2800" smtClean="0">
                <a:solidFill>
                  <a:srgbClr val="7030A0"/>
                </a:solidFill>
              </a:rPr>
              <a:t>ان يكون النائب الكاذب او المتجاوز متمتعا بالاهلية القانونية وقت التوقيع على الورقة .</a:t>
            </a:r>
          </a:p>
          <a:p>
            <a:pPr algn="just" rtl="1"/>
            <a:endParaRPr lang="en-US" sz="280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3654D90-B194-4484-B810-7D018C21F142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IQ" sz="3200" dirty="0"/>
              <a:t>الاثار القانونية المترتبة على النيابة الكاذبة والنيابة المتجاوزة</a:t>
            </a:r>
            <a:endParaRPr lang="en-US" sz="3200" dirty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endParaRPr lang="ar-KW" sz="2800" smtClean="0">
              <a:solidFill>
                <a:srgbClr val="FF0000"/>
              </a:solidFill>
            </a:endParaRPr>
          </a:p>
          <a:p>
            <a:pPr algn="just" rtl="1"/>
            <a:r>
              <a:rPr lang="ar-KW" sz="2800" b="1" smtClean="0">
                <a:solidFill>
                  <a:srgbClr val="7030A0"/>
                </a:solidFill>
              </a:rPr>
              <a:t>ثمة آثار مختلفة تترتب في حالة سحب ورقة تجارية من قبل شخص يزعم النيابة عن غيره كذبا أو يتجاوز حدود النيابة التي خولت له ، ولبيان هذه الآثار نتناول :</a:t>
            </a:r>
          </a:p>
          <a:p>
            <a:pPr algn="just" rtl="1"/>
            <a:endParaRPr lang="ar-KW" sz="2800" smtClean="0">
              <a:solidFill>
                <a:srgbClr val="FF0000"/>
              </a:solidFill>
            </a:endParaRPr>
          </a:p>
          <a:p>
            <a:pPr algn="just" rtl="1"/>
            <a:r>
              <a:rPr lang="ar-KW" sz="2800" smtClean="0">
                <a:solidFill>
                  <a:srgbClr val="FF0000"/>
                </a:solidFill>
              </a:rPr>
              <a:t>أولا : علاقة حامل الورقة التجارية بالاصيل المزعوم والنائب الكاذب أو المتجاوز .</a:t>
            </a:r>
          </a:p>
          <a:p>
            <a:pPr algn="just" rtl="1"/>
            <a:endParaRPr lang="ar-KW" sz="2800" smtClean="0">
              <a:solidFill>
                <a:srgbClr val="FF0000"/>
              </a:solidFill>
            </a:endParaRPr>
          </a:p>
          <a:p>
            <a:pPr algn="just" rtl="1"/>
            <a:r>
              <a:rPr lang="ar-KW" sz="2800" smtClean="0">
                <a:solidFill>
                  <a:srgbClr val="FF0000"/>
                </a:solidFill>
              </a:rPr>
              <a:t>ثانياً : علاقة النائب الكاذب أو المتجاوز بالاصيل.</a:t>
            </a:r>
          </a:p>
          <a:p>
            <a:pPr algn="just" rtl="1"/>
            <a:endParaRPr lang="ar-KW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>
              <a:defRPr/>
            </a:pPr>
            <a:endParaRPr lang="ar-KW" dirty="0" smtClean="0"/>
          </a:p>
          <a:p>
            <a:pPr algn="r" rtl="1">
              <a:defRPr/>
            </a:pPr>
            <a:r>
              <a:rPr lang="ar-KW" b="1" dirty="0" smtClean="0"/>
              <a:t>لتحديد هذه العلاقة لابد من التمييز بين حالة النائب الكاذب وحالة النائب المتجاوز . </a:t>
            </a:r>
          </a:p>
          <a:p>
            <a:pPr algn="just" rtl="1">
              <a:defRPr/>
            </a:pPr>
            <a:r>
              <a:rPr lang="ar-KW" b="1" dirty="0" smtClean="0">
                <a:solidFill>
                  <a:schemeClr val="accent3">
                    <a:lumMod val="50000"/>
                  </a:schemeClr>
                </a:solidFill>
              </a:rPr>
              <a:t>ففي حالة النائب الكاذب : </a:t>
            </a:r>
            <a:r>
              <a:rPr lang="ar-KW" dirty="0" smtClean="0">
                <a:solidFill>
                  <a:srgbClr val="7030A0"/>
                </a:solidFill>
              </a:rPr>
              <a:t>يلتزم هذه الاخير التزاما صرفيا قبل</a:t>
            </a:r>
            <a:r>
              <a:rPr lang="ar-KW" sz="2800" dirty="0" smtClean="0">
                <a:solidFill>
                  <a:srgbClr val="7030A0"/>
                </a:solidFill>
              </a:rPr>
              <a:t> حامل الورقة التجارية بكل المبلغ دون ان يكون الاصيل المزعوم مسؤولا عن اي التزام ، إذ ليس من العدل الزام الاصيل ضد ارادته أو بدون اجازة منه . </a:t>
            </a:r>
          </a:p>
          <a:p>
            <a:pPr algn="r" rtl="1">
              <a:defRPr/>
            </a:pPr>
            <a:endParaRPr lang="ar-KW" sz="2800" dirty="0" smtClean="0">
              <a:solidFill>
                <a:srgbClr val="7030A0"/>
              </a:solidFill>
            </a:endParaRPr>
          </a:p>
          <a:p>
            <a:pPr algn="just" rtl="1">
              <a:defRPr/>
            </a:pPr>
            <a:r>
              <a:rPr lang="ar-KW" sz="2800" b="1" dirty="0" smtClean="0">
                <a:solidFill>
                  <a:schemeClr val="accent3">
                    <a:lumMod val="50000"/>
                  </a:schemeClr>
                </a:solidFill>
              </a:rPr>
              <a:t>أما في حالة النائب المتجاوز : </a:t>
            </a:r>
            <a:r>
              <a:rPr lang="ar-KW" sz="2800" dirty="0" smtClean="0">
                <a:solidFill>
                  <a:srgbClr val="7030A0"/>
                </a:solidFill>
              </a:rPr>
              <a:t>لابد من عدم اهدار ارادة الاصيل لانه فوض النائب بعض السلطة ، كما لابد من الزام النائب المتجاوز إذ انه تصرف دون اخذ راي الاصيل ، فلابد اذن من القول بمسؤولية كليهما تجاه الحامل . ولكن :</a:t>
            </a:r>
          </a:p>
          <a:p>
            <a:pPr algn="just" rtl="1">
              <a:defRPr/>
            </a:pPr>
            <a:endParaRPr lang="ar-KW" sz="2800" dirty="0" smtClean="0">
              <a:solidFill>
                <a:srgbClr val="7030A0"/>
              </a:solidFill>
            </a:endParaRPr>
          </a:p>
          <a:p>
            <a:pPr algn="r" rtl="1">
              <a:defRPr/>
            </a:pPr>
            <a:r>
              <a:rPr lang="ar-KW" sz="2800" b="1" dirty="0" smtClean="0">
                <a:solidFill>
                  <a:srgbClr val="FF0000"/>
                </a:solidFill>
              </a:rPr>
              <a:t>س/ ما هو مدى هذه المسؤولية بالنسبة لكل منهما ؟ وهل يلتزم الاصيل بحدود المبلغ الذي فوض به النائب ويلتزم النائب المتجاوز بما زاد عن هذه الحدود ؟</a:t>
            </a:r>
            <a:r>
              <a:rPr lang="ar-KW" sz="2800" b="1" dirty="0" smtClean="0"/>
              <a:t>  </a:t>
            </a:r>
            <a:endParaRPr lang="ar-KW" sz="2800" dirty="0" smtClean="0">
              <a:solidFill>
                <a:srgbClr val="7030A0"/>
              </a:solidFill>
            </a:endParaRPr>
          </a:p>
          <a:p>
            <a:pPr algn="r" rtl="1">
              <a:defRPr/>
            </a:pPr>
            <a:endParaRPr lang="ar-KW" sz="2800" dirty="0" smtClean="0">
              <a:solidFill>
                <a:srgbClr val="7030A0"/>
              </a:solidFill>
            </a:endParaRPr>
          </a:p>
          <a:p>
            <a:pPr algn="r" rtl="1">
              <a:buFont typeface="Wingdings 3" pitchFamily="18" charset="2"/>
              <a:buNone/>
              <a:defRPr/>
            </a:pPr>
            <a:endParaRPr lang="ar-KW" dirty="0" smtClean="0">
              <a:solidFill>
                <a:srgbClr val="7030A0"/>
              </a:solidFill>
            </a:endParaRPr>
          </a:p>
          <a:p>
            <a:pPr algn="just" rtl="1">
              <a:defRPr/>
            </a:pPr>
            <a:endParaRPr lang="ar-KW" sz="2400" dirty="0" smtClean="0"/>
          </a:p>
          <a:p>
            <a:pPr algn="just" rtl="1"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ar-KW" sz="3600" dirty="0" smtClean="0">
                <a:solidFill>
                  <a:srgbClr val="FF0000"/>
                </a:solidFill>
              </a:rPr>
              <a:t>أولا : علاقة حامل الورقة التجارية بالاصيل المزعوم والنائب الكاذب أو المتجاوز .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>
              <a:defRPr/>
            </a:pPr>
            <a:r>
              <a:rPr lang="ar-IQ" sz="2800" dirty="0" smtClean="0">
                <a:solidFill>
                  <a:srgbClr val="FF0000"/>
                </a:solidFill>
              </a:rPr>
              <a:t>نص</a:t>
            </a:r>
            <a:r>
              <a:rPr lang="ar-KW" sz="2800" dirty="0" smtClean="0">
                <a:solidFill>
                  <a:srgbClr val="FF0000"/>
                </a:solidFill>
              </a:rPr>
              <a:t>ت المادة (8) من القانون الموحد لمؤتمر جنيف وكذلك </a:t>
            </a:r>
            <a:r>
              <a:rPr lang="ar-IQ" sz="2800" dirty="0" smtClean="0">
                <a:solidFill>
                  <a:srgbClr val="FF0000"/>
                </a:solidFill>
              </a:rPr>
              <a:t>المادة 49 من قانون التجارة العراقي رقم 30 لسنة 1984 على</a:t>
            </a:r>
            <a:r>
              <a:rPr lang="ar-KW" sz="2800" dirty="0" smtClean="0">
                <a:solidFill>
                  <a:srgbClr val="FF0000"/>
                </a:solidFill>
              </a:rPr>
              <a:t> انه</a:t>
            </a:r>
            <a:r>
              <a:rPr lang="ar-IQ" sz="2800" dirty="0" smtClean="0">
                <a:solidFill>
                  <a:srgbClr val="FF0000"/>
                </a:solidFill>
              </a:rPr>
              <a:t> </a:t>
            </a:r>
            <a:r>
              <a:rPr lang="ar-KW" sz="2800" dirty="0" smtClean="0">
                <a:solidFill>
                  <a:srgbClr val="FF0000"/>
                </a:solidFill>
              </a:rPr>
              <a:t>:</a:t>
            </a:r>
          </a:p>
          <a:p>
            <a:pPr algn="just" rtl="1">
              <a:defRPr/>
            </a:pPr>
            <a:r>
              <a:rPr lang="ar-IQ" sz="2800" dirty="0" smtClean="0"/>
              <a:t>(اولا</a:t>
            </a:r>
            <a:r>
              <a:rPr lang="ar-KW" sz="2800" dirty="0" smtClean="0"/>
              <a:t>ً: </a:t>
            </a:r>
            <a:r>
              <a:rPr lang="ar-IQ" sz="2800" dirty="0" smtClean="0"/>
              <a:t>من وقع حوالة عن </a:t>
            </a:r>
            <a:r>
              <a:rPr lang="ar-KW" sz="2800" dirty="0" smtClean="0"/>
              <a:t>آ</a:t>
            </a:r>
            <a:r>
              <a:rPr lang="ar-IQ" sz="2800" dirty="0" smtClean="0"/>
              <a:t>خر بغير تفويض منه </a:t>
            </a:r>
            <a:r>
              <a:rPr lang="ar-IQ" sz="2800" b="1" i="1" dirty="0" smtClean="0">
                <a:solidFill>
                  <a:srgbClr val="00B050"/>
                </a:solidFill>
              </a:rPr>
              <a:t>التزم شخصيا بموجب الحوالة </a:t>
            </a:r>
            <a:r>
              <a:rPr lang="ar-KW" sz="2800" dirty="0" smtClean="0"/>
              <a:t>، </a:t>
            </a:r>
            <a:r>
              <a:rPr lang="ar-IQ" sz="2800" dirty="0" smtClean="0"/>
              <a:t>فاذا اوفاها </a:t>
            </a:r>
            <a:r>
              <a:rPr lang="ar-KW" sz="2800" dirty="0" smtClean="0"/>
              <a:t>آ</a:t>
            </a:r>
            <a:r>
              <a:rPr lang="ar-IQ" sz="2800" dirty="0" smtClean="0"/>
              <a:t>لت اليه الحقوق التي كانت تؤول الى من ادعى النيابة عنه .</a:t>
            </a:r>
          </a:p>
          <a:p>
            <a:pPr algn="just" rtl="1">
              <a:defRPr/>
            </a:pPr>
            <a:r>
              <a:rPr lang="ar-IQ" sz="2800" dirty="0" smtClean="0"/>
              <a:t>ثانيا</a:t>
            </a:r>
            <a:r>
              <a:rPr lang="ar-KW" sz="2800" dirty="0" smtClean="0"/>
              <a:t>ً:</a:t>
            </a:r>
            <a:r>
              <a:rPr lang="ar-IQ" sz="2800" dirty="0" smtClean="0"/>
              <a:t> </a:t>
            </a:r>
            <a:r>
              <a:rPr lang="ar-IQ" sz="2800" b="1" dirty="0" smtClean="0">
                <a:solidFill>
                  <a:srgbClr val="00B050"/>
                </a:solidFill>
              </a:rPr>
              <a:t>ويسري هذا الحكم على النائب اذا جاوز حدود نياب</a:t>
            </a:r>
            <a:r>
              <a:rPr lang="ar-KW" sz="2800" b="1" dirty="0" smtClean="0">
                <a:solidFill>
                  <a:srgbClr val="00B050"/>
                </a:solidFill>
              </a:rPr>
              <a:t>ته</a:t>
            </a:r>
            <a:r>
              <a:rPr lang="ar-IQ" sz="2800" b="1" dirty="0" smtClean="0">
                <a:solidFill>
                  <a:srgbClr val="00B050"/>
                </a:solidFill>
              </a:rPr>
              <a:t> .)</a:t>
            </a:r>
            <a:endParaRPr lang="ar-KW" sz="2800" b="1" dirty="0" smtClean="0">
              <a:solidFill>
                <a:srgbClr val="00B050"/>
              </a:solidFill>
            </a:endParaRPr>
          </a:p>
          <a:p>
            <a:pPr algn="just" rtl="1">
              <a:defRPr/>
            </a:pPr>
            <a:endParaRPr lang="ar-KW" sz="2800" b="1" dirty="0" smtClean="0"/>
          </a:p>
          <a:p>
            <a:pPr algn="just" rtl="1">
              <a:defRPr/>
            </a:pPr>
            <a:r>
              <a:rPr lang="ar-KW" sz="2800" dirty="0" smtClean="0"/>
              <a:t>ويلاحظ على نص هاتين المادتين وجود التشابه بين حالة النائب الذي يتجاوز حدود نيابته والنائب الكاذب ، اذ ان النائب فيهما يلتزم شخصيا باداء قيمة الورقة التجارية بالكامل ، ويبقى له حق الرجوع على الاصيل بما تؤول اليه من حقوق .  </a:t>
            </a:r>
          </a:p>
          <a:p>
            <a:pPr algn="just" rtl="1">
              <a:defRPr/>
            </a:pPr>
            <a:endParaRPr lang="ar-KW" sz="2800" dirty="0" smtClean="0"/>
          </a:p>
          <a:p>
            <a:pPr algn="just" rtl="1">
              <a:defRPr/>
            </a:pPr>
            <a:r>
              <a:rPr lang="ar-KW" sz="2800" dirty="0" smtClean="0"/>
              <a:t>ولو ان هذا الحل يحقق مصلحة الاغيار حيث يجهل هولاء مدى تجاوز النائب لحدود نيابته ، إلا انه لم يسلم من النقد .</a:t>
            </a:r>
          </a:p>
          <a:p>
            <a:pPr algn="just" rtl="1">
              <a:defRPr/>
            </a:pPr>
            <a:endParaRPr lang="ar-KW" sz="2800" b="1" dirty="0" smtClean="0"/>
          </a:p>
          <a:p>
            <a:pPr algn="just" rtl="1">
              <a:defRPr/>
            </a:pPr>
            <a:r>
              <a:rPr lang="ar-KW" sz="2800" b="1" dirty="0" smtClean="0">
                <a:solidFill>
                  <a:srgbClr val="FF0000"/>
                </a:solidFill>
              </a:rPr>
              <a:t> </a:t>
            </a:r>
            <a:r>
              <a:rPr lang="ar-KW" sz="2600" b="1" dirty="0" smtClean="0">
                <a:solidFill>
                  <a:srgbClr val="FF0000"/>
                </a:solidFill>
              </a:rPr>
              <a:t>س/ ماهي الانتقادات التي يمكن ان نوجهها للحل الذي جاء في نص المادة ( </a:t>
            </a:r>
            <a:r>
              <a:rPr lang="en-US" sz="2600" b="1" dirty="0" smtClean="0">
                <a:solidFill>
                  <a:srgbClr val="FF0000"/>
                </a:solidFill>
              </a:rPr>
              <a:t>49</a:t>
            </a:r>
            <a:r>
              <a:rPr lang="ar-KW" sz="2600" b="1" dirty="0" smtClean="0">
                <a:solidFill>
                  <a:srgbClr val="FF0000"/>
                </a:solidFill>
              </a:rPr>
              <a:t> )</a:t>
            </a:r>
            <a:r>
              <a:rPr lang="ar-IQ" sz="2600" b="1" dirty="0" smtClean="0">
                <a:solidFill>
                  <a:srgbClr val="FF0000"/>
                </a:solidFill>
              </a:rPr>
              <a:t> من قانون التجارة العراقي </a:t>
            </a:r>
            <a:r>
              <a:rPr lang="ar-KW" sz="2600" b="1" dirty="0" smtClean="0">
                <a:solidFill>
                  <a:srgbClr val="FF0000"/>
                </a:solidFill>
              </a:rPr>
              <a:t>بخصوص مسؤولية النائب الكاذب والنائب المتجاوز تجاه الحامل ؟</a:t>
            </a:r>
            <a:endParaRPr lang="fa-IR" sz="2600" b="1" dirty="0" smtClean="0">
              <a:solidFill>
                <a:srgbClr val="FF0000"/>
              </a:solidFill>
            </a:endParaRPr>
          </a:p>
          <a:p>
            <a:pPr algn="just" rtl="1">
              <a:defRPr/>
            </a:pPr>
            <a:endParaRPr lang="ar-IQ" sz="2800" b="1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ar-KW" sz="3600" dirty="0" smtClean="0">
                <a:solidFill>
                  <a:srgbClr val="FF0000"/>
                </a:solidFill>
              </a:rPr>
              <a:t>أولا : علاقة حامل الورقة التجارية بالاصيل المزعوم والنائب الكاذب أو المتجاوز .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r" rtl="1">
              <a:defRPr/>
            </a:pPr>
            <a:endParaRPr lang="ar-KW" dirty="0" smtClean="0"/>
          </a:p>
          <a:p>
            <a:pPr algn="r" rtl="1">
              <a:defRPr/>
            </a:pPr>
            <a:r>
              <a:rPr lang="ar-KW" sz="4000" b="1" dirty="0" smtClean="0">
                <a:solidFill>
                  <a:schemeClr val="accent6">
                    <a:lumMod val="50000"/>
                  </a:schemeClr>
                </a:solidFill>
              </a:rPr>
              <a:t>الانتقادات :</a:t>
            </a:r>
          </a:p>
          <a:p>
            <a:pPr algn="r" rtl="1">
              <a:defRPr/>
            </a:pPr>
            <a:endParaRPr lang="ar-KW" sz="800" dirty="0" smtClean="0"/>
          </a:p>
          <a:p>
            <a:pPr algn="just" rtl="1">
              <a:defRPr/>
            </a:pPr>
            <a:r>
              <a:rPr lang="ar-KW" sz="2400" dirty="0" smtClean="0"/>
              <a:t>1- </a:t>
            </a:r>
            <a:r>
              <a:rPr lang="ar-IQ" sz="2400" dirty="0" smtClean="0"/>
              <a:t>ان المساواة بين النائب الكاذب والنائب المتجاوز منتقد وذلك لان </a:t>
            </a:r>
            <a:r>
              <a:rPr lang="ar-KW" sz="2400" dirty="0" smtClean="0"/>
              <a:t>تطبيق حالة النائب الكاذب على</a:t>
            </a:r>
            <a:r>
              <a:rPr lang="ar-IQ" sz="2400" dirty="0" smtClean="0"/>
              <a:t> النائب المتجاوز </a:t>
            </a:r>
            <a:r>
              <a:rPr lang="ar-KW" sz="2400" dirty="0" smtClean="0"/>
              <a:t>فيه اهدار ل</a:t>
            </a:r>
            <a:r>
              <a:rPr lang="ar-IQ" sz="2400" dirty="0" smtClean="0"/>
              <a:t>ار</a:t>
            </a:r>
            <a:r>
              <a:rPr lang="ar-KW" sz="2400" dirty="0" smtClean="0"/>
              <a:t>ا</a:t>
            </a:r>
            <a:r>
              <a:rPr lang="ar-IQ" sz="2400" dirty="0" smtClean="0"/>
              <a:t>دة الاصيل بصورة كلية</a:t>
            </a:r>
            <a:r>
              <a:rPr lang="ar-KW" sz="2400" dirty="0" smtClean="0"/>
              <a:t>.</a:t>
            </a:r>
          </a:p>
          <a:p>
            <a:pPr algn="just" rtl="1">
              <a:defRPr/>
            </a:pPr>
            <a:r>
              <a:rPr lang="ar-KW" sz="2400" dirty="0" smtClean="0">
                <a:solidFill>
                  <a:srgbClr val="7030A0"/>
                </a:solidFill>
              </a:rPr>
              <a:t>2-  ان من الواجب عدم </a:t>
            </a:r>
            <a:r>
              <a:rPr lang="ar-IQ" sz="2400" dirty="0" smtClean="0">
                <a:solidFill>
                  <a:srgbClr val="7030A0"/>
                </a:solidFill>
              </a:rPr>
              <a:t>حرم</a:t>
            </a:r>
            <a:r>
              <a:rPr lang="ar-KW" sz="2400" dirty="0" smtClean="0">
                <a:solidFill>
                  <a:srgbClr val="7030A0"/>
                </a:solidFill>
              </a:rPr>
              <a:t>ان الاغيار </a:t>
            </a:r>
            <a:r>
              <a:rPr lang="ar-IQ" sz="2400" dirty="0" smtClean="0">
                <a:solidFill>
                  <a:srgbClr val="7030A0"/>
                </a:solidFill>
              </a:rPr>
              <a:t>من </a:t>
            </a:r>
            <a:r>
              <a:rPr lang="ar-KW" sz="2400" dirty="0" smtClean="0">
                <a:solidFill>
                  <a:srgbClr val="7030A0"/>
                </a:solidFill>
              </a:rPr>
              <a:t>ال</a:t>
            </a:r>
            <a:r>
              <a:rPr lang="ar-IQ" sz="2400" dirty="0" smtClean="0">
                <a:solidFill>
                  <a:srgbClr val="7030A0"/>
                </a:solidFill>
              </a:rPr>
              <a:t>ضمانات</a:t>
            </a:r>
            <a:r>
              <a:rPr lang="ar-KW" sz="2400" dirty="0" smtClean="0">
                <a:solidFill>
                  <a:srgbClr val="7030A0"/>
                </a:solidFill>
              </a:rPr>
              <a:t> المترتبة على</a:t>
            </a:r>
            <a:r>
              <a:rPr lang="ar-IQ" sz="2400" dirty="0" smtClean="0">
                <a:solidFill>
                  <a:srgbClr val="7030A0"/>
                </a:solidFill>
              </a:rPr>
              <a:t> التزام الاصيل في حدود التفويض .</a:t>
            </a:r>
            <a:r>
              <a:rPr lang="ar-KW" sz="2400" dirty="0" smtClean="0">
                <a:solidFill>
                  <a:srgbClr val="7030A0"/>
                </a:solidFill>
              </a:rPr>
              <a:t> إذ غالبا ما يكون النائب المتجاوز معسر وذلك بالنتيجة يؤدي الى ضياع حق الحامل . </a:t>
            </a:r>
          </a:p>
          <a:p>
            <a:pPr algn="just" rtl="1">
              <a:defRPr/>
            </a:pPr>
            <a:endParaRPr lang="ar-KW" sz="2400" dirty="0" smtClean="0"/>
          </a:p>
          <a:p>
            <a:pPr algn="just" rtl="1">
              <a:defRPr/>
            </a:pPr>
            <a:r>
              <a:rPr lang="ar-IQ" b="1" dirty="0" smtClean="0"/>
              <a:t>لذلك </a:t>
            </a:r>
            <a:r>
              <a:rPr lang="ar-KW" b="1" dirty="0" smtClean="0"/>
              <a:t>فان </a:t>
            </a:r>
            <a:r>
              <a:rPr lang="ar-IQ" b="1" dirty="0" smtClean="0"/>
              <a:t>الراي المفضل هو امكانية </a:t>
            </a:r>
            <a:r>
              <a:rPr lang="ar-KW" b="1" dirty="0" smtClean="0"/>
              <a:t>الحامل ب</a:t>
            </a:r>
            <a:r>
              <a:rPr lang="ar-IQ" b="1" dirty="0" smtClean="0"/>
              <a:t>الرجوع على النائب المتجاوز بكل المبلغ</a:t>
            </a:r>
            <a:r>
              <a:rPr lang="ar-KW" b="1" dirty="0" smtClean="0"/>
              <a:t> ف</a:t>
            </a:r>
            <a:r>
              <a:rPr lang="ar-IQ" b="1" dirty="0" smtClean="0"/>
              <a:t>اذا لم يستطيع الدفع </a:t>
            </a:r>
            <a:r>
              <a:rPr lang="ar-KW" b="1" dirty="0" smtClean="0"/>
              <a:t>، ان يكون بامكانه الرجوع </a:t>
            </a:r>
            <a:r>
              <a:rPr lang="ar-IQ" b="1" dirty="0" smtClean="0"/>
              <a:t>على الاصيل بحدود التفويض .</a:t>
            </a:r>
            <a:endParaRPr lang="ar-KW" b="1" dirty="0" smtClean="0"/>
          </a:p>
          <a:p>
            <a:pPr algn="r" rtl="1">
              <a:defRPr/>
            </a:pPr>
            <a:endParaRPr lang="ar-KW" dirty="0" smtClean="0"/>
          </a:p>
          <a:p>
            <a:pPr algn="just" rtl="1">
              <a:defRPr/>
            </a:pPr>
            <a:r>
              <a:rPr lang="ar-KW" dirty="0" smtClean="0">
                <a:solidFill>
                  <a:srgbClr val="FF0000"/>
                </a:solidFill>
              </a:rPr>
              <a:t>س/ هل يشترط ان يكون الحامل حسن النية حتى يتمكن من الرجوع على النائب المتجاوز أو الاصيل ؟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ar-KW" sz="4400" dirty="0" smtClean="0">
                <a:solidFill>
                  <a:srgbClr val="FF0000"/>
                </a:solidFill>
              </a:rPr>
              <a:t>أولا : علاقة حامل الورقة التجارية بالاصيل المزعوم والنائب الكاذب أو المتجاوز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C1E28D-66A1-4E81-89CD-5E3A33217750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IQ" sz="4000" dirty="0"/>
              <a:t>علاقة النائب الكاذب والنائب المتجاوز بالاصيل </a:t>
            </a:r>
            <a:endParaRPr lang="en-U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114800"/>
          </a:xfrm>
        </p:spPr>
        <p:txBody>
          <a:bodyPr>
            <a:normAutofit fontScale="85000" lnSpcReduction="10000"/>
          </a:bodyPr>
          <a:lstStyle/>
          <a:p>
            <a:pPr algn="just" rtl="1">
              <a:defRPr/>
            </a:pPr>
            <a:r>
              <a:rPr lang="ar-KW" dirty="0" smtClean="0">
                <a:solidFill>
                  <a:schemeClr val="tx2">
                    <a:lumMod val="50000"/>
                  </a:schemeClr>
                </a:solidFill>
              </a:rPr>
              <a:t>     تختلف هذه العلاقة باختلاف حالة وفاء قيمة الورقة من عدمها ، كما تختلف باختلاف حالة</a:t>
            </a:r>
            <a:r>
              <a:rPr lang="ar-IQ" sz="2800" dirty="0" smtClean="0">
                <a:solidFill>
                  <a:schemeClr val="tx2">
                    <a:lumMod val="50000"/>
                  </a:schemeClr>
                </a:solidFill>
              </a:rPr>
              <a:t> النائب الكاذب </a:t>
            </a:r>
            <a:r>
              <a:rPr lang="ar-KW" sz="2800" dirty="0" smtClean="0">
                <a:solidFill>
                  <a:schemeClr val="tx2">
                    <a:lumMod val="50000"/>
                  </a:schemeClr>
                </a:solidFill>
              </a:rPr>
              <a:t>عن حالة </a:t>
            </a:r>
            <a:r>
              <a:rPr lang="ar-IQ" sz="2800" dirty="0" smtClean="0">
                <a:solidFill>
                  <a:schemeClr val="tx2">
                    <a:lumMod val="50000"/>
                  </a:schemeClr>
                </a:solidFill>
              </a:rPr>
              <a:t>النائب المتجاوز</a:t>
            </a:r>
            <a:r>
              <a:rPr lang="ar-KW" sz="2800" dirty="0" smtClean="0">
                <a:solidFill>
                  <a:schemeClr val="tx2">
                    <a:lumMod val="50000"/>
                  </a:schemeClr>
                </a:solidFill>
              </a:rPr>
              <a:t> ، وعليه نتناول :</a:t>
            </a:r>
            <a:endParaRPr lang="ar-KW" b="1" dirty="0" smtClean="0">
              <a:solidFill>
                <a:srgbClr val="FF0000"/>
              </a:solidFill>
            </a:endParaRPr>
          </a:p>
          <a:p>
            <a:pPr algn="just" rtl="1">
              <a:defRPr/>
            </a:pPr>
            <a:r>
              <a:rPr lang="ar-KW" b="1" dirty="0" smtClean="0">
                <a:solidFill>
                  <a:srgbClr val="FF0000"/>
                </a:solidFill>
              </a:rPr>
              <a:t>أولاً: </a:t>
            </a:r>
            <a:r>
              <a:rPr lang="ar-IQ" b="1" dirty="0" smtClean="0">
                <a:solidFill>
                  <a:srgbClr val="FF0000"/>
                </a:solidFill>
              </a:rPr>
              <a:t>قبل الوفاء</a:t>
            </a:r>
            <a:r>
              <a:rPr lang="ar-KW" b="1" dirty="0" smtClean="0">
                <a:solidFill>
                  <a:srgbClr val="FF0000"/>
                </a:solidFill>
              </a:rPr>
              <a:t> .</a:t>
            </a:r>
          </a:p>
          <a:p>
            <a:pPr algn="just" rtl="1">
              <a:defRPr/>
            </a:pPr>
            <a:endParaRPr lang="ar-KW" sz="900" b="1" dirty="0" smtClean="0">
              <a:solidFill>
                <a:srgbClr val="FF0000"/>
              </a:solidFill>
            </a:endParaRPr>
          </a:p>
          <a:p>
            <a:pPr algn="just" rtl="1">
              <a:defRPr/>
            </a:pPr>
            <a:r>
              <a:rPr lang="ar-KW" b="1" dirty="0" smtClean="0">
                <a:solidFill>
                  <a:srgbClr val="00B050"/>
                </a:solidFill>
              </a:rPr>
              <a:t>في حالة </a:t>
            </a:r>
            <a:r>
              <a:rPr lang="ar-IQ" b="1" dirty="0" smtClean="0">
                <a:solidFill>
                  <a:srgbClr val="00B050"/>
                </a:solidFill>
              </a:rPr>
              <a:t>النائب الكاذب </a:t>
            </a:r>
            <a:r>
              <a:rPr lang="ar-KW" b="1" dirty="0" smtClean="0">
                <a:solidFill>
                  <a:srgbClr val="00B050"/>
                </a:solidFill>
              </a:rPr>
              <a:t>، </a:t>
            </a:r>
            <a:r>
              <a:rPr lang="ar-KW" dirty="0" smtClean="0">
                <a:solidFill>
                  <a:schemeClr val="tx2">
                    <a:lumMod val="50000"/>
                  </a:schemeClr>
                </a:solidFill>
              </a:rPr>
              <a:t>قبل الوفاء </a:t>
            </a:r>
            <a:r>
              <a:rPr lang="ar-IQ" dirty="0" smtClean="0"/>
              <a:t>لايوجد </a:t>
            </a:r>
            <a:r>
              <a:rPr lang="ar-IQ" dirty="0"/>
              <a:t>اي علاقة بين النائب الكاذب والاصيل وغالبا ما يجهل الاصيل </a:t>
            </a:r>
            <a:r>
              <a:rPr lang="ar-KW" dirty="0" smtClean="0"/>
              <a:t>ب</a:t>
            </a:r>
            <a:r>
              <a:rPr lang="ar-IQ" dirty="0" smtClean="0"/>
              <a:t>وجود </a:t>
            </a:r>
            <a:r>
              <a:rPr lang="ar-IQ" dirty="0"/>
              <a:t>الورقة ولا يلتزم بتصرف النائب الكاذب </a:t>
            </a:r>
            <a:r>
              <a:rPr lang="ar-KW" dirty="0" smtClean="0"/>
              <a:t>، </a:t>
            </a:r>
            <a:r>
              <a:rPr lang="ar-IQ" dirty="0" smtClean="0"/>
              <a:t>وله </a:t>
            </a:r>
            <a:r>
              <a:rPr lang="ar-KW" dirty="0" smtClean="0"/>
              <a:t>ال</a:t>
            </a:r>
            <a:r>
              <a:rPr lang="ar-IQ" dirty="0" smtClean="0"/>
              <a:t>حق </a:t>
            </a:r>
            <a:r>
              <a:rPr lang="ar-KW" dirty="0" smtClean="0"/>
              <a:t>ب</a:t>
            </a:r>
            <a:r>
              <a:rPr lang="ar-IQ" dirty="0" smtClean="0"/>
              <a:t>مقاضاته</a:t>
            </a:r>
            <a:r>
              <a:rPr lang="ar-KW" dirty="0" smtClean="0"/>
              <a:t> إذا علم به ومطالبته بكل ضرر يصيبه جراء ذلك . </a:t>
            </a:r>
            <a:r>
              <a:rPr lang="ar-IQ" dirty="0" smtClean="0"/>
              <a:t>ولكن</a:t>
            </a:r>
            <a:r>
              <a:rPr lang="ar-KW" dirty="0" smtClean="0"/>
              <a:t> رغم ذلك</a:t>
            </a:r>
            <a:r>
              <a:rPr lang="ar-IQ" dirty="0" smtClean="0"/>
              <a:t> </a:t>
            </a:r>
            <a:r>
              <a:rPr lang="ar-KW" dirty="0" smtClean="0"/>
              <a:t>له الحق</a:t>
            </a:r>
            <a:r>
              <a:rPr lang="ar-IQ" dirty="0" smtClean="0"/>
              <a:t> </a:t>
            </a:r>
            <a:r>
              <a:rPr lang="ar-KW" dirty="0" smtClean="0"/>
              <a:t>ب</a:t>
            </a:r>
            <a:r>
              <a:rPr lang="ar-IQ" dirty="0" smtClean="0"/>
              <a:t>اجازة </a:t>
            </a:r>
            <a:r>
              <a:rPr lang="ar-IQ" dirty="0"/>
              <a:t>تصرفه </a:t>
            </a:r>
            <a:r>
              <a:rPr lang="ar-KW" dirty="0" smtClean="0"/>
              <a:t>ايضاً ، ف</a:t>
            </a:r>
            <a:r>
              <a:rPr lang="ar-IQ" dirty="0" smtClean="0"/>
              <a:t>يكون </a:t>
            </a:r>
            <a:r>
              <a:rPr lang="ar-KW" dirty="0" smtClean="0"/>
              <a:t>هذه الاجازة </a:t>
            </a:r>
            <a:r>
              <a:rPr lang="ar-IQ" dirty="0" smtClean="0"/>
              <a:t>بحكم </a:t>
            </a:r>
            <a:r>
              <a:rPr lang="ar-KW" dirty="0" smtClean="0"/>
              <a:t>ال</a:t>
            </a:r>
            <a:r>
              <a:rPr lang="ar-IQ" dirty="0" smtClean="0"/>
              <a:t>وكالة </a:t>
            </a:r>
            <a:r>
              <a:rPr lang="ar-KW" dirty="0" smtClean="0"/>
              <a:t>ال</a:t>
            </a:r>
            <a:r>
              <a:rPr lang="ar-IQ" dirty="0" smtClean="0"/>
              <a:t>سابقة</a:t>
            </a:r>
            <a:r>
              <a:rPr lang="ar-KW" dirty="0" smtClean="0"/>
              <a:t> .</a:t>
            </a:r>
          </a:p>
          <a:p>
            <a:pPr algn="just" rtl="1">
              <a:defRPr/>
            </a:pPr>
            <a:endParaRPr lang="ar-KW" sz="900" dirty="0" smtClean="0"/>
          </a:p>
          <a:p>
            <a:pPr algn="just" rtl="1">
              <a:defRPr/>
            </a:pPr>
            <a:r>
              <a:rPr lang="ar-IQ" b="1" dirty="0" smtClean="0">
                <a:solidFill>
                  <a:srgbClr val="00B050"/>
                </a:solidFill>
              </a:rPr>
              <a:t> </a:t>
            </a:r>
            <a:r>
              <a:rPr lang="ar-KW" b="1" dirty="0" smtClean="0">
                <a:solidFill>
                  <a:srgbClr val="00B050"/>
                </a:solidFill>
              </a:rPr>
              <a:t>أ</a:t>
            </a:r>
            <a:r>
              <a:rPr lang="ar-IQ" b="1" dirty="0" smtClean="0">
                <a:solidFill>
                  <a:srgbClr val="00B050"/>
                </a:solidFill>
              </a:rPr>
              <a:t>ما</a:t>
            </a:r>
            <a:r>
              <a:rPr lang="ar-KW" b="1" dirty="0" smtClean="0">
                <a:solidFill>
                  <a:srgbClr val="00B050"/>
                </a:solidFill>
              </a:rPr>
              <a:t> </a:t>
            </a:r>
            <a:r>
              <a:rPr lang="ar-IQ" b="1" dirty="0" smtClean="0">
                <a:solidFill>
                  <a:srgbClr val="00B050"/>
                </a:solidFill>
              </a:rPr>
              <a:t>بخصوص </a:t>
            </a:r>
            <a:r>
              <a:rPr lang="ar-KW" b="1" dirty="0" smtClean="0">
                <a:solidFill>
                  <a:srgbClr val="00B050"/>
                </a:solidFill>
              </a:rPr>
              <a:t>حالة </a:t>
            </a:r>
            <a:r>
              <a:rPr lang="ar-IQ" b="1" dirty="0" smtClean="0">
                <a:solidFill>
                  <a:srgbClr val="00B050"/>
                </a:solidFill>
              </a:rPr>
              <a:t>النائب المتجاوز</a:t>
            </a:r>
            <a:r>
              <a:rPr lang="ar-KW" b="1" dirty="0" smtClean="0">
                <a:solidFill>
                  <a:srgbClr val="00B050"/>
                </a:solidFill>
              </a:rPr>
              <a:t> : </a:t>
            </a:r>
            <a:r>
              <a:rPr lang="ar-KW" dirty="0" smtClean="0"/>
              <a:t>الامر مختلف اذ انه </a:t>
            </a:r>
            <a:r>
              <a:rPr lang="ar-IQ" dirty="0" smtClean="0"/>
              <a:t>هناك </a:t>
            </a:r>
            <a:r>
              <a:rPr lang="ar-IQ" dirty="0"/>
              <a:t>علاقة </a:t>
            </a:r>
            <a:r>
              <a:rPr lang="ar-KW" dirty="0" smtClean="0"/>
              <a:t>قانونية سابقة </a:t>
            </a:r>
            <a:r>
              <a:rPr lang="ar-IQ" dirty="0" smtClean="0"/>
              <a:t> </a:t>
            </a:r>
            <a:r>
              <a:rPr lang="ar-KW" dirty="0" smtClean="0"/>
              <a:t>بينهما ، وتخضع في حدود التفويض الى احكام الوكالة . </a:t>
            </a:r>
          </a:p>
          <a:p>
            <a:pPr algn="just" rtl="1">
              <a:defRPr/>
            </a:pPr>
            <a:r>
              <a:rPr lang="ar-KW" dirty="0" smtClean="0"/>
              <a:t>اما فيما يتجاوز حدود التفويض فالاصيل </a:t>
            </a:r>
            <a:r>
              <a:rPr lang="ar-IQ" dirty="0" smtClean="0"/>
              <a:t>له </a:t>
            </a:r>
            <a:r>
              <a:rPr lang="ar-IQ" dirty="0"/>
              <a:t>رفض التصرف </a:t>
            </a:r>
            <a:r>
              <a:rPr lang="ar-KW" dirty="0" smtClean="0"/>
              <a:t>كما له</a:t>
            </a:r>
            <a:r>
              <a:rPr lang="ar-IQ" dirty="0" smtClean="0"/>
              <a:t> </a:t>
            </a:r>
            <a:r>
              <a:rPr lang="ar-IQ" dirty="0"/>
              <a:t>اجازته </a:t>
            </a:r>
            <a:r>
              <a:rPr lang="ar-IQ" dirty="0" smtClean="0"/>
              <a:t>و</a:t>
            </a:r>
            <a:r>
              <a:rPr lang="ar-KW" dirty="0" smtClean="0"/>
              <a:t>تصبح</a:t>
            </a:r>
            <a:r>
              <a:rPr lang="ar-IQ" dirty="0" smtClean="0"/>
              <a:t> </a:t>
            </a:r>
            <a:r>
              <a:rPr lang="ar-KW" dirty="0" smtClean="0"/>
              <a:t>هذه </a:t>
            </a:r>
            <a:r>
              <a:rPr lang="ar-IQ" dirty="0" smtClean="0"/>
              <a:t>الاجازة </a:t>
            </a:r>
            <a:r>
              <a:rPr lang="ar-KW" dirty="0" smtClean="0"/>
              <a:t>اللاحقة في </a:t>
            </a:r>
            <a:r>
              <a:rPr lang="ar-IQ" dirty="0" smtClean="0"/>
              <a:t>حكم </a:t>
            </a:r>
            <a:r>
              <a:rPr lang="ar-KW" dirty="0" smtClean="0"/>
              <a:t>الل</a:t>
            </a:r>
            <a:r>
              <a:rPr lang="ar-IQ" dirty="0" smtClean="0"/>
              <a:t>وكالة </a:t>
            </a:r>
            <a:r>
              <a:rPr lang="ar-KW" dirty="0" smtClean="0"/>
              <a:t>ال</a:t>
            </a:r>
            <a:r>
              <a:rPr lang="ar-IQ" dirty="0" smtClean="0"/>
              <a:t>سابقة </a:t>
            </a:r>
            <a:r>
              <a:rPr lang="ar-IQ" dirty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98B27E5-DC25-4DAE-A559-515F7B497D4E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pPr algn="r">
              <a:defRPr/>
            </a:pPr>
            <a:r>
              <a:rPr lang="ar-IQ" sz="2800" dirty="0"/>
              <a:t>بعد الوفاء :-</a:t>
            </a:r>
            <a:endParaRPr lang="en-US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 rtl="1">
              <a:defRPr/>
            </a:pPr>
            <a:r>
              <a:rPr lang="ar-IQ" sz="2800" dirty="0"/>
              <a:t>في حالة وفاء النائب الكاذب او النائب المتجاوز بقيمة الحوالة او اي ورقة تجارية فان جميع حقوق الاصيل تؤول الى النائب الكاذب او المتجاوز استنادا الى حكم المادة 49 </a:t>
            </a:r>
            <a:r>
              <a:rPr lang="ar-KW" sz="2800" dirty="0" smtClean="0"/>
              <a:t>من قانون التجارة العراقي والتي ذكرت</a:t>
            </a:r>
            <a:r>
              <a:rPr lang="ar-IQ" sz="2800" dirty="0" smtClean="0"/>
              <a:t>(اولا</a:t>
            </a:r>
            <a:r>
              <a:rPr lang="ar-KW" sz="2800" dirty="0" smtClean="0"/>
              <a:t>ً: </a:t>
            </a:r>
            <a:r>
              <a:rPr lang="ar-IQ" sz="2800" dirty="0" smtClean="0"/>
              <a:t>من وقع حوالة عن </a:t>
            </a:r>
            <a:r>
              <a:rPr lang="ar-KW" sz="2800" dirty="0" smtClean="0"/>
              <a:t>آ</a:t>
            </a:r>
            <a:r>
              <a:rPr lang="ar-IQ" sz="2800" dirty="0" smtClean="0"/>
              <a:t>خر بغير تفويض منه التزم شخصيا بموجب الحوالة </a:t>
            </a:r>
            <a:r>
              <a:rPr lang="ar-KW" sz="2800" b="1" dirty="0" smtClean="0">
                <a:solidFill>
                  <a:srgbClr val="00B050"/>
                </a:solidFill>
              </a:rPr>
              <a:t>، </a:t>
            </a:r>
            <a:r>
              <a:rPr lang="ar-IQ" sz="2800" b="1" dirty="0" smtClean="0">
                <a:solidFill>
                  <a:srgbClr val="00B050"/>
                </a:solidFill>
              </a:rPr>
              <a:t>فاذا اوفاها </a:t>
            </a:r>
            <a:r>
              <a:rPr lang="ar-KW" sz="2800" b="1" dirty="0" smtClean="0">
                <a:solidFill>
                  <a:srgbClr val="00B050"/>
                </a:solidFill>
              </a:rPr>
              <a:t>آ</a:t>
            </a:r>
            <a:r>
              <a:rPr lang="ar-IQ" sz="2800" b="1" dirty="0" smtClean="0">
                <a:solidFill>
                  <a:srgbClr val="00B050"/>
                </a:solidFill>
              </a:rPr>
              <a:t>لت اليه الحقوق التي كانت تؤول الى من ادعى النيابة عنه .</a:t>
            </a:r>
            <a:r>
              <a:rPr lang="ar-IQ" sz="2800" dirty="0" smtClean="0"/>
              <a:t>)</a:t>
            </a:r>
            <a:endParaRPr lang="ar-KW" sz="2800" dirty="0" smtClean="0"/>
          </a:p>
          <a:p>
            <a:pPr algn="just" rtl="1">
              <a:defRPr/>
            </a:pPr>
            <a:endParaRPr lang="ar-KW" sz="900" dirty="0" smtClean="0"/>
          </a:p>
          <a:p>
            <a:pPr algn="just" rtl="1">
              <a:defRPr/>
            </a:pPr>
            <a:r>
              <a:rPr lang="ar-KW" sz="2800" b="1" dirty="0" smtClean="0"/>
              <a:t>ويلاحظ على هذه المادة :</a:t>
            </a:r>
          </a:p>
          <a:p>
            <a:pPr algn="just" rtl="1">
              <a:defRPr/>
            </a:pPr>
            <a:r>
              <a:rPr lang="ar-KW" sz="2800" dirty="0" smtClean="0">
                <a:solidFill>
                  <a:srgbClr val="7030A0"/>
                </a:solidFill>
              </a:rPr>
              <a:t>1- اطلاق النص ، اي انه لم يميز بين النائب الذي يتعمد الكذب او يتجاوز السلطة ، وبين النائب الذي لا يتعمد ذلك وانما يفعل ذلك عن جهل او غفلة.</a:t>
            </a:r>
          </a:p>
          <a:p>
            <a:pPr algn="just" rtl="1">
              <a:defRPr/>
            </a:pPr>
            <a:r>
              <a:rPr lang="ar-KW" sz="2800" dirty="0" smtClean="0">
                <a:solidFill>
                  <a:schemeClr val="accent6">
                    <a:lumMod val="75000"/>
                  </a:schemeClr>
                </a:solidFill>
              </a:rPr>
              <a:t>2- اقتصار النص ، على اعلان حلول النائب الموفي مكان الاصيل ، دون التطرق الى ما قد يقوم بين هولاء من علاقة قانونية .</a:t>
            </a:r>
          </a:p>
          <a:p>
            <a:pPr algn="just" rtl="1">
              <a:buFont typeface="Wingdings 3" pitchFamily="18" charset="2"/>
              <a:buNone/>
              <a:defRPr/>
            </a:pPr>
            <a:endParaRPr lang="ar-KW" sz="2800" dirty="0" smtClean="0"/>
          </a:p>
          <a:p>
            <a:pPr algn="just" rtl="1">
              <a:defRPr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673</TotalTime>
  <Words>2066</Words>
  <Application>Microsoft Office PowerPoint</Application>
  <PresentationFormat>On-screen Show (4:3)</PresentationFormat>
  <Paragraphs>168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النيابة في الاوراق التجارية ( السلطة ) </vt:lpstr>
      <vt:lpstr>النيابةالكاذبة والنيابة المتجاوزة في الاوراق التجارية</vt:lpstr>
      <vt:lpstr>شروط النيابة الكاذبة والنيابة المتجاوزة </vt:lpstr>
      <vt:lpstr>الاثار القانونية المترتبة على النيابة الكاذبة والنيابة المتجاوزة</vt:lpstr>
      <vt:lpstr>أولا : علاقة حامل الورقة التجارية بالاصيل المزعوم والنائب الكاذب أو المتجاوز .</vt:lpstr>
      <vt:lpstr>أولا : علاقة حامل الورقة التجارية بالاصيل المزعوم والنائب الكاذب أو المتجاوز .</vt:lpstr>
      <vt:lpstr>أولا : علاقة حامل الورقة التجارية بالاصيل المزعوم والنائب الكاذب أو المتجاوز .</vt:lpstr>
      <vt:lpstr>علاقة النائب الكاذب والنائب المتجاوز بالاصيل </vt:lpstr>
      <vt:lpstr>بعد الوفاء :-</vt:lpstr>
      <vt:lpstr>Slide 10</vt:lpstr>
      <vt:lpstr>المحل </vt:lpstr>
      <vt:lpstr>المحل</vt:lpstr>
      <vt:lpstr>تعيين المحل في الورقة التجارية</vt:lpstr>
      <vt:lpstr>تعيين المحل في الورقة التجارية</vt:lpstr>
      <vt:lpstr>السبب</vt:lpstr>
      <vt:lpstr>السبب </vt:lpstr>
      <vt:lpstr>وجود السبب </vt:lpstr>
      <vt:lpstr>مشروعية السبب</vt:lpstr>
      <vt:lpstr>الشروط الشكلية للسفتجة </vt:lpstr>
      <vt:lpstr>الاسئلة</vt:lpstr>
      <vt:lpstr>بينات السفتجة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الاوراق التجارية</dc:title>
  <dc:creator>Balen</dc:creator>
  <cp:lastModifiedBy>Balen</cp:lastModifiedBy>
  <cp:revision>74</cp:revision>
  <dcterms:created xsi:type="dcterms:W3CDTF">2013-10-08T21:42:42Z</dcterms:created>
  <dcterms:modified xsi:type="dcterms:W3CDTF">2014-11-25T17:16:24Z</dcterms:modified>
</cp:coreProperties>
</file>