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66" r:id="rId3"/>
    <p:sldId id="268" r:id="rId4"/>
    <p:sldId id="257" r:id="rId5"/>
    <p:sldId id="258" r:id="rId6"/>
    <p:sldId id="259" r:id="rId7"/>
    <p:sldId id="267" r:id="rId8"/>
    <p:sldId id="260" r:id="rId9"/>
    <p:sldId id="261" r:id="rId10"/>
    <p:sldId id="269" r:id="rId11"/>
    <p:sldId id="262" r:id="rId12"/>
    <p:sldId id="263" r:id="rId13"/>
    <p:sldId id="26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E99157BA-A672-498E-A4AA-21E3D8E4040E}" type="datetimeFigureOut">
              <a:rPr lang="ar-SA" smtClean="0"/>
              <a:t>13/08/38</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79A0B766-6E59-4C88-92A7-EF6680766BE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99157BA-A672-498E-A4AA-21E3D8E4040E}" type="datetimeFigureOut">
              <a:rPr lang="ar-SA" smtClean="0"/>
              <a:t>13/08/38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99157BA-A672-498E-A4AA-21E3D8E4040E}" type="datetimeFigureOut">
              <a:rPr lang="ar-SA" smtClean="0"/>
              <a:t>13/08/38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E99157BA-A672-498E-A4AA-21E3D8E4040E}" type="datetimeFigureOut">
              <a:rPr lang="ar-SA" smtClean="0"/>
              <a:t>13/08/38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E99157BA-A672-498E-A4AA-21E3D8E4040E}" type="datetimeFigureOut">
              <a:rPr lang="ar-SA" smtClean="0"/>
              <a:t>13/08/38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A0B766-6E59-4C88-92A7-EF6680766BE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99157BA-A672-498E-A4AA-21E3D8E4040E}" type="datetimeFigureOut">
              <a:rPr lang="ar-SA" smtClean="0"/>
              <a:t>13/08/38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E99157BA-A672-498E-A4AA-21E3D8E4040E}" type="datetimeFigureOut">
              <a:rPr lang="ar-SA" smtClean="0"/>
              <a:t>13/08/38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E99157BA-A672-498E-A4AA-21E3D8E4040E}" type="datetimeFigureOut">
              <a:rPr lang="ar-SA" smtClean="0"/>
              <a:t>13/08/38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157BA-A672-498E-A4AA-21E3D8E4040E}" type="datetimeFigureOut">
              <a:rPr lang="ar-SA" smtClean="0"/>
              <a:t>13/08/38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E99157BA-A672-498E-A4AA-21E3D8E4040E}" type="datetimeFigureOut">
              <a:rPr lang="ar-SA" smtClean="0"/>
              <a:t>13/08/38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A0B766-6E59-4C88-92A7-EF6680766BE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E99157BA-A672-498E-A4AA-21E3D8E4040E}" type="datetimeFigureOut">
              <a:rPr lang="ar-SA" smtClean="0"/>
              <a:t>13/08/38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79A0B766-6E59-4C88-92A7-EF6680766BEA}"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9157BA-A672-498E-A4AA-21E3D8E4040E}" type="datetimeFigureOut">
              <a:rPr lang="ar-SA" smtClean="0"/>
              <a:t>13/08/38</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A0B766-6E59-4C88-92A7-EF6680766BEA}"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196752"/>
            <a:ext cx="8352928" cy="1470025"/>
          </a:xfrm>
        </p:spPr>
        <p:txBody>
          <a:bodyPr>
            <a:noAutofit/>
          </a:bodyPr>
          <a:lstStyle/>
          <a:p>
            <a:r>
              <a:rPr lang="ar-SA" sz="5400" dirty="0" smtClean="0"/>
              <a:t>إسهامات الكرد في بناء الحضارة الإسلامية</a:t>
            </a:r>
            <a:endParaRPr lang="ar-SA" sz="5400" dirty="0"/>
          </a:p>
        </p:txBody>
      </p:sp>
      <p:sp>
        <p:nvSpPr>
          <p:cNvPr id="3" name="عنوان فرعي 2"/>
          <p:cNvSpPr>
            <a:spLocks noGrp="1"/>
          </p:cNvSpPr>
          <p:nvPr>
            <p:ph type="subTitle" idx="1"/>
          </p:nvPr>
        </p:nvSpPr>
        <p:spPr>
          <a:xfrm>
            <a:off x="323528" y="3068960"/>
            <a:ext cx="8640960" cy="1752600"/>
          </a:xfrm>
        </p:spPr>
        <p:txBody>
          <a:bodyPr>
            <a:noAutofit/>
          </a:bodyPr>
          <a:lstStyle/>
          <a:p>
            <a:pPr algn="ctr"/>
            <a:r>
              <a:rPr lang="ar-SA" sz="4000" dirty="0" smtClean="0">
                <a:latin typeface="Segoe UI" pitchFamily="34" charset="0"/>
                <a:ea typeface="Segoe UI" pitchFamily="34" charset="0"/>
                <a:cs typeface="Segoe UI" pitchFamily="34" charset="0"/>
              </a:rPr>
              <a:t>المدرس المساعد بختيار عبد الرحمن محمد رَوَندي</a:t>
            </a:r>
          </a:p>
          <a:p>
            <a:pPr algn="ctr"/>
            <a:r>
              <a:rPr lang="ar-SA" sz="4000" dirty="0" smtClean="0">
                <a:latin typeface="Segoe UI" pitchFamily="34" charset="0"/>
                <a:ea typeface="Segoe UI" pitchFamily="34" charset="0"/>
                <a:cs typeface="Segoe UI" pitchFamily="34" charset="0"/>
              </a:rPr>
              <a:t>كلية العلوم الإسلامية</a:t>
            </a:r>
          </a:p>
          <a:p>
            <a:pPr algn="ctr"/>
            <a:r>
              <a:rPr lang="ar-SA" sz="4000" dirty="0" smtClean="0">
                <a:latin typeface="Segoe UI" pitchFamily="34" charset="0"/>
                <a:ea typeface="Segoe UI" pitchFamily="34" charset="0"/>
                <a:cs typeface="Segoe UI" pitchFamily="34" charset="0"/>
              </a:rPr>
              <a:t>2016-2017</a:t>
            </a:r>
            <a:endParaRPr lang="ar-SA" sz="4000"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50702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669360"/>
          </a:xfrm>
        </p:spPr>
        <p:txBody>
          <a:bodyPr>
            <a:normAutofit fontScale="92500" lnSpcReduction="10000"/>
          </a:bodyPr>
          <a:lstStyle/>
          <a:p>
            <a:pPr marL="0" indent="0" algn="just">
              <a:buNone/>
            </a:pPr>
            <a:endParaRPr lang="ar-SA" dirty="0"/>
          </a:p>
          <a:p>
            <a:pPr marL="0" indent="0" algn="ctr">
              <a:buNone/>
            </a:pPr>
            <a:r>
              <a:rPr lang="ar-SA" b="1" dirty="0"/>
              <a:t>2- المجال العلمي</a:t>
            </a:r>
          </a:p>
          <a:p>
            <a:pPr algn="just"/>
            <a:r>
              <a:rPr lang="ar-SA" dirty="0"/>
              <a:t>علي بن الحسين بن علي بن كردي الأنباري كان راوياً للحديث، وكان أبوه كاتبا لناصر الدولة بن </a:t>
            </a:r>
            <a:r>
              <a:rPr lang="ar-SA" dirty="0" smtClean="0"/>
              <a:t>حمدان .</a:t>
            </a:r>
            <a:endParaRPr lang="ar-SA" dirty="0"/>
          </a:p>
          <a:p>
            <a:pPr algn="just"/>
            <a:r>
              <a:rPr lang="ar-SA" dirty="0"/>
              <a:t>ابن صلاح </a:t>
            </a:r>
            <a:r>
              <a:rPr lang="ar-SA" dirty="0" err="1"/>
              <a:t>الشهرزوري</a:t>
            </a:r>
            <a:endParaRPr lang="ar-SA" dirty="0"/>
          </a:p>
          <a:p>
            <a:pPr algn="just"/>
            <a:r>
              <a:rPr lang="ar-SA" dirty="0"/>
              <a:t>ابن حاجب الكردي</a:t>
            </a:r>
          </a:p>
          <a:p>
            <a:pPr algn="just"/>
            <a:r>
              <a:rPr lang="ar-SA" dirty="0"/>
              <a:t>الإمام بديع الزمان الجزري </a:t>
            </a:r>
          </a:p>
          <a:p>
            <a:pPr algn="just"/>
            <a:r>
              <a:rPr lang="ar-SA" dirty="0"/>
              <a:t>ابن الأثير</a:t>
            </a:r>
          </a:p>
          <a:p>
            <a:pPr algn="just"/>
            <a:r>
              <a:rPr lang="ar-SA" dirty="0"/>
              <a:t>ابن خلكان</a:t>
            </a:r>
          </a:p>
          <a:p>
            <a:pPr algn="just"/>
            <a:r>
              <a:rPr lang="ar-SA" dirty="0"/>
              <a:t>ابن تيمية الحراني</a:t>
            </a:r>
          </a:p>
          <a:p>
            <a:pPr marL="64008" indent="0" algn="just">
              <a:buNone/>
            </a:pPr>
            <a:endParaRPr lang="ar-SA" dirty="0"/>
          </a:p>
          <a:p>
            <a:pPr marL="0" indent="0" algn="ctr">
              <a:buNone/>
            </a:pPr>
            <a:r>
              <a:rPr lang="ar-SA" b="1" dirty="0"/>
              <a:t>3- المجال الفني</a:t>
            </a:r>
          </a:p>
          <a:p>
            <a:pPr algn="just"/>
            <a:r>
              <a:rPr lang="ar-SA" dirty="0"/>
              <a:t>أبو حنيفة أحمد بن داود بن وَنَنْد الدينوري من كبار علماء النبات و الفلك في العصر الاسلامي. </a:t>
            </a:r>
          </a:p>
          <a:p>
            <a:pPr algn="just"/>
            <a:r>
              <a:rPr lang="ar-SA" dirty="0"/>
              <a:t>زرياب : يعتبر أكبر موسيقيي العصر الاسلامي. أعجب الخليفة هارون الرشيد </a:t>
            </a:r>
            <a:r>
              <a:rPr lang="ar-SA" dirty="0" smtClean="0"/>
              <a:t>بموهبته</a:t>
            </a:r>
          </a:p>
          <a:p>
            <a:pPr algn="just"/>
            <a:r>
              <a:rPr lang="ar-SA" dirty="0"/>
              <a:t>اسحاق الموصلي </a:t>
            </a:r>
            <a:r>
              <a:rPr lang="ar-SA" dirty="0" smtClean="0"/>
              <a:t>.</a:t>
            </a:r>
            <a:endParaRPr lang="ar-SA" dirty="0"/>
          </a:p>
          <a:p>
            <a:endParaRPr lang="ar-SA" dirty="0"/>
          </a:p>
        </p:txBody>
      </p:sp>
    </p:spTree>
    <p:extLst>
      <p:ext uri="{BB962C8B-B14F-4D97-AF65-F5344CB8AC3E}">
        <p14:creationId xmlns:p14="http://schemas.microsoft.com/office/powerpoint/2010/main" val="524408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9144000" cy="6669360"/>
          </a:xfrm>
        </p:spPr>
        <p:txBody>
          <a:bodyPr>
            <a:normAutofit fontScale="70000" lnSpcReduction="20000"/>
          </a:bodyPr>
          <a:lstStyle/>
          <a:p>
            <a:pPr marL="0" indent="0" algn="just">
              <a:buNone/>
            </a:pPr>
            <a:endParaRPr lang="ar-SA" sz="4300" dirty="0" smtClean="0"/>
          </a:p>
          <a:p>
            <a:pPr algn="ctr"/>
            <a:r>
              <a:rPr lang="ar-SA" sz="4300" dirty="0" smtClean="0"/>
              <a:t>عصر العثمانيين وهو </a:t>
            </a:r>
            <a:r>
              <a:rPr lang="ar-SA" sz="4300" dirty="0"/>
              <a:t>مقسم على المجالات التالية:</a:t>
            </a:r>
          </a:p>
          <a:p>
            <a:pPr marL="64008" indent="0" algn="just">
              <a:buNone/>
            </a:pPr>
            <a:endParaRPr lang="ar-SA" dirty="0"/>
          </a:p>
          <a:p>
            <a:pPr marL="0" indent="0" algn="ctr">
              <a:buNone/>
            </a:pPr>
            <a:r>
              <a:rPr lang="ar-SA" b="1" dirty="0" smtClean="0"/>
              <a:t>1- </a:t>
            </a:r>
            <a:r>
              <a:rPr lang="ar-SA" b="1" dirty="0"/>
              <a:t>المجال </a:t>
            </a:r>
            <a:r>
              <a:rPr lang="ar-SA" b="1" dirty="0" smtClean="0"/>
              <a:t>السياسي والعسكري</a:t>
            </a:r>
          </a:p>
          <a:p>
            <a:pPr algn="just"/>
            <a:r>
              <a:rPr lang="ar-SA" dirty="0"/>
              <a:t>الإمارة </a:t>
            </a:r>
            <a:r>
              <a:rPr lang="ar-SA" dirty="0" err="1"/>
              <a:t>الأردلانية</a:t>
            </a:r>
            <a:endParaRPr lang="ar-SA" dirty="0"/>
          </a:p>
          <a:p>
            <a:pPr algn="just"/>
            <a:r>
              <a:rPr lang="ar-SA" dirty="0"/>
              <a:t>الإمارة </a:t>
            </a:r>
            <a:r>
              <a:rPr lang="ar-SA" dirty="0" err="1"/>
              <a:t>البابانية</a:t>
            </a:r>
            <a:endParaRPr lang="ar-SA" dirty="0"/>
          </a:p>
          <a:p>
            <a:pPr algn="just"/>
            <a:r>
              <a:rPr lang="ar-SA" dirty="0"/>
              <a:t>الإمارة </a:t>
            </a:r>
            <a:r>
              <a:rPr lang="ar-SA" dirty="0" err="1" smtClean="0"/>
              <a:t>البهدينانية</a:t>
            </a:r>
            <a:r>
              <a:rPr lang="ar-SA" dirty="0" smtClean="0"/>
              <a:t> </a:t>
            </a:r>
          </a:p>
          <a:p>
            <a:pPr algn="just"/>
            <a:r>
              <a:rPr lang="ar-SA" dirty="0" smtClean="0"/>
              <a:t>الإمارة </a:t>
            </a:r>
            <a:r>
              <a:rPr lang="ar-SA" dirty="0" err="1" smtClean="0"/>
              <a:t>السورانية</a:t>
            </a:r>
            <a:endParaRPr lang="ar-SA" dirty="0" smtClean="0"/>
          </a:p>
          <a:p>
            <a:pPr algn="just"/>
            <a:r>
              <a:rPr lang="ar-SA" dirty="0" smtClean="0"/>
              <a:t>الإمارة </a:t>
            </a:r>
            <a:r>
              <a:rPr lang="ar-SA" dirty="0" err="1" smtClean="0"/>
              <a:t>الشدادية</a:t>
            </a:r>
            <a:endParaRPr lang="ar-SA" dirty="0"/>
          </a:p>
          <a:p>
            <a:pPr marL="0" indent="0" algn="just">
              <a:buNone/>
            </a:pPr>
            <a:r>
              <a:rPr lang="ar-SA" dirty="0"/>
              <a:t>وهذا الإمارات استمرت حتى قبيل انتهاء حكم </a:t>
            </a:r>
            <a:r>
              <a:rPr lang="ar-SA" dirty="0" smtClean="0"/>
              <a:t>العثمانيين</a:t>
            </a:r>
            <a:endParaRPr lang="ar-SA" b="1" dirty="0"/>
          </a:p>
          <a:p>
            <a:pPr marL="64008" indent="0" algn="just">
              <a:buNone/>
            </a:pPr>
            <a:endParaRPr lang="ar-SA" dirty="0"/>
          </a:p>
          <a:p>
            <a:pPr marL="0" indent="0" algn="ctr">
              <a:buNone/>
            </a:pPr>
            <a:r>
              <a:rPr lang="ar-SA" b="1" dirty="0" smtClean="0"/>
              <a:t>2- </a:t>
            </a:r>
            <a:r>
              <a:rPr lang="ar-SA" b="1" dirty="0"/>
              <a:t>المجال </a:t>
            </a:r>
            <a:r>
              <a:rPr lang="ar-SA" b="1" dirty="0" smtClean="0"/>
              <a:t>العلمي والفني </a:t>
            </a:r>
          </a:p>
          <a:p>
            <a:pPr algn="just"/>
            <a:r>
              <a:rPr lang="ar-SA" dirty="0"/>
              <a:t>الملا جزيري </a:t>
            </a:r>
          </a:p>
          <a:p>
            <a:pPr algn="just"/>
            <a:r>
              <a:rPr lang="ar-SA" dirty="0" err="1"/>
              <a:t>فقيي</a:t>
            </a:r>
            <a:r>
              <a:rPr lang="ar-SA" dirty="0"/>
              <a:t> ته يران </a:t>
            </a:r>
            <a:endParaRPr lang="ar-SA" dirty="0" smtClean="0"/>
          </a:p>
          <a:p>
            <a:pPr algn="just"/>
            <a:r>
              <a:rPr lang="ar-SA" dirty="0" smtClean="0"/>
              <a:t>نالي</a:t>
            </a:r>
          </a:p>
          <a:p>
            <a:pPr algn="just"/>
            <a:r>
              <a:rPr lang="ar-SA" dirty="0" smtClean="0"/>
              <a:t>سالم</a:t>
            </a:r>
            <a:endParaRPr lang="ar-SA" dirty="0"/>
          </a:p>
          <a:p>
            <a:pPr algn="just"/>
            <a:r>
              <a:rPr lang="ar-SA" dirty="0" smtClean="0"/>
              <a:t>أمير </a:t>
            </a:r>
            <a:r>
              <a:rPr lang="ar-SA" dirty="0"/>
              <a:t>الشعراء أحمد </a:t>
            </a:r>
            <a:r>
              <a:rPr lang="ar-SA" dirty="0" smtClean="0"/>
              <a:t>شوقي</a:t>
            </a:r>
          </a:p>
          <a:p>
            <a:pPr algn="just"/>
            <a:r>
              <a:rPr lang="ar-SA" dirty="0" smtClean="0"/>
              <a:t>المؤرخ </a:t>
            </a:r>
            <a:r>
              <a:rPr lang="ar-SA" dirty="0" err="1" smtClean="0"/>
              <a:t>شرفخان</a:t>
            </a:r>
            <a:r>
              <a:rPr lang="ar-SA" dirty="0" smtClean="0"/>
              <a:t> </a:t>
            </a:r>
            <a:r>
              <a:rPr lang="ar-SA" dirty="0" err="1"/>
              <a:t>بدليسي</a:t>
            </a:r>
            <a:r>
              <a:rPr lang="ar-SA" dirty="0"/>
              <a:t> </a:t>
            </a:r>
            <a:endParaRPr lang="ar-SA" dirty="0" smtClean="0"/>
          </a:p>
          <a:p>
            <a:pPr algn="just"/>
            <a:r>
              <a:rPr lang="ar-SA" dirty="0" smtClean="0"/>
              <a:t>الرياضي </a:t>
            </a:r>
            <a:r>
              <a:rPr lang="ar-SA" dirty="0"/>
              <a:t>الفلكي </a:t>
            </a:r>
            <a:r>
              <a:rPr lang="ar-SA" dirty="0" smtClean="0"/>
              <a:t> </a:t>
            </a:r>
            <a:r>
              <a:rPr lang="ar-SA" dirty="0"/>
              <a:t>محي الدين </a:t>
            </a:r>
            <a:r>
              <a:rPr lang="ar-SA" dirty="0" err="1" smtClean="0"/>
              <a:t>أخلاتي</a:t>
            </a:r>
            <a:endParaRPr lang="ar-SA" dirty="0" smtClean="0"/>
          </a:p>
          <a:p>
            <a:pPr algn="just"/>
            <a:r>
              <a:rPr lang="ar-SA" dirty="0" smtClean="0"/>
              <a:t>المهندس </a:t>
            </a:r>
            <a:r>
              <a:rPr lang="ar-SA" dirty="0"/>
              <a:t>المعماري </a:t>
            </a:r>
            <a:r>
              <a:rPr lang="ar-SA" dirty="0" smtClean="0"/>
              <a:t> </a:t>
            </a:r>
            <a:r>
              <a:rPr lang="ar-SA" dirty="0"/>
              <a:t>المؤنس </a:t>
            </a:r>
            <a:r>
              <a:rPr lang="ar-SA" dirty="0" smtClean="0"/>
              <a:t> </a:t>
            </a:r>
            <a:endParaRPr lang="ar-SA" dirty="0"/>
          </a:p>
          <a:p>
            <a:pPr algn="just"/>
            <a:r>
              <a:rPr lang="ar-SA" dirty="0"/>
              <a:t>و </a:t>
            </a:r>
            <a:r>
              <a:rPr lang="ar-SA" dirty="0" err="1" smtClean="0"/>
              <a:t>الموسيقارين</a:t>
            </a:r>
            <a:r>
              <a:rPr lang="ar-SA" dirty="0" smtClean="0"/>
              <a:t> </a:t>
            </a:r>
            <a:r>
              <a:rPr lang="ar-SA" dirty="0"/>
              <a:t>” صفي الدين </a:t>
            </a:r>
            <a:r>
              <a:rPr lang="ar-SA" dirty="0" err="1"/>
              <a:t>أورماوي</a:t>
            </a:r>
            <a:r>
              <a:rPr lang="ar-SA" dirty="0"/>
              <a:t> ” و ” محمد الخطيب </a:t>
            </a:r>
            <a:r>
              <a:rPr lang="ar-SA" dirty="0" err="1"/>
              <a:t>أربيلي</a:t>
            </a:r>
            <a:r>
              <a:rPr lang="ar-SA" dirty="0"/>
              <a:t> ” </a:t>
            </a:r>
          </a:p>
          <a:p>
            <a:pPr algn="just"/>
            <a:endParaRPr lang="ar-SA" dirty="0" smtClean="0"/>
          </a:p>
          <a:p>
            <a:pPr algn="just"/>
            <a:endParaRPr lang="ar-SA" dirty="0"/>
          </a:p>
        </p:txBody>
      </p:sp>
    </p:spTree>
    <p:extLst>
      <p:ext uri="{BB962C8B-B14F-4D97-AF65-F5344CB8AC3E}">
        <p14:creationId xmlns:p14="http://schemas.microsoft.com/office/powerpoint/2010/main" val="1590436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94160"/>
          </a:xfrm>
        </p:spPr>
        <p:txBody>
          <a:bodyPr>
            <a:normAutofit fontScale="77500" lnSpcReduction="20000"/>
          </a:bodyPr>
          <a:lstStyle/>
          <a:p>
            <a:pPr marL="0" indent="0" algn="just">
              <a:buNone/>
            </a:pPr>
            <a:endParaRPr lang="ar-SA" sz="4300" dirty="0" smtClean="0"/>
          </a:p>
          <a:p>
            <a:pPr algn="ctr"/>
            <a:r>
              <a:rPr lang="ar-SA" sz="4300" dirty="0" smtClean="0"/>
              <a:t>العصر الحديث وهو </a:t>
            </a:r>
            <a:r>
              <a:rPr lang="ar-SA" sz="4300" dirty="0"/>
              <a:t>مقسم على المجالات التالية:</a:t>
            </a:r>
          </a:p>
          <a:p>
            <a:pPr marL="64008" indent="0" algn="just">
              <a:buNone/>
            </a:pPr>
            <a:endParaRPr lang="ar-SA" dirty="0"/>
          </a:p>
          <a:p>
            <a:pPr marL="0" indent="0" algn="ctr">
              <a:buNone/>
            </a:pPr>
            <a:r>
              <a:rPr lang="ar-SA" dirty="0"/>
              <a:t>1- </a:t>
            </a:r>
            <a:r>
              <a:rPr lang="ar-SA" b="1" dirty="0"/>
              <a:t>المجال </a:t>
            </a:r>
            <a:r>
              <a:rPr lang="ar-SA" b="1" dirty="0" smtClean="0"/>
              <a:t>السياسي والعسكري</a:t>
            </a:r>
          </a:p>
          <a:p>
            <a:pPr algn="just"/>
            <a:r>
              <a:rPr lang="ar-SA" dirty="0" smtClean="0"/>
              <a:t>قاضي محمد</a:t>
            </a:r>
          </a:p>
          <a:p>
            <a:pPr algn="just"/>
            <a:r>
              <a:rPr lang="ar-SA" dirty="0" smtClean="0"/>
              <a:t>شيخ سعيد بيران</a:t>
            </a:r>
            <a:endParaRPr lang="ar-SA" dirty="0"/>
          </a:p>
          <a:p>
            <a:pPr algn="just"/>
            <a:r>
              <a:rPr lang="ar-SA" dirty="0" smtClean="0"/>
              <a:t>شيخ محمود الحفيد</a:t>
            </a:r>
            <a:endParaRPr lang="ar-SA" dirty="0"/>
          </a:p>
          <a:p>
            <a:pPr marL="64008" indent="0" algn="just">
              <a:buNone/>
            </a:pPr>
            <a:endParaRPr lang="ar-SA" dirty="0"/>
          </a:p>
          <a:p>
            <a:pPr marL="0" indent="0" algn="ctr">
              <a:buNone/>
            </a:pPr>
            <a:r>
              <a:rPr lang="ar-SA" b="1" dirty="0" smtClean="0"/>
              <a:t>2- </a:t>
            </a:r>
            <a:r>
              <a:rPr lang="ar-SA" b="1" dirty="0"/>
              <a:t>المجال </a:t>
            </a:r>
            <a:r>
              <a:rPr lang="ar-SA" b="1" dirty="0" smtClean="0"/>
              <a:t>العلمي </a:t>
            </a:r>
          </a:p>
          <a:p>
            <a:pPr algn="just"/>
            <a:r>
              <a:rPr lang="ar-SA" dirty="0" smtClean="0"/>
              <a:t> </a:t>
            </a:r>
            <a:r>
              <a:rPr lang="ar-SA" dirty="0"/>
              <a:t>الشيخ الفقيه </a:t>
            </a:r>
            <a:r>
              <a:rPr lang="ar-SA" dirty="0" smtClean="0"/>
              <a:t> </a:t>
            </a:r>
            <a:r>
              <a:rPr lang="ar-SA" dirty="0"/>
              <a:t>سعيد النورسي </a:t>
            </a:r>
            <a:r>
              <a:rPr lang="ar-SA" dirty="0" smtClean="0"/>
              <a:t> </a:t>
            </a:r>
          </a:p>
          <a:p>
            <a:pPr algn="just"/>
            <a:r>
              <a:rPr lang="ar-SA" dirty="0" smtClean="0"/>
              <a:t>الشيخ عبد الكريم المدرس</a:t>
            </a:r>
          </a:p>
          <a:p>
            <a:pPr algn="just"/>
            <a:r>
              <a:rPr lang="ar-SA" dirty="0" smtClean="0"/>
              <a:t>جميل </a:t>
            </a:r>
            <a:r>
              <a:rPr lang="ar-SA" dirty="0"/>
              <a:t>صدقي الزهاوي </a:t>
            </a:r>
            <a:endParaRPr lang="ar-SA" dirty="0" smtClean="0"/>
          </a:p>
          <a:p>
            <a:pPr algn="just"/>
            <a:r>
              <a:rPr lang="ar-SA" dirty="0" smtClean="0"/>
              <a:t>محمد سعيد رمضان البوطي</a:t>
            </a:r>
            <a:endParaRPr lang="ar-SA" dirty="0"/>
          </a:p>
          <a:p>
            <a:pPr marL="64008" indent="0" algn="just">
              <a:buNone/>
            </a:pPr>
            <a:endParaRPr lang="ar-SA" dirty="0"/>
          </a:p>
          <a:p>
            <a:pPr marL="0" indent="0" algn="ctr">
              <a:buNone/>
            </a:pPr>
            <a:r>
              <a:rPr lang="ar-SA" b="1" dirty="0" smtClean="0"/>
              <a:t>3- </a:t>
            </a:r>
            <a:r>
              <a:rPr lang="ar-SA" b="1" dirty="0"/>
              <a:t>المجال </a:t>
            </a:r>
            <a:r>
              <a:rPr lang="ar-SA" b="1" dirty="0" smtClean="0"/>
              <a:t>الفني</a:t>
            </a:r>
          </a:p>
          <a:p>
            <a:pPr algn="just"/>
            <a:r>
              <a:rPr lang="ar-SA" dirty="0"/>
              <a:t>رائد الشعر الكلاسيكي </a:t>
            </a:r>
            <a:r>
              <a:rPr lang="ar-SA" dirty="0" smtClean="0"/>
              <a:t>العربي محمود </a:t>
            </a:r>
            <a:r>
              <a:rPr lang="ar-SA" dirty="0"/>
              <a:t>سامي </a:t>
            </a:r>
            <a:r>
              <a:rPr lang="ar-SA" dirty="0" smtClean="0"/>
              <a:t>البارودي</a:t>
            </a:r>
          </a:p>
          <a:p>
            <a:pPr algn="just"/>
            <a:r>
              <a:rPr lang="ar-SA" dirty="0" smtClean="0"/>
              <a:t>محوي </a:t>
            </a:r>
          </a:p>
          <a:p>
            <a:pPr algn="just"/>
            <a:r>
              <a:rPr lang="ar-SA" dirty="0" smtClean="0"/>
              <a:t>مولوي</a:t>
            </a:r>
            <a:endParaRPr lang="ar-SA" dirty="0"/>
          </a:p>
          <a:p>
            <a:pPr algn="just"/>
            <a:endParaRPr lang="ar-SA" dirty="0"/>
          </a:p>
        </p:txBody>
      </p:sp>
    </p:spTree>
    <p:extLst>
      <p:ext uri="{BB962C8B-B14F-4D97-AF65-F5344CB8AC3E}">
        <p14:creationId xmlns:p14="http://schemas.microsoft.com/office/powerpoint/2010/main" val="904224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8136"/>
          </a:xfrm>
        </p:spPr>
        <p:txBody>
          <a:bodyPr>
            <a:normAutofit fontScale="92500" lnSpcReduction="10000"/>
          </a:bodyPr>
          <a:lstStyle/>
          <a:p>
            <a:pPr algn="ctr"/>
            <a:r>
              <a:rPr lang="ar-SA" sz="4000" dirty="0"/>
              <a:t>المراجع والمصادر</a:t>
            </a:r>
            <a:r>
              <a:rPr lang="ar-SA" sz="4000" dirty="0" smtClean="0"/>
              <a:t>:</a:t>
            </a:r>
          </a:p>
          <a:p>
            <a:pPr marL="514350" indent="-514350" algn="just">
              <a:buFont typeface="+mj-lt"/>
              <a:buAutoNum type="arabicPeriod"/>
            </a:pPr>
            <a:r>
              <a:rPr lang="ar-SA" dirty="0" smtClean="0"/>
              <a:t>مسند أحمد بن حنبل .</a:t>
            </a:r>
          </a:p>
          <a:p>
            <a:pPr marL="514350" indent="-514350" algn="just">
              <a:buFont typeface="+mj-lt"/>
              <a:buAutoNum type="arabicPeriod"/>
            </a:pPr>
            <a:r>
              <a:rPr lang="ar-SA" dirty="0" smtClean="0"/>
              <a:t>سنن أبي داود .</a:t>
            </a:r>
          </a:p>
          <a:p>
            <a:pPr marL="514350" indent="-514350" algn="just">
              <a:buFont typeface="+mj-lt"/>
              <a:buAutoNum type="arabicPeriod"/>
            </a:pPr>
            <a:r>
              <a:rPr lang="ar-SA" dirty="0"/>
              <a:t>أسد الغابة في معرفة الصحابة لابن </a:t>
            </a:r>
            <a:r>
              <a:rPr lang="ar-SA" dirty="0" smtClean="0"/>
              <a:t>الأثير .</a:t>
            </a:r>
          </a:p>
          <a:p>
            <a:pPr marL="514350" indent="-514350" algn="just">
              <a:buFont typeface="+mj-lt"/>
              <a:buAutoNum type="arabicPeriod"/>
            </a:pPr>
            <a:r>
              <a:rPr lang="ar-SA" dirty="0" smtClean="0"/>
              <a:t>الإصابة </a:t>
            </a:r>
            <a:r>
              <a:rPr lang="ar-SA" dirty="0"/>
              <a:t>في تمييز الصحابة لان حجر </a:t>
            </a:r>
            <a:r>
              <a:rPr lang="ar-SA" dirty="0" smtClean="0"/>
              <a:t>العسقلاني .</a:t>
            </a:r>
          </a:p>
          <a:p>
            <a:pPr marL="514350" indent="-514350" algn="just">
              <a:buFont typeface="+mj-lt"/>
              <a:buAutoNum type="arabicPeriod"/>
            </a:pPr>
            <a:r>
              <a:rPr lang="ar-SA" dirty="0" smtClean="0"/>
              <a:t>وفيات </a:t>
            </a:r>
            <a:r>
              <a:rPr lang="ar-SA" dirty="0"/>
              <a:t>الأعيان وأنباء أبناء الزمان، ابن خلكان </a:t>
            </a:r>
            <a:r>
              <a:rPr lang="ar-SA" dirty="0" smtClean="0"/>
              <a:t>.</a:t>
            </a:r>
          </a:p>
          <a:p>
            <a:pPr marL="514350" indent="-514350" algn="just">
              <a:buFont typeface="+mj-lt"/>
              <a:buAutoNum type="arabicPeriod"/>
            </a:pPr>
            <a:r>
              <a:rPr lang="ar-SA" dirty="0" smtClean="0"/>
              <a:t>مشاهير </a:t>
            </a:r>
            <a:r>
              <a:rPr lang="ar-SA" dirty="0"/>
              <a:t>الكرد وكردستان، محمد أمين </a:t>
            </a:r>
            <a:r>
              <a:rPr lang="ar-SA" dirty="0" smtClean="0"/>
              <a:t>زكي .</a:t>
            </a:r>
            <a:r>
              <a:rPr lang="ar-SA" dirty="0"/>
              <a:t> </a:t>
            </a:r>
          </a:p>
          <a:p>
            <a:pPr marL="514350" indent="-514350" algn="just">
              <a:buFont typeface="+mj-lt"/>
              <a:buAutoNum type="arabicPeriod"/>
            </a:pPr>
            <a:r>
              <a:rPr lang="ar-SA" dirty="0"/>
              <a:t>مشاهير </a:t>
            </a:r>
            <a:r>
              <a:rPr lang="ar-SA" dirty="0" err="1"/>
              <a:t>الكورد</a:t>
            </a:r>
            <a:r>
              <a:rPr lang="ar-SA" dirty="0"/>
              <a:t> في التاريخ الإسلامي د. أحمد خليل </a:t>
            </a:r>
            <a:r>
              <a:rPr lang="ar-SA" dirty="0" smtClean="0"/>
              <a:t>.</a:t>
            </a:r>
          </a:p>
          <a:p>
            <a:pPr marL="514350" indent="-514350" algn="just">
              <a:buFont typeface="+mj-lt"/>
              <a:buAutoNum type="arabicPeriod"/>
            </a:pPr>
            <a:r>
              <a:rPr lang="ar-SA" dirty="0" smtClean="0"/>
              <a:t>اسلام ويب .</a:t>
            </a:r>
          </a:p>
          <a:p>
            <a:pPr marL="514350" indent="-514350" algn="just">
              <a:buFont typeface="+mj-lt"/>
              <a:buAutoNum type="arabicPeriod"/>
            </a:pPr>
            <a:r>
              <a:rPr lang="ar-SA" dirty="0" smtClean="0"/>
              <a:t>الحوار مجلة سياسية ثقافية </a:t>
            </a:r>
            <a:r>
              <a:rPr lang="ar-SA" dirty="0"/>
              <a:t>عامة، الباحث الإسلامي </a:t>
            </a:r>
            <a:r>
              <a:rPr lang="ar-SA" dirty="0" smtClean="0"/>
              <a:t>أ. د. عماد </a:t>
            </a:r>
            <a:r>
              <a:rPr lang="ar-SA" dirty="0"/>
              <a:t>الدين خليل </a:t>
            </a:r>
            <a:r>
              <a:rPr lang="ar-SA" dirty="0" smtClean="0"/>
              <a:t>الكاتب . </a:t>
            </a:r>
          </a:p>
          <a:p>
            <a:pPr marL="514350" indent="-514350" algn="just">
              <a:buFont typeface="+mj-lt"/>
              <a:buAutoNum type="arabicPeriod"/>
            </a:pPr>
            <a:r>
              <a:rPr lang="ar-SA" dirty="0" smtClean="0"/>
              <a:t>الموقع الرسمي لجماعة الدعوة والإصلاح .</a:t>
            </a:r>
          </a:p>
          <a:p>
            <a:pPr marL="514350" indent="-514350" algn="just">
              <a:buFont typeface="+mj-lt"/>
              <a:buAutoNum type="arabicPeriod"/>
            </a:pPr>
            <a:r>
              <a:rPr lang="ar-SA" dirty="0" smtClean="0"/>
              <a:t>موقع </a:t>
            </a:r>
            <a:r>
              <a:rPr lang="ar-SA" dirty="0" err="1" smtClean="0"/>
              <a:t>الكوياني</a:t>
            </a:r>
            <a:r>
              <a:rPr lang="ar-SA" dirty="0" smtClean="0"/>
              <a:t>، الأكراد </a:t>
            </a:r>
            <a:r>
              <a:rPr lang="ar-SA" dirty="0"/>
              <a:t>في عهد الدولة </a:t>
            </a:r>
            <a:r>
              <a:rPr lang="ar-SA" dirty="0" smtClean="0"/>
              <a:t>الاموية، من </a:t>
            </a:r>
            <a:r>
              <a:rPr lang="ar-SA" dirty="0"/>
              <a:t>طرف </a:t>
            </a:r>
            <a:r>
              <a:rPr lang="ar-SA" dirty="0" smtClean="0"/>
              <a:t>أبو </a:t>
            </a:r>
            <a:r>
              <a:rPr lang="ar-SA" dirty="0" err="1" smtClean="0"/>
              <a:t>حمودي</a:t>
            </a:r>
            <a:r>
              <a:rPr lang="ar-SA" dirty="0" smtClean="0"/>
              <a:t> </a:t>
            </a:r>
            <a:r>
              <a:rPr lang="ar-SA" dirty="0"/>
              <a:t>في الخميس أغسطس 06, 2009 2:44 </a:t>
            </a:r>
            <a:r>
              <a:rPr lang="en-US" dirty="0" smtClean="0"/>
              <a:t>am</a:t>
            </a:r>
            <a:r>
              <a:rPr lang="en-US" dirty="0"/>
              <a:t> </a:t>
            </a:r>
          </a:p>
        </p:txBody>
      </p:sp>
    </p:spTree>
    <p:extLst>
      <p:ext uri="{BB962C8B-B14F-4D97-AF65-F5344CB8AC3E}">
        <p14:creationId xmlns:p14="http://schemas.microsoft.com/office/powerpoint/2010/main" val="1261645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بسم الله الرحمن الرحيم</a:t>
            </a:r>
            <a:endParaRPr lang="ar-SA" dirty="0"/>
          </a:p>
        </p:txBody>
      </p:sp>
      <p:sp>
        <p:nvSpPr>
          <p:cNvPr id="3" name="عنصر نائب للمحتوى 2"/>
          <p:cNvSpPr>
            <a:spLocks noGrp="1"/>
          </p:cNvSpPr>
          <p:nvPr>
            <p:ph idx="1"/>
          </p:nvPr>
        </p:nvSpPr>
        <p:spPr>
          <a:xfrm>
            <a:off x="0" y="1935480"/>
            <a:ext cx="9144000" cy="4389120"/>
          </a:xfrm>
        </p:spPr>
        <p:txBody>
          <a:bodyPr>
            <a:normAutofit/>
          </a:bodyPr>
          <a:lstStyle/>
          <a:p>
            <a:r>
              <a:rPr lang="ar-SA" sz="5400" dirty="0" smtClean="0">
                <a:cs typeface="+mj-cs"/>
              </a:rPr>
              <a:t>وقيل يا أرض ابلعي ماءك </a:t>
            </a:r>
            <a:r>
              <a:rPr lang="ar-SA" sz="5400" dirty="0" err="1" smtClean="0">
                <a:cs typeface="+mj-cs"/>
              </a:rPr>
              <a:t>وياسماء</a:t>
            </a:r>
            <a:r>
              <a:rPr lang="ar-SA" sz="5400" dirty="0" smtClean="0">
                <a:cs typeface="+mj-cs"/>
              </a:rPr>
              <a:t> اقلعي وغيض الماء وقضي الأمر واستوت على الجودي وقيل بعداً للقوم الظالمين . الهود 44 </a:t>
            </a:r>
            <a:endParaRPr lang="ar-SA" sz="5400" dirty="0">
              <a:cs typeface="+mj-cs"/>
            </a:endParaRPr>
          </a:p>
        </p:txBody>
      </p:sp>
    </p:spTree>
    <p:extLst>
      <p:ext uri="{BB962C8B-B14F-4D97-AF65-F5344CB8AC3E}">
        <p14:creationId xmlns:p14="http://schemas.microsoft.com/office/powerpoint/2010/main" val="1071338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endParaRPr lang="ar-SA" sz="4400" dirty="0" smtClean="0">
              <a:cs typeface="+mj-cs"/>
            </a:endParaRPr>
          </a:p>
          <a:p>
            <a:pPr algn="ctr"/>
            <a:r>
              <a:rPr lang="ar-SA" sz="4400" dirty="0" smtClean="0">
                <a:cs typeface="+mj-cs"/>
              </a:rPr>
              <a:t>بسم الله الرحمن الرحيم</a:t>
            </a:r>
          </a:p>
          <a:p>
            <a:pPr marL="0" indent="0" algn="ctr">
              <a:buNone/>
            </a:pPr>
            <a:r>
              <a:rPr lang="ar-SA" sz="4400" dirty="0" smtClean="0">
                <a:cs typeface="+mj-cs"/>
              </a:rPr>
              <a:t>قل للمخلفين من الأعراب ستدعون إلى قوم أولي بأس شديد تقاتلونهم أو يسلمون . الفتح 16 .</a:t>
            </a:r>
          </a:p>
          <a:p>
            <a:r>
              <a:rPr lang="ar-SA" sz="4400" dirty="0" smtClean="0">
                <a:cs typeface="+mj-cs"/>
              </a:rPr>
              <a:t>قال </a:t>
            </a:r>
            <a:r>
              <a:rPr lang="ar-SA" sz="4400" dirty="0" err="1" smtClean="0">
                <a:cs typeface="+mj-cs"/>
              </a:rPr>
              <a:t>الآلوسي</a:t>
            </a:r>
            <a:r>
              <a:rPr lang="ar-SA" sz="4400" dirty="0" smtClean="0">
                <a:cs typeface="+mj-cs"/>
              </a:rPr>
              <a:t> في تفسير هذه الآية: ذوي </a:t>
            </a:r>
            <a:r>
              <a:rPr lang="ar-SA" sz="4400" dirty="0">
                <a:cs typeface="+mj-cs"/>
              </a:rPr>
              <a:t>نجدة وشدة قوية في </a:t>
            </a:r>
            <a:r>
              <a:rPr lang="ar-SA" sz="4400" dirty="0" smtClean="0">
                <a:cs typeface="+mj-cs"/>
              </a:rPr>
              <a:t>الحرب</a:t>
            </a:r>
            <a:r>
              <a:rPr lang="ar-SA" sz="4400" dirty="0">
                <a:cs typeface="+mj-cs"/>
              </a:rPr>
              <a:t> </a:t>
            </a:r>
            <a:r>
              <a:rPr lang="ar-SA" sz="4400" dirty="0" smtClean="0">
                <a:cs typeface="+mj-cs"/>
              </a:rPr>
              <a:t>...</a:t>
            </a:r>
          </a:p>
          <a:p>
            <a:r>
              <a:rPr lang="ar-SA" sz="4400" dirty="0" smtClean="0">
                <a:cs typeface="+mj-cs"/>
              </a:rPr>
              <a:t>وأخرج </a:t>
            </a:r>
            <a:r>
              <a:rPr lang="ar-SA" sz="4400" dirty="0">
                <a:cs typeface="+mj-cs"/>
              </a:rPr>
              <a:t>ابن أبي حاتم عن أبي هريرة قال: </a:t>
            </a:r>
            <a:r>
              <a:rPr lang="ar-SA" sz="4400" b="1" dirty="0">
                <a:solidFill>
                  <a:srgbClr val="FF0000"/>
                </a:solidFill>
                <a:cs typeface="+mj-cs"/>
              </a:rPr>
              <a:t>البارز يعني الأكراد </a:t>
            </a:r>
            <a:r>
              <a:rPr lang="ar-SA" sz="4400" dirty="0">
                <a:cs typeface="+mj-cs"/>
              </a:rPr>
              <a:t>كما في الدر </a:t>
            </a:r>
            <a:r>
              <a:rPr lang="ar-SA" sz="4400" dirty="0" smtClean="0">
                <a:cs typeface="+mj-cs"/>
              </a:rPr>
              <a:t>المنثور</a:t>
            </a:r>
            <a:r>
              <a:rPr lang="ar-SA" sz="4400" dirty="0">
                <a:cs typeface="+mj-cs"/>
              </a:rPr>
              <a:t> </a:t>
            </a:r>
            <a:r>
              <a:rPr lang="ar-SA" sz="4400" dirty="0" smtClean="0">
                <a:cs typeface="+mj-cs"/>
              </a:rPr>
              <a:t>.</a:t>
            </a:r>
            <a:endParaRPr lang="ar-SA" sz="4400" dirty="0">
              <a:cs typeface="+mj-cs"/>
            </a:endParaRPr>
          </a:p>
        </p:txBody>
      </p:sp>
    </p:spTree>
    <p:extLst>
      <p:ext uri="{BB962C8B-B14F-4D97-AF65-F5344CB8AC3E}">
        <p14:creationId xmlns:p14="http://schemas.microsoft.com/office/powerpoint/2010/main" val="704832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a:bodyPr>
          <a:lstStyle/>
          <a:p>
            <a:pPr algn="ctr"/>
            <a:r>
              <a:rPr lang="ar-SA" sz="4400" dirty="0" smtClean="0"/>
              <a:t>تقسم إسهامات الكرد على </a:t>
            </a:r>
            <a:r>
              <a:rPr lang="ar-SA" sz="4400" dirty="0" err="1" smtClean="0"/>
              <a:t>العصورالمختلفة</a:t>
            </a:r>
            <a:r>
              <a:rPr lang="ar-SA" sz="4400" dirty="0" smtClean="0"/>
              <a:t>:</a:t>
            </a:r>
          </a:p>
          <a:p>
            <a:r>
              <a:rPr lang="ar-SA" sz="4000" dirty="0" smtClean="0"/>
              <a:t>العصر النبوي (صلى الله عليه وسلم)</a:t>
            </a:r>
          </a:p>
          <a:p>
            <a:r>
              <a:rPr lang="ar-SA" sz="4000" dirty="0" smtClean="0"/>
              <a:t>العصر الخلفاء الراشدين</a:t>
            </a:r>
          </a:p>
          <a:p>
            <a:r>
              <a:rPr lang="ar-SA" sz="4000" dirty="0" smtClean="0"/>
              <a:t>العصر الأموي</a:t>
            </a:r>
          </a:p>
          <a:p>
            <a:r>
              <a:rPr lang="ar-SA" sz="4000" dirty="0" smtClean="0"/>
              <a:t>العصر العباسي</a:t>
            </a:r>
          </a:p>
          <a:p>
            <a:r>
              <a:rPr lang="ar-SA" sz="4000" dirty="0" smtClean="0"/>
              <a:t>العصر العثماني</a:t>
            </a:r>
          </a:p>
          <a:p>
            <a:r>
              <a:rPr lang="ar-SA" sz="4000" dirty="0" smtClean="0"/>
              <a:t>العصر الحديث</a:t>
            </a:r>
          </a:p>
          <a:p>
            <a:endParaRPr lang="ar-SA" dirty="0" smtClean="0"/>
          </a:p>
          <a:p>
            <a:endParaRPr lang="ar-SA" dirty="0"/>
          </a:p>
        </p:txBody>
      </p:sp>
    </p:spTree>
    <p:extLst>
      <p:ext uri="{BB962C8B-B14F-4D97-AF65-F5344CB8AC3E}">
        <p14:creationId xmlns:p14="http://schemas.microsoft.com/office/powerpoint/2010/main" val="116789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32656"/>
            <a:ext cx="9036496" cy="6408712"/>
          </a:xfrm>
        </p:spPr>
        <p:txBody>
          <a:bodyPr>
            <a:normAutofit lnSpcReduction="10000"/>
          </a:bodyPr>
          <a:lstStyle/>
          <a:p>
            <a:pPr algn="ctr"/>
            <a:r>
              <a:rPr lang="ar-SA" sz="5200" dirty="0" smtClean="0"/>
              <a:t>زمن النبي (صلى الله عليه وسلم)</a:t>
            </a:r>
          </a:p>
          <a:p>
            <a:pPr algn="ctr"/>
            <a:r>
              <a:rPr lang="ar-SA" sz="3100" b="1" dirty="0" smtClean="0"/>
              <a:t>أول لقاء بين الكرد والنبي (صلى الله عليه وسلم)</a:t>
            </a:r>
          </a:p>
          <a:p>
            <a:pPr algn="just"/>
            <a:r>
              <a:rPr lang="ar-SA" dirty="0" smtClean="0"/>
              <a:t>الصحابي الجليل جابان الكردي -أبو ميمون- (رضي الله عنه) الذي هو أول من لقي النبي (عليه </a:t>
            </a:r>
            <a:r>
              <a:rPr lang="ar-SA" dirty="0"/>
              <a:t>السلام) </a:t>
            </a:r>
            <a:r>
              <a:rPr lang="ar-SA" dirty="0" smtClean="0"/>
              <a:t>من الكرد ونقل لنا حديث </a:t>
            </a:r>
            <a:r>
              <a:rPr lang="ar-SA" dirty="0"/>
              <a:t>المهر </a:t>
            </a:r>
            <a:r>
              <a:rPr lang="ar-SA" dirty="0" smtClean="0"/>
              <a:t>عنه </a:t>
            </a:r>
            <a:r>
              <a:rPr lang="ar-SA" dirty="0"/>
              <a:t>(صلى الله عليه </a:t>
            </a:r>
            <a:r>
              <a:rPr lang="ar-SA" dirty="0" smtClean="0"/>
              <a:t>وسلم) .</a:t>
            </a:r>
          </a:p>
          <a:p>
            <a:pPr algn="just"/>
            <a:r>
              <a:rPr lang="ar-SA" dirty="0">
                <a:solidFill>
                  <a:srgbClr val="FF0000"/>
                </a:solidFill>
              </a:rPr>
              <a:t>قال: «سمعت النبيّ </a:t>
            </a:r>
            <a:r>
              <a:rPr lang="ar-SA" dirty="0" smtClean="0">
                <a:solidFill>
                  <a:srgbClr val="FF0000"/>
                </a:solidFill>
              </a:rPr>
              <a:t>(صلى الله عليه وسلم) </a:t>
            </a:r>
            <a:r>
              <a:rPr lang="ar-SA" dirty="0">
                <a:solidFill>
                  <a:srgbClr val="FF0000"/>
                </a:solidFill>
              </a:rPr>
              <a:t>غير مرة حتى بلغ عشرًا يقول: مَنْ تَزَوَّجَ امْرَأَةً وَهُوَ يَنْوِي أَلَّا يُعْطِيهَا الصَّدَاقَ لَقِيَ اللهَ وَهُوَ </a:t>
            </a:r>
            <a:r>
              <a:rPr lang="ar-SA" dirty="0" smtClean="0">
                <a:solidFill>
                  <a:srgbClr val="FF0000"/>
                </a:solidFill>
              </a:rPr>
              <a:t>زَانٍ» الطبراني الصغير والكبير وأسد الغابة.</a:t>
            </a:r>
          </a:p>
          <a:p>
            <a:pPr marL="0" indent="0" algn="ctr">
              <a:buNone/>
            </a:pPr>
            <a:r>
              <a:rPr lang="ar-SA" b="1" dirty="0" smtClean="0"/>
              <a:t>1- </a:t>
            </a:r>
            <a:r>
              <a:rPr lang="ar-SA" b="1" dirty="0"/>
              <a:t>الدعوة</a:t>
            </a:r>
          </a:p>
          <a:p>
            <a:pPr marL="0" indent="0" algn="ctr">
              <a:buNone/>
            </a:pPr>
            <a:r>
              <a:rPr lang="ar-SA" b="1" dirty="0"/>
              <a:t>2- نشر </a:t>
            </a:r>
            <a:r>
              <a:rPr lang="ar-SA" b="1" dirty="0" smtClean="0"/>
              <a:t>العلم</a:t>
            </a:r>
            <a:endParaRPr lang="ar-SA" dirty="0" smtClean="0"/>
          </a:p>
          <a:p>
            <a:pPr algn="just"/>
            <a:r>
              <a:rPr lang="ar-SA" dirty="0" smtClean="0"/>
              <a:t>لقاء جابان الكردي بالنبي </a:t>
            </a:r>
            <a:r>
              <a:rPr lang="ar-SA" dirty="0"/>
              <a:t>(صلى الله عليه </a:t>
            </a:r>
            <a:r>
              <a:rPr lang="ar-SA" dirty="0" smtClean="0"/>
              <a:t>وسلم) يشكل أول إسهام للكرد في بناء الحضارة الإسلامية في زمن النبي (صلى الله عليه وسلم) </a:t>
            </a:r>
            <a:r>
              <a:rPr lang="ar-SA" dirty="0"/>
              <a:t>.</a:t>
            </a:r>
            <a:endParaRPr lang="ar-SA" dirty="0" smtClean="0"/>
          </a:p>
          <a:p>
            <a:pPr marL="0" indent="0" algn="ctr">
              <a:buNone/>
            </a:pPr>
            <a:r>
              <a:rPr lang="ar-SA" b="1" dirty="0" smtClean="0"/>
              <a:t>3- الاقتصاد والثقافة</a:t>
            </a:r>
          </a:p>
          <a:p>
            <a:pPr algn="just"/>
            <a:r>
              <a:rPr lang="ar-SA" dirty="0" smtClean="0">
                <a:solidFill>
                  <a:srgbClr val="FF0000"/>
                </a:solidFill>
              </a:rPr>
              <a:t>عن </a:t>
            </a:r>
            <a:r>
              <a:rPr lang="ar-SA" dirty="0" smtClean="0">
                <a:solidFill>
                  <a:srgbClr val="FF0000"/>
                </a:solidFill>
              </a:rPr>
              <a:t>عائشة:  أخذ (أي النبي) </a:t>
            </a:r>
            <a:r>
              <a:rPr lang="ar-SA" dirty="0">
                <a:solidFill>
                  <a:srgbClr val="FF0000"/>
                </a:solidFill>
              </a:rPr>
              <a:t>كرديا كان لأبي جهم، فقيل: يا رسول الله الخميصة كانت خيرا من الكردي </a:t>
            </a:r>
            <a:r>
              <a:rPr lang="ar-SA" dirty="0" smtClean="0">
                <a:solidFill>
                  <a:srgbClr val="FF0000"/>
                </a:solidFill>
              </a:rPr>
              <a:t>. سنن أبي داود</a:t>
            </a:r>
            <a:endParaRPr lang="ar-SA" dirty="0">
              <a:solidFill>
                <a:srgbClr val="FF0000"/>
              </a:solidFill>
            </a:endParaRPr>
          </a:p>
        </p:txBody>
      </p:sp>
    </p:spTree>
    <p:extLst>
      <p:ext uri="{BB962C8B-B14F-4D97-AF65-F5344CB8AC3E}">
        <p14:creationId xmlns:p14="http://schemas.microsoft.com/office/powerpoint/2010/main" val="931733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2152"/>
          </a:xfrm>
        </p:spPr>
        <p:txBody>
          <a:bodyPr>
            <a:normAutofit/>
          </a:bodyPr>
          <a:lstStyle/>
          <a:p>
            <a:pPr algn="ctr"/>
            <a:r>
              <a:rPr lang="ar-SA" sz="6600" dirty="0" smtClean="0"/>
              <a:t>زمن خلافة الراشدين</a:t>
            </a:r>
          </a:p>
          <a:p>
            <a:pPr algn="just"/>
            <a:r>
              <a:rPr lang="ar-SA" dirty="0" smtClean="0"/>
              <a:t>فتح كردستان في خلافة عمر .</a:t>
            </a:r>
          </a:p>
          <a:p>
            <a:pPr algn="just"/>
            <a:r>
              <a:rPr lang="ar-SA" dirty="0" smtClean="0"/>
              <a:t>أسهم الكرد في بناء الحضارة في مجالات وهي:</a:t>
            </a:r>
          </a:p>
          <a:p>
            <a:pPr marL="0" indent="0" algn="ctr">
              <a:buNone/>
            </a:pPr>
            <a:r>
              <a:rPr lang="ar-SA" dirty="0" smtClean="0"/>
              <a:t>1- </a:t>
            </a:r>
            <a:r>
              <a:rPr lang="ar-SA" b="1" dirty="0" smtClean="0"/>
              <a:t>العسكري</a:t>
            </a:r>
          </a:p>
          <a:p>
            <a:pPr algn="just"/>
            <a:r>
              <a:rPr lang="ar-SA" dirty="0" smtClean="0"/>
              <a:t>فتح الكرد مع المسلمين أراضي شتى، فكان من أبرزهم:</a:t>
            </a:r>
          </a:p>
          <a:p>
            <a:pPr algn="just"/>
            <a:r>
              <a:rPr lang="ar-SA" dirty="0"/>
              <a:t>دَيلم الكردي </a:t>
            </a:r>
            <a:r>
              <a:rPr lang="ar-SA" dirty="0" smtClean="0"/>
              <a:t>الرجل</a:t>
            </a:r>
            <a:r>
              <a:rPr lang="ar-SA" dirty="0"/>
              <a:t> الذي  كان رئيسا للحرس </a:t>
            </a:r>
            <a:r>
              <a:rPr lang="ar-SA" dirty="0" err="1" smtClean="0"/>
              <a:t>الكسروي</a:t>
            </a:r>
            <a:r>
              <a:rPr lang="ar-SA" dirty="0" smtClean="0"/>
              <a:t> في معركة القادسية فترك المجوسية واعتنق الإسلام وانتصر له . </a:t>
            </a:r>
          </a:p>
          <a:p>
            <a:pPr marL="0" indent="0" algn="ctr">
              <a:buNone/>
            </a:pPr>
            <a:r>
              <a:rPr lang="ar-SA" b="1" dirty="0" smtClean="0"/>
              <a:t>2- نشر العلم</a:t>
            </a:r>
          </a:p>
          <a:p>
            <a:pPr marL="0" indent="0" algn="ctr">
              <a:buNone/>
            </a:pPr>
            <a:endParaRPr lang="ar-SA" b="1" dirty="0" smtClean="0"/>
          </a:p>
          <a:p>
            <a:pPr marL="0" indent="0" algn="ctr">
              <a:buNone/>
            </a:pPr>
            <a:r>
              <a:rPr lang="ar-SA" b="1" dirty="0" smtClean="0"/>
              <a:t>3- الدعوة إلى الله</a:t>
            </a:r>
            <a:endParaRPr lang="ar-SA" b="1" dirty="0"/>
          </a:p>
        </p:txBody>
      </p:sp>
    </p:spTree>
    <p:extLst>
      <p:ext uri="{BB962C8B-B14F-4D97-AF65-F5344CB8AC3E}">
        <p14:creationId xmlns:p14="http://schemas.microsoft.com/office/powerpoint/2010/main" val="4217037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endParaRPr lang="ar-SA" dirty="0" smtClean="0"/>
          </a:p>
          <a:p>
            <a:pPr marL="0" indent="0" algn="ctr">
              <a:buNone/>
            </a:pPr>
            <a:r>
              <a:rPr lang="ar-SA" sz="4400" dirty="0"/>
              <a:t>عصر الأمويين وهو مقسم على المجالات التالية:</a:t>
            </a:r>
          </a:p>
          <a:p>
            <a:pPr marL="0" indent="0" algn="ctr">
              <a:buNone/>
            </a:pPr>
            <a:endParaRPr lang="ar-SA" b="1" dirty="0" smtClean="0"/>
          </a:p>
          <a:p>
            <a:pPr marL="0" indent="0" algn="ctr">
              <a:buNone/>
            </a:pPr>
            <a:r>
              <a:rPr lang="ar-SA" b="1" dirty="0" smtClean="0"/>
              <a:t>1- المجال </a:t>
            </a:r>
            <a:r>
              <a:rPr lang="ar-SA" b="1" dirty="0"/>
              <a:t>العلمي</a:t>
            </a:r>
          </a:p>
          <a:p>
            <a:pPr algn="just"/>
            <a:r>
              <a:rPr lang="ar-SA" dirty="0">
                <a:solidFill>
                  <a:srgbClr val="FF0000"/>
                </a:solidFill>
              </a:rPr>
              <a:t>حَدَّثَنَا يَزِيدُ أَنْبَأَنَا دَيْلَمُ بْنُ غَزْوَانَ الْعَبْدِيُّ حَدَّثَنَا مَيْمُونٌ </a:t>
            </a:r>
            <a:r>
              <a:rPr lang="ar-SA" b="1" dirty="0">
                <a:solidFill>
                  <a:srgbClr val="FF0000"/>
                </a:solidFill>
              </a:rPr>
              <a:t>الْكُرْدِيُّ</a:t>
            </a:r>
            <a:r>
              <a:rPr lang="ar-SA" dirty="0">
                <a:solidFill>
                  <a:srgbClr val="FF0000"/>
                </a:solidFill>
              </a:rPr>
              <a:t> عَنْ أَبِي عُثْمَانَ النَّهْدِيِّ قَالَ إِنِّي لَجَالِسٌ تَحْتَ مِنْبَرِ عُمَرَ رَضِيَ اللَّهُ عَنْهُ وَهُوَ يَخْطُبُ النَّاسَ فَقَالَ فِي خُطْبَتِهِ سَمِعْتُ رَسُولَ اللَّهِ صَلَّى اللَّهُ عَلَيْهِ وَسَلَّمَ يَقُولُ إِنَّ أَخْوَفَ مَا أَخَافُ عَلَى هَذِهِ الْأُمَّةِ كُلُّ مُنَافِقٍ عَلِيمِ اللِّسَانِ . مسند احمد بن حنبل </a:t>
            </a:r>
            <a:endParaRPr lang="ar-SA" dirty="0"/>
          </a:p>
          <a:p>
            <a:r>
              <a:rPr lang="ar-SA" dirty="0" smtClean="0"/>
              <a:t>قال اليماني صاحب كتاب الأنوار </a:t>
            </a:r>
            <a:r>
              <a:rPr lang="ar-SA" dirty="0"/>
              <a:t>الكاشفة </a:t>
            </a:r>
            <a:r>
              <a:rPr lang="ar-SA" dirty="0" smtClean="0"/>
              <a:t>: </a:t>
            </a:r>
            <a:r>
              <a:rPr lang="ar-SA" dirty="0"/>
              <a:t>«وسأل مالك بن دينار ميمون الكردي أن يحدث عن أبيه الذي أدرك النبي وسمع منه فقال: كان أبي لا يحدثنا عن النبي مخافة أن يزيد أم ينقص»</a:t>
            </a:r>
          </a:p>
          <a:p>
            <a:r>
              <a:rPr lang="ar-SA" dirty="0" smtClean="0"/>
              <a:t>ويستمر اليماني: </a:t>
            </a:r>
            <a:r>
              <a:rPr lang="ar-SA" dirty="0"/>
              <a:t>لم يعزه ولم أعثر عليه، ووالد ميمون الكردي لا يكاد يعرف. وقد ذكر في أسد الغاية والإصابة باسم «جابان» ولم يذكروا له </a:t>
            </a:r>
            <a:r>
              <a:rPr lang="ar-SA" dirty="0" smtClean="0"/>
              <a:t>شيئاً ...</a:t>
            </a:r>
            <a:endParaRPr lang="ar-SA" dirty="0"/>
          </a:p>
        </p:txBody>
      </p:sp>
    </p:spTree>
    <p:extLst>
      <p:ext uri="{BB962C8B-B14F-4D97-AF65-F5344CB8AC3E}">
        <p14:creationId xmlns:p14="http://schemas.microsoft.com/office/powerpoint/2010/main" val="4271442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480720"/>
          </a:xfrm>
        </p:spPr>
        <p:txBody>
          <a:bodyPr>
            <a:noAutofit/>
          </a:bodyPr>
          <a:lstStyle/>
          <a:p>
            <a:pPr marL="0" indent="0" algn="ctr">
              <a:buNone/>
            </a:pPr>
            <a:r>
              <a:rPr lang="ar-SA" sz="3000" b="1" dirty="0" smtClean="0"/>
              <a:t>2- المجال السياسي  </a:t>
            </a:r>
          </a:p>
          <a:p>
            <a:pPr algn="just"/>
            <a:r>
              <a:rPr lang="ar-SA" sz="3000" dirty="0" smtClean="0"/>
              <a:t>مروان الثاني –مروان الحمار- آخر خليفة بني أمية أمه كانت كردية .</a:t>
            </a:r>
          </a:p>
          <a:p>
            <a:pPr marL="0" indent="0" algn="ctr">
              <a:buNone/>
            </a:pPr>
            <a:r>
              <a:rPr lang="ar-SA" sz="3000" b="1" dirty="0" smtClean="0"/>
              <a:t>3- المجال العسكري</a:t>
            </a:r>
          </a:p>
          <a:p>
            <a:pPr algn="just"/>
            <a:r>
              <a:rPr lang="ar-SA" sz="3000" dirty="0" smtClean="0"/>
              <a:t>الأكراد ساعدوا مروان الثاني –مروان الحمار- في إخماد ثورة </a:t>
            </a:r>
            <a:r>
              <a:rPr lang="ar-SA" sz="3000" dirty="0"/>
              <a:t>إبراهيم بن الوليد ضد </a:t>
            </a:r>
            <a:r>
              <a:rPr lang="ar-SA" sz="3000" dirty="0" smtClean="0"/>
              <a:t>مروان .</a:t>
            </a:r>
          </a:p>
          <a:p>
            <a:pPr algn="just"/>
            <a:r>
              <a:rPr lang="ar-SA" sz="3000" dirty="0" smtClean="0"/>
              <a:t>الأكراد </a:t>
            </a:r>
            <a:r>
              <a:rPr lang="ar-SA" sz="3000" dirty="0"/>
              <a:t>ساعدوا مروان الثاني عندما ثار عليه سليمان بن هشام بن عبد الملك الذي أراد خلع مروان الثاني وكان سليمان قد خرج عليه في كردستان </a:t>
            </a:r>
            <a:r>
              <a:rPr lang="ar-SA" sz="3000" dirty="0" smtClean="0"/>
              <a:t>.</a:t>
            </a:r>
          </a:p>
          <a:p>
            <a:pPr algn="just"/>
            <a:r>
              <a:rPr lang="ar-SA" sz="3000" dirty="0"/>
              <a:t>الأكراد شاركوا في ثورة عبد الرحمن بن الأشعث ضد بني أمية وكان العلماء والصالحين مع عبد الرحمن بن الأشعث كالشعبي وعبد الرحمن بن أبي ليلى وسعيد بن جبير </a:t>
            </a:r>
            <a:r>
              <a:rPr lang="ar-SA" sz="3000" dirty="0" smtClean="0"/>
              <a:t>.</a:t>
            </a:r>
          </a:p>
          <a:p>
            <a:pPr algn="just"/>
            <a:r>
              <a:rPr lang="ar-SA" sz="3000" dirty="0"/>
              <a:t>فَرْوَة بن نَوْفل الأَشْجَعي ومعه خمسمئة من الخوارج في نواحي </a:t>
            </a:r>
            <a:r>
              <a:rPr lang="ar-SA" sz="3000" dirty="0" err="1"/>
              <a:t>شَهْرَزُور</a:t>
            </a:r>
            <a:r>
              <a:rPr lang="ar-SA" sz="3000" dirty="0"/>
              <a:t>، فوجّه إليه المُغِيرة بن شُعْبَة والي العراق </a:t>
            </a:r>
            <a:r>
              <a:rPr lang="ar-SA" sz="3000" dirty="0" smtClean="0"/>
              <a:t>جيشاً .</a:t>
            </a:r>
            <a:endParaRPr lang="en-US" sz="3000" dirty="0" smtClean="0"/>
          </a:p>
          <a:p>
            <a:pPr marL="0" indent="0" algn="ctr">
              <a:buNone/>
            </a:pPr>
            <a:endParaRPr lang="ar-SA" sz="3000" b="1" dirty="0"/>
          </a:p>
        </p:txBody>
      </p:sp>
    </p:spTree>
    <p:extLst>
      <p:ext uri="{BB962C8B-B14F-4D97-AF65-F5344CB8AC3E}">
        <p14:creationId xmlns:p14="http://schemas.microsoft.com/office/powerpoint/2010/main" val="4112206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9036496" cy="6741368"/>
          </a:xfrm>
        </p:spPr>
        <p:txBody>
          <a:bodyPr>
            <a:normAutofit lnSpcReduction="10000"/>
          </a:bodyPr>
          <a:lstStyle/>
          <a:p>
            <a:pPr marL="0" indent="0" algn="just">
              <a:buNone/>
            </a:pPr>
            <a:endParaRPr lang="ar-SA" sz="4200" dirty="0" smtClean="0"/>
          </a:p>
          <a:p>
            <a:pPr algn="ctr"/>
            <a:r>
              <a:rPr lang="ar-SA" sz="4500" dirty="0" smtClean="0"/>
              <a:t>عصر العباسيين وهو </a:t>
            </a:r>
            <a:r>
              <a:rPr lang="ar-SA" sz="4500" dirty="0"/>
              <a:t>مقسم على المجالات التالية:</a:t>
            </a:r>
          </a:p>
          <a:p>
            <a:pPr marL="64008" indent="0" algn="just">
              <a:buNone/>
            </a:pPr>
            <a:endParaRPr lang="ar-SA" dirty="0"/>
          </a:p>
          <a:p>
            <a:pPr marL="0" indent="0" algn="ctr">
              <a:buNone/>
            </a:pPr>
            <a:r>
              <a:rPr lang="ar-SA" b="1" dirty="0"/>
              <a:t>1- المجال السياسي  </a:t>
            </a:r>
            <a:r>
              <a:rPr lang="ar-SA" b="1" dirty="0" smtClean="0"/>
              <a:t>والعسكري</a:t>
            </a:r>
          </a:p>
          <a:p>
            <a:pPr algn="just"/>
            <a:r>
              <a:rPr lang="ar-SA" dirty="0"/>
              <a:t>قام أبو مسلم </a:t>
            </a:r>
            <a:r>
              <a:rPr lang="ar-SA" dirty="0" smtClean="0"/>
              <a:t>الخراساني سنة (129) هجري بثورة في خراسان ضد نظام الحكم الأموي (شمال شرق ايران حاليا) واسمه </a:t>
            </a:r>
            <a:r>
              <a:rPr lang="ar-SA" dirty="0"/>
              <a:t>الحقيقي </a:t>
            </a:r>
            <a:r>
              <a:rPr lang="ar-SA" dirty="0" smtClean="0"/>
              <a:t>بهزاد، ويعد </a:t>
            </a:r>
            <a:r>
              <a:rPr lang="ar-SA" dirty="0"/>
              <a:t>من مؤسسي الدولة </a:t>
            </a:r>
            <a:r>
              <a:rPr lang="ar-SA" dirty="0" smtClean="0"/>
              <a:t>العباسية .</a:t>
            </a:r>
            <a:endParaRPr lang="ar-SA" dirty="0" smtClean="0"/>
          </a:p>
          <a:p>
            <a:pPr algn="just"/>
            <a:r>
              <a:rPr lang="ar-SA" dirty="0" smtClean="0"/>
              <a:t>ابن </a:t>
            </a:r>
            <a:r>
              <a:rPr lang="ar-SA" dirty="0"/>
              <a:t>العميد </a:t>
            </a:r>
            <a:r>
              <a:rPr lang="ar-SA" dirty="0" smtClean="0"/>
              <a:t>ابو </a:t>
            </a:r>
            <a:r>
              <a:rPr lang="ar-SA" dirty="0"/>
              <a:t>الفضل محمد بن الحسين وزير ركن الدولة من </a:t>
            </a:r>
            <a:r>
              <a:rPr lang="ar-SA" dirty="0" smtClean="0"/>
              <a:t>أرجان .</a:t>
            </a:r>
            <a:endParaRPr lang="ar-SA" dirty="0" smtClean="0"/>
          </a:p>
          <a:p>
            <a:pPr algn="just"/>
            <a:r>
              <a:rPr lang="ar-SA" dirty="0"/>
              <a:t>أحمد بن علي بن الحسن بن محمد بن أحمد بن كردي أبو البقاء </a:t>
            </a:r>
            <a:r>
              <a:rPr lang="ar-SA" dirty="0" smtClean="0"/>
              <a:t>تقلد </a:t>
            </a:r>
            <a:r>
              <a:rPr lang="ar-SA" dirty="0"/>
              <a:t>القضاء </a:t>
            </a:r>
            <a:r>
              <a:rPr lang="ar-SA" dirty="0" err="1"/>
              <a:t>ببعقوبا</a:t>
            </a:r>
            <a:r>
              <a:rPr lang="ar-SA" dirty="0"/>
              <a:t> بعد الستين وخمس </a:t>
            </a:r>
            <a:r>
              <a:rPr lang="ar-SA" dirty="0" smtClean="0"/>
              <a:t>مائة .</a:t>
            </a:r>
            <a:endParaRPr lang="ar-SA" dirty="0" smtClean="0"/>
          </a:p>
          <a:p>
            <a:pPr algn="just"/>
            <a:r>
              <a:rPr lang="ar-SA" dirty="0"/>
              <a:t>أسد الدين </a:t>
            </a:r>
            <a:r>
              <a:rPr lang="ar-SA" dirty="0" err="1"/>
              <a:t>شيركو</a:t>
            </a:r>
            <a:r>
              <a:rPr lang="ar-SA" dirty="0"/>
              <a:t> عم صلاح الدين </a:t>
            </a:r>
            <a:r>
              <a:rPr lang="ar-SA" dirty="0" smtClean="0"/>
              <a:t>الأيوبي .</a:t>
            </a:r>
            <a:endParaRPr lang="ar-SA" dirty="0" smtClean="0"/>
          </a:p>
          <a:p>
            <a:pPr algn="just"/>
            <a:r>
              <a:rPr lang="ar-SA" dirty="0" smtClean="0"/>
              <a:t>صلاح </a:t>
            </a:r>
            <a:r>
              <a:rPr lang="ar-SA" dirty="0"/>
              <a:t>الدين </a:t>
            </a:r>
            <a:r>
              <a:rPr lang="ar-SA" dirty="0" smtClean="0"/>
              <a:t>الأيوبي .</a:t>
            </a:r>
            <a:endParaRPr lang="ar-SA" b="1" dirty="0" smtClean="0"/>
          </a:p>
          <a:p>
            <a:pPr algn="just"/>
            <a:r>
              <a:rPr lang="ar-SA" dirty="0" smtClean="0"/>
              <a:t>الإمارة </a:t>
            </a:r>
            <a:r>
              <a:rPr lang="ar-SA" dirty="0" err="1" smtClean="0"/>
              <a:t>الأردلانية</a:t>
            </a:r>
            <a:r>
              <a:rPr lang="ar-SA" dirty="0" smtClean="0"/>
              <a:t>  هذه الإمارة حكمت قرابة (700) سنة </a:t>
            </a:r>
            <a:r>
              <a:rPr lang="ar-SA" dirty="0" smtClean="0"/>
              <a:t>.</a:t>
            </a:r>
            <a:endParaRPr lang="ar-SA" dirty="0" smtClean="0"/>
          </a:p>
          <a:p>
            <a:pPr algn="just"/>
            <a:endParaRPr lang="ar-SA" dirty="0"/>
          </a:p>
          <a:p>
            <a:pPr algn="just"/>
            <a:endParaRPr lang="ar-SA" dirty="0"/>
          </a:p>
        </p:txBody>
      </p:sp>
    </p:spTree>
    <p:extLst>
      <p:ext uri="{BB962C8B-B14F-4D97-AF65-F5344CB8AC3E}">
        <p14:creationId xmlns:p14="http://schemas.microsoft.com/office/powerpoint/2010/main" val="19932364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919</TotalTime>
  <Words>894</Words>
  <Application>Microsoft Office PowerPoint</Application>
  <PresentationFormat>عرض على الشاشة (3:4)‏</PresentationFormat>
  <Paragraphs>125</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إسهامات الكرد في بناء الحضارة الإسلامية</vt:lpstr>
      <vt:lpstr>بسم الله الرحمن الرحيم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إسهامات الكرد في بناء الحضارة الإسلامية</dc:title>
  <dc:creator>kurdistan</dc:creator>
  <cp:lastModifiedBy>kurdistan</cp:lastModifiedBy>
  <cp:revision>136</cp:revision>
  <dcterms:created xsi:type="dcterms:W3CDTF">2016-11-17T12:32:20Z</dcterms:created>
  <dcterms:modified xsi:type="dcterms:W3CDTF">2017-05-09T06:54:53Z</dcterms:modified>
</cp:coreProperties>
</file>