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00" r:id="rId1"/>
  </p:sldMasterIdLst>
  <p:notesMasterIdLst>
    <p:notesMasterId r:id="rId15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9867E17-CAE7-4EA8-8DFE-5C5B2F5AE5A8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8EB9F08-2DBE-44E3-B103-BDC925AA83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6856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B9F08-2DBE-44E3-B103-BDC925AA8336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172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4882C9-1BAA-46BD-95B9-5B38794173DF}" type="datetimeFigureOut">
              <a:rPr lang="ar-IQ" smtClean="0"/>
              <a:t>09/04/1436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FC9EC5-2368-44F2-9BB6-67C817122972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847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ar-IQ" sz="8800" dirty="0" smtClean="0">
              <a:cs typeface="+mj-cs"/>
            </a:endParaRPr>
          </a:p>
          <a:p>
            <a:pPr marL="0" indent="0" algn="ctr">
              <a:buNone/>
            </a:pPr>
            <a:r>
              <a:rPr lang="ar-IQ" sz="8800" dirty="0" smtClean="0">
                <a:cs typeface="+mj-cs"/>
              </a:rPr>
              <a:t>الحديث </a:t>
            </a:r>
            <a:r>
              <a:rPr lang="ar-SA" sz="8800" dirty="0" smtClean="0">
                <a:cs typeface="+mj-cs"/>
              </a:rPr>
              <a:t>الصحيح</a:t>
            </a:r>
            <a:endParaRPr lang="ar-IQ" sz="8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052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001419"/>
          </a:xfrm>
        </p:spPr>
        <p:txBody>
          <a:bodyPr>
            <a:normAutofit/>
          </a:bodyPr>
          <a:lstStyle/>
          <a:p>
            <a:pPr algn="just"/>
            <a:r>
              <a:rPr lang="en-US" sz="5400" dirty="0">
                <a:cs typeface="+mj-cs"/>
              </a:rPr>
              <a:t> </a:t>
            </a:r>
            <a:r>
              <a:rPr lang="ar-SA" sz="5400" dirty="0">
                <a:cs typeface="+mj-cs"/>
              </a:rPr>
              <a:t>عدم </a:t>
            </a:r>
            <a:r>
              <a:rPr lang="ar-SA" sz="5400" dirty="0" smtClean="0">
                <a:cs typeface="+mj-cs"/>
              </a:rPr>
              <a:t>العلًّة</a:t>
            </a:r>
            <a:r>
              <a:rPr lang="en-US" sz="5400" dirty="0" smtClean="0">
                <a:cs typeface="+mj-cs"/>
              </a:rPr>
              <a:t>:</a:t>
            </a:r>
            <a:r>
              <a:rPr lang="en-US" sz="5400" dirty="0">
                <a:cs typeface="+mj-cs"/>
              </a:rPr>
              <a:t> </a:t>
            </a:r>
            <a:endParaRPr lang="en-US" sz="5400" dirty="0" smtClean="0">
              <a:cs typeface="+mj-cs"/>
            </a:endParaRPr>
          </a:p>
          <a:p>
            <a:pPr marL="0" indent="0" algn="just">
              <a:buNone/>
            </a:pPr>
            <a:r>
              <a:rPr lang="ar-SA" sz="5400" dirty="0" smtClean="0">
                <a:cs typeface="+mj-cs"/>
              </a:rPr>
              <a:t>والعلًّة: </a:t>
            </a:r>
            <a:r>
              <a:rPr lang="ar-SA" sz="5400" dirty="0">
                <a:cs typeface="+mj-cs"/>
              </a:rPr>
              <a:t>سبب غامض خفيُّ يقدح في صحًّة الحديث مع </a:t>
            </a:r>
            <a:r>
              <a:rPr lang="ar-SA" sz="5400" dirty="0" smtClean="0">
                <a:cs typeface="+mj-cs"/>
              </a:rPr>
              <a:t>أن </a:t>
            </a:r>
            <a:r>
              <a:rPr lang="ar-SA" sz="5400" dirty="0">
                <a:cs typeface="+mj-cs"/>
              </a:rPr>
              <a:t>الظاهر السلامة منه</a:t>
            </a:r>
            <a:r>
              <a:rPr lang="en-US" sz="5400" dirty="0">
                <a:cs typeface="+mj-cs"/>
              </a:rPr>
              <a:t> .</a:t>
            </a:r>
            <a:endParaRPr lang="ar-IQ" sz="5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142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20680"/>
          </a:xfrm>
        </p:spPr>
        <p:txBody>
          <a:bodyPr>
            <a:noAutofit/>
          </a:bodyPr>
          <a:lstStyle/>
          <a:p>
            <a:pPr algn="just"/>
            <a:r>
              <a:rPr lang="ar-SA" sz="3600" dirty="0">
                <a:cs typeface="+mj-cs"/>
              </a:rPr>
              <a:t>مثال العلة:</a:t>
            </a:r>
            <a:endParaRPr lang="en-US" sz="3600" dirty="0">
              <a:cs typeface="+mj-cs"/>
            </a:endParaRPr>
          </a:p>
          <a:p>
            <a:pPr marL="0" indent="0" algn="just">
              <a:buNone/>
            </a:pPr>
            <a:r>
              <a:rPr lang="en-US" sz="3600" dirty="0" smtClean="0">
                <a:cs typeface="+mj-cs"/>
              </a:rPr>
              <a:t>    </a:t>
            </a:r>
            <a:r>
              <a:rPr lang="ar-SA" sz="3600" dirty="0" smtClean="0">
                <a:cs typeface="+mj-cs"/>
              </a:rPr>
              <a:t>جاء </a:t>
            </a:r>
            <a:r>
              <a:rPr lang="ar-SA" sz="3600" dirty="0">
                <a:cs typeface="+mj-cs"/>
              </a:rPr>
              <a:t>في تاريخ الكبير للبخاري من طريق محمد حدثنا إبراهيم بن المختار عن شعبة عن هارون بن سعد عن ثمامة بن عقبة عن زيد بن أرقم قال: (كان إذا سلم النبي صلى الله عليه وسلم علينا قلنا: وعليك السلام ورحمة الله وبركاته ومغفرته</a:t>
            </a:r>
            <a:r>
              <a:rPr lang="en-US" sz="3600" dirty="0">
                <a:cs typeface="+mj-cs"/>
              </a:rPr>
              <a:t> </a:t>
            </a:r>
            <a:r>
              <a:rPr lang="en-US" sz="3600" dirty="0" smtClean="0">
                <a:cs typeface="+mj-cs"/>
              </a:rPr>
              <a:t>. (</a:t>
            </a:r>
            <a:endParaRPr lang="en-US" sz="3600" dirty="0">
              <a:cs typeface="+mj-cs"/>
            </a:endParaRPr>
          </a:p>
          <a:p>
            <a:pPr marL="0" indent="0" algn="just">
              <a:buNone/>
            </a:pPr>
            <a:r>
              <a:rPr lang="ar-IQ" sz="3600" dirty="0" smtClean="0">
                <a:cs typeface="+mj-cs"/>
              </a:rPr>
              <a:t>    </a:t>
            </a:r>
            <a:r>
              <a:rPr lang="ar-SA" sz="3600" dirty="0" smtClean="0">
                <a:cs typeface="+mj-cs"/>
              </a:rPr>
              <a:t>ظن </a:t>
            </a:r>
            <a:r>
              <a:rPr lang="ar-SA" sz="3600" dirty="0">
                <a:cs typeface="+mj-cs"/>
              </a:rPr>
              <a:t>بعض من </a:t>
            </a:r>
            <a:r>
              <a:rPr lang="ar-SA" sz="3600" dirty="0" smtClean="0">
                <a:cs typeface="+mj-cs"/>
              </a:rPr>
              <a:t>صح</a:t>
            </a:r>
            <a:r>
              <a:rPr lang="ar-IQ" sz="3600" dirty="0" smtClean="0">
                <a:cs typeface="+mj-cs"/>
              </a:rPr>
              <a:t>ّ</a:t>
            </a:r>
            <a:r>
              <a:rPr lang="ar-SA" sz="3600" dirty="0" smtClean="0">
                <a:cs typeface="+mj-cs"/>
              </a:rPr>
              <a:t>ح </a:t>
            </a:r>
            <a:r>
              <a:rPr lang="ar-SA" sz="3600" dirty="0">
                <a:cs typeface="+mj-cs"/>
              </a:rPr>
              <a:t>الحديث أن </a:t>
            </a:r>
            <a:r>
              <a:rPr lang="ar-SA" sz="3600" dirty="0" smtClean="0">
                <a:cs typeface="+mj-cs"/>
              </a:rPr>
              <a:t>محمد الذي </a:t>
            </a:r>
            <a:r>
              <a:rPr lang="ar-SA" sz="3600" dirty="0">
                <a:cs typeface="+mj-cs"/>
              </a:rPr>
              <a:t>روى عنه البخاري هو محمد بن سعيد بن الإصبهاني الذي هو من شيوخه الذين روى عنهم في </a:t>
            </a:r>
            <a:r>
              <a:rPr lang="ar-IQ" sz="3600" dirty="0" smtClean="0">
                <a:cs typeface="+mj-cs"/>
              </a:rPr>
              <a:t>(</a:t>
            </a:r>
            <a:r>
              <a:rPr lang="ar-SA" sz="3600" dirty="0" smtClean="0">
                <a:cs typeface="+mj-cs"/>
              </a:rPr>
              <a:t>الصحيح</a:t>
            </a:r>
            <a:r>
              <a:rPr lang="ar-IQ" sz="3600" dirty="0" smtClean="0">
                <a:cs typeface="+mj-cs"/>
              </a:rPr>
              <a:t>)</a:t>
            </a:r>
            <a:r>
              <a:rPr lang="ar-SA" sz="3600" dirty="0" smtClean="0">
                <a:cs typeface="+mj-cs"/>
              </a:rPr>
              <a:t> </a:t>
            </a:r>
            <a:r>
              <a:rPr lang="ar-SA" sz="3600" dirty="0">
                <a:cs typeface="+mj-cs"/>
              </a:rPr>
              <a:t>وهذا وهم إنما هو محمد بن حميد الرازي الذي قال فيه الحافظ </a:t>
            </a:r>
            <a:r>
              <a:rPr lang="ar-SA" sz="3600" dirty="0" smtClean="0">
                <a:cs typeface="+mj-cs"/>
              </a:rPr>
              <a:t>في</a:t>
            </a:r>
            <a:r>
              <a:rPr lang="ar-IQ" sz="3600" dirty="0" smtClean="0">
                <a:cs typeface="+mj-cs"/>
              </a:rPr>
              <a:t> </a:t>
            </a:r>
            <a:r>
              <a:rPr lang="ar-SA" sz="3600" dirty="0" smtClean="0">
                <a:cs typeface="+mj-cs"/>
              </a:rPr>
              <a:t>(التقريب</a:t>
            </a:r>
            <a:r>
              <a:rPr lang="ar-SA" sz="3600" dirty="0">
                <a:cs typeface="+mj-cs"/>
              </a:rPr>
              <a:t>) حافظ </a:t>
            </a:r>
            <a:r>
              <a:rPr lang="ar-SA" sz="3600" dirty="0" smtClean="0">
                <a:cs typeface="+mj-cs"/>
              </a:rPr>
              <a:t>ضعيف</a:t>
            </a:r>
            <a:r>
              <a:rPr lang="ar-IQ" sz="3600" dirty="0" smtClean="0">
                <a:cs typeface="+mj-cs"/>
              </a:rPr>
              <a:t> .</a:t>
            </a:r>
            <a:endParaRPr lang="en-US" sz="3600" dirty="0">
              <a:cs typeface="+mj-cs"/>
            </a:endParaRPr>
          </a:p>
          <a:p>
            <a:pPr marL="0" indent="0" algn="just">
              <a:buNone/>
            </a:pPr>
            <a:r>
              <a:rPr lang="ar-IQ" sz="3600" dirty="0" smtClean="0">
                <a:cs typeface="+mj-cs"/>
              </a:rPr>
              <a:t> </a:t>
            </a:r>
            <a:r>
              <a:rPr lang="ar-SA" sz="3600" dirty="0" smtClean="0">
                <a:cs typeface="+mj-cs"/>
              </a:rPr>
              <a:t>فهذه </a:t>
            </a:r>
            <a:r>
              <a:rPr lang="ar-SA" sz="3600" dirty="0">
                <a:cs typeface="+mj-cs"/>
              </a:rPr>
              <a:t>علة قادحة وهي إبدال ضعيف </a:t>
            </a:r>
            <a:r>
              <a:rPr lang="ar-SA" sz="3600" dirty="0" smtClean="0">
                <a:cs typeface="+mj-cs"/>
              </a:rPr>
              <a:t>بثقة</a:t>
            </a:r>
            <a:r>
              <a:rPr lang="en-US" sz="3600" dirty="0" smtClean="0">
                <a:cs typeface="+mj-cs"/>
              </a:rPr>
              <a:t> .</a:t>
            </a:r>
            <a:endParaRPr lang="ar-IQ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19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>
            <a:normAutofit/>
          </a:bodyPr>
          <a:lstStyle/>
          <a:p>
            <a:r>
              <a:rPr lang="ar-IQ" sz="4800" dirty="0" smtClean="0">
                <a:cs typeface="+mj-cs"/>
              </a:rPr>
              <a:t>المصادر</a:t>
            </a:r>
          </a:p>
          <a:p>
            <a:r>
              <a:rPr lang="ar-IQ" sz="4800" dirty="0" smtClean="0">
                <a:cs typeface="+mj-cs"/>
              </a:rPr>
              <a:t>تدريب الراوي </a:t>
            </a:r>
            <a:r>
              <a:rPr lang="ar-IQ" sz="4800" dirty="0">
                <a:cs typeface="+mj-cs"/>
              </a:rPr>
              <a:t>في شرح تقريب </a:t>
            </a:r>
            <a:r>
              <a:rPr lang="ar-IQ" sz="4800" dirty="0" smtClean="0">
                <a:cs typeface="+mj-cs"/>
              </a:rPr>
              <a:t>النواوي: للسيوطي</a:t>
            </a:r>
          </a:p>
          <a:p>
            <a:r>
              <a:rPr lang="ar-IQ" sz="4800" dirty="0" smtClean="0">
                <a:cs typeface="+mj-cs"/>
              </a:rPr>
              <a:t>تيسير مصطلح الحديث: محمود الطحان</a:t>
            </a:r>
            <a:endParaRPr lang="ar-IQ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568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91264" cy="53438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IQ" sz="19900" dirty="0" smtClean="0">
                <a:latin typeface="_PDMS_Saleem_QuranFont" pitchFamily="2" charset="-78"/>
                <a:cs typeface="_R i b a Z_12" pitchFamily="2" charset="-78"/>
              </a:rPr>
              <a:t>سوثاس</a:t>
            </a:r>
            <a:endParaRPr lang="ar-IQ" sz="19900" dirty="0">
              <a:latin typeface="_PDMS_Saleem_QuranFont" pitchFamily="2" charset="-78"/>
              <a:cs typeface="_R i b a Z_12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73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5256584"/>
          </a:xfrm>
        </p:spPr>
        <p:txBody>
          <a:bodyPr>
            <a:normAutofit/>
          </a:bodyPr>
          <a:lstStyle/>
          <a:p>
            <a:pPr algn="just" rtl="1"/>
            <a:r>
              <a:rPr lang="ar-SA" sz="6000" dirty="0" smtClean="0"/>
              <a:t>تعريفه اصطلاحاً</a:t>
            </a:r>
            <a:r>
              <a:rPr lang="en-US" sz="6000" dirty="0" smtClean="0"/>
              <a:t> : </a:t>
            </a:r>
            <a:r>
              <a:rPr lang="ar-SA" sz="6000" dirty="0" smtClean="0"/>
              <a:t>ما اتصل سنده بنقل العدل الضابط عن مثله إلى منتهاه من غير شذوذ ولا علّة</a:t>
            </a:r>
            <a:r>
              <a:rPr lang="en-US" sz="6000" dirty="0" smtClean="0"/>
              <a:t> . </a:t>
            </a:r>
            <a:br>
              <a:rPr lang="en-US" sz="6000" dirty="0" smtClean="0"/>
            </a:br>
            <a:endParaRPr lang="ar-IQ" sz="6000" dirty="0"/>
          </a:p>
        </p:txBody>
      </p:sp>
    </p:spTree>
    <p:extLst>
      <p:ext uri="{BB962C8B-B14F-4D97-AF65-F5344CB8AC3E}">
        <p14:creationId xmlns:p14="http://schemas.microsoft.com/office/powerpoint/2010/main" val="23094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034682"/>
          </a:xfrm>
        </p:spPr>
        <p:txBody>
          <a:bodyPr>
            <a:normAutofit/>
          </a:bodyPr>
          <a:lstStyle/>
          <a:p>
            <a:pPr algn="r"/>
            <a:r>
              <a:rPr lang="ar-SA" sz="7200" dirty="0"/>
              <a:t>أ</a:t>
            </a:r>
            <a:r>
              <a:rPr lang="en-US" sz="7200" dirty="0"/>
              <a:t>. </a:t>
            </a:r>
            <a:r>
              <a:rPr lang="ar-SA" sz="7200" dirty="0"/>
              <a:t>اتصال </a:t>
            </a:r>
            <a:r>
              <a:rPr lang="ar-SA" sz="7200" dirty="0" smtClean="0"/>
              <a:t>السند</a:t>
            </a:r>
            <a:r>
              <a:rPr lang="ar-IQ" sz="7200" dirty="0" smtClean="0"/>
              <a:t/>
            </a:r>
            <a:br>
              <a:rPr lang="ar-IQ" sz="7200" dirty="0" smtClean="0"/>
            </a:br>
            <a:r>
              <a:rPr lang="ar-SA" sz="7200" dirty="0"/>
              <a:t>ب</a:t>
            </a:r>
            <a:r>
              <a:rPr lang="en-US" sz="7200" dirty="0"/>
              <a:t>. </a:t>
            </a:r>
            <a:r>
              <a:rPr lang="ar-SA" sz="7200" dirty="0"/>
              <a:t>عدالة </a:t>
            </a:r>
            <a:r>
              <a:rPr lang="ar-SA" sz="7200" dirty="0" smtClean="0"/>
              <a:t>الروا</a:t>
            </a:r>
            <a:r>
              <a:rPr lang="ar-IQ" sz="7200" dirty="0" smtClean="0"/>
              <a:t>ة</a:t>
            </a:r>
            <a:r>
              <a:rPr lang="en-US" sz="7200" dirty="0"/>
              <a:t> </a:t>
            </a:r>
            <a:br>
              <a:rPr lang="en-US" sz="7200" dirty="0"/>
            </a:br>
            <a:r>
              <a:rPr lang="ar-SA" sz="7200" dirty="0"/>
              <a:t>جـ</a:t>
            </a:r>
            <a:r>
              <a:rPr lang="en-US" sz="7200" dirty="0"/>
              <a:t>. </a:t>
            </a:r>
            <a:r>
              <a:rPr lang="ar-SA" sz="7200" dirty="0"/>
              <a:t>ضبط الرواة</a:t>
            </a:r>
            <a:r>
              <a:rPr lang="en-US" sz="7200" dirty="0"/>
              <a:t> 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ar-SA" sz="7200" dirty="0"/>
              <a:t>د</a:t>
            </a:r>
            <a:r>
              <a:rPr lang="en-US" sz="7200" dirty="0"/>
              <a:t>. </a:t>
            </a:r>
            <a:r>
              <a:rPr lang="ar-SA" sz="7200" dirty="0"/>
              <a:t>عدم الشذوذ</a:t>
            </a:r>
            <a:r>
              <a:rPr lang="en-US" sz="7200" dirty="0"/>
              <a:t> 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ar-SA" sz="7200" dirty="0"/>
              <a:t>هـ</a:t>
            </a:r>
            <a:r>
              <a:rPr lang="en-US" sz="7200" dirty="0"/>
              <a:t> . </a:t>
            </a:r>
            <a:r>
              <a:rPr lang="ar-SA" sz="7200" dirty="0"/>
              <a:t>عدم العلًّة</a:t>
            </a:r>
            <a:r>
              <a:rPr lang="en-US" sz="7200" dirty="0"/>
              <a:t> </a:t>
            </a:r>
            <a:endParaRPr lang="ar-IQ" sz="7200" dirty="0"/>
          </a:p>
        </p:txBody>
      </p:sp>
    </p:spTree>
    <p:extLst>
      <p:ext uri="{BB962C8B-B14F-4D97-AF65-F5344CB8AC3E}">
        <p14:creationId xmlns:p14="http://schemas.microsoft.com/office/powerpoint/2010/main" val="11863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073427"/>
          </a:xfrm>
        </p:spPr>
        <p:txBody>
          <a:bodyPr>
            <a:normAutofit/>
          </a:bodyPr>
          <a:lstStyle/>
          <a:p>
            <a:pPr algn="just"/>
            <a:r>
              <a:rPr lang="ar-SA" sz="6000" dirty="0">
                <a:cs typeface="+mj-cs"/>
              </a:rPr>
              <a:t>اتصال السند</a:t>
            </a:r>
            <a:r>
              <a:rPr lang="en-US" sz="6000" dirty="0">
                <a:cs typeface="+mj-cs"/>
              </a:rPr>
              <a:t> : </a:t>
            </a:r>
            <a:r>
              <a:rPr lang="ar-SA" sz="6000" dirty="0">
                <a:cs typeface="+mj-cs"/>
              </a:rPr>
              <a:t>معناه أن كل راو من رواته قد أخذه مباشرة عمن فوقه من أول السند إلى </a:t>
            </a:r>
            <a:r>
              <a:rPr lang="ar-SA" sz="6000" dirty="0" smtClean="0">
                <a:cs typeface="+mj-cs"/>
              </a:rPr>
              <a:t>منتهاه</a:t>
            </a:r>
            <a:r>
              <a:rPr lang="en-US" sz="6000" dirty="0" smtClean="0">
                <a:cs typeface="+mj-cs"/>
              </a:rPr>
              <a:t> . </a:t>
            </a:r>
            <a:endParaRPr lang="ar-IQ" sz="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93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5904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عدالة </a:t>
            </a:r>
            <a:r>
              <a:rPr lang="ar-SA" sz="4800" dirty="0" smtClean="0">
                <a:cs typeface="+mj-cs"/>
              </a:rPr>
              <a:t>الروا</a:t>
            </a:r>
            <a:r>
              <a:rPr lang="ar-IQ" sz="4800" dirty="0">
                <a:cs typeface="+mj-cs"/>
              </a:rPr>
              <a:t>ة</a:t>
            </a:r>
            <a:r>
              <a:rPr lang="en-US" sz="4800" dirty="0">
                <a:cs typeface="+mj-cs"/>
              </a:rPr>
              <a:t> : </a:t>
            </a:r>
            <a:r>
              <a:rPr lang="ar-SA" sz="4800" dirty="0">
                <a:cs typeface="+mj-cs"/>
              </a:rPr>
              <a:t>أي أن كل راو من رواته اتّصف </a:t>
            </a:r>
            <a:r>
              <a:rPr lang="ar-SA" sz="4800" dirty="0" smtClean="0">
                <a:cs typeface="+mj-cs"/>
              </a:rPr>
              <a:t>بكونه</a:t>
            </a:r>
            <a:r>
              <a:rPr lang="en-US" sz="4800" dirty="0" smtClean="0">
                <a:cs typeface="+mj-cs"/>
              </a:rPr>
              <a:t>:</a:t>
            </a:r>
            <a:r>
              <a:rPr lang="ar-SA" sz="4800" dirty="0" smtClean="0">
                <a:cs typeface="+mj-cs"/>
              </a:rPr>
              <a:t> </a:t>
            </a:r>
            <a:endParaRPr lang="en-US" sz="4800" dirty="0" smtClean="0">
              <a:cs typeface="+mj-cs"/>
            </a:endParaRPr>
          </a:p>
          <a:p>
            <a:pPr algn="just"/>
            <a:r>
              <a:rPr lang="ar-SA" sz="4800" dirty="0" smtClean="0">
                <a:cs typeface="+mj-cs"/>
              </a:rPr>
              <a:t>مسلماً</a:t>
            </a:r>
            <a:endParaRPr lang="en-US" sz="4800" dirty="0" smtClean="0">
              <a:cs typeface="+mj-cs"/>
            </a:endParaRPr>
          </a:p>
          <a:p>
            <a:pPr algn="just"/>
            <a:r>
              <a:rPr lang="ar-SA" sz="4800" dirty="0" smtClean="0">
                <a:cs typeface="+mj-cs"/>
              </a:rPr>
              <a:t> بالغا</a:t>
            </a:r>
            <a:r>
              <a:rPr lang="ar-IQ" sz="4800" dirty="0">
                <a:cs typeface="+mj-cs"/>
              </a:rPr>
              <a:t>ً</a:t>
            </a:r>
            <a:endParaRPr lang="en-US" sz="4800" dirty="0" smtClean="0">
              <a:cs typeface="+mj-cs"/>
            </a:endParaRPr>
          </a:p>
          <a:p>
            <a:pPr algn="just"/>
            <a:r>
              <a:rPr lang="ar-SA" sz="4800" dirty="0" smtClean="0">
                <a:cs typeface="+mj-cs"/>
              </a:rPr>
              <a:t> عاقلاً</a:t>
            </a:r>
            <a:endParaRPr lang="en-US" sz="4800" dirty="0" smtClean="0">
              <a:cs typeface="+mj-cs"/>
            </a:endParaRPr>
          </a:p>
          <a:p>
            <a:pPr algn="just"/>
            <a:r>
              <a:rPr lang="ar-SA" sz="4800" dirty="0" smtClean="0">
                <a:cs typeface="+mj-cs"/>
              </a:rPr>
              <a:t> </a:t>
            </a:r>
            <a:r>
              <a:rPr lang="ar-SA" sz="4800" dirty="0">
                <a:cs typeface="+mj-cs"/>
              </a:rPr>
              <a:t>غير فاسق </a:t>
            </a:r>
            <a:endParaRPr lang="en-US" sz="4800" dirty="0" smtClean="0">
              <a:cs typeface="+mj-cs"/>
            </a:endParaRPr>
          </a:p>
          <a:p>
            <a:pPr algn="just"/>
            <a:r>
              <a:rPr lang="ar-SA" sz="4800" dirty="0" smtClean="0">
                <a:cs typeface="+mj-cs"/>
              </a:rPr>
              <a:t>وغير </a:t>
            </a:r>
            <a:r>
              <a:rPr lang="ar-SA" sz="4800" dirty="0">
                <a:cs typeface="+mj-cs"/>
              </a:rPr>
              <a:t>مخروم </a:t>
            </a:r>
            <a:r>
              <a:rPr lang="ar-SA" sz="4800" dirty="0" smtClean="0">
                <a:cs typeface="+mj-cs"/>
              </a:rPr>
              <a:t>المروءة</a:t>
            </a:r>
            <a:r>
              <a:rPr lang="en-US" sz="4800" dirty="0" smtClean="0">
                <a:cs typeface="+mj-cs"/>
              </a:rPr>
              <a:t> .</a:t>
            </a:r>
            <a:endParaRPr lang="ar-IQ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83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217443"/>
          </a:xfrm>
        </p:spPr>
        <p:txBody>
          <a:bodyPr>
            <a:normAutofit/>
          </a:bodyPr>
          <a:lstStyle/>
          <a:p>
            <a:r>
              <a:rPr lang="en-US" sz="5400" dirty="0">
                <a:cs typeface="+mj-cs"/>
              </a:rPr>
              <a:t> </a:t>
            </a:r>
            <a:r>
              <a:rPr lang="ar-SA" sz="5400" dirty="0">
                <a:cs typeface="+mj-cs"/>
              </a:rPr>
              <a:t>ضبط الرواة</a:t>
            </a:r>
            <a:r>
              <a:rPr lang="en-US" sz="5400" dirty="0">
                <a:cs typeface="+mj-cs"/>
              </a:rPr>
              <a:t> : </a:t>
            </a:r>
            <a:r>
              <a:rPr lang="ar-SA" sz="5400" dirty="0">
                <a:cs typeface="+mj-cs"/>
              </a:rPr>
              <a:t>أي أن كل راو من رواته كان تامًّ </a:t>
            </a:r>
            <a:r>
              <a:rPr lang="ar-SA" sz="5400" dirty="0" smtClean="0">
                <a:cs typeface="+mj-cs"/>
              </a:rPr>
              <a:t>الضبط</a:t>
            </a:r>
            <a:r>
              <a:rPr lang="ar-IQ" sz="5400" dirty="0" smtClean="0">
                <a:cs typeface="+mj-cs"/>
              </a:rPr>
              <a:t>، والضبط إما</a:t>
            </a:r>
            <a:r>
              <a:rPr lang="ar-IQ" sz="5400" dirty="0">
                <a:cs typeface="+mj-cs"/>
              </a:rPr>
              <a:t>:</a:t>
            </a:r>
            <a:endParaRPr lang="en-US" sz="5400" dirty="0" smtClean="0">
              <a:cs typeface="+mj-cs"/>
            </a:endParaRPr>
          </a:p>
          <a:p>
            <a:r>
              <a:rPr lang="ar-SA" sz="5400" dirty="0" smtClean="0">
                <a:cs typeface="+mj-cs"/>
              </a:rPr>
              <a:t>ضبط صدر </a:t>
            </a:r>
            <a:endParaRPr lang="en-US" sz="5400" dirty="0" smtClean="0">
              <a:cs typeface="+mj-cs"/>
            </a:endParaRPr>
          </a:p>
          <a:p>
            <a:r>
              <a:rPr lang="ar-SA" sz="5400" dirty="0" smtClean="0">
                <a:cs typeface="+mj-cs"/>
              </a:rPr>
              <a:t>ضبط </a:t>
            </a:r>
            <a:r>
              <a:rPr lang="ar-SA" sz="5400" dirty="0">
                <a:cs typeface="+mj-cs"/>
              </a:rPr>
              <a:t>كتاب</a:t>
            </a:r>
            <a:r>
              <a:rPr lang="en-US" sz="5400" dirty="0">
                <a:cs typeface="+mj-cs"/>
              </a:rPr>
              <a:t> </a:t>
            </a:r>
            <a:endParaRPr lang="ar-IQ" sz="5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98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19256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 smtClean="0">
                <a:cs typeface="+mj-cs"/>
              </a:rPr>
              <a:t> </a:t>
            </a:r>
            <a:r>
              <a:rPr lang="ar-IQ" sz="4800" dirty="0" smtClean="0">
                <a:cs typeface="+mj-cs"/>
              </a:rPr>
              <a:t>قال البخاري (رحمه الله) </a:t>
            </a:r>
            <a:r>
              <a:rPr lang="ar-SA" sz="4800" dirty="0" smtClean="0">
                <a:cs typeface="+mj-cs"/>
              </a:rPr>
              <a:t>(ت 256 هـ)</a:t>
            </a:r>
            <a:r>
              <a:rPr lang="ar-IQ" sz="4800" dirty="0" smtClean="0">
                <a:cs typeface="+mj-cs"/>
              </a:rPr>
              <a:t>:</a:t>
            </a:r>
          </a:p>
          <a:p>
            <a:pPr algn="just"/>
            <a:r>
              <a:rPr lang="ar-SA" sz="4800" dirty="0" smtClean="0">
                <a:cs typeface="+mj-cs"/>
              </a:rPr>
              <a:t>حدثنا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عبد الله بن يوسف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قال أخبرنا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مالك عن </a:t>
            </a:r>
            <a:r>
              <a:rPr lang="ar-SA" sz="4800" dirty="0" smtClean="0">
                <a:cs typeface="+mj-cs"/>
              </a:rPr>
              <a:t>ابن </a:t>
            </a:r>
            <a:r>
              <a:rPr lang="ar-SA" sz="4800" dirty="0">
                <a:cs typeface="+mj-cs"/>
              </a:rPr>
              <a:t>شهاب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عن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محمد بن جبير </a:t>
            </a:r>
            <a:r>
              <a:rPr lang="ar-SA" sz="4800" dirty="0" smtClean="0">
                <a:cs typeface="+mj-cs"/>
              </a:rPr>
              <a:t>بن </a:t>
            </a:r>
            <a:r>
              <a:rPr lang="ar-SA" sz="4800" dirty="0">
                <a:cs typeface="+mj-cs"/>
              </a:rPr>
              <a:t>مطعم عن أبيه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 smtClean="0">
                <a:cs typeface="+mj-cs"/>
              </a:rPr>
              <a:t>قال</a:t>
            </a:r>
            <a:r>
              <a:rPr lang="en-US" sz="4800" dirty="0" smtClean="0">
                <a:cs typeface="+mj-cs"/>
              </a:rPr>
              <a:t>”:</a:t>
            </a:r>
            <a:r>
              <a:rPr lang="en-US" sz="4800" dirty="0">
                <a:cs typeface="+mj-cs"/>
              </a:rPr>
              <a:t> </a:t>
            </a:r>
            <a:r>
              <a:rPr lang="ar-SA" sz="4800" dirty="0">
                <a:cs typeface="+mj-cs"/>
              </a:rPr>
              <a:t>سمعت رسول الله صلى الله عليه وسلم قرأ في المغرب بالطور</a:t>
            </a:r>
            <a:r>
              <a:rPr lang="en-US" sz="4800" dirty="0">
                <a:cs typeface="+mj-cs"/>
              </a:rPr>
              <a:t>  </a:t>
            </a:r>
            <a:r>
              <a:rPr lang="en-US" sz="4800" dirty="0" smtClean="0">
                <a:cs typeface="+mj-cs"/>
              </a:rPr>
              <a:t>. “</a:t>
            </a:r>
            <a:endParaRPr lang="ar-IQ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00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19256" cy="3960440"/>
          </a:xfrm>
        </p:spPr>
        <p:txBody>
          <a:bodyPr>
            <a:normAutofit/>
          </a:bodyPr>
          <a:lstStyle/>
          <a:p>
            <a:pPr algn="just"/>
            <a:r>
              <a:rPr lang="ar-SA" sz="4800" dirty="0" smtClean="0">
                <a:cs typeface="+mj-cs"/>
              </a:rPr>
              <a:t>عدم </a:t>
            </a:r>
            <a:r>
              <a:rPr lang="ar-SA" sz="4800" dirty="0">
                <a:cs typeface="+mj-cs"/>
              </a:rPr>
              <a:t>الشذوذ</a:t>
            </a:r>
            <a:r>
              <a:rPr lang="en-US" sz="4800" dirty="0">
                <a:cs typeface="+mj-cs"/>
              </a:rPr>
              <a:t> :</a:t>
            </a:r>
            <a:r>
              <a:rPr lang="ar-SA" sz="4800" dirty="0">
                <a:cs typeface="+mj-cs"/>
              </a:rPr>
              <a:t>أي أن لايكون الحديث شاذاً </a:t>
            </a:r>
            <a:r>
              <a:rPr lang="ar-SA" sz="4800" dirty="0" smtClean="0">
                <a:cs typeface="+mj-cs"/>
              </a:rPr>
              <a:t> </a:t>
            </a:r>
            <a:r>
              <a:rPr lang="ar-SA" sz="4800" dirty="0">
                <a:cs typeface="+mj-cs"/>
              </a:rPr>
              <a:t>والشذوذ : هو مخالفة الثقة لمن هو أوثق منه</a:t>
            </a:r>
            <a:r>
              <a:rPr lang="en-US" sz="4800" dirty="0">
                <a:cs typeface="+mj-cs"/>
              </a:rPr>
              <a:t> </a:t>
            </a:r>
            <a:r>
              <a:rPr lang="en-US" sz="4800" dirty="0" smtClean="0">
                <a:cs typeface="+mj-cs"/>
              </a:rPr>
              <a:t>. </a:t>
            </a:r>
            <a:endParaRPr lang="ar-IQ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85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721499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4000" dirty="0" smtClean="0">
                <a:cs typeface="+mj-cs"/>
              </a:rPr>
              <a:t>مثال الشذوذ:</a:t>
            </a:r>
            <a:endParaRPr lang="en-US" sz="4000" dirty="0" smtClean="0">
              <a:cs typeface="+mj-cs"/>
            </a:endParaRPr>
          </a:p>
          <a:p>
            <a:pPr marL="0" indent="0" algn="just">
              <a:buNone/>
            </a:pPr>
            <a:r>
              <a:rPr lang="ar-IQ" sz="4000" dirty="0" smtClean="0">
                <a:cs typeface="+mj-cs"/>
              </a:rPr>
              <a:t>    </a:t>
            </a:r>
            <a:r>
              <a:rPr lang="ar-SA" sz="4000" dirty="0" smtClean="0">
                <a:cs typeface="+mj-cs"/>
              </a:rPr>
              <a:t>ما </a:t>
            </a:r>
            <a:r>
              <a:rPr lang="ar-SA" sz="4000" dirty="0">
                <a:cs typeface="+mj-cs"/>
              </a:rPr>
              <a:t>رواه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>
                <a:cs typeface="+mj-cs"/>
              </a:rPr>
              <a:t>أبو داود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>
                <a:cs typeface="+mj-cs"/>
              </a:rPr>
              <a:t>والترمذي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>
                <a:cs typeface="+mj-cs"/>
              </a:rPr>
              <a:t>من حديث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>
                <a:cs typeface="+mj-cs"/>
              </a:rPr>
              <a:t>عبد الواحد بن </a:t>
            </a:r>
            <a:r>
              <a:rPr lang="ar-SA" sz="4000" dirty="0" smtClean="0">
                <a:cs typeface="+mj-cs"/>
              </a:rPr>
              <a:t>زياد، </a:t>
            </a:r>
            <a:r>
              <a:rPr lang="ar-SA" sz="4000" dirty="0">
                <a:cs typeface="+mj-cs"/>
              </a:rPr>
              <a:t>عن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الأعمش، </a:t>
            </a:r>
            <a:r>
              <a:rPr lang="ar-SA" sz="4000" dirty="0">
                <a:cs typeface="+mj-cs"/>
              </a:rPr>
              <a:t>عن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>
                <a:cs typeface="+mj-cs"/>
              </a:rPr>
              <a:t>أبي هريرة</a:t>
            </a:r>
            <a:r>
              <a:rPr lang="en-US" sz="4000" dirty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مرفوعا</a:t>
            </a:r>
            <a:r>
              <a:rPr lang="en-US" sz="4000" dirty="0" smtClean="0">
                <a:cs typeface="+mj-cs"/>
              </a:rPr>
              <a:t>“ :</a:t>
            </a:r>
            <a:r>
              <a:rPr lang="ar-SA" sz="4000" dirty="0" smtClean="0">
                <a:cs typeface="+mj-cs"/>
              </a:rPr>
              <a:t>إذا </a:t>
            </a:r>
            <a:r>
              <a:rPr lang="ar-SA" sz="4000" dirty="0">
                <a:cs typeface="+mj-cs"/>
              </a:rPr>
              <a:t>صلى أحدكم ركعتي الفجر فليضطجع عن يمينه</a:t>
            </a:r>
            <a:r>
              <a:rPr lang="en-US" sz="4000" dirty="0">
                <a:cs typeface="+mj-cs"/>
              </a:rPr>
              <a:t> .</a:t>
            </a:r>
            <a:r>
              <a:rPr lang="en-US" sz="4000" dirty="0" smtClean="0">
                <a:cs typeface="+mj-cs"/>
              </a:rPr>
              <a:t>”</a:t>
            </a:r>
          </a:p>
          <a:p>
            <a:pPr marL="0" indent="0" algn="just">
              <a:buNone/>
            </a:pPr>
            <a:r>
              <a:rPr lang="en-US" sz="4000" dirty="0" smtClean="0">
                <a:cs typeface="+mj-cs"/>
              </a:rPr>
              <a:t>     </a:t>
            </a:r>
            <a:r>
              <a:rPr lang="ar-SA" sz="4000" dirty="0" smtClean="0">
                <a:cs typeface="+mj-cs"/>
              </a:rPr>
              <a:t>قال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البيهقي</a:t>
            </a:r>
            <a:r>
              <a:rPr lang="en-US" sz="4000" dirty="0" smtClean="0">
                <a:cs typeface="+mj-cs"/>
              </a:rPr>
              <a:t> : </a:t>
            </a:r>
            <a:r>
              <a:rPr lang="ar-SA" sz="4000" dirty="0" smtClean="0">
                <a:cs typeface="+mj-cs"/>
              </a:rPr>
              <a:t>خالف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عبد الواحد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العدد الكثير في هذا، فإن الناس إنما رووه من فعل النبي صلى الله عليه وسلم لا من قوله . </a:t>
            </a:r>
            <a:endParaRPr lang="en-US" sz="4000" dirty="0" smtClean="0">
              <a:cs typeface="+mj-cs"/>
            </a:endParaRPr>
          </a:p>
          <a:p>
            <a:pPr marL="0" indent="0" algn="just">
              <a:buNone/>
            </a:pPr>
            <a:r>
              <a:rPr lang="en-US" sz="4000" dirty="0">
                <a:cs typeface="+mj-cs"/>
              </a:rPr>
              <a:t> </a:t>
            </a:r>
            <a:r>
              <a:rPr lang="en-US" sz="4000" dirty="0" smtClean="0">
                <a:cs typeface="+mj-cs"/>
              </a:rPr>
              <a:t>   </a:t>
            </a:r>
            <a:r>
              <a:rPr lang="ar-SA" sz="4000" dirty="0" smtClean="0">
                <a:cs typeface="+mj-cs"/>
              </a:rPr>
              <a:t>وانفرد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عبد الواحد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من بين ثقات أصحاب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الأعمش</a:t>
            </a:r>
            <a:r>
              <a:rPr lang="en-US" sz="4000" dirty="0" smtClean="0">
                <a:cs typeface="+mj-cs"/>
              </a:rPr>
              <a:t> </a:t>
            </a:r>
            <a:r>
              <a:rPr lang="ar-SA" sz="4000" dirty="0" smtClean="0">
                <a:cs typeface="+mj-cs"/>
              </a:rPr>
              <a:t>بهذا اللفظ</a:t>
            </a:r>
            <a:r>
              <a:rPr lang="en-US" sz="4000" dirty="0" smtClean="0">
                <a:cs typeface="+mj-cs"/>
              </a:rPr>
              <a:t>  .</a:t>
            </a:r>
          </a:p>
          <a:p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73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159</Words>
  <Application>Microsoft Office PowerPoint</Application>
  <PresentationFormat>On-screen Show (4:3)</PresentationFormat>
  <Paragraphs>32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PowerPoint Presentation</vt:lpstr>
      <vt:lpstr>تعريفه اصطلاحاً : ما اتصل سنده بنقل العدل الضابط عن مثله إلى منتهاه من غير شذوذ ولا علّة .  </vt:lpstr>
      <vt:lpstr>أ. اتصال السند ب. عدالة الرواة  جـ. ضبط الرواة  د. عدم الشذوذ  هـ . عدم العلًّة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شروط الحديث الصحيح تعريفه اصطلاحاً : ما اتصل سنده بنقل العدل الضابط عن مثله إلى منتهاه من غير شذوذ ولا علًّة </dc:title>
  <dc:creator>n0ak95</dc:creator>
  <cp:lastModifiedBy>n0ak95</cp:lastModifiedBy>
  <cp:revision>39</cp:revision>
  <dcterms:created xsi:type="dcterms:W3CDTF">2015-01-24T07:23:04Z</dcterms:created>
  <dcterms:modified xsi:type="dcterms:W3CDTF">2015-01-29T00:44:41Z</dcterms:modified>
</cp:coreProperties>
</file>