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sldIdLst>
    <p:sldId id="256" r:id="rId2"/>
    <p:sldId id="257" r:id="rId3"/>
    <p:sldId id="258" r:id="rId4"/>
    <p:sldId id="354" r:id="rId5"/>
    <p:sldId id="340" r:id="rId6"/>
    <p:sldId id="259" r:id="rId7"/>
    <p:sldId id="273" r:id="rId8"/>
    <p:sldId id="341" r:id="rId9"/>
    <p:sldId id="355" r:id="rId10"/>
    <p:sldId id="301" r:id="rId11"/>
    <p:sldId id="356" r:id="rId12"/>
    <p:sldId id="342" r:id="rId13"/>
    <p:sldId id="274" r:id="rId14"/>
    <p:sldId id="357" r:id="rId15"/>
    <p:sldId id="343" r:id="rId16"/>
    <p:sldId id="358" r:id="rId17"/>
    <p:sldId id="344" r:id="rId18"/>
    <p:sldId id="302" r:id="rId19"/>
    <p:sldId id="359" r:id="rId20"/>
    <p:sldId id="345" r:id="rId21"/>
    <p:sldId id="360" r:id="rId22"/>
    <p:sldId id="263" r:id="rId23"/>
    <p:sldId id="275" r:id="rId24"/>
    <p:sldId id="348" r:id="rId25"/>
    <p:sldId id="324" r:id="rId26"/>
    <p:sldId id="285" r:id="rId27"/>
    <p:sldId id="361" r:id="rId28"/>
    <p:sldId id="286" r:id="rId29"/>
    <p:sldId id="346" r:id="rId30"/>
    <p:sldId id="287" r:id="rId31"/>
    <p:sldId id="362" r:id="rId32"/>
    <p:sldId id="347" r:id="rId33"/>
    <p:sldId id="304" r:id="rId34"/>
    <p:sldId id="363" r:id="rId35"/>
    <p:sldId id="288" r:id="rId36"/>
    <p:sldId id="364"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عرض المادة" id="{AABE07D2-0435-471E-8BCF-00EC1DCFF6F0}">
          <p14:sldIdLst>
            <p14:sldId id="256"/>
          </p14:sldIdLst>
        </p14:section>
        <p14:section name="أمحتويات المحاضرة" id="{555B0330-FBCE-4F33-962E-C8B7F02F566C}">
          <p14:sldIdLst>
            <p14:sldId id="257"/>
          </p14:sldIdLst>
        </p14:section>
        <p14:section name="مدخل" id="{7B50EA47-DAB8-499D-88B1-8737D79D697B}">
          <p14:sldIdLst>
            <p14:sldId id="258"/>
            <p14:sldId id="354"/>
            <p14:sldId id="340"/>
            <p14:sldId id="259"/>
            <p14:sldId id="273"/>
            <p14:sldId id="341"/>
            <p14:sldId id="355"/>
          </p14:sldIdLst>
        </p14:section>
        <p14:section name="مكونات الانفعال" id="{452828D5-83E7-4170-AC6D-E7752AE0C23C}">
          <p14:sldIdLst>
            <p14:sldId id="301"/>
            <p14:sldId id="356"/>
            <p14:sldId id="342"/>
            <p14:sldId id="274"/>
            <p14:sldId id="357"/>
            <p14:sldId id="343"/>
            <p14:sldId id="358"/>
            <p14:sldId id="344"/>
            <p14:sldId id="302"/>
            <p14:sldId id="359"/>
            <p14:sldId id="345"/>
            <p14:sldId id="360"/>
          </p14:sldIdLst>
        </p14:section>
        <p14:section name="النظريات المفسرة للانفعالات" id="{CC950AC5-6B6D-4EEB-BBDA-85747CE10FDD}">
          <p14:sldIdLst>
            <p14:sldId id="263"/>
            <p14:sldId id="275"/>
            <p14:sldId id="348"/>
            <p14:sldId id="324"/>
          </p14:sldIdLst>
        </p14:section>
        <p14:section name="الانفعالات بين الايجابية والسلبية" id="{6E260B29-8A6E-462D-BF1F-7A2903B21353}">
          <p14:sldIdLst>
            <p14:sldId id="285"/>
            <p14:sldId id="361"/>
            <p14:sldId id="286"/>
            <p14:sldId id="346"/>
            <p14:sldId id="287"/>
            <p14:sldId id="362"/>
            <p14:sldId id="347"/>
            <p14:sldId id="304"/>
            <p14:sldId id="363"/>
            <p14:sldId id="288"/>
            <p14:sldId id="364"/>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p:scale>
          <a:sx n="94" d="100"/>
          <a:sy n="94" d="100"/>
        </p:scale>
        <p:origin x="-384"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9/10/2024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6981"/>
            <a:ext cx="12192000" cy="6608619"/>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200" b="1" spc="50" dirty="0" smtClean="0">
                <a:ln w="11430"/>
                <a:solidFill>
                  <a:srgbClr val="00B0F0"/>
                </a:solidFill>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جامعية لط</a:t>
            </a:r>
            <a:r>
              <a:rPr lang="ar-IQ" sz="4000" b="1" spc="50" dirty="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كلية العلوم الإسلامية – قسم الدراسات </a:t>
            </a:r>
            <a:r>
              <a:rPr lang="ar-SA" sz="4000" b="1" spc="50" dirty="0" smtClean="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الإسلامية</a:t>
            </a:r>
            <a:r>
              <a:rPr lang="ar-IQ" sz="4000" b="1" spc="50" dirty="0" smtClean="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4000" b="1" spc="50" dirty="0" smtClean="0">
                <a:ln w="11430"/>
                <a:solidFill>
                  <a:srgbClr val="FFC00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54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-المرحلة الثالثة-</a:t>
            </a:r>
            <a:r>
              <a:rPr lang="en-US" sz="28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8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en-US"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0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a:t>
            </a:r>
            <a:br>
              <a:rPr lang="ar-SY"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0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74883"/>
            <a:ext cx="11873346" cy="1224426"/>
          </a:xfrm>
        </p:spPr>
        <p:txBody>
          <a:bodyPr>
            <a:normAutofit/>
          </a:bodyPr>
          <a:lstStyle/>
          <a:p>
            <a:pPr algn="ctr" rtl="1"/>
            <a:r>
              <a:rPr lang="ar-SA" sz="8000" b="1" dirty="0" smtClean="0">
                <a:solidFill>
                  <a:srgbClr val="FF0000"/>
                </a:solidFill>
                <a:effectLst>
                  <a:outerShdw blurRad="38100" dist="38100" dir="2700000" algn="tl">
                    <a:srgbClr val="000000">
                      <a:alpha val="43137"/>
                    </a:srgbClr>
                  </a:outerShdw>
                </a:effectLst>
                <a:cs typeface="Ali-A-Samik" pitchFamily="2" charset="-78"/>
              </a:rPr>
              <a:t>مُك</a:t>
            </a:r>
            <a:r>
              <a:rPr lang="ar-IQ" sz="8000" b="1" dirty="0" smtClean="0">
                <a:solidFill>
                  <a:srgbClr val="FF0000"/>
                </a:solidFill>
                <a:effectLst>
                  <a:outerShdw blurRad="38100" dist="38100" dir="2700000" algn="tl">
                    <a:srgbClr val="000000">
                      <a:alpha val="43137"/>
                    </a:srgbClr>
                  </a:outerShdw>
                </a:effectLst>
                <a:cs typeface="Ali-A-Samik" pitchFamily="2" charset="-78"/>
              </a:rPr>
              <a:t>َ</a:t>
            </a:r>
            <a:r>
              <a:rPr lang="ar-SA" sz="8000" b="1" dirty="0" smtClean="0">
                <a:solidFill>
                  <a:srgbClr val="FF0000"/>
                </a:solidFill>
                <a:effectLst>
                  <a:outerShdw blurRad="38100" dist="38100" dir="2700000" algn="tl">
                    <a:srgbClr val="000000">
                      <a:alpha val="43137"/>
                    </a:srgbClr>
                  </a:outerShdw>
                </a:effectLst>
                <a:cs typeface="Ali-A-Samik" pitchFamily="2" charset="-78"/>
              </a:rPr>
              <a:t>وِّنَاتُ </a:t>
            </a:r>
            <a:r>
              <a:rPr lang="ar-SA" sz="8000" b="1" dirty="0">
                <a:solidFill>
                  <a:srgbClr val="FF0000"/>
                </a:solidFill>
                <a:effectLst>
                  <a:outerShdw blurRad="38100" dist="38100" dir="2700000" algn="tl">
                    <a:srgbClr val="000000">
                      <a:alpha val="43137"/>
                    </a:srgbClr>
                  </a:outerShdw>
                </a:effectLst>
                <a:cs typeface="Ali-A-Samik" pitchFamily="2" charset="-78"/>
              </a:rPr>
              <a:t>الانْفِعَالِ</a:t>
            </a:r>
            <a:endParaRPr lang="en-US" sz="80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177635"/>
            <a:ext cx="11804073" cy="5583383"/>
          </a:xfrm>
        </p:spPr>
        <p:txBody>
          <a:bodyPr>
            <a:noAutofit/>
          </a:bodyPr>
          <a:lstStyle/>
          <a:p>
            <a:pPr marL="0" indent="0" algn="r" rtl="1">
              <a:lnSpc>
                <a:spcPct val="150000"/>
              </a:lnSpc>
              <a:spcBef>
                <a:spcPts val="0"/>
              </a:spcBef>
              <a:buNone/>
            </a:pPr>
            <a:r>
              <a:rPr lang="ar-SA" sz="4000" b="1" u="sng" dirty="0">
                <a:solidFill>
                  <a:srgbClr val="002060"/>
                </a:solidFill>
                <a:effectLst>
                  <a:outerShdw blurRad="38100" dist="38100" dir="2700000" algn="tl">
                    <a:srgbClr val="000000">
                      <a:alpha val="43137"/>
                    </a:srgbClr>
                  </a:outerShdw>
                </a:effectLst>
                <a:cs typeface="Ali-A-Samik" pitchFamily="2" charset="-78"/>
              </a:rPr>
              <a:t>للانفعال ثلاثة جوانبَ كما </a:t>
            </a:r>
            <a:r>
              <a:rPr lang="ar-SA" sz="4000" b="1" u="sng" dirty="0" smtClean="0">
                <a:solidFill>
                  <a:srgbClr val="002060"/>
                </a:solidFill>
                <a:effectLst>
                  <a:outerShdw blurRad="38100" dist="38100" dir="2700000" algn="tl">
                    <a:srgbClr val="000000">
                      <a:alpha val="43137"/>
                    </a:srgbClr>
                  </a:outerShdw>
                </a:effectLst>
                <a:cs typeface="Ali-A-Samik" pitchFamily="2" charset="-78"/>
              </a:rPr>
              <a:t>ي</a:t>
            </a:r>
            <a:r>
              <a:rPr lang="ar-IQ" sz="4000" b="1" u="sng" dirty="0" smtClean="0">
                <a:solidFill>
                  <a:srgbClr val="002060"/>
                </a:solidFill>
                <a:effectLst>
                  <a:outerShdw blurRad="38100" dist="38100" dir="2700000" algn="tl">
                    <a:srgbClr val="000000">
                      <a:alpha val="43137"/>
                    </a:srgbClr>
                  </a:outerShdw>
                </a:effectLst>
                <a:cs typeface="Ali-A-Samik" pitchFamily="2" charset="-78"/>
              </a:rPr>
              <a:t>أت</a:t>
            </a:r>
            <a:r>
              <a:rPr lang="ar-SA" sz="4000" b="1" u="sng" dirty="0" smtClean="0">
                <a:solidFill>
                  <a:srgbClr val="002060"/>
                </a:solidFill>
                <a:effectLst>
                  <a:outerShdw blurRad="38100" dist="38100" dir="2700000" algn="tl">
                    <a:srgbClr val="000000">
                      <a:alpha val="43137"/>
                    </a:srgbClr>
                  </a:outerShdw>
                </a:effectLst>
                <a:cs typeface="Ali-A-Samik" pitchFamily="2" charset="-78"/>
              </a:rPr>
              <a:t>ي</a:t>
            </a:r>
            <a:r>
              <a:rPr lang="ar-SA" sz="4000" b="1" dirty="0">
                <a:solidFill>
                  <a:srgbClr val="002060"/>
                </a:solidFill>
                <a:effectLst>
                  <a:outerShdw blurRad="38100" dist="38100" dir="2700000" algn="tl">
                    <a:srgbClr val="000000">
                      <a:alpha val="43137"/>
                    </a:srgbClr>
                  </a:outerShdw>
                </a:effectLst>
                <a:cs typeface="Ali-A-Samik" pitchFamily="2" charset="-78"/>
              </a:rPr>
              <a:t>:</a:t>
            </a:r>
            <a:endParaRPr lang="en-US" sz="4000" b="1" dirty="0">
              <a:solidFill>
                <a:srgbClr val="002060"/>
              </a:solidFill>
              <a:effectLst>
                <a:outerShdw blurRad="38100" dist="38100" dir="2700000" algn="tl">
                  <a:srgbClr val="000000">
                    <a:alpha val="43137"/>
                  </a:srgbClr>
                </a:outerShdw>
              </a:effectLst>
              <a:cs typeface="Ali-A-Samik" pitchFamily="2" charset="-78"/>
            </a:endParaRPr>
          </a:p>
          <a:p>
            <a:pPr marL="0" indent="0" algn="r" rtl="1">
              <a:lnSpc>
                <a:spcPct val="150000"/>
              </a:lnSpc>
              <a:spcBef>
                <a:spcPts val="0"/>
              </a:spcBef>
              <a:buNone/>
            </a:pPr>
            <a:r>
              <a:rPr lang="ar-SA" sz="5400" b="1" dirty="0">
                <a:solidFill>
                  <a:srgbClr val="C00000"/>
                </a:solidFill>
                <a:effectLst>
                  <a:outerShdw blurRad="38100" dist="38100" dir="2700000" algn="tl">
                    <a:srgbClr val="000000">
                      <a:alpha val="43137"/>
                    </a:srgbClr>
                  </a:outerShdw>
                </a:effectLst>
                <a:cs typeface="Ali-A-Samik" pitchFamily="2" charset="-78"/>
              </a:rPr>
              <a:t>1- السُّلوك </a:t>
            </a:r>
            <a:r>
              <a:rPr lang="ar-SA" sz="5400" b="1" dirty="0" smtClean="0">
                <a:solidFill>
                  <a:srgbClr val="C00000"/>
                </a:solidFill>
                <a:effectLst>
                  <a:outerShdw blurRad="38100" dist="38100" dir="2700000" algn="tl">
                    <a:srgbClr val="000000">
                      <a:alpha val="43137"/>
                    </a:srgbClr>
                  </a:outerShdw>
                </a:effectLst>
                <a:cs typeface="Ali-A-Samik" pitchFamily="2" charset="-78"/>
              </a:rPr>
              <a:t>الظَّاهِرُ</a:t>
            </a:r>
            <a:r>
              <a:rPr lang="ar-IQ" sz="5400" b="1" dirty="0" smtClean="0">
                <a:solidFill>
                  <a:srgbClr val="C00000"/>
                </a:solidFill>
                <a:effectLst>
                  <a:outerShdw blurRad="38100" dist="38100" dir="2700000" algn="tl">
                    <a:srgbClr val="000000">
                      <a:alpha val="43137"/>
                    </a:srgbClr>
                  </a:outerShdw>
                </a:effectLst>
                <a:cs typeface="Ali-A-Samik" pitchFamily="2" charset="-78"/>
              </a:rPr>
              <a:t> </a:t>
            </a:r>
            <a:r>
              <a:rPr lang="ar-SA" sz="5400" b="1" dirty="0" smtClean="0">
                <a:solidFill>
                  <a:srgbClr val="C00000"/>
                </a:solidFill>
                <a:effectLst>
                  <a:outerShdw blurRad="38100" dist="38100" dir="2700000" algn="tl">
                    <a:srgbClr val="000000">
                      <a:alpha val="43137"/>
                    </a:srgbClr>
                  </a:outerShdw>
                </a:effectLst>
                <a:cs typeface="Ali-A-Samik" pitchFamily="2" charset="-78"/>
              </a:rPr>
              <a:t>:</a:t>
            </a:r>
            <a:r>
              <a:rPr lang="ar-SA" sz="5400" dirty="0" smtClean="0">
                <a:solidFill>
                  <a:srgbClr val="C00000"/>
                </a:solidFill>
                <a:effectLst>
                  <a:outerShdw blurRad="38100" dist="38100" dir="2700000" algn="tl">
                    <a:srgbClr val="000000">
                      <a:alpha val="43137"/>
                    </a:srgbClr>
                  </a:outerShdw>
                </a:effectLst>
                <a:cs typeface="Ali-A-Samik" pitchFamily="2" charset="-78"/>
              </a:rPr>
              <a:t> </a:t>
            </a:r>
            <a:r>
              <a:rPr lang="ar-SA" sz="4400" dirty="0">
                <a:effectLst>
                  <a:outerShdw blurRad="38100" dist="38100" dir="2700000" algn="tl">
                    <a:srgbClr val="000000">
                      <a:alpha val="43137"/>
                    </a:srgbClr>
                  </a:outerShdw>
                </a:effectLst>
                <a:cs typeface="Ali-A-Sahifa Bold" pitchFamily="2" charset="-78"/>
              </a:rPr>
              <a:t>يظهرُ الانفعال في تعبيرات الوجه المُتَضَمِنَّةِ في </a:t>
            </a:r>
            <a:r>
              <a:rPr lang="ar-SA" sz="4400" dirty="0" smtClean="0">
                <a:effectLst>
                  <a:outerShdw blurRad="38100" dist="38100" dir="2700000" algn="tl">
                    <a:srgbClr val="000000">
                      <a:alpha val="43137"/>
                    </a:srgbClr>
                  </a:outerShdw>
                </a:effectLst>
                <a:cs typeface="Ali-A-Sahifa Bold" pitchFamily="2" charset="-78"/>
              </a:rPr>
              <a:t>ت</a:t>
            </a:r>
            <a:r>
              <a:rPr lang="ar-IQ" sz="4400" dirty="0" smtClean="0">
                <a:effectLst>
                  <a:outerShdw blurRad="38100" dist="38100" dir="2700000" algn="tl">
                    <a:srgbClr val="000000">
                      <a:alpha val="43137"/>
                    </a:srgbClr>
                  </a:outerShdw>
                </a:effectLst>
                <a:cs typeface="Ali-A-Sahifa Bold" pitchFamily="2" charset="-78"/>
              </a:rPr>
              <a:t>ــ</a:t>
            </a:r>
            <a:r>
              <a:rPr lang="ar-SA" sz="4400" dirty="0" smtClean="0">
                <a:effectLst>
                  <a:outerShdw blurRad="38100" dist="38100" dir="2700000" algn="tl">
                    <a:srgbClr val="000000">
                      <a:alpha val="43137"/>
                    </a:srgbClr>
                  </a:outerShdw>
                </a:effectLst>
                <a:cs typeface="Ali-A-Sahifa Bold" pitchFamily="2" charset="-78"/>
              </a:rPr>
              <a:t>غير </a:t>
            </a:r>
            <a:r>
              <a:rPr lang="ar-SA" sz="4400" dirty="0">
                <a:effectLst>
                  <a:outerShdw blurRad="38100" dist="38100" dir="2700000" algn="tl">
                    <a:srgbClr val="000000">
                      <a:alpha val="43137"/>
                    </a:srgbClr>
                  </a:outerShdw>
                </a:effectLst>
                <a:cs typeface="Ali-A-Sahifa Bold" pitchFamily="2" charset="-78"/>
              </a:rPr>
              <a:t>العَينين </a:t>
            </a:r>
            <a:r>
              <a:rPr lang="ar-SA" sz="4400" dirty="0" smtClean="0">
                <a:effectLst>
                  <a:outerShdw blurRad="38100" dist="38100" dir="2700000" algn="tl">
                    <a:srgbClr val="000000">
                      <a:alpha val="43137"/>
                    </a:srgbClr>
                  </a:outerShdw>
                </a:effectLst>
                <a:cs typeface="Ali-A-Sahifa Bold" pitchFamily="2" charset="-78"/>
              </a:rPr>
              <a:t>والشَّفت</a:t>
            </a:r>
            <a:r>
              <a:rPr lang="ar-IQ" sz="4400" dirty="0" smtClean="0">
                <a:effectLst>
                  <a:outerShdw blurRad="38100" dist="38100" dir="2700000" algn="tl">
                    <a:srgbClr val="000000">
                      <a:alpha val="43137"/>
                    </a:srgbClr>
                  </a:outerShdw>
                </a:effectLst>
                <a:cs typeface="Ali-A-Sahifa Bold" pitchFamily="2" charset="-78"/>
              </a:rPr>
              <a:t>ــــ</a:t>
            </a:r>
            <a:r>
              <a:rPr lang="ar-SA" sz="4400" dirty="0" smtClean="0">
                <a:effectLst>
                  <a:outerShdw blurRad="38100" dist="38100" dir="2700000" algn="tl">
                    <a:srgbClr val="000000">
                      <a:alpha val="43137"/>
                    </a:srgbClr>
                  </a:outerShdw>
                </a:effectLst>
                <a:cs typeface="Ali-A-Sahifa Bold" pitchFamily="2" charset="-78"/>
              </a:rPr>
              <a:t>ين والعَضَ</a:t>
            </a:r>
            <a:r>
              <a:rPr lang="ar-IQ" sz="4400" dirty="0" smtClean="0">
                <a:effectLst>
                  <a:outerShdw blurRad="38100" dist="38100" dir="2700000" algn="tl">
                    <a:srgbClr val="000000">
                      <a:alpha val="43137"/>
                    </a:srgbClr>
                  </a:outerShdw>
                </a:effectLst>
                <a:cs typeface="Ali-A-Sahifa Bold" pitchFamily="2" charset="-78"/>
              </a:rPr>
              <a:t>ــ</a:t>
            </a:r>
            <a:r>
              <a:rPr lang="ar-SA" sz="4400" dirty="0" smtClean="0">
                <a:effectLst>
                  <a:outerShdw blurRad="38100" dist="38100" dir="2700000" algn="tl">
                    <a:srgbClr val="000000">
                      <a:alpha val="43137"/>
                    </a:srgbClr>
                  </a:outerShdw>
                </a:effectLst>
                <a:cs typeface="Ali-A-Sahifa Bold" pitchFamily="2" charset="-78"/>
              </a:rPr>
              <a:t>لات</a:t>
            </a:r>
            <a:r>
              <a:rPr lang="ar-IQ" sz="4400" dirty="0" smtClean="0">
                <a:effectLst>
                  <a:outerShdw blurRad="38100" dist="38100" dir="2700000" algn="tl">
                    <a:srgbClr val="000000">
                      <a:alpha val="43137"/>
                    </a:srgbClr>
                  </a:outerShdw>
                </a:effectLst>
                <a:cs typeface="Ali-A-Sahifa Bold" pitchFamily="2" charset="-78"/>
              </a:rPr>
              <a:t> </a:t>
            </a:r>
            <a:r>
              <a:rPr lang="ar-SA" sz="4400" dirty="0" smtClean="0">
                <a:effectLst>
                  <a:outerShdw blurRad="38100" dist="38100" dir="2700000" algn="tl">
                    <a:srgbClr val="000000">
                      <a:alpha val="43137"/>
                    </a:srgbClr>
                  </a:outerShdw>
                </a:effectLst>
                <a:cs typeface="Ali-A-Sahifa Bold" pitchFamily="2" charset="-78"/>
              </a:rPr>
              <a:t>، وت</a:t>
            </a:r>
            <a:r>
              <a:rPr lang="ar-IQ" sz="4400" dirty="0" smtClean="0">
                <a:effectLst>
                  <a:outerShdw blurRad="38100" dist="38100" dir="2700000" algn="tl">
                    <a:srgbClr val="000000">
                      <a:alpha val="43137"/>
                    </a:srgbClr>
                  </a:outerShdw>
                </a:effectLst>
                <a:cs typeface="Ali-A-Sahifa Bold" pitchFamily="2" charset="-78"/>
              </a:rPr>
              <a:t>ـ</a:t>
            </a:r>
            <a:r>
              <a:rPr lang="ar-SA" sz="4400" dirty="0" smtClean="0">
                <a:effectLst>
                  <a:outerShdw blurRad="38100" dist="38100" dir="2700000" algn="tl">
                    <a:srgbClr val="000000">
                      <a:alpha val="43137"/>
                    </a:srgbClr>
                  </a:outerShdw>
                </a:effectLst>
                <a:cs typeface="Ali-A-Sahifa Bold" pitchFamily="2" charset="-78"/>
              </a:rPr>
              <a:t>غير </a:t>
            </a:r>
            <a:r>
              <a:rPr lang="ar-SA" sz="4400" dirty="0">
                <a:effectLst>
                  <a:outerShdw blurRad="38100" dist="38100" dir="2700000" algn="tl">
                    <a:srgbClr val="000000">
                      <a:alpha val="43137"/>
                    </a:srgbClr>
                  </a:outerShdw>
                </a:effectLst>
                <a:cs typeface="Ali-A-Sahifa Bold" pitchFamily="2" charset="-78"/>
              </a:rPr>
              <a:t>الصَّوت في </a:t>
            </a:r>
            <a:r>
              <a:rPr lang="ar-SA" sz="4400" dirty="0" smtClean="0">
                <a:effectLst>
                  <a:outerShdw blurRad="38100" dist="38100" dir="2700000" algn="tl">
                    <a:srgbClr val="000000">
                      <a:alpha val="43137"/>
                    </a:srgbClr>
                  </a:outerShdw>
                </a:effectLst>
                <a:cs typeface="Ali-A-Sahifa Bold" pitchFamily="2" charset="-78"/>
              </a:rPr>
              <a:t>الطبق</a:t>
            </a:r>
            <a:r>
              <a:rPr lang="ar-IQ" sz="4400" dirty="0" smtClean="0">
                <a:effectLst>
                  <a:outerShdw blurRad="38100" dist="38100" dir="2700000" algn="tl">
                    <a:srgbClr val="000000">
                      <a:alpha val="43137"/>
                    </a:srgbClr>
                  </a:outerShdw>
                </a:effectLst>
                <a:cs typeface="Ali-A-Sahifa Bold" pitchFamily="2" charset="-78"/>
              </a:rPr>
              <a:t>ـــ</a:t>
            </a:r>
            <a:r>
              <a:rPr lang="ar-SA" sz="4400" dirty="0" smtClean="0">
                <a:effectLst>
                  <a:outerShdw blurRad="38100" dist="38100" dir="2700000" algn="tl">
                    <a:srgbClr val="000000">
                      <a:alpha val="43137"/>
                    </a:srgbClr>
                  </a:outerShdw>
                </a:effectLst>
                <a:cs typeface="Ali-A-Sahifa Bold" pitchFamily="2" charset="-78"/>
              </a:rPr>
              <a:t>ة والشدة</a:t>
            </a:r>
            <a:r>
              <a:rPr lang="ar-IQ" sz="4400" dirty="0" smtClean="0">
                <a:effectLst>
                  <a:outerShdw blurRad="38100" dist="38100" dir="2700000" algn="tl">
                    <a:srgbClr val="000000">
                      <a:alpha val="43137"/>
                    </a:srgbClr>
                  </a:outerShdw>
                </a:effectLst>
                <a:cs typeface="Ali-A-Sahifa Bold" pitchFamily="2" charset="-78"/>
              </a:rPr>
              <a:t> </a:t>
            </a:r>
            <a:r>
              <a:rPr lang="ar-SA" sz="4400" dirty="0" smtClean="0">
                <a:effectLst>
                  <a:outerShdw blurRad="38100" dist="38100" dir="2700000" algn="tl">
                    <a:srgbClr val="000000">
                      <a:alpha val="43137"/>
                    </a:srgbClr>
                  </a:outerShdw>
                </a:effectLst>
                <a:cs typeface="Ali-A-Sahifa Bold" pitchFamily="2" charset="-78"/>
              </a:rPr>
              <a:t>، </a:t>
            </a:r>
            <a:r>
              <a:rPr lang="ar-SA" sz="4400" dirty="0">
                <a:effectLst>
                  <a:outerShdw blurRad="38100" dist="38100" dir="2700000" algn="tl">
                    <a:srgbClr val="000000">
                      <a:alpha val="43137"/>
                    </a:srgbClr>
                  </a:outerShdw>
                </a:effectLst>
                <a:cs typeface="Ali-A-Sahifa Bold" pitchFamily="2" charset="-78"/>
              </a:rPr>
              <a:t>وقد يحدث نشاط ظاهر كالجَريِّ أو الهُجوم </a:t>
            </a:r>
            <a:r>
              <a:rPr lang="ar-SA" sz="4400" dirty="0" smtClean="0">
                <a:effectLst>
                  <a:outerShdw blurRad="38100" dist="38100" dir="2700000" algn="tl">
                    <a:srgbClr val="000000">
                      <a:alpha val="43137"/>
                    </a:srgbClr>
                  </a:outerShdw>
                </a:effectLst>
                <a:cs typeface="Ali-A-Sahifa Bold" pitchFamily="2" charset="-78"/>
              </a:rPr>
              <a:t>والايم</a:t>
            </a:r>
            <a:r>
              <a:rPr lang="ar-IQ" sz="4400" dirty="0" smtClean="0">
                <a:effectLst>
                  <a:outerShdw blurRad="38100" dist="38100" dir="2700000" algn="tl">
                    <a:srgbClr val="000000">
                      <a:alpha val="43137"/>
                    </a:srgbClr>
                  </a:outerShdw>
                </a:effectLst>
                <a:cs typeface="Ali-A-Sahifa Bold" pitchFamily="2" charset="-78"/>
              </a:rPr>
              <a:t>ـــــــــ</a:t>
            </a:r>
            <a:r>
              <a:rPr lang="ar-SA" sz="4400" dirty="0" smtClean="0">
                <a:effectLst>
                  <a:outerShdw blurRad="38100" dist="38100" dir="2700000" algn="tl">
                    <a:srgbClr val="000000">
                      <a:alpha val="43137"/>
                    </a:srgbClr>
                  </a:outerShdw>
                </a:effectLst>
                <a:cs typeface="Ali-A-Sahifa Bold" pitchFamily="2" charset="-78"/>
              </a:rPr>
              <a:t>اءات </a:t>
            </a:r>
            <a:r>
              <a:rPr lang="ar-SA" sz="4400" dirty="0">
                <a:effectLst>
                  <a:outerShdw blurRad="38100" dist="38100" dir="2700000" algn="tl">
                    <a:srgbClr val="000000">
                      <a:alpha val="43137"/>
                    </a:srgbClr>
                  </a:outerShdw>
                </a:effectLst>
                <a:cs typeface="Ali-A-Sahifa Bold" pitchFamily="2" charset="-78"/>
              </a:rPr>
              <a:t>والحركات </a:t>
            </a:r>
            <a:r>
              <a:rPr lang="ar-SA" sz="4400" dirty="0" smtClean="0">
                <a:effectLst>
                  <a:outerShdw blurRad="38100" dist="38100" dir="2700000" algn="tl">
                    <a:srgbClr val="000000">
                      <a:alpha val="43137"/>
                    </a:srgbClr>
                  </a:outerShdw>
                </a:effectLst>
                <a:cs typeface="Ali-A-Sahifa Bold" pitchFamily="2" charset="-78"/>
              </a:rPr>
              <a:t>والاشارات</a:t>
            </a:r>
            <a:r>
              <a:rPr lang="ar-IQ" sz="4400" dirty="0" smtClean="0">
                <a:effectLst>
                  <a:outerShdw blurRad="38100" dist="38100" dir="2700000" algn="tl">
                    <a:srgbClr val="000000">
                      <a:alpha val="43137"/>
                    </a:srgbClr>
                  </a:outerShdw>
                </a:effectLst>
                <a:cs typeface="Ali-A-Sahifa Bold" pitchFamily="2" charset="-78"/>
              </a:rPr>
              <a:t>.</a:t>
            </a:r>
            <a:endParaRPr lang="en-US" sz="4400"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405471574"/>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4692"/>
            <a:ext cx="11748655" cy="6483927"/>
          </a:xfrm>
        </p:spPr>
        <p:txBody>
          <a:bodyPr>
            <a:noAutofit/>
          </a:bodyPr>
          <a:lstStyle/>
          <a:p>
            <a:pPr marL="0" indent="0" algn="r" rtl="1">
              <a:lnSpc>
                <a:spcPct val="150000"/>
              </a:lnSpc>
              <a:spcBef>
                <a:spcPts val="0"/>
              </a:spcBef>
              <a:buNone/>
            </a:pPr>
            <a:r>
              <a:rPr lang="ar-SA" sz="4800" b="1" dirty="0" smtClean="0">
                <a:solidFill>
                  <a:srgbClr val="0070C0"/>
                </a:solidFill>
                <a:effectLst>
                  <a:outerShdw blurRad="38100" dist="38100" dir="2700000" algn="tl">
                    <a:srgbClr val="000000">
                      <a:alpha val="43137"/>
                    </a:srgbClr>
                  </a:outerShdw>
                </a:effectLst>
                <a:cs typeface="Ali-A-Samik" pitchFamily="2" charset="-78"/>
              </a:rPr>
              <a:t>2- </a:t>
            </a:r>
            <a:r>
              <a:rPr lang="ar-SA" sz="4800" b="1" dirty="0">
                <a:solidFill>
                  <a:srgbClr val="0070C0"/>
                </a:solidFill>
                <a:effectLst>
                  <a:outerShdw blurRad="38100" dist="38100" dir="2700000" algn="tl">
                    <a:srgbClr val="000000">
                      <a:alpha val="43137"/>
                    </a:srgbClr>
                  </a:outerShdw>
                </a:effectLst>
                <a:cs typeface="Ali-A-Samik" pitchFamily="2" charset="-78"/>
              </a:rPr>
              <a:t>التَّغَيُرُ </a:t>
            </a:r>
            <a:r>
              <a:rPr lang="ar-SA" sz="4800" b="1" dirty="0" smtClean="0">
                <a:solidFill>
                  <a:srgbClr val="0070C0"/>
                </a:solidFill>
                <a:effectLst>
                  <a:outerShdw blurRad="38100" dist="38100" dir="2700000" algn="tl">
                    <a:srgbClr val="000000">
                      <a:alpha val="43137"/>
                    </a:srgbClr>
                  </a:outerShdw>
                </a:effectLst>
                <a:cs typeface="Ali-A-Samik" pitchFamily="2" charset="-78"/>
              </a:rPr>
              <a:t>الفِسْيُولُوجِ</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ي</a:t>
            </a:r>
            <a:r>
              <a:rPr lang="ar-IQ" sz="4800" b="1" dirty="0" smtClean="0">
                <a:solidFill>
                  <a:srgbClr val="0070C0"/>
                </a:solidFill>
                <a:effectLst>
                  <a:outerShdw blurRad="38100" dist="38100" dir="2700000" algn="tl">
                    <a:srgbClr val="000000">
                      <a:alpha val="43137"/>
                    </a:srgbClr>
                  </a:outerShdw>
                </a:effectLst>
                <a:cs typeface="Ali-A-Samik" pitchFamily="2" charset="-78"/>
              </a:rPr>
              <a:t> </a:t>
            </a:r>
            <a:r>
              <a:rPr lang="ar-SA" sz="4800" b="1" dirty="0" smtClean="0">
                <a:solidFill>
                  <a:srgbClr val="0070C0"/>
                </a:solidFill>
                <a:effectLst>
                  <a:outerShdw blurRad="38100" dist="38100" dir="2700000" algn="tl">
                    <a:srgbClr val="000000">
                      <a:alpha val="43137"/>
                    </a:srgbClr>
                  </a:outerShdw>
                </a:effectLst>
                <a:cs typeface="Ali-A-Samik" pitchFamily="2" charset="-78"/>
              </a:rPr>
              <a:t>:</a:t>
            </a:r>
            <a:r>
              <a:rPr lang="ar-SA" sz="4800" dirty="0" smtClean="0">
                <a:solidFill>
                  <a:srgbClr val="0070C0"/>
                </a:solidFill>
                <a:effectLst>
                  <a:outerShdw blurRad="38100" dist="38100" dir="2700000" algn="tl">
                    <a:srgbClr val="000000">
                      <a:alpha val="43137"/>
                    </a:srgbClr>
                  </a:outerShdw>
                </a:effectLst>
                <a:cs typeface="Ali-A-Samik" pitchFamily="2" charset="-78"/>
              </a:rPr>
              <a:t> </a:t>
            </a:r>
            <a:r>
              <a:rPr lang="ar-SA" sz="3600" dirty="0" smtClean="0">
                <a:effectLst>
                  <a:outerShdw blurRad="38100" dist="38100" dir="2700000" algn="tl">
                    <a:srgbClr val="000000">
                      <a:alpha val="43137"/>
                    </a:srgbClr>
                  </a:outerShdw>
                </a:effectLst>
                <a:cs typeface="Ali-A-Sahifa Bold" pitchFamily="2" charset="-78"/>
              </a:rPr>
              <a:t>وهُ</a:t>
            </a:r>
            <a:r>
              <a:rPr lang="ar-IQ" sz="3600" dirty="0" smtClean="0">
                <a:effectLst>
                  <a:outerShdw blurRad="38100" dist="38100" dir="2700000" algn="tl">
                    <a:srgbClr val="000000">
                      <a:alpha val="43137"/>
                    </a:srgbClr>
                  </a:outerShdw>
                </a:effectLst>
                <a:cs typeface="Ali-A-Sahifa Bold" pitchFamily="2" charset="-78"/>
              </a:rPr>
              <a:t>ــ</a:t>
            </a:r>
            <a:r>
              <a:rPr lang="ar-SA" sz="3600" dirty="0" smtClean="0">
                <a:effectLst>
                  <a:outerShdw blurRad="38100" dist="38100" dir="2700000" algn="tl">
                    <a:srgbClr val="000000">
                      <a:alpha val="43137"/>
                    </a:srgbClr>
                  </a:outerShdw>
                </a:effectLst>
                <a:cs typeface="Ali-A-Sahifa Bold" pitchFamily="2" charset="-78"/>
              </a:rPr>
              <a:t>و </a:t>
            </a:r>
            <a:r>
              <a:rPr lang="ar-SA" sz="3600" dirty="0">
                <a:effectLst>
                  <a:outerShdw blurRad="38100" dist="38100" dir="2700000" algn="tl">
                    <a:srgbClr val="000000">
                      <a:alpha val="43137"/>
                    </a:srgbClr>
                  </a:outerShdw>
                </a:effectLst>
                <a:cs typeface="Ali-A-Sahifa Bold" pitchFamily="2" charset="-78"/>
              </a:rPr>
              <a:t>يُصَاحب كثيراً </a:t>
            </a:r>
            <a:r>
              <a:rPr lang="ar-SA" sz="3600" dirty="0" smtClean="0">
                <a:effectLst>
                  <a:outerShdw blurRad="38100" dist="38100" dir="2700000" algn="tl">
                    <a:srgbClr val="000000">
                      <a:alpha val="43137"/>
                    </a:srgbClr>
                  </a:outerShdw>
                </a:effectLst>
                <a:cs typeface="Ali-A-Sahifa Bold" pitchFamily="2" charset="-78"/>
              </a:rPr>
              <a:t>م</a:t>
            </a:r>
            <a:r>
              <a:rPr lang="ar-IQ" sz="3600" dirty="0" smtClean="0">
                <a:effectLst>
                  <a:outerShdw blurRad="38100" dist="38100" dir="2700000" algn="tl">
                    <a:srgbClr val="000000">
                      <a:alpha val="43137"/>
                    </a:srgbClr>
                  </a:outerShdw>
                </a:effectLst>
                <a:cs typeface="Ali-A-Sahifa Bold" pitchFamily="2" charset="-78"/>
              </a:rPr>
              <a:t>ـ</a:t>
            </a:r>
            <a:r>
              <a:rPr lang="ar-SA" sz="3600" dirty="0" smtClean="0">
                <a:effectLst>
                  <a:outerShdw blurRad="38100" dist="38100" dir="2700000" algn="tl">
                    <a:srgbClr val="000000">
                      <a:alpha val="43137"/>
                    </a:srgbClr>
                  </a:outerShdw>
                </a:effectLst>
                <a:cs typeface="Ali-A-Sahifa Bold" pitchFamily="2" charset="-78"/>
              </a:rPr>
              <a:t>ن الانفع</a:t>
            </a:r>
            <a:r>
              <a:rPr lang="ar-IQ" sz="3600" dirty="0" smtClean="0">
                <a:effectLst>
                  <a:outerShdw blurRad="38100" dist="38100" dir="2700000" algn="tl">
                    <a:srgbClr val="000000">
                      <a:alpha val="43137"/>
                    </a:srgbClr>
                  </a:outerShdw>
                </a:effectLst>
                <a:cs typeface="Ali-A-Sahifa Bold" pitchFamily="2" charset="-78"/>
              </a:rPr>
              <a:t>ـ</a:t>
            </a:r>
            <a:r>
              <a:rPr lang="ar-SA" sz="3600" dirty="0" smtClean="0">
                <a:effectLst>
                  <a:outerShdw blurRad="38100" dist="38100" dir="2700000" algn="tl">
                    <a:srgbClr val="000000">
                      <a:alpha val="43137"/>
                    </a:srgbClr>
                  </a:outerShdw>
                </a:effectLst>
                <a:cs typeface="Ali-A-Sahifa Bold" pitchFamily="2" charset="-78"/>
              </a:rPr>
              <a:t>الات</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ويَتَلخص في زيادة النشاط الفِسيُولُوجي: الوَجْهِ </a:t>
            </a:r>
            <a:r>
              <a:rPr lang="ar-SA" sz="3600" dirty="0" smtClean="0">
                <a:effectLst>
                  <a:outerShdw blurRad="38100" dist="38100" dir="2700000" algn="tl">
                    <a:srgbClr val="000000">
                      <a:alpha val="43137"/>
                    </a:srgbClr>
                  </a:outerShdw>
                </a:effectLst>
                <a:cs typeface="Ali-A-Sahifa Bold" pitchFamily="2" charset="-78"/>
              </a:rPr>
              <a:t>المُتَوَرد</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ضربات القلب </a:t>
            </a:r>
            <a:r>
              <a:rPr lang="ar-SA" sz="3600" dirty="0" smtClean="0">
                <a:effectLst>
                  <a:outerShdw blurRad="38100" dist="38100" dir="2700000" algn="tl">
                    <a:srgbClr val="000000">
                      <a:alpha val="43137"/>
                    </a:srgbClr>
                  </a:outerShdw>
                </a:effectLst>
                <a:cs typeface="Ali-A-Sahifa Bold" pitchFamily="2" charset="-78"/>
              </a:rPr>
              <a:t>السَّريعة</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ضغط الدَّم </a:t>
            </a:r>
            <a:r>
              <a:rPr lang="ar-SA" sz="3600" dirty="0" smtClean="0">
                <a:effectLst>
                  <a:outerShdw blurRad="38100" dist="38100" dir="2700000" algn="tl">
                    <a:srgbClr val="000000">
                      <a:alpha val="43137"/>
                    </a:srgbClr>
                  </a:outerShdw>
                </a:effectLst>
                <a:cs typeface="Ali-A-Sahifa Bold" pitchFamily="2" charset="-78"/>
              </a:rPr>
              <a:t>المرتفع</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زيادة توتر </a:t>
            </a:r>
            <a:r>
              <a:rPr lang="ar-SA" sz="3600" dirty="0" smtClean="0">
                <a:effectLst>
                  <a:outerShdw blurRad="38100" dist="38100" dir="2700000" algn="tl">
                    <a:srgbClr val="000000">
                      <a:alpha val="43137"/>
                    </a:srgbClr>
                  </a:outerShdw>
                </a:effectLst>
                <a:cs typeface="Ali-A-Sahifa Bold" pitchFamily="2" charset="-78"/>
              </a:rPr>
              <a:t>العضلات</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اتساع حدقة </a:t>
            </a:r>
            <a:r>
              <a:rPr lang="ar-SA" sz="3600" dirty="0" smtClean="0">
                <a:effectLst>
                  <a:outerShdw blurRad="38100" dist="38100" dir="2700000" algn="tl">
                    <a:srgbClr val="000000">
                      <a:alpha val="43137"/>
                    </a:srgbClr>
                  </a:outerShdw>
                </a:effectLst>
                <a:cs typeface="Ali-A-Sahifa Bold" pitchFamily="2" charset="-78"/>
              </a:rPr>
              <a:t>العين</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التَّنفس السَّطحي ( غير العميق </a:t>
            </a:r>
            <a:r>
              <a:rPr lang="ar-SA" sz="3600" dirty="0" smtClean="0">
                <a:effectLst>
                  <a:outerShdw blurRad="38100" dist="38100" dir="2700000" algn="tl">
                    <a:srgbClr val="000000">
                      <a:alpha val="43137"/>
                    </a:srgbClr>
                  </a:outerShdw>
                </a:effectLst>
                <a:cs typeface="Ali-A-Sahifa Bold" pitchFamily="2" charset="-78"/>
              </a:rPr>
              <a:t>)</a:t>
            </a:r>
            <a:r>
              <a:rPr lang="ar-IQ" sz="3600" dirty="0" smtClean="0">
                <a:effectLst>
                  <a:outerShdw blurRad="38100" dist="38100" dir="2700000" algn="tl">
                    <a:srgbClr val="000000">
                      <a:alpha val="43137"/>
                    </a:srgbClr>
                  </a:outerShdw>
                </a:effectLst>
                <a:cs typeface="Ali-A-Sahifa Bold" pitchFamily="2" charset="-78"/>
              </a:rPr>
              <a:t> </a:t>
            </a:r>
            <a:r>
              <a:rPr lang="ar-SA" sz="3600" dirty="0" smtClean="0">
                <a:effectLst>
                  <a:outerShdw blurRad="38100" dist="38100" dir="2700000" algn="tl">
                    <a:srgbClr val="000000">
                      <a:alpha val="43137"/>
                    </a:srgbClr>
                  </a:outerShdw>
                </a:effectLst>
                <a:cs typeface="Ali-A-Sahifa Bold" pitchFamily="2" charset="-78"/>
              </a:rPr>
              <a:t>، </a:t>
            </a:r>
            <a:r>
              <a:rPr lang="ar-SA" sz="3600" dirty="0">
                <a:effectLst>
                  <a:outerShdw blurRad="38100" dist="38100" dir="2700000" algn="tl">
                    <a:srgbClr val="000000">
                      <a:alpha val="43137"/>
                    </a:srgbClr>
                  </a:outerShdw>
                </a:effectLst>
                <a:cs typeface="Ali-A-Sahifa Bold" pitchFamily="2" charset="-78"/>
              </a:rPr>
              <a:t>القَشْعَرِيرَة.</a:t>
            </a:r>
            <a:endParaRPr lang="en-US" sz="3600" dirty="0">
              <a:effectLst>
                <a:outerShdw blurRad="38100" dist="38100" dir="2700000" algn="tl">
                  <a:srgbClr val="000000">
                    <a:alpha val="43137"/>
                  </a:srgbClr>
                </a:outerShdw>
              </a:effectLst>
              <a:cs typeface="Ali-A-Sahifa Bold" pitchFamily="2" charset="-78"/>
            </a:endParaRPr>
          </a:p>
          <a:p>
            <a:pPr marL="0" indent="0" algn="r" rtl="1">
              <a:lnSpc>
                <a:spcPct val="150000"/>
              </a:lnSpc>
              <a:spcBef>
                <a:spcPts val="0"/>
              </a:spcBef>
              <a:buNone/>
            </a:pPr>
            <a:r>
              <a:rPr lang="ar-SA" sz="4800" dirty="0">
                <a:solidFill>
                  <a:srgbClr val="7030A0"/>
                </a:solidFill>
                <a:effectLst>
                  <a:outerShdw blurRad="38100" dist="38100" dir="2700000" algn="tl">
                    <a:srgbClr val="000000">
                      <a:alpha val="43137"/>
                    </a:srgbClr>
                  </a:outerShdw>
                </a:effectLst>
                <a:cs typeface="Ali-A-Samik" pitchFamily="2" charset="-78"/>
              </a:rPr>
              <a:t> </a:t>
            </a:r>
            <a:r>
              <a:rPr lang="ar-SA" sz="4800" b="1" dirty="0">
                <a:solidFill>
                  <a:srgbClr val="7030A0"/>
                </a:solidFill>
                <a:effectLst>
                  <a:outerShdw blurRad="38100" dist="38100" dir="2700000" algn="tl">
                    <a:srgbClr val="000000">
                      <a:alpha val="43137"/>
                    </a:srgbClr>
                  </a:outerShdw>
                </a:effectLst>
                <a:cs typeface="Ali-A-Samik" pitchFamily="2" charset="-78"/>
              </a:rPr>
              <a:t>3- المَشَاعِرُ والادْرًاكًاتُ </a:t>
            </a:r>
            <a:r>
              <a:rPr lang="ar-SA" sz="4800" b="1" dirty="0" smtClean="0">
                <a:solidFill>
                  <a:srgbClr val="7030A0"/>
                </a:solidFill>
                <a:effectLst>
                  <a:outerShdw blurRad="38100" dist="38100" dir="2700000" algn="tl">
                    <a:srgbClr val="000000">
                      <a:alpha val="43137"/>
                    </a:srgbClr>
                  </a:outerShdw>
                </a:effectLst>
                <a:cs typeface="Ali-A-Samik" pitchFamily="2" charset="-78"/>
              </a:rPr>
              <a:t>الدَّاخِلِّيَّة</a:t>
            </a:r>
            <a:r>
              <a:rPr lang="ar-IQ" sz="4800" b="1" dirty="0" smtClean="0">
                <a:solidFill>
                  <a:srgbClr val="7030A0"/>
                </a:solidFill>
                <a:effectLst>
                  <a:outerShdw blurRad="38100" dist="38100" dir="2700000" algn="tl">
                    <a:srgbClr val="000000">
                      <a:alpha val="43137"/>
                    </a:srgbClr>
                  </a:outerShdw>
                </a:effectLst>
                <a:cs typeface="Ali-A-Samik" pitchFamily="2" charset="-78"/>
              </a:rPr>
              <a:t> </a:t>
            </a:r>
            <a:r>
              <a:rPr lang="ar-SA" sz="4800" b="1" dirty="0" smtClean="0">
                <a:solidFill>
                  <a:srgbClr val="7030A0"/>
                </a:solidFill>
                <a:effectLst>
                  <a:outerShdw blurRad="38100" dist="38100" dir="2700000" algn="tl">
                    <a:srgbClr val="000000">
                      <a:alpha val="43137"/>
                    </a:srgbClr>
                  </a:outerShdw>
                </a:effectLst>
                <a:cs typeface="Ali-A-Samik" pitchFamily="2" charset="-78"/>
              </a:rPr>
              <a:t>:</a:t>
            </a:r>
            <a:r>
              <a:rPr lang="ar-SA" sz="4800" dirty="0" smtClean="0">
                <a:solidFill>
                  <a:srgbClr val="7030A0"/>
                </a:solidFill>
                <a:effectLst>
                  <a:outerShdw blurRad="38100" dist="38100" dir="2700000" algn="tl">
                    <a:srgbClr val="000000">
                      <a:alpha val="43137"/>
                    </a:srgbClr>
                  </a:outerShdw>
                </a:effectLst>
                <a:cs typeface="Ali-A-Samik" pitchFamily="2" charset="-78"/>
              </a:rPr>
              <a:t> </a:t>
            </a:r>
            <a:r>
              <a:rPr lang="ar-SA" sz="3600" dirty="0">
                <a:effectLst>
                  <a:outerShdw blurRad="38100" dist="38100" dir="2700000" algn="tl">
                    <a:srgbClr val="000000">
                      <a:alpha val="43137"/>
                    </a:srgbClr>
                  </a:outerShdw>
                </a:effectLst>
                <a:cs typeface="Ali-A-Sahifa Bold" pitchFamily="2" charset="-78"/>
              </a:rPr>
              <a:t>تَحَكُّم الشَّخصي على مشاعره وشدَّتها </a:t>
            </a:r>
            <a:r>
              <a:rPr lang="ar-SA" sz="3600" dirty="0" smtClean="0">
                <a:effectLst>
                  <a:outerShdw blurRad="38100" dist="38100" dir="2700000" algn="tl">
                    <a:srgbClr val="000000">
                      <a:alpha val="43137"/>
                    </a:srgbClr>
                  </a:outerShdw>
                </a:effectLst>
                <a:cs typeface="Ali-A-Sahifa Bold" pitchFamily="2" charset="-78"/>
              </a:rPr>
              <a:t>ونوعي</a:t>
            </a:r>
            <a:r>
              <a:rPr lang="ar-IQ" sz="3600" dirty="0" smtClean="0">
                <a:effectLst>
                  <a:outerShdw blurRad="38100" dist="38100" dir="2700000" algn="tl">
                    <a:srgbClr val="000000">
                      <a:alpha val="43137"/>
                    </a:srgbClr>
                  </a:outerShdw>
                </a:effectLst>
                <a:cs typeface="Ali-A-Sahifa Bold" pitchFamily="2" charset="-78"/>
              </a:rPr>
              <a:t>َّ</a:t>
            </a:r>
            <a:r>
              <a:rPr lang="ar-SA" sz="3600" dirty="0" smtClean="0">
                <a:effectLst>
                  <a:outerShdw blurRad="38100" dist="38100" dir="2700000" algn="tl">
                    <a:srgbClr val="000000">
                      <a:alpha val="43137"/>
                    </a:srgbClr>
                  </a:outerShdw>
                </a:effectLst>
                <a:cs typeface="Ali-A-Sahifa Bold" pitchFamily="2" charset="-78"/>
              </a:rPr>
              <a:t>تها</a:t>
            </a:r>
            <a:r>
              <a:rPr lang="ar-SA" sz="3600" dirty="0">
                <a:effectLst>
                  <a:outerShdw blurRad="38100" dist="38100" dir="2700000" algn="tl">
                    <a:srgbClr val="000000">
                      <a:alpha val="43137"/>
                    </a:srgbClr>
                  </a:outerShdw>
                </a:effectLst>
                <a:cs typeface="Ali-A-Sahifa Bold" pitchFamily="2" charset="-78"/>
              </a:rPr>
              <a:t>. </a:t>
            </a:r>
            <a:endParaRPr lang="en-US" sz="3600" dirty="0">
              <a:effectLst>
                <a:outerShdw blurRad="38100" dist="38100" dir="2700000" algn="tl">
                  <a:srgbClr val="000000">
                    <a:alpha val="43137"/>
                  </a:srgbClr>
                </a:outerShdw>
              </a:effectLst>
              <a:cs typeface="Ali-A-Sahifa Bold" pitchFamily="2" charset="-78"/>
            </a:endParaRPr>
          </a:p>
          <a:p>
            <a:pPr marL="0" indent="0" algn="r" rtl="1">
              <a:lnSpc>
                <a:spcPct val="150000"/>
              </a:lnSpc>
              <a:spcBef>
                <a:spcPts val="0"/>
              </a:spcBef>
              <a:buNone/>
            </a:pPr>
            <a:r>
              <a:rPr lang="ar-SA" sz="3600" b="1" dirty="0">
                <a:solidFill>
                  <a:srgbClr val="FF0000"/>
                </a:solidFill>
                <a:effectLst>
                  <a:outerShdw blurRad="38100" dist="38100" dir="2700000" algn="tl">
                    <a:srgbClr val="000000">
                      <a:alpha val="43137"/>
                    </a:srgbClr>
                  </a:outerShdw>
                </a:effectLst>
                <a:cs typeface="Ali-A-Sahifa Bold" pitchFamily="2" charset="-78"/>
              </a:rPr>
              <a:t>هذه هي الجوانب الثلاثة التي يجب أنْ يقيسها أي مقياس للحالات الانفعالية. </a:t>
            </a:r>
            <a:endParaRPr lang="en-US" sz="3600" b="1" dirty="0">
              <a:solidFill>
                <a:srgbClr val="FF0000"/>
              </a:solidFill>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17843082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4" y="202593"/>
            <a:ext cx="11651673" cy="1058171"/>
          </a:xfrm>
        </p:spPr>
        <p:txBody>
          <a:bodyPr>
            <a:noAutofit/>
          </a:bodyPr>
          <a:lstStyle/>
          <a:p>
            <a:pPr algn="ctr" rtl="1"/>
            <a:r>
              <a:rPr lang="ar-SA" sz="7200" b="1" dirty="0">
                <a:solidFill>
                  <a:srgbClr val="002060"/>
                </a:solidFill>
                <a:effectLst>
                  <a:outerShdw blurRad="38100" dist="38100" dir="2700000" algn="tl">
                    <a:srgbClr val="000000">
                      <a:alpha val="43137"/>
                    </a:srgbClr>
                  </a:outerShdw>
                </a:effectLst>
                <a:cs typeface="Ali-A-Samik" pitchFamily="2" charset="-78"/>
              </a:rPr>
              <a:t>أَبْعَادُ</a:t>
            </a:r>
            <a:r>
              <a:rPr lang="ar-IQ" sz="7200" b="1" dirty="0">
                <a:solidFill>
                  <a:srgbClr val="002060"/>
                </a:solidFill>
                <a:effectLst>
                  <a:outerShdw blurRad="38100" dist="38100" dir="2700000" algn="tl">
                    <a:srgbClr val="000000">
                      <a:alpha val="43137"/>
                    </a:srgbClr>
                  </a:outerShdw>
                </a:effectLst>
                <a:cs typeface="Ali-A-Samik" pitchFamily="2" charset="-78"/>
              </a:rPr>
              <a:t> </a:t>
            </a:r>
            <a:r>
              <a:rPr lang="ar-SA" sz="7200" b="1" dirty="0">
                <a:solidFill>
                  <a:srgbClr val="002060"/>
                </a:solidFill>
                <a:effectLst>
                  <a:outerShdw blurRad="38100" dist="38100" dir="2700000" algn="tl">
                    <a:srgbClr val="000000">
                      <a:alpha val="43137"/>
                    </a:srgbClr>
                  </a:outerShdw>
                </a:effectLst>
                <a:cs typeface="Ali-A-Samik" pitchFamily="2" charset="-78"/>
              </a:rPr>
              <a:t>الانْفِعَال</a:t>
            </a:r>
            <a:r>
              <a:rPr lang="ar-IQ" sz="7200" b="1" dirty="0" smtClean="0">
                <a:solidFill>
                  <a:srgbClr val="002060"/>
                </a:solidFill>
                <a:effectLst>
                  <a:outerShdw blurRad="38100" dist="38100" dir="2700000" algn="tl">
                    <a:srgbClr val="000000">
                      <a:alpha val="43137"/>
                    </a:srgbClr>
                  </a:outerShdw>
                </a:effectLst>
                <a:cs typeface="Ali-A-Samik" pitchFamily="2" charset="-78"/>
              </a:rPr>
              <a:t>ات</a:t>
            </a:r>
            <a:endParaRPr lang="en-US" sz="7200" dirty="0">
              <a:solidFill>
                <a:srgbClr val="00206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246909"/>
            <a:ext cx="11804073" cy="5486400"/>
          </a:xfrm>
        </p:spPr>
        <p:txBody>
          <a:bodyPr>
            <a:noAutofit/>
          </a:bodyPr>
          <a:lstStyle/>
          <a:p>
            <a:pPr marL="0" indent="0" algn="r" rtl="1">
              <a:lnSpc>
                <a:spcPct val="150000"/>
              </a:lnSpc>
              <a:buNone/>
            </a:pPr>
            <a:r>
              <a:rPr lang="ar-SA" sz="4800" b="1" dirty="0">
                <a:solidFill>
                  <a:srgbClr val="00B0F0"/>
                </a:solidFill>
                <a:effectLst>
                  <a:outerShdw blurRad="38100" dist="38100" dir="2700000" algn="tl">
                    <a:srgbClr val="000000">
                      <a:alpha val="43137"/>
                    </a:srgbClr>
                  </a:outerShdw>
                </a:effectLst>
                <a:cs typeface="Ali-A-Samik" pitchFamily="2" charset="-78"/>
              </a:rPr>
              <a:t>1- الجَانِبُ الوِجْدَانِي: </a:t>
            </a:r>
            <a:r>
              <a:rPr lang="ar-SA" sz="4000" b="1" dirty="0">
                <a:effectLst>
                  <a:outerShdw blurRad="38100" dist="38100" dir="2700000" algn="tl">
                    <a:srgbClr val="000000">
                      <a:alpha val="43137"/>
                    </a:srgbClr>
                  </a:outerShdw>
                </a:effectLst>
                <a:cs typeface="Ali-A-Sahifa Bold" pitchFamily="2" charset="-78"/>
              </a:rPr>
              <a:t>ويحتوي على العديد من المشاعر الَتي تتصل </a:t>
            </a:r>
            <a:r>
              <a:rPr lang="ar-SA" sz="4000" b="1" dirty="0" smtClean="0">
                <a:effectLst>
                  <a:outerShdw blurRad="38100" dist="38100" dir="2700000" algn="tl">
                    <a:srgbClr val="000000">
                      <a:alpha val="43137"/>
                    </a:srgbClr>
                  </a:outerShdw>
                </a:effectLst>
                <a:cs typeface="Ali-A-Sahifa Bold" pitchFamily="2" charset="-78"/>
              </a:rPr>
              <a:t>بالاستجاب</a:t>
            </a:r>
            <a:r>
              <a:rPr lang="ar-IQ" sz="4000" b="1" dirty="0" smtClean="0">
                <a:effectLst>
                  <a:outerShdw blurRad="38100" dist="38100" dir="2700000" algn="tl">
                    <a:srgbClr val="000000">
                      <a:alpha val="43137"/>
                    </a:srgbClr>
                  </a:outerShdw>
                </a:effectLst>
                <a:cs typeface="Ali-A-Sahifa Bold" pitchFamily="2" charset="-78"/>
              </a:rPr>
              <a:t>ــ</a:t>
            </a:r>
            <a:r>
              <a:rPr lang="ar-SA" sz="4000" b="1" dirty="0" smtClean="0">
                <a:effectLst>
                  <a:outerShdw blurRad="38100" dist="38100" dir="2700000" algn="tl">
                    <a:srgbClr val="000000">
                      <a:alpha val="43137"/>
                    </a:srgbClr>
                  </a:outerShdw>
                </a:effectLst>
                <a:cs typeface="Ali-A-Sahifa Bold" pitchFamily="2" charset="-78"/>
              </a:rPr>
              <a:t>ة للموق</a:t>
            </a:r>
            <a:r>
              <a:rPr lang="ar-IQ" sz="4000" b="1" dirty="0" smtClean="0">
                <a:effectLst>
                  <a:outerShdw blurRad="38100" dist="38100" dir="2700000" algn="tl">
                    <a:srgbClr val="000000">
                      <a:alpha val="43137"/>
                    </a:srgbClr>
                  </a:outerShdw>
                </a:effectLst>
                <a:cs typeface="Ali-A-Sahifa Bold" pitchFamily="2" charset="-78"/>
              </a:rPr>
              <a:t>ــ</a:t>
            </a:r>
            <a:r>
              <a:rPr lang="ar-SA" sz="4000" b="1" dirty="0" smtClean="0">
                <a:effectLst>
                  <a:outerShdw blurRad="38100" dist="38100" dir="2700000" algn="tl">
                    <a:srgbClr val="000000">
                      <a:alpha val="43137"/>
                    </a:srgbClr>
                  </a:outerShdw>
                </a:effectLst>
                <a:cs typeface="Ali-A-Sahifa Bold" pitchFamily="2" charset="-78"/>
              </a:rPr>
              <a:t>ف </a:t>
            </a:r>
            <a:r>
              <a:rPr lang="ar-SA" sz="4000" b="1" dirty="0">
                <a:effectLst>
                  <a:outerShdw blurRad="38100" dist="38100" dir="2700000" algn="tl">
                    <a:srgbClr val="000000">
                      <a:alpha val="43137"/>
                    </a:srgbClr>
                  </a:outerShdw>
                </a:effectLst>
                <a:cs typeface="Ali-A-Sahifa Bold" pitchFamily="2" charset="-78"/>
              </a:rPr>
              <a:t>الانفعالي </a:t>
            </a:r>
            <a:r>
              <a:rPr lang="ar-SA" sz="4000" b="1" dirty="0" smtClean="0">
                <a:effectLst>
                  <a:outerShdw blurRad="38100" dist="38100" dir="2700000" algn="tl">
                    <a:srgbClr val="000000">
                      <a:alpha val="43137"/>
                    </a:srgbClr>
                  </a:outerShdw>
                </a:effectLst>
                <a:cs typeface="Ali-A-Sahifa Bold" pitchFamily="2" charset="-78"/>
              </a:rPr>
              <a:t>كالفَ</a:t>
            </a:r>
            <a:r>
              <a:rPr lang="ar-IQ" sz="4000" b="1" dirty="0" smtClean="0">
                <a:effectLst>
                  <a:outerShdw blurRad="38100" dist="38100" dir="2700000" algn="tl">
                    <a:srgbClr val="000000">
                      <a:alpha val="43137"/>
                    </a:srgbClr>
                  </a:outerShdw>
                </a:effectLst>
                <a:cs typeface="Ali-A-Sahifa Bold" pitchFamily="2" charset="-78"/>
              </a:rPr>
              <a:t>ـ</a:t>
            </a:r>
            <a:r>
              <a:rPr lang="ar-SA" sz="4000" b="1" dirty="0" smtClean="0">
                <a:effectLst>
                  <a:outerShdw blurRad="38100" dist="38100" dir="2700000" algn="tl">
                    <a:srgbClr val="000000">
                      <a:alpha val="43137"/>
                    </a:srgbClr>
                  </a:outerShdw>
                </a:effectLst>
                <a:cs typeface="Ali-A-Sahifa Bold" pitchFamily="2" charset="-78"/>
              </a:rPr>
              <a:t>رح </a:t>
            </a:r>
            <a:r>
              <a:rPr lang="ar-SA" sz="4000" b="1" dirty="0">
                <a:effectLst>
                  <a:outerShdw blurRad="38100" dist="38100" dir="2700000" algn="tl">
                    <a:srgbClr val="000000">
                      <a:alpha val="43137"/>
                    </a:srgbClr>
                  </a:outerShdw>
                </a:effectLst>
                <a:cs typeface="Ali-A-Sahifa Bold" pitchFamily="2" charset="-78"/>
              </a:rPr>
              <a:t>، الغضب ، </a:t>
            </a:r>
            <a:r>
              <a:rPr lang="ar-SA" sz="4000" b="1" dirty="0" smtClean="0">
                <a:effectLst>
                  <a:outerShdw blurRad="38100" dist="38100" dir="2700000" algn="tl">
                    <a:srgbClr val="000000">
                      <a:alpha val="43137"/>
                    </a:srgbClr>
                  </a:outerShdw>
                </a:effectLst>
                <a:cs typeface="Ali-A-Sahifa Bold" pitchFamily="2" charset="-78"/>
              </a:rPr>
              <a:t>الخوف</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a:t>
            </a:r>
            <a:r>
              <a:rPr lang="ar-SA" sz="4000" b="1" dirty="0">
                <a:effectLst>
                  <a:outerShdw blurRad="38100" dist="38100" dir="2700000" algn="tl">
                    <a:srgbClr val="000000">
                      <a:alpha val="43137"/>
                    </a:srgbClr>
                  </a:outerShdw>
                </a:effectLst>
                <a:cs typeface="Ali-A-Sahifa Bold" pitchFamily="2" charset="-78"/>
              </a:rPr>
              <a:t>الحزن </a:t>
            </a:r>
            <a:r>
              <a:rPr lang="ar-SA" sz="4000" b="1" dirty="0" smtClean="0">
                <a:effectLst>
                  <a:outerShdw blurRad="38100" dist="38100" dir="2700000" algn="tl">
                    <a:srgbClr val="000000">
                      <a:alpha val="43137"/>
                    </a:srgbClr>
                  </a:outerShdw>
                </a:effectLst>
                <a:cs typeface="Ali-A-Sahifa Bold" pitchFamily="2" charset="-78"/>
              </a:rPr>
              <a:t>...</a:t>
            </a:r>
            <a:r>
              <a:rPr lang="ar-IQ" sz="4000" b="1" dirty="0" smtClean="0">
                <a:effectLst>
                  <a:outerShdw blurRad="38100" dist="38100" dir="2700000" algn="tl">
                    <a:srgbClr val="000000">
                      <a:alpha val="43137"/>
                    </a:srgbClr>
                  </a:outerShdw>
                </a:effectLst>
                <a:cs typeface="Ali-A-Sahifa Bold" pitchFamily="2" charset="-78"/>
              </a:rPr>
              <a:t>. </a:t>
            </a:r>
            <a:endParaRPr lang="en-US" sz="4000" b="1" dirty="0">
              <a:effectLst>
                <a:outerShdw blurRad="38100" dist="38100" dir="2700000" algn="tl">
                  <a:srgbClr val="000000">
                    <a:alpha val="43137"/>
                  </a:srgbClr>
                </a:outerShdw>
              </a:effectLst>
              <a:cs typeface="Ali-A-Sahifa Bold" pitchFamily="2" charset="-78"/>
            </a:endParaRPr>
          </a:p>
          <a:p>
            <a:pPr marL="0" indent="0" algn="r" rtl="1">
              <a:lnSpc>
                <a:spcPct val="150000"/>
              </a:lnSpc>
              <a:buNone/>
            </a:pPr>
            <a:r>
              <a:rPr lang="ar-SA" sz="4800" b="1" dirty="0">
                <a:solidFill>
                  <a:srgbClr val="00B050"/>
                </a:solidFill>
                <a:effectLst>
                  <a:outerShdw blurRad="38100" dist="38100" dir="2700000" algn="tl">
                    <a:srgbClr val="000000">
                      <a:alpha val="43137"/>
                    </a:srgbClr>
                  </a:outerShdw>
                </a:effectLst>
                <a:cs typeface="Ali-A-Samik" pitchFamily="2" charset="-78"/>
              </a:rPr>
              <a:t>2- شِدَّةُ الانْفِعَال: </a:t>
            </a:r>
            <a:r>
              <a:rPr lang="ar-SA" sz="4000" b="1" dirty="0">
                <a:effectLst>
                  <a:outerShdw blurRad="38100" dist="38100" dir="2700000" algn="tl">
                    <a:srgbClr val="000000">
                      <a:alpha val="43137"/>
                    </a:srgbClr>
                  </a:outerShdw>
                </a:effectLst>
                <a:cs typeface="Ali-A-Sahifa Bold" pitchFamily="2" charset="-78"/>
              </a:rPr>
              <a:t>يبدو من المظاهر المُصاحبة للانفعال فإذا كانت الأعمال والأنشطة متميزة بالشدَّة وكذلك الحالات النَّفسية المُعَبِرَّة عن الانفعال والتَّغيرات الفِسيولوجيَّة دَلَّ ذلك على </a:t>
            </a:r>
            <a:r>
              <a:rPr lang="ar-SA" sz="4000" b="1" dirty="0" smtClean="0">
                <a:effectLst>
                  <a:outerShdw blurRad="38100" dist="38100" dir="2700000" algn="tl">
                    <a:srgbClr val="000000">
                      <a:alpha val="43137"/>
                    </a:srgbClr>
                  </a:outerShdw>
                </a:effectLst>
                <a:cs typeface="Ali-A-Sahifa Bold" pitchFamily="2" charset="-78"/>
              </a:rPr>
              <a:t>شد</a:t>
            </a:r>
            <a:r>
              <a:rPr lang="ar-IQ" sz="4000" b="1" dirty="0" smtClean="0">
                <a:effectLst>
                  <a:outerShdw blurRad="38100" dist="38100" dir="2700000" algn="tl">
                    <a:srgbClr val="000000">
                      <a:alpha val="43137"/>
                    </a:srgbClr>
                  </a:outerShdw>
                </a:effectLst>
                <a:cs typeface="Ali-A-Sahifa Bold" pitchFamily="2" charset="-78"/>
              </a:rPr>
              <a:t>َّ</a:t>
            </a:r>
            <a:r>
              <a:rPr lang="ar-SA" sz="4000" b="1" dirty="0" smtClean="0">
                <a:effectLst>
                  <a:outerShdw blurRad="38100" dist="38100" dir="2700000" algn="tl">
                    <a:srgbClr val="000000">
                      <a:alpha val="43137"/>
                    </a:srgbClr>
                  </a:outerShdw>
                </a:effectLst>
                <a:cs typeface="Ali-A-Sahifa Bold" pitchFamily="2" charset="-78"/>
              </a:rPr>
              <a:t>ة </a:t>
            </a:r>
            <a:r>
              <a:rPr lang="ar-SA" sz="4000" b="1" dirty="0">
                <a:effectLst>
                  <a:outerShdw blurRad="38100" dist="38100" dir="2700000" algn="tl">
                    <a:srgbClr val="000000">
                      <a:alpha val="43137"/>
                    </a:srgbClr>
                  </a:outerShdw>
                </a:effectLst>
                <a:cs typeface="Ali-A-Sahifa Bold" pitchFamily="2" charset="-78"/>
              </a:rPr>
              <a:t>الانفعال </a:t>
            </a:r>
            <a:r>
              <a:rPr lang="ar-SA" sz="4000" b="1" dirty="0" smtClean="0">
                <a:effectLst>
                  <a:outerShdw blurRad="38100" dist="38100" dir="2700000" algn="tl">
                    <a:srgbClr val="000000">
                      <a:alpha val="43137"/>
                    </a:srgbClr>
                  </a:outerShdw>
                </a:effectLst>
                <a:cs typeface="Ali-A-Sahifa Bold" pitchFamily="2" charset="-78"/>
              </a:rPr>
              <a:t>وبالعكس</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a:t>
            </a:r>
            <a:endParaRPr lang="en-US" sz="40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426971563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263236" y="152400"/>
            <a:ext cx="11637819" cy="6428509"/>
          </a:xfrm>
        </p:spPr>
        <p:txBody>
          <a:bodyPr>
            <a:noAutofit/>
          </a:bodyPr>
          <a:lstStyle/>
          <a:p>
            <a:pPr algn="r" rtl="1">
              <a:lnSpc>
                <a:spcPct val="150000"/>
              </a:lnSpc>
            </a:pPr>
            <a:r>
              <a:rPr lang="ar-SA" sz="5400" b="1" dirty="0">
                <a:solidFill>
                  <a:srgbClr val="FF0000"/>
                </a:solidFill>
                <a:effectLst>
                  <a:outerShdw blurRad="38100" dist="38100" dir="2700000" algn="tl">
                    <a:srgbClr val="000000">
                      <a:alpha val="43137"/>
                    </a:srgbClr>
                  </a:outerShdw>
                </a:effectLst>
                <a:cs typeface="Ali-A-Samik" pitchFamily="2" charset="-78"/>
              </a:rPr>
              <a:t>3- </a:t>
            </a:r>
            <a:r>
              <a:rPr lang="ar-SA" sz="5400" b="1" dirty="0" smtClean="0">
                <a:solidFill>
                  <a:srgbClr val="FF0000"/>
                </a:solidFill>
                <a:effectLst>
                  <a:outerShdw blurRad="38100" dist="38100" dir="2700000" algn="tl">
                    <a:srgbClr val="000000">
                      <a:alpha val="43137"/>
                    </a:srgbClr>
                  </a:outerShdw>
                </a:effectLst>
                <a:cs typeface="Ali-A-Samik" pitchFamily="2" charset="-78"/>
              </a:rPr>
              <a:t>مُ</a:t>
            </a:r>
            <a:r>
              <a:rPr lang="ar-IQ" sz="5400" b="1" dirty="0" smtClean="0">
                <a:solidFill>
                  <a:srgbClr val="FF0000"/>
                </a:solidFill>
                <a:effectLst>
                  <a:outerShdw blurRad="38100" dist="38100" dir="2700000" algn="tl">
                    <a:srgbClr val="000000">
                      <a:alpha val="43137"/>
                    </a:srgbClr>
                  </a:outerShdw>
                </a:effectLst>
                <a:cs typeface="Ali-A-Samik" pitchFamily="2" charset="-78"/>
              </a:rPr>
              <a:t>ـ</a:t>
            </a:r>
            <a:r>
              <a:rPr lang="ar-SA" sz="5400" b="1" dirty="0" smtClean="0">
                <a:solidFill>
                  <a:srgbClr val="FF0000"/>
                </a:solidFill>
                <a:effectLst>
                  <a:outerShdw blurRad="38100" dist="38100" dir="2700000" algn="tl">
                    <a:srgbClr val="000000">
                      <a:alpha val="43137"/>
                    </a:srgbClr>
                  </a:outerShdw>
                </a:effectLst>
                <a:cs typeface="Ali-A-Samik" pitchFamily="2" charset="-78"/>
              </a:rPr>
              <a:t>دَّةُ بَقَ</a:t>
            </a:r>
            <a:r>
              <a:rPr lang="ar-IQ" sz="5400" b="1" dirty="0" smtClean="0">
                <a:solidFill>
                  <a:srgbClr val="FF0000"/>
                </a:solidFill>
                <a:effectLst>
                  <a:outerShdw blurRad="38100" dist="38100" dir="2700000" algn="tl">
                    <a:srgbClr val="000000">
                      <a:alpha val="43137"/>
                    </a:srgbClr>
                  </a:outerShdw>
                </a:effectLst>
                <a:cs typeface="Ali-A-Samik" pitchFamily="2" charset="-78"/>
              </a:rPr>
              <a:t>ـ</a:t>
            </a:r>
            <a:r>
              <a:rPr lang="ar-SA" sz="5400" b="1" dirty="0" smtClean="0">
                <a:solidFill>
                  <a:srgbClr val="FF0000"/>
                </a:solidFill>
                <a:effectLst>
                  <a:outerShdw blurRad="38100" dist="38100" dir="2700000" algn="tl">
                    <a:srgbClr val="000000">
                      <a:alpha val="43137"/>
                    </a:srgbClr>
                  </a:outerShdw>
                </a:effectLst>
                <a:cs typeface="Ali-A-Samik" pitchFamily="2" charset="-78"/>
              </a:rPr>
              <a:t>اءِ الانْفِعَال</a:t>
            </a:r>
            <a:r>
              <a:rPr lang="ar-IQ" sz="5400" b="1" dirty="0" smtClean="0">
                <a:solidFill>
                  <a:srgbClr val="FF0000"/>
                </a:solidFill>
                <a:effectLst>
                  <a:outerShdw blurRad="38100" dist="38100" dir="2700000" algn="tl">
                    <a:srgbClr val="000000">
                      <a:alpha val="43137"/>
                    </a:srgbClr>
                  </a:outerShdw>
                </a:effectLst>
                <a:cs typeface="Ali-A-Samik" pitchFamily="2" charset="-78"/>
              </a:rPr>
              <a:t> </a:t>
            </a:r>
            <a:r>
              <a:rPr lang="ar-SA" sz="5400" b="1" dirty="0" smtClean="0">
                <a:solidFill>
                  <a:srgbClr val="FF0000"/>
                </a:solidFill>
                <a:effectLst>
                  <a:outerShdw blurRad="38100" dist="38100" dir="2700000" algn="tl">
                    <a:srgbClr val="000000">
                      <a:alpha val="43137"/>
                    </a:srgbClr>
                  </a:outerShdw>
                </a:effectLst>
                <a:cs typeface="Ali-A-Samik" pitchFamily="2" charset="-78"/>
              </a:rPr>
              <a:t>: </a:t>
            </a:r>
            <a:r>
              <a:rPr lang="ar-SA" sz="4800" dirty="0">
                <a:effectLst>
                  <a:outerShdw blurRad="38100" dist="38100" dir="2700000" algn="tl">
                    <a:srgbClr val="000000">
                      <a:alpha val="43137"/>
                    </a:srgbClr>
                  </a:outerShdw>
                </a:effectLst>
                <a:cs typeface="Ali-A-Sahifa Bold" pitchFamily="2" charset="-78"/>
              </a:rPr>
              <a:t>تَبقى الاستجابة (السُّلوك) الانفعالي </a:t>
            </a:r>
            <a:r>
              <a:rPr lang="ar-SA" sz="4800" dirty="0" smtClean="0">
                <a:effectLst>
                  <a:outerShdw blurRad="38100" dist="38100" dir="2700000" algn="tl">
                    <a:srgbClr val="000000">
                      <a:alpha val="43137"/>
                    </a:srgbClr>
                  </a:outerShdw>
                </a:effectLst>
                <a:cs typeface="Ali-A-Sahifa Bold" pitchFamily="2" charset="-78"/>
              </a:rPr>
              <a:t>م</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دة </a:t>
            </a:r>
            <a:r>
              <a:rPr lang="ar-SA" sz="4800" dirty="0">
                <a:effectLst>
                  <a:outerShdw blurRad="38100" dist="38100" dir="2700000" algn="tl">
                    <a:srgbClr val="000000">
                      <a:alpha val="43137"/>
                    </a:srgbClr>
                  </a:outerShdw>
                </a:effectLst>
                <a:cs typeface="Ali-A-Sahifa Bold" pitchFamily="2" charset="-78"/>
              </a:rPr>
              <a:t>طويلة أو قصيرة وفقاً للموقف الانفعالي </a:t>
            </a:r>
            <a:r>
              <a:rPr lang="ar-SA" sz="4800" dirty="0" smtClean="0">
                <a:effectLst>
                  <a:outerShdw blurRad="38100" dist="38100" dir="2700000" algn="tl">
                    <a:srgbClr val="000000">
                      <a:alpha val="43137"/>
                    </a:srgbClr>
                  </a:outerShdw>
                </a:effectLst>
                <a:cs typeface="Ali-A-Sahifa Bold" pitchFamily="2" charset="-78"/>
              </a:rPr>
              <a:t>وقُوت</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ه</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فتك</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ون الاستجاب</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ة  قص</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يرة </a:t>
            </a:r>
            <a:r>
              <a:rPr lang="ar-SA" sz="4800" dirty="0">
                <a:effectLst>
                  <a:outerShdw blurRad="38100" dist="38100" dir="2700000" algn="tl">
                    <a:srgbClr val="000000">
                      <a:alpha val="43137"/>
                    </a:srgbClr>
                  </a:outerShdw>
                </a:effectLst>
                <a:cs typeface="Ali-A-Sahifa Bold" pitchFamily="2" charset="-78"/>
              </a:rPr>
              <a:t>إذا </a:t>
            </a:r>
            <a:r>
              <a:rPr lang="ar-SA" sz="4800" dirty="0" smtClean="0">
                <a:effectLst>
                  <a:outerShdw blurRad="38100" dist="38100" dir="2700000" algn="tl">
                    <a:srgbClr val="000000">
                      <a:alpha val="43137"/>
                    </a:srgbClr>
                  </a:outerShdw>
                </a:effectLst>
                <a:cs typeface="Ali-A-Sahifa Bold" pitchFamily="2" charset="-78"/>
              </a:rPr>
              <a:t>ك</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ان الم</a:t>
            </a:r>
            <a:r>
              <a:rPr lang="ar-IQ" sz="4800" dirty="0" smtClean="0">
                <a:effectLst>
                  <a:outerShdw blurRad="38100" dist="38100" dir="2700000" algn="tl">
                    <a:srgbClr val="000000">
                      <a:alpha val="43137"/>
                    </a:srgbClr>
                  </a:outerShdw>
                </a:effectLst>
                <a:cs typeface="Ali-A-Sahifa Bold" pitchFamily="2" charset="-78"/>
              </a:rPr>
              <a:t>ــــــــــ</a:t>
            </a:r>
            <a:r>
              <a:rPr lang="ar-SA" sz="4800" dirty="0" smtClean="0">
                <a:effectLst>
                  <a:outerShdw blurRad="38100" dist="38100" dir="2700000" algn="tl">
                    <a:srgbClr val="000000">
                      <a:alpha val="43137"/>
                    </a:srgbClr>
                  </a:outerShdw>
                </a:effectLst>
                <a:cs typeface="Ali-A-Sahifa Bold" pitchFamily="2" charset="-78"/>
              </a:rPr>
              <a:t>وقف الانف</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عال</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ي بسيط</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اً </a:t>
            </a:r>
            <a:r>
              <a:rPr lang="ar-SA" sz="4800" dirty="0">
                <a:effectLst>
                  <a:outerShdw blurRad="38100" dist="38100" dir="2700000" algn="tl">
                    <a:srgbClr val="000000">
                      <a:alpha val="43137"/>
                    </a:srgbClr>
                  </a:outerShdw>
                </a:effectLst>
                <a:cs typeface="Ali-A-Sahifa Bold" pitchFamily="2" charset="-78"/>
              </a:rPr>
              <a:t>ولايستغرق </a:t>
            </a:r>
            <a:r>
              <a:rPr lang="ar-SA" sz="4800" dirty="0" smtClean="0">
                <a:effectLst>
                  <a:outerShdw blurRad="38100" dist="38100" dir="2700000" algn="tl">
                    <a:srgbClr val="000000">
                      <a:alpha val="43137"/>
                    </a:srgbClr>
                  </a:outerShdw>
                </a:effectLst>
                <a:cs typeface="Ali-A-Sahifa Bold" pitchFamily="2" charset="-78"/>
              </a:rPr>
              <a:t>وقتا</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a:t>
            </a:r>
            <a:r>
              <a:rPr lang="ar-SA" sz="4800" dirty="0">
                <a:effectLst>
                  <a:outerShdw blurRad="38100" dist="38100" dir="2700000" algn="tl">
                    <a:srgbClr val="000000">
                      <a:alpha val="43137"/>
                    </a:srgbClr>
                  </a:outerShdw>
                </a:effectLst>
                <a:cs typeface="Ali-A-Sahifa Bold" pitchFamily="2" charset="-78"/>
              </a:rPr>
              <a:t>أمَّا اذا كان الموقف الانفعالي شديداً </a:t>
            </a:r>
            <a:r>
              <a:rPr lang="ar-SA" sz="4800" dirty="0" smtClean="0">
                <a:effectLst>
                  <a:outerShdw blurRad="38100" dist="38100" dir="2700000" algn="tl">
                    <a:srgbClr val="000000">
                      <a:alpha val="43137"/>
                    </a:srgbClr>
                  </a:outerShdw>
                </a:effectLst>
                <a:cs typeface="Ali-A-Sahifa Bold" pitchFamily="2" charset="-78"/>
              </a:rPr>
              <a:t>كفق</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د </a:t>
            </a:r>
            <a:r>
              <a:rPr lang="ar-SA" sz="4800" dirty="0">
                <a:effectLst>
                  <a:outerShdw blurRad="38100" dist="38100" dir="2700000" algn="tl">
                    <a:srgbClr val="000000">
                      <a:alpha val="43137"/>
                    </a:srgbClr>
                  </a:outerShdw>
                </a:effectLst>
                <a:cs typeface="Ali-A-Sahifa Bold" pitchFamily="2" charset="-78"/>
              </a:rPr>
              <a:t>عزيز مثلاً (</a:t>
            </a:r>
            <a:r>
              <a:rPr lang="ar-SA" sz="4800" dirty="0" smtClean="0">
                <a:effectLst>
                  <a:outerShdw blurRad="38100" dist="38100" dir="2700000" algn="tl">
                    <a:srgbClr val="000000">
                      <a:alpha val="43137"/>
                    </a:srgbClr>
                  </a:outerShdw>
                </a:effectLst>
                <a:cs typeface="Ali-A-Sahifa Bold" pitchFamily="2" charset="-78"/>
              </a:rPr>
              <a:t>حال</a:t>
            </a:r>
            <a:r>
              <a:rPr lang="ar-IQ" sz="4800" dirty="0" smtClean="0">
                <a:effectLst>
                  <a:outerShdw blurRad="38100" dist="38100" dir="2700000" algn="tl">
                    <a:srgbClr val="000000">
                      <a:alpha val="43137"/>
                    </a:srgbClr>
                  </a:outerShdw>
                </a:effectLst>
                <a:cs typeface="Ali-A-Sahifa Bold" pitchFamily="2" charset="-78"/>
              </a:rPr>
              <a:t>ــــ</a:t>
            </a:r>
            <a:r>
              <a:rPr lang="ar-SA" sz="4800" dirty="0" smtClean="0">
                <a:effectLst>
                  <a:outerShdw blurRad="38100" dist="38100" dir="2700000" algn="tl">
                    <a:srgbClr val="000000">
                      <a:alpha val="43137"/>
                    </a:srgbClr>
                  </a:outerShdw>
                </a:effectLst>
                <a:cs typeface="Ali-A-Sahifa Bold" pitchFamily="2" charset="-78"/>
              </a:rPr>
              <a:t>ة وف</a:t>
            </a:r>
            <a:r>
              <a:rPr lang="ar-IQ" sz="4800" dirty="0" smtClean="0">
                <a:effectLst>
                  <a:outerShdw blurRad="38100" dist="38100" dir="2700000" algn="tl">
                    <a:srgbClr val="000000">
                      <a:alpha val="43137"/>
                    </a:srgbClr>
                  </a:outerShdw>
                </a:effectLst>
                <a:cs typeface="Ali-A-Sahifa Bold" pitchFamily="2" charset="-78"/>
              </a:rPr>
              <a:t>ــــ</a:t>
            </a:r>
            <a:r>
              <a:rPr lang="ar-SA" sz="4800" dirty="0" smtClean="0">
                <a:effectLst>
                  <a:outerShdw blurRad="38100" dist="38100" dir="2700000" algn="tl">
                    <a:srgbClr val="000000">
                      <a:alpha val="43137"/>
                    </a:srgbClr>
                  </a:outerShdw>
                </a:effectLst>
                <a:cs typeface="Ali-A-Sahifa Bold" pitchFamily="2" charset="-78"/>
              </a:rPr>
              <a:t>اة</a:t>
            </a:r>
            <a:r>
              <a:rPr lang="ar-SA" sz="4800" dirty="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فقَ</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د </a:t>
            </a:r>
            <a:r>
              <a:rPr lang="ar-SA" sz="4800" dirty="0">
                <a:effectLst>
                  <a:outerShdw blurRad="38100" dist="38100" dir="2700000" algn="tl">
                    <a:srgbClr val="000000">
                      <a:alpha val="43137"/>
                    </a:srgbClr>
                  </a:outerShdw>
                </a:effectLst>
                <a:cs typeface="Ali-A-Sahifa Bold" pitchFamily="2" charset="-78"/>
              </a:rPr>
              <a:t>يَستَمِرُّ </a:t>
            </a:r>
            <a:r>
              <a:rPr lang="ar-SA" sz="4800" dirty="0" smtClean="0">
                <a:effectLst>
                  <a:outerShdw blurRad="38100" dist="38100" dir="2700000" algn="tl">
                    <a:srgbClr val="000000">
                      <a:alpha val="43137"/>
                    </a:srgbClr>
                  </a:outerShdw>
                </a:effectLst>
                <a:cs typeface="Ali-A-Sahifa Bold" pitchFamily="2" charset="-78"/>
              </a:rPr>
              <a:t>الحُ</a:t>
            </a:r>
            <a:r>
              <a:rPr lang="ar-IQ" sz="4800" dirty="0" smtClean="0">
                <a:effectLst>
                  <a:outerShdw blurRad="38100" dist="38100" dir="2700000" algn="tl">
                    <a:srgbClr val="000000">
                      <a:alpha val="43137"/>
                    </a:srgbClr>
                  </a:outerShdw>
                </a:effectLst>
                <a:cs typeface="Ali-A-Sahifa Bold" pitchFamily="2" charset="-78"/>
              </a:rPr>
              <a:t>ــــ</a:t>
            </a:r>
            <a:r>
              <a:rPr lang="ar-SA" sz="4800" dirty="0" smtClean="0">
                <a:effectLst>
                  <a:outerShdw blurRad="38100" dist="38100" dir="2700000" algn="tl">
                    <a:srgbClr val="000000">
                      <a:alpha val="43137"/>
                    </a:srgbClr>
                  </a:outerShdw>
                </a:effectLst>
                <a:cs typeface="Ali-A-Sahifa Bold" pitchFamily="2" charset="-78"/>
              </a:rPr>
              <a:t>زن م</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دةً طويلةً</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a:t>
            </a:r>
            <a:endParaRPr lang="en-US" sz="4800" b="1" dirty="0">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6679909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38545" y="152400"/>
            <a:ext cx="11817927" cy="6483927"/>
          </a:xfrm>
        </p:spPr>
        <p:txBody>
          <a:bodyPr>
            <a:noAutofit/>
          </a:bodyPr>
          <a:lstStyle/>
          <a:p>
            <a:pPr algn="r" rtl="1">
              <a:lnSpc>
                <a:spcPct val="150000"/>
              </a:lnSpc>
            </a:pPr>
            <a:r>
              <a:rPr lang="ar-SA" sz="5400" b="1" dirty="0" smtClean="0">
                <a:solidFill>
                  <a:srgbClr val="0070C0"/>
                </a:solidFill>
                <a:effectLst>
                  <a:outerShdw blurRad="38100" dist="38100" dir="2700000" algn="tl">
                    <a:srgbClr val="000000">
                      <a:alpha val="43137"/>
                    </a:srgbClr>
                  </a:outerShdw>
                </a:effectLst>
                <a:cs typeface="Ali-A-Samik" pitchFamily="2" charset="-78"/>
              </a:rPr>
              <a:t>4- تَرْكِي</a:t>
            </a:r>
            <a:r>
              <a:rPr lang="ar-IQ" sz="5400" b="1" dirty="0" smtClean="0">
                <a:solidFill>
                  <a:srgbClr val="0070C0"/>
                </a:solidFill>
                <a:effectLst>
                  <a:outerShdw blurRad="38100" dist="38100" dir="2700000" algn="tl">
                    <a:srgbClr val="000000">
                      <a:alpha val="43137"/>
                    </a:srgbClr>
                  </a:outerShdw>
                </a:effectLst>
                <a:cs typeface="Ali-A-Samik" pitchFamily="2" charset="-78"/>
              </a:rPr>
              <a:t>ـ</a:t>
            </a:r>
            <a:r>
              <a:rPr lang="ar-SA" sz="5400" b="1" dirty="0" smtClean="0">
                <a:solidFill>
                  <a:srgbClr val="0070C0"/>
                </a:solidFill>
                <a:effectLst>
                  <a:outerShdw blurRad="38100" dist="38100" dir="2700000" algn="tl">
                    <a:srgbClr val="000000">
                      <a:alpha val="43137"/>
                    </a:srgbClr>
                  </a:outerShdw>
                </a:effectLst>
                <a:cs typeface="Ali-A-Samik" pitchFamily="2" charset="-78"/>
              </a:rPr>
              <a:t>بُ الانْفِعَ</a:t>
            </a:r>
            <a:r>
              <a:rPr lang="ar-IQ" sz="5400" b="1" dirty="0" smtClean="0">
                <a:solidFill>
                  <a:srgbClr val="0070C0"/>
                </a:solidFill>
                <a:effectLst>
                  <a:outerShdw blurRad="38100" dist="38100" dir="2700000" algn="tl">
                    <a:srgbClr val="000000">
                      <a:alpha val="43137"/>
                    </a:srgbClr>
                  </a:outerShdw>
                </a:effectLst>
                <a:cs typeface="Ali-A-Samik" pitchFamily="2" charset="-78"/>
              </a:rPr>
              <a:t>ـ</a:t>
            </a:r>
            <a:r>
              <a:rPr lang="ar-SA" sz="5400" b="1" dirty="0" smtClean="0">
                <a:solidFill>
                  <a:srgbClr val="0070C0"/>
                </a:solidFill>
                <a:effectLst>
                  <a:outerShdw blurRad="38100" dist="38100" dir="2700000" algn="tl">
                    <a:srgbClr val="000000">
                      <a:alpha val="43137"/>
                    </a:srgbClr>
                  </a:outerShdw>
                </a:effectLst>
                <a:cs typeface="Ali-A-Samik" pitchFamily="2" charset="-78"/>
              </a:rPr>
              <a:t>ال</a:t>
            </a:r>
            <a:r>
              <a:rPr lang="ar-IQ" sz="5400" b="1" dirty="0" smtClean="0">
                <a:solidFill>
                  <a:srgbClr val="0070C0"/>
                </a:solidFill>
                <a:effectLst>
                  <a:outerShdw blurRad="38100" dist="38100" dir="2700000" algn="tl">
                    <a:srgbClr val="000000">
                      <a:alpha val="43137"/>
                    </a:srgbClr>
                  </a:outerShdw>
                </a:effectLst>
                <a:cs typeface="Ali-A-Samik"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 </a:t>
            </a:r>
            <a:r>
              <a:rPr lang="ar-SA" sz="4800" dirty="0">
                <a:effectLst>
                  <a:outerShdw blurRad="38100" dist="38100" dir="2700000" algn="tl">
                    <a:srgbClr val="000000">
                      <a:alpha val="43137"/>
                    </a:srgbClr>
                  </a:outerShdw>
                </a:effectLst>
                <a:cs typeface="Ali-A-Sahifa Bold" pitchFamily="2" charset="-78"/>
              </a:rPr>
              <a:t>إنَّ السُّلوك الانفعالي النَّاتج عن الموقف الانفعالي قد يكون له أكثر من مظهر ، فمثلاً الموقف </a:t>
            </a:r>
            <a:r>
              <a:rPr lang="ar-SA" sz="4800" dirty="0" smtClean="0">
                <a:effectLst>
                  <a:outerShdw blurRad="38100" dist="38100" dir="2700000" algn="tl">
                    <a:srgbClr val="000000">
                      <a:alpha val="43137"/>
                    </a:srgbClr>
                  </a:outerShdw>
                </a:effectLst>
                <a:cs typeface="Ali-A-Sahifa Bold" pitchFamily="2" charset="-78"/>
              </a:rPr>
              <a:t>الانفعال</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ي </a:t>
            </a:r>
            <a:r>
              <a:rPr lang="ar-SA" sz="4800" dirty="0">
                <a:effectLst>
                  <a:outerShdw blurRad="38100" dist="38100" dir="2700000" algn="tl">
                    <a:srgbClr val="000000">
                      <a:alpha val="43137"/>
                    </a:srgbClr>
                  </a:outerShdw>
                </a:effectLst>
                <a:cs typeface="Ali-A-Sahifa Bold" pitchFamily="2" charset="-78"/>
              </a:rPr>
              <a:t>الذي يُسبِبُ </a:t>
            </a:r>
            <a:r>
              <a:rPr lang="ar-SA" sz="4800" dirty="0" smtClean="0">
                <a:effectLst>
                  <a:outerShdw blurRad="38100" dist="38100" dir="2700000" algn="tl">
                    <a:srgbClr val="000000">
                      <a:alpha val="43137"/>
                    </a:srgbClr>
                  </a:outerShdw>
                </a:effectLst>
                <a:cs typeface="Ali-A-Sahifa Bold" pitchFamily="2" charset="-78"/>
              </a:rPr>
              <a:t>الخ</a:t>
            </a:r>
            <a:r>
              <a:rPr lang="ar-IQ" sz="4800" dirty="0" smtClean="0">
                <a:effectLst>
                  <a:outerShdw blurRad="38100" dist="38100" dir="2700000" algn="tl">
                    <a:srgbClr val="000000">
                      <a:alpha val="43137"/>
                    </a:srgbClr>
                  </a:outerShdw>
                </a:effectLst>
                <a:cs typeface="Ali-A-Sahifa Bold" pitchFamily="2" charset="-78"/>
              </a:rPr>
              <a:t>ــــ</a:t>
            </a:r>
            <a:r>
              <a:rPr lang="ar-SA" sz="4800" dirty="0" smtClean="0">
                <a:effectLst>
                  <a:outerShdw blurRad="38100" dist="38100" dir="2700000" algn="tl">
                    <a:srgbClr val="000000">
                      <a:alpha val="43137"/>
                    </a:srgbClr>
                  </a:outerShdw>
                </a:effectLst>
                <a:cs typeface="Ali-A-Sahifa Bold" pitchFamily="2" charset="-78"/>
              </a:rPr>
              <a:t>وف فق</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د يُصاح</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ب الخ</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وف الغ</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ضب</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وف</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ي </a:t>
            </a:r>
            <a:r>
              <a:rPr lang="ar-SA" sz="4800" dirty="0">
                <a:effectLst>
                  <a:outerShdw blurRad="38100" dist="38100" dir="2700000" algn="tl">
                    <a:srgbClr val="000000">
                      <a:alpha val="43137"/>
                    </a:srgbClr>
                  </a:outerShdw>
                </a:effectLst>
                <a:cs typeface="Ali-A-Sahifa Bold" pitchFamily="2" charset="-78"/>
              </a:rPr>
              <a:t>الأمراض النَّفسيَّة قد ينتقل المريض من </a:t>
            </a:r>
            <a:r>
              <a:rPr lang="ar-SA" sz="4800" dirty="0" smtClean="0">
                <a:effectLst>
                  <a:outerShdw blurRad="38100" dist="38100" dir="2700000" algn="tl">
                    <a:srgbClr val="000000">
                      <a:alpha val="43137"/>
                    </a:srgbClr>
                  </a:outerShdw>
                </a:effectLst>
                <a:cs typeface="Ali-A-Sahifa Bold" pitchFamily="2" charset="-78"/>
              </a:rPr>
              <a:t>ح</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ال</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ة الف</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رح الش</a:t>
            </a:r>
            <a:r>
              <a:rPr lang="ar-IQ" sz="4800" dirty="0" smtClean="0">
                <a:effectLst>
                  <a:outerShdw blurRad="38100" dist="38100" dir="2700000" algn="tl">
                    <a:srgbClr val="000000">
                      <a:alpha val="43137"/>
                    </a:srgbClr>
                  </a:outerShdw>
                </a:effectLst>
                <a:cs typeface="Ali-A-Sahifa Bold" pitchFamily="2" charset="-78"/>
              </a:rPr>
              <a:t>َّ</a:t>
            </a:r>
            <a:r>
              <a:rPr lang="ar-SA" sz="4800" dirty="0" smtClean="0">
                <a:effectLst>
                  <a:outerShdw blurRad="38100" dist="38100" dir="2700000" algn="tl">
                    <a:srgbClr val="000000">
                      <a:alpha val="43137"/>
                    </a:srgbClr>
                  </a:outerShdw>
                </a:effectLst>
                <a:cs typeface="Ali-A-Sahifa Bold" pitchFamily="2" charset="-78"/>
              </a:rPr>
              <a:t>دي</a:t>
            </a:r>
            <a:r>
              <a:rPr lang="ar-IQ" sz="4800" dirty="0" smtClean="0">
                <a:effectLst>
                  <a:outerShdw blurRad="38100" dist="38100" dir="2700000" algn="tl">
                    <a:srgbClr val="000000">
                      <a:alpha val="43137"/>
                    </a:srgbClr>
                  </a:outerShdw>
                </a:effectLst>
                <a:cs typeface="Ali-A-Sahifa Bold" pitchFamily="2" charset="-78"/>
              </a:rPr>
              <a:t>ـــ</a:t>
            </a:r>
            <a:r>
              <a:rPr lang="ar-SA" sz="4800" dirty="0" smtClean="0">
                <a:effectLst>
                  <a:outerShdw blurRad="38100" dist="38100" dir="2700000" algn="tl">
                    <a:srgbClr val="000000">
                      <a:alpha val="43137"/>
                    </a:srgbClr>
                  </a:outerShdw>
                </a:effectLst>
                <a:cs typeface="Ali-A-Sahifa Bold" pitchFamily="2" charset="-78"/>
              </a:rPr>
              <a:t>د فج</a:t>
            </a:r>
            <a:r>
              <a:rPr lang="ar-IQ" sz="4800" dirty="0" smtClean="0">
                <a:effectLst>
                  <a:outerShdw blurRad="38100" dist="38100" dir="2700000" algn="tl">
                    <a:srgbClr val="000000">
                      <a:alpha val="43137"/>
                    </a:srgbClr>
                  </a:outerShdw>
                </a:effectLst>
                <a:cs typeface="Ali-A-Sahifa Bold" pitchFamily="2" charset="-78"/>
              </a:rPr>
              <a:t>ـ</a:t>
            </a:r>
            <a:r>
              <a:rPr lang="ar-SA" sz="4800" dirty="0" smtClean="0">
                <a:effectLst>
                  <a:outerShdw blurRad="38100" dist="38100" dir="2700000" algn="tl">
                    <a:srgbClr val="000000">
                      <a:alpha val="43137"/>
                    </a:srgbClr>
                  </a:outerShdw>
                </a:effectLst>
                <a:cs typeface="Ali-A-Sahifa Bold" pitchFamily="2" charset="-78"/>
              </a:rPr>
              <a:t>أة </a:t>
            </a:r>
            <a:r>
              <a:rPr lang="ar-SA" sz="4800" dirty="0">
                <a:effectLst>
                  <a:outerShdw blurRad="38100" dist="38100" dir="2700000" algn="tl">
                    <a:srgbClr val="000000">
                      <a:alpha val="43137"/>
                    </a:srgbClr>
                  </a:outerShdw>
                </a:effectLst>
                <a:cs typeface="Ali-A-Sahifa Bold" pitchFamily="2" charset="-78"/>
              </a:rPr>
              <a:t>إلى </a:t>
            </a:r>
            <a:r>
              <a:rPr lang="ar-SA" sz="4800" dirty="0" smtClean="0">
                <a:effectLst>
                  <a:outerShdw blurRad="38100" dist="38100" dir="2700000" algn="tl">
                    <a:srgbClr val="000000">
                      <a:alpha val="43137"/>
                    </a:srgbClr>
                  </a:outerShdw>
                </a:effectLst>
                <a:cs typeface="Ali-A-Sahifa Bold" pitchFamily="2" charset="-78"/>
              </a:rPr>
              <a:t>الحُ</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زن الشَّ</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دي</a:t>
            </a:r>
            <a:r>
              <a:rPr lang="ar-IQ" sz="4800" dirty="0" smtClean="0">
                <a:effectLst>
                  <a:outerShdw blurRad="38100" dist="38100" dir="2700000" algn="tl">
                    <a:srgbClr val="000000">
                      <a:alpha val="43137"/>
                    </a:srgbClr>
                  </a:outerShdw>
                </a:effectLst>
                <a:cs typeface="Ali-A-Sahifa Bold" pitchFamily="2" charset="-78"/>
              </a:rPr>
              <a:t>ــ</a:t>
            </a:r>
            <a:r>
              <a:rPr lang="ar-SA" sz="4800" dirty="0" smtClean="0">
                <a:effectLst>
                  <a:outerShdw blurRad="38100" dist="38100" dir="2700000" algn="tl">
                    <a:srgbClr val="000000">
                      <a:alpha val="43137"/>
                    </a:srgbClr>
                  </a:outerShdw>
                </a:effectLst>
                <a:cs typeface="Ali-A-Sahifa Bold" pitchFamily="2" charset="-78"/>
              </a:rPr>
              <a:t>د</a:t>
            </a:r>
            <a:r>
              <a:rPr lang="ar-IQ" sz="4800" dirty="0" smtClean="0">
                <a:effectLst>
                  <a:outerShdw blurRad="38100" dist="38100" dir="2700000" algn="tl">
                    <a:srgbClr val="000000">
                      <a:alpha val="43137"/>
                    </a:srgbClr>
                  </a:outerShdw>
                </a:effectLst>
                <a:cs typeface="Ali-A-Sahifa Bold" pitchFamily="2" charset="-78"/>
              </a:rPr>
              <a:t> </a:t>
            </a:r>
            <a:r>
              <a:rPr lang="ar-SA" sz="4800" dirty="0" smtClean="0">
                <a:effectLst>
                  <a:outerShdw blurRad="38100" dist="38100" dir="2700000" algn="tl">
                    <a:srgbClr val="000000">
                      <a:alpha val="43137"/>
                    </a:srgbClr>
                  </a:outerShdw>
                </a:effectLst>
                <a:cs typeface="Ali-A-Sahifa Bold" pitchFamily="2" charset="-78"/>
              </a:rPr>
              <a:t>. </a:t>
            </a:r>
            <a:endParaRPr lang="en-US" sz="4800" b="1" dirty="0">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685487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72" y="244156"/>
            <a:ext cx="11790218" cy="1362971"/>
          </a:xfrm>
        </p:spPr>
        <p:txBody>
          <a:bodyPr>
            <a:noAutofit/>
          </a:bodyPr>
          <a:lstStyle/>
          <a:p>
            <a:pPr algn="ctr" rtl="1"/>
            <a:r>
              <a:rPr lang="ar-IQ" sz="8800" b="1" dirty="0" smtClean="0">
                <a:solidFill>
                  <a:srgbClr val="FF0000"/>
                </a:solidFill>
                <a:effectLst>
                  <a:outerShdw blurRad="38100" dist="38100" dir="2700000" algn="tl">
                    <a:srgbClr val="000000">
                      <a:alpha val="43137"/>
                    </a:srgbClr>
                  </a:outerShdw>
                </a:effectLst>
                <a:cs typeface="Ali-A-Samik" pitchFamily="2" charset="-78"/>
              </a:rPr>
              <a:t>خصائصُ </a:t>
            </a:r>
            <a:r>
              <a:rPr lang="ar-SA" sz="8800" b="1" dirty="0" smtClean="0">
                <a:solidFill>
                  <a:srgbClr val="FF0000"/>
                </a:solidFill>
                <a:effectLst>
                  <a:outerShdw blurRad="38100" dist="38100" dir="2700000" algn="tl">
                    <a:srgbClr val="000000">
                      <a:alpha val="43137"/>
                    </a:srgbClr>
                  </a:outerShdw>
                </a:effectLst>
                <a:cs typeface="Ali-A-Samik" pitchFamily="2" charset="-78"/>
              </a:rPr>
              <a:t>الانْفِعَالِ</a:t>
            </a:r>
            <a:endParaRPr lang="en-US" sz="88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80108" y="1648691"/>
            <a:ext cx="11804073" cy="5015344"/>
          </a:xfrm>
        </p:spPr>
        <p:txBody>
          <a:bodyPr>
            <a:noAutofit/>
          </a:bodyPr>
          <a:lstStyle/>
          <a:p>
            <a:pPr marL="0" indent="0" algn="r" rtl="1">
              <a:lnSpc>
                <a:spcPct val="150000"/>
              </a:lnSpc>
              <a:buNone/>
            </a:pPr>
            <a:r>
              <a:rPr lang="ar-IQ" sz="4800" b="1" dirty="0" smtClean="0">
                <a:solidFill>
                  <a:srgbClr val="0070C0"/>
                </a:solidFill>
                <a:effectLst>
                  <a:outerShdw blurRad="38100" dist="38100" dir="2700000" algn="tl">
                    <a:srgbClr val="000000">
                      <a:alpha val="43137"/>
                    </a:srgbClr>
                  </a:outerShdw>
                </a:effectLst>
                <a:cs typeface="Ali-A-Samik" pitchFamily="2" charset="-78"/>
              </a:rPr>
              <a:t> </a:t>
            </a:r>
            <a:r>
              <a:rPr lang="ar-SA" sz="4800" b="1" dirty="0" smtClean="0">
                <a:solidFill>
                  <a:srgbClr val="0070C0"/>
                </a:solidFill>
                <a:effectLst>
                  <a:outerShdw blurRad="38100" dist="38100" dir="2700000" algn="tl">
                    <a:srgbClr val="000000">
                      <a:alpha val="43137"/>
                    </a:srgbClr>
                  </a:outerShdw>
                </a:effectLst>
                <a:cs typeface="Ali-A-Samik" pitchFamily="2" charset="-78"/>
              </a:rPr>
              <a:t>ي</a:t>
            </a:r>
            <a:r>
              <a:rPr lang="ar-IQ" sz="4800" b="1" dirty="0" smtClean="0">
                <a:solidFill>
                  <a:srgbClr val="0070C0"/>
                </a:solidFill>
                <a:effectLst>
                  <a:outerShdw blurRad="38100" dist="38100" dir="2700000" algn="tl">
                    <a:srgbClr val="000000">
                      <a:alpha val="43137"/>
                    </a:srgbClr>
                  </a:outerShdw>
                </a:effectLst>
                <a:cs typeface="Ali-A-Samik" pitchFamily="2" charset="-78"/>
              </a:rPr>
              <a:t>ـَــ</a:t>
            </a:r>
            <a:r>
              <a:rPr lang="ar-SA" sz="4800" b="1" dirty="0" smtClean="0">
                <a:solidFill>
                  <a:srgbClr val="0070C0"/>
                </a:solidFill>
                <a:effectLst>
                  <a:outerShdw blurRad="38100" dist="38100" dir="2700000" algn="tl">
                    <a:srgbClr val="000000">
                      <a:alpha val="43137"/>
                    </a:srgbClr>
                  </a:outerShdw>
                </a:effectLst>
                <a:cs typeface="Ali-A-Samik" pitchFamily="2" charset="-78"/>
              </a:rPr>
              <a:t>ت</a:t>
            </a:r>
            <a:r>
              <a:rPr lang="ar-IQ" sz="4800" b="1" dirty="0" smtClean="0">
                <a:solidFill>
                  <a:srgbClr val="0070C0"/>
                </a:solidFill>
                <a:effectLst>
                  <a:outerShdw blurRad="38100" dist="38100" dir="2700000" algn="tl">
                    <a:srgbClr val="000000">
                      <a:alpha val="43137"/>
                    </a:srgbClr>
                  </a:outerShdw>
                </a:effectLst>
                <a:cs typeface="Ali-A-Samik" pitchFamily="2" charset="-78"/>
              </a:rPr>
              <a:t>ـــ</a:t>
            </a:r>
            <a:r>
              <a:rPr lang="ar-SA" sz="4800" b="1" dirty="0" smtClean="0">
                <a:solidFill>
                  <a:srgbClr val="0070C0"/>
                </a:solidFill>
                <a:effectLst>
                  <a:outerShdw blurRad="38100" dist="38100" dir="2700000" algn="tl">
                    <a:srgbClr val="000000">
                      <a:alpha val="43137"/>
                    </a:srgbClr>
                  </a:outerShdw>
                </a:effectLst>
                <a:cs typeface="Ali-A-Samik" pitchFamily="2" charset="-78"/>
              </a:rPr>
              <a:t>م</a:t>
            </a:r>
            <a:r>
              <a:rPr lang="ar-IQ" sz="4800" b="1" dirty="0" smtClean="0">
                <a:solidFill>
                  <a:srgbClr val="0070C0"/>
                </a:solidFill>
                <a:effectLst>
                  <a:outerShdw blurRad="38100" dist="38100" dir="2700000" algn="tl">
                    <a:srgbClr val="000000">
                      <a:alpha val="43137"/>
                    </a:srgbClr>
                  </a:outerShdw>
                </a:effectLst>
                <a:cs typeface="Ali-A-Samik" pitchFamily="2" charset="-78"/>
              </a:rPr>
              <a:t>ــــ</a:t>
            </a:r>
            <a:r>
              <a:rPr lang="ar-SA" sz="4800" b="1" dirty="0" smtClean="0">
                <a:solidFill>
                  <a:srgbClr val="0070C0"/>
                </a:solidFill>
                <a:effectLst>
                  <a:outerShdw blurRad="38100" dist="38100" dir="2700000" algn="tl">
                    <a:srgbClr val="000000">
                      <a:alpha val="43137"/>
                    </a:srgbClr>
                  </a:outerShdw>
                </a:effectLst>
                <a:cs typeface="Ali-A-Samik" pitchFamily="2" charset="-78"/>
              </a:rPr>
              <a:t>يَّ</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زُ الان</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ف</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ع</a:t>
            </a:r>
            <a:r>
              <a:rPr lang="ar-IQ" sz="4800" b="1" dirty="0" smtClean="0">
                <a:solidFill>
                  <a:srgbClr val="0070C0"/>
                </a:solidFill>
                <a:effectLst>
                  <a:outerShdw blurRad="38100" dist="38100" dir="2700000" algn="tl">
                    <a:srgbClr val="000000">
                      <a:alpha val="43137"/>
                    </a:srgbClr>
                  </a:outerShdw>
                </a:effectLst>
                <a:cs typeface="Ali-A-Samik" pitchFamily="2" charset="-78"/>
              </a:rPr>
              <a:t>ــ</a:t>
            </a:r>
            <a:r>
              <a:rPr lang="ar-SA" sz="4800" b="1" dirty="0" smtClean="0">
                <a:solidFill>
                  <a:srgbClr val="0070C0"/>
                </a:solidFill>
                <a:effectLst>
                  <a:outerShdw blurRad="38100" dist="38100" dir="2700000" algn="tl">
                    <a:srgbClr val="000000">
                      <a:alpha val="43137"/>
                    </a:srgbClr>
                  </a:outerShdw>
                </a:effectLst>
                <a:cs typeface="Ali-A-Samik" pitchFamily="2" charset="-78"/>
              </a:rPr>
              <a:t>ال بخ</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ص</a:t>
            </a:r>
            <a:r>
              <a:rPr lang="ar-IQ" sz="4800" b="1" dirty="0" smtClean="0">
                <a:solidFill>
                  <a:srgbClr val="0070C0"/>
                </a:solidFill>
                <a:effectLst>
                  <a:outerShdw blurRad="38100" dist="38100" dir="2700000" algn="tl">
                    <a:srgbClr val="000000">
                      <a:alpha val="43137"/>
                    </a:srgbClr>
                  </a:outerShdw>
                </a:effectLst>
                <a:cs typeface="Ali-A-Samik" pitchFamily="2" charset="-78"/>
              </a:rPr>
              <a:t>ـــــ</a:t>
            </a:r>
            <a:r>
              <a:rPr lang="ar-SA" sz="4800" b="1" dirty="0" smtClean="0">
                <a:solidFill>
                  <a:srgbClr val="0070C0"/>
                </a:solidFill>
                <a:effectLst>
                  <a:outerShdw blurRad="38100" dist="38100" dir="2700000" algn="tl">
                    <a:srgbClr val="000000">
                      <a:alpha val="43137"/>
                    </a:srgbClr>
                  </a:outerShdw>
                </a:effectLst>
                <a:cs typeface="Ali-A-Samik" pitchFamily="2" charset="-78"/>
              </a:rPr>
              <a:t>ائ</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ص أهمُّ</a:t>
            </a:r>
            <a:r>
              <a:rPr lang="ar-IQ" sz="4800" b="1" dirty="0" smtClean="0">
                <a:solidFill>
                  <a:srgbClr val="0070C0"/>
                </a:solidFill>
                <a:effectLst>
                  <a:outerShdw blurRad="38100" dist="38100" dir="2700000" algn="tl">
                    <a:srgbClr val="000000">
                      <a:alpha val="43137"/>
                    </a:srgbClr>
                  </a:outerShdw>
                </a:effectLst>
                <a:cs typeface="Ali-A-Samik" pitchFamily="2" charset="-78"/>
              </a:rPr>
              <a:t>ـــــ</a:t>
            </a:r>
            <a:r>
              <a:rPr lang="ar-SA" sz="4800" b="1" dirty="0" smtClean="0">
                <a:solidFill>
                  <a:srgbClr val="0070C0"/>
                </a:solidFill>
                <a:effectLst>
                  <a:outerShdw blurRad="38100" dist="38100" dir="2700000" algn="tl">
                    <a:srgbClr val="000000">
                      <a:alpha val="43137"/>
                    </a:srgbClr>
                  </a:outerShdw>
                </a:effectLst>
                <a:cs typeface="Ali-A-Samik" pitchFamily="2" charset="-78"/>
              </a:rPr>
              <a:t>ه</a:t>
            </a:r>
            <a:r>
              <a:rPr lang="ar-IQ" sz="4800" b="1" dirty="0" smtClean="0">
                <a:solidFill>
                  <a:srgbClr val="0070C0"/>
                </a:solidFill>
                <a:effectLst>
                  <a:outerShdw blurRad="38100" dist="38100" dir="2700000" algn="tl">
                    <a:srgbClr val="000000">
                      <a:alpha val="43137"/>
                    </a:srgbClr>
                  </a:outerShdw>
                </a:effectLst>
                <a:cs typeface="Ali-A-Samik" pitchFamily="2" charset="-78"/>
              </a:rPr>
              <a:t>ـ</a:t>
            </a:r>
            <a:r>
              <a:rPr lang="ar-SA" sz="4800" b="1" dirty="0" smtClean="0">
                <a:solidFill>
                  <a:srgbClr val="0070C0"/>
                </a:solidFill>
                <a:effectLst>
                  <a:outerShdw blurRad="38100" dist="38100" dir="2700000" algn="tl">
                    <a:srgbClr val="000000">
                      <a:alpha val="43137"/>
                    </a:srgbClr>
                  </a:outerShdw>
                </a:effectLst>
                <a:cs typeface="Ali-A-Samik" pitchFamily="2" charset="-78"/>
              </a:rPr>
              <a:t>َا:</a:t>
            </a:r>
            <a:r>
              <a:rPr lang="en-US" sz="4400" b="1" dirty="0">
                <a:effectLst>
                  <a:outerShdw blurRad="38100" dist="38100" dir="2700000" algn="tl">
                    <a:srgbClr val="000000">
                      <a:alpha val="43137"/>
                    </a:srgbClr>
                  </a:outerShdw>
                </a:effectLst>
                <a:cs typeface="Ali-A-Samik" pitchFamily="2" charset="-78"/>
              </a:rPr>
              <a:t/>
            </a:r>
            <a:br>
              <a:rPr lang="en-US" sz="4400" b="1" dirty="0">
                <a:effectLst>
                  <a:outerShdw blurRad="38100" dist="38100" dir="2700000" algn="tl">
                    <a:srgbClr val="000000">
                      <a:alpha val="43137"/>
                    </a:srgbClr>
                  </a:outerShdw>
                </a:effectLst>
                <a:cs typeface="Ali-A-Samik" pitchFamily="2" charset="-78"/>
              </a:rPr>
            </a:br>
            <a:r>
              <a:rPr lang="ar-SA" sz="4400" b="1" dirty="0">
                <a:effectLst>
                  <a:outerShdw blurRad="38100" dist="38100" dir="2700000" algn="tl">
                    <a:srgbClr val="000000">
                      <a:alpha val="43137"/>
                    </a:srgbClr>
                  </a:outerShdw>
                </a:effectLst>
                <a:cs typeface="Ali-A-Samik" pitchFamily="2" charset="-78"/>
              </a:rPr>
              <a:t>1- </a:t>
            </a:r>
            <a:r>
              <a:rPr lang="ar-SA" sz="4400" b="1" dirty="0" smtClean="0">
                <a:effectLst>
                  <a:outerShdw blurRad="38100" dist="38100" dir="2700000" algn="tl">
                    <a:srgbClr val="000000">
                      <a:alpha val="43137"/>
                    </a:srgbClr>
                  </a:outerShdw>
                </a:effectLst>
                <a:cs typeface="Ali-A-Samik" pitchFamily="2" charset="-78"/>
              </a:rPr>
              <a:t>أنّ</a:t>
            </a:r>
            <a:r>
              <a:rPr lang="ar-IQ" sz="4400" b="1" dirty="0" smtClean="0">
                <a:effectLst>
                  <a:outerShdw blurRad="38100" dist="38100" dir="2700000" algn="tl">
                    <a:srgbClr val="000000">
                      <a:alpha val="43137"/>
                    </a:srgbClr>
                  </a:outerShdw>
                </a:effectLst>
                <a:cs typeface="Ali-A-Samik" pitchFamily="2" charset="-78"/>
              </a:rPr>
              <a:t>ـ</a:t>
            </a:r>
            <a:r>
              <a:rPr lang="ar-SA" sz="4400" b="1" dirty="0" smtClean="0">
                <a:effectLst>
                  <a:outerShdw blurRad="38100" dist="38100" dir="2700000" algn="tl">
                    <a:srgbClr val="000000">
                      <a:alpha val="43137"/>
                    </a:srgbClr>
                  </a:outerShdw>
                </a:effectLst>
                <a:cs typeface="Ali-A-Samik" pitchFamily="2" charset="-78"/>
              </a:rPr>
              <a:t>ه استجاب</a:t>
            </a:r>
            <a:r>
              <a:rPr lang="ar-IQ" sz="4400" b="1" dirty="0" smtClean="0">
                <a:effectLst>
                  <a:outerShdw blurRad="38100" dist="38100" dir="2700000" algn="tl">
                    <a:srgbClr val="000000">
                      <a:alpha val="43137"/>
                    </a:srgbClr>
                  </a:outerShdw>
                </a:effectLst>
                <a:cs typeface="Ali-A-Samik" pitchFamily="2" charset="-78"/>
              </a:rPr>
              <a:t>ـــ</a:t>
            </a:r>
            <a:r>
              <a:rPr lang="ar-SA" sz="4400" b="1" dirty="0" smtClean="0">
                <a:effectLst>
                  <a:outerShdw blurRad="38100" dist="38100" dir="2700000" algn="tl">
                    <a:srgbClr val="000000">
                      <a:alpha val="43137"/>
                    </a:srgbClr>
                  </a:outerShdw>
                </a:effectLst>
                <a:cs typeface="Ali-A-Samik" pitchFamily="2" charset="-78"/>
              </a:rPr>
              <a:t>ة م</a:t>
            </a:r>
            <a:r>
              <a:rPr lang="ar-IQ" sz="4400" b="1" dirty="0" smtClean="0">
                <a:effectLst>
                  <a:outerShdw blurRad="38100" dist="38100" dir="2700000" algn="tl">
                    <a:srgbClr val="000000">
                      <a:alpha val="43137"/>
                    </a:srgbClr>
                  </a:outerShdw>
                </a:effectLst>
                <a:cs typeface="Ali-A-Samik" pitchFamily="2" charset="-78"/>
              </a:rPr>
              <a:t>ـ</a:t>
            </a:r>
            <a:r>
              <a:rPr lang="ar-SA" sz="4400" b="1" dirty="0" smtClean="0">
                <a:effectLst>
                  <a:outerShdw blurRad="38100" dist="38100" dir="2700000" algn="tl">
                    <a:srgbClr val="000000">
                      <a:alpha val="43137"/>
                    </a:srgbClr>
                  </a:outerShdw>
                </a:effectLst>
                <a:cs typeface="Ali-A-Samik" pitchFamily="2" charset="-78"/>
              </a:rPr>
              <a:t>ركَّب</a:t>
            </a:r>
            <a:r>
              <a:rPr lang="ar-IQ" sz="4400" b="1" dirty="0" smtClean="0">
                <a:effectLst>
                  <a:outerShdw blurRad="38100" dist="38100" dir="2700000" algn="tl">
                    <a:srgbClr val="000000">
                      <a:alpha val="43137"/>
                    </a:srgbClr>
                  </a:outerShdw>
                </a:effectLst>
                <a:cs typeface="Ali-A-Samik" pitchFamily="2" charset="-78"/>
              </a:rPr>
              <a:t>ـــ</a:t>
            </a:r>
            <a:r>
              <a:rPr lang="ar-SA" sz="4400" b="1" dirty="0" smtClean="0">
                <a:effectLst>
                  <a:outerShdw blurRad="38100" dist="38100" dir="2700000" algn="tl">
                    <a:srgbClr val="000000">
                      <a:alpha val="43137"/>
                    </a:srgbClr>
                  </a:outerShdw>
                </a:effectLst>
                <a:cs typeface="Ali-A-Samik" pitchFamily="2" charset="-78"/>
              </a:rPr>
              <a:t>ة </a:t>
            </a:r>
            <a:r>
              <a:rPr lang="ar-SA" sz="4400" b="1" dirty="0">
                <a:effectLst>
                  <a:outerShdw blurRad="38100" dist="38100" dir="2700000" algn="tl">
                    <a:srgbClr val="000000">
                      <a:alpha val="43137"/>
                    </a:srgbClr>
                  </a:outerShdw>
                </a:effectLst>
                <a:cs typeface="Ali-A-Samik" pitchFamily="2" charset="-78"/>
              </a:rPr>
              <a:t>عند الإنسان وليست </a:t>
            </a:r>
            <a:r>
              <a:rPr lang="ar-SA" sz="4400" b="1" dirty="0" smtClean="0">
                <a:effectLst>
                  <a:outerShdw blurRad="38100" dist="38100" dir="2700000" algn="tl">
                    <a:srgbClr val="000000">
                      <a:alpha val="43137"/>
                    </a:srgbClr>
                  </a:outerShdw>
                </a:effectLst>
                <a:cs typeface="Ali-A-Samik" pitchFamily="2" charset="-78"/>
              </a:rPr>
              <a:t>بسيط</a:t>
            </a:r>
            <a:r>
              <a:rPr lang="ar-IQ" sz="4400" b="1" dirty="0" smtClean="0">
                <a:effectLst>
                  <a:outerShdw blurRad="38100" dist="38100" dir="2700000" algn="tl">
                    <a:srgbClr val="000000">
                      <a:alpha val="43137"/>
                    </a:srgbClr>
                  </a:outerShdw>
                </a:effectLst>
                <a:cs typeface="Ali-A-Samik" pitchFamily="2" charset="-78"/>
              </a:rPr>
              <a:t>ـ</a:t>
            </a:r>
            <a:r>
              <a:rPr lang="ar-SA" sz="4400" b="1" dirty="0" smtClean="0">
                <a:effectLst>
                  <a:outerShdw blurRad="38100" dist="38100" dir="2700000" algn="tl">
                    <a:srgbClr val="000000">
                      <a:alpha val="43137"/>
                    </a:srgbClr>
                  </a:outerShdw>
                </a:effectLst>
                <a:cs typeface="Ali-A-Samik" pitchFamily="2" charset="-78"/>
              </a:rPr>
              <a:t>ة</a:t>
            </a:r>
            <a:r>
              <a:rPr lang="ar-IQ" sz="4400" b="1" dirty="0" smtClean="0">
                <a:effectLst>
                  <a:outerShdw blurRad="38100" dist="38100" dir="2700000" algn="tl">
                    <a:srgbClr val="000000">
                      <a:alpha val="43137"/>
                    </a:srgbClr>
                  </a:outerShdw>
                </a:effectLst>
                <a:cs typeface="Ali-A-Samik" pitchFamily="2" charset="-78"/>
              </a:rPr>
              <a:t> </a:t>
            </a:r>
            <a:r>
              <a:rPr lang="en-US" sz="4400" b="1" dirty="0" smtClean="0">
                <a:effectLst>
                  <a:outerShdw blurRad="38100" dist="38100" dir="2700000" algn="tl">
                    <a:srgbClr val="000000">
                      <a:alpha val="43137"/>
                    </a:srgbClr>
                  </a:outerShdw>
                </a:effectLst>
                <a:cs typeface="Ali-A-Samik" pitchFamily="2" charset="-78"/>
              </a:rPr>
              <a:t>.</a:t>
            </a:r>
            <a:r>
              <a:rPr lang="ar-IQ" sz="4400" b="1" dirty="0" smtClean="0">
                <a:effectLst>
                  <a:outerShdw blurRad="38100" dist="38100" dir="2700000" algn="tl">
                    <a:srgbClr val="000000">
                      <a:alpha val="43137"/>
                    </a:srgbClr>
                  </a:outerShdw>
                </a:effectLst>
                <a:cs typeface="Ali-A-Samik" pitchFamily="2" charset="-78"/>
              </a:rPr>
              <a:t> </a:t>
            </a:r>
            <a:r>
              <a:rPr lang="en-US" sz="4400" b="1" dirty="0">
                <a:effectLst>
                  <a:outerShdw blurRad="38100" dist="38100" dir="2700000" algn="tl">
                    <a:srgbClr val="000000">
                      <a:alpha val="43137"/>
                    </a:srgbClr>
                  </a:outerShdw>
                </a:effectLst>
                <a:cs typeface="Ali-A-Samik" pitchFamily="2" charset="-78"/>
              </a:rPr>
              <a:t/>
            </a:r>
            <a:br>
              <a:rPr lang="en-US" sz="4400" b="1" dirty="0">
                <a:effectLst>
                  <a:outerShdw blurRad="38100" dist="38100" dir="2700000" algn="tl">
                    <a:srgbClr val="000000">
                      <a:alpha val="43137"/>
                    </a:srgbClr>
                  </a:outerShdw>
                </a:effectLst>
                <a:cs typeface="Ali-A-Samik" pitchFamily="2" charset="-78"/>
              </a:rPr>
            </a:br>
            <a:r>
              <a:rPr lang="ar-SA" sz="4400" b="1" dirty="0">
                <a:solidFill>
                  <a:srgbClr val="00B050"/>
                </a:solidFill>
                <a:effectLst>
                  <a:outerShdw blurRad="38100" dist="38100" dir="2700000" algn="tl">
                    <a:srgbClr val="000000">
                      <a:alpha val="43137"/>
                    </a:srgbClr>
                  </a:outerShdw>
                </a:effectLst>
                <a:cs typeface="Ali-A-Samik" pitchFamily="2" charset="-78"/>
              </a:rPr>
              <a:t>2- </a:t>
            </a:r>
            <a:r>
              <a:rPr lang="ar-SA" sz="4400" b="1" dirty="0" smtClean="0">
                <a:solidFill>
                  <a:srgbClr val="00B050"/>
                </a:solidFill>
                <a:effectLst>
                  <a:outerShdw blurRad="38100" dist="38100" dir="2700000" algn="tl">
                    <a:srgbClr val="000000">
                      <a:alpha val="43137"/>
                    </a:srgbClr>
                  </a:outerShdw>
                </a:effectLst>
                <a:cs typeface="Ali-A-Samik" pitchFamily="2" charset="-78"/>
              </a:rPr>
              <a:t>أنّ</a:t>
            </a:r>
            <a:r>
              <a:rPr lang="ar-IQ" sz="4400" b="1" dirty="0" smtClean="0">
                <a:solidFill>
                  <a:srgbClr val="00B050"/>
                </a:solidFill>
                <a:effectLst>
                  <a:outerShdw blurRad="38100" dist="38100" dir="2700000" algn="tl">
                    <a:srgbClr val="000000">
                      <a:alpha val="43137"/>
                    </a:srgbClr>
                  </a:outerShdw>
                </a:effectLst>
                <a:cs typeface="Ali-A-Samik" pitchFamily="2" charset="-78"/>
              </a:rPr>
              <a:t>َـ</a:t>
            </a:r>
            <a:r>
              <a:rPr lang="ar-SA" sz="4400" b="1" dirty="0" smtClean="0">
                <a:solidFill>
                  <a:srgbClr val="00B050"/>
                </a:solidFill>
                <a:effectLst>
                  <a:outerShdw blurRad="38100" dist="38100" dir="2700000" algn="tl">
                    <a:srgbClr val="000000">
                      <a:alpha val="43137"/>
                    </a:srgbClr>
                  </a:outerShdw>
                </a:effectLst>
                <a:cs typeface="Ali-A-Samik" pitchFamily="2" charset="-78"/>
              </a:rPr>
              <a:t>ه خ</a:t>
            </a:r>
            <a:r>
              <a:rPr lang="ar-IQ" sz="4400" b="1" dirty="0" smtClean="0">
                <a:solidFill>
                  <a:srgbClr val="00B050"/>
                </a:solidFill>
                <a:effectLst>
                  <a:outerShdw blurRad="38100" dist="38100" dir="2700000" algn="tl">
                    <a:srgbClr val="000000">
                      <a:alpha val="43137"/>
                    </a:srgbClr>
                  </a:outerShdw>
                </a:effectLst>
                <a:cs typeface="Ali-A-Samik" pitchFamily="2" charset="-78"/>
              </a:rPr>
              <a:t>ــ</a:t>
            </a:r>
            <a:r>
              <a:rPr lang="ar-SA" sz="4400" b="1" dirty="0" smtClean="0">
                <a:solidFill>
                  <a:srgbClr val="00B050"/>
                </a:solidFill>
                <a:effectLst>
                  <a:outerShdw blurRad="38100" dist="38100" dir="2700000" algn="tl">
                    <a:srgbClr val="000000">
                      <a:alpha val="43137"/>
                    </a:srgbClr>
                  </a:outerShdw>
                </a:effectLst>
                <a:cs typeface="Ali-A-Samik" pitchFamily="2" charset="-78"/>
              </a:rPr>
              <a:t>ب</a:t>
            </a:r>
            <a:r>
              <a:rPr lang="ar-IQ" sz="4400" b="1" dirty="0" smtClean="0">
                <a:solidFill>
                  <a:srgbClr val="00B050"/>
                </a:solidFill>
                <a:effectLst>
                  <a:outerShdw blurRad="38100" dist="38100" dir="2700000" algn="tl">
                    <a:srgbClr val="000000">
                      <a:alpha val="43137"/>
                    </a:srgbClr>
                  </a:outerShdw>
                </a:effectLst>
                <a:cs typeface="Ali-A-Samik" pitchFamily="2" charset="-78"/>
              </a:rPr>
              <a:t>ـــ</a:t>
            </a:r>
            <a:r>
              <a:rPr lang="ar-SA" sz="4400" b="1" dirty="0" smtClean="0">
                <a:solidFill>
                  <a:srgbClr val="00B050"/>
                </a:solidFill>
                <a:effectLst>
                  <a:outerShdw blurRad="38100" dist="38100" dir="2700000" algn="tl">
                    <a:srgbClr val="000000">
                      <a:alpha val="43137"/>
                    </a:srgbClr>
                  </a:outerShdw>
                </a:effectLst>
                <a:cs typeface="Ali-A-Samik" pitchFamily="2" charset="-78"/>
              </a:rPr>
              <a:t>رة ذات</a:t>
            </a:r>
            <a:r>
              <a:rPr lang="ar-IQ" sz="4400" b="1" dirty="0" smtClean="0">
                <a:solidFill>
                  <a:srgbClr val="00B050"/>
                </a:solidFill>
                <a:effectLst>
                  <a:outerShdw blurRad="38100" dist="38100" dir="2700000" algn="tl">
                    <a:srgbClr val="000000">
                      <a:alpha val="43137"/>
                    </a:srgbClr>
                  </a:outerShdw>
                </a:effectLst>
                <a:cs typeface="Ali-A-Samik" pitchFamily="2" charset="-78"/>
              </a:rPr>
              <a:t>ــــ</a:t>
            </a:r>
            <a:r>
              <a:rPr lang="ar-SA" sz="4400" b="1" dirty="0" smtClean="0">
                <a:solidFill>
                  <a:srgbClr val="00B050"/>
                </a:solidFill>
                <a:effectLst>
                  <a:outerShdw blurRad="38100" dist="38100" dir="2700000" algn="tl">
                    <a:srgbClr val="000000">
                      <a:alpha val="43137"/>
                    </a:srgbClr>
                  </a:outerShdw>
                </a:effectLst>
                <a:cs typeface="Ali-A-Samik" pitchFamily="2" charset="-78"/>
              </a:rPr>
              <a:t>يَّ</a:t>
            </a:r>
            <a:r>
              <a:rPr lang="ar-IQ" sz="4400" b="1" dirty="0" smtClean="0">
                <a:solidFill>
                  <a:srgbClr val="00B050"/>
                </a:solidFill>
                <a:effectLst>
                  <a:outerShdw blurRad="38100" dist="38100" dir="2700000" algn="tl">
                    <a:srgbClr val="000000">
                      <a:alpha val="43137"/>
                    </a:srgbClr>
                  </a:outerShdw>
                </a:effectLst>
                <a:cs typeface="Ali-A-Samik" pitchFamily="2" charset="-78"/>
              </a:rPr>
              <a:t>ــــ</a:t>
            </a:r>
            <a:r>
              <a:rPr lang="ar-SA" sz="4400" b="1" dirty="0" smtClean="0">
                <a:solidFill>
                  <a:srgbClr val="00B050"/>
                </a:solidFill>
                <a:effectLst>
                  <a:outerShdw blurRad="38100" dist="38100" dir="2700000" algn="tl">
                    <a:srgbClr val="000000">
                      <a:alpha val="43137"/>
                    </a:srgbClr>
                  </a:outerShdw>
                </a:effectLst>
                <a:cs typeface="Ali-A-Samik" pitchFamily="2" charset="-78"/>
              </a:rPr>
              <a:t>ة</a:t>
            </a:r>
            <a:r>
              <a:rPr lang="ar-IQ" sz="4400" b="1" dirty="0" smtClean="0">
                <a:solidFill>
                  <a:srgbClr val="00B050"/>
                </a:solidFill>
                <a:effectLst>
                  <a:outerShdw blurRad="38100" dist="38100" dir="2700000" algn="tl">
                    <a:srgbClr val="000000">
                      <a:alpha val="43137"/>
                    </a:srgbClr>
                  </a:outerShdw>
                </a:effectLst>
                <a:cs typeface="Ali-A-Samik" pitchFamily="2" charset="-78"/>
              </a:rPr>
              <a:t> </a:t>
            </a:r>
            <a:r>
              <a:rPr lang="en-US" sz="4400" b="1" dirty="0" smtClean="0">
                <a:solidFill>
                  <a:srgbClr val="00B050"/>
                </a:solidFill>
                <a:effectLst>
                  <a:outerShdw blurRad="38100" dist="38100" dir="2700000" algn="tl">
                    <a:srgbClr val="000000">
                      <a:alpha val="43137"/>
                    </a:srgbClr>
                  </a:outerShdw>
                </a:effectLst>
                <a:cs typeface="Ali-A-Samik" pitchFamily="2" charset="-78"/>
              </a:rPr>
              <a:t>.</a:t>
            </a:r>
            <a:r>
              <a:rPr lang="ar-IQ" sz="4400" b="1" dirty="0" smtClean="0">
                <a:solidFill>
                  <a:srgbClr val="00B050"/>
                </a:solidFill>
                <a:effectLst>
                  <a:outerShdw blurRad="38100" dist="38100" dir="2700000" algn="tl">
                    <a:srgbClr val="000000">
                      <a:alpha val="43137"/>
                    </a:srgbClr>
                  </a:outerShdw>
                </a:effectLst>
                <a:cs typeface="Ali-A-Samik" pitchFamily="2" charset="-78"/>
              </a:rPr>
              <a:t> </a:t>
            </a:r>
            <a:r>
              <a:rPr lang="en-US" sz="4400" b="1" dirty="0">
                <a:effectLst>
                  <a:outerShdw blurRad="38100" dist="38100" dir="2700000" algn="tl">
                    <a:srgbClr val="000000">
                      <a:alpha val="43137"/>
                    </a:srgbClr>
                  </a:outerShdw>
                </a:effectLst>
                <a:cs typeface="Ali-A-Samik" pitchFamily="2" charset="-78"/>
              </a:rPr>
              <a:t/>
            </a:r>
            <a:br>
              <a:rPr lang="en-US" sz="4400" b="1" dirty="0">
                <a:effectLst>
                  <a:outerShdw blurRad="38100" dist="38100" dir="2700000" algn="tl">
                    <a:srgbClr val="000000">
                      <a:alpha val="43137"/>
                    </a:srgbClr>
                  </a:outerShdw>
                </a:effectLst>
                <a:cs typeface="Ali-A-Samik" pitchFamily="2" charset="-78"/>
              </a:rPr>
            </a:br>
            <a:r>
              <a:rPr lang="ar-SA" sz="4400" b="1" dirty="0">
                <a:effectLst>
                  <a:outerShdw blurRad="38100" dist="38100" dir="2700000" algn="tl">
                    <a:srgbClr val="000000">
                      <a:alpha val="43137"/>
                    </a:srgbClr>
                  </a:outerShdw>
                </a:effectLst>
                <a:cs typeface="Ali-A-Samik" pitchFamily="2" charset="-78"/>
              </a:rPr>
              <a:t>3- إنّ </a:t>
            </a:r>
            <a:r>
              <a:rPr lang="ar-SA" sz="4400" b="1" dirty="0" smtClean="0">
                <a:effectLst>
                  <a:outerShdw blurRad="38100" dist="38100" dir="2700000" algn="tl">
                    <a:srgbClr val="000000">
                      <a:alpha val="43137"/>
                    </a:srgbClr>
                  </a:outerShdw>
                </a:effectLst>
                <a:cs typeface="Ali-A-Samik" pitchFamily="2" charset="-78"/>
              </a:rPr>
              <a:t>الانفع</a:t>
            </a:r>
            <a:r>
              <a:rPr lang="ar-IQ" sz="4400" b="1" dirty="0" smtClean="0">
                <a:effectLst>
                  <a:outerShdw blurRad="38100" dist="38100" dir="2700000" algn="tl">
                    <a:srgbClr val="000000">
                      <a:alpha val="43137"/>
                    </a:srgbClr>
                  </a:outerShdw>
                </a:effectLst>
                <a:cs typeface="Ali-A-Samik" pitchFamily="2" charset="-78"/>
              </a:rPr>
              <a:t>ـ</a:t>
            </a:r>
            <a:r>
              <a:rPr lang="ar-SA" sz="4400" b="1" dirty="0" smtClean="0">
                <a:effectLst>
                  <a:outerShdw blurRad="38100" dist="38100" dir="2700000" algn="tl">
                    <a:srgbClr val="000000">
                      <a:alpha val="43137"/>
                    </a:srgbClr>
                  </a:outerShdw>
                </a:effectLst>
                <a:cs typeface="Ali-A-Samik" pitchFamily="2" charset="-78"/>
              </a:rPr>
              <a:t>ال </a:t>
            </a:r>
            <a:r>
              <a:rPr lang="ar-SA" sz="4400" b="1" dirty="0">
                <a:effectLst>
                  <a:outerShdw blurRad="38100" dist="38100" dir="2700000" algn="tl">
                    <a:srgbClr val="000000">
                      <a:alpha val="43137"/>
                    </a:srgbClr>
                  </a:outerShdw>
                </a:effectLst>
                <a:cs typeface="Ali-A-Samik" pitchFamily="2" charset="-78"/>
              </a:rPr>
              <a:t>يصاحبُه تغيرات على الأَصْعِدَة النَّفسيَّة </a:t>
            </a:r>
            <a:r>
              <a:rPr lang="ar-SA" sz="4400" b="1" dirty="0" smtClean="0">
                <a:effectLst>
                  <a:outerShdw blurRad="38100" dist="38100" dir="2700000" algn="tl">
                    <a:srgbClr val="000000">
                      <a:alpha val="43137"/>
                    </a:srgbClr>
                  </a:outerShdw>
                </a:effectLst>
                <a:cs typeface="Ali-A-Samik" pitchFamily="2" charset="-78"/>
              </a:rPr>
              <a:t>والفسيولوجيَّة</a:t>
            </a:r>
            <a:r>
              <a:rPr lang="ar-IQ" sz="4400" b="1" dirty="0" smtClean="0">
                <a:effectLst>
                  <a:outerShdw blurRad="38100" dist="38100" dir="2700000" algn="tl">
                    <a:srgbClr val="000000">
                      <a:alpha val="43137"/>
                    </a:srgbClr>
                  </a:outerShdw>
                </a:effectLst>
                <a:cs typeface="Ali-A-Samik" pitchFamily="2" charset="-78"/>
              </a:rPr>
              <a:t> </a:t>
            </a:r>
            <a:r>
              <a:rPr lang="en-US" sz="4400" b="1" dirty="0" smtClean="0">
                <a:effectLst>
                  <a:outerShdw blurRad="38100" dist="38100" dir="2700000" algn="tl">
                    <a:srgbClr val="000000">
                      <a:alpha val="43137"/>
                    </a:srgbClr>
                  </a:outerShdw>
                </a:effectLst>
                <a:cs typeface="Ali-A-Samik" pitchFamily="2" charset="-78"/>
              </a:rPr>
              <a:t>.</a:t>
            </a:r>
            <a:r>
              <a:rPr lang="ar-IQ" sz="4400" b="1" dirty="0" smtClean="0">
                <a:effectLst>
                  <a:outerShdw blurRad="38100" dist="38100" dir="2700000" algn="tl">
                    <a:srgbClr val="000000">
                      <a:alpha val="43137"/>
                    </a:srgbClr>
                  </a:outerShdw>
                </a:effectLst>
                <a:cs typeface="Ali-A-Samik" pitchFamily="2" charset="-78"/>
              </a:rPr>
              <a:t> </a:t>
            </a:r>
            <a:endParaRPr lang="en-US" sz="4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80592655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1"/>
            <a:ext cx="11734800" cy="5777344"/>
          </a:xfrm>
        </p:spPr>
        <p:txBody>
          <a:bodyPr>
            <a:noAutofit/>
          </a:bodyPr>
          <a:lstStyle/>
          <a:p>
            <a:pPr marL="0" indent="0" algn="r" rtl="1">
              <a:lnSpc>
                <a:spcPct val="200000"/>
              </a:lnSpc>
              <a:buNone/>
            </a:pPr>
            <a:r>
              <a:rPr lang="ar-SA" sz="5200" b="1" dirty="0" smtClean="0">
                <a:solidFill>
                  <a:srgbClr val="002060"/>
                </a:solidFill>
                <a:effectLst>
                  <a:outerShdw blurRad="38100" dist="38100" dir="2700000" algn="tl">
                    <a:srgbClr val="000000">
                      <a:alpha val="43137"/>
                    </a:srgbClr>
                  </a:outerShdw>
                </a:effectLst>
                <a:cs typeface="Ali-A-Samik" pitchFamily="2" charset="-78"/>
              </a:rPr>
              <a:t>4- يَحْ</a:t>
            </a:r>
            <a:r>
              <a:rPr lang="ar-IQ" sz="5200" b="1" dirty="0" smtClean="0">
                <a:solidFill>
                  <a:srgbClr val="002060"/>
                </a:solidFill>
                <a:effectLst>
                  <a:outerShdw blurRad="38100" dist="38100" dir="2700000" algn="tl">
                    <a:srgbClr val="000000">
                      <a:alpha val="43137"/>
                    </a:srgbClr>
                  </a:outerShdw>
                </a:effectLst>
                <a:cs typeface="Ali-A-Samik" pitchFamily="2" charset="-78"/>
              </a:rPr>
              <a:t>ـ</a:t>
            </a:r>
            <a:r>
              <a:rPr lang="ar-SA" sz="5200" b="1" dirty="0" smtClean="0">
                <a:solidFill>
                  <a:srgbClr val="002060"/>
                </a:solidFill>
                <a:effectLst>
                  <a:outerShdw blurRad="38100" dist="38100" dir="2700000" algn="tl">
                    <a:srgbClr val="000000">
                      <a:alpha val="43137"/>
                    </a:srgbClr>
                  </a:outerShdw>
                </a:effectLst>
                <a:cs typeface="Ali-A-Samik" pitchFamily="2" charset="-78"/>
              </a:rPr>
              <a:t>دُث </a:t>
            </a:r>
            <a:r>
              <a:rPr lang="ar-SA" sz="5200" b="1" dirty="0">
                <a:solidFill>
                  <a:srgbClr val="002060"/>
                </a:solidFill>
                <a:effectLst>
                  <a:outerShdw blurRad="38100" dist="38100" dir="2700000" algn="tl">
                    <a:srgbClr val="000000">
                      <a:alpha val="43137"/>
                    </a:srgbClr>
                  </a:outerShdw>
                </a:effectLst>
                <a:cs typeface="Ali-A-Samik" pitchFamily="2" charset="-78"/>
              </a:rPr>
              <a:t>الانفعال خَلْخَلَة في قُدرة الإنسان على حفظ </a:t>
            </a:r>
            <a:r>
              <a:rPr lang="ar-SA" sz="5200" b="1" dirty="0" smtClean="0">
                <a:solidFill>
                  <a:srgbClr val="002060"/>
                </a:solidFill>
                <a:effectLst>
                  <a:outerShdw blurRad="38100" dist="38100" dir="2700000" algn="tl">
                    <a:srgbClr val="000000">
                      <a:alpha val="43137"/>
                    </a:srgbClr>
                  </a:outerShdw>
                </a:effectLst>
                <a:cs typeface="Ali-A-Samik" pitchFamily="2" charset="-78"/>
              </a:rPr>
              <a:t>توازنه</a:t>
            </a:r>
            <a:r>
              <a:rPr lang="ar-IQ" sz="5200" b="1" dirty="0" smtClean="0">
                <a:solidFill>
                  <a:srgbClr val="002060"/>
                </a:solidFill>
                <a:effectLst>
                  <a:outerShdw blurRad="38100" dist="38100" dir="2700000" algn="tl">
                    <a:srgbClr val="000000">
                      <a:alpha val="43137"/>
                    </a:srgbClr>
                  </a:outerShdw>
                </a:effectLst>
                <a:cs typeface="Ali-A-Samik" pitchFamily="2" charset="-78"/>
              </a:rPr>
              <a:t> </a:t>
            </a:r>
            <a:r>
              <a:rPr lang="en-US" sz="5200" b="1" dirty="0" smtClean="0">
                <a:solidFill>
                  <a:srgbClr val="002060"/>
                </a:solidFill>
                <a:effectLst>
                  <a:outerShdw blurRad="38100" dist="38100" dir="2700000" algn="tl">
                    <a:srgbClr val="000000">
                      <a:alpha val="43137"/>
                    </a:srgbClr>
                  </a:outerShdw>
                </a:effectLst>
                <a:cs typeface="Ali-A-Samik" pitchFamily="2" charset="-78"/>
              </a:rPr>
              <a:t>.</a:t>
            </a:r>
            <a:r>
              <a:rPr lang="en-US" sz="5200" b="1" dirty="0">
                <a:effectLst>
                  <a:outerShdw blurRad="38100" dist="38100" dir="2700000" algn="tl">
                    <a:srgbClr val="000000">
                      <a:alpha val="43137"/>
                    </a:srgbClr>
                  </a:outerShdw>
                </a:effectLst>
                <a:cs typeface="Ali-A-Samik" pitchFamily="2" charset="-78"/>
              </a:rPr>
              <a:t/>
            </a:r>
            <a:br>
              <a:rPr lang="en-US" sz="5200" b="1" dirty="0">
                <a:effectLst>
                  <a:outerShdw blurRad="38100" dist="38100" dir="2700000" algn="tl">
                    <a:srgbClr val="000000">
                      <a:alpha val="43137"/>
                    </a:srgbClr>
                  </a:outerShdw>
                </a:effectLst>
                <a:cs typeface="Ali-A-Samik" pitchFamily="2" charset="-78"/>
              </a:rPr>
            </a:br>
            <a:r>
              <a:rPr lang="ar-SA" sz="5200" b="1" dirty="0">
                <a:solidFill>
                  <a:srgbClr val="C00000"/>
                </a:solidFill>
                <a:effectLst>
                  <a:outerShdw blurRad="38100" dist="38100" dir="2700000" algn="tl">
                    <a:srgbClr val="000000">
                      <a:alpha val="43137"/>
                    </a:srgbClr>
                  </a:outerShdw>
                </a:effectLst>
                <a:cs typeface="Ali-A-Samik" pitchFamily="2" charset="-78"/>
              </a:rPr>
              <a:t>5- قد تكون الانفعالات لهَا آثار </a:t>
            </a:r>
            <a:r>
              <a:rPr lang="ar-SA" sz="5200" b="1" dirty="0" smtClean="0">
                <a:solidFill>
                  <a:srgbClr val="C00000"/>
                </a:solidFill>
                <a:effectLst>
                  <a:outerShdw blurRad="38100" dist="38100" dir="2700000" algn="tl">
                    <a:srgbClr val="000000">
                      <a:alpha val="43137"/>
                    </a:srgbClr>
                  </a:outerShdw>
                </a:effectLst>
                <a:cs typeface="Ali-A-Samik" pitchFamily="2" charset="-78"/>
              </a:rPr>
              <a:t>إيجابي</a:t>
            </a:r>
            <a:r>
              <a:rPr lang="ar-IQ" sz="5200" b="1" dirty="0" smtClean="0">
                <a:solidFill>
                  <a:srgbClr val="C00000"/>
                </a:solidFill>
                <a:effectLst>
                  <a:outerShdw blurRad="38100" dist="38100" dir="2700000" algn="tl">
                    <a:srgbClr val="000000">
                      <a:alpha val="43137"/>
                    </a:srgbClr>
                  </a:outerShdw>
                </a:effectLst>
                <a:cs typeface="Ali-A-Samik" pitchFamily="2" charset="-78"/>
              </a:rPr>
              <a:t>َّ</a:t>
            </a:r>
            <a:r>
              <a:rPr lang="ar-SA" sz="5200" b="1" dirty="0" smtClean="0">
                <a:solidFill>
                  <a:srgbClr val="C00000"/>
                </a:solidFill>
                <a:effectLst>
                  <a:outerShdw blurRad="38100" dist="38100" dir="2700000" algn="tl">
                    <a:srgbClr val="000000">
                      <a:alpha val="43137"/>
                    </a:srgbClr>
                  </a:outerShdw>
                </a:effectLst>
                <a:cs typeface="Ali-A-Samik" pitchFamily="2" charset="-78"/>
              </a:rPr>
              <a:t>ة</a:t>
            </a:r>
            <a:r>
              <a:rPr lang="ar-IQ" sz="5200" b="1" dirty="0" smtClean="0">
                <a:solidFill>
                  <a:srgbClr val="C00000"/>
                </a:solidFill>
                <a:effectLst>
                  <a:outerShdw blurRad="38100" dist="38100" dir="2700000" algn="tl">
                    <a:srgbClr val="000000">
                      <a:alpha val="43137"/>
                    </a:srgbClr>
                  </a:outerShdw>
                </a:effectLst>
                <a:cs typeface="Ali-A-Samik" pitchFamily="2" charset="-78"/>
              </a:rPr>
              <a:t> </a:t>
            </a:r>
            <a:r>
              <a:rPr lang="en-US" sz="5200" b="1" dirty="0" smtClean="0">
                <a:solidFill>
                  <a:srgbClr val="C00000"/>
                </a:solidFill>
                <a:effectLst>
                  <a:outerShdw blurRad="38100" dist="38100" dir="2700000" algn="tl">
                    <a:srgbClr val="000000">
                      <a:alpha val="43137"/>
                    </a:srgbClr>
                  </a:outerShdw>
                </a:effectLst>
                <a:cs typeface="Ali-A-Samik" pitchFamily="2" charset="-78"/>
              </a:rPr>
              <a:t>.</a:t>
            </a:r>
            <a:r>
              <a:rPr lang="en-US" sz="5200" b="1" dirty="0">
                <a:effectLst>
                  <a:outerShdw blurRad="38100" dist="38100" dir="2700000" algn="tl">
                    <a:srgbClr val="000000">
                      <a:alpha val="43137"/>
                    </a:srgbClr>
                  </a:outerShdw>
                </a:effectLst>
                <a:cs typeface="Ali-A-Samik" pitchFamily="2" charset="-78"/>
              </a:rPr>
              <a:t/>
            </a:r>
            <a:br>
              <a:rPr lang="en-US" sz="5200" b="1" dirty="0">
                <a:effectLst>
                  <a:outerShdw blurRad="38100" dist="38100" dir="2700000" algn="tl">
                    <a:srgbClr val="000000">
                      <a:alpha val="43137"/>
                    </a:srgbClr>
                  </a:outerShdw>
                </a:effectLst>
                <a:cs typeface="Ali-A-Samik" pitchFamily="2" charset="-78"/>
              </a:rPr>
            </a:br>
            <a:r>
              <a:rPr lang="ar-SA" sz="5200" b="1" dirty="0">
                <a:effectLst>
                  <a:outerShdw blurRad="38100" dist="38100" dir="2700000" algn="tl">
                    <a:srgbClr val="000000">
                      <a:alpha val="43137"/>
                    </a:srgbClr>
                  </a:outerShdw>
                </a:effectLst>
                <a:cs typeface="Ali-A-Samik" pitchFamily="2" charset="-78"/>
              </a:rPr>
              <a:t>6- قد تكون الانفعالات سطحيَّة وقد تكون </a:t>
            </a:r>
            <a:r>
              <a:rPr lang="ar-SA" sz="5200" b="1" dirty="0" smtClean="0">
                <a:effectLst>
                  <a:outerShdw blurRad="38100" dist="38100" dir="2700000" algn="tl">
                    <a:srgbClr val="000000">
                      <a:alpha val="43137"/>
                    </a:srgbClr>
                  </a:outerShdw>
                </a:effectLst>
                <a:cs typeface="Ali-A-Samik" pitchFamily="2" charset="-78"/>
              </a:rPr>
              <a:t>عميق</a:t>
            </a:r>
            <a:r>
              <a:rPr lang="ar-IQ" sz="5200" b="1" dirty="0" smtClean="0">
                <a:effectLst>
                  <a:outerShdw blurRad="38100" dist="38100" dir="2700000" algn="tl">
                    <a:srgbClr val="000000">
                      <a:alpha val="43137"/>
                    </a:srgbClr>
                  </a:outerShdw>
                </a:effectLst>
                <a:cs typeface="Ali-A-Samik" pitchFamily="2" charset="-78"/>
              </a:rPr>
              <a:t>ـ</a:t>
            </a:r>
            <a:r>
              <a:rPr lang="ar-SA" sz="5200" b="1" dirty="0" smtClean="0">
                <a:effectLst>
                  <a:outerShdw blurRad="38100" dist="38100" dir="2700000" algn="tl">
                    <a:srgbClr val="000000">
                      <a:alpha val="43137"/>
                    </a:srgbClr>
                  </a:outerShdw>
                </a:effectLst>
                <a:cs typeface="Ali-A-Samik" pitchFamily="2" charset="-78"/>
              </a:rPr>
              <a:t>ة</a:t>
            </a:r>
            <a:r>
              <a:rPr lang="ar-IQ" sz="5200" b="1" dirty="0" smtClean="0">
                <a:effectLst>
                  <a:outerShdw blurRad="38100" dist="38100" dir="2700000" algn="tl">
                    <a:srgbClr val="000000">
                      <a:alpha val="43137"/>
                    </a:srgbClr>
                  </a:outerShdw>
                </a:effectLst>
                <a:cs typeface="Ali-A-Samik" pitchFamily="2" charset="-78"/>
              </a:rPr>
              <a:t> </a:t>
            </a:r>
            <a:r>
              <a:rPr lang="en-US" sz="5200" b="1" dirty="0" smtClean="0">
                <a:effectLst>
                  <a:outerShdw blurRad="38100" dist="38100" dir="2700000" algn="tl">
                    <a:srgbClr val="000000">
                      <a:alpha val="43137"/>
                    </a:srgbClr>
                  </a:outerShdw>
                </a:effectLst>
                <a:cs typeface="Ali-A-Samik" pitchFamily="2" charset="-78"/>
              </a:rPr>
              <a:t>.</a:t>
            </a:r>
            <a:r>
              <a:rPr lang="ar-SA" sz="5200" b="1" dirty="0" smtClean="0">
                <a:effectLst>
                  <a:outerShdw blurRad="38100" dist="38100" dir="2700000" algn="tl">
                    <a:srgbClr val="000000">
                      <a:alpha val="43137"/>
                    </a:srgbClr>
                  </a:outerShdw>
                </a:effectLst>
                <a:cs typeface="Ali-A-Samik" pitchFamily="2" charset="-78"/>
              </a:rPr>
              <a:t> </a:t>
            </a:r>
            <a:endParaRPr lang="en-US" sz="52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72944880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 y="180109"/>
            <a:ext cx="11873346" cy="1427018"/>
          </a:xfrm>
        </p:spPr>
        <p:txBody>
          <a:bodyPr>
            <a:normAutofit/>
          </a:bodyPr>
          <a:lstStyle/>
          <a:p>
            <a:pPr algn="ctr" rtl="1"/>
            <a:r>
              <a:rPr lang="ar-SA" sz="8800" b="1" dirty="0">
                <a:solidFill>
                  <a:srgbClr val="FF0000"/>
                </a:solidFill>
                <a:effectLst>
                  <a:outerShdw blurRad="38100" dist="38100" dir="2700000" algn="tl">
                    <a:srgbClr val="000000">
                      <a:alpha val="43137"/>
                    </a:srgbClr>
                  </a:outerShdw>
                </a:effectLst>
                <a:cs typeface="Ali-A-Samik" pitchFamily="2" charset="-78"/>
              </a:rPr>
              <a:t>الانْفِعَالاَتُ وَعَلاَقَتُهَا بِالأَمْرَاضِ</a:t>
            </a:r>
            <a:endParaRPr lang="en-US" sz="88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52400" y="1607127"/>
            <a:ext cx="11901055" cy="5056910"/>
          </a:xfrm>
        </p:spPr>
        <p:txBody>
          <a:bodyPr>
            <a:noAutofit/>
          </a:bodyPr>
          <a:lstStyle/>
          <a:p>
            <a:pPr marL="0" indent="0" algn="r" rtl="1">
              <a:lnSpc>
                <a:spcPct val="150000"/>
              </a:lnSpc>
              <a:buNone/>
            </a:pPr>
            <a:r>
              <a:rPr lang="ar-SA" sz="4200" b="1" dirty="0">
                <a:effectLst>
                  <a:outerShdw blurRad="38100" dist="38100" dir="2700000" algn="tl">
                    <a:srgbClr val="000000">
                      <a:alpha val="43137"/>
                    </a:srgbClr>
                  </a:outerShdw>
                </a:effectLst>
                <a:cs typeface="Ali-A-Traditional" pitchFamily="2" charset="-78"/>
              </a:rPr>
              <a:t>قد يُصاب الفردُ بصَدْمَة إنفعاليَّة شديدة لِوُقُوع خسارةٍ ماليَّة فَادِحة، أو مَوت عَزيزٍ أو فُقدان مَركز اجتماعيّ مَرمُوق، وما شَابه ذلك من الصَّدمات الانفعاليَّة الَتي تُعَدُّ </a:t>
            </a:r>
            <a:r>
              <a:rPr lang="ar-SA" sz="4200" b="1" dirty="0" smtClean="0">
                <a:effectLst>
                  <a:outerShdw blurRad="38100" dist="38100" dir="2700000" algn="tl">
                    <a:srgbClr val="000000">
                      <a:alpha val="43137"/>
                    </a:srgbClr>
                  </a:outerShdw>
                </a:effectLst>
                <a:cs typeface="Ali-A-Traditional" pitchFamily="2" charset="-78"/>
              </a:rPr>
              <a:t>م</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ن أه</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م</a:t>
            </a:r>
            <a:r>
              <a:rPr lang="ar-IQ" sz="4200" b="1" dirty="0" smtClean="0">
                <a:effectLst>
                  <a:outerShdw blurRad="38100" dist="38100" dir="2700000" algn="tl">
                    <a:srgbClr val="000000">
                      <a:alpha val="43137"/>
                    </a:srgbClr>
                  </a:outerShdw>
                </a:effectLst>
                <a:cs typeface="Ali-A-Traditional" pitchFamily="2" charset="-78"/>
              </a:rPr>
              <a:t>ّ</a:t>
            </a:r>
            <a:r>
              <a:rPr lang="ar-SA" sz="4200" b="1" dirty="0" smtClean="0">
                <a:effectLst>
                  <a:outerShdw blurRad="38100" dist="38100" dir="2700000" algn="tl">
                    <a:srgbClr val="000000">
                      <a:alpha val="43137"/>
                    </a:srgbClr>
                  </a:outerShdw>
                </a:effectLst>
                <a:cs typeface="Ali-A-Traditional" pitchFamily="2" charset="-78"/>
              </a:rPr>
              <a:t> </a:t>
            </a:r>
            <a:r>
              <a:rPr lang="ar-SA" sz="4200" b="1" dirty="0">
                <a:effectLst>
                  <a:outerShdw blurRad="38100" dist="38100" dir="2700000" algn="tl">
                    <a:srgbClr val="000000">
                      <a:alpha val="43137"/>
                    </a:srgbClr>
                  </a:outerShdw>
                </a:effectLst>
                <a:cs typeface="Ali-A-Traditional" pitchFamily="2" charset="-78"/>
              </a:rPr>
              <a:t>الأسباب التي </a:t>
            </a:r>
            <a:r>
              <a:rPr lang="ar-SA" sz="4200" b="1" dirty="0" smtClean="0">
                <a:effectLst>
                  <a:outerShdw blurRad="38100" dist="38100" dir="2700000" algn="tl">
                    <a:srgbClr val="000000">
                      <a:alpha val="43137"/>
                    </a:srgbClr>
                  </a:outerShdw>
                </a:effectLst>
                <a:cs typeface="Ali-A-Traditional" pitchFamily="2" charset="-78"/>
              </a:rPr>
              <a:t>قَ</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د </a:t>
            </a:r>
            <a:r>
              <a:rPr lang="ar-SA" sz="4200" b="1" dirty="0">
                <a:effectLst>
                  <a:outerShdw blurRad="38100" dist="38100" dir="2700000" algn="tl">
                    <a:srgbClr val="000000">
                      <a:alpha val="43137"/>
                    </a:srgbClr>
                  </a:outerShdw>
                </a:effectLst>
                <a:cs typeface="Ali-A-Traditional" pitchFamily="2" charset="-78"/>
              </a:rPr>
              <a:t>تُصيب </a:t>
            </a:r>
            <a:r>
              <a:rPr lang="ar-SA" sz="4200" b="1" dirty="0" smtClean="0">
                <a:effectLst>
                  <a:outerShdw blurRad="38100" dist="38100" dir="2700000" algn="tl">
                    <a:srgbClr val="000000">
                      <a:alpha val="43137"/>
                    </a:srgbClr>
                  </a:outerShdw>
                </a:effectLst>
                <a:cs typeface="Ali-A-Traditional" pitchFamily="2" charset="-78"/>
              </a:rPr>
              <a:t>الف</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ردَ </a:t>
            </a:r>
            <a:r>
              <a:rPr lang="ar-SA" sz="4200" b="1" dirty="0">
                <a:effectLst>
                  <a:outerShdw blurRad="38100" dist="38100" dir="2700000" algn="tl">
                    <a:srgbClr val="000000">
                      <a:alpha val="43137"/>
                    </a:srgbClr>
                  </a:outerShdw>
                </a:effectLst>
                <a:cs typeface="Ali-A-Traditional" pitchFamily="2" charset="-78"/>
              </a:rPr>
              <a:t>بالانهيار ((</a:t>
            </a:r>
            <a:r>
              <a:rPr lang="ar-SA" sz="4200" b="1" dirty="0" smtClean="0">
                <a:effectLst>
                  <a:outerShdw blurRad="38100" dist="38100" dir="2700000" algn="tl">
                    <a:srgbClr val="000000">
                      <a:alpha val="43137"/>
                    </a:srgbClr>
                  </a:outerShdw>
                </a:effectLst>
                <a:cs typeface="Ali-A-Traditional" pitchFamily="2" charset="-78"/>
              </a:rPr>
              <a:t>العَصَب</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ي </a:t>
            </a:r>
            <a:r>
              <a:rPr lang="ar-SA" sz="4200" b="1" dirty="0">
                <a:effectLst>
                  <a:outerShdw blurRad="38100" dist="38100" dir="2700000" algn="tl">
                    <a:srgbClr val="000000">
                      <a:alpha val="43137"/>
                    </a:srgbClr>
                  </a:outerShdw>
                </a:effectLst>
                <a:cs typeface="Ali-A-Traditional" pitchFamily="2" charset="-78"/>
              </a:rPr>
              <a:t>أو </a:t>
            </a:r>
            <a:r>
              <a:rPr lang="ar-SA" sz="4200" b="1" dirty="0" smtClean="0">
                <a:effectLst>
                  <a:outerShdw blurRad="38100" dist="38100" dir="2700000" algn="tl">
                    <a:srgbClr val="000000">
                      <a:alpha val="43137"/>
                    </a:srgbClr>
                  </a:outerShdw>
                </a:effectLst>
                <a:cs typeface="Ali-A-Traditional" pitchFamily="2" charset="-78"/>
              </a:rPr>
              <a:t>العَقل</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ي</a:t>
            </a:r>
            <a:r>
              <a:rPr lang="ar-SA" sz="4200" b="1" dirty="0">
                <a:effectLst>
                  <a:outerShdw blurRad="38100" dist="38100" dir="2700000" algn="tl">
                    <a:srgbClr val="000000">
                      <a:alpha val="43137"/>
                    </a:srgbClr>
                  </a:outerShdw>
                </a:effectLst>
                <a:cs typeface="Ali-A-Traditional" pitchFamily="2" charset="-78"/>
              </a:rPr>
              <a:t>))، لأنَّ الانفعال المالي الذي يصيب </a:t>
            </a:r>
            <a:r>
              <a:rPr lang="ar-SA" sz="4200" b="1" dirty="0" smtClean="0">
                <a:effectLst>
                  <a:outerShdw blurRad="38100" dist="38100" dir="2700000" algn="tl">
                    <a:srgbClr val="000000">
                      <a:alpha val="43137"/>
                    </a:srgbClr>
                  </a:outerShdw>
                </a:effectLst>
                <a:cs typeface="Ali-A-Traditional" pitchFamily="2" charset="-78"/>
              </a:rPr>
              <a:t>الف</a:t>
            </a:r>
            <a:r>
              <a:rPr lang="ar-IQ" sz="4200" b="1" dirty="0" smtClean="0">
                <a:effectLst>
                  <a:outerShdw blurRad="38100" dist="38100" dir="2700000" algn="tl">
                    <a:srgbClr val="000000">
                      <a:alpha val="43137"/>
                    </a:srgbClr>
                  </a:outerShdw>
                </a:effectLst>
                <a:cs typeface="Ali-A-Traditional" pitchFamily="2" charset="-78"/>
              </a:rPr>
              <a:t>ـ</a:t>
            </a:r>
            <a:r>
              <a:rPr lang="ar-SA" sz="4200" b="1" dirty="0" smtClean="0">
                <a:effectLst>
                  <a:outerShdw blurRad="38100" dist="38100" dir="2700000" algn="tl">
                    <a:srgbClr val="000000">
                      <a:alpha val="43137"/>
                    </a:srgbClr>
                  </a:outerShdw>
                </a:effectLst>
                <a:cs typeface="Ali-A-Traditional" pitchFamily="2" charset="-78"/>
              </a:rPr>
              <a:t>رد </a:t>
            </a:r>
            <a:r>
              <a:rPr lang="ar-SA" sz="4200" b="1" dirty="0">
                <a:effectLst>
                  <a:outerShdw blurRad="38100" dist="38100" dir="2700000" algn="tl">
                    <a:srgbClr val="000000">
                      <a:alpha val="43137"/>
                    </a:srgbClr>
                  </a:outerShdw>
                </a:effectLst>
                <a:cs typeface="Ali-A-Traditional" pitchFamily="2" charset="-78"/>
              </a:rPr>
              <a:t>لابدّ له من مَخْرج يَظهرُ في </a:t>
            </a:r>
            <a:r>
              <a:rPr lang="ar-SA" sz="4200" b="1" dirty="0" smtClean="0">
                <a:effectLst>
                  <a:outerShdw blurRad="38100" dist="38100" dir="2700000" algn="tl">
                    <a:srgbClr val="000000">
                      <a:alpha val="43137"/>
                    </a:srgbClr>
                  </a:outerShdw>
                </a:effectLst>
                <a:cs typeface="Ali-A-Traditional" pitchFamily="2" charset="-78"/>
              </a:rPr>
              <a:t>ص</a:t>
            </a:r>
            <a:r>
              <a:rPr lang="ar-IQ" sz="4200" b="1" dirty="0" smtClean="0">
                <a:effectLst>
                  <a:outerShdw blurRad="38100" dist="38100" dir="2700000" algn="tl">
                    <a:srgbClr val="000000">
                      <a:alpha val="43137"/>
                    </a:srgbClr>
                  </a:outerShdw>
                </a:effectLst>
                <a:cs typeface="Ali-A-Traditional" pitchFamily="2" charset="-78"/>
              </a:rPr>
              <a:t>ــ</a:t>
            </a:r>
            <a:r>
              <a:rPr lang="ar-SA" sz="4200" b="1" dirty="0" smtClean="0">
                <a:effectLst>
                  <a:outerShdw blurRad="38100" dist="38100" dir="2700000" algn="tl">
                    <a:srgbClr val="000000">
                      <a:alpha val="43137"/>
                    </a:srgbClr>
                  </a:outerShdw>
                </a:effectLst>
                <a:cs typeface="Ali-A-Traditional" pitchFamily="2" charset="-78"/>
              </a:rPr>
              <a:t>ورة أم</a:t>
            </a:r>
            <a:r>
              <a:rPr lang="ar-IQ" sz="4200" b="1" dirty="0" smtClean="0">
                <a:effectLst>
                  <a:outerShdw blurRad="38100" dist="38100" dir="2700000" algn="tl">
                    <a:srgbClr val="000000">
                      <a:alpha val="43137"/>
                    </a:srgbClr>
                  </a:outerShdw>
                </a:effectLst>
                <a:cs typeface="Ali-A-Traditional" pitchFamily="2" charset="-78"/>
              </a:rPr>
              <a:t>ــ</a:t>
            </a:r>
            <a:r>
              <a:rPr lang="ar-SA" sz="4200" b="1" dirty="0" smtClean="0">
                <a:effectLst>
                  <a:outerShdw blurRad="38100" dist="38100" dir="2700000" algn="tl">
                    <a:srgbClr val="000000">
                      <a:alpha val="43137"/>
                    </a:srgbClr>
                  </a:outerShdw>
                </a:effectLst>
                <a:cs typeface="Ali-A-Traditional" pitchFamily="2" charset="-78"/>
              </a:rPr>
              <a:t>راض جسم</a:t>
            </a:r>
            <a:r>
              <a:rPr lang="ar-IQ" sz="4200" b="1" dirty="0" smtClean="0">
                <a:effectLst>
                  <a:outerShdw blurRad="38100" dist="38100" dir="2700000" algn="tl">
                    <a:srgbClr val="000000">
                      <a:alpha val="43137"/>
                    </a:srgbClr>
                  </a:outerShdw>
                </a:effectLst>
                <a:cs typeface="Ali-A-Traditional" pitchFamily="2" charset="-78"/>
              </a:rPr>
              <a:t>ــــ</a:t>
            </a:r>
            <a:r>
              <a:rPr lang="ar-SA" sz="4200" b="1" dirty="0" smtClean="0">
                <a:effectLst>
                  <a:outerShdw blurRad="38100" dist="38100" dir="2700000" algn="tl">
                    <a:srgbClr val="000000">
                      <a:alpha val="43137"/>
                    </a:srgbClr>
                  </a:outerShdw>
                </a:effectLst>
                <a:cs typeface="Ali-A-Traditional" pitchFamily="2" charset="-78"/>
              </a:rPr>
              <a:t>يَّة غ</a:t>
            </a:r>
            <a:r>
              <a:rPr lang="ar-IQ" sz="4200" b="1" dirty="0" smtClean="0">
                <a:effectLst>
                  <a:outerShdw blurRad="38100" dist="38100" dir="2700000" algn="tl">
                    <a:srgbClr val="000000">
                      <a:alpha val="43137"/>
                    </a:srgbClr>
                  </a:outerShdw>
                </a:effectLst>
                <a:cs typeface="Ali-A-Traditional" pitchFamily="2" charset="-78"/>
              </a:rPr>
              <a:t>ـــ</a:t>
            </a:r>
            <a:r>
              <a:rPr lang="ar-SA" sz="4200" b="1" dirty="0" smtClean="0">
                <a:effectLst>
                  <a:outerShdw blurRad="38100" dist="38100" dir="2700000" algn="tl">
                    <a:srgbClr val="000000">
                      <a:alpha val="43137"/>
                    </a:srgbClr>
                  </a:outerShdw>
                </a:effectLst>
                <a:cs typeface="Ali-A-Traditional" pitchFamily="2" charset="-78"/>
              </a:rPr>
              <a:t>ير عضوي</a:t>
            </a:r>
            <a:r>
              <a:rPr lang="ar-IQ" sz="4200" b="1" dirty="0" smtClean="0">
                <a:effectLst>
                  <a:outerShdw blurRad="38100" dist="38100" dir="2700000" algn="tl">
                    <a:srgbClr val="000000">
                      <a:alpha val="43137"/>
                    </a:srgbClr>
                  </a:outerShdw>
                </a:effectLst>
                <a:cs typeface="Ali-A-Traditional" pitchFamily="2" charset="-78"/>
              </a:rPr>
              <a:t>ـــ</a:t>
            </a:r>
            <a:r>
              <a:rPr lang="ar-SA" sz="4200" b="1" dirty="0" smtClean="0">
                <a:effectLst>
                  <a:outerShdw blurRad="38100" dist="38100" dir="2700000" algn="tl">
                    <a:srgbClr val="000000">
                      <a:alpha val="43137"/>
                    </a:srgbClr>
                  </a:outerShdw>
                </a:effectLst>
                <a:cs typeface="Ali-A-Traditional" pitchFamily="2" charset="-78"/>
              </a:rPr>
              <a:t>ة </a:t>
            </a:r>
            <a:r>
              <a:rPr lang="ar-SA" sz="4200" b="1" dirty="0">
                <a:effectLst>
                  <a:outerShdw blurRad="38100" dist="38100" dir="2700000" algn="tl">
                    <a:srgbClr val="000000">
                      <a:alpha val="43137"/>
                    </a:srgbClr>
                  </a:outerShdw>
                </a:effectLst>
                <a:cs typeface="Ali-A-Traditional" pitchFamily="2" charset="-78"/>
              </a:rPr>
              <a:t>(</a:t>
            </a:r>
            <a:r>
              <a:rPr lang="ar-SA" sz="4200" b="1" dirty="0" smtClean="0">
                <a:effectLst>
                  <a:outerShdw blurRad="38100" dist="38100" dir="2700000" algn="tl">
                    <a:srgbClr val="000000">
                      <a:alpha val="43137"/>
                    </a:srgbClr>
                  </a:outerShdw>
                </a:effectLst>
                <a:cs typeface="Ali-A-Traditional" pitchFamily="2" charset="-78"/>
              </a:rPr>
              <a:t>نفس</a:t>
            </a:r>
            <a:r>
              <a:rPr lang="ar-IQ" sz="4200" b="1" dirty="0" smtClean="0">
                <a:effectLst>
                  <a:outerShdw blurRad="38100" dist="38100" dir="2700000" algn="tl">
                    <a:srgbClr val="000000">
                      <a:alpha val="43137"/>
                    </a:srgbClr>
                  </a:outerShdw>
                </a:effectLst>
                <a:cs typeface="Ali-A-Traditional" pitchFamily="2" charset="-78"/>
              </a:rPr>
              <a:t>ـــ</a:t>
            </a:r>
            <a:r>
              <a:rPr lang="ar-SA" sz="4200" b="1" dirty="0" smtClean="0">
                <a:effectLst>
                  <a:outerShdw blurRad="38100" dist="38100" dir="2700000" algn="tl">
                    <a:srgbClr val="000000">
                      <a:alpha val="43137"/>
                    </a:srgbClr>
                  </a:outerShdw>
                </a:effectLst>
                <a:cs typeface="Ali-A-Traditional" pitchFamily="2" charset="-78"/>
              </a:rPr>
              <a:t>يَّ</a:t>
            </a:r>
            <a:r>
              <a:rPr lang="ar-IQ" sz="4200" b="1" dirty="0" smtClean="0">
                <a:effectLst>
                  <a:outerShdw blurRad="38100" dist="38100" dir="2700000" algn="tl">
                    <a:srgbClr val="000000">
                      <a:alpha val="43137"/>
                    </a:srgbClr>
                  </a:outerShdw>
                </a:effectLst>
                <a:cs typeface="Ali-A-Traditional" pitchFamily="2" charset="-78"/>
              </a:rPr>
              <a:t>ــ</a:t>
            </a:r>
            <a:r>
              <a:rPr lang="ar-SA" sz="4200" b="1" dirty="0" smtClean="0">
                <a:effectLst>
                  <a:outerShdw blurRad="38100" dist="38100" dir="2700000" algn="tl">
                    <a:srgbClr val="000000">
                      <a:alpha val="43137"/>
                    </a:srgbClr>
                  </a:outerShdw>
                </a:effectLst>
                <a:cs typeface="Ali-A-Traditional" pitchFamily="2" charset="-78"/>
              </a:rPr>
              <a:t>ة</a:t>
            </a:r>
            <a:r>
              <a:rPr lang="ar-SA" sz="4200" b="1" dirty="0">
                <a:effectLst>
                  <a:outerShdw blurRad="38100" dist="38100" dir="2700000" algn="tl">
                    <a:srgbClr val="000000">
                      <a:alpha val="43137"/>
                    </a:srgbClr>
                  </a:outerShdw>
                </a:effectLst>
                <a:cs typeface="Ali-A-Traditional" pitchFamily="2" charset="-78"/>
              </a:rPr>
              <a:t>). </a:t>
            </a:r>
            <a:endParaRPr lang="en-US" sz="42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128257353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818" y="110836"/>
            <a:ext cx="11693238" cy="6428509"/>
          </a:xfrm>
        </p:spPr>
        <p:txBody>
          <a:bodyPr>
            <a:noAutofit/>
          </a:bodyPr>
          <a:lstStyle/>
          <a:p>
            <a:pPr algn="just" rtl="1">
              <a:lnSpc>
                <a:spcPct val="150000"/>
              </a:lnSpc>
            </a:pPr>
            <a:r>
              <a:rPr lang="ar-SA" sz="4800" b="1" dirty="0">
                <a:effectLst>
                  <a:outerShdw blurRad="38100" dist="38100" dir="2700000" algn="tl">
                    <a:srgbClr val="000000">
                      <a:alpha val="43137"/>
                    </a:srgbClr>
                  </a:outerShdw>
                </a:effectLst>
                <a:cs typeface="Ali-A-Sahifa Bold" pitchFamily="2" charset="-78"/>
              </a:rPr>
              <a:t>وقد دلَّت البُحوثُ التي أجريت على عدد كبير من المصابين بضغط </a:t>
            </a:r>
            <a:r>
              <a:rPr lang="ar-SA" sz="4800" b="1" dirty="0" smtClean="0">
                <a:effectLst>
                  <a:outerShdw blurRad="38100" dist="38100" dir="2700000" algn="tl">
                    <a:srgbClr val="000000">
                      <a:alpha val="43137"/>
                    </a:srgbClr>
                  </a:outerShdw>
                </a:effectLst>
                <a:cs typeface="Ali-A-Sahifa Bold" pitchFamily="2" charset="-78"/>
              </a:rPr>
              <a:t>الدَّم</a:t>
            </a:r>
            <a:r>
              <a:rPr lang="ar-IQ" sz="4800" b="1" dirty="0" smtClean="0">
                <a:effectLst>
                  <a:outerShdw blurRad="38100" dist="38100" dir="2700000" algn="tl">
                    <a:srgbClr val="000000">
                      <a:alpha val="43137"/>
                    </a:srgbClr>
                  </a:outerShdw>
                </a:effectLst>
                <a:cs typeface="Ali-A-Sahifa Bold" pitchFamily="2" charset="-78"/>
              </a:rPr>
              <a:t> </a:t>
            </a:r>
            <a:r>
              <a:rPr lang="ar-SA" sz="4800" b="1" dirty="0" smtClean="0">
                <a:effectLst>
                  <a:outerShdw blurRad="38100" dist="38100" dir="2700000" algn="tl">
                    <a:srgbClr val="000000">
                      <a:alpha val="43137"/>
                    </a:srgbClr>
                  </a:outerShdw>
                </a:effectLst>
                <a:cs typeface="Ali-A-Sahifa Bold" pitchFamily="2" charset="-78"/>
              </a:rPr>
              <a:t>، </a:t>
            </a:r>
            <a:r>
              <a:rPr lang="ar-SA" sz="4800" b="1" dirty="0">
                <a:effectLst>
                  <a:outerShdw blurRad="38100" dist="38100" dir="2700000" algn="tl">
                    <a:srgbClr val="000000">
                      <a:alpha val="43137"/>
                    </a:srgbClr>
                  </a:outerShdw>
                </a:effectLst>
                <a:cs typeface="Ali-A-Sahifa Bold" pitchFamily="2" charset="-78"/>
              </a:rPr>
              <a:t>على أنَّهم يُعانون من أزمات إنفعاليَّة عنيفة قوَامُهَا الحِقد والغَلُّ </a:t>
            </a:r>
            <a:r>
              <a:rPr lang="ar-SA" sz="4800" b="1" dirty="0" smtClean="0">
                <a:effectLst>
                  <a:outerShdw blurRad="38100" dist="38100" dir="2700000" algn="tl">
                    <a:srgbClr val="000000">
                      <a:alpha val="43137"/>
                    </a:srgbClr>
                  </a:outerShdw>
                </a:effectLst>
                <a:cs typeface="Ali-A-Sahifa Bold" pitchFamily="2" charset="-78"/>
              </a:rPr>
              <a:t>والحَسَد</a:t>
            </a:r>
            <a:r>
              <a:rPr lang="ar-IQ" sz="4800" b="1" dirty="0" smtClean="0">
                <a:effectLst>
                  <a:outerShdw blurRad="38100" dist="38100" dir="2700000" algn="tl">
                    <a:srgbClr val="000000">
                      <a:alpha val="43137"/>
                    </a:srgbClr>
                  </a:outerShdw>
                </a:effectLst>
                <a:cs typeface="Ali-A-Sahifa Bold" pitchFamily="2" charset="-78"/>
              </a:rPr>
              <a:t> </a:t>
            </a:r>
            <a:r>
              <a:rPr lang="ar-SA" sz="4800" b="1" dirty="0" smtClean="0">
                <a:effectLst>
                  <a:outerShdw blurRad="38100" dist="38100" dir="2700000" algn="tl">
                    <a:srgbClr val="000000">
                      <a:alpha val="43137"/>
                    </a:srgbClr>
                  </a:outerShdw>
                </a:effectLst>
                <a:cs typeface="Ali-A-Sahifa Bold" pitchFamily="2" charset="-78"/>
              </a:rPr>
              <a:t>، </a:t>
            </a:r>
            <a:r>
              <a:rPr lang="ar-SA" sz="4800" b="1" dirty="0">
                <a:effectLst>
                  <a:outerShdw blurRad="38100" dist="38100" dir="2700000" algn="tl">
                    <a:srgbClr val="000000">
                      <a:alpha val="43137"/>
                    </a:srgbClr>
                  </a:outerShdw>
                </a:effectLst>
                <a:cs typeface="Ali-A-Sahifa Bold" pitchFamily="2" charset="-78"/>
              </a:rPr>
              <a:t>وأنَّهم لم يجدوا مَخْرَجاً أو مُتَنَفَساً يُخَفِفُ ما لَديهم مِن تَوتُر واضطراب. </a:t>
            </a:r>
            <a:r>
              <a:rPr lang="ar-SA" sz="4800" b="1" dirty="0">
                <a:solidFill>
                  <a:srgbClr val="00B050"/>
                </a:solidFill>
                <a:effectLst>
                  <a:outerShdw blurRad="38100" dist="38100" dir="2700000" algn="tl">
                    <a:srgbClr val="000000">
                      <a:alpha val="43137"/>
                    </a:srgbClr>
                  </a:outerShdw>
                </a:effectLst>
                <a:cs typeface="Ali-A-Sahifa Bold" pitchFamily="2" charset="-78"/>
              </a:rPr>
              <a:t>كالفَرد الذي </a:t>
            </a:r>
            <a:r>
              <a:rPr lang="ar-IQ" sz="4800" b="1" dirty="0" smtClean="0">
                <a:solidFill>
                  <a:srgbClr val="00B050"/>
                </a:solidFill>
                <a:effectLst>
                  <a:outerShdw blurRad="38100" dist="38100" dir="2700000" algn="tl">
                    <a:srgbClr val="000000">
                      <a:alpha val="43137"/>
                    </a:srgbClr>
                  </a:outerShdw>
                </a:effectLst>
                <a:cs typeface="Ali-A-Sahifa Bold" pitchFamily="2" charset="-78"/>
              </a:rPr>
              <a:t/>
            </a:r>
            <a:br>
              <a:rPr lang="ar-IQ" sz="4800" b="1" dirty="0" smtClean="0">
                <a:solidFill>
                  <a:srgbClr val="00B050"/>
                </a:solidFill>
                <a:effectLst>
                  <a:outerShdw blurRad="38100" dist="38100" dir="2700000" algn="tl">
                    <a:srgbClr val="000000">
                      <a:alpha val="43137"/>
                    </a:srgbClr>
                  </a:outerShdw>
                </a:effectLst>
                <a:cs typeface="Ali-A-Sahifa Bold" pitchFamily="2" charset="-78"/>
              </a:rPr>
            </a:br>
            <a:r>
              <a:rPr lang="ar-SA" sz="4800" b="1" dirty="0" smtClean="0">
                <a:solidFill>
                  <a:srgbClr val="00B050"/>
                </a:solidFill>
                <a:effectLst>
                  <a:outerShdw blurRad="38100" dist="38100" dir="2700000" algn="tl">
                    <a:srgbClr val="000000">
                      <a:alpha val="43137"/>
                    </a:srgbClr>
                  </a:outerShdw>
                </a:effectLst>
                <a:cs typeface="Ali-A-Sahifa Bold" pitchFamily="2" charset="-78"/>
              </a:rPr>
              <a:t>لا </a:t>
            </a:r>
            <a:r>
              <a:rPr lang="ar-SA" sz="4800" b="1" dirty="0">
                <a:solidFill>
                  <a:srgbClr val="00B050"/>
                </a:solidFill>
                <a:effectLst>
                  <a:outerShdw blurRad="38100" dist="38100" dir="2700000" algn="tl">
                    <a:srgbClr val="000000">
                      <a:alpha val="43137"/>
                    </a:srgbClr>
                  </a:outerShdw>
                </a:effectLst>
                <a:cs typeface="Ali-A-Sahifa Bold" pitchFamily="2" charset="-78"/>
              </a:rPr>
              <a:t>يستطيع الهُروب في حالة </a:t>
            </a:r>
            <a:r>
              <a:rPr lang="ar-SA" sz="4800" b="1" dirty="0" smtClean="0">
                <a:solidFill>
                  <a:srgbClr val="00B050"/>
                </a:solidFill>
                <a:effectLst>
                  <a:outerShdw blurRad="38100" dist="38100" dir="2700000" algn="tl">
                    <a:srgbClr val="000000">
                      <a:alpha val="43137"/>
                    </a:srgbClr>
                  </a:outerShdw>
                </a:effectLst>
                <a:cs typeface="Ali-A-Sahifa Bold" pitchFamily="2" charset="-78"/>
              </a:rPr>
              <a:t>الخوف</a:t>
            </a:r>
            <a:r>
              <a:rPr lang="ar-IQ" sz="4800" b="1" dirty="0" smtClean="0">
                <a:solidFill>
                  <a:srgbClr val="00B050"/>
                </a:solidFill>
                <a:effectLst>
                  <a:outerShdw blurRad="38100" dist="38100" dir="2700000" algn="tl">
                    <a:srgbClr val="000000">
                      <a:alpha val="43137"/>
                    </a:srgbClr>
                  </a:outerShdw>
                </a:effectLst>
                <a:cs typeface="Ali-A-Sahifa Bold" pitchFamily="2" charset="-78"/>
              </a:rPr>
              <a:t> </a:t>
            </a:r>
            <a:r>
              <a:rPr lang="ar-SA" sz="4800" b="1" dirty="0" smtClean="0">
                <a:solidFill>
                  <a:srgbClr val="00B050"/>
                </a:solidFill>
                <a:effectLst>
                  <a:outerShdw blurRad="38100" dist="38100" dir="2700000" algn="tl">
                    <a:srgbClr val="000000">
                      <a:alpha val="43137"/>
                    </a:srgbClr>
                  </a:outerShdw>
                </a:effectLst>
                <a:cs typeface="Ali-A-Sahifa Bold" pitchFamily="2" charset="-78"/>
              </a:rPr>
              <a:t>، </a:t>
            </a:r>
            <a:r>
              <a:rPr lang="ar-SA" sz="4800" b="1" dirty="0">
                <a:solidFill>
                  <a:srgbClr val="00B050"/>
                </a:solidFill>
                <a:effectLst>
                  <a:outerShdw blurRad="38100" dist="38100" dir="2700000" algn="tl">
                    <a:srgbClr val="000000">
                      <a:alpha val="43137"/>
                    </a:srgbClr>
                  </a:outerShdw>
                </a:effectLst>
                <a:cs typeface="Ali-A-Sahifa Bold" pitchFamily="2" charset="-78"/>
              </a:rPr>
              <a:t>أو الدِّفاع في حالة </a:t>
            </a:r>
            <a:r>
              <a:rPr lang="ar-SA" sz="4800" b="1" dirty="0" smtClean="0">
                <a:solidFill>
                  <a:srgbClr val="00B050"/>
                </a:solidFill>
                <a:effectLst>
                  <a:outerShdw blurRad="38100" dist="38100" dir="2700000" algn="tl">
                    <a:srgbClr val="000000">
                      <a:alpha val="43137"/>
                    </a:srgbClr>
                  </a:outerShdw>
                </a:effectLst>
                <a:cs typeface="Ali-A-Sahifa Bold" pitchFamily="2" charset="-78"/>
              </a:rPr>
              <a:t>الغضب</a:t>
            </a:r>
            <a:r>
              <a:rPr lang="ar-IQ" sz="4800" b="1" dirty="0" smtClean="0">
                <a:solidFill>
                  <a:srgbClr val="00B050"/>
                </a:solidFill>
                <a:effectLst>
                  <a:outerShdw blurRad="38100" dist="38100" dir="2700000" algn="tl">
                    <a:srgbClr val="000000">
                      <a:alpha val="43137"/>
                    </a:srgbClr>
                  </a:outerShdw>
                </a:effectLst>
                <a:cs typeface="Ali-A-Sahifa Bold" pitchFamily="2" charset="-78"/>
              </a:rPr>
              <a:t> </a:t>
            </a:r>
            <a:endParaRPr lang="en-US" sz="4800" b="1" dirty="0">
              <a:solidFill>
                <a:srgbClr val="00B05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8310229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0945" y="110837"/>
            <a:ext cx="11623964" cy="6248399"/>
          </a:xfrm>
        </p:spPr>
        <p:txBody>
          <a:bodyPr>
            <a:noAutofit/>
          </a:bodyPr>
          <a:lstStyle/>
          <a:p>
            <a:pPr algn="just" rtl="1">
              <a:lnSpc>
                <a:spcPct val="150000"/>
              </a:lnSpc>
            </a:pPr>
            <a:r>
              <a:rPr lang="ar-SA" sz="4000" b="1" dirty="0" smtClean="0">
                <a:effectLst>
                  <a:outerShdw blurRad="38100" dist="38100" dir="2700000" algn="tl">
                    <a:srgbClr val="000000">
                      <a:alpha val="43137"/>
                    </a:srgbClr>
                  </a:outerShdw>
                </a:effectLst>
                <a:cs typeface="Ali-A-Sahifa Bold" pitchFamily="2" charset="-78"/>
              </a:rPr>
              <a:t>هذه </a:t>
            </a:r>
            <a:r>
              <a:rPr lang="ar-SA" sz="4000" b="1" dirty="0">
                <a:effectLst>
                  <a:outerShdw blurRad="38100" dist="38100" dir="2700000" algn="tl">
                    <a:srgbClr val="000000">
                      <a:alpha val="43137"/>
                    </a:srgbClr>
                  </a:outerShdw>
                </a:effectLst>
                <a:cs typeface="Ali-A-Sahifa Bold" pitchFamily="2" charset="-78"/>
              </a:rPr>
              <a:t>الأسباب المثيرة للانفعال والذي </a:t>
            </a:r>
            <a:r>
              <a:rPr lang="ar-SA" sz="4000" b="1" dirty="0" smtClean="0">
                <a:effectLst>
                  <a:outerShdw blurRad="38100" dist="38100" dir="2700000" algn="tl">
                    <a:srgbClr val="000000">
                      <a:alpha val="43137"/>
                    </a:srgbClr>
                  </a:outerShdw>
                </a:effectLst>
                <a:cs typeface="Ali-A-Sahifa Bold" pitchFamily="2" charset="-78"/>
              </a:rPr>
              <a:t>يؤد</a:t>
            </a:r>
            <a:r>
              <a:rPr lang="ar-IQ" sz="4000" b="1" dirty="0" smtClean="0">
                <a:effectLst>
                  <a:outerShdw blurRad="38100" dist="38100" dir="2700000" algn="tl">
                    <a:srgbClr val="000000">
                      <a:alpha val="43137"/>
                    </a:srgbClr>
                  </a:outerShdw>
                </a:effectLst>
                <a:cs typeface="Ali-A-Sahifa Bold" pitchFamily="2" charset="-78"/>
              </a:rPr>
              <a:t>ّ</a:t>
            </a:r>
            <a:r>
              <a:rPr lang="ar-SA" sz="4000" b="1" dirty="0" smtClean="0">
                <a:effectLst>
                  <a:outerShdw blurRad="38100" dist="38100" dir="2700000" algn="tl">
                    <a:srgbClr val="000000">
                      <a:alpha val="43137"/>
                    </a:srgbClr>
                  </a:outerShdw>
                </a:effectLst>
                <a:cs typeface="Ali-A-Sahifa Bold" pitchFamily="2" charset="-78"/>
              </a:rPr>
              <a:t>ي </a:t>
            </a:r>
            <a:r>
              <a:rPr lang="ar-SA" sz="4000" b="1" dirty="0">
                <a:effectLst>
                  <a:outerShdw blurRad="38100" dist="38100" dir="2700000" algn="tl">
                    <a:srgbClr val="000000">
                      <a:alpha val="43137"/>
                    </a:srgbClr>
                  </a:outerShdw>
                </a:effectLst>
                <a:cs typeface="Ali-A-Sahifa Bold" pitchFamily="2" charset="-78"/>
              </a:rPr>
              <a:t>في آخر الأمر إلى بعض الأمراض المُزمِنة كارتفاع ضغط الدَّم أو الرَّبو أو قُرحة المعدة إلى غير ذلك من الأمراض الجسميَّة </a:t>
            </a:r>
            <a:r>
              <a:rPr lang="ar-SA" sz="4000" b="1" dirty="0" smtClean="0">
                <a:effectLst>
                  <a:outerShdw blurRad="38100" dist="38100" dir="2700000" algn="tl">
                    <a:srgbClr val="000000">
                      <a:alpha val="43137"/>
                    </a:srgbClr>
                  </a:outerShdw>
                </a:effectLst>
                <a:cs typeface="Ali-A-Sahifa Bold" pitchFamily="2" charset="-78"/>
              </a:rPr>
              <a:t>النَّف</a:t>
            </a:r>
            <a:r>
              <a:rPr lang="ar-IQ" sz="4000" b="1" dirty="0" smtClean="0">
                <a:effectLst>
                  <a:outerShdw blurRad="38100" dist="38100" dir="2700000" algn="tl">
                    <a:srgbClr val="000000">
                      <a:alpha val="43137"/>
                    </a:srgbClr>
                  </a:outerShdw>
                </a:effectLst>
                <a:cs typeface="Ali-A-Sahifa Bold" pitchFamily="2" charset="-78"/>
              </a:rPr>
              <a:t>ــ</a:t>
            </a:r>
            <a:r>
              <a:rPr lang="ar-SA" sz="4000" b="1" dirty="0" smtClean="0">
                <a:effectLst>
                  <a:outerShdw blurRad="38100" dist="38100" dir="2700000" algn="tl">
                    <a:srgbClr val="000000">
                      <a:alpha val="43137"/>
                    </a:srgbClr>
                  </a:outerShdw>
                </a:effectLst>
                <a:cs typeface="Ali-A-Sahifa Bold" pitchFamily="2" charset="-78"/>
              </a:rPr>
              <a:t>سيَّ</a:t>
            </a:r>
            <a:r>
              <a:rPr lang="ar-IQ" sz="4000" b="1" dirty="0" smtClean="0">
                <a:effectLst>
                  <a:outerShdw blurRad="38100" dist="38100" dir="2700000" algn="tl">
                    <a:srgbClr val="000000">
                      <a:alpha val="43137"/>
                    </a:srgbClr>
                  </a:outerShdw>
                </a:effectLst>
                <a:cs typeface="Ali-A-Sahifa Bold" pitchFamily="2" charset="-78"/>
              </a:rPr>
              <a:t>ـــــ</a:t>
            </a:r>
            <a:r>
              <a:rPr lang="ar-SA" sz="4000" b="1" dirty="0" smtClean="0">
                <a:effectLst>
                  <a:outerShdw blurRad="38100" dist="38100" dir="2700000" algn="tl">
                    <a:srgbClr val="000000">
                      <a:alpha val="43137"/>
                    </a:srgbClr>
                  </a:outerShdw>
                </a:effectLst>
                <a:cs typeface="Ali-A-Sahifa Bold" pitchFamily="2" charset="-78"/>
              </a:rPr>
              <a:t>ة المنش</a:t>
            </a:r>
            <a:r>
              <a:rPr lang="ar-IQ" sz="4000" b="1" dirty="0" smtClean="0">
                <a:effectLst>
                  <a:outerShdw blurRad="38100" dist="38100" dir="2700000" algn="tl">
                    <a:srgbClr val="000000">
                      <a:alpha val="43137"/>
                    </a:srgbClr>
                  </a:outerShdw>
                </a:effectLst>
                <a:cs typeface="Ali-A-Sahifa Bold" pitchFamily="2" charset="-78"/>
              </a:rPr>
              <a:t>ــ</a:t>
            </a:r>
            <a:r>
              <a:rPr lang="ar-SA" sz="4000" b="1" dirty="0" smtClean="0">
                <a:effectLst>
                  <a:outerShdw blurRad="38100" dist="38100" dir="2700000" algn="tl">
                    <a:srgbClr val="000000">
                      <a:alpha val="43137"/>
                    </a:srgbClr>
                  </a:outerShdw>
                </a:effectLst>
                <a:cs typeface="Ali-A-Sahifa Bold" pitchFamily="2" charset="-78"/>
              </a:rPr>
              <a:t>أ والَت</a:t>
            </a:r>
            <a:r>
              <a:rPr lang="ar-IQ" sz="4000" b="1" dirty="0" smtClean="0">
                <a:effectLst>
                  <a:outerShdw blurRad="38100" dist="38100" dir="2700000" algn="tl">
                    <a:srgbClr val="000000">
                      <a:alpha val="43137"/>
                    </a:srgbClr>
                  </a:outerShdw>
                </a:effectLst>
                <a:cs typeface="Ali-A-Sahifa Bold" pitchFamily="2" charset="-78"/>
              </a:rPr>
              <a:t>ـ</a:t>
            </a:r>
            <a:r>
              <a:rPr lang="ar-SA" sz="4000" b="1" dirty="0" smtClean="0">
                <a:effectLst>
                  <a:outerShdw blurRad="38100" dist="38100" dir="2700000" algn="tl">
                    <a:srgbClr val="000000">
                      <a:alpha val="43137"/>
                    </a:srgbClr>
                  </a:outerShdw>
                </a:effectLst>
                <a:cs typeface="Ali-A-Sahifa Bold" pitchFamily="2" charset="-78"/>
              </a:rPr>
              <a:t>ي تُ</a:t>
            </a:r>
            <a:r>
              <a:rPr lang="ar-IQ" sz="4000" b="1" dirty="0" smtClean="0">
                <a:effectLst>
                  <a:outerShdw blurRad="38100" dist="38100" dir="2700000" algn="tl">
                    <a:srgbClr val="000000">
                      <a:alpha val="43137"/>
                    </a:srgbClr>
                  </a:outerShdw>
                </a:effectLst>
                <a:cs typeface="Ali-A-Sahifa Bold" pitchFamily="2" charset="-78"/>
              </a:rPr>
              <a:t>ـ</a:t>
            </a:r>
            <a:r>
              <a:rPr lang="ar-SA" sz="4000" b="1" dirty="0" smtClean="0">
                <a:effectLst>
                  <a:outerShdw blurRad="38100" dist="38100" dir="2700000" algn="tl">
                    <a:srgbClr val="000000">
                      <a:alpha val="43137"/>
                    </a:srgbClr>
                  </a:outerShdw>
                </a:effectLst>
                <a:cs typeface="Ali-A-Sahifa Bold" pitchFamily="2" charset="-78"/>
              </a:rPr>
              <a:t>ع</a:t>
            </a:r>
            <a:r>
              <a:rPr lang="ar-IQ" sz="4000" b="1" dirty="0" smtClean="0">
                <a:effectLst>
                  <a:outerShdw blurRad="38100" dist="38100" dir="2700000" algn="tl">
                    <a:srgbClr val="000000">
                      <a:alpha val="43137"/>
                    </a:srgbClr>
                  </a:outerShdw>
                </a:effectLst>
                <a:cs typeface="Ali-A-Sahifa Bold" pitchFamily="2" charset="-78"/>
              </a:rPr>
              <a:t>ــ</a:t>
            </a:r>
            <a:r>
              <a:rPr lang="ar-SA" sz="4000" b="1" dirty="0" smtClean="0">
                <a:effectLst>
                  <a:outerShdw blurRad="38100" dist="38100" dir="2700000" algn="tl">
                    <a:srgbClr val="000000">
                      <a:alpha val="43137"/>
                    </a:srgbClr>
                  </a:outerShdw>
                </a:effectLst>
                <a:cs typeface="Ali-A-Sahifa Bold" pitchFamily="2" charset="-78"/>
              </a:rPr>
              <a:t>رَفُ </a:t>
            </a:r>
            <a:r>
              <a:rPr lang="ar-SA" sz="4000" b="1" dirty="0" smtClean="0">
                <a:solidFill>
                  <a:srgbClr val="0070C0"/>
                </a:solidFill>
                <a:effectLst>
                  <a:outerShdw blurRad="38100" dist="38100" dir="2700000" algn="tl">
                    <a:srgbClr val="000000">
                      <a:alpha val="43137"/>
                    </a:srgbClr>
                  </a:outerShdw>
                </a:effectLst>
                <a:cs typeface="Ali-A-Samik" pitchFamily="2" charset="-78"/>
              </a:rPr>
              <a:t>بِ</a:t>
            </a:r>
            <a:r>
              <a:rPr lang="ar-IQ" sz="4000" b="1" dirty="0" smtClean="0">
                <a:solidFill>
                  <a:srgbClr val="0070C0"/>
                </a:solidFill>
                <a:effectLst>
                  <a:outerShdw blurRad="38100" dist="38100" dir="2700000" algn="tl">
                    <a:srgbClr val="000000">
                      <a:alpha val="43137"/>
                    </a:srgbClr>
                  </a:outerShdw>
                </a:effectLst>
                <a:cs typeface="Ali-A-Samik" pitchFamily="2" charset="-78"/>
              </a:rPr>
              <a:t>ـــ </a:t>
            </a:r>
            <a:r>
              <a:rPr lang="ar-IQ" sz="4000" b="1" dirty="0" smtClean="0">
                <a:solidFill>
                  <a:srgbClr val="0070C0"/>
                </a:solidFill>
                <a:effectLst>
                  <a:outerShdw blurRad="38100" dist="38100" dir="2700000" algn="tl">
                    <a:srgbClr val="000000">
                      <a:alpha val="43137"/>
                    </a:srgbClr>
                  </a:outerShdw>
                </a:effectLst>
                <a:cs typeface="Ali-A-Sahifa Bold" pitchFamily="2" charset="-78"/>
              </a:rPr>
              <a:t>((</a:t>
            </a:r>
            <a:r>
              <a:rPr lang="ar-IQ" sz="300" b="1" dirty="0" smtClean="0">
                <a:solidFill>
                  <a:srgbClr val="0070C0"/>
                </a:solidFill>
                <a:effectLst>
                  <a:outerShdw blurRad="38100" dist="38100" dir="2700000" algn="tl">
                    <a:srgbClr val="000000">
                      <a:alpha val="43137"/>
                    </a:srgbClr>
                  </a:outerShdw>
                </a:effectLst>
                <a:cs typeface="Ali-A-Sahifa Bold" pitchFamily="2" charset="-78"/>
              </a:rPr>
              <a:t> </a:t>
            </a:r>
            <a:r>
              <a:rPr lang="ar-SA" sz="4000" b="1" dirty="0" smtClean="0">
                <a:solidFill>
                  <a:srgbClr val="0070C0"/>
                </a:solidFill>
                <a:effectLst>
                  <a:outerShdw blurRad="38100" dist="38100" dir="2700000" algn="tl">
                    <a:srgbClr val="000000">
                      <a:alpha val="43137"/>
                    </a:srgbClr>
                  </a:outerShdw>
                </a:effectLst>
                <a:cs typeface="Ali-A-Samik" pitchFamily="2" charset="-78"/>
              </a:rPr>
              <a:t>الأَمْ</a:t>
            </a:r>
            <a:r>
              <a:rPr lang="ar-IQ" sz="4000" b="1" dirty="0" smtClean="0">
                <a:solidFill>
                  <a:srgbClr val="0070C0"/>
                </a:solidFill>
                <a:effectLst>
                  <a:outerShdw blurRad="38100" dist="38100" dir="2700000" algn="tl">
                    <a:srgbClr val="000000">
                      <a:alpha val="43137"/>
                    </a:srgbClr>
                  </a:outerShdw>
                </a:effectLst>
                <a:cs typeface="Ali-A-Samik" pitchFamily="2" charset="-78"/>
              </a:rPr>
              <a:t>ــ</a:t>
            </a:r>
            <a:r>
              <a:rPr lang="ar-SA" sz="4000" b="1" dirty="0" smtClean="0">
                <a:solidFill>
                  <a:srgbClr val="0070C0"/>
                </a:solidFill>
                <a:effectLst>
                  <a:outerShdw blurRad="38100" dist="38100" dir="2700000" algn="tl">
                    <a:srgbClr val="000000">
                      <a:alpha val="43137"/>
                    </a:srgbClr>
                  </a:outerShdw>
                </a:effectLst>
                <a:cs typeface="Ali-A-Samik" pitchFamily="2" charset="-78"/>
              </a:rPr>
              <a:t>رَاض السِيكُ</a:t>
            </a:r>
            <a:r>
              <a:rPr lang="ar-IQ" sz="4000" b="1" dirty="0" smtClean="0">
                <a:solidFill>
                  <a:srgbClr val="0070C0"/>
                </a:solidFill>
                <a:effectLst>
                  <a:outerShdw blurRad="38100" dist="38100" dir="2700000" algn="tl">
                    <a:srgbClr val="000000">
                      <a:alpha val="43137"/>
                    </a:srgbClr>
                  </a:outerShdw>
                </a:effectLst>
                <a:cs typeface="Ali-A-Samik" pitchFamily="2" charset="-78"/>
              </a:rPr>
              <a:t>ــ</a:t>
            </a:r>
            <a:r>
              <a:rPr lang="ar-SA" sz="4000" b="1" dirty="0" smtClean="0">
                <a:solidFill>
                  <a:srgbClr val="0070C0"/>
                </a:solidFill>
                <a:effectLst>
                  <a:outerShdw blurRad="38100" dist="38100" dir="2700000" algn="tl">
                    <a:srgbClr val="000000">
                      <a:alpha val="43137"/>
                    </a:srgbClr>
                  </a:outerShdw>
                </a:effectLst>
                <a:cs typeface="Ali-A-Samik" pitchFamily="2" charset="-78"/>
              </a:rPr>
              <a:t>وسُومَ</a:t>
            </a:r>
            <a:r>
              <a:rPr lang="ar-IQ" sz="4000" b="1" dirty="0" smtClean="0">
                <a:solidFill>
                  <a:srgbClr val="0070C0"/>
                </a:solidFill>
                <a:effectLst>
                  <a:outerShdw blurRad="38100" dist="38100" dir="2700000" algn="tl">
                    <a:srgbClr val="000000">
                      <a:alpha val="43137"/>
                    </a:srgbClr>
                  </a:outerShdw>
                </a:effectLst>
                <a:cs typeface="Ali-A-Samik" pitchFamily="2" charset="-78"/>
              </a:rPr>
              <a:t>ــ</a:t>
            </a:r>
            <a:r>
              <a:rPr lang="ar-SA" sz="4000" b="1" dirty="0" smtClean="0">
                <a:solidFill>
                  <a:srgbClr val="0070C0"/>
                </a:solidFill>
                <a:effectLst>
                  <a:outerShdw blurRad="38100" dist="38100" dir="2700000" algn="tl">
                    <a:srgbClr val="000000">
                      <a:alpha val="43137"/>
                    </a:srgbClr>
                  </a:outerShdw>
                </a:effectLst>
                <a:cs typeface="Ali-A-Samik" pitchFamily="2" charset="-78"/>
              </a:rPr>
              <a:t>اتِ</a:t>
            </a:r>
            <a:r>
              <a:rPr lang="ar-IQ" sz="4000" b="1" dirty="0" smtClean="0">
                <a:solidFill>
                  <a:srgbClr val="0070C0"/>
                </a:solidFill>
                <a:effectLst>
                  <a:outerShdw blurRad="38100" dist="38100" dir="2700000" algn="tl">
                    <a:srgbClr val="000000">
                      <a:alpha val="43137"/>
                    </a:srgbClr>
                  </a:outerShdw>
                </a:effectLst>
                <a:cs typeface="Ali-A-Samik" pitchFamily="2" charset="-78"/>
              </a:rPr>
              <a:t>ــ</a:t>
            </a:r>
            <a:r>
              <a:rPr lang="ar-SA" sz="4000" b="1" dirty="0" smtClean="0">
                <a:solidFill>
                  <a:srgbClr val="0070C0"/>
                </a:solidFill>
                <a:effectLst>
                  <a:outerShdw blurRad="38100" dist="38100" dir="2700000" algn="tl">
                    <a:srgbClr val="000000">
                      <a:alpha val="43137"/>
                    </a:srgbClr>
                  </a:outerShdw>
                </a:effectLst>
                <a:cs typeface="Ali-A-Samik" pitchFamily="2" charset="-78"/>
              </a:rPr>
              <a:t>يَّ</a:t>
            </a:r>
            <a:r>
              <a:rPr lang="ar-IQ" sz="4000" b="1" dirty="0" smtClean="0">
                <a:solidFill>
                  <a:srgbClr val="0070C0"/>
                </a:solidFill>
                <a:effectLst>
                  <a:outerShdw blurRad="38100" dist="38100" dir="2700000" algn="tl">
                    <a:srgbClr val="000000">
                      <a:alpha val="43137"/>
                    </a:srgbClr>
                  </a:outerShdw>
                </a:effectLst>
                <a:cs typeface="Ali-A-Samik" pitchFamily="2" charset="-78"/>
              </a:rPr>
              <a:t>ــ</a:t>
            </a:r>
            <a:r>
              <a:rPr lang="ar-SA" sz="4000" b="1" dirty="0" smtClean="0">
                <a:solidFill>
                  <a:srgbClr val="0070C0"/>
                </a:solidFill>
                <a:effectLst>
                  <a:outerShdw blurRad="38100" dist="38100" dir="2700000" algn="tl">
                    <a:srgbClr val="000000">
                      <a:alpha val="43137"/>
                    </a:srgbClr>
                  </a:outerShdw>
                </a:effectLst>
                <a:cs typeface="Ali-A-Samik" pitchFamily="2" charset="-78"/>
              </a:rPr>
              <a:t>ة</a:t>
            </a:r>
            <a:r>
              <a:rPr lang="ar-IQ" sz="4000" b="1" dirty="0" smtClean="0">
                <a:solidFill>
                  <a:srgbClr val="0070C0"/>
                </a:solidFill>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4000" b="1" dirty="0">
                <a:solidFill>
                  <a:srgbClr val="FF0000"/>
                </a:solidFill>
                <a:effectLst>
                  <a:outerShdw blurRad="38100" dist="38100" dir="2700000" algn="tl">
                    <a:srgbClr val="000000">
                      <a:alpha val="43137"/>
                    </a:srgbClr>
                  </a:outerShdw>
                </a:effectLst>
                <a:cs typeface="Ali-A-Samik" pitchFamily="2" charset="-78"/>
              </a:rPr>
              <a:t>وخلاصة القول إذا لم نُمَكِّنْ انفعالاتنا من التَّعبير الظَّاهرِ عن نفسها بصورة مناسبةٍ لَتَوَلَّتْ أَجْسامُنا التَّعبيرَ عَنها ظَاهرياً في صُورة الأَمراض </a:t>
            </a:r>
            <a:r>
              <a:rPr lang="ar-SA" sz="4000" b="1" dirty="0" smtClean="0">
                <a:solidFill>
                  <a:srgbClr val="FF0000"/>
                </a:solidFill>
                <a:effectLst>
                  <a:outerShdw blurRad="38100" dist="38100" dir="2700000" algn="tl">
                    <a:srgbClr val="000000">
                      <a:alpha val="43137"/>
                    </a:srgbClr>
                  </a:outerShdw>
                </a:effectLst>
                <a:cs typeface="Ali-A-Samik" pitchFamily="2" charset="-78"/>
              </a:rPr>
              <a:t>النَّفسيَّة</a:t>
            </a:r>
            <a:r>
              <a:rPr lang="ar-IQ" sz="4000" b="1" dirty="0" smtClean="0">
                <a:solidFill>
                  <a:srgbClr val="FF0000"/>
                </a:solidFill>
                <a:effectLst>
                  <a:outerShdw blurRad="38100" dist="38100" dir="2700000" algn="tl">
                    <a:srgbClr val="000000">
                      <a:alpha val="43137"/>
                    </a:srgbClr>
                  </a:outerShdw>
                </a:effectLst>
                <a:cs typeface="Ali-A-Samik" pitchFamily="2" charset="-78"/>
              </a:rPr>
              <a:t> </a:t>
            </a:r>
            <a:r>
              <a:rPr lang="ar-SA" sz="4000" b="1" dirty="0" smtClean="0">
                <a:solidFill>
                  <a:srgbClr val="FF0000"/>
                </a:solidFill>
                <a:effectLst>
                  <a:outerShdw blurRad="38100" dist="38100" dir="2700000" algn="tl">
                    <a:srgbClr val="000000">
                      <a:alpha val="43137"/>
                    </a:srgbClr>
                  </a:outerShdw>
                </a:effectLst>
                <a:cs typeface="Ali-A-Samik" pitchFamily="2" charset="-78"/>
              </a:rPr>
              <a:t>.</a:t>
            </a:r>
            <a:endParaRPr lang="en-US" sz="4000" b="1" dirty="0">
              <a:solidFill>
                <a:srgbClr val="FF000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415739641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7818" y="300252"/>
            <a:ext cx="11679382" cy="1255594"/>
          </a:xfrm>
        </p:spPr>
        <p:txBody>
          <a:bodyPr>
            <a:noAutofit/>
          </a:bodyPr>
          <a:lstStyle/>
          <a:p>
            <a:pPr algn="ctr" rtl="1"/>
            <a:r>
              <a:rPr lang="ar-IQ" sz="6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المُحَاضَرَةُ الخامسة / الانفعالات </a:t>
            </a:r>
            <a:r>
              <a:rPr lang="ar-IQ" sz="6000" b="1" dirty="0" smtClean="0">
                <a:solidFill>
                  <a:srgbClr val="002060"/>
                </a:solidFill>
                <a:effectLst>
                  <a:outerShdw blurRad="38100" dist="38100" dir="2700000" algn="tl">
                    <a:srgbClr val="000000">
                      <a:alpha val="43137"/>
                    </a:srgbClr>
                  </a:outerShdw>
                </a:effectLst>
                <a:latin typeface="Sakkal Majalla" panose="02000000000000000000" pitchFamily="2" charset="-78"/>
                <a:cs typeface="Ali-A-Samik" pitchFamily="2" charset="-78"/>
              </a:rPr>
              <a:t>(</a:t>
            </a:r>
            <a:r>
              <a:rPr lang="en-US" sz="6600" b="1" dirty="0">
                <a:solidFill>
                  <a:srgbClr val="002060"/>
                </a:solidFill>
                <a:effectLst>
                  <a:outerShdw blurRad="38100" dist="38100" dir="2700000" algn="tl">
                    <a:srgbClr val="000000">
                      <a:alpha val="43137"/>
                    </a:srgbClr>
                  </a:outerShdw>
                </a:effectLst>
                <a:cs typeface="Ali-A-Samik" pitchFamily="2" charset="-78"/>
              </a:rPr>
              <a:t>Emotions</a:t>
            </a:r>
            <a:r>
              <a:rPr lang="ar-IQ" sz="6000" b="1" dirty="0" smtClean="0">
                <a:solidFill>
                  <a:srgbClr val="002060"/>
                </a:solidFill>
                <a:effectLst>
                  <a:outerShdw blurRad="38100" dist="38100" dir="2700000" algn="tl">
                    <a:srgbClr val="000000">
                      <a:alpha val="43137"/>
                    </a:srgbClr>
                  </a:outerShdw>
                </a:effectLst>
                <a:latin typeface="Sakkal Majalla" panose="02000000000000000000" pitchFamily="2" charset="-78"/>
                <a:cs typeface="Ali-A-Samik" pitchFamily="2" charset="-78"/>
              </a:rPr>
              <a:t>)   </a:t>
            </a:r>
            <a:endParaRPr lang="en-US" sz="6000" b="1" dirty="0">
              <a:solidFill>
                <a:srgbClr val="00206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332508" y="1537855"/>
            <a:ext cx="11554691" cy="4944832"/>
          </a:xfrm>
        </p:spPr>
        <p:txBody>
          <a:bodyPr>
            <a:normAutofit lnSpcReduction="10000"/>
          </a:bodyPr>
          <a:lstStyle/>
          <a:p>
            <a:pPr marL="0" indent="0" algn="ctr">
              <a:buNone/>
            </a:pPr>
            <a:r>
              <a:rPr lang="ar-IQ" sz="7700" b="1" dirty="0" smtClean="0">
                <a:solidFill>
                  <a:srgbClr val="00B050"/>
                </a:solidFill>
                <a:effectLst>
                  <a:outerShdw blurRad="38100" dist="38100" dir="2700000" algn="tl">
                    <a:srgbClr val="000000">
                      <a:alpha val="43137"/>
                    </a:srgbClr>
                  </a:outerShdw>
                </a:effectLst>
                <a:cs typeface="Ali-A-Traditional" pitchFamily="2" charset="-78"/>
              </a:rPr>
              <a:t>محتويات المحاضرة</a:t>
            </a:r>
            <a:endParaRPr lang="ar-IQ" sz="100" b="1" dirty="0" smtClean="0">
              <a:solidFill>
                <a:srgbClr val="00B050"/>
              </a:solidFill>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400" b="1" dirty="0">
                <a:solidFill>
                  <a:srgbClr val="0070C0"/>
                </a:solidFill>
                <a:effectLst>
                  <a:outerShdw blurRad="38100" dist="38100" dir="2700000" algn="tl">
                    <a:srgbClr val="000000">
                      <a:alpha val="43137"/>
                    </a:srgbClr>
                  </a:outerShdw>
                </a:effectLst>
                <a:cs typeface="Ali-A-Sharif Bold" pitchFamily="2" charset="-78"/>
              </a:rPr>
              <a:t>◄ </a:t>
            </a:r>
            <a:r>
              <a:rPr lang="ar-IQ" sz="5400" b="1" dirty="0" smtClean="0">
                <a:solidFill>
                  <a:srgbClr val="0070C0"/>
                </a:solidFill>
                <a:effectLst>
                  <a:outerShdw blurRad="38100" dist="38100" dir="2700000" algn="tl">
                    <a:srgbClr val="000000">
                      <a:alpha val="43137"/>
                    </a:srgbClr>
                  </a:outerShdw>
                </a:effectLst>
                <a:cs typeface="Ali-A-Sharif Bold" pitchFamily="2" charset="-78"/>
              </a:rPr>
              <a:t>تعريف الانفعالات</a:t>
            </a:r>
          </a:p>
          <a:p>
            <a:pPr marL="0" indent="0" algn="r" rtl="1">
              <a:buNone/>
            </a:pPr>
            <a:r>
              <a:rPr lang="ar-SA" sz="5400" b="1" dirty="0">
                <a:effectLst>
                  <a:outerShdw blurRad="38100" dist="38100" dir="2700000" algn="tl">
                    <a:srgbClr val="000000">
                      <a:alpha val="43137"/>
                    </a:srgbClr>
                  </a:outerShdw>
                </a:effectLst>
                <a:cs typeface="Ali-A-Sharif Bold" pitchFamily="2" charset="-78"/>
              </a:rPr>
              <a:t>◄ </a:t>
            </a:r>
            <a:r>
              <a:rPr lang="ar-SA" sz="5400" b="1" dirty="0" smtClean="0">
                <a:effectLst>
                  <a:outerShdw blurRad="38100" dist="38100" dir="2700000" algn="tl">
                    <a:srgbClr val="000000">
                      <a:alpha val="43137"/>
                    </a:srgbClr>
                  </a:outerShdw>
                </a:effectLst>
                <a:cs typeface="Ali-A-Sharif Bold" pitchFamily="2" charset="-78"/>
              </a:rPr>
              <a:t>أ</a:t>
            </a:r>
            <a:r>
              <a:rPr lang="ar-IQ" sz="5400" b="1" dirty="0" smtClean="0">
                <a:effectLst>
                  <a:outerShdw blurRad="38100" dist="38100" dir="2700000" algn="tl">
                    <a:srgbClr val="000000">
                      <a:alpha val="43137"/>
                    </a:srgbClr>
                  </a:outerShdw>
                </a:effectLst>
                <a:cs typeface="Ali-A-Sharif Bold" pitchFamily="2" charset="-78"/>
              </a:rPr>
              <a:t>بعاد الانفعالات</a:t>
            </a:r>
            <a:endParaRPr lang="en-US" sz="5400" b="1" dirty="0">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C00000"/>
                </a:solidFill>
                <a:effectLst>
                  <a:outerShdw blurRad="38100" dist="38100" dir="2700000" algn="tl">
                    <a:srgbClr val="000000">
                      <a:alpha val="43137"/>
                    </a:srgbClr>
                  </a:outerShdw>
                </a:effectLst>
                <a:cs typeface="Ali-A-Sharif Bold" pitchFamily="2" charset="-78"/>
              </a:rPr>
              <a:t>◄ </a:t>
            </a:r>
            <a:r>
              <a:rPr lang="ar-IQ" sz="5400" b="1" dirty="0" smtClean="0">
                <a:solidFill>
                  <a:srgbClr val="C00000"/>
                </a:solidFill>
                <a:effectLst>
                  <a:outerShdw blurRad="38100" dist="38100" dir="2700000" algn="tl">
                    <a:srgbClr val="000000">
                      <a:alpha val="43137"/>
                    </a:srgbClr>
                  </a:outerShdw>
                </a:effectLst>
                <a:cs typeface="Ali-A-Sharif Bold" pitchFamily="2" charset="-78"/>
              </a:rPr>
              <a:t>النَّظريات المفسِّرة للانفعالات</a:t>
            </a:r>
            <a:endParaRPr lang="en-US" sz="54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7030A0"/>
                </a:solidFill>
                <a:effectLst>
                  <a:outerShdw blurRad="38100" dist="38100" dir="2700000" algn="tl">
                    <a:srgbClr val="000000">
                      <a:alpha val="43137"/>
                    </a:srgbClr>
                  </a:outerShdw>
                </a:effectLst>
                <a:cs typeface="Ali-A-Sharif Bold" pitchFamily="2" charset="-78"/>
              </a:rPr>
              <a:t>◄ </a:t>
            </a:r>
            <a:r>
              <a:rPr lang="ar-IQ" sz="5400" b="1" dirty="0" smtClean="0">
                <a:solidFill>
                  <a:srgbClr val="7030A0"/>
                </a:solidFill>
                <a:effectLst>
                  <a:outerShdw blurRad="38100" dist="38100" dir="2700000" algn="tl">
                    <a:srgbClr val="000000">
                      <a:alpha val="43137"/>
                    </a:srgbClr>
                  </a:outerShdw>
                </a:effectLst>
                <a:cs typeface="Ali-A-Sharif Bold" pitchFamily="2" charset="-78"/>
              </a:rPr>
              <a:t>السَّيطرة على الانفعالات</a:t>
            </a:r>
            <a:endParaRPr lang="en-US" sz="54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66255"/>
            <a:ext cx="11901054" cy="6539344"/>
          </a:xfrm>
        </p:spPr>
        <p:txBody>
          <a:bodyPr>
            <a:noAutofit/>
          </a:bodyPr>
          <a:lstStyle/>
          <a:p>
            <a:pPr algn="r" rtl="1">
              <a:lnSpc>
                <a:spcPct val="150000"/>
              </a:lnSpc>
            </a:pPr>
            <a:r>
              <a:rPr lang="ar-IQ" sz="4000" b="1" dirty="0" smtClean="0">
                <a:solidFill>
                  <a:srgbClr val="FF0000"/>
                </a:solidFill>
                <a:effectLst>
                  <a:outerShdw blurRad="38100" dist="38100" dir="2700000" algn="tl">
                    <a:srgbClr val="000000">
                      <a:alpha val="43137"/>
                    </a:srgbClr>
                  </a:outerShdw>
                </a:effectLst>
                <a:cs typeface="Ali-A-Jiddah" pitchFamily="2" charset="-78"/>
              </a:rPr>
              <a:t>                   </a:t>
            </a:r>
            <a:r>
              <a:rPr lang="ar-SA" sz="4800" b="1" dirty="0" smtClean="0">
                <a:solidFill>
                  <a:srgbClr val="FF0000"/>
                </a:solidFill>
                <a:effectLst>
                  <a:outerShdw blurRad="38100" dist="38100" dir="2700000" algn="tl">
                    <a:srgbClr val="000000">
                      <a:alpha val="43137"/>
                    </a:srgbClr>
                  </a:outerShdw>
                </a:effectLst>
                <a:cs typeface="Ali-A-Jiddah" pitchFamily="2" charset="-78"/>
              </a:rPr>
              <a:t>العَلاَقَةُ </a:t>
            </a:r>
            <a:r>
              <a:rPr lang="ar-SA" sz="4800" b="1" dirty="0">
                <a:solidFill>
                  <a:srgbClr val="FF0000"/>
                </a:solidFill>
                <a:effectLst>
                  <a:outerShdw blurRad="38100" dist="38100" dir="2700000" algn="tl">
                    <a:srgbClr val="000000">
                      <a:alpha val="43137"/>
                    </a:srgbClr>
                  </a:outerShdw>
                </a:effectLst>
                <a:cs typeface="Ali-A-Jiddah" pitchFamily="2" charset="-78"/>
              </a:rPr>
              <a:t>بَيْنَ الانْفِعَالاَتِ </a:t>
            </a:r>
            <a:r>
              <a:rPr lang="ar-SA" sz="4800" b="1" dirty="0" smtClean="0">
                <a:solidFill>
                  <a:srgbClr val="FF0000"/>
                </a:solidFill>
                <a:effectLst>
                  <a:outerShdw blurRad="38100" dist="38100" dir="2700000" algn="tl">
                    <a:srgbClr val="000000">
                      <a:alpha val="43137"/>
                    </a:srgbClr>
                  </a:outerShdw>
                </a:effectLst>
                <a:cs typeface="Ali-A-Jiddah" pitchFamily="2" charset="-78"/>
              </a:rPr>
              <a:t>وَالدَّوَافِعِ</a:t>
            </a:r>
            <a:r>
              <a:rPr lang="ar-IQ" sz="4800" b="1" dirty="0" smtClean="0">
                <a:solidFill>
                  <a:srgbClr val="FF0000"/>
                </a:solidFill>
                <a:effectLst>
                  <a:outerShdw blurRad="38100" dist="38100" dir="2700000" algn="tl">
                    <a:srgbClr val="000000">
                      <a:alpha val="43137"/>
                    </a:srgbClr>
                  </a:outerShdw>
                </a:effectLst>
                <a:cs typeface="Ali-A-Jiddah" pitchFamily="2" charset="-78"/>
              </a:rPr>
              <a:t> : </a:t>
            </a:r>
            <a:r>
              <a:rPr lang="en-US" sz="3200" dirty="0">
                <a:cs typeface="Ali-A-Sahifa Bold" pitchFamily="2" charset="-78"/>
              </a:rPr>
              <a:t/>
            </a:r>
            <a:br>
              <a:rPr lang="en-US" sz="3200" dirty="0">
                <a:cs typeface="Ali-A-Sahifa Bold" pitchFamily="2" charset="-78"/>
              </a:rPr>
            </a:br>
            <a:r>
              <a:rPr lang="ar-SA" sz="5400" b="1" dirty="0">
                <a:solidFill>
                  <a:srgbClr val="0070C0"/>
                </a:solidFill>
                <a:effectLst>
                  <a:outerShdw blurRad="38100" dist="38100" dir="2700000" algn="tl">
                    <a:srgbClr val="000000">
                      <a:alpha val="43137"/>
                    </a:srgbClr>
                  </a:outerShdw>
                </a:effectLst>
                <a:cs typeface="Ali-A-Sahifa Bold" pitchFamily="2" charset="-78"/>
              </a:rPr>
              <a:t>يُمكن التَّمييزُ بَين الانفعالات والدَّوافع كالتالي:-</a:t>
            </a:r>
            <a:r>
              <a:rPr lang="en-US" sz="4800" dirty="0">
                <a:cs typeface="Ali-A-Sahifa Bold" pitchFamily="2" charset="-78"/>
              </a:rPr>
              <a:t/>
            </a:r>
            <a:br>
              <a:rPr lang="en-US" sz="4800" dirty="0">
                <a:cs typeface="Ali-A-Sahifa Bold" pitchFamily="2" charset="-78"/>
              </a:rPr>
            </a:br>
            <a:r>
              <a:rPr lang="ar-SA" sz="4800" b="1" dirty="0">
                <a:effectLst>
                  <a:outerShdw blurRad="38100" dist="38100" dir="2700000" algn="tl">
                    <a:srgbClr val="000000">
                      <a:alpha val="43137"/>
                    </a:srgbClr>
                  </a:outerShdw>
                </a:effectLst>
                <a:cs typeface="Ali-A-Samik" pitchFamily="2" charset="-78"/>
              </a:rPr>
              <a:t>1-</a:t>
            </a:r>
            <a:r>
              <a:rPr lang="ar-SA" sz="4800" b="1" dirty="0">
                <a:cs typeface="Ali-A-Sahifa Bold" pitchFamily="2" charset="-78"/>
              </a:rPr>
              <a:t> تُستثار الانفعالات غالباً مِن مُنبهات خارجيَّة. بينما تُستثار الدَّوافع مِن مُنبهات داخليَّه. ولكن بعضُ المُنبهات الخارجيَّة قد تُحرِّك الدَّافع  لكنَّها لا تَخْلُقُهُ – مِثل رُؤية الإنسان الجَائع </a:t>
            </a:r>
            <a:r>
              <a:rPr lang="ar-SA" sz="4800" b="1" dirty="0" smtClean="0">
                <a:cs typeface="Ali-A-Sahifa Bold" pitchFamily="2" charset="-78"/>
              </a:rPr>
              <a:t>للطَّعام</a:t>
            </a:r>
            <a:r>
              <a:rPr lang="ar-IQ" sz="4800" b="1" dirty="0" smtClean="0">
                <a:cs typeface="Ali-A-Sahifa Bold" pitchFamily="2" charset="-78"/>
              </a:rPr>
              <a:t> </a:t>
            </a:r>
            <a:r>
              <a:rPr lang="en-US" sz="4800" b="1" dirty="0" smtClean="0">
                <a:cs typeface="Ali-A-Sahifa Bold" pitchFamily="2" charset="-78"/>
              </a:rPr>
              <a:t> .</a:t>
            </a:r>
            <a:r>
              <a:rPr lang="ar-IQ" sz="4800" b="1" dirty="0" smtClean="0">
                <a:cs typeface="Ali-A-Sahifa Bold" pitchFamily="2" charset="-78"/>
              </a:rPr>
              <a:t> </a:t>
            </a:r>
            <a:endParaRPr lang="en-US" sz="4800" b="1" dirty="0">
              <a:solidFill>
                <a:srgbClr val="FF0000"/>
              </a:solidFill>
              <a:latin typeface="+mn-lt"/>
              <a:ea typeface="+mn-ea"/>
              <a:cs typeface="Ali-A-Sahifa Bold" pitchFamily="2" charset="-78"/>
            </a:endParaRPr>
          </a:p>
        </p:txBody>
      </p:sp>
    </p:spTree>
    <p:extLst>
      <p:ext uri="{BB962C8B-B14F-4D97-AF65-F5344CB8AC3E}">
        <p14:creationId xmlns:p14="http://schemas.microsoft.com/office/powerpoint/2010/main" val="4087354958"/>
      </p:ext>
    </p:extLst>
  </p:cSld>
  <p:clrMapOvr>
    <a:masterClrMapping/>
  </p:clrMapOvr>
  <p:transition spd="slow">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6"/>
            <a:ext cx="11998036" cy="6594763"/>
          </a:xfrm>
        </p:spPr>
        <p:txBody>
          <a:bodyPr>
            <a:noAutofit/>
          </a:bodyPr>
          <a:lstStyle/>
          <a:p>
            <a:pPr algn="just" rtl="1">
              <a:lnSpc>
                <a:spcPct val="150000"/>
              </a:lnSpc>
            </a:pPr>
            <a:r>
              <a:rPr lang="ar-SA" sz="6000" b="1" dirty="0" smtClean="0">
                <a:effectLst>
                  <a:outerShdw blurRad="38100" dist="38100" dir="2700000" algn="tl">
                    <a:srgbClr val="000000">
                      <a:alpha val="43137"/>
                    </a:srgbClr>
                  </a:outerShdw>
                </a:effectLst>
                <a:cs typeface="+mn-cs"/>
              </a:rPr>
              <a:t>2</a:t>
            </a:r>
            <a:r>
              <a:rPr lang="ar-SA" sz="6000" b="1" dirty="0" smtClean="0">
                <a:effectLst>
                  <a:outerShdw blurRad="38100" dist="38100" dir="2700000" algn="tl">
                    <a:srgbClr val="000000">
                      <a:alpha val="43137"/>
                    </a:srgbClr>
                  </a:outerShdw>
                </a:effectLst>
                <a:cs typeface="Ali-A-Sahifa Bold" pitchFamily="2" charset="-78"/>
              </a:rPr>
              <a:t>- </a:t>
            </a:r>
            <a:r>
              <a:rPr lang="ar-SA" sz="6000" b="1" dirty="0">
                <a:effectLst>
                  <a:outerShdw blurRad="38100" dist="38100" dir="2700000" algn="tl">
                    <a:srgbClr val="000000">
                      <a:alpha val="43137"/>
                    </a:srgbClr>
                  </a:outerShdw>
                </a:effectLst>
                <a:cs typeface="Ali-A-Sahifa Bold" pitchFamily="2" charset="-78"/>
              </a:rPr>
              <a:t>تَعتَمد الدَّوافع عل</a:t>
            </a:r>
            <a:r>
              <a:rPr lang="ar-IQ" sz="6000" b="1" dirty="0">
                <a:effectLst>
                  <a:outerShdw blurRad="38100" dist="38100" dir="2700000" algn="tl">
                    <a:srgbClr val="000000">
                      <a:alpha val="43137"/>
                    </a:srgbClr>
                  </a:outerShdw>
                </a:effectLst>
                <a:cs typeface="Ali-A-Sahifa Bold" pitchFamily="2" charset="-78"/>
              </a:rPr>
              <a:t>ى</a:t>
            </a:r>
            <a:r>
              <a:rPr lang="ar-SA" sz="6000" b="1" dirty="0">
                <a:effectLst>
                  <a:outerShdw blurRad="38100" dist="38100" dir="2700000" algn="tl">
                    <a:srgbClr val="000000">
                      <a:alpha val="43137"/>
                    </a:srgbClr>
                  </a:outerShdw>
                </a:effectLst>
                <a:cs typeface="Ali-A-Sahifa Bold" pitchFamily="2" charset="-78"/>
              </a:rPr>
              <a:t> الانفعالات وتَستَمِدُّ منها الطَّاقه التي تُحَوِّلُهَا إلى سُلوكٍ يَسْهُمُ في ارضاء الدَّافع. حيث إنّ اشباع الدَّافع يُؤدي إلى </a:t>
            </a:r>
            <a:r>
              <a:rPr lang="ar-SA" sz="6000" b="1" dirty="0">
                <a:solidFill>
                  <a:srgbClr val="0070C0"/>
                </a:solidFill>
                <a:effectLst>
                  <a:outerShdw blurRad="38100" dist="38100" dir="2700000" algn="tl">
                    <a:srgbClr val="000000">
                      <a:alpha val="43137"/>
                    </a:srgbClr>
                  </a:outerShdw>
                </a:effectLst>
                <a:cs typeface="Ali-A-Sahifa Bold" pitchFamily="2" charset="-78"/>
              </a:rPr>
              <a:t>"السُّرور" </a:t>
            </a:r>
            <a:r>
              <a:rPr lang="ar-SA" sz="6000" b="1" dirty="0">
                <a:effectLst>
                  <a:outerShdw blurRad="38100" dist="38100" dir="2700000" algn="tl">
                    <a:srgbClr val="000000">
                      <a:alpha val="43137"/>
                    </a:srgbClr>
                  </a:outerShdw>
                </a:effectLst>
                <a:cs typeface="Ali-A-Sahifa Bold" pitchFamily="2" charset="-78"/>
              </a:rPr>
              <a:t>والحِرمَان منهُ يُؤدي إلى </a:t>
            </a:r>
            <a:r>
              <a:rPr lang="ar-SA" sz="6000" b="1" dirty="0">
                <a:solidFill>
                  <a:srgbClr val="C00000"/>
                </a:solidFill>
                <a:effectLst>
                  <a:outerShdw blurRad="38100" dist="38100" dir="2700000" algn="tl">
                    <a:srgbClr val="000000">
                      <a:alpha val="43137"/>
                    </a:srgbClr>
                  </a:outerShdw>
                </a:effectLst>
                <a:cs typeface="Ali-A-Sahifa Bold" pitchFamily="2" charset="-78"/>
              </a:rPr>
              <a:t>"الحُزن</a:t>
            </a:r>
            <a:r>
              <a:rPr lang="ar-SA" sz="6000" b="1" dirty="0" smtClean="0">
                <a:solidFill>
                  <a:srgbClr val="C00000"/>
                </a:solidFill>
                <a:effectLst>
                  <a:outerShdw blurRad="38100" dist="38100" dir="2700000" algn="tl">
                    <a:srgbClr val="000000">
                      <a:alpha val="43137"/>
                    </a:srgbClr>
                  </a:outerShdw>
                </a:effectLst>
                <a:cs typeface="Ali-A-Sahifa Bold" pitchFamily="2" charset="-78"/>
              </a:rPr>
              <a:t>"</a:t>
            </a:r>
            <a:r>
              <a:rPr lang="ar-SA" sz="6000" b="1" dirty="0" smtClean="0">
                <a:effectLst>
                  <a:outerShdw blurRad="38100" dist="38100" dir="2700000" algn="tl">
                    <a:srgbClr val="000000">
                      <a:alpha val="43137"/>
                    </a:srgbClr>
                  </a:outerShdw>
                </a:effectLst>
                <a:cs typeface="Ali-A-Sahifa Bold" pitchFamily="2" charset="-78"/>
              </a:rPr>
              <a:t>.</a:t>
            </a:r>
            <a:endParaRPr lang="en-US" sz="6000" b="1" dirty="0">
              <a:solidFill>
                <a:srgbClr val="FF000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71549803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56508" y="166254"/>
            <a:ext cx="9497291" cy="1205345"/>
          </a:xfrm>
        </p:spPr>
        <p:txBody>
          <a:bodyPr>
            <a:noAutofit/>
          </a:bodyPr>
          <a:lstStyle/>
          <a:p>
            <a:pPr algn="ctr" rtl="1">
              <a:lnSpc>
                <a:spcPct val="150000"/>
              </a:lnSpc>
            </a:pPr>
            <a:r>
              <a:rPr lang="ar-SA" sz="7200" b="1" dirty="0">
                <a:solidFill>
                  <a:srgbClr val="FF0000"/>
                </a:solidFill>
                <a:effectLst>
                  <a:outerShdw blurRad="38100" dist="38100" dir="2700000" algn="tl">
                    <a:srgbClr val="000000">
                      <a:alpha val="43137"/>
                    </a:srgbClr>
                  </a:outerShdw>
                </a:effectLst>
                <a:cs typeface="Ali-A-Samik" pitchFamily="2" charset="-78"/>
              </a:rPr>
              <a:t>النَّظَرِيَّاتُ المُفَسِّرَةُ </a:t>
            </a:r>
            <a:r>
              <a:rPr lang="ar-SA" sz="7200" b="1" dirty="0" smtClean="0">
                <a:solidFill>
                  <a:srgbClr val="FF0000"/>
                </a:solidFill>
                <a:effectLst>
                  <a:outerShdw blurRad="38100" dist="38100" dir="2700000" algn="tl">
                    <a:srgbClr val="000000">
                      <a:alpha val="43137"/>
                    </a:srgbClr>
                  </a:outerShdw>
                </a:effectLst>
                <a:cs typeface="Ali-A-Samik" pitchFamily="2" charset="-78"/>
              </a:rPr>
              <a:t>لِلانْفِعَالاَتِ</a:t>
            </a:r>
            <a:endParaRPr lang="en-US" sz="7200" b="1" dirty="0">
              <a:solidFill>
                <a:srgbClr val="FF0000"/>
              </a:solidFill>
              <a:effectLst>
                <a:outerShdw blurRad="38100" dist="38100" dir="2700000" algn="tl">
                  <a:srgbClr val="000000">
                    <a:alpha val="43137"/>
                  </a:srgbClr>
                </a:outerShdw>
              </a:effectLst>
              <a:cs typeface="Ali-A-Samik" pitchFamily="2" charset="-78"/>
            </a:endParaRPr>
          </a:p>
        </p:txBody>
      </p:sp>
      <p:sp>
        <p:nvSpPr>
          <p:cNvPr id="2" name="Content Placeholder 1"/>
          <p:cNvSpPr>
            <a:spLocks noGrp="1"/>
          </p:cNvSpPr>
          <p:nvPr>
            <p:ph idx="1"/>
          </p:nvPr>
        </p:nvSpPr>
        <p:spPr>
          <a:xfrm>
            <a:off x="415637" y="1620982"/>
            <a:ext cx="11443854" cy="4807527"/>
          </a:xfrm>
        </p:spPr>
        <p:txBody>
          <a:bodyPr>
            <a:normAutofit/>
          </a:bodyPr>
          <a:lstStyle/>
          <a:p>
            <a:pPr marL="0" indent="0" algn="r" rtl="1">
              <a:lnSpc>
                <a:spcPct val="150000"/>
              </a:lnSpc>
              <a:buNone/>
            </a:pPr>
            <a:r>
              <a:rPr lang="ar-SA" sz="4400" b="1" dirty="0">
                <a:solidFill>
                  <a:srgbClr val="0070C0"/>
                </a:solidFill>
                <a:effectLst>
                  <a:outerShdw blurRad="38100" dist="38100" dir="2700000" algn="tl">
                    <a:srgbClr val="000000">
                      <a:alpha val="43137"/>
                    </a:srgbClr>
                  </a:outerShdw>
                </a:effectLst>
                <a:cs typeface="Ali-A-Sahifa Bold" pitchFamily="2" charset="-78"/>
              </a:rPr>
              <a:t>أَوَّلاً: نَظَرِيَّةُ وليم جميس </a:t>
            </a:r>
            <a:r>
              <a:rPr lang="en-US" sz="4400" b="1" dirty="0">
                <a:solidFill>
                  <a:srgbClr val="0070C0"/>
                </a:solidFill>
                <a:effectLst>
                  <a:outerShdw blurRad="38100" dist="38100" dir="2700000" algn="tl">
                    <a:srgbClr val="000000">
                      <a:alpha val="43137"/>
                    </a:srgbClr>
                  </a:outerShdw>
                </a:effectLst>
                <a:cs typeface="Ali-A-Sahifa Bold" pitchFamily="2" charset="-78"/>
              </a:rPr>
              <a:t> “James”</a:t>
            </a:r>
            <a:r>
              <a:rPr lang="ar-SA" sz="4400" b="1" dirty="0">
                <a:solidFill>
                  <a:srgbClr val="0070C0"/>
                </a:solidFill>
                <a:effectLst>
                  <a:outerShdw blurRad="38100" dist="38100" dir="2700000" algn="tl">
                    <a:srgbClr val="000000">
                      <a:alpha val="43137"/>
                    </a:srgbClr>
                  </a:outerShdw>
                </a:effectLst>
                <a:cs typeface="Ali-A-Sahifa Bold" pitchFamily="2" charset="-78"/>
              </a:rPr>
              <a:t>- كارل لانج </a:t>
            </a:r>
            <a:r>
              <a:rPr lang="en-US" sz="4400" b="1" dirty="0">
                <a:solidFill>
                  <a:srgbClr val="0070C0"/>
                </a:solidFill>
                <a:effectLst>
                  <a:outerShdw blurRad="38100" dist="38100" dir="2700000" algn="tl">
                    <a:srgbClr val="000000">
                      <a:alpha val="43137"/>
                    </a:srgbClr>
                  </a:outerShdw>
                </a:effectLst>
                <a:cs typeface="Ali-A-Sahifa Bold" pitchFamily="2" charset="-78"/>
              </a:rPr>
              <a:t>“Lange”</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4000" b="1" dirty="0">
                <a:effectLst>
                  <a:outerShdw blurRad="38100" dist="38100" dir="2700000" algn="tl">
                    <a:srgbClr val="000000">
                      <a:alpha val="43137"/>
                    </a:srgbClr>
                  </a:outerShdw>
                </a:effectLst>
                <a:cs typeface="Ali-A-Sahifa Bold" pitchFamily="2" charset="-78"/>
              </a:rPr>
              <a:t>يُفيد"الحِسُ </a:t>
            </a:r>
            <a:r>
              <a:rPr lang="ar-SA" sz="4000" b="1" dirty="0" smtClean="0">
                <a:effectLst>
                  <a:outerShdw blurRad="38100" dist="38100" dir="2700000" algn="tl">
                    <a:srgbClr val="000000">
                      <a:alpha val="43137"/>
                    </a:srgbClr>
                  </a:outerShdw>
                </a:effectLst>
                <a:cs typeface="Ali-A-Sahifa Bold" pitchFamily="2" charset="-78"/>
              </a:rPr>
              <a:t>الفِطريُّ</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a:t>
            </a:r>
            <a:r>
              <a:rPr lang="ar-SA" sz="4000" b="1" dirty="0">
                <a:effectLst>
                  <a:outerShdw blurRad="38100" dist="38100" dir="2700000" algn="tl">
                    <a:srgbClr val="000000">
                      <a:alpha val="43137"/>
                    </a:srgbClr>
                  </a:outerShdw>
                </a:effectLst>
                <a:cs typeface="Ali-A-Sahifa Bold" pitchFamily="2" charset="-78"/>
              </a:rPr>
              <a:t>أنَّ مُعظمنا يبكي لأنَّهُ </a:t>
            </a:r>
            <a:r>
              <a:rPr lang="ar-SA" sz="4000" b="1" dirty="0" smtClean="0">
                <a:effectLst>
                  <a:outerShdw blurRad="38100" dist="38100" dir="2700000" algn="tl">
                    <a:srgbClr val="000000">
                      <a:alpha val="43137"/>
                    </a:srgbClr>
                  </a:outerShdw>
                </a:effectLst>
                <a:cs typeface="Ali-A-Sahifa Bold" pitchFamily="2" charset="-78"/>
              </a:rPr>
              <a:t>حَزين</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ويَضْرب </a:t>
            </a:r>
            <a:r>
              <a:rPr lang="ar-SA" sz="4000" b="1" dirty="0">
                <a:effectLst>
                  <a:outerShdw blurRad="38100" dist="38100" dir="2700000" algn="tl">
                    <a:srgbClr val="000000">
                      <a:alpha val="43137"/>
                    </a:srgbClr>
                  </a:outerShdw>
                </a:effectLst>
                <a:cs typeface="Ali-A-Sahifa Bold" pitchFamily="2" charset="-78"/>
              </a:rPr>
              <a:t>لأنَّهُ </a:t>
            </a:r>
            <a:r>
              <a:rPr lang="ar-SA" sz="4000" b="1" dirty="0" smtClean="0">
                <a:effectLst>
                  <a:outerShdw blurRad="38100" dist="38100" dir="2700000" algn="tl">
                    <a:srgbClr val="000000">
                      <a:alpha val="43137"/>
                    </a:srgbClr>
                  </a:outerShdw>
                </a:effectLst>
                <a:cs typeface="Ali-A-Sahifa Bold" pitchFamily="2" charset="-78"/>
              </a:rPr>
              <a:t>غَاضب</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a:t>
            </a:r>
            <a:r>
              <a:rPr lang="ar-SA" sz="4000" b="1" dirty="0">
                <a:effectLst>
                  <a:outerShdw blurRad="38100" dist="38100" dir="2700000" algn="tl">
                    <a:srgbClr val="000000">
                      <a:alpha val="43137"/>
                    </a:srgbClr>
                  </a:outerShdw>
                </a:effectLst>
                <a:cs typeface="Ali-A-Sahifa Bold" pitchFamily="2" charset="-78"/>
              </a:rPr>
              <a:t>وَيَرتَجِفُ لأنَّه خَائف. ولكِن "وليم جميس" لا يَرَى هذه الرُّؤيَّة فَهُو </a:t>
            </a:r>
            <a:r>
              <a:rPr lang="ar-SA" sz="4000" b="1" dirty="0" smtClean="0">
                <a:effectLst>
                  <a:outerShdw blurRad="38100" dist="38100" dir="2700000" algn="tl">
                    <a:srgbClr val="000000">
                      <a:alpha val="43137"/>
                    </a:srgbClr>
                  </a:outerShdw>
                </a:effectLst>
                <a:cs typeface="Ali-A-Sahifa Bold" pitchFamily="2" charset="-78"/>
              </a:rPr>
              <a:t>يقول</a:t>
            </a:r>
            <a:r>
              <a:rPr lang="ar-IQ" sz="4000" b="1" dirty="0" smtClean="0">
                <a:effectLst>
                  <a:outerShdw blurRad="38100" dist="38100" dir="2700000" algn="tl">
                    <a:srgbClr val="000000">
                      <a:alpha val="43137"/>
                    </a:srgbClr>
                  </a:outerShdw>
                </a:effectLst>
                <a:cs typeface="Ali-A-Sahifa Bold" pitchFamily="2" charset="-78"/>
              </a:rPr>
              <a:t> </a:t>
            </a:r>
            <a:r>
              <a:rPr lang="ar-SA" sz="4000" b="1" dirty="0" smtClean="0">
                <a:effectLst>
                  <a:outerShdw blurRad="38100" dist="38100" dir="2700000" algn="tl">
                    <a:srgbClr val="000000">
                      <a:alpha val="43137"/>
                    </a:srgbClr>
                  </a:outerShdw>
                </a:effectLst>
                <a:cs typeface="Ali-A-Sahifa Bold" pitchFamily="2" charset="-78"/>
              </a:rPr>
              <a:t>: </a:t>
            </a:r>
            <a:r>
              <a:rPr lang="ar-SA" sz="4000" b="1" dirty="0">
                <a:solidFill>
                  <a:srgbClr val="C00000"/>
                </a:solidFill>
                <a:effectLst>
                  <a:outerShdw blurRad="38100" dist="38100" dir="2700000" algn="tl">
                    <a:srgbClr val="000000">
                      <a:alpha val="43137"/>
                    </a:srgbClr>
                  </a:outerShdw>
                </a:effectLst>
                <a:cs typeface="Ali-A-Sahifa Bold" pitchFamily="2" charset="-78"/>
              </a:rPr>
              <a:t>نَشْعُرُ بِالأَسَى لأَنَّنا </a:t>
            </a:r>
            <a:r>
              <a:rPr lang="ar-SA" sz="4000" b="1" dirty="0" smtClean="0">
                <a:solidFill>
                  <a:srgbClr val="C00000"/>
                </a:solidFill>
                <a:effectLst>
                  <a:outerShdw blurRad="38100" dist="38100" dir="2700000" algn="tl">
                    <a:srgbClr val="000000">
                      <a:alpha val="43137"/>
                    </a:srgbClr>
                  </a:outerShdw>
                </a:effectLst>
                <a:cs typeface="Ali-A-Sahifa Bold" pitchFamily="2" charset="-78"/>
              </a:rPr>
              <a:t>نَبْكِي</a:t>
            </a:r>
            <a:r>
              <a:rPr lang="ar-IQ" sz="4000" b="1" dirty="0" smtClean="0">
                <a:solidFill>
                  <a:srgbClr val="C00000"/>
                </a:solidFill>
                <a:effectLst>
                  <a:outerShdw blurRad="38100" dist="38100" dir="2700000" algn="tl">
                    <a:srgbClr val="000000">
                      <a:alpha val="43137"/>
                    </a:srgbClr>
                  </a:outerShdw>
                </a:effectLst>
                <a:cs typeface="Ali-A-Sahifa Bold" pitchFamily="2" charset="-78"/>
              </a:rPr>
              <a:t> </a:t>
            </a:r>
            <a:r>
              <a:rPr lang="ar-SA" sz="4000" b="1" dirty="0" smtClean="0">
                <a:solidFill>
                  <a:srgbClr val="C00000"/>
                </a:solidFill>
                <a:effectLst>
                  <a:outerShdw blurRad="38100" dist="38100" dir="2700000" algn="tl">
                    <a:srgbClr val="000000">
                      <a:alpha val="43137"/>
                    </a:srgbClr>
                  </a:outerShdw>
                </a:effectLst>
                <a:cs typeface="Ali-A-Sahifa Bold" pitchFamily="2" charset="-78"/>
              </a:rPr>
              <a:t>، </a:t>
            </a:r>
            <a:r>
              <a:rPr lang="ar-SA" sz="4000" b="1" dirty="0">
                <a:solidFill>
                  <a:srgbClr val="C00000"/>
                </a:solidFill>
                <a:effectLst>
                  <a:outerShdw blurRad="38100" dist="38100" dir="2700000" algn="tl">
                    <a:srgbClr val="000000">
                      <a:alpha val="43137"/>
                    </a:srgbClr>
                  </a:outerShdw>
                </a:effectLst>
                <a:cs typeface="Ali-A-Sahifa Bold" pitchFamily="2" charset="-78"/>
              </a:rPr>
              <a:t>ونَشعر بالغضب لأنَّنا نَتَشاجَرُ مع </a:t>
            </a:r>
            <a:r>
              <a:rPr lang="ar-SA" sz="4000" b="1" dirty="0" smtClean="0">
                <a:solidFill>
                  <a:srgbClr val="C00000"/>
                </a:solidFill>
                <a:effectLst>
                  <a:outerShdw blurRad="38100" dist="38100" dir="2700000" algn="tl">
                    <a:srgbClr val="000000">
                      <a:alpha val="43137"/>
                    </a:srgbClr>
                  </a:outerShdw>
                </a:effectLst>
                <a:cs typeface="Ali-A-Sahifa Bold" pitchFamily="2" charset="-78"/>
              </a:rPr>
              <a:t>أحدٍ</a:t>
            </a:r>
            <a:r>
              <a:rPr lang="ar-IQ" sz="4000" b="1" dirty="0" smtClean="0">
                <a:solidFill>
                  <a:srgbClr val="C00000"/>
                </a:solidFill>
                <a:effectLst>
                  <a:outerShdw blurRad="38100" dist="38100" dir="2700000" algn="tl">
                    <a:srgbClr val="000000">
                      <a:alpha val="43137"/>
                    </a:srgbClr>
                  </a:outerShdw>
                </a:effectLst>
                <a:cs typeface="Ali-A-Sahifa Bold" pitchFamily="2" charset="-78"/>
              </a:rPr>
              <a:t> </a:t>
            </a:r>
            <a:r>
              <a:rPr lang="ar-SA" sz="4000" b="1" dirty="0" smtClean="0">
                <a:solidFill>
                  <a:srgbClr val="C00000"/>
                </a:solidFill>
                <a:effectLst>
                  <a:outerShdw blurRad="38100" dist="38100" dir="2700000" algn="tl">
                    <a:srgbClr val="000000">
                      <a:alpha val="43137"/>
                    </a:srgbClr>
                  </a:outerShdw>
                </a:effectLst>
                <a:cs typeface="Ali-A-Sahifa Bold" pitchFamily="2" charset="-78"/>
              </a:rPr>
              <a:t>، </a:t>
            </a:r>
            <a:r>
              <a:rPr lang="ar-SA" sz="4000" b="1" dirty="0">
                <a:solidFill>
                  <a:srgbClr val="C00000"/>
                </a:solidFill>
                <a:effectLst>
                  <a:outerShdw blurRad="38100" dist="38100" dir="2700000" algn="tl">
                    <a:srgbClr val="000000">
                      <a:alpha val="43137"/>
                    </a:srgbClr>
                  </a:outerShdw>
                </a:effectLst>
                <a:cs typeface="Ali-A-Sahifa Bold" pitchFamily="2" charset="-78"/>
              </a:rPr>
              <a:t>ونَشْعُرُ بالخوف لأنَّنا نَرتَجف</a:t>
            </a:r>
            <a:endParaRPr lang="en-US" sz="4000" dirty="0">
              <a:solidFill>
                <a:srgbClr val="C00000"/>
              </a:solidFill>
            </a:endParaRPr>
          </a:p>
        </p:txBody>
      </p:sp>
    </p:spTree>
    <p:extLst>
      <p:ext uri="{BB962C8B-B14F-4D97-AF65-F5344CB8AC3E}">
        <p14:creationId xmlns:p14="http://schemas.microsoft.com/office/powerpoint/2010/main" val="40199241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981" y="166255"/>
            <a:ext cx="11887201" cy="6580909"/>
          </a:xfrm>
        </p:spPr>
        <p:txBody>
          <a:bodyPr>
            <a:noAutofit/>
          </a:bodyPr>
          <a:lstStyle/>
          <a:p>
            <a:pPr algn="r" rtl="1">
              <a:lnSpc>
                <a:spcPct val="150000"/>
              </a:lnSpc>
            </a:pPr>
            <a:r>
              <a:rPr lang="ar-SA" sz="4100" b="1" dirty="0">
                <a:effectLst>
                  <a:outerShdw blurRad="38100" dist="38100" dir="2700000" algn="tl">
                    <a:srgbClr val="000000">
                      <a:alpha val="43137"/>
                    </a:srgbClr>
                  </a:outerShdw>
                </a:effectLst>
                <a:cs typeface="Ali-A-Traditional" pitchFamily="2" charset="-78"/>
              </a:rPr>
              <a:t>بمعنى أنَّ الحالة الانفعاليَّة تَلي السُّلوك المعبِّر عن انفعالِنَا بِعَكْسِ الحِسِّ الفِطْرِيِّ الذي يَرَى أَنَّ السُّلوك المُعَبِّر يَسْبِقُ الخِبْرة الانْفِعَالِيَّة، إنَّ شُعورنا بالخَوف يَلِي استجابَاتِنَا الجِسْمِيَّة أيضاً، وعَلَيهِ فَإنَّ مُكَوِّنات الانفعال الثَّلاثَّة تَتَرَتَبُ تَبَعَاً لِلوُجُود عَلَى النَّحوِ التَّالِي: </a:t>
            </a:r>
            <a:r>
              <a:rPr lang="ar-IQ" sz="4100" b="1" dirty="0" smtClean="0">
                <a:effectLst>
                  <a:outerShdw blurRad="38100" dist="38100" dir="2700000" algn="tl">
                    <a:srgbClr val="000000">
                      <a:alpha val="43137"/>
                    </a:srgbClr>
                  </a:outerShdw>
                </a:effectLst>
                <a:cs typeface="Ali-A-Traditional" pitchFamily="2" charset="-78"/>
              </a:rPr>
              <a:t> </a:t>
            </a:r>
            <a:r>
              <a:rPr lang="ar-SA" sz="4100" b="1" dirty="0" smtClean="0">
                <a:solidFill>
                  <a:srgbClr val="FF0000"/>
                </a:solidFill>
                <a:effectLst>
                  <a:outerShdw blurRad="38100" dist="38100" dir="2700000" algn="tl">
                    <a:srgbClr val="000000">
                      <a:alpha val="43137"/>
                    </a:srgbClr>
                  </a:outerShdw>
                </a:effectLst>
                <a:cs typeface="Ali-A-Traditional" pitchFamily="2" charset="-78"/>
              </a:rPr>
              <a:t>النَّشاطُ </a:t>
            </a:r>
            <a:r>
              <a:rPr lang="ar-SA" sz="4100" b="1" dirty="0">
                <a:solidFill>
                  <a:srgbClr val="FF0000"/>
                </a:solidFill>
                <a:effectLst>
                  <a:outerShdw blurRad="38100" dist="38100" dir="2700000" algn="tl">
                    <a:srgbClr val="000000">
                      <a:alpha val="43137"/>
                    </a:srgbClr>
                  </a:outerShdw>
                </a:effectLst>
                <a:cs typeface="Ali-A-Traditional" pitchFamily="2" charset="-78"/>
              </a:rPr>
              <a:t>الفِسيُولُوجي</a:t>
            </a:r>
            <a:r>
              <a:rPr lang="ar-SA" sz="4100" b="1" dirty="0">
                <a:effectLst>
                  <a:outerShdw blurRad="38100" dist="38100" dir="2700000" algn="tl">
                    <a:srgbClr val="000000">
                      <a:alpha val="43137"/>
                    </a:srgbClr>
                  </a:outerShdw>
                </a:effectLst>
                <a:cs typeface="Ali-A-Traditional" pitchFamily="2" charset="-78"/>
              </a:rPr>
              <a:t> </a:t>
            </a:r>
            <a:r>
              <a:rPr lang="ar-IQ" sz="4100" b="1" dirty="0" smtClean="0">
                <a:effectLst>
                  <a:outerShdw blurRad="38100" dist="38100" dir="2700000" algn="tl">
                    <a:srgbClr val="000000">
                      <a:alpha val="43137"/>
                    </a:srgbClr>
                  </a:outerShdw>
                </a:effectLst>
                <a:cs typeface="Ali-A-Traditional" pitchFamily="2" charset="-78"/>
              </a:rPr>
              <a:t> </a:t>
            </a:r>
            <a:r>
              <a:rPr lang="ar-SA" sz="4100" b="1" dirty="0" smtClean="0">
                <a:solidFill>
                  <a:srgbClr val="002060"/>
                </a:solidFill>
                <a:effectLst>
                  <a:outerShdw blurRad="38100" dist="38100" dir="2700000" algn="tl">
                    <a:srgbClr val="000000">
                      <a:alpha val="43137"/>
                    </a:srgbClr>
                  </a:outerShdw>
                </a:effectLst>
                <a:cs typeface="Ali-A-Traditional" pitchFamily="2" charset="-78"/>
              </a:rPr>
              <a:t>والسُّلوك </a:t>
            </a:r>
            <a:r>
              <a:rPr lang="ar-SA" sz="4100" b="1" dirty="0">
                <a:solidFill>
                  <a:srgbClr val="002060"/>
                </a:solidFill>
                <a:effectLst>
                  <a:outerShdw blurRad="38100" dist="38100" dir="2700000" algn="tl">
                    <a:srgbClr val="000000">
                      <a:alpha val="43137"/>
                    </a:srgbClr>
                  </a:outerShdw>
                </a:effectLst>
                <a:cs typeface="Ali-A-Traditional" pitchFamily="2" charset="-78"/>
              </a:rPr>
              <a:t>التَّعْبِيري </a:t>
            </a:r>
            <a:r>
              <a:rPr lang="ar-IQ" sz="4100" b="1" dirty="0" smtClean="0">
                <a:solidFill>
                  <a:srgbClr val="002060"/>
                </a:solidFill>
                <a:effectLst>
                  <a:outerShdw blurRad="38100" dist="38100" dir="2700000" algn="tl">
                    <a:srgbClr val="000000">
                      <a:alpha val="43137"/>
                    </a:srgbClr>
                  </a:outerShdw>
                </a:effectLst>
                <a:cs typeface="Ali-A-Traditional" pitchFamily="2" charset="-78"/>
              </a:rPr>
              <a:t> </a:t>
            </a:r>
            <a:r>
              <a:rPr lang="ar-SA" sz="4100" b="1" dirty="0" smtClean="0">
                <a:solidFill>
                  <a:srgbClr val="00B050"/>
                </a:solidFill>
                <a:effectLst>
                  <a:outerShdw blurRad="38100" dist="38100" dir="2700000" algn="tl">
                    <a:srgbClr val="000000">
                      <a:alpha val="43137"/>
                    </a:srgbClr>
                  </a:outerShdw>
                </a:effectLst>
                <a:cs typeface="Ali-A-Traditional" pitchFamily="2" charset="-78"/>
              </a:rPr>
              <a:t>يَلِي </a:t>
            </a:r>
            <a:r>
              <a:rPr lang="ar-SA" sz="4100" b="1" dirty="0">
                <a:solidFill>
                  <a:srgbClr val="00B050"/>
                </a:solidFill>
                <a:effectLst>
                  <a:outerShdw blurRad="38100" dist="38100" dir="2700000" algn="tl">
                    <a:srgbClr val="000000">
                      <a:alpha val="43137"/>
                    </a:srgbClr>
                  </a:outerShdw>
                </a:effectLst>
                <a:cs typeface="Ali-A-Traditional" pitchFamily="2" charset="-78"/>
              </a:rPr>
              <a:t>ذَلك الخِبْرَة الانفعَاليَّة. </a:t>
            </a:r>
            <a:r>
              <a:rPr lang="en-US" sz="4100" b="1" dirty="0">
                <a:solidFill>
                  <a:srgbClr val="00B050"/>
                </a:solidFill>
                <a:effectLst>
                  <a:outerShdw blurRad="38100" dist="38100" dir="2700000" algn="tl">
                    <a:srgbClr val="000000">
                      <a:alpha val="43137"/>
                    </a:srgbClr>
                  </a:outerShdw>
                </a:effectLst>
                <a:cs typeface="Ali-A-Traditional" pitchFamily="2" charset="-78"/>
              </a:rPr>
              <a:t/>
            </a:r>
            <a:br>
              <a:rPr lang="en-US" sz="4100" b="1" dirty="0">
                <a:solidFill>
                  <a:srgbClr val="00B050"/>
                </a:solidFill>
                <a:effectLst>
                  <a:outerShdw blurRad="38100" dist="38100" dir="2700000" algn="tl">
                    <a:srgbClr val="000000">
                      <a:alpha val="43137"/>
                    </a:srgbClr>
                  </a:outerShdw>
                </a:effectLst>
                <a:cs typeface="Ali-A-Traditional" pitchFamily="2" charset="-78"/>
              </a:rPr>
            </a:br>
            <a:r>
              <a:rPr lang="ar-SA" sz="4100" b="1" dirty="0">
                <a:solidFill>
                  <a:srgbClr val="0070C0"/>
                </a:solidFill>
                <a:effectLst>
                  <a:outerShdw blurRad="38100" dist="38100" dir="2700000" algn="tl">
                    <a:srgbClr val="000000">
                      <a:alpha val="43137"/>
                    </a:srgbClr>
                  </a:outerShdw>
                </a:effectLst>
                <a:cs typeface="Ali-A-Traditional" pitchFamily="2" charset="-78"/>
              </a:rPr>
              <a:t>لقد اتَّفقَ عَالِمُ النَّفس الدَّنماركي "كَارل لانج" مَعَ ما ذَهبَ إليهِ "وليم جميس" الأَمريكِي وَعُرِفَتِ النَّظَرِيَّةُ بِاسمَيهِمَا. </a:t>
            </a:r>
            <a:endParaRPr lang="en-US" sz="4100" b="1" dirty="0">
              <a:solidFill>
                <a:srgbClr val="0070C0"/>
              </a:solidFill>
              <a:effectLst>
                <a:outerShdw blurRad="38100" dist="38100" dir="2700000" algn="tl">
                  <a:srgbClr val="000000">
                    <a:alpha val="43137"/>
                  </a:srgbClr>
                </a:outerShdw>
              </a:effectLst>
              <a:latin typeface="+mn-lt"/>
              <a:ea typeface="+mn-ea"/>
              <a:cs typeface="Ali-A-Traditional" pitchFamily="2" charset="-78"/>
            </a:endParaRPr>
          </a:p>
        </p:txBody>
      </p:sp>
    </p:spTree>
    <p:extLst>
      <p:ext uri="{BB962C8B-B14F-4D97-AF65-F5344CB8AC3E}">
        <p14:creationId xmlns:p14="http://schemas.microsoft.com/office/powerpoint/2010/main" val="3153381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6254" y="166256"/>
            <a:ext cx="11790219" cy="6511636"/>
          </a:xfrm>
        </p:spPr>
        <p:txBody>
          <a:bodyPr>
            <a:noAutofit/>
          </a:bodyPr>
          <a:lstStyle/>
          <a:p>
            <a:pPr algn="r" rtl="1">
              <a:lnSpc>
                <a:spcPct val="150000"/>
              </a:lnSpc>
            </a:pPr>
            <a:r>
              <a:rPr lang="ar-SA" sz="5400" b="1" dirty="0">
                <a:solidFill>
                  <a:srgbClr val="FF0000"/>
                </a:solidFill>
                <a:effectLst>
                  <a:outerShdw blurRad="38100" dist="38100" dir="2700000" algn="tl">
                    <a:srgbClr val="000000">
                      <a:alpha val="43137"/>
                    </a:srgbClr>
                  </a:outerShdw>
                </a:effectLst>
                <a:cs typeface="Ali-A-Samik" pitchFamily="2" charset="-78"/>
              </a:rPr>
              <a:t>ثانياً: نَظَرِيَّةُ كَانُون </a:t>
            </a:r>
            <a:r>
              <a:rPr lang="en-US" sz="2800" b="1" dirty="0">
                <a:effectLst>
                  <a:outerShdw blurRad="38100" dist="38100" dir="2700000" algn="tl">
                    <a:srgbClr val="000000">
                      <a:alpha val="43137"/>
                    </a:srgbClr>
                  </a:outerShdw>
                </a:effectLst>
                <a:cs typeface="Ali-A-Sahifa Bold" pitchFamily="2" charset="-78"/>
              </a:rPr>
              <a:t/>
            </a:r>
            <a:br>
              <a:rPr lang="en-US" sz="2800" b="1" dirty="0">
                <a:effectLst>
                  <a:outerShdw blurRad="38100" dist="38100" dir="2700000" algn="tl">
                    <a:srgbClr val="000000">
                      <a:alpha val="43137"/>
                    </a:srgbClr>
                  </a:outerShdw>
                </a:effectLst>
                <a:cs typeface="Ali-A-Sahifa Bold" pitchFamily="2" charset="-78"/>
              </a:rPr>
            </a:br>
            <a:r>
              <a:rPr lang="ar-SA" sz="3600" b="1" dirty="0">
                <a:effectLst>
                  <a:outerShdw blurRad="38100" dist="38100" dir="2700000" algn="tl">
                    <a:srgbClr val="000000">
                      <a:alpha val="43137"/>
                    </a:srgbClr>
                  </a:outerShdw>
                </a:effectLst>
                <a:cs typeface="Ali-A-Traditional" pitchFamily="2" charset="-78"/>
              </a:rPr>
              <a:t>لقد صَدَمَتِ النَّظرية الأُولى عَالِمَ النَّفس الأَمريكي </a:t>
            </a:r>
            <a:r>
              <a:rPr lang="ar-SA" sz="3600" b="1" dirty="0">
                <a:solidFill>
                  <a:srgbClr val="0070C0"/>
                </a:solidFill>
                <a:effectLst>
                  <a:outerShdw blurRad="38100" dist="38100" dir="2700000" algn="tl">
                    <a:srgbClr val="000000">
                      <a:alpha val="43137"/>
                    </a:srgbClr>
                  </a:outerShdw>
                </a:effectLst>
                <a:cs typeface="Ali-A-Traditional" pitchFamily="2" charset="-78"/>
              </a:rPr>
              <a:t>كَانون (</a:t>
            </a:r>
            <a:r>
              <a:rPr lang="en-US" sz="3600" b="1" dirty="0">
                <a:solidFill>
                  <a:srgbClr val="0070C0"/>
                </a:solidFill>
                <a:effectLst>
                  <a:outerShdw blurRad="38100" dist="38100" dir="2700000" algn="tl">
                    <a:srgbClr val="000000">
                      <a:alpha val="43137"/>
                    </a:srgbClr>
                  </a:outerShdw>
                </a:effectLst>
                <a:cs typeface="Ali-A-Traditional" pitchFamily="2" charset="-78"/>
              </a:rPr>
              <a:t>Canon</a:t>
            </a:r>
            <a:r>
              <a:rPr lang="ar-SA" sz="3600" b="1" dirty="0">
                <a:solidFill>
                  <a:srgbClr val="0070C0"/>
                </a:solidFill>
                <a:effectLst>
                  <a:outerShdw blurRad="38100" dist="38100" dir="2700000" algn="tl">
                    <a:srgbClr val="000000">
                      <a:alpha val="43137"/>
                    </a:srgbClr>
                  </a:outerShdw>
                </a:effectLst>
                <a:cs typeface="Ali-A-Traditional" pitchFamily="2" charset="-78"/>
              </a:rPr>
              <a:t>) </a:t>
            </a:r>
            <a:r>
              <a:rPr lang="ar-SA" sz="3600" b="1" dirty="0">
                <a:effectLst>
                  <a:outerShdw blurRad="38100" dist="38100" dir="2700000" algn="tl">
                    <a:srgbClr val="000000">
                      <a:alpha val="43137"/>
                    </a:srgbClr>
                  </a:outerShdw>
                </a:effectLst>
                <a:cs typeface="Ali-A-Traditional" pitchFamily="2" charset="-78"/>
              </a:rPr>
              <a:t>فَذَهَبَ إلى أنَّ رُدودَ فِعْلِ الجِسْمِ الفِسْيُولُوجِيَّةَ لا تَتَمَايَزُ تَمايُزاً كَافياً لاستثارَةِ الانْفِعَالات المُخْتَلِفَة بِمَعْنَى أَنَّ ضَرَبَات القَلْبِ المُتَسَارِعَة لا تُؤَثِّرُ عَلَى الخوف أو الغَضب أو الحُبِّ. كَمَا أَنَّ التَّغير في سُرعة ضَرَبات القلب، أو </a:t>
            </a:r>
            <a:r>
              <a:rPr lang="ar-SA" sz="3600" b="1" dirty="0" smtClean="0">
                <a:effectLst>
                  <a:outerShdw blurRad="38100" dist="38100" dir="2700000" algn="tl">
                    <a:srgbClr val="000000">
                      <a:alpha val="43137"/>
                    </a:srgbClr>
                  </a:outerShdw>
                </a:effectLst>
                <a:cs typeface="Ali-A-Traditional" pitchFamily="2" charset="-78"/>
              </a:rPr>
              <a:t>التَّنَفُس</a:t>
            </a:r>
            <a:r>
              <a:rPr lang="ar-IQ" sz="3600" b="1" dirty="0" smtClean="0">
                <a:effectLst>
                  <a:outerShdw blurRad="38100" dist="38100" dir="2700000" algn="tl">
                    <a:srgbClr val="000000">
                      <a:alpha val="43137"/>
                    </a:srgbClr>
                  </a:outerShdw>
                </a:effectLst>
                <a:cs typeface="Ali-A-Traditional" pitchFamily="2" charset="-78"/>
              </a:rPr>
              <a:t> </a:t>
            </a:r>
            <a:r>
              <a:rPr lang="ar-SA" sz="3600" b="1" dirty="0" smtClean="0">
                <a:effectLst>
                  <a:outerShdw blurRad="38100" dist="38100" dir="2700000" algn="tl">
                    <a:srgbClr val="000000">
                      <a:alpha val="43137"/>
                    </a:srgbClr>
                  </a:outerShdw>
                </a:effectLst>
                <a:cs typeface="Ali-A-Traditional" pitchFamily="2" charset="-78"/>
              </a:rPr>
              <a:t>، </a:t>
            </a:r>
            <a:r>
              <a:rPr lang="ar-SA" sz="3600" b="1" dirty="0">
                <a:effectLst>
                  <a:outerShdw blurRad="38100" dist="38100" dir="2700000" algn="tl">
                    <a:srgbClr val="000000">
                      <a:alpha val="43137"/>
                    </a:srgbClr>
                  </a:outerShdw>
                </a:effectLst>
                <a:cs typeface="Ali-A-Traditional" pitchFamily="2" charset="-78"/>
              </a:rPr>
              <a:t>أو حَرَارَة الجِسْمِ تَبْدوا بَطِيئَةً جِداً لِتَوَلِّدَ انفعَالاً مُفَاجِئاً فَلَيسَ هُناك فَارِقٌ زَمَنيٌ بَينَ الخِبرَة الانفِعَاليَّة والتَّغيراتِ الفِسيُولُوجِيَّة يُمَكِنُنَا مِن أنْ نُرَتِبَ الواحدَ منهمَا علَى الآخَرِ كَمَا فَعَلَ "جيمس ولانج" بَل كِلاَهُمَا يَحْدُثُ في نفسِ </a:t>
            </a:r>
            <a:r>
              <a:rPr lang="ar-SA" sz="3600" b="1" dirty="0" smtClean="0">
                <a:effectLst>
                  <a:outerShdw blurRad="38100" dist="38100" dir="2700000" algn="tl">
                    <a:srgbClr val="000000">
                      <a:alpha val="43137"/>
                    </a:srgbClr>
                  </a:outerShdw>
                </a:effectLst>
                <a:cs typeface="Ali-A-Traditional" pitchFamily="2" charset="-78"/>
              </a:rPr>
              <a:t>الوَقتِ</a:t>
            </a:r>
            <a:r>
              <a:rPr lang="ar-IQ" sz="3600" b="1" dirty="0" smtClean="0">
                <a:effectLst>
                  <a:outerShdw blurRad="38100" dist="38100" dir="2700000" algn="tl">
                    <a:srgbClr val="000000">
                      <a:alpha val="43137"/>
                    </a:srgbClr>
                  </a:outerShdw>
                </a:effectLst>
                <a:cs typeface="Ali-A-Traditional" pitchFamily="2" charset="-78"/>
              </a:rPr>
              <a:t>.</a:t>
            </a:r>
            <a:r>
              <a:rPr lang="ar-SA" sz="3600" b="1" dirty="0" smtClean="0">
                <a:effectLst>
                  <a:outerShdw blurRad="38100" dist="38100" dir="2700000" algn="tl">
                    <a:srgbClr val="000000">
                      <a:alpha val="43137"/>
                    </a:srgbClr>
                  </a:outerShdw>
                </a:effectLst>
                <a:cs typeface="Ali-A-Traditional" pitchFamily="2" charset="-78"/>
              </a:rPr>
              <a:t> </a:t>
            </a:r>
            <a:endParaRPr lang="en-US" sz="36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1807364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3964" y="166255"/>
            <a:ext cx="11734800" cy="6580909"/>
          </a:xfrm>
        </p:spPr>
        <p:txBody>
          <a:bodyPr>
            <a:noAutofit/>
          </a:bodyPr>
          <a:lstStyle/>
          <a:p>
            <a:pPr algn="r" rtl="1">
              <a:lnSpc>
                <a:spcPct val="150000"/>
              </a:lnSpc>
            </a:pPr>
            <a:r>
              <a:rPr lang="ar-SA" sz="4800" b="1" dirty="0" smtClean="0">
                <a:effectLst>
                  <a:outerShdw blurRad="38100" dist="38100" dir="2700000" algn="tl">
                    <a:srgbClr val="000000">
                      <a:alpha val="43137"/>
                    </a:srgbClr>
                  </a:outerShdw>
                </a:effectLst>
                <a:cs typeface="Ali-A-Traditional" pitchFamily="2" charset="-78"/>
              </a:rPr>
              <a:t>وَيُفَسَّرُ </a:t>
            </a:r>
            <a:r>
              <a:rPr lang="ar-SA" sz="4800" b="1" dirty="0">
                <a:effectLst>
                  <a:outerShdw blurRad="38100" dist="38100" dir="2700000" algn="tl">
                    <a:srgbClr val="000000">
                      <a:alpha val="43137"/>
                    </a:srgbClr>
                  </a:outerShdw>
                </a:effectLst>
                <a:cs typeface="Ali-A-Traditional" pitchFamily="2" charset="-78"/>
              </a:rPr>
              <a:t>ذلكَ بِكَون المُثيرِ الانفعَالِي يَتَوَجَّهُ نَحْوَ القِشْرَةِ الدَّمَاغِيَّةِ مُسَبِبَاً الوَعْيَّ الذَّاتِي بِالخِبْرَة </a:t>
            </a:r>
            <a:r>
              <a:rPr lang="ar-SA" sz="4800" b="1" dirty="0" smtClean="0">
                <a:effectLst>
                  <a:outerShdw blurRad="38100" dist="38100" dir="2700000" algn="tl">
                    <a:srgbClr val="000000">
                      <a:alpha val="43137"/>
                    </a:srgbClr>
                  </a:outerShdw>
                </a:effectLst>
                <a:cs typeface="Ali-A-Traditional" pitchFamily="2" charset="-78"/>
              </a:rPr>
              <a:t>الانفعاليَّة</a:t>
            </a:r>
            <a:r>
              <a:rPr lang="ar-IQ" sz="4800" b="1" dirty="0" smtClean="0">
                <a:effectLst>
                  <a:outerShdw blurRad="38100" dist="38100" dir="2700000" algn="tl">
                    <a:srgbClr val="000000">
                      <a:alpha val="43137"/>
                    </a:srgbClr>
                  </a:outerShdw>
                </a:effectLst>
                <a:cs typeface="Ali-A-Traditional" pitchFamily="2" charset="-78"/>
              </a:rPr>
              <a:t> </a:t>
            </a:r>
            <a:r>
              <a:rPr lang="ar-SA" sz="4800" b="1" dirty="0" smtClean="0">
                <a:effectLst>
                  <a:outerShdw blurRad="38100" dist="38100" dir="2700000" algn="tl">
                    <a:srgbClr val="000000">
                      <a:alpha val="43137"/>
                    </a:srgbClr>
                  </a:outerShdw>
                </a:effectLst>
                <a:cs typeface="Ali-A-Traditional" pitchFamily="2" charset="-78"/>
              </a:rPr>
              <a:t>، </a:t>
            </a:r>
            <a:r>
              <a:rPr lang="ar-SA" sz="4800" b="1" dirty="0">
                <a:effectLst>
                  <a:outerShdw blurRad="38100" dist="38100" dir="2700000" algn="tl">
                    <a:srgbClr val="000000">
                      <a:alpha val="43137"/>
                    </a:srgbClr>
                  </a:outerShdw>
                </a:effectLst>
                <a:cs typeface="Ali-A-Traditional" pitchFamily="2" charset="-78"/>
              </a:rPr>
              <a:t>وَفي نفس اللَّحْظَة يَتَوَجَّهُ نَحْوَ الجِهَاز العَصَبِي السمْبثَاوي مُتَسَبِبَاً فِي الاسْتِثَارَةِ الجِسْمِيَّة الفِسيُولُوجِيَّة بِمَعْنَى قَلْبُكَ يَبْدَأُ بَالدَّق بِنَفْسِ </a:t>
            </a:r>
            <a:r>
              <a:rPr lang="ar-SA" sz="4800" b="1" dirty="0" smtClean="0">
                <a:effectLst>
                  <a:outerShdw blurRad="38100" dist="38100" dir="2700000" algn="tl">
                    <a:srgbClr val="000000">
                      <a:alpha val="43137"/>
                    </a:srgbClr>
                  </a:outerShdw>
                </a:effectLst>
                <a:cs typeface="Ali-A-Traditional" pitchFamily="2" charset="-78"/>
              </a:rPr>
              <a:t>اللّحظة </a:t>
            </a:r>
            <a:r>
              <a:rPr lang="ar-SA" sz="4800" b="1" dirty="0">
                <a:effectLst>
                  <a:outerShdw blurRad="38100" dist="38100" dir="2700000" algn="tl">
                    <a:srgbClr val="000000">
                      <a:alpha val="43137"/>
                    </a:srgbClr>
                  </a:outerShdw>
                </a:effectLst>
                <a:cs typeface="Ali-A-Traditional" pitchFamily="2" charset="-78"/>
              </a:rPr>
              <a:t>الَتي تُحِسُّ فِيهَا بالخَوف دُونَ أنْ يَكُون أَحَدُهُما سَبَباً والآخر نَتِيجَةً. </a:t>
            </a:r>
            <a:endParaRPr lang="en-US" sz="48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27044040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8655" y="221673"/>
            <a:ext cx="11637818" cy="1302327"/>
          </a:xfrm>
        </p:spPr>
        <p:txBody>
          <a:bodyPr>
            <a:noAutofit/>
          </a:bodyPr>
          <a:lstStyle/>
          <a:p>
            <a:pPr algn="ctr" rtl="1"/>
            <a:r>
              <a:rPr lang="ar-SA" sz="8000" b="1" dirty="0">
                <a:solidFill>
                  <a:srgbClr val="FF0000"/>
                </a:solidFill>
                <a:effectLst>
                  <a:outerShdw blurRad="38100" dist="38100" dir="2700000" algn="tl">
                    <a:srgbClr val="000000">
                      <a:alpha val="43137"/>
                    </a:srgbClr>
                  </a:outerShdw>
                </a:effectLst>
                <a:cs typeface="Ali-A-Samik" pitchFamily="2" charset="-78"/>
              </a:rPr>
              <a:t>الانْفِعَالاَتُ بَيْنَ الايجَابِيَّة وَالسَّلْبِيَّة</a:t>
            </a:r>
            <a:endParaRPr lang="en-US" sz="8000" dirty="0">
              <a:solidFill>
                <a:srgbClr val="FF0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290944" y="1731817"/>
            <a:ext cx="11637819" cy="4724401"/>
          </a:xfrm>
        </p:spPr>
        <p:txBody>
          <a:bodyPr>
            <a:noAutofit/>
          </a:bodyPr>
          <a:lstStyle/>
          <a:p>
            <a:pPr marL="0" indent="0" algn="r" rtl="1">
              <a:lnSpc>
                <a:spcPct val="150000"/>
              </a:lnSpc>
              <a:buNone/>
            </a:pPr>
            <a:r>
              <a:rPr lang="ar-SA" sz="4700" b="1" dirty="0">
                <a:effectLst>
                  <a:outerShdw blurRad="38100" dist="38100" dir="2700000" algn="tl">
                    <a:srgbClr val="000000">
                      <a:alpha val="43137"/>
                    </a:srgbClr>
                  </a:outerShdw>
                </a:effectLst>
                <a:cs typeface="Ali-A-Traditional" pitchFamily="2" charset="-78"/>
              </a:rPr>
              <a:t>يُعَدُّ الانفعال مظهراً من مظاهر فقد التوازن بين الفرد والبيئة التي يعيش </a:t>
            </a:r>
            <a:r>
              <a:rPr lang="ar-SA" sz="4700" b="1" dirty="0" smtClean="0">
                <a:effectLst>
                  <a:outerShdw blurRad="38100" dist="38100" dir="2700000" algn="tl">
                    <a:srgbClr val="000000">
                      <a:alpha val="43137"/>
                    </a:srgbClr>
                  </a:outerShdw>
                </a:effectLst>
                <a:cs typeface="Ali-A-Traditional" pitchFamily="2" charset="-78"/>
              </a:rPr>
              <a:t>فيها</a:t>
            </a:r>
            <a:r>
              <a:rPr lang="ar-IQ" sz="4700" b="1" dirty="0" smtClean="0">
                <a:effectLst>
                  <a:outerShdw blurRad="38100" dist="38100" dir="2700000" algn="tl">
                    <a:srgbClr val="000000">
                      <a:alpha val="43137"/>
                    </a:srgbClr>
                  </a:outerShdw>
                </a:effectLst>
                <a:cs typeface="Ali-A-Traditional" pitchFamily="2" charset="-78"/>
              </a:rPr>
              <a:t> </a:t>
            </a:r>
            <a:r>
              <a:rPr lang="ar-SA" sz="4700" b="1" dirty="0" smtClean="0">
                <a:effectLst>
                  <a:outerShdw blurRad="38100" dist="38100" dir="2700000" algn="tl">
                    <a:srgbClr val="000000">
                      <a:alpha val="43137"/>
                    </a:srgbClr>
                  </a:outerShdw>
                </a:effectLst>
                <a:cs typeface="Ali-A-Traditional" pitchFamily="2" charset="-78"/>
              </a:rPr>
              <a:t>، </a:t>
            </a:r>
            <a:r>
              <a:rPr lang="ar-SA" sz="4700" b="1" dirty="0">
                <a:effectLst>
                  <a:outerShdw blurRad="38100" dist="38100" dir="2700000" algn="tl">
                    <a:srgbClr val="000000">
                      <a:alpha val="43137"/>
                    </a:srgbClr>
                  </a:outerShdw>
                </a:effectLst>
                <a:cs typeface="Ali-A-Traditional" pitchFamily="2" charset="-78"/>
              </a:rPr>
              <a:t>ويَحْمِلُ الانفعالات مَظَاهِرَ ايجَابيَّة وأخرى </a:t>
            </a:r>
            <a:r>
              <a:rPr lang="ar-SA" sz="4700" b="1" dirty="0" smtClean="0">
                <a:effectLst>
                  <a:outerShdw blurRad="38100" dist="38100" dir="2700000" algn="tl">
                    <a:srgbClr val="000000">
                      <a:alpha val="43137"/>
                    </a:srgbClr>
                  </a:outerShdw>
                </a:effectLst>
                <a:cs typeface="Ali-A-Traditional" pitchFamily="2" charset="-78"/>
              </a:rPr>
              <a:t>سَلبيَّة</a:t>
            </a:r>
            <a:r>
              <a:rPr lang="ar-IQ" sz="4700" b="1" dirty="0" smtClean="0">
                <a:effectLst>
                  <a:outerShdw blurRad="38100" dist="38100" dir="2700000" algn="tl">
                    <a:srgbClr val="000000">
                      <a:alpha val="43137"/>
                    </a:srgbClr>
                  </a:outerShdw>
                </a:effectLst>
                <a:cs typeface="Ali-A-Traditional" pitchFamily="2" charset="-78"/>
              </a:rPr>
              <a:t> </a:t>
            </a:r>
            <a:r>
              <a:rPr lang="ar-SA" sz="4700" b="1" dirty="0" smtClean="0">
                <a:effectLst>
                  <a:outerShdw blurRad="38100" dist="38100" dir="2700000" algn="tl">
                    <a:srgbClr val="000000">
                      <a:alpha val="43137"/>
                    </a:srgbClr>
                  </a:outerShdw>
                </a:effectLst>
                <a:cs typeface="Ali-A-Traditional" pitchFamily="2" charset="-78"/>
              </a:rPr>
              <a:t>، </a:t>
            </a:r>
            <a:r>
              <a:rPr lang="ar-SA" sz="4700" b="1" dirty="0">
                <a:effectLst>
                  <a:outerShdw blurRad="38100" dist="38100" dir="2700000" algn="tl">
                    <a:srgbClr val="000000">
                      <a:alpha val="43137"/>
                    </a:srgbClr>
                  </a:outerShdw>
                </a:effectLst>
                <a:cs typeface="Ali-A-Traditional" pitchFamily="2" charset="-78"/>
              </a:rPr>
              <a:t>وهي </a:t>
            </a:r>
            <a:r>
              <a:rPr lang="ar-SA" sz="4700" b="1" dirty="0" smtClean="0">
                <a:effectLst>
                  <a:outerShdw blurRad="38100" dist="38100" dir="2700000" algn="tl">
                    <a:srgbClr val="000000">
                      <a:alpha val="43137"/>
                    </a:srgbClr>
                  </a:outerShdw>
                </a:effectLst>
                <a:cs typeface="Ali-A-Traditional" pitchFamily="2" charset="-78"/>
              </a:rPr>
              <a:t>كالتَّالي</a:t>
            </a:r>
            <a:r>
              <a:rPr lang="ar-IQ" sz="4700" b="1" dirty="0" smtClean="0">
                <a:effectLst>
                  <a:outerShdw blurRad="38100" dist="38100" dir="2700000" algn="tl">
                    <a:srgbClr val="000000">
                      <a:alpha val="43137"/>
                    </a:srgbClr>
                  </a:outerShdw>
                </a:effectLst>
                <a:cs typeface="Ali-A-Traditional" pitchFamily="2" charset="-78"/>
              </a:rPr>
              <a:t>:</a:t>
            </a:r>
            <a:r>
              <a:rPr lang="ar-SA" sz="4700" b="1" dirty="0" smtClean="0">
                <a:effectLst>
                  <a:outerShdw blurRad="38100" dist="38100" dir="2700000" algn="tl">
                    <a:srgbClr val="000000">
                      <a:alpha val="43137"/>
                    </a:srgbClr>
                  </a:outerShdw>
                </a:effectLst>
                <a:cs typeface="Ali-A-Traditional" pitchFamily="2" charset="-78"/>
              </a:rPr>
              <a:t> </a:t>
            </a:r>
            <a:endParaRPr lang="en-US" sz="4700" b="1" dirty="0">
              <a:effectLst>
                <a:outerShdw blurRad="38100" dist="38100" dir="2700000" algn="tl">
                  <a:srgbClr val="000000">
                    <a:alpha val="43137"/>
                  </a:srgbClr>
                </a:outerShdw>
              </a:effectLst>
              <a:cs typeface="Ali-A-Traditional" pitchFamily="2" charset="-78"/>
            </a:endParaRPr>
          </a:p>
          <a:p>
            <a:pPr marL="0" indent="0" algn="r" rtl="1">
              <a:lnSpc>
                <a:spcPct val="150000"/>
              </a:lnSpc>
              <a:buNone/>
            </a:pPr>
            <a:r>
              <a:rPr lang="ar-SA" sz="6600" b="1" dirty="0">
                <a:solidFill>
                  <a:srgbClr val="0070C0"/>
                </a:solidFill>
                <a:effectLst>
                  <a:outerShdw blurRad="38100" dist="38100" dir="2700000" algn="tl">
                    <a:srgbClr val="000000">
                      <a:alpha val="43137"/>
                    </a:srgbClr>
                  </a:outerShdw>
                </a:effectLst>
                <a:cs typeface="Ali-A-Samik" pitchFamily="2" charset="-78"/>
              </a:rPr>
              <a:t>أولاً: المَظَاهِرُ الايجَابَيَّةُ للانْفِعَالِ </a:t>
            </a:r>
            <a:endParaRPr lang="en-US" sz="6600" b="1" dirty="0">
              <a:solidFill>
                <a:srgbClr val="0070C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3604608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9382" y="387927"/>
            <a:ext cx="11693235" cy="6082146"/>
          </a:xfrm>
        </p:spPr>
        <p:txBody>
          <a:bodyPr>
            <a:noAutofit/>
          </a:bodyPr>
          <a:lstStyle/>
          <a:p>
            <a:pPr marL="0" indent="0" algn="r" rtl="1">
              <a:lnSpc>
                <a:spcPct val="150000"/>
              </a:lnSpc>
              <a:buNone/>
            </a:pPr>
            <a:r>
              <a:rPr lang="ar-SA" sz="5400" b="1" dirty="0" smtClean="0">
                <a:solidFill>
                  <a:srgbClr val="FF0000"/>
                </a:solidFill>
                <a:effectLst>
                  <a:outerShdw blurRad="38100" dist="38100" dir="2700000" algn="tl">
                    <a:srgbClr val="000000">
                      <a:alpha val="43137"/>
                    </a:srgbClr>
                  </a:outerShdw>
                </a:effectLst>
              </a:rPr>
              <a:t>1</a:t>
            </a:r>
            <a:r>
              <a:rPr lang="ar-SA" sz="5400" b="1" dirty="0" smtClean="0">
                <a:solidFill>
                  <a:srgbClr val="FF0000"/>
                </a:solidFill>
                <a:effectLst>
                  <a:outerShdw blurRad="38100" dist="38100" dir="2700000" algn="tl">
                    <a:srgbClr val="000000">
                      <a:alpha val="43137"/>
                    </a:srgbClr>
                  </a:outerShdw>
                </a:effectLst>
                <a:cs typeface="Ali-A-Samik" pitchFamily="2" charset="-78"/>
              </a:rPr>
              <a:t>- الحِ</a:t>
            </a:r>
            <a:r>
              <a:rPr lang="ar-IQ" sz="5400" b="1" dirty="0" smtClean="0">
                <a:solidFill>
                  <a:srgbClr val="FF0000"/>
                </a:solidFill>
                <a:effectLst>
                  <a:outerShdw blurRad="38100" dist="38100" dir="2700000" algn="tl">
                    <a:srgbClr val="000000">
                      <a:alpha val="43137"/>
                    </a:srgbClr>
                  </a:outerShdw>
                </a:effectLst>
                <a:cs typeface="Ali-A-Samik" pitchFamily="2" charset="-78"/>
              </a:rPr>
              <a:t>ـ</a:t>
            </a:r>
            <a:r>
              <a:rPr lang="ar-SA" sz="5400" b="1" dirty="0" smtClean="0">
                <a:solidFill>
                  <a:srgbClr val="FF0000"/>
                </a:solidFill>
                <a:effectLst>
                  <a:outerShdw blurRad="38100" dist="38100" dir="2700000" algn="tl">
                    <a:srgbClr val="000000">
                      <a:alpha val="43137"/>
                    </a:srgbClr>
                  </a:outerShdw>
                </a:effectLst>
                <a:cs typeface="Ali-A-Samik" pitchFamily="2" charset="-78"/>
              </a:rPr>
              <a:t>مَايَّ</a:t>
            </a:r>
            <a:r>
              <a:rPr lang="ar-IQ" sz="5400" b="1" dirty="0" smtClean="0">
                <a:solidFill>
                  <a:srgbClr val="FF0000"/>
                </a:solidFill>
                <a:effectLst>
                  <a:outerShdw blurRad="38100" dist="38100" dir="2700000" algn="tl">
                    <a:srgbClr val="000000">
                      <a:alpha val="43137"/>
                    </a:srgbClr>
                  </a:outerShdw>
                </a:effectLst>
                <a:cs typeface="Ali-A-Samik" pitchFamily="2" charset="-78"/>
              </a:rPr>
              <a:t>ــ</a:t>
            </a:r>
            <a:r>
              <a:rPr lang="ar-SA" sz="5400" b="1" dirty="0" smtClean="0">
                <a:solidFill>
                  <a:srgbClr val="FF0000"/>
                </a:solidFill>
                <a:effectLst>
                  <a:outerShdw blurRad="38100" dist="38100" dir="2700000" algn="tl">
                    <a:srgbClr val="000000">
                      <a:alpha val="43137"/>
                    </a:srgbClr>
                  </a:outerShdw>
                </a:effectLst>
                <a:cs typeface="Ali-A-Samik" pitchFamily="2" charset="-78"/>
              </a:rPr>
              <a:t>ةُ</a:t>
            </a:r>
            <a:r>
              <a:rPr lang="ar-SA" sz="5400" b="1" dirty="0">
                <a:solidFill>
                  <a:srgbClr val="FF0000"/>
                </a:solidFill>
                <a:effectLst>
                  <a:outerShdw blurRad="38100" dist="38100" dir="2700000" algn="tl">
                    <a:srgbClr val="000000">
                      <a:alpha val="43137"/>
                    </a:srgbClr>
                  </a:outerShdw>
                </a:effectLst>
                <a:cs typeface="Ali-A-Samik" pitchFamily="2" charset="-78"/>
              </a:rPr>
              <a:t>: </a:t>
            </a:r>
            <a:r>
              <a:rPr lang="ar-SA" sz="4800" b="1" dirty="0" smtClean="0">
                <a:effectLst>
                  <a:outerShdw blurRad="38100" dist="38100" dir="2700000" algn="tl">
                    <a:srgbClr val="000000">
                      <a:alpha val="43137"/>
                    </a:srgbClr>
                  </a:outerShdw>
                </a:effectLst>
                <a:cs typeface="Ali-A-Sahifa Bold" pitchFamily="2" charset="-78"/>
              </a:rPr>
              <a:t>يُ</a:t>
            </a:r>
            <a:r>
              <a:rPr lang="ar-IQ" sz="4800" b="1" dirty="0" smtClean="0">
                <a:effectLst>
                  <a:outerShdw blurRad="38100" dist="38100" dir="2700000" algn="tl">
                    <a:srgbClr val="000000">
                      <a:alpha val="43137"/>
                    </a:srgbClr>
                  </a:outerShdw>
                </a:effectLst>
                <a:cs typeface="Ali-A-Sahifa Bold" pitchFamily="2" charset="-78"/>
              </a:rPr>
              <a:t>ـــ</a:t>
            </a:r>
            <a:r>
              <a:rPr lang="ar-SA" sz="4800" b="1" dirty="0" smtClean="0">
                <a:effectLst>
                  <a:outerShdw blurRad="38100" dist="38100" dir="2700000" algn="tl">
                    <a:srgbClr val="000000">
                      <a:alpha val="43137"/>
                    </a:srgbClr>
                  </a:outerShdw>
                </a:effectLst>
                <a:cs typeface="Ali-A-Sahifa Bold" pitchFamily="2" charset="-78"/>
              </a:rPr>
              <a:t>ؤَد</a:t>
            </a:r>
            <a:r>
              <a:rPr lang="ar-IQ" sz="4800" b="1" dirty="0" smtClean="0">
                <a:effectLst>
                  <a:outerShdw blurRad="38100" dist="38100" dir="2700000" algn="tl">
                    <a:srgbClr val="000000">
                      <a:alpha val="43137"/>
                    </a:srgbClr>
                  </a:outerShdw>
                </a:effectLst>
                <a:cs typeface="Ali-A-Sahifa Bold" pitchFamily="2" charset="-78"/>
              </a:rPr>
              <a:t>ّ</a:t>
            </a:r>
            <a:r>
              <a:rPr lang="ar-SA" sz="4800" b="1" dirty="0" smtClean="0">
                <a:effectLst>
                  <a:outerShdw blurRad="38100" dist="38100" dir="2700000" algn="tl">
                    <a:srgbClr val="000000">
                      <a:alpha val="43137"/>
                    </a:srgbClr>
                  </a:outerShdw>
                </a:effectLst>
                <a:cs typeface="Ali-A-Sahifa Bold" pitchFamily="2" charset="-78"/>
              </a:rPr>
              <a:t>ي الانفع</a:t>
            </a:r>
            <a:r>
              <a:rPr lang="ar-IQ" sz="4800" b="1" dirty="0" smtClean="0">
                <a:effectLst>
                  <a:outerShdw blurRad="38100" dist="38100" dir="2700000" algn="tl">
                    <a:srgbClr val="000000">
                      <a:alpha val="43137"/>
                    </a:srgbClr>
                  </a:outerShdw>
                </a:effectLst>
                <a:cs typeface="Ali-A-Sahifa Bold" pitchFamily="2" charset="-78"/>
              </a:rPr>
              <a:t>ــ</a:t>
            </a:r>
            <a:r>
              <a:rPr lang="ar-SA" sz="4800" b="1" dirty="0" smtClean="0">
                <a:effectLst>
                  <a:outerShdw blurRad="38100" dist="38100" dir="2700000" algn="tl">
                    <a:srgbClr val="000000">
                      <a:alpha val="43137"/>
                    </a:srgbClr>
                  </a:outerShdw>
                </a:effectLst>
                <a:cs typeface="Ali-A-Sahifa Bold" pitchFamily="2" charset="-78"/>
              </a:rPr>
              <a:t>الات </a:t>
            </a:r>
            <a:r>
              <a:rPr lang="ar-SA" sz="4800" b="1" dirty="0">
                <a:effectLst>
                  <a:outerShdw blurRad="38100" dist="38100" dir="2700000" algn="tl">
                    <a:srgbClr val="000000">
                      <a:alpha val="43137"/>
                    </a:srgbClr>
                  </a:outerShdw>
                </a:effectLst>
                <a:cs typeface="Ali-A-Sahifa Bold" pitchFamily="2" charset="-78"/>
              </a:rPr>
              <a:t>إلى </a:t>
            </a:r>
            <a:r>
              <a:rPr lang="ar-SA" sz="4800" b="1" dirty="0" smtClean="0">
                <a:effectLst>
                  <a:outerShdw blurRad="38100" dist="38100" dir="2700000" algn="tl">
                    <a:srgbClr val="000000">
                      <a:alpha val="43137"/>
                    </a:srgbClr>
                  </a:outerShdw>
                </a:effectLst>
                <a:cs typeface="Ali-A-Sahifa Bold" pitchFamily="2" charset="-78"/>
              </a:rPr>
              <a:t>اتخ</a:t>
            </a:r>
            <a:r>
              <a:rPr lang="ar-IQ" sz="4800" b="1" dirty="0" smtClean="0">
                <a:effectLst>
                  <a:outerShdw blurRad="38100" dist="38100" dir="2700000" algn="tl">
                    <a:srgbClr val="000000">
                      <a:alpha val="43137"/>
                    </a:srgbClr>
                  </a:outerShdw>
                </a:effectLst>
                <a:cs typeface="Ali-A-Sahifa Bold" pitchFamily="2" charset="-78"/>
              </a:rPr>
              <a:t>ــ</a:t>
            </a:r>
            <a:r>
              <a:rPr lang="ar-SA" sz="4800" b="1" dirty="0" smtClean="0">
                <a:effectLst>
                  <a:outerShdw blurRad="38100" dist="38100" dir="2700000" algn="tl">
                    <a:srgbClr val="000000">
                      <a:alpha val="43137"/>
                    </a:srgbClr>
                  </a:outerShdw>
                </a:effectLst>
                <a:cs typeface="Ali-A-Sahifa Bold" pitchFamily="2" charset="-78"/>
              </a:rPr>
              <a:t>اذِ </a:t>
            </a:r>
            <a:r>
              <a:rPr lang="ar-SA" sz="4800" b="1" dirty="0">
                <a:effectLst>
                  <a:outerShdw blurRad="38100" dist="38100" dir="2700000" algn="tl">
                    <a:srgbClr val="000000">
                      <a:alpha val="43137"/>
                    </a:srgbClr>
                  </a:outerShdw>
                </a:effectLst>
                <a:cs typeface="Ali-A-Sahifa Bold" pitchFamily="2" charset="-78"/>
              </a:rPr>
              <a:t>الإنسانِ </a:t>
            </a:r>
            <a:r>
              <a:rPr lang="ar-SA" sz="4800" b="1" dirty="0" smtClean="0">
                <a:effectLst>
                  <a:outerShdw blurRad="38100" dist="38100" dir="2700000" algn="tl">
                    <a:srgbClr val="000000">
                      <a:alpha val="43137"/>
                    </a:srgbClr>
                  </a:outerShdw>
                </a:effectLst>
                <a:cs typeface="Ali-A-Sahifa Bold" pitchFamily="2" charset="-78"/>
              </a:rPr>
              <a:t>أوض</a:t>
            </a:r>
            <a:r>
              <a:rPr lang="ar-IQ" sz="4800" b="1" dirty="0" smtClean="0">
                <a:effectLst>
                  <a:outerShdw blurRad="38100" dist="38100" dir="2700000" algn="tl">
                    <a:srgbClr val="000000">
                      <a:alpha val="43137"/>
                    </a:srgbClr>
                  </a:outerShdw>
                </a:effectLst>
                <a:cs typeface="Ali-A-Sahifa Bold" pitchFamily="2" charset="-78"/>
              </a:rPr>
              <a:t>ـ</a:t>
            </a:r>
            <a:r>
              <a:rPr lang="ar-SA" sz="4800" b="1" dirty="0" smtClean="0">
                <a:effectLst>
                  <a:outerShdw blurRad="38100" dist="38100" dir="2700000" algn="tl">
                    <a:srgbClr val="000000">
                      <a:alpha val="43137"/>
                    </a:srgbClr>
                  </a:outerShdw>
                </a:effectLst>
                <a:cs typeface="Ali-A-Sahifa Bold" pitchFamily="2" charset="-78"/>
              </a:rPr>
              <a:t>اعَ </a:t>
            </a:r>
            <a:r>
              <a:rPr lang="ar-SA" sz="4800" b="1" dirty="0">
                <a:effectLst>
                  <a:outerShdw blurRad="38100" dist="38100" dir="2700000" algn="tl">
                    <a:srgbClr val="000000">
                      <a:alpha val="43137"/>
                    </a:srgbClr>
                  </a:outerShdw>
                </a:effectLst>
                <a:cs typeface="Ali-A-Sahifa Bold" pitchFamily="2" charset="-78"/>
              </a:rPr>
              <a:t>الحِمَايَّةِ فَمَثلاً الخَوف </a:t>
            </a:r>
            <a:r>
              <a:rPr lang="ar-SA" sz="4800" b="1" dirty="0" smtClean="0">
                <a:effectLst>
                  <a:outerShdw blurRad="38100" dist="38100" dir="2700000" algn="tl">
                    <a:srgbClr val="000000">
                      <a:alpha val="43137"/>
                    </a:srgbClr>
                  </a:outerShdw>
                </a:effectLst>
                <a:cs typeface="Ali-A-Sahifa Bold" pitchFamily="2" charset="-78"/>
              </a:rPr>
              <a:t>يُؤد</a:t>
            </a:r>
            <a:r>
              <a:rPr lang="ar-IQ" sz="4800" b="1" dirty="0" smtClean="0">
                <a:effectLst>
                  <a:outerShdw blurRad="38100" dist="38100" dir="2700000" algn="tl">
                    <a:srgbClr val="000000">
                      <a:alpha val="43137"/>
                    </a:srgbClr>
                  </a:outerShdw>
                </a:effectLst>
                <a:cs typeface="Ali-A-Sahifa Bold" pitchFamily="2" charset="-78"/>
              </a:rPr>
              <a:t>ّ</a:t>
            </a:r>
            <a:r>
              <a:rPr lang="ar-SA" sz="4800" b="1" dirty="0" smtClean="0">
                <a:effectLst>
                  <a:outerShdw blurRad="38100" dist="38100" dir="2700000" algn="tl">
                    <a:srgbClr val="000000">
                      <a:alpha val="43137"/>
                    </a:srgbClr>
                  </a:outerShdw>
                </a:effectLst>
                <a:cs typeface="Ali-A-Sahifa Bold" pitchFamily="2" charset="-78"/>
              </a:rPr>
              <a:t>ي </a:t>
            </a:r>
            <a:r>
              <a:rPr lang="ar-SA" sz="4800" b="1" dirty="0">
                <a:effectLst>
                  <a:outerShdw blurRad="38100" dist="38100" dir="2700000" algn="tl">
                    <a:srgbClr val="000000">
                      <a:alpha val="43137"/>
                    </a:srgbClr>
                  </a:outerShdw>
                </a:effectLst>
                <a:cs typeface="Ali-A-Sahifa Bold" pitchFamily="2" charset="-78"/>
              </a:rPr>
              <a:t>إلى رَفْعِ جَاهزيَّة الإنسانِ للتَّصرفِ أَمَامَ الخَوف إمَّا بِالهَرَبِ أو بِالدِّفَاع. </a:t>
            </a:r>
            <a:endParaRPr lang="en-US" sz="4800" b="1" dirty="0">
              <a:effectLst>
                <a:outerShdw blurRad="38100" dist="38100" dir="2700000" algn="tl">
                  <a:srgbClr val="000000">
                    <a:alpha val="43137"/>
                  </a:srgbClr>
                </a:outerShdw>
              </a:effectLst>
              <a:cs typeface="Ali-A-Sahifa Bold" pitchFamily="2" charset="-78"/>
            </a:endParaRPr>
          </a:p>
          <a:p>
            <a:pPr marL="0" indent="0" algn="r" rtl="1">
              <a:lnSpc>
                <a:spcPct val="150000"/>
              </a:lnSpc>
              <a:buNone/>
            </a:pPr>
            <a:r>
              <a:rPr lang="ar-SA" sz="5400" b="1" dirty="0">
                <a:solidFill>
                  <a:srgbClr val="002060"/>
                </a:solidFill>
                <a:effectLst>
                  <a:outerShdw blurRad="38100" dist="38100" dir="2700000" algn="tl">
                    <a:srgbClr val="000000">
                      <a:alpha val="43137"/>
                    </a:srgbClr>
                  </a:outerShdw>
                </a:effectLst>
              </a:rPr>
              <a:t>2</a:t>
            </a:r>
            <a:r>
              <a:rPr lang="ar-SA" sz="5400" b="1" dirty="0">
                <a:solidFill>
                  <a:srgbClr val="002060"/>
                </a:solidFill>
                <a:effectLst>
                  <a:outerShdw blurRad="38100" dist="38100" dir="2700000" algn="tl">
                    <a:srgbClr val="000000">
                      <a:alpha val="43137"/>
                    </a:srgbClr>
                  </a:outerShdw>
                </a:effectLst>
                <a:cs typeface="Ali-A-Samik" pitchFamily="2" charset="-78"/>
              </a:rPr>
              <a:t>- </a:t>
            </a:r>
            <a:r>
              <a:rPr lang="ar-SA" sz="5400" b="1" dirty="0" smtClean="0">
                <a:solidFill>
                  <a:srgbClr val="002060"/>
                </a:solidFill>
                <a:effectLst>
                  <a:outerShdw blurRad="38100" dist="38100" dir="2700000" algn="tl">
                    <a:srgbClr val="000000">
                      <a:alpha val="43137"/>
                    </a:srgbClr>
                  </a:outerShdw>
                </a:effectLst>
                <a:cs typeface="Ali-A-Samik" pitchFamily="2" charset="-78"/>
              </a:rPr>
              <a:t>الدِّفَ</a:t>
            </a:r>
            <a:r>
              <a:rPr lang="ar-IQ" sz="5400" b="1" dirty="0" smtClean="0">
                <a:solidFill>
                  <a:srgbClr val="002060"/>
                </a:solidFill>
                <a:effectLst>
                  <a:outerShdw blurRad="38100" dist="38100" dir="2700000" algn="tl">
                    <a:srgbClr val="000000">
                      <a:alpha val="43137"/>
                    </a:srgbClr>
                  </a:outerShdw>
                </a:effectLst>
                <a:cs typeface="Ali-A-Samik" pitchFamily="2" charset="-78"/>
              </a:rPr>
              <a:t>ـــ</a:t>
            </a:r>
            <a:r>
              <a:rPr lang="ar-SA" sz="5400" b="1" dirty="0" smtClean="0">
                <a:solidFill>
                  <a:srgbClr val="002060"/>
                </a:solidFill>
                <a:effectLst>
                  <a:outerShdw blurRad="38100" dist="38100" dir="2700000" algn="tl">
                    <a:srgbClr val="000000">
                      <a:alpha val="43137"/>
                    </a:srgbClr>
                  </a:outerShdw>
                </a:effectLst>
                <a:cs typeface="Ali-A-Samik" pitchFamily="2" charset="-78"/>
              </a:rPr>
              <a:t>اع</a:t>
            </a:r>
            <a:r>
              <a:rPr lang="ar-SA" sz="5400" b="1" dirty="0">
                <a:solidFill>
                  <a:srgbClr val="002060"/>
                </a:solidFill>
                <a:effectLst>
                  <a:outerShdw blurRad="38100" dist="38100" dir="2700000" algn="tl">
                    <a:srgbClr val="000000">
                      <a:alpha val="43137"/>
                    </a:srgbClr>
                  </a:outerShdw>
                </a:effectLst>
                <a:cs typeface="Ali-A-Samik" pitchFamily="2" charset="-78"/>
              </a:rPr>
              <a:t>: </a:t>
            </a:r>
            <a:r>
              <a:rPr lang="ar-SA" sz="4800" b="1" dirty="0">
                <a:effectLst>
                  <a:outerShdw blurRad="38100" dist="38100" dir="2700000" algn="tl">
                    <a:srgbClr val="000000">
                      <a:alpha val="43137"/>
                    </a:srgbClr>
                  </a:outerShdw>
                </a:effectLst>
                <a:cs typeface="Ali-A-Sahifa Bold" pitchFamily="2" charset="-78"/>
              </a:rPr>
              <a:t>في </a:t>
            </a:r>
            <a:r>
              <a:rPr lang="ar-SA" sz="4800" b="1" dirty="0" smtClean="0">
                <a:effectLst>
                  <a:outerShdw blurRad="38100" dist="38100" dir="2700000" algn="tl">
                    <a:srgbClr val="000000">
                      <a:alpha val="43137"/>
                    </a:srgbClr>
                  </a:outerShdw>
                </a:effectLst>
                <a:cs typeface="Ali-A-Sahifa Bold" pitchFamily="2" charset="-78"/>
              </a:rPr>
              <a:t>ح</a:t>
            </a:r>
            <a:r>
              <a:rPr lang="ar-IQ" sz="4800" b="1" dirty="0" smtClean="0">
                <a:effectLst>
                  <a:outerShdw blurRad="38100" dist="38100" dir="2700000" algn="tl">
                    <a:srgbClr val="000000">
                      <a:alpha val="43137"/>
                    </a:srgbClr>
                  </a:outerShdw>
                </a:effectLst>
                <a:cs typeface="Ali-A-Sahifa Bold" pitchFamily="2" charset="-78"/>
              </a:rPr>
              <a:t>ـ</a:t>
            </a:r>
            <a:r>
              <a:rPr lang="ar-SA" sz="4800" b="1" dirty="0" smtClean="0">
                <a:effectLst>
                  <a:outerShdw blurRad="38100" dist="38100" dir="2700000" algn="tl">
                    <a:srgbClr val="000000">
                      <a:alpha val="43137"/>
                    </a:srgbClr>
                  </a:outerShdw>
                </a:effectLst>
                <a:cs typeface="Ali-A-Sahifa Bold" pitchFamily="2" charset="-78"/>
              </a:rPr>
              <a:t>الَة انف</a:t>
            </a:r>
            <a:r>
              <a:rPr lang="ar-IQ" sz="4800" b="1" dirty="0" smtClean="0">
                <a:effectLst>
                  <a:outerShdw blurRad="38100" dist="38100" dir="2700000" algn="tl">
                    <a:srgbClr val="000000">
                      <a:alpha val="43137"/>
                    </a:srgbClr>
                  </a:outerShdw>
                </a:effectLst>
                <a:cs typeface="Ali-A-Sahifa Bold" pitchFamily="2" charset="-78"/>
              </a:rPr>
              <a:t>ـ</a:t>
            </a:r>
            <a:r>
              <a:rPr lang="ar-SA" sz="4800" b="1" dirty="0" smtClean="0">
                <a:effectLst>
                  <a:outerShdw blurRad="38100" dist="38100" dir="2700000" algn="tl">
                    <a:srgbClr val="000000">
                      <a:alpha val="43137"/>
                    </a:srgbClr>
                  </a:outerShdw>
                </a:effectLst>
                <a:cs typeface="Ali-A-Sahifa Bold" pitchFamily="2" charset="-78"/>
              </a:rPr>
              <a:t>عال </a:t>
            </a:r>
            <a:r>
              <a:rPr lang="ar-SA" sz="4800" b="1" dirty="0">
                <a:effectLst>
                  <a:outerShdw blurRad="38100" dist="38100" dir="2700000" algn="tl">
                    <a:srgbClr val="000000">
                      <a:alpha val="43137"/>
                    </a:srgbClr>
                  </a:outerShdw>
                </a:effectLst>
                <a:cs typeface="Ali-A-Sahifa Bold" pitchFamily="2" charset="-78"/>
              </a:rPr>
              <a:t>الغضب </a:t>
            </a:r>
            <a:r>
              <a:rPr lang="ar-SA" sz="4800" b="1" dirty="0" smtClean="0">
                <a:effectLst>
                  <a:outerShdw blurRad="38100" dist="38100" dir="2700000" algn="tl">
                    <a:srgbClr val="000000">
                      <a:alpha val="43137"/>
                    </a:srgbClr>
                  </a:outerShdw>
                </a:effectLst>
                <a:cs typeface="Ali-A-Sahifa Bold" pitchFamily="2" charset="-78"/>
              </a:rPr>
              <a:t>يتخ</a:t>
            </a:r>
            <a:r>
              <a:rPr lang="ar-IQ" sz="4800" b="1" dirty="0" smtClean="0">
                <a:effectLst>
                  <a:outerShdw blurRad="38100" dist="38100" dir="2700000" algn="tl">
                    <a:srgbClr val="000000">
                      <a:alpha val="43137"/>
                    </a:srgbClr>
                  </a:outerShdw>
                </a:effectLst>
                <a:cs typeface="Ali-A-Sahifa Bold" pitchFamily="2" charset="-78"/>
              </a:rPr>
              <a:t>ـ</a:t>
            </a:r>
            <a:r>
              <a:rPr lang="ar-SA" sz="4800" b="1" dirty="0" smtClean="0">
                <a:effectLst>
                  <a:outerShdw blurRad="38100" dist="38100" dir="2700000" algn="tl">
                    <a:srgbClr val="000000">
                      <a:alpha val="43137"/>
                    </a:srgbClr>
                  </a:outerShdw>
                </a:effectLst>
                <a:cs typeface="Ali-A-Sahifa Bold" pitchFamily="2" charset="-78"/>
              </a:rPr>
              <a:t>ذُ </a:t>
            </a:r>
            <a:r>
              <a:rPr lang="ar-SA" sz="4800" b="1" dirty="0">
                <a:effectLst>
                  <a:outerShdw blurRad="38100" dist="38100" dir="2700000" algn="tl">
                    <a:srgbClr val="000000">
                      <a:alpha val="43137"/>
                    </a:srgbClr>
                  </a:outerShdw>
                </a:effectLst>
                <a:cs typeface="Ali-A-Sahifa Bold" pitchFamily="2" charset="-78"/>
              </a:rPr>
              <a:t>الإنسان </a:t>
            </a:r>
            <a:r>
              <a:rPr lang="ar-SA" sz="4800" b="1" dirty="0" smtClean="0">
                <a:effectLst>
                  <a:outerShdw blurRad="38100" dist="38100" dir="2700000" algn="tl">
                    <a:srgbClr val="000000">
                      <a:alpha val="43137"/>
                    </a:srgbClr>
                  </a:outerShdw>
                </a:effectLst>
                <a:cs typeface="Ali-A-Sahifa Bold" pitchFamily="2" charset="-78"/>
              </a:rPr>
              <a:t>أوض</a:t>
            </a:r>
            <a:r>
              <a:rPr lang="ar-IQ" sz="4800" b="1" dirty="0" smtClean="0">
                <a:effectLst>
                  <a:outerShdw blurRad="38100" dist="38100" dir="2700000" algn="tl">
                    <a:srgbClr val="000000">
                      <a:alpha val="43137"/>
                    </a:srgbClr>
                  </a:outerShdw>
                </a:effectLst>
                <a:cs typeface="Ali-A-Sahifa Bold" pitchFamily="2" charset="-78"/>
              </a:rPr>
              <a:t>ـ</a:t>
            </a:r>
            <a:r>
              <a:rPr lang="ar-SA" sz="4800" b="1" dirty="0" smtClean="0">
                <a:effectLst>
                  <a:outerShdw blurRad="38100" dist="38100" dir="2700000" algn="tl">
                    <a:srgbClr val="000000">
                      <a:alpha val="43137"/>
                    </a:srgbClr>
                  </a:outerShdw>
                </a:effectLst>
                <a:cs typeface="Ali-A-Sahifa Bold" pitchFamily="2" charset="-78"/>
              </a:rPr>
              <a:t>اع </a:t>
            </a:r>
            <a:r>
              <a:rPr lang="ar-SA" sz="4800" b="1" dirty="0">
                <a:effectLst>
                  <a:outerShdw blurRad="38100" dist="38100" dir="2700000" algn="tl">
                    <a:srgbClr val="000000">
                      <a:alpha val="43137"/>
                    </a:srgbClr>
                  </a:outerShdw>
                </a:effectLst>
                <a:cs typeface="Ali-A-Sahifa Bold" pitchFamily="2" charset="-78"/>
              </a:rPr>
              <a:t>الدِّفاع </a:t>
            </a:r>
            <a:r>
              <a:rPr lang="ar-SA" sz="4800" b="1" dirty="0" smtClean="0">
                <a:effectLst>
                  <a:outerShdw blurRad="38100" dist="38100" dir="2700000" algn="tl">
                    <a:srgbClr val="000000">
                      <a:alpha val="43137"/>
                    </a:srgbClr>
                  </a:outerShdw>
                </a:effectLst>
                <a:cs typeface="Ali-A-Sahifa Bold" pitchFamily="2" charset="-78"/>
              </a:rPr>
              <a:t>ع</a:t>
            </a:r>
            <a:r>
              <a:rPr lang="ar-IQ" sz="4800" b="1" dirty="0" smtClean="0">
                <a:effectLst>
                  <a:outerShdw blurRad="38100" dist="38100" dir="2700000" algn="tl">
                    <a:srgbClr val="000000">
                      <a:alpha val="43137"/>
                    </a:srgbClr>
                  </a:outerShdw>
                </a:effectLst>
                <a:cs typeface="Ali-A-Sahifa Bold" pitchFamily="2" charset="-78"/>
              </a:rPr>
              <a:t>ــ</a:t>
            </a:r>
            <a:r>
              <a:rPr lang="ar-SA" sz="4800" b="1" dirty="0" smtClean="0">
                <a:effectLst>
                  <a:outerShdw blurRad="38100" dist="38100" dir="2700000" algn="tl">
                    <a:srgbClr val="000000">
                      <a:alpha val="43137"/>
                    </a:srgbClr>
                  </a:outerShdw>
                </a:effectLst>
                <a:cs typeface="Ali-A-Sahifa Bold" pitchFamily="2" charset="-78"/>
              </a:rPr>
              <a:t>ن النَّفس</a:t>
            </a:r>
            <a:r>
              <a:rPr lang="ar-IQ" sz="4800" b="1" dirty="0" smtClean="0">
                <a:effectLst>
                  <a:outerShdw blurRad="38100" dist="38100" dir="2700000" algn="tl">
                    <a:srgbClr val="000000">
                      <a:alpha val="43137"/>
                    </a:srgbClr>
                  </a:outerShdw>
                </a:effectLst>
                <a:cs typeface="Ali-A-Sahifa Bold" pitchFamily="2" charset="-78"/>
              </a:rPr>
              <a:t> </a:t>
            </a:r>
            <a:r>
              <a:rPr lang="ar-SA" sz="4800" b="1" dirty="0" smtClean="0">
                <a:effectLst>
                  <a:outerShdw blurRad="38100" dist="38100" dir="2700000" algn="tl">
                    <a:srgbClr val="000000">
                      <a:alpha val="43137"/>
                    </a:srgbClr>
                  </a:outerShdw>
                </a:effectLst>
                <a:cs typeface="Ali-A-Sahifa Bold" pitchFamily="2" charset="-78"/>
              </a:rPr>
              <a:t>. </a:t>
            </a:r>
            <a:endParaRPr lang="en-US" sz="48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98650145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819" y="221673"/>
            <a:ext cx="11734800" cy="6400800"/>
          </a:xfrm>
        </p:spPr>
        <p:txBody>
          <a:bodyPr>
            <a:noAutofit/>
          </a:bodyPr>
          <a:lstStyle/>
          <a:p>
            <a:pPr algn="r" rtl="1">
              <a:lnSpc>
                <a:spcPct val="150000"/>
              </a:lnSpc>
            </a:pPr>
            <a:r>
              <a:rPr lang="ar-SA" b="1" dirty="0">
                <a:solidFill>
                  <a:srgbClr val="FF0000"/>
                </a:solidFill>
                <a:effectLst>
                  <a:outerShdw blurRad="38100" dist="38100" dir="2700000" algn="tl">
                    <a:srgbClr val="000000">
                      <a:alpha val="43137"/>
                    </a:srgbClr>
                  </a:outerShdw>
                </a:effectLst>
                <a:cs typeface="Ali-A-Samik" pitchFamily="2" charset="-78"/>
              </a:rPr>
              <a:t>3- </a:t>
            </a:r>
            <a:r>
              <a:rPr lang="ar-SA" b="1" dirty="0" smtClean="0">
                <a:solidFill>
                  <a:srgbClr val="FF0000"/>
                </a:solidFill>
                <a:effectLst>
                  <a:outerShdw blurRad="38100" dist="38100" dir="2700000" algn="tl">
                    <a:srgbClr val="000000">
                      <a:alpha val="43137"/>
                    </a:srgbClr>
                  </a:outerShdw>
                </a:effectLst>
                <a:cs typeface="Ali-A-Samik" pitchFamily="2" charset="-78"/>
              </a:rPr>
              <a:t>التَّنْفِيسُ</a:t>
            </a:r>
            <a:r>
              <a:rPr lang="ar-IQ" b="1" dirty="0" smtClean="0">
                <a:solidFill>
                  <a:srgbClr val="FF0000"/>
                </a:solidFill>
                <a:effectLst>
                  <a:outerShdw blurRad="38100" dist="38100" dir="2700000" algn="tl">
                    <a:srgbClr val="000000">
                      <a:alpha val="43137"/>
                    </a:srgbClr>
                  </a:outerShdw>
                </a:effectLst>
                <a:cs typeface="Ali-A-Samik" pitchFamily="2" charset="-78"/>
              </a:rPr>
              <a:t> </a:t>
            </a:r>
            <a:r>
              <a:rPr lang="ar-SA" b="1" dirty="0" smtClean="0">
                <a:solidFill>
                  <a:srgbClr val="FF0000"/>
                </a:solidFill>
                <a:effectLst>
                  <a:outerShdw blurRad="38100" dist="38100" dir="2700000" algn="tl">
                    <a:srgbClr val="000000">
                      <a:alpha val="43137"/>
                    </a:srgbClr>
                  </a:outerShdw>
                </a:effectLst>
                <a:cs typeface="Ali-A-Samik" pitchFamily="2" charset="-78"/>
              </a:rPr>
              <a:t>: </a:t>
            </a:r>
            <a:r>
              <a:rPr lang="ar-SA" sz="3600" b="1" dirty="0">
                <a:effectLst>
                  <a:outerShdw blurRad="38100" dist="38100" dir="2700000" algn="tl">
                    <a:srgbClr val="000000">
                      <a:alpha val="43137"/>
                    </a:srgbClr>
                  </a:outerShdw>
                </a:effectLst>
                <a:cs typeface="Ali-A-Sahifa Bold" pitchFamily="2" charset="-78"/>
              </a:rPr>
              <a:t>يُؤدي بعضُ المظاهر الانفعاليَّة إلى التَّنفيس و التَّخفيف حالَة التَّوتر لَدَى الإنسان فمثلاً البُكاء عند الأحزان المُؤلِمَة فإنّه يَصرفُ الكَثير مِن التَّوتر المَكظوم في النَّفسِ. </a:t>
            </a:r>
            <a:r>
              <a:rPr lang="en-US" sz="3600" b="1" dirty="0">
                <a:effectLst>
                  <a:outerShdw blurRad="38100" dist="38100" dir="2700000" algn="tl">
                    <a:srgbClr val="000000">
                      <a:alpha val="43137"/>
                    </a:srgbClr>
                  </a:outerShdw>
                </a:effectLst>
                <a:cs typeface="Ali-A-Sahifa Bold" pitchFamily="2" charset="-78"/>
              </a:rPr>
              <a:t/>
            </a:r>
            <a:br>
              <a:rPr lang="en-US" sz="3600" b="1" dirty="0">
                <a:effectLst>
                  <a:outerShdw blurRad="38100" dist="38100" dir="2700000" algn="tl">
                    <a:srgbClr val="000000">
                      <a:alpha val="43137"/>
                    </a:srgbClr>
                  </a:outerShdw>
                </a:effectLst>
                <a:cs typeface="Ali-A-Sahifa Bold" pitchFamily="2" charset="-78"/>
              </a:rPr>
            </a:br>
            <a:r>
              <a:rPr lang="ar-SA" sz="4000" b="1" dirty="0">
                <a:solidFill>
                  <a:srgbClr val="0070C0"/>
                </a:solidFill>
                <a:effectLst>
                  <a:outerShdw blurRad="38100" dist="38100" dir="2700000" algn="tl">
                    <a:srgbClr val="000000">
                      <a:alpha val="43137"/>
                    </a:srgbClr>
                  </a:outerShdw>
                </a:effectLst>
                <a:cs typeface="Ali-A-Samik" pitchFamily="2" charset="-78"/>
              </a:rPr>
              <a:t>4- </a:t>
            </a:r>
            <a:r>
              <a:rPr lang="ar-SA" b="1" dirty="0" smtClean="0">
                <a:solidFill>
                  <a:srgbClr val="0070C0"/>
                </a:solidFill>
                <a:effectLst>
                  <a:outerShdw blurRad="38100" dist="38100" dir="2700000" algn="tl">
                    <a:srgbClr val="000000">
                      <a:alpha val="43137"/>
                    </a:srgbClr>
                  </a:outerShdw>
                </a:effectLst>
                <a:cs typeface="Ali-A-Samik" pitchFamily="2" charset="-78"/>
              </a:rPr>
              <a:t>الاصْرَارِيَّ</a:t>
            </a:r>
            <a:r>
              <a:rPr lang="ar-IQ" b="1" dirty="0" smtClean="0">
                <a:solidFill>
                  <a:srgbClr val="0070C0"/>
                </a:solidFill>
                <a:effectLst>
                  <a:outerShdw blurRad="38100" dist="38100" dir="2700000" algn="tl">
                    <a:srgbClr val="000000">
                      <a:alpha val="43137"/>
                    </a:srgbClr>
                  </a:outerShdw>
                </a:effectLst>
                <a:cs typeface="Ali-A-Samik" pitchFamily="2" charset="-78"/>
              </a:rPr>
              <a:t>ـ</a:t>
            </a:r>
            <a:r>
              <a:rPr lang="ar-SA" b="1" dirty="0" smtClean="0">
                <a:solidFill>
                  <a:srgbClr val="0070C0"/>
                </a:solidFill>
                <a:effectLst>
                  <a:outerShdw blurRad="38100" dist="38100" dir="2700000" algn="tl">
                    <a:srgbClr val="000000">
                      <a:alpha val="43137"/>
                    </a:srgbClr>
                  </a:outerShdw>
                </a:effectLst>
                <a:cs typeface="Ali-A-Samik" pitchFamily="2" charset="-78"/>
              </a:rPr>
              <a:t>ة</a:t>
            </a:r>
            <a:r>
              <a:rPr lang="ar-IQ" b="1" dirty="0" smtClean="0">
                <a:solidFill>
                  <a:srgbClr val="0070C0"/>
                </a:solidFill>
                <a:effectLst>
                  <a:outerShdw blurRad="38100" dist="38100" dir="2700000" algn="tl">
                    <a:srgbClr val="000000">
                      <a:alpha val="43137"/>
                    </a:srgbClr>
                  </a:outerShdw>
                </a:effectLst>
                <a:cs typeface="Ali-A-Samik" pitchFamily="2" charset="-78"/>
              </a:rPr>
              <a:t> </a:t>
            </a:r>
            <a:r>
              <a:rPr lang="ar-SA" b="1" dirty="0" smtClean="0">
                <a:solidFill>
                  <a:srgbClr val="0070C0"/>
                </a:solidFill>
                <a:effectLst>
                  <a:outerShdw blurRad="38100" dist="38100" dir="2700000" algn="tl">
                    <a:srgbClr val="000000">
                      <a:alpha val="43137"/>
                    </a:srgbClr>
                  </a:outerShdw>
                </a:effectLst>
                <a:cs typeface="Ali-A-Samik" pitchFamily="2" charset="-78"/>
              </a:rPr>
              <a:t>: </a:t>
            </a:r>
            <a:r>
              <a:rPr lang="ar-SA" sz="3600" b="1" dirty="0">
                <a:effectLst>
                  <a:outerShdw blurRad="38100" dist="38100" dir="2700000" algn="tl">
                    <a:srgbClr val="000000">
                      <a:alpha val="43137"/>
                    </a:srgbClr>
                  </a:outerShdw>
                </a:effectLst>
                <a:cs typeface="Ali-A-Sahifa Bold" pitchFamily="2" charset="-78"/>
              </a:rPr>
              <a:t>إنَّ الشَّحنات الانفعاليَّة المُصَاحِبَة للانفعال عند الكائِن الحيِّ يُؤدي إلى مَزيدٍ مِنَ الاصراريَّة والعملِ بُجهدٍ بقصدِ تَحقيقِ الأهداف. </a:t>
            </a:r>
            <a:r>
              <a:rPr lang="en-US" sz="3600" b="1" dirty="0">
                <a:effectLst>
                  <a:outerShdw blurRad="38100" dist="38100" dir="2700000" algn="tl">
                    <a:srgbClr val="000000">
                      <a:alpha val="43137"/>
                    </a:srgbClr>
                  </a:outerShdw>
                </a:effectLst>
                <a:cs typeface="Ali-A-Sahifa Bold" pitchFamily="2" charset="-78"/>
              </a:rPr>
              <a:t/>
            </a:r>
            <a:br>
              <a:rPr lang="en-US" sz="3600" b="1" dirty="0">
                <a:effectLst>
                  <a:outerShdw blurRad="38100" dist="38100" dir="2700000" algn="tl">
                    <a:srgbClr val="000000">
                      <a:alpha val="43137"/>
                    </a:srgbClr>
                  </a:outerShdw>
                </a:effectLst>
                <a:cs typeface="Ali-A-Sahifa Bold" pitchFamily="2" charset="-78"/>
              </a:rPr>
            </a:br>
            <a:r>
              <a:rPr lang="ar-SA" sz="4000" b="1" dirty="0">
                <a:solidFill>
                  <a:srgbClr val="00B050"/>
                </a:solidFill>
                <a:effectLst>
                  <a:outerShdw blurRad="38100" dist="38100" dir="2700000" algn="tl">
                    <a:srgbClr val="000000">
                      <a:alpha val="43137"/>
                    </a:srgbClr>
                  </a:outerShdw>
                </a:effectLst>
                <a:cs typeface="Ali-A-Samik" pitchFamily="2" charset="-78"/>
              </a:rPr>
              <a:t>5- </a:t>
            </a:r>
            <a:r>
              <a:rPr lang="ar-SA" b="1" dirty="0" smtClean="0">
                <a:solidFill>
                  <a:srgbClr val="00B050"/>
                </a:solidFill>
                <a:effectLst>
                  <a:outerShdw blurRad="38100" dist="38100" dir="2700000" algn="tl">
                    <a:srgbClr val="000000">
                      <a:alpha val="43137"/>
                    </a:srgbClr>
                  </a:outerShdw>
                </a:effectLst>
                <a:cs typeface="Ali-A-Samik" pitchFamily="2" charset="-78"/>
              </a:rPr>
              <a:t>التَّوَاصُل</a:t>
            </a:r>
            <a:r>
              <a:rPr lang="ar-IQ" b="1" dirty="0" smtClean="0">
                <a:solidFill>
                  <a:srgbClr val="00B050"/>
                </a:solidFill>
                <a:effectLst>
                  <a:outerShdw blurRad="38100" dist="38100" dir="2700000" algn="tl">
                    <a:srgbClr val="000000">
                      <a:alpha val="43137"/>
                    </a:srgbClr>
                  </a:outerShdw>
                </a:effectLst>
                <a:cs typeface="Ali-A-Samik" pitchFamily="2" charset="-78"/>
              </a:rPr>
              <a:t> </a:t>
            </a:r>
            <a:r>
              <a:rPr lang="ar-SA" b="1" dirty="0" smtClean="0">
                <a:solidFill>
                  <a:srgbClr val="00B050"/>
                </a:solidFill>
                <a:effectLst>
                  <a:outerShdw blurRad="38100" dist="38100" dir="2700000" algn="tl">
                    <a:srgbClr val="000000">
                      <a:alpha val="43137"/>
                    </a:srgbClr>
                  </a:outerShdw>
                </a:effectLst>
                <a:cs typeface="Ali-A-Samik" pitchFamily="2" charset="-78"/>
              </a:rPr>
              <a:t>: </a:t>
            </a:r>
            <a:r>
              <a:rPr lang="ar-SA" sz="3600" b="1" dirty="0">
                <a:effectLst>
                  <a:outerShdw blurRad="38100" dist="38100" dir="2700000" algn="tl">
                    <a:srgbClr val="000000">
                      <a:alpha val="43137"/>
                    </a:srgbClr>
                  </a:outerShdw>
                </a:effectLst>
                <a:cs typeface="Ali-A-Sahifa Bold" pitchFamily="2" charset="-78"/>
              </a:rPr>
              <a:t>للانفعال قِيمَةٌ اجتِمَاعِيَّة كَبيرَة إذْ تَكُون المَظَاهِرُ المُصَاحِبَة للانفعَال قِيمَة تَعبيرِيَّة فِي التَّواصُل الاجتِمَاعيِّ</a:t>
            </a:r>
            <a:r>
              <a:rPr lang="ar-SA" sz="3600" b="1" dirty="0" smtClean="0">
                <a:effectLst>
                  <a:outerShdw blurRad="38100" dist="38100" dir="2700000" algn="tl">
                    <a:srgbClr val="000000">
                      <a:alpha val="43137"/>
                    </a:srgbClr>
                  </a:outerShdw>
                </a:effectLst>
                <a:cs typeface="Ali-A-Sahifa Bold" pitchFamily="2" charset="-78"/>
              </a:rPr>
              <a:t>.</a:t>
            </a:r>
            <a:endParaRPr lang="en-US" sz="3600" b="1" dirty="0">
              <a:solidFill>
                <a:srgbClr val="0070C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628352696"/>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819" y="124691"/>
            <a:ext cx="11720945" cy="6594764"/>
          </a:xfrm>
        </p:spPr>
        <p:txBody>
          <a:bodyPr>
            <a:noAutofit/>
          </a:bodyPr>
          <a:lstStyle/>
          <a:p>
            <a:pPr algn="r" rtl="1">
              <a:lnSpc>
                <a:spcPct val="150000"/>
              </a:lnSpc>
            </a:pPr>
            <a:r>
              <a:rPr lang="ar-IQ" sz="6000" b="1" dirty="0" smtClean="0">
                <a:solidFill>
                  <a:srgbClr val="FF0000"/>
                </a:solidFill>
                <a:effectLst>
                  <a:outerShdw blurRad="38100" dist="38100" dir="2700000" algn="tl">
                    <a:srgbClr val="000000">
                      <a:alpha val="43137"/>
                    </a:srgbClr>
                  </a:outerShdw>
                </a:effectLst>
                <a:cs typeface="Ali-A-Jiddah" pitchFamily="2" charset="-78"/>
              </a:rPr>
              <a:t>               </a:t>
            </a:r>
            <a:r>
              <a:rPr lang="ar-SA" sz="6600" b="1" dirty="0" smtClean="0">
                <a:solidFill>
                  <a:srgbClr val="FF0000"/>
                </a:solidFill>
                <a:effectLst>
                  <a:outerShdw blurRad="38100" dist="38100" dir="2700000" algn="tl">
                    <a:srgbClr val="000000">
                      <a:alpha val="43137"/>
                    </a:srgbClr>
                  </a:outerShdw>
                </a:effectLst>
                <a:cs typeface="Ali-A-Jiddah" pitchFamily="2" charset="-78"/>
              </a:rPr>
              <a:t>ثَانِياً</a:t>
            </a:r>
            <a:r>
              <a:rPr lang="ar-SA" sz="6600" b="1" dirty="0">
                <a:solidFill>
                  <a:srgbClr val="FF0000"/>
                </a:solidFill>
                <a:effectLst>
                  <a:outerShdw blurRad="38100" dist="38100" dir="2700000" algn="tl">
                    <a:srgbClr val="000000">
                      <a:alpha val="43137"/>
                    </a:srgbClr>
                  </a:outerShdw>
                </a:effectLst>
                <a:cs typeface="Ali-A-Jiddah" pitchFamily="2" charset="-78"/>
              </a:rPr>
              <a:t>: المَظَاهِرُ السَّلْبِيَّةُ</a:t>
            </a:r>
            <a:r>
              <a:rPr lang="en-US" sz="3600" b="1" dirty="0">
                <a:effectLst>
                  <a:outerShdw blurRad="38100" dist="38100" dir="2700000" algn="tl">
                    <a:srgbClr val="000000">
                      <a:alpha val="43137"/>
                    </a:srgbClr>
                  </a:outerShdw>
                </a:effectLst>
                <a:cs typeface="Ali-A-Sahifa Bold" pitchFamily="2" charset="-78"/>
              </a:rPr>
              <a:t/>
            </a:r>
            <a:br>
              <a:rPr lang="en-US" sz="3600" b="1" dirty="0">
                <a:effectLst>
                  <a:outerShdw blurRad="38100" dist="38100" dir="2700000" algn="tl">
                    <a:srgbClr val="000000">
                      <a:alpha val="43137"/>
                    </a:srgbClr>
                  </a:outerShdw>
                </a:effectLst>
                <a:cs typeface="Ali-A-Sahifa Bold" pitchFamily="2" charset="-78"/>
              </a:rPr>
            </a:br>
            <a:r>
              <a:rPr lang="ar-SA" sz="4800" b="1" dirty="0">
                <a:solidFill>
                  <a:srgbClr val="0070C0"/>
                </a:solidFill>
                <a:effectLst>
                  <a:outerShdw blurRad="38100" dist="38100" dir="2700000" algn="tl">
                    <a:srgbClr val="000000">
                      <a:alpha val="43137"/>
                    </a:srgbClr>
                  </a:outerShdw>
                </a:effectLst>
                <a:cs typeface="Ali-A-Samik" pitchFamily="2" charset="-78"/>
              </a:rPr>
              <a:t>1- الضَّرَرُ </a:t>
            </a:r>
            <a:r>
              <a:rPr lang="ar-SA" sz="4800" b="1" dirty="0" smtClean="0">
                <a:solidFill>
                  <a:srgbClr val="0070C0"/>
                </a:solidFill>
                <a:effectLst>
                  <a:outerShdw blurRad="38100" dist="38100" dir="2700000" algn="tl">
                    <a:srgbClr val="000000">
                      <a:alpha val="43137"/>
                    </a:srgbClr>
                  </a:outerShdw>
                </a:effectLst>
                <a:cs typeface="Ali-A-Samik" pitchFamily="2" charset="-78"/>
              </a:rPr>
              <a:t>الجِسْمِيُّ</a:t>
            </a:r>
            <a:r>
              <a:rPr lang="ar-IQ" sz="4800" b="1" dirty="0" smtClean="0">
                <a:solidFill>
                  <a:srgbClr val="0070C0"/>
                </a:solidFill>
                <a:effectLst>
                  <a:outerShdw blurRad="38100" dist="38100" dir="2700000" algn="tl">
                    <a:srgbClr val="000000">
                      <a:alpha val="43137"/>
                    </a:srgbClr>
                  </a:outerShdw>
                </a:effectLst>
                <a:cs typeface="Ali-A-Samik" pitchFamily="2" charset="-78"/>
              </a:rPr>
              <a:t> </a:t>
            </a:r>
            <a:r>
              <a:rPr lang="ar-SA" sz="4800" b="1" dirty="0" smtClean="0">
                <a:solidFill>
                  <a:srgbClr val="0070C0"/>
                </a:solidFill>
                <a:effectLst>
                  <a:outerShdw blurRad="38100" dist="38100" dir="2700000" algn="tl">
                    <a:srgbClr val="000000">
                      <a:alpha val="43137"/>
                    </a:srgbClr>
                  </a:outerShdw>
                </a:effectLst>
                <a:cs typeface="Ali-A-Samik" pitchFamily="2" charset="-78"/>
              </a:rPr>
              <a:t>: </a:t>
            </a:r>
            <a:r>
              <a:rPr lang="ar-SA" b="1" dirty="0">
                <a:effectLst>
                  <a:outerShdw blurRad="38100" dist="38100" dir="2700000" algn="tl">
                    <a:srgbClr val="000000">
                      <a:alpha val="43137"/>
                    </a:srgbClr>
                  </a:outerShdw>
                </a:effectLst>
                <a:cs typeface="Ali-A-Sahifa Bold" pitchFamily="2" charset="-78"/>
              </a:rPr>
              <a:t>إنَّ الانفعالات الحادَّة والعميقة تؤدي إلى الحُزن </a:t>
            </a:r>
            <a:r>
              <a:rPr lang="ar-SA" b="1" dirty="0" smtClean="0">
                <a:effectLst>
                  <a:outerShdw blurRad="38100" dist="38100" dir="2700000" algn="tl">
                    <a:srgbClr val="000000">
                      <a:alpha val="43137"/>
                    </a:srgbClr>
                  </a:outerShdw>
                </a:effectLst>
                <a:cs typeface="Ali-A-Sahifa Bold" pitchFamily="2" charset="-78"/>
              </a:rPr>
              <a:t>الشَّديد</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والاضطراب </a:t>
            </a:r>
            <a:r>
              <a:rPr lang="ar-SA" b="1" dirty="0">
                <a:effectLst>
                  <a:outerShdw blurRad="38100" dist="38100" dir="2700000" algn="tl">
                    <a:srgbClr val="000000">
                      <a:alpha val="43137"/>
                    </a:srgbClr>
                  </a:outerShdw>
                </a:effectLst>
                <a:cs typeface="Ali-A-Sahifa Bold" pitchFamily="2" charset="-78"/>
              </a:rPr>
              <a:t>النَّفسي والانشغال بالبَال علَى طُول المُدة فقد تَصِلُ إلى الضَّرَرِ عَلَى أَجْهِزَة </a:t>
            </a:r>
            <a:r>
              <a:rPr lang="ar-SA" b="1" dirty="0" smtClean="0">
                <a:effectLst>
                  <a:outerShdw blurRad="38100" dist="38100" dir="2700000" algn="tl">
                    <a:srgbClr val="000000">
                      <a:alpha val="43137"/>
                    </a:srgbClr>
                  </a:outerShdw>
                </a:effectLst>
                <a:cs typeface="Ali-A-Sahifa Bold" pitchFamily="2" charset="-78"/>
              </a:rPr>
              <a:t>الجِسْمِ</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a:t>
            </a:r>
            <a:r>
              <a:rPr lang="en-US" sz="4000" b="1" dirty="0">
                <a:effectLst>
                  <a:outerShdw blurRad="38100" dist="38100" dir="2700000" algn="tl">
                    <a:srgbClr val="000000">
                      <a:alpha val="43137"/>
                    </a:srgbClr>
                  </a:outerShdw>
                </a:effectLst>
                <a:cs typeface="Ali-A-Sahifa Bold" pitchFamily="2" charset="-78"/>
              </a:rPr>
              <a:t/>
            </a:r>
            <a:br>
              <a:rPr lang="en-US" sz="4000" b="1" dirty="0">
                <a:effectLst>
                  <a:outerShdw blurRad="38100" dist="38100" dir="2700000" algn="tl">
                    <a:srgbClr val="000000">
                      <a:alpha val="43137"/>
                    </a:srgbClr>
                  </a:outerShdw>
                </a:effectLst>
                <a:cs typeface="Ali-A-Sahifa Bold" pitchFamily="2" charset="-78"/>
              </a:rPr>
            </a:br>
            <a:r>
              <a:rPr lang="ar-SA" sz="4800" b="1" dirty="0">
                <a:solidFill>
                  <a:srgbClr val="00B050"/>
                </a:solidFill>
                <a:effectLst>
                  <a:outerShdw blurRad="38100" dist="38100" dir="2700000" algn="tl">
                    <a:srgbClr val="000000">
                      <a:alpha val="43137"/>
                    </a:srgbClr>
                  </a:outerShdw>
                </a:effectLst>
                <a:cs typeface="Ali-A-Samik" pitchFamily="2" charset="-78"/>
              </a:rPr>
              <a:t>2- </a:t>
            </a:r>
            <a:r>
              <a:rPr lang="ar-SA" sz="4800" b="1" dirty="0" smtClean="0">
                <a:solidFill>
                  <a:srgbClr val="00B050"/>
                </a:solidFill>
                <a:effectLst>
                  <a:outerShdw blurRad="38100" dist="38100" dir="2700000" algn="tl">
                    <a:srgbClr val="000000">
                      <a:alpha val="43137"/>
                    </a:srgbClr>
                  </a:outerShdw>
                </a:effectLst>
                <a:cs typeface="Ali-A-Samik" pitchFamily="2" charset="-78"/>
              </a:rPr>
              <a:t>انْعِ</a:t>
            </a:r>
            <a:r>
              <a:rPr lang="ar-IQ" sz="4800" b="1" dirty="0" smtClean="0">
                <a:solidFill>
                  <a:srgbClr val="00B050"/>
                </a:solidFill>
                <a:effectLst>
                  <a:outerShdw blurRad="38100" dist="38100" dir="2700000" algn="tl">
                    <a:srgbClr val="000000">
                      <a:alpha val="43137"/>
                    </a:srgbClr>
                  </a:outerShdw>
                </a:effectLst>
                <a:cs typeface="Ali-A-Samik" pitchFamily="2" charset="-78"/>
              </a:rPr>
              <a:t>ـ</a:t>
            </a:r>
            <a:r>
              <a:rPr lang="ar-SA" sz="4800" b="1" dirty="0" smtClean="0">
                <a:solidFill>
                  <a:srgbClr val="00B050"/>
                </a:solidFill>
                <a:effectLst>
                  <a:outerShdw blurRad="38100" dist="38100" dir="2700000" algn="tl">
                    <a:srgbClr val="000000">
                      <a:alpha val="43137"/>
                    </a:srgbClr>
                  </a:outerShdw>
                </a:effectLst>
                <a:cs typeface="Ali-A-Samik" pitchFamily="2" charset="-78"/>
              </a:rPr>
              <a:t>دَامُ القُ</a:t>
            </a:r>
            <a:r>
              <a:rPr lang="ar-IQ" sz="4800" b="1" dirty="0" smtClean="0">
                <a:solidFill>
                  <a:srgbClr val="00B050"/>
                </a:solidFill>
                <a:effectLst>
                  <a:outerShdw blurRad="38100" dist="38100" dir="2700000" algn="tl">
                    <a:srgbClr val="000000">
                      <a:alpha val="43137"/>
                    </a:srgbClr>
                  </a:outerShdw>
                </a:effectLst>
                <a:cs typeface="Ali-A-Samik" pitchFamily="2" charset="-78"/>
              </a:rPr>
              <a:t>ـ</a:t>
            </a:r>
            <a:r>
              <a:rPr lang="ar-SA" sz="4800" b="1" dirty="0" smtClean="0">
                <a:solidFill>
                  <a:srgbClr val="00B050"/>
                </a:solidFill>
                <a:effectLst>
                  <a:outerShdw blurRad="38100" dist="38100" dir="2700000" algn="tl">
                    <a:srgbClr val="000000">
                      <a:alpha val="43137"/>
                    </a:srgbClr>
                  </a:outerShdw>
                </a:effectLst>
                <a:cs typeface="Ali-A-Samik" pitchFamily="2" charset="-78"/>
              </a:rPr>
              <a:t>دْرَةِ </a:t>
            </a:r>
            <a:r>
              <a:rPr lang="ar-SA" sz="4800" b="1" dirty="0">
                <a:solidFill>
                  <a:srgbClr val="00B050"/>
                </a:solidFill>
                <a:effectLst>
                  <a:outerShdw blurRad="38100" dist="38100" dir="2700000" algn="tl">
                    <a:srgbClr val="000000">
                      <a:alpha val="43137"/>
                    </a:srgbClr>
                  </a:outerShdw>
                </a:effectLst>
                <a:cs typeface="Ali-A-Samik" pitchFamily="2" charset="-78"/>
              </a:rPr>
              <a:t>عَلَى التَّفْكِير</a:t>
            </a:r>
            <a:r>
              <a:rPr lang="ar-IQ" sz="4800" b="1" dirty="0">
                <a:solidFill>
                  <a:srgbClr val="00B050"/>
                </a:solidFill>
                <a:effectLst>
                  <a:outerShdw blurRad="38100" dist="38100" dir="2700000" algn="tl">
                    <a:srgbClr val="000000">
                      <a:alpha val="43137"/>
                    </a:srgbClr>
                  </a:outerShdw>
                </a:effectLst>
                <a:cs typeface="Ali-A-Samik" pitchFamily="2" charset="-78"/>
              </a:rPr>
              <a:t> </a:t>
            </a:r>
            <a:r>
              <a:rPr lang="ar-SA" sz="4800" b="1" dirty="0">
                <a:solidFill>
                  <a:srgbClr val="00B050"/>
                </a:solidFill>
                <a:effectLst>
                  <a:outerShdw blurRad="38100" dist="38100" dir="2700000" algn="tl">
                    <a:srgbClr val="000000">
                      <a:alpha val="43137"/>
                    </a:srgbClr>
                  </a:outerShdw>
                </a:effectLst>
                <a:cs typeface="Ali-A-Samik" pitchFamily="2" charset="-78"/>
              </a:rPr>
              <a:t>: </a:t>
            </a:r>
            <a:r>
              <a:rPr lang="ar-SA" b="1" dirty="0" smtClean="0">
                <a:effectLst>
                  <a:outerShdw blurRad="38100" dist="38100" dir="2700000" algn="tl">
                    <a:srgbClr val="000000">
                      <a:alpha val="43137"/>
                    </a:srgbClr>
                  </a:outerShdw>
                </a:effectLst>
                <a:cs typeface="Ali-A-Sahifa Bold" pitchFamily="2" charset="-78"/>
              </a:rPr>
              <a:t>ي</a:t>
            </a:r>
            <a:r>
              <a:rPr lang="ar-IQ" b="1" dirty="0" smtClean="0">
                <a:effectLst>
                  <a:outerShdw blurRad="38100" dist="38100" dir="2700000" algn="tl">
                    <a:srgbClr val="000000">
                      <a:alpha val="43137"/>
                    </a:srgbClr>
                  </a:outerShdw>
                </a:effectLst>
                <a:cs typeface="Ali-A-Sahifa Bold" pitchFamily="2" charset="-78"/>
              </a:rPr>
              <a:t>ــ</a:t>
            </a:r>
            <a:r>
              <a:rPr lang="ar-SA" b="1" dirty="0" smtClean="0">
                <a:effectLst>
                  <a:outerShdw blurRad="38100" dist="38100" dir="2700000" algn="tl">
                    <a:srgbClr val="000000">
                      <a:alpha val="43137"/>
                    </a:srgbClr>
                  </a:outerShdw>
                </a:effectLst>
                <a:cs typeface="Ali-A-Sahifa Bold" pitchFamily="2" charset="-78"/>
              </a:rPr>
              <a:t>ؤثر </a:t>
            </a:r>
            <a:r>
              <a:rPr lang="ar-SA" b="1" dirty="0">
                <a:effectLst>
                  <a:outerShdw blurRad="38100" dist="38100" dir="2700000" algn="tl">
                    <a:srgbClr val="000000">
                      <a:alpha val="43137"/>
                    </a:srgbClr>
                  </a:outerShdw>
                </a:effectLst>
                <a:cs typeface="Ali-A-Sahifa Bold" pitchFamily="2" charset="-78"/>
              </a:rPr>
              <a:t>الإنفعال على التَّفكير </a:t>
            </a:r>
            <a:r>
              <a:rPr lang="ar-SA" b="1" dirty="0" smtClean="0">
                <a:effectLst>
                  <a:outerShdw blurRad="38100" dist="38100" dir="2700000" algn="tl">
                    <a:srgbClr val="000000">
                      <a:alpha val="43137"/>
                    </a:srgbClr>
                  </a:outerShdw>
                </a:effectLst>
                <a:cs typeface="Ali-A-Sahifa Bold" pitchFamily="2" charset="-78"/>
              </a:rPr>
              <a:t>الف</a:t>
            </a:r>
            <a:r>
              <a:rPr lang="ar-IQ" b="1" dirty="0" smtClean="0">
                <a:effectLst>
                  <a:outerShdw blurRad="38100" dist="38100" dir="2700000" algn="tl">
                    <a:srgbClr val="000000">
                      <a:alpha val="43137"/>
                    </a:srgbClr>
                  </a:outerShdw>
                </a:effectLst>
                <a:cs typeface="Ali-A-Sahifa Bold" pitchFamily="2" charset="-78"/>
              </a:rPr>
              <a:t>ـ</a:t>
            </a:r>
            <a:r>
              <a:rPr lang="ar-SA" b="1" dirty="0" smtClean="0">
                <a:effectLst>
                  <a:outerShdw blurRad="38100" dist="38100" dir="2700000" algn="tl">
                    <a:srgbClr val="000000">
                      <a:alpha val="43137"/>
                    </a:srgbClr>
                  </a:outerShdw>
                </a:effectLst>
                <a:cs typeface="Ali-A-Sahifa Bold" pitchFamily="2" charset="-78"/>
              </a:rPr>
              <a:t>رد </a:t>
            </a:r>
            <a:r>
              <a:rPr lang="ar-SA" b="1" dirty="0">
                <a:effectLst>
                  <a:outerShdw blurRad="38100" dist="38100" dir="2700000" algn="tl">
                    <a:srgbClr val="000000">
                      <a:alpha val="43137"/>
                    </a:srgbClr>
                  </a:outerShdw>
                </a:effectLst>
                <a:cs typeface="Ali-A-Sahifa Bold" pitchFamily="2" charset="-78"/>
              </a:rPr>
              <a:t>فيَمنَعُه من </a:t>
            </a:r>
            <a:r>
              <a:rPr lang="ar-SA" b="1" dirty="0" smtClean="0">
                <a:effectLst>
                  <a:outerShdw blurRad="38100" dist="38100" dir="2700000" algn="tl">
                    <a:srgbClr val="000000">
                      <a:alpha val="43137"/>
                    </a:srgbClr>
                  </a:outerShdw>
                </a:effectLst>
                <a:cs typeface="Ali-A-Sahifa Bold" pitchFamily="2" charset="-78"/>
              </a:rPr>
              <a:t>ال</a:t>
            </a:r>
            <a:r>
              <a:rPr lang="ar-IQ" b="1" dirty="0" smtClean="0">
                <a:effectLst>
                  <a:outerShdw blurRad="38100" dist="38100" dir="2700000" algn="tl">
                    <a:srgbClr val="000000">
                      <a:alpha val="43137"/>
                    </a:srgbClr>
                  </a:outerShdw>
                </a:effectLst>
                <a:cs typeface="Ali-A-Sahifa Bold" pitchFamily="2" charset="-78"/>
              </a:rPr>
              <a:t>ا</a:t>
            </a:r>
            <a:r>
              <a:rPr lang="ar-SA" b="1" dirty="0" smtClean="0">
                <a:effectLst>
                  <a:outerShdw blurRad="38100" dist="38100" dir="2700000" algn="tl">
                    <a:srgbClr val="000000">
                      <a:alpha val="43137"/>
                    </a:srgbClr>
                  </a:outerShdw>
                </a:effectLst>
                <a:cs typeface="Ali-A-Sahifa Bold" pitchFamily="2" charset="-78"/>
              </a:rPr>
              <a:t>ستمرار</a:t>
            </a:r>
            <a:r>
              <a:rPr lang="ar-IQ" b="1" dirty="0" smtClean="0">
                <a:effectLst>
                  <a:outerShdw blurRad="38100" dist="38100" dir="2700000" algn="tl">
                    <a:srgbClr val="000000">
                      <a:alpha val="43137"/>
                    </a:srgbClr>
                  </a:outerShdw>
                </a:effectLst>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 </a:t>
            </a:r>
            <a:endParaRPr lang="en-US" b="1" dirty="0">
              <a:solidFill>
                <a:srgbClr val="00206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87598506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1672"/>
            <a:ext cx="8714509" cy="928255"/>
          </a:xfrm>
        </p:spPr>
        <p:txBody>
          <a:bodyPr>
            <a:noAutofit/>
          </a:bodyPr>
          <a:lstStyle/>
          <a:p>
            <a:pPr algn="ctr"/>
            <a:r>
              <a:rPr lang="ar-IQ" sz="6600" b="1" dirty="0" smtClean="0">
                <a:solidFill>
                  <a:srgbClr val="FF0000"/>
                </a:solidFill>
                <a:effectLst>
                  <a:outerShdw blurRad="38100" dist="38100" dir="2700000" algn="tl">
                    <a:srgbClr val="000000">
                      <a:alpha val="43137"/>
                    </a:srgbClr>
                  </a:outerShdw>
                </a:effectLst>
                <a:cs typeface="Ali-A-Samik" pitchFamily="2" charset="-78"/>
              </a:rPr>
              <a:t>مَدخلٌ</a:t>
            </a:r>
            <a:endParaRPr lang="en-US" sz="66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3" name="Content Placeholder 2"/>
          <p:cNvSpPr>
            <a:spLocks noGrp="1"/>
          </p:cNvSpPr>
          <p:nvPr>
            <p:ph idx="1"/>
          </p:nvPr>
        </p:nvSpPr>
        <p:spPr>
          <a:xfrm>
            <a:off x="180109" y="969817"/>
            <a:ext cx="11762509" cy="5749637"/>
          </a:xfrm>
        </p:spPr>
        <p:txBody>
          <a:bodyPr>
            <a:noAutofit/>
          </a:bodyPr>
          <a:lstStyle/>
          <a:p>
            <a:pPr marL="0" indent="0" algn="just" rtl="1">
              <a:lnSpc>
                <a:spcPct val="150000"/>
              </a:lnSpc>
              <a:spcBef>
                <a:spcPts val="0"/>
              </a:spcBef>
              <a:buNone/>
            </a:pPr>
            <a:r>
              <a:rPr lang="ar-SA" sz="4200" b="1" dirty="0" smtClean="0">
                <a:solidFill>
                  <a:srgbClr val="002060"/>
                </a:solidFill>
                <a:effectLst>
                  <a:outerShdw blurRad="38100" dist="38100" dir="2700000" algn="tl">
                    <a:srgbClr val="000000">
                      <a:alpha val="43137"/>
                    </a:srgbClr>
                  </a:outerShdw>
                </a:effectLst>
                <a:cs typeface="Ali-A-Traditional" pitchFamily="2" charset="-78"/>
              </a:rPr>
              <a:t>لا </a:t>
            </a:r>
            <a:r>
              <a:rPr lang="ar-SA" sz="4200" b="1" dirty="0">
                <a:solidFill>
                  <a:srgbClr val="002060"/>
                </a:solidFill>
                <a:effectLst>
                  <a:outerShdw blurRad="38100" dist="38100" dir="2700000" algn="tl">
                    <a:srgbClr val="000000">
                      <a:alpha val="43137"/>
                    </a:srgbClr>
                  </a:outerShdw>
                </a:effectLst>
                <a:cs typeface="Ali-A-Traditional" pitchFamily="2" charset="-78"/>
              </a:rPr>
              <a:t>تَمضي حياةُ الإنسان عَلَى وَتيرةٍ واحدةٍ وَعلَى نَمَطٍ واحدٍ، وإنَّما هي مليئةٌ بالخِبرات والتَّجارب المُتنوعة الَتي تبعث فيها مختلف الانفعالات والحالات </a:t>
            </a:r>
            <a:r>
              <a:rPr lang="ar-SA" sz="4200" b="1" dirty="0" smtClean="0">
                <a:solidFill>
                  <a:srgbClr val="002060"/>
                </a:solidFill>
                <a:effectLst>
                  <a:outerShdw blurRad="38100" dist="38100" dir="2700000" algn="tl">
                    <a:srgbClr val="000000">
                      <a:alpha val="43137"/>
                    </a:srgbClr>
                  </a:outerShdw>
                </a:effectLst>
                <a:cs typeface="Ali-A-Traditional" pitchFamily="2" charset="-78"/>
              </a:rPr>
              <a:t>الوِجدانيَّة</a:t>
            </a:r>
            <a:r>
              <a:rPr lang="ar-IQ" sz="4200" b="1" dirty="0" smtClean="0">
                <a:solidFill>
                  <a:srgbClr val="002060"/>
                </a:solidFill>
                <a:effectLst>
                  <a:outerShdw blurRad="38100" dist="38100" dir="2700000" algn="tl">
                    <a:srgbClr val="000000">
                      <a:alpha val="43137"/>
                    </a:srgbClr>
                  </a:outerShdw>
                </a:effectLst>
                <a:cs typeface="Ali-A-Traditional" pitchFamily="2" charset="-78"/>
              </a:rPr>
              <a:t> </a:t>
            </a:r>
            <a:r>
              <a:rPr lang="ar-SA" sz="4200" b="1" dirty="0" smtClean="0">
                <a:solidFill>
                  <a:srgbClr val="002060"/>
                </a:solidFill>
                <a:effectLst>
                  <a:outerShdw blurRad="38100" dist="38100" dir="2700000" algn="tl">
                    <a:srgbClr val="000000">
                      <a:alpha val="43137"/>
                    </a:srgbClr>
                  </a:outerShdw>
                </a:effectLst>
                <a:cs typeface="Ali-A-Traditional" pitchFamily="2" charset="-78"/>
              </a:rPr>
              <a:t>. </a:t>
            </a:r>
            <a:endParaRPr lang="en-US" sz="4200" b="1" dirty="0">
              <a:solidFill>
                <a:srgbClr val="002060"/>
              </a:solidFill>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0"/>
              </a:spcBef>
              <a:buNone/>
            </a:pPr>
            <a:r>
              <a:rPr lang="ar-SA" sz="4200" b="1" dirty="0">
                <a:effectLst>
                  <a:outerShdw blurRad="38100" dist="38100" dir="2700000" algn="tl">
                    <a:srgbClr val="000000">
                      <a:alpha val="43137"/>
                    </a:srgbClr>
                  </a:outerShdw>
                </a:effectLst>
                <a:cs typeface="Ali-A-Traditional" pitchFamily="2" charset="-78"/>
              </a:rPr>
              <a:t>فالإنسانُ يشعرُ بالحُبِّ حيناً، وبالبُغض والكُره حيناً آخر. وهُو يشعُر بالخَوف والقلق تارةً، وبالأَمن والطمأنينة تارةً أخرى. ويشعر بالفرح بعض الوقت، وبالحُزن والكآبة في بعض </a:t>
            </a:r>
            <a:r>
              <a:rPr lang="ar-SA" sz="4200" b="1" dirty="0" smtClean="0">
                <a:effectLst>
                  <a:outerShdw blurRad="38100" dist="38100" dir="2700000" algn="tl">
                    <a:srgbClr val="000000">
                      <a:alpha val="43137"/>
                    </a:srgbClr>
                  </a:outerShdw>
                </a:effectLst>
                <a:cs typeface="Ali-A-Traditional" pitchFamily="2" charset="-78"/>
              </a:rPr>
              <a:t>الأحيان</a:t>
            </a:r>
            <a:r>
              <a:rPr lang="ar-IQ" sz="4200" b="1" dirty="0" smtClean="0">
                <a:effectLst>
                  <a:outerShdw blurRad="38100" dist="38100" dir="2700000" algn="tl">
                    <a:srgbClr val="000000">
                      <a:alpha val="43137"/>
                    </a:srgbClr>
                  </a:outerShdw>
                </a:effectLst>
                <a:cs typeface="Ali-A-Traditional" pitchFamily="2" charset="-78"/>
              </a:rPr>
              <a:t> </a:t>
            </a:r>
            <a:r>
              <a:rPr lang="ar-SA" sz="4200" b="1" dirty="0" smtClean="0">
                <a:effectLst>
                  <a:outerShdw blurRad="38100" dist="38100" dir="2700000" algn="tl">
                    <a:srgbClr val="000000">
                      <a:alpha val="43137"/>
                    </a:srgbClr>
                  </a:outerShdw>
                </a:effectLst>
                <a:cs typeface="Ali-A-Traditional" pitchFamily="2" charset="-78"/>
              </a:rPr>
              <a:t>.</a:t>
            </a:r>
            <a:r>
              <a:rPr lang="ar-IQ" sz="4200" b="1" dirty="0" smtClean="0">
                <a:effectLst>
                  <a:outerShdw blurRad="38100" dist="38100" dir="2700000" algn="tl">
                    <a:srgbClr val="000000">
                      <a:alpha val="43137"/>
                    </a:srgbClr>
                  </a:outerShdw>
                </a:effectLst>
                <a:cs typeface="Ali-A-Traditional" pitchFamily="2" charset="-78"/>
              </a:rPr>
              <a:t> </a:t>
            </a:r>
            <a:endParaRPr lang="en-US" sz="42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9381" y="235527"/>
            <a:ext cx="11582401" cy="6386946"/>
          </a:xfrm>
        </p:spPr>
        <p:txBody>
          <a:bodyPr>
            <a:noAutofit/>
          </a:bodyPr>
          <a:lstStyle/>
          <a:p>
            <a:pPr algn="r" rtl="1">
              <a:lnSpc>
                <a:spcPct val="150000"/>
              </a:lnSpc>
            </a:pPr>
            <a:r>
              <a:rPr lang="ar-SA" sz="6600" b="1" dirty="0">
                <a:solidFill>
                  <a:srgbClr val="FF0000"/>
                </a:solidFill>
                <a:effectLst>
                  <a:outerShdw blurRad="38100" dist="38100" dir="2700000" algn="tl">
                    <a:srgbClr val="000000">
                      <a:alpha val="43137"/>
                    </a:srgbClr>
                  </a:outerShdw>
                </a:effectLst>
                <a:cs typeface="+mn-cs"/>
              </a:rPr>
              <a:t>3</a:t>
            </a:r>
            <a:r>
              <a:rPr lang="ar-SA" sz="6600" b="1" dirty="0">
                <a:solidFill>
                  <a:srgbClr val="FF0000"/>
                </a:solidFill>
                <a:effectLst>
                  <a:outerShdw blurRad="38100" dist="38100" dir="2700000" algn="tl">
                    <a:srgbClr val="000000">
                      <a:alpha val="43137"/>
                    </a:srgbClr>
                  </a:outerShdw>
                </a:effectLst>
                <a:cs typeface="Ali-A-Sahifa Bold" pitchFamily="2" charset="-78"/>
              </a:rPr>
              <a:t>- </a:t>
            </a:r>
            <a:r>
              <a:rPr lang="ar-SA" sz="6600" b="1" dirty="0">
                <a:solidFill>
                  <a:srgbClr val="FF0000"/>
                </a:solidFill>
                <a:effectLst>
                  <a:outerShdw blurRad="38100" dist="38100" dir="2700000" algn="tl">
                    <a:srgbClr val="000000">
                      <a:alpha val="43137"/>
                    </a:srgbClr>
                  </a:outerShdw>
                </a:effectLst>
                <a:cs typeface="Ali-A-Samik" pitchFamily="2" charset="-78"/>
              </a:rPr>
              <a:t>فُقْدَانُ دِقَةِ التَّحَكُّم: </a:t>
            </a:r>
            <a:r>
              <a:rPr lang="ar-SA" sz="5400" b="1" dirty="0">
                <a:effectLst>
                  <a:outerShdw blurRad="38100" dist="38100" dir="2700000" algn="tl">
                    <a:srgbClr val="000000">
                      <a:alpha val="43137"/>
                    </a:srgbClr>
                  </a:outerShdw>
                </a:effectLst>
                <a:cs typeface="Ali-A-Sahifa Bold" pitchFamily="2" charset="-78"/>
              </a:rPr>
              <a:t>الانفعال الشَّديد يُؤدي إلى عَدَم القُدرة عَلَى التَّحكم المَنطقي والرَّأي السَّديد في </a:t>
            </a:r>
            <a:r>
              <a:rPr lang="ar-SA" sz="5400" b="1" dirty="0" smtClean="0">
                <a:effectLst>
                  <a:outerShdw blurRad="38100" dist="38100" dir="2700000" algn="tl">
                    <a:srgbClr val="000000">
                      <a:alpha val="43137"/>
                    </a:srgbClr>
                  </a:outerShdw>
                </a:effectLst>
                <a:cs typeface="Ali-A-Sahifa Bold" pitchFamily="2" charset="-78"/>
              </a:rPr>
              <a:t>القَّ</a:t>
            </a:r>
            <a:r>
              <a:rPr lang="ar-IQ" sz="5400" b="1" dirty="0" smtClean="0">
                <a:effectLst>
                  <a:outerShdw blurRad="38100" dist="38100" dir="2700000" algn="tl">
                    <a:srgbClr val="000000">
                      <a:alpha val="43137"/>
                    </a:srgbClr>
                  </a:outerShdw>
                </a:effectLst>
                <a:cs typeface="Ali-A-Sahifa Bold" pitchFamily="2" charset="-78"/>
              </a:rPr>
              <a:t>ـــــ</a:t>
            </a:r>
            <a:r>
              <a:rPr lang="ar-SA" sz="5400" b="1" dirty="0" smtClean="0">
                <a:effectLst>
                  <a:outerShdw blurRad="38100" dist="38100" dir="2700000" algn="tl">
                    <a:srgbClr val="000000">
                      <a:alpha val="43137"/>
                    </a:srgbClr>
                  </a:outerShdw>
                </a:effectLst>
                <a:cs typeface="Ali-A-Sahifa Bold" pitchFamily="2" charset="-78"/>
              </a:rPr>
              <a:t>رارات </a:t>
            </a:r>
            <a:r>
              <a:rPr lang="ar-SA" sz="5400" b="1" dirty="0">
                <a:effectLst>
                  <a:outerShdw blurRad="38100" dist="38100" dir="2700000" algn="tl">
                    <a:srgbClr val="000000">
                      <a:alpha val="43137"/>
                    </a:srgbClr>
                  </a:outerShdw>
                </a:effectLst>
                <a:cs typeface="Ali-A-Sahifa Bold" pitchFamily="2" charset="-78"/>
              </a:rPr>
              <a:t>التي يتَّخذها </a:t>
            </a:r>
            <a:r>
              <a:rPr lang="ar-SA" sz="5400" b="1" dirty="0" smtClean="0">
                <a:effectLst>
                  <a:outerShdw blurRad="38100" dist="38100" dir="2700000" algn="tl">
                    <a:srgbClr val="000000">
                      <a:alpha val="43137"/>
                    </a:srgbClr>
                  </a:outerShdw>
                </a:effectLst>
                <a:cs typeface="Ali-A-Sahifa Bold" pitchFamily="2" charset="-78"/>
              </a:rPr>
              <a:t>الش</a:t>
            </a:r>
            <a:r>
              <a:rPr lang="ar-IQ" sz="5400" b="1" dirty="0" smtClean="0">
                <a:effectLst>
                  <a:outerShdw blurRad="38100" dist="38100" dir="2700000" algn="tl">
                    <a:srgbClr val="000000">
                      <a:alpha val="43137"/>
                    </a:srgbClr>
                  </a:outerShdw>
                </a:effectLst>
                <a:cs typeface="Ali-A-Sahifa Bold" pitchFamily="2" charset="-78"/>
              </a:rPr>
              <a:t>َّ</a:t>
            </a:r>
            <a:r>
              <a:rPr lang="ar-SA" sz="5400" b="1" dirty="0" smtClean="0">
                <a:effectLst>
                  <a:outerShdw blurRad="38100" dist="38100" dir="2700000" algn="tl">
                    <a:srgbClr val="000000">
                      <a:alpha val="43137"/>
                    </a:srgbClr>
                  </a:outerShdw>
                </a:effectLst>
                <a:cs typeface="Ali-A-Sahifa Bold" pitchFamily="2" charset="-78"/>
              </a:rPr>
              <a:t>خ</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ص وق</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ت الانفعال</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 </a:t>
            </a:r>
            <a:r>
              <a:rPr lang="ar-IQ" sz="5400" b="1" dirty="0" smtClean="0">
                <a:effectLst>
                  <a:outerShdw blurRad="38100" dist="38100" dir="2700000" algn="tl">
                    <a:srgbClr val="000000">
                      <a:alpha val="43137"/>
                    </a:srgbClr>
                  </a:outerShdw>
                </a:effectLst>
                <a:cs typeface="Ali-A-Sahifa Bold" pitchFamily="2" charset="-78"/>
              </a:rPr>
              <a:t/>
            </a:r>
            <a:br>
              <a:rPr lang="ar-IQ" sz="5400" b="1" dirty="0" smtClean="0">
                <a:effectLst>
                  <a:outerShdw blurRad="38100" dist="38100" dir="2700000" algn="tl">
                    <a:srgbClr val="000000">
                      <a:alpha val="43137"/>
                    </a:srgbClr>
                  </a:outerShdw>
                </a:effectLst>
                <a:cs typeface="Ali-A-Sahifa Bold" pitchFamily="2" charset="-78"/>
              </a:rPr>
            </a:br>
            <a:r>
              <a:rPr lang="ar-SA" sz="5400" b="1" dirty="0" smtClean="0">
                <a:effectLst>
                  <a:outerShdw blurRad="38100" dist="38100" dir="2700000" algn="tl">
                    <a:srgbClr val="000000">
                      <a:alpha val="43137"/>
                    </a:srgbClr>
                  </a:outerShdw>
                </a:effectLst>
                <a:cs typeface="Ali-A-Sahifa Bold" pitchFamily="2" charset="-78"/>
              </a:rPr>
              <a:t>وبالتَّالي تَكُ</a:t>
            </a:r>
            <a:r>
              <a:rPr lang="ar-IQ" sz="5400" b="1" dirty="0" smtClean="0">
                <a:effectLst>
                  <a:outerShdw blurRad="38100" dist="38100" dir="2700000" algn="tl">
                    <a:srgbClr val="000000">
                      <a:alpha val="43137"/>
                    </a:srgbClr>
                  </a:outerShdw>
                </a:effectLst>
                <a:cs typeface="Ali-A-Sahifa Bold" pitchFamily="2" charset="-78"/>
              </a:rPr>
              <a:t>ـــــ</a:t>
            </a:r>
            <a:r>
              <a:rPr lang="ar-SA" sz="5400" b="1" dirty="0" smtClean="0">
                <a:effectLst>
                  <a:outerShdw blurRad="38100" dist="38100" dir="2700000" algn="tl">
                    <a:srgbClr val="000000">
                      <a:alpha val="43137"/>
                    </a:srgbClr>
                  </a:outerShdw>
                </a:effectLst>
                <a:cs typeface="Ali-A-Sahifa Bold" pitchFamily="2" charset="-78"/>
              </a:rPr>
              <a:t>ون قَرَارَاتُ</a:t>
            </a:r>
            <a:r>
              <a:rPr lang="ar-IQ" sz="5400" b="1" dirty="0" smtClean="0">
                <a:effectLst>
                  <a:outerShdw blurRad="38100" dist="38100" dir="2700000" algn="tl">
                    <a:srgbClr val="000000">
                      <a:alpha val="43137"/>
                    </a:srgbClr>
                  </a:outerShdw>
                </a:effectLst>
                <a:cs typeface="Ali-A-Sahifa Bold" pitchFamily="2" charset="-78"/>
              </a:rPr>
              <a:t>ــــ</a:t>
            </a:r>
            <a:r>
              <a:rPr lang="ar-SA" sz="5400" b="1" dirty="0" smtClean="0">
                <a:effectLst>
                  <a:outerShdw blurRad="38100" dist="38100" dir="2700000" algn="tl">
                    <a:srgbClr val="000000">
                      <a:alpha val="43137"/>
                    </a:srgbClr>
                  </a:outerShdw>
                </a:effectLst>
                <a:cs typeface="Ali-A-Sahifa Bold" pitchFamily="2" charset="-78"/>
              </a:rPr>
              <a:t>هُ </a:t>
            </a:r>
            <a:r>
              <a:rPr lang="ar-SA" sz="5400" b="1" dirty="0">
                <a:effectLst>
                  <a:outerShdw blurRad="38100" dist="38100" dir="2700000" algn="tl">
                    <a:srgbClr val="000000">
                      <a:alpha val="43137"/>
                    </a:srgbClr>
                  </a:outerShdw>
                </a:effectLst>
                <a:cs typeface="Ali-A-Sahifa Bold" pitchFamily="2" charset="-78"/>
              </a:rPr>
              <a:t>غَير </a:t>
            </a:r>
            <a:r>
              <a:rPr lang="ar-SA" sz="5400" b="1" dirty="0" smtClean="0">
                <a:effectLst>
                  <a:outerShdw blurRad="38100" dist="38100" dir="2700000" algn="tl">
                    <a:srgbClr val="000000">
                      <a:alpha val="43137"/>
                    </a:srgbClr>
                  </a:outerShdw>
                </a:effectLst>
                <a:cs typeface="Ali-A-Sahifa Bold" pitchFamily="2" charset="-78"/>
              </a:rPr>
              <a:t>مَ</a:t>
            </a:r>
            <a:r>
              <a:rPr lang="ar-IQ" sz="5400" b="1" dirty="0" smtClean="0">
                <a:effectLst>
                  <a:outerShdw blurRad="38100" dist="38100" dir="2700000" algn="tl">
                    <a:srgbClr val="000000">
                      <a:alpha val="43137"/>
                    </a:srgbClr>
                  </a:outerShdw>
                </a:effectLst>
                <a:cs typeface="Ali-A-Sahifa Bold" pitchFamily="2" charset="-78"/>
              </a:rPr>
              <a:t>ــــ</a:t>
            </a:r>
            <a:r>
              <a:rPr lang="ar-SA" sz="5400" b="1" dirty="0" smtClean="0">
                <a:effectLst>
                  <a:outerShdw blurRad="38100" dist="38100" dir="2700000" algn="tl">
                    <a:srgbClr val="000000">
                      <a:alpha val="43137"/>
                    </a:srgbClr>
                  </a:outerShdw>
                </a:effectLst>
                <a:cs typeface="Ali-A-Sahifa Bold" pitchFamily="2" charset="-78"/>
              </a:rPr>
              <a:t>نْ</a:t>
            </a:r>
            <a:r>
              <a:rPr lang="ar-IQ" sz="5400" b="1" dirty="0" smtClean="0">
                <a:effectLst>
                  <a:outerShdw blurRad="38100" dist="38100" dir="2700000" algn="tl">
                    <a:srgbClr val="000000">
                      <a:alpha val="43137"/>
                    </a:srgbClr>
                  </a:outerShdw>
                </a:effectLst>
                <a:cs typeface="Ali-A-Sahifa Bold" pitchFamily="2" charset="-78"/>
              </a:rPr>
              <a:t>ــ</a:t>
            </a:r>
            <a:r>
              <a:rPr lang="ar-SA" sz="5400" b="1" dirty="0" smtClean="0">
                <a:effectLst>
                  <a:outerShdw blurRad="38100" dist="38100" dir="2700000" algn="tl">
                    <a:srgbClr val="000000">
                      <a:alpha val="43137"/>
                    </a:srgbClr>
                  </a:outerShdw>
                </a:effectLst>
                <a:cs typeface="Ali-A-Sahifa Bold" pitchFamily="2" charset="-78"/>
              </a:rPr>
              <a:t>طِ</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ق</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a:t>
            </a:r>
            <a:r>
              <a:rPr lang="ar-IQ" sz="5400" b="1" dirty="0" smtClean="0">
                <a:effectLst>
                  <a:outerShdw blurRad="38100" dist="38100" dir="2700000" algn="tl">
                    <a:srgbClr val="000000">
                      <a:alpha val="43137"/>
                    </a:srgbClr>
                  </a:outerShdw>
                </a:effectLst>
                <a:cs typeface="Ali-A-Sahifa Bold" pitchFamily="2" charset="-78"/>
              </a:rPr>
              <a:t>ــ</a:t>
            </a:r>
            <a:r>
              <a:rPr lang="ar-SA" sz="5400" b="1" dirty="0" smtClean="0">
                <a:effectLst>
                  <a:outerShdw blurRad="38100" dist="38100" dir="2700000" algn="tl">
                    <a:srgbClr val="000000">
                      <a:alpha val="43137"/>
                    </a:srgbClr>
                  </a:outerShdw>
                </a:effectLst>
                <a:cs typeface="Ali-A-Sahifa Bold" pitchFamily="2" charset="-78"/>
              </a:rPr>
              <a:t>ي</a:t>
            </a:r>
            <a:r>
              <a:rPr lang="ar-IQ" sz="5400" b="1" dirty="0" smtClean="0">
                <a:effectLst>
                  <a:outerShdw blurRad="38100" dist="38100" dir="2700000" algn="tl">
                    <a:srgbClr val="000000">
                      <a:alpha val="43137"/>
                    </a:srgbClr>
                  </a:outerShdw>
                </a:effectLst>
                <a:cs typeface="Ali-A-Sahifa Bold" pitchFamily="2" charset="-78"/>
              </a:rPr>
              <a:t>ـــ</a:t>
            </a:r>
            <a:r>
              <a:rPr lang="ar-SA" sz="5400" b="1" dirty="0" smtClean="0">
                <a:effectLst>
                  <a:outerShdw blurRad="38100" dist="38100" dir="2700000" algn="tl">
                    <a:srgbClr val="000000">
                      <a:alpha val="43137"/>
                    </a:srgbClr>
                  </a:outerShdw>
                </a:effectLst>
                <a:cs typeface="Ali-A-Sahifa Bold" pitchFamily="2" charset="-78"/>
              </a:rPr>
              <a:t>َّة</a:t>
            </a:r>
            <a:r>
              <a:rPr lang="ar-SA" sz="5400" b="1" dirty="0">
                <a:effectLst>
                  <a:outerShdw blurRad="38100" dist="38100" dir="2700000" algn="tl">
                    <a:srgbClr val="000000">
                      <a:alpha val="43137"/>
                    </a:srgbClr>
                  </a:outerShdw>
                </a:effectLst>
                <a:cs typeface="Ali-A-Sahifa Bold" pitchFamily="2" charset="-78"/>
              </a:rPr>
              <a:t>. </a:t>
            </a:r>
            <a:endParaRPr lang="en-US" sz="54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561269177"/>
      </p:ext>
    </p:extLst>
  </p:cSld>
  <p:clrMapOvr>
    <a:masterClrMapping/>
  </p:clrMapOvr>
  <p:transition spd="slow">
    <p:wheel spokes="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8655" y="318655"/>
            <a:ext cx="11651672" cy="6262254"/>
          </a:xfrm>
        </p:spPr>
        <p:txBody>
          <a:bodyPr>
            <a:noAutofit/>
          </a:bodyPr>
          <a:lstStyle/>
          <a:p>
            <a:pPr algn="r" rtl="1">
              <a:lnSpc>
                <a:spcPct val="150000"/>
              </a:lnSpc>
            </a:pPr>
            <a:r>
              <a:rPr lang="ar-SA" sz="5400" b="1" dirty="0" smtClean="0">
                <a:solidFill>
                  <a:srgbClr val="0070C0"/>
                </a:solidFill>
                <a:effectLst>
                  <a:outerShdw blurRad="38100" dist="38100" dir="2700000" algn="tl">
                    <a:srgbClr val="000000">
                      <a:alpha val="43137"/>
                    </a:srgbClr>
                  </a:outerShdw>
                </a:effectLst>
                <a:cs typeface="+mn-cs"/>
              </a:rPr>
              <a:t>4</a:t>
            </a:r>
            <a:r>
              <a:rPr lang="ar-SA" sz="5400" b="1" dirty="0" smtClean="0">
                <a:solidFill>
                  <a:srgbClr val="0070C0"/>
                </a:solidFill>
                <a:effectLst>
                  <a:outerShdw blurRad="38100" dist="38100" dir="2700000" algn="tl">
                    <a:srgbClr val="000000">
                      <a:alpha val="43137"/>
                    </a:srgbClr>
                  </a:outerShdw>
                </a:effectLst>
                <a:cs typeface="Ali-A-Sahifa Bold" pitchFamily="2" charset="-78"/>
              </a:rPr>
              <a:t>- </a:t>
            </a:r>
            <a:r>
              <a:rPr lang="ar-SA" sz="6000" b="1" dirty="0">
                <a:solidFill>
                  <a:srgbClr val="0070C0"/>
                </a:solidFill>
                <a:effectLst>
                  <a:outerShdw blurRad="38100" dist="38100" dir="2700000" algn="tl">
                    <a:srgbClr val="000000">
                      <a:alpha val="43137"/>
                    </a:srgbClr>
                  </a:outerShdw>
                </a:effectLst>
                <a:cs typeface="Ali-A-Samik" pitchFamily="2" charset="-78"/>
              </a:rPr>
              <a:t>الأَمْرَاضُ النَّفسِيَّة الجِسْمِيَّة: </a:t>
            </a:r>
            <a:r>
              <a:rPr lang="ar-SA" sz="5000" b="1" dirty="0" smtClean="0">
                <a:effectLst>
                  <a:outerShdw blurRad="38100" dist="38100" dir="2700000" algn="tl">
                    <a:srgbClr val="000000">
                      <a:alpha val="43137"/>
                    </a:srgbClr>
                  </a:outerShdw>
                </a:effectLst>
                <a:cs typeface="Ali-A-Sahifa Bold" pitchFamily="2" charset="-78"/>
              </a:rPr>
              <a:t>يَتَفِ</a:t>
            </a:r>
            <a:r>
              <a:rPr lang="ar-IQ" sz="5000" b="1" dirty="0" smtClean="0">
                <a:effectLst>
                  <a:outerShdw blurRad="38100" dist="38100" dir="2700000" algn="tl">
                    <a:srgbClr val="000000">
                      <a:alpha val="43137"/>
                    </a:srgbClr>
                  </a:outerShdw>
                </a:effectLst>
                <a:cs typeface="Ali-A-Sahifa Bold" pitchFamily="2" charset="-78"/>
              </a:rPr>
              <a:t>ـــ</a:t>
            </a:r>
            <a:r>
              <a:rPr lang="ar-SA" sz="5000" b="1" dirty="0" smtClean="0">
                <a:effectLst>
                  <a:outerShdw blurRad="38100" dist="38100" dir="2700000" algn="tl">
                    <a:srgbClr val="000000">
                      <a:alpha val="43137"/>
                    </a:srgbClr>
                  </a:outerShdw>
                </a:effectLst>
                <a:cs typeface="Ali-A-Sahifa Bold" pitchFamily="2" charset="-78"/>
              </a:rPr>
              <a:t>قُ مُعْظ</a:t>
            </a:r>
            <a:r>
              <a:rPr lang="ar-IQ" sz="5000" b="1" dirty="0" smtClean="0">
                <a:effectLst>
                  <a:outerShdw blurRad="38100" dist="38100" dir="2700000" algn="tl">
                    <a:srgbClr val="000000">
                      <a:alpha val="43137"/>
                    </a:srgbClr>
                  </a:outerShdw>
                </a:effectLst>
                <a:cs typeface="Ali-A-Sahifa Bold" pitchFamily="2" charset="-78"/>
              </a:rPr>
              <a:t>ـ</a:t>
            </a:r>
            <a:r>
              <a:rPr lang="ar-SA" sz="5000" b="1" dirty="0" smtClean="0">
                <a:effectLst>
                  <a:outerShdw blurRad="38100" dist="38100" dir="2700000" algn="tl">
                    <a:srgbClr val="000000">
                      <a:alpha val="43137"/>
                    </a:srgbClr>
                  </a:outerShdw>
                </a:effectLst>
                <a:cs typeface="Ali-A-Sahifa Bold" pitchFamily="2" charset="-78"/>
              </a:rPr>
              <a:t>َّمُ عُ</a:t>
            </a:r>
            <a:r>
              <a:rPr lang="ar-IQ" sz="5000" b="1" dirty="0" smtClean="0">
                <a:effectLst>
                  <a:outerShdw blurRad="38100" dist="38100" dir="2700000" algn="tl">
                    <a:srgbClr val="000000">
                      <a:alpha val="43137"/>
                    </a:srgbClr>
                  </a:outerShdw>
                </a:effectLst>
                <a:cs typeface="Ali-A-Sahifa Bold" pitchFamily="2" charset="-78"/>
              </a:rPr>
              <a:t>ــ</a:t>
            </a:r>
            <a:r>
              <a:rPr lang="ar-SA" sz="5000" b="1" dirty="0" smtClean="0">
                <a:effectLst>
                  <a:outerShdw blurRad="38100" dist="38100" dir="2700000" algn="tl">
                    <a:srgbClr val="000000">
                      <a:alpha val="43137"/>
                    </a:srgbClr>
                  </a:outerShdw>
                </a:effectLst>
                <a:cs typeface="Ali-A-Sahifa Bold" pitchFamily="2" charset="-78"/>
              </a:rPr>
              <a:t>ل</a:t>
            </a:r>
            <a:r>
              <a:rPr lang="ar-IQ" sz="5000" b="1" dirty="0" smtClean="0">
                <a:effectLst>
                  <a:outerShdw blurRad="38100" dist="38100" dir="2700000" algn="tl">
                    <a:srgbClr val="000000">
                      <a:alpha val="43137"/>
                    </a:srgbClr>
                  </a:outerShdw>
                </a:effectLst>
                <a:cs typeface="Ali-A-Sahifa Bold" pitchFamily="2" charset="-78"/>
              </a:rPr>
              <a:t>ـــ</a:t>
            </a:r>
            <a:r>
              <a:rPr lang="ar-SA" sz="5000" b="1" dirty="0" smtClean="0">
                <a:effectLst>
                  <a:outerShdw blurRad="38100" dist="38100" dir="2700000" algn="tl">
                    <a:srgbClr val="000000">
                      <a:alpha val="43137"/>
                    </a:srgbClr>
                  </a:outerShdw>
                </a:effectLst>
                <a:cs typeface="Ali-A-Sahifa Bold" pitchFamily="2" charset="-78"/>
              </a:rPr>
              <a:t>م</a:t>
            </a:r>
            <a:r>
              <a:rPr lang="ar-IQ" sz="5000" b="1" dirty="0" smtClean="0">
                <a:effectLst>
                  <a:outerShdw blurRad="38100" dist="38100" dir="2700000" algn="tl">
                    <a:srgbClr val="000000">
                      <a:alpha val="43137"/>
                    </a:srgbClr>
                  </a:outerShdw>
                </a:effectLst>
                <a:cs typeface="Ali-A-Sahifa Bold" pitchFamily="2" charset="-78"/>
              </a:rPr>
              <a:t>ـــ</a:t>
            </a:r>
            <a:r>
              <a:rPr lang="ar-SA" sz="5000" b="1" dirty="0" smtClean="0">
                <a:effectLst>
                  <a:outerShdw blurRad="38100" dist="38100" dir="2700000" algn="tl">
                    <a:srgbClr val="000000">
                      <a:alpha val="43137"/>
                    </a:srgbClr>
                  </a:outerShdw>
                </a:effectLst>
                <a:cs typeface="Ali-A-Sahifa Bold" pitchFamily="2" charset="-78"/>
              </a:rPr>
              <a:t>اء</a:t>
            </a:r>
            <a:r>
              <a:rPr lang="ar-IQ" sz="5000" b="1" dirty="0" smtClean="0">
                <a:effectLst>
                  <a:outerShdw blurRad="38100" dist="38100" dir="2700000" algn="tl">
                    <a:srgbClr val="000000">
                      <a:alpha val="43137"/>
                    </a:srgbClr>
                  </a:outerShdw>
                </a:effectLst>
                <a:cs typeface="Ali-A-Sahifa Bold" pitchFamily="2" charset="-78"/>
              </a:rPr>
              <a:t> </a:t>
            </a:r>
            <a:r>
              <a:rPr lang="ar-SA" sz="5000" b="1" dirty="0" smtClean="0">
                <a:effectLst>
                  <a:outerShdw blurRad="38100" dist="38100" dir="2700000" algn="tl">
                    <a:srgbClr val="000000">
                      <a:alpha val="43137"/>
                    </a:srgbClr>
                  </a:outerShdw>
                </a:effectLst>
                <a:cs typeface="Ali-A-Sahifa Bold" pitchFamily="2" charset="-78"/>
              </a:rPr>
              <a:t>النَّفس </a:t>
            </a:r>
            <a:r>
              <a:rPr lang="ar-SA" sz="5000" b="1" dirty="0">
                <a:effectLst>
                  <a:outerShdw blurRad="38100" dist="38100" dir="2700000" algn="tl">
                    <a:srgbClr val="000000">
                      <a:alpha val="43137"/>
                    </a:srgbClr>
                  </a:outerShdw>
                </a:effectLst>
                <a:cs typeface="Ali-A-Sahifa Bold" pitchFamily="2" charset="-78"/>
              </a:rPr>
              <a:t>عَلَى أنَّ الانفعالات الشَّديدة تُسَاهِم مَعَ عَوَامل </a:t>
            </a:r>
            <a:r>
              <a:rPr lang="ar-SA" sz="5000" b="1" dirty="0" smtClean="0">
                <a:effectLst>
                  <a:outerShdw blurRad="38100" dist="38100" dir="2700000" algn="tl">
                    <a:srgbClr val="000000">
                      <a:alpha val="43137"/>
                    </a:srgbClr>
                  </a:outerShdw>
                </a:effectLst>
                <a:cs typeface="Ali-A-Sahifa Bold" pitchFamily="2" charset="-78"/>
              </a:rPr>
              <a:t>أخرَى </a:t>
            </a:r>
            <a:r>
              <a:rPr lang="ar-SA" sz="5000" b="1" dirty="0">
                <a:effectLst>
                  <a:outerShdw blurRad="38100" dist="38100" dir="2700000" algn="tl">
                    <a:srgbClr val="000000">
                      <a:alpha val="43137"/>
                    </a:srgbClr>
                  </a:outerShdw>
                </a:effectLst>
                <a:cs typeface="Ali-A-Sahifa Bold" pitchFamily="2" charset="-78"/>
              </a:rPr>
              <a:t>والَّتى تُؤدي إلى الإصابَة بالأمراض </a:t>
            </a:r>
            <a:r>
              <a:rPr lang="ar-SA" sz="5000" b="1" dirty="0" smtClean="0">
                <a:effectLst>
                  <a:outerShdw blurRad="38100" dist="38100" dir="2700000" algn="tl">
                    <a:srgbClr val="000000">
                      <a:alpha val="43137"/>
                    </a:srgbClr>
                  </a:outerShdw>
                </a:effectLst>
                <a:cs typeface="Ali-A-Sahifa Bold" pitchFamily="2" charset="-78"/>
              </a:rPr>
              <a:t>النَّفسجِسمِيَّ</a:t>
            </a:r>
            <a:r>
              <a:rPr lang="ar-IQ" sz="5000" b="1" dirty="0" smtClean="0">
                <a:effectLst>
                  <a:outerShdw blurRad="38100" dist="38100" dir="2700000" algn="tl">
                    <a:srgbClr val="000000">
                      <a:alpha val="43137"/>
                    </a:srgbClr>
                  </a:outerShdw>
                </a:effectLst>
                <a:cs typeface="Ali-A-Sahifa Bold" pitchFamily="2" charset="-78"/>
              </a:rPr>
              <a:t>ــــ</a:t>
            </a:r>
            <a:r>
              <a:rPr lang="ar-SA" sz="5000" b="1" dirty="0" smtClean="0">
                <a:effectLst>
                  <a:outerShdw blurRad="38100" dist="38100" dir="2700000" algn="tl">
                    <a:srgbClr val="000000">
                      <a:alpha val="43137"/>
                    </a:srgbClr>
                  </a:outerShdw>
                </a:effectLst>
                <a:cs typeface="Ali-A-Sahifa Bold" pitchFamily="2" charset="-78"/>
              </a:rPr>
              <a:t>ة وَالسِيكُوسُومَاتِيَّة</a:t>
            </a:r>
            <a:r>
              <a:rPr lang="ar-IQ" sz="5000" b="1" dirty="0" smtClean="0">
                <a:effectLst>
                  <a:outerShdw blurRad="38100" dist="38100" dir="2700000" algn="tl">
                    <a:srgbClr val="000000">
                      <a:alpha val="43137"/>
                    </a:srgbClr>
                  </a:outerShdw>
                </a:effectLst>
                <a:cs typeface="Ali-A-Sahifa Bold" pitchFamily="2" charset="-78"/>
              </a:rPr>
              <a:t> </a:t>
            </a:r>
            <a:r>
              <a:rPr lang="ar-SA" sz="5000" b="1" dirty="0" smtClean="0">
                <a:effectLst>
                  <a:outerShdw blurRad="38100" dist="38100" dir="2700000" algn="tl">
                    <a:srgbClr val="000000">
                      <a:alpha val="43137"/>
                    </a:srgbClr>
                  </a:outerShdw>
                </a:effectLst>
                <a:cs typeface="Ali-A-Sahifa Bold" pitchFamily="2" charset="-78"/>
              </a:rPr>
              <a:t>، </a:t>
            </a:r>
            <a:r>
              <a:rPr lang="ar-SA" sz="5000" b="1" dirty="0">
                <a:effectLst>
                  <a:outerShdw blurRad="38100" dist="38100" dir="2700000" algn="tl">
                    <a:srgbClr val="000000">
                      <a:alpha val="43137"/>
                    </a:srgbClr>
                  </a:outerShdw>
                </a:effectLst>
                <a:cs typeface="Ali-A-Sahifa Bold" pitchFamily="2" charset="-78"/>
              </a:rPr>
              <a:t>وهِيَ: أمراضٌ جِسمِيَّة ذاتُ سبَبٍ نَفْسي مِثْلُ القُرحة المعديَّة وارتفاع ضغط الدَّم.</a:t>
            </a:r>
            <a:endParaRPr lang="en-US" sz="50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3797753723"/>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0219" y="290946"/>
            <a:ext cx="11637818" cy="983672"/>
          </a:xfrm>
        </p:spPr>
        <p:txBody>
          <a:bodyPr>
            <a:noAutofit/>
          </a:bodyPr>
          <a:lstStyle/>
          <a:p>
            <a:pPr algn="ctr" rtl="1"/>
            <a:r>
              <a:rPr lang="ar-SA" sz="7200" b="1" dirty="0">
                <a:solidFill>
                  <a:srgbClr val="002060"/>
                </a:solidFill>
                <a:effectLst>
                  <a:outerShdw blurRad="38100" dist="38100" dir="2700000" algn="tl">
                    <a:srgbClr val="000000">
                      <a:alpha val="43137"/>
                    </a:srgbClr>
                  </a:outerShdw>
                </a:effectLst>
                <a:cs typeface="Ali-A-Samik" pitchFamily="2" charset="-78"/>
              </a:rPr>
              <a:t>السَّيْطَرَةُ عَلَى الانْفِعَالاَتِ</a:t>
            </a:r>
            <a:endParaRPr lang="en-US" sz="7200" dirty="0">
              <a:solidFill>
                <a:srgbClr val="00206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66254" y="1205345"/>
            <a:ext cx="11817927" cy="5555673"/>
          </a:xfrm>
        </p:spPr>
        <p:txBody>
          <a:bodyPr>
            <a:normAutofit lnSpcReduction="10000"/>
          </a:bodyPr>
          <a:lstStyle/>
          <a:p>
            <a:pPr marL="0" indent="0" algn="r" rtl="1">
              <a:lnSpc>
                <a:spcPct val="150000"/>
              </a:lnSpc>
              <a:buNone/>
            </a:pPr>
            <a:r>
              <a:rPr lang="ar-SA" sz="4400" b="1" u="sng" dirty="0">
                <a:solidFill>
                  <a:srgbClr val="0070C0"/>
                </a:solidFill>
                <a:effectLst>
                  <a:outerShdw blurRad="38100" dist="38100" dir="2700000" algn="tl">
                    <a:srgbClr val="000000">
                      <a:alpha val="43137"/>
                    </a:srgbClr>
                  </a:outerShdw>
                </a:effectLst>
                <a:cs typeface="Ali-A-Traditional" pitchFamily="2" charset="-78"/>
              </a:rPr>
              <a:t>مِنْ قَوَاعِدِ السَّيطَرَةِ عَلَى الانْفِعَالاَتِ </a:t>
            </a:r>
            <a:endParaRPr lang="en-US" sz="4400" b="1" u="sng" dirty="0">
              <a:solidFill>
                <a:srgbClr val="0070C0"/>
              </a:solidFill>
              <a:effectLst>
                <a:outerShdw blurRad="38100" dist="38100" dir="2700000" algn="tl">
                  <a:srgbClr val="000000">
                    <a:alpha val="43137"/>
                  </a:srgbClr>
                </a:outerShdw>
              </a:effectLst>
              <a:cs typeface="Ali-A-Traditional" pitchFamily="2" charset="-78"/>
            </a:endParaRPr>
          </a:p>
          <a:p>
            <a:pPr marL="0" indent="0" algn="r" rtl="1">
              <a:lnSpc>
                <a:spcPct val="150000"/>
              </a:lnSpc>
              <a:buNone/>
            </a:pPr>
            <a:r>
              <a:rPr lang="ar-SA" sz="3600" b="1" dirty="0">
                <a:solidFill>
                  <a:srgbClr val="00B050"/>
                </a:solidFill>
                <a:effectLst>
                  <a:outerShdw blurRad="38100" dist="38100" dir="2700000" algn="tl">
                    <a:srgbClr val="000000">
                      <a:alpha val="43137"/>
                    </a:srgbClr>
                  </a:outerShdw>
                </a:effectLst>
              </a:rPr>
              <a:t>1</a:t>
            </a:r>
            <a:r>
              <a:rPr lang="ar-SA" sz="3600" b="1" dirty="0">
                <a:solidFill>
                  <a:srgbClr val="00B050"/>
                </a:solidFill>
                <a:effectLst>
                  <a:outerShdw blurRad="38100" dist="38100" dir="2700000" algn="tl">
                    <a:srgbClr val="000000">
                      <a:alpha val="43137"/>
                    </a:srgbClr>
                  </a:outerShdw>
                </a:effectLst>
                <a:cs typeface="Ali-A-Sahifa Bold" pitchFamily="2" charset="-78"/>
              </a:rPr>
              <a:t>- </a:t>
            </a:r>
            <a:r>
              <a:rPr lang="ar-SA" sz="4000" b="1" dirty="0">
                <a:solidFill>
                  <a:srgbClr val="00B050"/>
                </a:solidFill>
                <a:effectLst>
                  <a:outerShdw blurRad="38100" dist="38100" dir="2700000" algn="tl">
                    <a:srgbClr val="000000">
                      <a:alpha val="43137"/>
                    </a:srgbClr>
                  </a:outerShdw>
                </a:effectLst>
                <a:cs typeface="Ali-A-Samik" pitchFamily="2" charset="-78"/>
              </a:rPr>
              <a:t>التَّنفيسُ عن الانفعَالاتِ بأَعمالٍ مُفيدة: </a:t>
            </a:r>
            <a:endParaRPr lang="en-US" sz="3600" b="1" dirty="0">
              <a:solidFill>
                <a:srgbClr val="00B050"/>
              </a:solidFill>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3600" b="1" dirty="0">
                <a:effectLst>
                  <a:outerShdw blurRad="38100" dist="38100" dir="2700000" algn="tl">
                    <a:srgbClr val="000000">
                      <a:alpha val="43137"/>
                    </a:srgbClr>
                  </a:outerShdw>
                </a:effectLst>
                <a:cs typeface="Ali-A-Sahifa Bold" pitchFamily="2" charset="-78"/>
              </a:rPr>
              <a:t>يُوَلِّدُ الانفعالُ طَاقَه زائدةً في الجسم تُساعد الإنسان على القِيَام ببعض الأعمال العَنيفة من المُمْكِن أنْ يقوم الفرد ببعض الأعمال المفيدةِ لكي يَتَخَلَص من الانفعال. </a:t>
            </a:r>
            <a:endParaRPr lang="en-US" sz="3600" b="1" dirty="0">
              <a:effectLst>
                <a:outerShdw blurRad="38100" dist="38100" dir="2700000" algn="tl">
                  <a:srgbClr val="000000">
                    <a:alpha val="43137"/>
                  </a:srgbClr>
                </a:outerShdw>
              </a:effectLst>
              <a:cs typeface="Ali-A-Sahifa Bold" pitchFamily="2" charset="-78"/>
            </a:endParaRPr>
          </a:p>
          <a:p>
            <a:pPr marL="0" indent="0" algn="just" rtl="1">
              <a:lnSpc>
                <a:spcPct val="150000"/>
              </a:lnSpc>
              <a:buNone/>
            </a:pPr>
            <a:r>
              <a:rPr lang="ar-SA" sz="3600" b="1" dirty="0">
                <a:effectLst>
                  <a:outerShdw blurRad="38100" dist="38100" dir="2700000" algn="tl">
                    <a:srgbClr val="000000">
                      <a:alpha val="43137"/>
                    </a:srgbClr>
                  </a:outerShdw>
                </a:effectLst>
                <a:cs typeface="Ali-A-Sahifa Bold" pitchFamily="2" charset="-78"/>
              </a:rPr>
              <a:t>يَتَضمَّن هَذا المبدأ التَّنفيس عن الانفعالاَت وطَاقَتِهَا في أعمَالٍ مُفيدة مَثلاً إذا مَارَسَ المُنْفَعَلُ بَعضَ الأَلعاب الرِّياضيَّة، وَجَدَ بذلك مَخْرَجاً لطاقته الانفعاليَّة</a:t>
            </a:r>
            <a:r>
              <a:rPr lang="ar-SA" sz="3600" b="1" dirty="0" smtClean="0">
                <a:effectLst>
                  <a:outerShdw blurRad="38100" dist="38100" dir="2700000" algn="tl">
                    <a:srgbClr val="000000">
                      <a:alpha val="43137"/>
                    </a:srgbClr>
                  </a:outerShdw>
                </a:effectLst>
                <a:cs typeface="Ali-A-Sahifa Bold" pitchFamily="2" charset="-78"/>
              </a:rPr>
              <a:t>.</a:t>
            </a:r>
            <a:endParaRPr lang="en-US" sz="3600" b="1" dirty="0">
              <a:effectLst>
                <a:outerShdw blurRad="38100" dist="38100" dir="2700000" algn="tl">
                  <a:srgbClr val="000000">
                    <a:alpha val="43137"/>
                  </a:srgbClr>
                </a:outerShdw>
              </a:effectLst>
              <a:cs typeface="Ali-A-Sahifa Bold" pitchFamily="2" charset="-78"/>
            </a:endParaRPr>
          </a:p>
        </p:txBody>
      </p:sp>
    </p:spTree>
    <p:extLst>
      <p:ext uri="{BB962C8B-B14F-4D97-AF65-F5344CB8AC3E}">
        <p14:creationId xmlns:p14="http://schemas.microsoft.com/office/powerpoint/2010/main" val="643975017"/>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0218" y="193964"/>
            <a:ext cx="11596255" cy="6303818"/>
          </a:xfrm>
        </p:spPr>
        <p:txBody>
          <a:bodyPr>
            <a:noAutofit/>
          </a:bodyPr>
          <a:lstStyle/>
          <a:p>
            <a:pPr algn="r" rtl="1">
              <a:lnSpc>
                <a:spcPct val="150000"/>
              </a:lnSpc>
            </a:pPr>
            <a:r>
              <a:rPr lang="ar-SA" sz="6000" b="1" dirty="0">
                <a:solidFill>
                  <a:srgbClr val="0070C0"/>
                </a:solidFill>
                <a:effectLst>
                  <a:outerShdw blurRad="38100" dist="38100" dir="2700000" algn="tl">
                    <a:srgbClr val="000000">
                      <a:alpha val="43137"/>
                    </a:srgbClr>
                  </a:outerShdw>
                </a:effectLst>
                <a:cs typeface="+mn-cs"/>
              </a:rPr>
              <a:t>2</a:t>
            </a:r>
            <a:r>
              <a:rPr lang="ar-SA" sz="6000" b="1" dirty="0">
                <a:solidFill>
                  <a:srgbClr val="0070C0"/>
                </a:solidFill>
                <a:effectLst>
                  <a:outerShdw blurRad="38100" dist="38100" dir="2700000" algn="tl">
                    <a:srgbClr val="000000">
                      <a:alpha val="43137"/>
                    </a:srgbClr>
                  </a:outerShdw>
                </a:effectLst>
                <a:cs typeface="Ali-A-Traditional" pitchFamily="2" charset="-78"/>
              </a:rPr>
              <a:t>- تَحْوِيلُ الانْتِبَاهِ إلَى أَشْيَاءَ </a:t>
            </a:r>
            <a:r>
              <a:rPr lang="ar-SA" sz="6000" b="1" dirty="0" smtClean="0">
                <a:solidFill>
                  <a:srgbClr val="0070C0"/>
                </a:solidFill>
                <a:effectLst>
                  <a:outerShdw blurRad="38100" dist="38100" dir="2700000" algn="tl">
                    <a:srgbClr val="000000">
                      <a:alpha val="43137"/>
                    </a:srgbClr>
                  </a:outerShdw>
                </a:effectLst>
                <a:cs typeface="Ali-A-Traditional" pitchFamily="2" charset="-78"/>
              </a:rPr>
              <a:t>أُخْ</a:t>
            </a:r>
            <a:r>
              <a:rPr lang="ar-IQ" sz="6000" b="1" dirty="0" smtClean="0">
                <a:solidFill>
                  <a:srgbClr val="0070C0"/>
                </a:solidFill>
                <a:effectLst>
                  <a:outerShdw blurRad="38100" dist="38100" dir="2700000" algn="tl">
                    <a:srgbClr val="000000">
                      <a:alpha val="43137"/>
                    </a:srgbClr>
                  </a:outerShdw>
                </a:effectLst>
                <a:cs typeface="Ali-A-Traditional" pitchFamily="2" charset="-78"/>
              </a:rPr>
              <a:t>ـ</a:t>
            </a:r>
            <a:r>
              <a:rPr lang="ar-SA" sz="6000" b="1" dirty="0" smtClean="0">
                <a:solidFill>
                  <a:srgbClr val="0070C0"/>
                </a:solidFill>
                <a:effectLst>
                  <a:outerShdw blurRad="38100" dist="38100" dir="2700000" algn="tl">
                    <a:srgbClr val="000000">
                      <a:alpha val="43137"/>
                    </a:srgbClr>
                  </a:outerShdw>
                </a:effectLst>
                <a:cs typeface="Ali-A-Traditional" pitchFamily="2" charset="-78"/>
              </a:rPr>
              <a:t>رَى</a:t>
            </a:r>
            <a:r>
              <a:rPr lang="ar-IQ" sz="6000" b="1" dirty="0" smtClean="0">
                <a:solidFill>
                  <a:srgbClr val="0070C0"/>
                </a:solidFill>
                <a:effectLst>
                  <a:outerShdw blurRad="38100" dist="38100" dir="2700000" algn="tl">
                    <a:srgbClr val="000000">
                      <a:alpha val="43137"/>
                    </a:srgbClr>
                  </a:outerShdw>
                </a:effectLst>
                <a:cs typeface="Ali-A-Traditional" pitchFamily="2" charset="-78"/>
              </a:rPr>
              <a:t> </a:t>
            </a:r>
            <a:r>
              <a:rPr lang="ar-SA" sz="6000" b="1" dirty="0" smtClean="0">
                <a:solidFill>
                  <a:srgbClr val="0070C0"/>
                </a:solidFill>
                <a:effectLst>
                  <a:outerShdw blurRad="38100" dist="38100" dir="2700000" algn="tl">
                    <a:srgbClr val="000000">
                      <a:alpha val="43137"/>
                    </a:srgbClr>
                  </a:outerShdw>
                </a:effectLst>
                <a:cs typeface="Ali-A-Traditional" pitchFamily="2" charset="-78"/>
              </a:rPr>
              <a:t>: </a:t>
            </a:r>
            <a:r>
              <a:rPr lang="en-US" sz="5400" dirty="0">
                <a:effectLst>
                  <a:outerShdw blurRad="38100" dist="38100" dir="2700000" algn="tl">
                    <a:srgbClr val="000000">
                      <a:alpha val="43137"/>
                    </a:srgbClr>
                  </a:outerShdw>
                </a:effectLst>
                <a:cs typeface="Ali-A-Traditional" pitchFamily="2" charset="-78"/>
              </a:rPr>
              <a:t/>
            </a:r>
            <a:br>
              <a:rPr lang="en-US" sz="5400" dirty="0">
                <a:effectLst>
                  <a:outerShdw blurRad="38100" dist="38100" dir="2700000" algn="tl">
                    <a:srgbClr val="000000">
                      <a:alpha val="43137"/>
                    </a:srgbClr>
                  </a:outerShdw>
                </a:effectLst>
                <a:cs typeface="Ali-A-Traditional" pitchFamily="2" charset="-78"/>
              </a:rPr>
            </a:br>
            <a:r>
              <a:rPr lang="ar-SA" sz="5400" dirty="0">
                <a:effectLst>
                  <a:outerShdw blurRad="38100" dist="38100" dir="2700000" algn="tl">
                    <a:srgbClr val="000000">
                      <a:alpha val="43137"/>
                    </a:srgbClr>
                  </a:outerShdw>
                </a:effectLst>
                <a:cs typeface="Ali-A-Traditional" pitchFamily="2" charset="-78"/>
              </a:rPr>
              <a:t>حِينَمَا يقومُ الإنسان بأعمال مفيدةٍ كما </a:t>
            </a:r>
            <a:r>
              <a:rPr lang="ar-SA" sz="5400" dirty="0" smtClean="0">
                <a:effectLst>
                  <a:outerShdw blurRad="38100" dist="38100" dir="2700000" algn="tl">
                    <a:srgbClr val="000000">
                      <a:alpha val="43137"/>
                    </a:srgbClr>
                  </a:outerShdw>
                </a:effectLst>
                <a:cs typeface="Ali-A-Traditional" pitchFamily="2" charset="-78"/>
              </a:rPr>
              <a:t>أشرنا</a:t>
            </a:r>
            <a:r>
              <a:rPr lang="ar-IQ" sz="5400" dirty="0" smtClean="0">
                <a:effectLst>
                  <a:outerShdw blurRad="38100" dist="38100" dir="2700000" algn="tl">
                    <a:srgbClr val="000000">
                      <a:alpha val="43137"/>
                    </a:srgbClr>
                  </a:outerShdw>
                </a:effectLst>
                <a:cs typeface="Ali-A-Traditional" pitchFamily="2" charset="-78"/>
              </a:rPr>
              <a:t> </a:t>
            </a:r>
            <a:r>
              <a:rPr lang="ar-SA" sz="5400" dirty="0" smtClean="0">
                <a:effectLst>
                  <a:outerShdw blurRad="38100" dist="38100" dir="2700000" algn="tl">
                    <a:srgbClr val="000000">
                      <a:alpha val="43137"/>
                    </a:srgbClr>
                  </a:outerShdw>
                </a:effectLst>
                <a:cs typeface="Ali-A-Traditional" pitchFamily="2" charset="-78"/>
              </a:rPr>
              <a:t>، </a:t>
            </a:r>
            <a:r>
              <a:rPr lang="ar-SA" sz="5400" dirty="0">
                <a:effectLst>
                  <a:outerShdw blurRad="38100" dist="38100" dir="2700000" algn="tl">
                    <a:srgbClr val="000000">
                      <a:alpha val="43137"/>
                    </a:srgbClr>
                  </a:outerShdw>
                </a:effectLst>
                <a:cs typeface="Ali-A-Traditional" pitchFamily="2" charset="-78"/>
              </a:rPr>
              <a:t>فإنَّها تُساعده على التَّنفيس عن </a:t>
            </a:r>
            <a:r>
              <a:rPr lang="ar-SA" sz="5400" dirty="0" smtClean="0">
                <a:effectLst>
                  <a:outerShdw blurRad="38100" dist="38100" dir="2700000" algn="tl">
                    <a:srgbClr val="000000">
                      <a:alpha val="43137"/>
                    </a:srgbClr>
                  </a:outerShdw>
                </a:effectLst>
                <a:cs typeface="Ali-A-Traditional" pitchFamily="2" charset="-78"/>
              </a:rPr>
              <a:t>الطّاقة </a:t>
            </a:r>
            <a:r>
              <a:rPr lang="ar-SA" sz="5400" dirty="0">
                <a:effectLst>
                  <a:outerShdw blurRad="38100" dist="38100" dir="2700000" algn="tl">
                    <a:srgbClr val="000000">
                      <a:alpha val="43137"/>
                    </a:srgbClr>
                  </a:outerShdw>
                </a:effectLst>
                <a:cs typeface="Ali-A-Traditional" pitchFamily="2" charset="-78"/>
              </a:rPr>
              <a:t>الانفعاليَّة، كَما يُوجِهُ انتِبَاهَهُ إلى أشياء أُخْرى يَشغل نَفْسه بِهَا فَيُعيِنُهُ ذلك على الهدوء </a:t>
            </a:r>
            <a:r>
              <a:rPr lang="ar-SA" sz="5400" dirty="0" smtClean="0">
                <a:effectLst>
                  <a:outerShdw blurRad="38100" dist="38100" dir="2700000" algn="tl">
                    <a:srgbClr val="000000">
                      <a:alpha val="43137"/>
                    </a:srgbClr>
                  </a:outerShdw>
                </a:effectLst>
                <a:cs typeface="Ali-A-Traditional" pitchFamily="2" charset="-78"/>
              </a:rPr>
              <a:t>والتَّخل</a:t>
            </a:r>
            <a:r>
              <a:rPr lang="ar-IQ" sz="5400" dirty="0" smtClean="0">
                <a:effectLst>
                  <a:outerShdw blurRad="38100" dist="38100" dir="2700000" algn="tl">
                    <a:srgbClr val="000000">
                      <a:alpha val="43137"/>
                    </a:srgbClr>
                  </a:outerShdw>
                </a:effectLst>
                <a:cs typeface="Ali-A-Traditional" pitchFamily="2" charset="-78"/>
              </a:rPr>
              <a:t>ّ</a:t>
            </a:r>
            <a:r>
              <a:rPr lang="ar-SA" sz="5400" dirty="0" smtClean="0">
                <a:effectLst>
                  <a:outerShdw blurRad="38100" dist="38100" dir="2700000" algn="tl">
                    <a:srgbClr val="000000">
                      <a:alpha val="43137"/>
                    </a:srgbClr>
                  </a:outerShdw>
                </a:effectLst>
                <a:cs typeface="Ali-A-Traditional" pitchFamily="2" charset="-78"/>
              </a:rPr>
              <a:t>ص </a:t>
            </a:r>
            <a:r>
              <a:rPr lang="ar-SA" sz="5400" dirty="0">
                <a:effectLst>
                  <a:outerShdw blurRad="38100" dist="38100" dir="2700000" algn="tl">
                    <a:srgbClr val="000000">
                      <a:alpha val="43137"/>
                    </a:srgbClr>
                  </a:outerShdw>
                </a:effectLst>
                <a:cs typeface="Ali-A-Traditional" pitchFamily="2" charset="-78"/>
              </a:rPr>
              <a:t>مِنَ </a:t>
            </a:r>
            <a:r>
              <a:rPr lang="ar-SA" sz="5400" dirty="0" smtClean="0">
                <a:effectLst>
                  <a:outerShdw blurRad="38100" dist="38100" dir="2700000" algn="tl">
                    <a:srgbClr val="000000">
                      <a:alpha val="43137"/>
                    </a:srgbClr>
                  </a:outerShdw>
                </a:effectLst>
                <a:cs typeface="Ali-A-Traditional" pitchFamily="2" charset="-78"/>
              </a:rPr>
              <a:t>الانفعال</a:t>
            </a:r>
            <a:r>
              <a:rPr lang="ar-IQ" sz="5400" dirty="0" smtClean="0">
                <a:effectLst>
                  <a:outerShdw blurRad="38100" dist="38100" dir="2700000" algn="tl">
                    <a:srgbClr val="000000">
                      <a:alpha val="43137"/>
                    </a:srgbClr>
                  </a:outerShdw>
                </a:effectLst>
                <a:cs typeface="Ali-A-Traditional" pitchFamily="2" charset="-78"/>
              </a:rPr>
              <a:t> . </a:t>
            </a:r>
            <a:r>
              <a:rPr lang="ar-SA" sz="5400" dirty="0" smtClean="0">
                <a:effectLst>
                  <a:outerShdw blurRad="38100" dist="38100" dir="2700000" algn="tl">
                    <a:srgbClr val="000000">
                      <a:alpha val="43137"/>
                    </a:srgbClr>
                  </a:outerShdw>
                </a:effectLst>
                <a:cs typeface="Ali-A-Traditional" pitchFamily="2" charset="-78"/>
              </a:rPr>
              <a:t> </a:t>
            </a:r>
            <a:endParaRPr lang="en-US" sz="5400"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405080022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673" y="290945"/>
            <a:ext cx="11665527" cy="6289964"/>
          </a:xfrm>
        </p:spPr>
        <p:txBody>
          <a:bodyPr>
            <a:noAutofit/>
          </a:bodyPr>
          <a:lstStyle/>
          <a:p>
            <a:pPr algn="r" rtl="1">
              <a:lnSpc>
                <a:spcPct val="150000"/>
              </a:lnSpc>
            </a:pPr>
            <a:r>
              <a:rPr lang="ar-SA" sz="6000" b="1" dirty="0" smtClean="0">
                <a:solidFill>
                  <a:srgbClr val="FF0000"/>
                </a:solidFill>
                <a:effectLst>
                  <a:outerShdw blurRad="38100" dist="38100" dir="2700000" algn="tl">
                    <a:srgbClr val="000000">
                      <a:alpha val="43137"/>
                    </a:srgbClr>
                  </a:outerShdw>
                </a:effectLst>
                <a:cs typeface="+mn-cs"/>
              </a:rPr>
              <a:t>3</a:t>
            </a:r>
            <a:r>
              <a:rPr lang="ar-SA" sz="6000" b="1" dirty="0" smtClean="0">
                <a:solidFill>
                  <a:srgbClr val="FF0000"/>
                </a:solidFill>
                <a:effectLst>
                  <a:outerShdw blurRad="38100" dist="38100" dir="2700000" algn="tl">
                    <a:srgbClr val="000000">
                      <a:alpha val="43137"/>
                    </a:srgbClr>
                  </a:outerShdw>
                </a:effectLst>
                <a:cs typeface="Ali-A-Traditional" pitchFamily="2" charset="-78"/>
              </a:rPr>
              <a:t>- </a:t>
            </a:r>
            <a:r>
              <a:rPr lang="ar-SA" sz="6000" b="1" dirty="0">
                <a:solidFill>
                  <a:srgbClr val="FF0000"/>
                </a:solidFill>
                <a:effectLst>
                  <a:outerShdw blurRad="38100" dist="38100" dir="2700000" algn="tl">
                    <a:srgbClr val="000000">
                      <a:alpha val="43137"/>
                    </a:srgbClr>
                  </a:outerShdw>
                </a:effectLst>
                <a:cs typeface="Ali-A-Traditional" pitchFamily="2" charset="-78"/>
              </a:rPr>
              <a:t>إرسَالُ حَالَةٍ مِنَ الاستِرْخَاء إِلَى </a:t>
            </a:r>
            <a:r>
              <a:rPr lang="ar-SA" sz="6000" b="1" dirty="0" smtClean="0">
                <a:solidFill>
                  <a:srgbClr val="FF0000"/>
                </a:solidFill>
                <a:effectLst>
                  <a:outerShdw blurRad="38100" dist="38100" dir="2700000" algn="tl">
                    <a:srgbClr val="000000">
                      <a:alpha val="43137"/>
                    </a:srgbClr>
                  </a:outerShdw>
                </a:effectLst>
                <a:cs typeface="Ali-A-Traditional" pitchFamily="2" charset="-78"/>
              </a:rPr>
              <a:t>النَّف</a:t>
            </a:r>
            <a:r>
              <a:rPr lang="ar-IQ" sz="6000" b="1" dirty="0" smtClean="0">
                <a:solidFill>
                  <a:srgbClr val="FF0000"/>
                </a:solidFill>
                <a:effectLst>
                  <a:outerShdw blurRad="38100" dist="38100" dir="2700000" algn="tl">
                    <a:srgbClr val="000000">
                      <a:alpha val="43137"/>
                    </a:srgbClr>
                  </a:outerShdw>
                </a:effectLst>
                <a:cs typeface="Ali-A-Traditional" pitchFamily="2" charset="-78"/>
              </a:rPr>
              <a:t>ـ</a:t>
            </a:r>
            <a:r>
              <a:rPr lang="ar-SA" sz="6000" b="1" dirty="0" smtClean="0">
                <a:solidFill>
                  <a:srgbClr val="FF0000"/>
                </a:solidFill>
                <a:effectLst>
                  <a:outerShdw blurRad="38100" dist="38100" dir="2700000" algn="tl">
                    <a:srgbClr val="000000">
                      <a:alpha val="43137"/>
                    </a:srgbClr>
                  </a:outerShdw>
                </a:effectLst>
                <a:cs typeface="Ali-A-Traditional" pitchFamily="2" charset="-78"/>
              </a:rPr>
              <a:t>سِ</a:t>
            </a:r>
            <a:r>
              <a:rPr lang="ar-IQ" sz="6000" b="1" dirty="0" smtClean="0">
                <a:solidFill>
                  <a:srgbClr val="FF0000"/>
                </a:solidFill>
                <a:effectLst>
                  <a:outerShdw blurRad="38100" dist="38100" dir="2700000" algn="tl">
                    <a:srgbClr val="000000">
                      <a:alpha val="43137"/>
                    </a:srgbClr>
                  </a:outerShdw>
                </a:effectLst>
                <a:cs typeface="Ali-A-Traditional" pitchFamily="2" charset="-78"/>
              </a:rPr>
              <a:t> </a:t>
            </a:r>
            <a:r>
              <a:rPr lang="ar-SA" sz="6000" b="1" dirty="0" smtClean="0">
                <a:solidFill>
                  <a:srgbClr val="FF0000"/>
                </a:solidFill>
                <a:effectLst>
                  <a:outerShdw blurRad="38100" dist="38100" dir="2700000" algn="tl">
                    <a:srgbClr val="000000">
                      <a:alpha val="43137"/>
                    </a:srgbClr>
                  </a:outerShdw>
                </a:effectLst>
                <a:cs typeface="Ali-A-Traditional" pitchFamily="2" charset="-78"/>
              </a:rPr>
              <a:t>: </a:t>
            </a:r>
            <a:r>
              <a:rPr lang="en-US" sz="5400" dirty="0">
                <a:effectLst>
                  <a:outerShdw blurRad="38100" dist="38100" dir="2700000" algn="tl">
                    <a:srgbClr val="000000">
                      <a:alpha val="43137"/>
                    </a:srgbClr>
                  </a:outerShdw>
                </a:effectLst>
                <a:cs typeface="Ali-A-Traditional" pitchFamily="2" charset="-78"/>
              </a:rPr>
              <a:t/>
            </a:r>
            <a:br>
              <a:rPr lang="en-US" sz="5400" dirty="0">
                <a:effectLst>
                  <a:outerShdw blurRad="38100" dist="38100" dir="2700000" algn="tl">
                    <a:srgbClr val="000000">
                      <a:alpha val="43137"/>
                    </a:srgbClr>
                  </a:outerShdw>
                </a:effectLst>
                <a:cs typeface="Ali-A-Traditional" pitchFamily="2" charset="-78"/>
              </a:rPr>
            </a:br>
            <a:r>
              <a:rPr lang="ar-SA" sz="5400" dirty="0">
                <a:effectLst>
                  <a:outerShdw blurRad="38100" dist="38100" dir="2700000" algn="tl">
                    <a:srgbClr val="000000">
                      <a:alpha val="43137"/>
                    </a:srgbClr>
                  </a:outerShdw>
                </a:effectLst>
                <a:cs typeface="Ali-A-Traditional" pitchFamily="2" charset="-78"/>
              </a:rPr>
              <a:t>يُحْدِثُ الانفعال حالةً عامةً مِنَ التَّوتُر في عَضَلاَتِ البَدَن فإِذَا تَدَرَبَ الشَّخص علَى احْدَاثِ حَالَةٍ من الاستِرخَاء فإنَّها تَخْفَضُ تَوتُر عَضَلاَت </a:t>
            </a:r>
            <a:r>
              <a:rPr lang="ar-SA" sz="5400" dirty="0" smtClean="0">
                <a:effectLst>
                  <a:outerShdw blurRad="38100" dist="38100" dir="2700000" algn="tl">
                    <a:srgbClr val="000000">
                      <a:alpha val="43137"/>
                    </a:srgbClr>
                  </a:outerShdw>
                </a:effectLst>
                <a:cs typeface="Ali-A-Traditional" pitchFamily="2" charset="-78"/>
              </a:rPr>
              <a:t>الجِسْمِ</a:t>
            </a:r>
            <a:r>
              <a:rPr lang="ar-IQ" sz="5400" dirty="0" smtClean="0">
                <a:effectLst>
                  <a:outerShdw blurRad="38100" dist="38100" dir="2700000" algn="tl">
                    <a:srgbClr val="000000">
                      <a:alpha val="43137"/>
                    </a:srgbClr>
                  </a:outerShdw>
                </a:effectLst>
                <a:cs typeface="Ali-A-Traditional" pitchFamily="2" charset="-78"/>
              </a:rPr>
              <a:t> </a:t>
            </a:r>
            <a:r>
              <a:rPr lang="ar-SA" sz="5400" dirty="0" smtClean="0">
                <a:effectLst>
                  <a:outerShdw blurRad="38100" dist="38100" dir="2700000" algn="tl">
                    <a:srgbClr val="000000">
                      <a:alpha val="43137"/>
                    </a:srgbClr>
                  </a:outerShdw>
                </a:effectLst>
                <a:cs typeface="Ali-A-Traditional" pitchFamily="2" charset="-78"/>
              </a:rPr>
              <a:t>، </a:t>
            </a:r>
            <a:r>
              <a:rPr lang="ar-SA" sz="5400" dirty="0">
                <a:effectLst>
                  <a:outerShdw blurRad="38100" dist="38100" dir="2700000" algn="tl">
                    <a:srgbClr val="000000">
                      <a:alpha val="43137"/>
                    </a:srgbClr>
                  </a:outerShdw>
                </a:effectLst>
                <a:cs typeface="Ali-A-Traditional" pitchFamily="2" charset="-78"/>
              </a:rPr>
              <a:t>وحينَما تَتَغلَبُ حَالَة الاسترخَاءِ عَلَى البَدَن تَهْدَأُ حَالَةُ الانفعال وتَزُولُ </a:t>
            </a:r>
            <a:r>
              <a:rPr lang="ar-SA" sz="5400" dirty="0" smtClean="0">
                <a:effectLst>
                  <a:outerShdw blurRad="38100" dist="38100" dir="2700000" algn="tl">
                    <a:srgbClr val="000000">
                      <a:alpha val="43137"/>
                    </a:srgbClr>
                  </a:outerShdw>
                </a:effectLst>
                <a:cs typeface="Ali-A-Traditional" pitchFamily="2" charset="-78"/>
              </a:rPr>
              <a:t>تَدرِيجِياً</a:t>
            </a:r>
            <a:r>
              <a:rPr lang="ar-IQ" sz="5400" dirty="0" smtClean="0">
                <a:effectLst>
                  <a:outerShdw blurRad="38100" dist="38100" dir="2700000" algn="tl">
                    <a:srgbClr val="000000">
                      <a:alpha val="43137"/>
                    </a:srgbClr>
                  </a:outerShdw>
                </a:effectLst>
                <a:cs typeface="Ali-A-Traditional" pitchFamily="2" charset="-78"/>
              </a:rPr>
              <a:t> </a:t>
            </a:r>
            <a:r>
              <a:rPr lang="ar-SA" sz="5400" dirty="0" smtClean="0">
                <a:effectLst>
                  <a:outerShdw blurRad="38100" dist="38100" dir="2700000" algn="tl">
                    <a:srgbClr val="000000">
                      <a:alpha val="43137"/>
                    </a:srgbClr>
                  </a:outerShdw>
                </a:effectLst>
                <a:cs typeface="Ali-A-Traditional" pitchFamily="2" charset="-78"/>
              </a:rPr>
              <a:t>. </a:t>
            </a:r>
            <a:endParaRPr lang="en-US" sz="5400"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315137362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6255" y="96981"/>
            <a:ext cx="11845636" cy="6386946"/>
          </a:xfrm>
        </p:spPr>
        <p:txBody>
          <a:bodyPr>
            <a:noAutofit/>
          </a:bodyPr>
          <a:lstStyle/>
          <a:p>
            <a:pPr algn="r" rtl="1">
              <a:lnSpc>
                <a:spcPct val="150000"/>
              </a:lnSpc>
            </a:pPr>
            <a:r>
              <a:rPr lang="ar-SA" sz="6000" b="1" dirty="0">
                <a:solidFill>
                  <a:srgbClr val="002060"/>
                </a:solidFill>
                <a:effectLst>
                  <a:outerShdw blurRad="38100" dist="38100" dir="2700000" algn="tl">
                    <a:srgbClr val="000000">
                      <a:alpha val="43137"/>
                    </a:srgbClr>
                  </a:outerShdw>
                </a:effectLst>
                <a:cs typeface="+mn-cs"/>
              </a:rPr>
              <a:t>4</a:t>
            </a:r>
            <a:r>
              <a:rPr lang="ar-SA" sz="6000" b="1" dirty="0">
                <a:solidFill>
                  <a:srgbClr val="002060"/>
                </a:solidFill>
                <a:effectLst>
                  <a:outerShdw blurRad="38100" dist="38100" dir="2700000" algn="tl">
                    <a:srgbClr val="000000">
                      <a:alpha val="43137"/>
                    </a:srgbClr>
                  </a:outerShdw>
                </a:effectLst>
                <a:cs typeface="Ali-A-Sahifa Bold" pitchFamily="2" charset="-78"/>
              </a:rPr>
              <a:t>- </a:t>
            </a:r>
            <a:r>
              <a:rPr lang="ar-SA" sz="6000" b="1" dirty="0">
                <a:solidFill>
                  <a:srgbClr val="002060"/>
                </a:solidFill>
                <a:effectLst>
                  <a:outerShdw blurRad="38100" dist="38100" dir="2700000" algn="tl">
                    <a:srgbClr val="000000">
                      <a:alpha val="43137"/>
                    </a:srgbClr>
                  </a:outerShdw>
                </a:effectLst>
                <a:cs typeface="Ali-A-Samik" pitchFamily="2" charset="-78"/>
              </a:rPr>
              <a:t>تَجَنُبُ المَوَاقِفِ الَتي تُثِيرُ الانفعالَ إِذَا عَجَزَ الشَّخْصُ عَنْ ضَبْطِ </a:t>
            </a:r>
            <a:r>
              <a:rPr lang="ar-SA" sz="6000" b="1" dirty="0" smtClean="0">
                <a:solidFill>
                  <a:srgbClr val="002060"/>
                </a:solidFill>
                <a:effectLst>
                  <a:outerShdw blurRad="38100" dist="38100" dir="2700000" algn="tl">
                    <a:srgbClr val="000000">
                      <a:alpha val="43137"/>
                    </a:srgbClr>
                  </a:outerShdw>
                </a:effectLst>
                <a:cs typeface="Ali-A-Samik" pitchFamily="2" charset="-78"/>
              </a:rPr>
              <a:t>انْفِعَالِهِ</a:t>
            </a:r>
            <a:r>
              <a:rPr lang="ar-IQ" sz="6000" b="1" dirty="0" smtClean="0">
                <a:solidFill>
                  <a:srgbClr val="002060"/>
                </a:solidFill>
                <a:effectLst>
                  <a:outerShdw blurRad="38100" dist="38100" dir="2700000" algn="tl">
                    <a:srgbClr val="000000">
                      <a:alpha val="43137"/>
                    </a:srgbClr>
                  </a:outerShdw>
                </a:effectLst>
                <a:cs typeface="Ali-A-Samik" pitchFamily="2" charset="-78"/>
              </a:rPr>
              <a:t> </a:t>
            </a:r>
            <a:r>
              <a:rPr lang="ar-SA" sz="6000" b="1" dirty="0" smtClean="0">
                <a:solidFill>
                  <a:srgbClr val="002060"/>
                </a:solidFill>
                <a:effectLst>
                  <a:outerShdw blurRad="38100" dist="38100" dir="2700000" algn="tl">
                    <a:srgbClr val="000000">
                      <a:alpha val="43137"/>
                    </a:srgbClr>
                  </a:outerShdw>
                </a:effectLst>
                <a:cs typeface="Ali-A-Samik" pitchFamily="2" charset="-78"/>
              </a:rPr>
              <a:t>: </a:t>
            </a:r>
            <a:r>
              <a:rPr lang="en-US" sz="6000" b="1" dirty="0">
                <a:effectLst>
                  <a:outerShdw blurRad="38100" dist="38100" dir="2700000" algn="tl">
                    <a:srgbClr val="000000">
                      <a:alpha val="43137"/>
                    </a:srgbClr>
                  </a:outerShdw>
                </a:effectLst>
                <a:cs typeface="Ali-A-Sahifa Bold" pitchFamily="2" charset="-78"/>
              </a:rPr>
              <a:t/>
            </a:r>
            <a:br>
              <a:rPr lang="en-US" sz="6000" b="1" dirty="0">
                <a:effectLst>
                  <a:outerShdw blurRad="38100" dist="38100" dir="2700000" algn="tl">
                    <a:srgbClr val="000000">
                      <a:alpha val="43137"/>
                    </a:srgbClr>
                  </a:outerShdw>
                </a:effectLst>
                <a:cs typeface="Ali-A-Sahifa Bold" pitchFamily="2" charset="-78"/>
              </a:rPr>
            </a:br>
            <a:r>
              <a:rPr lang="ar-SA" sz="6000" b="1" dirty="0">
                <a:effectLst>
                  <a:outerShdw blurRad="38100" dist="38100" dir="2700000" algn="tl">
                    <a:srgbClr val="000000">
                      <a:alpha val="43137"/>
                    </a:srgbClr>
                  </a:outerShdw>
                </a:effectLst>
                <a:cs typeface="Ali-A-Sahifa Bold" pitchFamily="2" charset="-78"/>
              </a:rPr>
              <a:t>وهَذا يستلزم أنْ يكونَ الفردُ علَى وَعْيٍ دَقيقٍ </a:t>
            </a:r>
            <a:r>
              <a:rPr lang="ar-IQ" sz="6000" b="1" smtClean="0">
                <a:effectLst>
                  <a:outerShdw blurRad="38100" dist="38100" dir="2700000" algn="tl">
                    <a:srgbClr val="000000">
                      <a:alpha val="43137"/>
                    </a:srgbClr>
                  </a:outerShdw>
                </a:effectLst>
                <a:cs typeface="Ali-A-Sahifa Bold" pitchFamily="2" charset="-78"/>
              </a:rPr>
              <a:t/>
            </a:r>
            <a:br>
              <a:rPr lang="ar-IQ" sz="6000" b="1" smtClean="0">
                <a:effectLst>
                  <a:outerShdw blurRad="38100" dist="38100" dir="2700000" algn="tl">
                    <a:srgbClr val="000000">
                      <a:alpha val="43137"/>
                    </a:srgbClr>
                  </a:outerShdw>
                </a:effectLst>
                <a:cs typeface="Ali-A-Sahifa Bold" pitchFamily="2" charset="-78"/>
              </a:rPr>
            </a:br>
            <a:r>
              <a:rPr lang="ar-SA" sz="6000" b="1" smtClean="0">
                <a:effectLst>
                  <a:outerShdw blurRad="38100" dist="38100" dir="2700000" algn="tl">
                    <a:srgbClr val="000000">
                      <a:alpha val="43137"/>
                    </a:srgbClr>
                  </a:outerShdw>
                </a:effectLst>
                <a:cs typeface="Ali-A-Sahifa Bold" pitchFamily="2" charset="-78"/>
              </a:rPr>
              <a:t>بِتلكَ </a:t>
            </a:r>
            <a:r>
              <a:rPr lang="ar-SA" sz="6000" b="1" dirty="0">
                <a:effectLst>
                  <a:outerShdw blurRad="38100" dist="38100" dir="2700000" algn="tl">
                    <a:srgbClr val="000000">
                      <a:alpha val="43137"/>
                    </a:srgbClr>
                  </a:outerShdw>
                </a:effectLst>
                <a:cs typeface="Ali-A-Sahifa Bold" pitchFamily="2" charset="-78"/>
              </a:rPr>
              <a:t>المَواقف وخَصَائصِهَا المُثيرَة وتَجَنُبِهَا. </a:t>
            </a:r>
            <a:endParaRPr lang="en-US" sz="6000" b="1" dirty="0">
              <a:solidFill>
                <a:srgbClr val="FF000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298222409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9382" y="96981"/>
            <a:ext cx="11623964" cy="6386946"/>
          </a:xfrm>
        </p:spPr>
        <p:txBody>
          <a:bodyPr>
            <a:noAutofit/>
          </a:bodyPr>
          <a:lstStyle/>
          <a:p>
            <a:pPr algn="r" rtl="1">
              <a:lnSpc>
                <a:spcPct val="150000"/>
              </a:lnSpc>
            </a:pPr>
            <a:r>
              <a:rPr lang="ar-SA" sz="6000" b="1" dirty="0" smtClean="0">
                <a:solidFill>
                  <a:srgbClr val="00B050"/>
                </a:solidFill>
                <a:effectLst>
                  <a:outerShdw blurRad="38100" dist="38100" dir="2700000" algn="tl">
                    <a:srgbClr val="000000">
                      <a:alpha val="43137"/>
                    </a:srgbClr>
                  </a:outerShdw>
                </a:effectLst>
                <a:cs typeface="+mn-cs"/>
              </a:rPr>
              <a:t>5</a:t>
            </a:r>
            <a:r>
              <a:rPr lang="ar-SA" sz="6000" b="1" dirty="0" smtClean="0">
                <a:solidFill>
                  <a:srgbClr val="00B050"/>
                </a:solidFill>
                <a:effectLst>
                  <a:outerShdw blurRad="38100" dist="38100" dir="2700000" algn="tl">
                    <a:srgbClr val="000000">
                      <a:alpha val="43137"/>
                    </a:srgbClr>
                  </a:outerShdw>
                </a:effectLst>
                <a:cs typeface="Ali-A-Samik" pitchFamily="2" charset="-78"/>
              </a:rPr>
              <a:t>- </a:t>
            </a:r>
            <a:r>
              <a:rPr lang="ar-SA" sz="6000" b="1" dirty="0">
                <a:solidFill>
                  <a:srgbClr val="00B050"/>
                </a:solidFill>
                <a:effectLst>
                  <a:outerShdw blurRad="38100" dist="38100" dir="2700000" algn="tl">
                    <a:srgbClr val="000000">
                      <a:alpha val="43137"/>
                    </a:srgbClr>
                  </a:outerShdw>
                </a:effectLst>
                <a:cs typeface="Ali-A-Samik" pitchFamily="2" charset="-78"/>
              </a:rPr>
              <a:t>النَّظرُ إِلَى العَالَمِ نَظْرَةً </a:t>
            </a:r>
            <a:r>
              <a:rPr lang="ar-SA" sz="6000" b="1" dirty="0" smtClean="0">
                <a:solidFill>
                  <a:srgbClr val="00B050"/>
                </a:solidFill>
                <a:effectLst>
                  <a:outerShdw blurRad="38100" dist="38100" dir="2700000" algn="tl">
                    <a:srgbClr val="000000">
                      <a:alpha val="43137"/>
                    </a:srgbClr>
                  </a:outerShdw>
                </a:effectLst>
                <a:cs typeface="Ali-A-Samik" pitchFamily="2" charset="-78"/>
              </a:rPr>
              <a:t>ايجَابِيَّةً</a:t>
            </a:r>
            <a:r>
              <a:rPr lang="ar-IQ" sz="6000" b="1" dirty="0" smtClean="0">
                <a:solidFill>
                  <a:srgbClr val="00B050"/>
                </a:solidFill>
                <a:effectLst>
                  <a:outerShdw blurRad="38100" dist="38100" dir="2700000" algn="tl">
                    <a:srgbClr val="000000">
                      <a:alpha val="43137"/>
                    </a:srgbClr>
                  </a:outerShdw>
                </a:effectLst>
                <a:cs typeface="Ali-A-Samik" pitchFamily="2" charset="-78"/>
              </a:rPr>
              <a:t> </a:t>
            </a:r>
            <a:r>
              <a:rPr lang="ar-SA" sz="6000" b="1" dirty="0" smtClean="0">
                <a:solidFill>
                  <a:srgbClr val="00B050"/>
                </a:solidFill>
                <a:effectLst>
                  <a:outerShdw blurRad="38100" dist="38100" dir="2700000" algn="tl">
                    <a:srgbClr val="000000">
                      <a:alpha val="43137"/>
                    </a:srgbClr>
                  </a:outerShdw>
                </a:effectLst>
                <a:cs typeface="Ali-A-Samik" pitchFamily="2" charset="-78"/>
              </a:rPr>
              <a:t>: </a:t>
            </a:r>
            <a:r>
              <a:rPr lang="en-US" sz="5400" b="1" dirty="0">
                <a:effectLst>
                  <a:outerShdw blurRad="38100" dist="38100" dir="2700000" algn="tl">
                    <a:srgbClr val="000000">
                      <a:alpha val="43137"/>
                    </a:srgbClr>
                  </a:outerShdw>
                </a:effectLst>
                <a:cs typeface="Ali-A-Sahifa Bold" pitchFamily="2" charset="-78"/>
              </a:rPr>
              <a:t/>
            </a:r>
            <a:br>
              <a:rPr lang="en-US" sz="5400" b="1" dirty="0">
                <a:effectLst>
                  <a:outerShdw blurRad="38100" dist="38100" dir="2700000" algn="tl">
                    <a:srgbClr val="000000">
                      <a:alpha val="43137"/>
                    </a:srgbClr>
                  </a:outerShdw>
                </a:effectLst>
                <a:cs typeface="Ali-A-Sahifa Bold" pitchFamily="2" charset="-78"/>
              </a:rPr>
            </a:br>
            <a:r>
              <a:rPr lang="ar-SA" sz="5400" b="1" dirty="0">
                <a:effectLst>
                  <a:outerShdw blurRad="38100" dist="38100" dir="2700000" algn="tl">
                    <a:srgbClr val="000000">
                      <a:alpha val="43137"/>
                    </a:srgbClr>
                  </a:outerShdw>
                </a:effectLst>
                <a:cs typeface="Ali-A-Sahifa Bold" pitchFamily="2" charset="-78"/>
              </a:rPr>
              <a:t>فالنَّظرةُ الايجابيَّةُ تُؤدي إلى تَحويلِ الانتباهِ وتَركيزه عَلَى كُلِّ ما هو ايجابي </a:t>
            </a:r>
            <a:r>
              <a:rPr lang="ar-SA" sz="5400" b="1" dirty="0" smtClean="0">
                <a:effectLst>
                  <a:outerShdw blurRad="38100" dist="38100" dir="2700000" algn="tl">
                    <a:srgbClr val="000000">
                      <a:alpha val="43137"/>
                    </a:srgbClr>
                  </a:outerShdw>
                </a:effectLst>
                <a:cs typeface="Ali-A-Sahifa Bold" pitchFamily="2" charset="-78"/>
              </a:rPr>
              <a:t>في</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المَوق</a:t>
            </a:r>
            <a:r>
              <a:rPr lang="ar-IQ" sz="5400" b="1" dirty="0" smtClean="0">
                <a:effectLst>
                  <a:outerShdw blurRad="38100" dist="38100" dir="2700000" algn="tl">
                    <a:srgbClr val="000000">
                      <a:alpha val="43137"/>
                    </a:srgbClr>
                  </a:outerShdw>
                </a:effectLst>
                <a:cs typeface="Ali-A-Sahifa Bold" pitchFamily="2" charset="-78"/>
              </a:rPr>
              <a:t>ف ،</a:t>
            </a:r>
            <a:r>
              <a:rPr lang="ar-SA" sz="5400" b="1" dirty="0" smtClean="0">
                <a:effectLst>
                  <a:outerShdw blurRad="38100" dist="38100" dir="2700000" algn="tl">
                    <a:srgbClr val="000000">
                      <a:alpha val="43137"/>
                    </a:srgbClr>
                  </a:outerShdw>
                </a:effectLst>
                <a:cs typeface="Ali-A-Sahifa Bold" pitchFamily="2" charset="-78"/>
              </a:rPr>
              <a:t> والنَّظرةُ </a:t>
            </a:r>
            <a:r>
              <a:rPr lang="ar-SA" sz="5400" b="1" dirty="0">
                <a:effectLst>
                  <a:outerShdw blurRad="38100" dist="38100" dir="2700000" algn="tl">
                    <a:srgbClr val="000000">
                      <a:alpha val="43137"/>
                    </a:srgbClr>
                  </a:outerShdw>
                </a:effectLst>
                <a:cs typeface="Ali-A-Sahifa Bold" pitchFamily="2" charset="-78"/>
              </a:rPr>
              <a:t>المُرِحَةُ تُثيرُ الضَّحكَ أَو </a:t>
            </a:r>
            <a:r>
              <a:rPr lang="ar-SA" sz="5400" b="1" dirty="0" smtClean="0">
                <a:effectLst>
                  <a:outerShdw blurRad="38100" dist="38100" dir="2700000" algn="tl">
                    <a:srgbClr val="000000">
                      <a:alpha val="43137"/>
                    </a:srgbClr>
                  </a:outerShdw>
                </a:effectLst>
                <a:cs typeface="Ali-A-Sahifa Bold" pitchFamily="2" charset="-78"/>
              </a:rPr>
              <a:t>السُّرور</a:t>
            </a:r>
            <a:r>
              <a:rPr lang="ar-IQ" sz="5400" b="1" dirty="0" smtClean="0">
                <a:effectLst>
                  <a:outerShdw blurRad="38100" dist="38100" dir="2700000" algn="tl">
                    <a:srgbClr val="000000">
                      <a:alpha val="43137"/>
                    </a:srgbClr>
                  </a:outerShdw>
                </a:effectLst>
                <a:cs typeface="Ali-A-Sahifa Bold" pitchFamily="2" charset="-78"/>
              </a:rPr>
              <a:t> </a:t>
            </a:r>
            <a:r>
              <a:rPr lang="ar-SA" sz="5400" b="1" dirty="0" smtClean="0">
                <a:effectLst>
                  <a:outerShdw blurRad="38100" dist="38100" dir="2700000" algn="tl">
                    <a:srgbClr val="000000">
                      <a:alpha val="43137"/>
                    </a:srgbClr>
                  </a:outerShdw>
                </a:effectLst>
                <a:cs typeface="Ali-A-Sahifa Bold" pitchFamily="2" charset="-78"/>
              </a:rPr>
              <a:t>، </a:t>
            </a:r>
            <a:r>
              <a:rPr lang="ar-SA" sz="5400" b="1" dirty="0">
                <a:effectLst>
                  <a:outerShdw blurRad="38100" dist="38100" dir="2700000" algn="tl">
                    <a:srgbClr val="000000">
                      <a:alpha val="43137"/>
                    </a:srgbClr>
                  </a:outerShdw>
                </a:effectLst>
                <a:cs typeface="Ali-A-Sahifa Bold" pitchFamily="2" charset="-78"/>
              </a:rPr>
              <a:t>وبذلكَ يَنْخَفِضُ مُستوى تَوتُر الفَرد ويَزُول الانفعال تَدريجِياً. </a:t>
            </a:r>
            <a:endParaRPr lang="en-US" sz="5400" b="1" dirty="0">
              <a:solidFill>
                <a:srgbClr val="FF000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68380282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7" y="180109"/>
            <a:ext cx="11845636" cy="6511636"/>
          </a:xfrm>
        </p:spPr>
        <p:txBody>
          <a:bodyPr>
            <a:noAutofit/>
          </a:bodyPr>
          <a:lstStyle/>
          <a:p>
            <a:pPr marL="0" indent="0" algn="just" rtl="1">
              <a:lnSpc>
                <a:spcPct val="150000"/>
              </a:lnSpc>
              <a:spcBef>
                <a:spcPts val="0"/>
              </a:spcBef>
              <a:buNone/>
            </a:pPr>
            <a:r>
              <a:rPr lang="ar-SA" sz="5200" b="1" dirty="0" smtClean="0">
                <a:effectLst>
                  <a:outerShdw blurRad="38100" dist="38100" dir="2700000" algn="tl">
                    <a:srgbClr val="000000">
                      <a:alpha val="43137"/>
                    </a:srgbClr>
                  </a:outerShdw>
                </a:effectLst>
                <a:cs typeface="Ali-A-Sharif" pitchFamily="2" charset="-78"/>
              </a:rPr>
              <a:t>وهكذا </a:t>
            </a:r>
            <a:r>
              <a:rPr lang="ar-SA" sz="5200" b="1" dirty="0">
                <a:effectLst>
                  <a:outerShdw blurRad="38100" dist="38100" dir="2700000" algn="tl">
                    <a:srgbClr val="000000">
                      <a:alpha val="43137"/>
                    </a:srgbClr>
                  </a:outerShdw>
                </a:effectLst>
                <a:cs typeface="Ali-A-Sharif" pitchFamily="2" charset="-78"/>
              </a:rPr>
              <a:t>نجدُ أنَّ حياة الإنسان في تَقَلُبٍ مُستَمر وتَغَيُرٍ دَائِمٍ، وهَذا لا شك يُضيف على الحياة جزءاً كبيراً مِمَّا لَها مِن قيمةٍ ومَالَهَا مِن </a:t>
            </a:r>
            <a:r>
              <a:rPr lang="ar-SA" sz="5200" b="1" dirty="0" smtClean="0">
                <a:effectLst>
                  <a:outerShdw blurRad="38100" dist="38100" dir="2700000" algn="tl">
                    <a:srgbClr val="000000">
                      <a:alpha val="43137"/>
                    </a:srgbClr>
                  </a:outerShdw>
                </a:effectLst>
                <a:cs typeface="Ali-A-Sharif" pitchFamily="2" charset="-78"/>
              </a:rPr>
              <a:t>مُتْعَةٍ</a:t>
            </a:r>
            <a:r>
              <a:rPr lang="ar-IQ" sz="5200" b="1" dirty="0" smtClean="0">
                <a:effectLst>
                  <a:outerShdw blurRad="38100" dist="38100" dir="2700000" algn="tl">
                    <a:srgbClr val="000000">
                      <a:alpha val="43137"/>
                    </a:srgbClr>
                  </a:outerShdw>
                </a:effectLst>
                <a:cs typeface="Ali-A-Sharif" pitchFamily="2" charset="-78"/>
              </a:rPr>
              <a:t> </a:t>
            </a:r>
            <a:r>
              <a:rPr lang="ar-SA" sz="5200" b="1" dirty="0" smtClean="0">
                <a:effectLst>
                  <a:outerShdw blurRad="38100" dist="38100" dir="2700000" algn="tl">
                    <a:srgbClr val="000000">
                      <a:alpha val="43137"/>
                    </a:srgbClr>
                  </a:outerShdw>
                </a:effectLst>
                <a:cs typeface="Ali-A-Sharif" pitchFamily="2" charset="-78"/>
              </a:rPr>
              <a:t>. </a:t>
            </a:r>
            <a:endParaRPr lang="en-US" sz="5200" b="1" dirty="0">
              <a:effectLst>
                <a:outerShdw blurRad="38100" dist="38100" dir="2700000" algn="tl">
                  <a:srgbClr val="000000">
                    <a:alpha val="43137"/>
                  </a:srgbClr>
                </a:outerShdw>
              </a:effectLst>
              <a:cs typeface="Ali-A-Sharif" pitchFamily="2" charset="-78"/>
            </a:endParaRPr>
          </a:p>
          <a:p>
            <a:pPr marL="0" indent="0" algn="just" rtl="1">
              <a:lnSpc>
                <a:spcPct val="150000"/>
              </a:lnSpc>
              <a:spcBef>
                <a:spcPts val="0"/>
              </a:spcBef>
              <a:buNone/>
            </a:pPr>
            <a:r>
              <a:rPr lang="ar-SA" sz="5200" b="1" dirty="0">
                <a:solidFill>
                  <a:srgbClr val="C00000"/>
                </a:solidFill>
                <a:effectLst>
                  <a:outerShdw blurRad="38100" dist="38100" dir="2700000" algn="tl">
                    <a:srgbClr val="000000">
                      <a:alpha val="43137"/>
                    </a:srgbClr>
                  </a:outerShdw>
                </a:effectLst>
                <a:cs typeface="Ali-A-Sharif" pitchFamily="2" charset="-78"/>
              </a:rPr>
              <a:t>فَبِدون هذه الحالات الوِجْدَانيَّة والانفعالات المختلفةِ تُصبح حياة الفَرد مُمِلَّةً لامُتْعَةَ فيها. وتُصْبِحُ شَبيهَةً بحياة الجَمَاد الذي لا يُحِسُّ وَلا يَشْعُرُ ولا </a:t>
            </a:r>
            <a:r>
              <a:rPr lang="ar-SA" sz="5200" b="1" dirty="0" smtClean="0">
                <a:solidFill>
                  <a:srgbClr val="C00000"/>
                </a:solidFill>
                <a:effectLst>
                  <a:outerShdw blurRad="38100" dist="38100" dir="2700000" algn="tl">
                    <a:srgbClr val="000000">
                      <a:alpha val="43137"/>
                    </a:srgbClr>
                  </a:outerShdw>
                </a:effectLst>
                <a:cs typeface="Ali-A-Sharif" pitchFamily="2" charset="-78"/>
              </a:rPr>
              <a:t>يَنْفَعِلُ</a:t>
            </a:r>
            <a:r>
              <a:rPr lang="ar-IQ" sz="5200" b="1" dirty="0" smtClean="0">
                <a:solidFill>
                  <a:srgbClr val="C00000"/>
                </a:solidFill>
                <a:effectLst>
                  <a:outerShdw blurRad="38100" dist="38100" dir="2700000" algn="tl">
                    <a:srgbClr val="000000">
                      <a:alpha val="43137"/>
                    </a:srgbClr>
                  </a:outerShdw>
                </a:effectLst>
                <a:cs typeface="Ali-A-Sharif" pitchFamily="2" charset="-78"/>
              </a:rPr>
              <a:t> </a:t>
            </a:r>
            <a:r>
              <a:rPr lang="ar-SA" sz="5200" b="1" dirty="0" smtClean="0">
                <a:solidFill>
                  <a:srgbClr val="C00000"/>
                </a:solidFill>
                <a:effectLst>
                  <a:outerShdw blurRad="38100" dist="38100" dir="2700000" algn="tl">
                    <a:srgbClr val="000000">
                      <a:alpha val="43137"/>
                    </a:srgbClr>
                  </a:outerShdw>
                </a:effectLst>
                <a:cs typeface="Ali-A-Sharif" pitchFamily="2" charset="-78"/>
              </a:rPr>
              <a:t>.</a:t>
            </a:r>
            <a:endParaRPr lang="en-US" sz="5200" b="1" dirty="0">
              <a:solidFill>
                <a:srgbClr val="C00000"/>
              </a:solidFill>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2747192218"/>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3710" y="110836"/>
            <a:ext cx="8991600" cy="1039091"/>
          </a:xfrm>
        </p:spPr>
        <p:txBody>
          <a:bodyPr>
            <a:noAutofit/>
          </a:bodyPr>
          <a:lstStyle/>
          <a:p>
            <a:pPr marL="0" indent="0" algn="ctr" rtl="1"/>
            <a:r>
              <a:rPr lang="ar-SA" sz="6600" b="1" dirty="0" smtClean="0">
                <a:solidFill>
                  <a:srgbClr val="FF0000"/>
                </a:solidFill>
                <a:effectLst>
                  <a:outerShdw blurRad="38100" dist="38100" dir="2700000" algn="tl">
                    <a:srgbClr val="000000">
                      <a:alpha val="43137"/>
                    </a:srgbClr>
                  </a:outerShdw>
                </a:effectLst>
                <a:cs typeface="Ali-A-Samik" pitchFamily="2" charset="-78"/>
              </a:rPr>
              <a:t>تَعْرِيفُ </a:t>
            </a:r>
            <a:r>
              <a:rPr lang="ar-SA" sz="6600" b="1" dirty="0">
                <a:solidFill>
                  <a:srgbClr val="FF0000"/>
                </a:solidFill>
                <a:effectLst>
                  <a:outerShdw blurRad="38100" dist="38100" dir="2700000" algn="tl">
                    <a:srgbClr val="000000">
                      <a:alpha val="43137"/>
                    </a:srgbClr>
                  </a:outerShdw>
                </a:effectLst>
                <a:cs typeface="Ali-A-Samik" pitchFamily="2" charset="-78"/>
              </a:rPr>
              <a:t>الانْفِعَالاَتِ</a:t>
            </a:r>
            <a:endParaRPr lang="en-US" sz="6600" dirty="0">
              <a:solidFill>
                <a:srgbClr val="FF0000"/>
              </a:solidFill>
              <a:effectLst>
                <a:outerShdw blurRad="38100" dist="38100" dir="2700000" algn="tl">
                  <a:srgbClr val="000000">
                    <a:alpha val="43137"/>
                  </a:srgbClr>
                </a:outerShdw>
              </a:effectLst>
              <a:cs typeface="Ali-A-Samik" pitchFamily="2" charset="-78"/>
            </a:endParaRPr>
          </a:p>
        </p:txBody>
      </p:sp>
      <p:sp>
        <p:nvSpPr>
          <p:cNvPr id="3" name="Content Placeholder 2"/>
          <p:cNvSpPr>
            <a:spLocks noGrp="1"/>
          </p:cNvSpPr>
          <p:nvPr>
            <p:ph idx="1"/>
          </p:nvPr>
        </p:nvSpPr>
        <p:spPr>
          <a:xfrm>
            <a:off x="193964" y="1094509"/>
            <a:ext cx="11762510" cy="5624945"/>
          </a:xfrm>
        </p:spPr>
        <p:txBody>
          <a:bodyPr>
            <a:noAutofit/>
          </a:bodyPr>
          <a:lstStyle/>
          <a:p>
            <a:pPr marL="0" indent="0" algn="just" rtl="1">
              <a:lnSpc>
                <a:spcPct val="150000"/>
              </a:lnSpc>
              <a:spcBef>
                <a:spcPts val="0"/>
              </a:spcBef>
              <a:buNone/>
            </a:pPr>
            <a:r>
              <a:rPr lang="ar-SA" sz="4000" b="1" dirty="0">
                <a:effectLst>
                  <a:outerShdw blurRad="38100" dist="38100" dir="2700000" algn="tl">
                    <a:srgbClr val="000000">
                      <a:alpha val="43137"/>
                    </a:srgbClr>
                  </a:outerShdw>
                </a:effectLst>
                <a:cs typeface="Ali-A-Samik" pitchFamily="2" charset="-78"/>
              </a:rPr>
              <a:t>مِنَ المعلوم أنَّ الذي قعّد قواعد </a:t>
            </a:r>
            <a:r>
              <a:rPr lang="ar-SA" sz="4000" b="1" dirty="0" smtClean="0">
                <a:effectLst>
                  <a:outerShdw blurRad="38100" dist="38100" dir="2700000" algn="tl">
                    <a:srgbClr val="000000">
                      <a:alpha val="43137"/>
                    </a:srgbClr>
                  </a:outerShdw>
                </a:effectLst>
                <a:cs typeface="Ali-A-Samik" pitchFamily="2" charset="-78"/>
              </a:rPr>
              <a:t>الانفعالات</a:t>
            </a:r>
            <a:r>
              <a:rPr lang="ar-IQ" sz="4000" b="1" dirty="0" smtClean="0">
                <a:effectLst>
                  <a:outerShdw blurRad="38100" dist="38100" dir="2700000" algn="tl">
                    <a:srgbClr val="000000">
                      <a:alpha val="43137"/>
                    </a:srgbClr>
                  </a:outerShdw>
                </a:effectLst>
                <a:cs typeface="Ali-A-Samik" pitchFamily="2" charset="-78"/>
              </a:rPr>
              <a:t> ،</a:t>
            </a:r>
            <a:r>
              <a:rPr lang="ar-SA" sz="4000" b="1" dirty="0" smtClean="0">
                <a:effectLst>
                  <a:outerShdw blurRad="38100" dist="38100" dir="2700000" algn="tl">
                    <a:srgbClr val="000000">
                      <a:alpha val="43137"/>
                    </a:srgbClr>
                  </a:outerShdw>
                </a:effectLst>
                <a:cs typeface="Ali-A-Samik" pitchFamily="2" charset="-78"/>
              </a:rPr>
              <a:t> </a:t>
            </a:r>
            <a:r>
              <a:rPr lang="ar-SA" sz="4000" b="1" dirty="0">
                <a:effectLst>
                  <a:outerShdw blurRad="38100" dist="38100" dir="2700000" algn="tl">
                    <a:srgbClr val="000000">
                      <a:alpha val="43137"/>
                    </a:srgbClr>
                  </a:outerShdw>
                </a:effectLst>
                <a:cs typeface="Ali-A-Samik" pitchFamily="2" charset="-78"/>
              </a:rPr>
              <a:t>ووضع نظرياتها هُم علماء النَّفس والاجتمـاع، فَهُم الذين تَخَصَصُّوا بها, وأجروا النَّظريات على البشر والحيوانات وحتى النباتات لاستخلاص القواعد والأُسُس لهذا الفنِّ مِن علم النَّفس. </a:t>
            </a:r>
            <a:endParaRPr lang="en-US" sz="4000" b="1" dirty="0">
              <a:solidFill>
                <a:srgbClr val="0070C0"/>
              </a:solidFill>
              <a:effectLst>
                <a:outerShdw blurRad="38100" dist="38100" dir="2700000" algn="tl">
                  <a:srgbClr val="000000">
                    <a:alpha val="43137"/>
                  </a:srgbClr>
                </a:outerShdw>
              </a:effectLst>
              <a:cs typeface="Ali-A-Samik" pitchFamily="2" charset="-78"/>
            </a:endParaRPr>
          </a:p>
          <a:p>
            <a:pPr marL="0" indent="0" algn="just" rtl="1">
              <a:lnSpc>
                <a:spcPct val="150000"/>
              </a:lnSpc>
              <a:spcBef>
                <a:spcPts val="0"/>
              </a:spcBef>
              <a:buNone/>
            </a:pPr>
            <a:r>
              <a:rPr lang="ar-SA" sz="3600" b="1" dirty="0">
                <a:solidFill>
                  <a:srgbClr val="002060"/>
                </a:solidFill>
                <a:effectLst>
                  <a:outerShdw blurRad="38100" dist="38100" dir="2700000" algn="tl">
                    <a:srgbClr val="000000">
                      <a:alpha val="43137"/>
                    </a:srgbClr>
                  </a:outerShdw>
                </a:effectLst>
                <a:cs typeface="Ali-A-Samik" pitchFamily="2" charset="-78"/>
              </a:rPr>
              <a:t>وكَكُلِّ المَفَاهيم لا يُوجد تَعريف مُتفَقٌ عليه بين علمـاء النَّفس للانفعالات النَّفسيَّة. والسَّببُ يعود لاختلاف خصائص ومكونات ووظائف الانفعالات, بالإضافَة إلى الفُروق في الخَلْفِيَات النَّظريَّة لَدَى علماء الـنَّفس. </a:t>
            </a:r>
            <a:r>
              <a:rPr lang="ar-SA" sz="3600" b="1" dirty="0">
                <a:solidFill>
                  <a:srgbClr val="FF0000"/>
                </a:solidFill>
                <a:effectLst>
                  <a:outerShdw blurRad="38100" dist="38100" dir="2700000" algn="tl">
                    <a:srgbClr val="000000">
                      <a:alpha val="43137"/>
                    </a:srgbClr>
                  </a:outerShdw>
                </a:effectLst>
                <a:cs typeface="Ali-A-Samik" pitchFamily="2" charset="-78"/>
              </a:rPr>
              <a:t>ويُمْكِن الإشارة إلى بعض هذه التَّعريفات ومنها</a:t>
            </a:r>
            <a:r>
              <a:rPr lang="ar-SA" sz="3600" b="1" dirty="0" smtClean="0">
                <a:solidFill>
                  <a:srgbClr val="FF0000"/>
                </a:solidFill>
                <a:effectLst>
                  <a:outerShdw blurRad="38100" dist="38100" dir="2700000" algn="tl">
                    <a:srgbClr val="000000">
                      <a:alpha val="43137"/>
                    </a:srgbClr>
                  </a:outerShdw>
                </a:effectLst>
                <a:cs typeface="Ali-A-Samik" pitchFamily="2" charset="-78"/>
              </a:rPr>
              <a:t>:</a:t>
            </a:r>
            <a:endParaRPr lang="en-US" sz="3600" b="1" dirty="0">
              <a:solidFill>
                <a:srgbClr val="FF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70676181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38545" y="124691"/>
            <a:ext cx="11776364" cy="6525491"/>
          </a:xfrm>
        </p:spPr>
        <p:txBody>
          <a:bodyPr>
            <a:noAutofit/>
          </a:bodyPr>
          <a:lstStyle/>
          <a:p>
            <a:pPr algn="r" rtl="1">
              <a:lnSpc>
                <a:spcPct val="150000"/>
              </a:lnSpc>
              <a:spcBef>
                <a:spcPts val="0"/>
              </a:spcBef>
            </a:pPr>
            <a:r>
              <a:rPr lang="ar-IQ" sz="36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أنَّها </a:t>
            </a:r>
            <a:r>
              <a:rPr lang="ar-SA" sz="4000" b="1" dirty="0">
                <a:solidFill>
                  <a:srgbClr val="0070C0"/>
                </a:solidFill>
                <a:effectLst>
                  <a:outerShdw blurRad="38100" dist="38100" dir="2700000" algn="tl">
                    <a:srgbClr val="000000">
                      <a:alpha val="43137"/>
                    </a:srgbClr>
                  </a:outerShdw>
                </a:effectLst>
                <a:latin typeface="+mn-lt"/>
                <a:ea typeface="+mn-ea"/>
                <a:cs typeface="Ali-A-Sharif" pitchFamily="2" charset="-78"/>
              </a:rPr>
              <a:t>حالةٌ جسميّةٌ نفسيّةٌ ثائرة, أو حالةٌ من الاهتياج العام تُفْصِحُ عن نفسها في شعور الفـرد وجسمه </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وسلوكه</a:t>
            </a:r>
            <a:r>
              <a:rPr lang="ar-IQ"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0070C0"/>
                </a:solidFill>
                <a:effectLst>
                  <a:outerShdw blurRad="38100" dist="38100" dir="2700000" algn="tl">
                    <a:srgbClr val="000000">
                      <a:alpha val="43137"/>
                    </a:srgbClr>
                  </a:outerShdw>
                </a:effectLst>
                <a:latin typeface="+mn-lt"/>
                <a:ea typeface="+mn-ea"/>
                <a:cs typeface="Ali-A-Sharif" pitchFamily="2" charset="-78"/>
              </a:rPr>
              <a:t>ولهَا القُدرة على تشجيعه على النَّشاط</a:t>
            </a:r>
            <a:r>
              <a:rPr lang="ar-SA" sz="4000" b="1" dirty="0" smtClean="0">
                <a:solidFill>
                  <a:srgbClr val="0070C0"/>
                </a:solidFill>
                <a:effectLst>
                  <a:outerShdw blurRad="38100" dist="38100" dir="2700000" algn="tl">
                    <a:srgbClr val="000000">
                      <a:alpha val="43137"/>
                    </a:srgbClr>
                  </a:outerShdw>
                </a:effectLst>
                <a:latin typeface="+mn-lt"/>
                <a:ea typeface="+mn-ea"/>
                <a:cs typeface="Ali-A-Sharif" pitchFamily="2" charset="-78"/>
              </a:rPr>
              <a:t>.</a:t>
            </a:r>
            <a:r>
              <a:rPr lang="en-US" sz="4000" b="1" dirty="0">
                <a:effectLst>
                  <a:outerShdw blurRad="38100" dist="38100" dir="2700000" algn="tl">
                    <a:srgbClr val="000000">
                      <a:alpha val="43137"/>
                    </a:srgbClr>
                  </a:outerShdw>
                </a:effectLst>
                <a:latin typeface="+mn-lt"/>
                <a:ea typeface="+mn-ea"/>
                <a:cs typeface="Ali-A-Sharif" pitchFamily="2" charset="-78"/>
              </a:rPr>
              <a:t/>
            </a:r>
            <a:br>
              <a:rPr lang="en-US" sz="4000" b="1" dirty="0">
                <a:effectLst>
                  <a:outerShdw blurRad="38100" dist="38100" dir="2700000" algn="tl">
                    <a:srgbClr val="000000">
                      <a:alpha val="43137"/>
                    </a:srgbClr>
                  </a:outerShdw>
                </a:effectLst>
                <a:latin typeface="+mn-lt"/>
                <a:ea typeface="+mn-ea"/>
                <a:cs typeface="Ali-A-Sharif" pitchFamily="2" charset="-78"/>
              </a:rPr>
            </a:br>
            <a:r>
              <a:rPr lang="ar-IQ" sz="3600" b="1" dirty="0" smtClean="0">
                <a:effectLst>
                  <a:outerShdw blurRad="38100" dist="38100" dir="2700000" algn="tl">
                    <a:srgbClr val="000000">
                      <a:alpha val="43137"/>
                    </a:srgbClr>
                  </a:outerShdw>
                </a:effectLst>
                <a:latin typeface="+mn-lt"/>
                <a:ea typeface="+mn-ea"/>
                <a:cs typeface="Ali-A-Sharif" pitchFamily="2" charset="-78"/>
              </a:rPr>
              <a:t>         </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أنَّها </a:t>
            </a:r>
            <a:r>
              <a:rPr lang="ar-SA" b="1" dirty="0">
                <a:solidFill>
                  <a:srgbClr val="00B050"/>
                </a:solidFill>
                <a:effectLst>
                  <a:outerShdw blurRad="38100" dist="38100" dir="2700000" algn="tl">
                    <a:srgbClr val="000000">
                      <a:alpha val="43137"/>
                    </a:srgbClr>
                  </a:outerShdw>
                </a:effectLst>
                <a:latin typeface="+mn-lt"/>
                <a:ea typeface="+mn-ea"/>
                <a:cs typeface="Ali-A-Sharif" pitchFamily="2" charset="-78"/>
              </a:rPr>
              <a:t>حالةٌ </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طارئ</a:t>
            </a:r>
            <a:r>
              <a:rPr lang="ar-IQ"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ـ</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ةٌ مؤقت</a:t>
            </a:r>
            <a:r>
              <a:rPr lang="ar-IQ"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ـ</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ةٌ </a:t>
            </a:r>
            <a:r>
              <a:rPr lang="ar-SA" b="1" dirty="0">
                <a:solidFill>
                  <a:srgbClr val="00B050"/>
                </a:solidFill>
                <a:effectLst>
                  <a:outerShdw blurRad="38100" dist="38100" dir="2700000" algn="tl">
                    <a:srgbClr val="000000">
                      <a:alpha val="43137"/>
                    </a:srgbClr>
                  </a:outerShdw>
                </a:effectLst>
                <a:latin typeface="+mn-lt"/>
                <a:ea typeface="+mn-ea"/>
                <a:cs typeface="Ali-A-Sharif" pitchFamily="2" charset="-78"/>
              </a:rPr>
              <a:t>غير مُقيدة </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بموضُ</a:t>
            </a:r>
            <a:r>
              <a:rPr lang="ar-IQ"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ـ</a:t>
            </a:r>
            <a:r>
              <a:rPr lang="ar-SA" b="1" dirty="0" smtClean="0">
                <a:solidFill>
                  <a:srgbClr val="00B050"/>
                </a:solidFill>
                <a:effectLst>
                  <a:outerShdw blurRad="38100" dist="38100" dir="2700000" algn="tl">
                    <a:srgbClr val="000000">
                      <a:alpha val="43137"/>
                    </a:srgbClr>
                  </a:outerShdw>
                </a:effectLst>
                <a:latin typeface="+mn-lt"/>
                <a:ea typeface="+mn-ea"/>
                <a:cs typeface="Ali-A-Sharif" pitchFamily="2" charset="-78"/>
              </a:rPr>
              <a:t>وع </a:t>
            </a:r>
            <a:r>
              <a:rPr lang="ar-SA" b="1" dirty="0">
                <a:solidFill>
                  <a:srgbClr val="00B050"/>
                </a:solidFill>
                <a:effectLst>
                  <a:outerShdw blurRad="38100" dist="38100" dir="2700000" algn="tl">
                    <a:srgbClr val="000000">
                      <a:alpha val="43137"/>
                    </a:srgbClr>
                  </a:outerShdw>
                </a:effectLst>
                <a:latin typeface="+mn-lt"/>
                <a:ea typeface="+mn-ea"/>
                <a:cs typeface="Ali-A-Sharif" pitchFamily="2" charset="-78"/>
              </a:rPr>
              <a:t>معيَّن. </a:t>
            </a:r>
            <a:r>
              <a:rPr lang="en-US" sz="3600" b="1" dirty="0">
                <a:effectLst>
                  <a:outerShdw blurRad="38100" dist="38100" dir="2700000" algn="tl">
                    <a:srgbClr val="000000">
                      <a:alpha val="43137"/>
                    </a:srgbClr>
                  </a:outerShdw>
                </a:effectLst>
                <a:latin typeface="+mn-lt"/>
                <a:ea typeface="+mn-ea"/>
                <a:cs typeface="Ali-A-Sharif" pitchFamily="2" charset="-78"/>
              </a:rPr>
              <a:t/>
            </a:r>
            <a:br>
              <a:rPr lang="en-US" sz="3600" b="1" dirty="0">
                <a:effectLst>
                  <a:outerShdw blurRad="38100" dist="38100" dir="2700000" algn="tl">
                    <a:srgbClr val="000000">
                      <a:alpha val="43137"/>
                    </a:srgbClr>
                  </a:outerShdw>
                </a:effectLst>
                <a:latin typeface="+mn-lt"/>
                <a:ea typeface="+mn-ea"/>
                <a:cs typeface="Ali-A-Sharif" pitchFamily="2" charset="-78"/>
              </a:rPr>
            </a:br>
            <a:r>
              <a:rPr lang="ar-IQ" sz="3600" b="1" dirty="0" smtClean="0">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أنَّها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حَالةٌ مِنَ اللاَتَوَازُن بين الكائن الحيِّ </a:t>
            </a:r>
            <a:r>
              <a:rPr lang="ar-SA" sz="4000" b="1" dirty="0">
                <a:effectLst>
                  <a:outerShdw blurRad="38100" dist="38100" dir="2700000" algn="tl">
                    <a:srgbClr val="000000">
                      <a:alpha val="43137"/>
                    </a:srgbClr>
                  </a:outerShdw>
                </a:effectLst>
                <a:latin typeface="+mn-lt"/>
                <a:ea typeface="+mn-ea"/>
                <a:cs typeface="Ali-A-Sharif" pitchFamily="2" charset="-78"/>
              </a:rPr>
              <a:t>(الحَيوان والإنسان)</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 مِن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جِهَة</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وَالمُثيرَات الخارجيَّة  </a:t>
            </a:r>
            <a:r>
              <a:rPr lang="ar-SA" sz="4000" b="1" dirty="0">
                <a:effectLst>
                  <a:outerShdw blurRad="38100" dist="38100" dir="2700000" algn="tl">
                    <a:srgbClr val="000000">
                      <a:alpha val="43137"/>
                    </a:srgbClr>
                  </a:outerShdw>
                </a:effectLst>
                <a:latin typeface="+mn-lt"/>
                <a:ea typeface="+mn-ea"/>
                <a:cs typeface="Ali-A-Sharif" pitchFamily="2" charset="-78"/>
              </a:rPr>
              <a:t>(المَاديَّة والاجتمَاعيَّة)</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 مِن جِهَة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أخرى</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مِمَّا يُؤَدي إلى ظهور الانفعالات بصورة مُفاجِئَة ولَحْظِية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زَائِلَة</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تَدفَعُنا للاقتراب مِن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شيء</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أَو الابتعاد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عَنه</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a:solidFill>
                  <a:srgbClr val="FF0000"/>
                </a:solidFill>
                <a:effectLst>
                  <a:outerShdw blurRad="38100" dist="38100" dir="2700000" algn="tl">
                    <a:srgbClr val="000000">
                      <a:alpha val="43137"/>
                    </a:srgbClr>
                  </a:outerShdw>
                </a:effectLst>
                <a:latin typeface="+mn-lt"/>
                <a:ea typeface="+mn-ea"/>
                <a:cs typeface="Ali-A-Sharif" pitchFamily="2" charset="-78"/>
              </a:rPr>
              <a:t>وتَكُون مصحوبةً باضطرابات جسديَّة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خارجيَّة</a:t>
            </a:r>
            <a:r>
              <a:rPr lang="ar-IQ"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 </a:t>
            </a:r>
            <a:r>
              <a:rPr lang="ar-SA" sz="4000" b="1" dirty="0" smtClean="0">
                <a:solidFill>
                  <a:srgbClr val="FF0000"/>
                </a:solidFill>
                <a:effectLst>
                  <a:outerShdw blurRad="38100" dist="38100" dir="2700000" algn="tl">
                    <a:srgbClr val="000000">
                      <a:alpha val="43137"/>
                    </a:srgbClr>
                  </a:outerShdw>
                </a:effectLst>
                <a:latin typeface="+mn-lt"/>
                <a:ea typeface="+mn-ea"/>
                <a:cs typeface="Ali-A-Sharif" pitchFamily="2" charset="-78"/>
              </a:rPr>
              <a:t>.</a:t>
            </a:r>
            <a:endParaRPr lang="en-US" sz="4000" b="1" dirty="0">
              <a:solidFill>
                <a:srgbClr val="FF0000"/>
              </a:solidFill>
              <a:effectLst>
                <a:outerShdw blurRad="38100" dist="38100" dir="2700000" algn="tl">
                  <a:srgbClr val="000000">
                    <a:alpha val="43137"/>
                  </a:srgbClr>
                </a:outerShdw>
              </a:effectLst>
              <a:latin typeface="+mn-lt"/>
              <a:ea typeface="+mn-ea"/>
              <a:cs typeface="Ali-A-Sharif" pitchFamily="2" charset="-78"/>
            </a:endParaRPr>
          </a:p>
        </p:txBody>
      </p:sp>
      <p:sp>
        <p:nvSpPr>
          <p:cNvPr id="2" name="5-Point Star 1"/>
          <p:cNvSpPr/>
          <p:nvPr/>
        </p:nvSpPr>
        <p:spPr>
          <a:xfrm>
            <a:off x="11007437" y="398326"/>
            <a:ext cx="761998" cy="588818"/>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 name="7-Point Star 2"/>
          <p:cNvSpPr/>
          <p:nvPr/>
        </p:nvSpPr>
        <p:spPr>
          <a:xfrm>
            <a:off x="11028216" y="2299858"/>
            <a:ext cx="762000" cy="484910"/>
          </a:xfrm>
          <a:prstGeom prst="star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11048998" y="3283527"/>
            <a:ext cx="720437" cy="512620"/>
          </a:xfrm>
          <a:prstGeom prst="actionButtonBackPrevious">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1121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263236" y="235526"/>
            <a:ext cx="11651673" cy="6179129"/>
          </a:xfrm>
        </p:spPr>
        <p:txBody>
          <a:bodyPr>
            <a:noAutofit/>
          </a:bodyPr>
          <a:lstStyle/>
          <a:p>
            <a:pPr algn="just" rtl="1">
              <a:lnSpc>
                <a:spcPct val="150000"/>
              </a:lnSpc>
            </a:pPr>
            <a:r>
              <a:rPr lang="ar-SA" b="1" dirty="0">
                <a:effectLst>
                  <a:outerShdw blurRad="38100" dist="38100" dir="2700000" algn="tl">
                    <a:srgbClr val="000000">
                      <a:alpha val="43137"/>
                    </a:srgbClr>
                  </a:outerShdw>
                </a:effectLst>
                <a:latin typeface="+mn-lt"/>
                <a:ea typeface="+mn-ea"/>
                <a:cs typeface="Ali-A-Sahifa Bold" pitchFamily="2" charset="-78"/>
              </a:rPr>
              <a:t>يقول الدكتور: "</a:t>
            </a:r>
            <a:r>
              <a:rPr lang="ar-SA" b="1" dirty="0" smtClean="0">
                <a:effectLst>
                  <a:outerShdw blurRad="38100" dist="38100" dir="2700000" algn="tl">
                    <a:srgbClr val="000000">
                      <a:alpha val="43137"/>
                    </a:srgbClr>
                  </a:outerShdw>
                </a:effectLst>
                <a:latin typeface="+mn-lt"/>
                <a:ea typeface="+mn-ea"/>
                <a:cs typeface="Ali-A-Sahifa Bold" pitchFamily="2" charset="-78"/>
              </a:rPr>
              <a:t>محم</a:t>
            </a:r>
            <a:r>
              <a:rPr lang="ar-IQ" b="1" dirty="0" smtClean="0">
                <a:effectLst>
                  <a:outerShdw blurRad="38100" dist="38100" dir="2700000" algn="tl">
                    <a:srgbClr val="000000">
                      <a:alpha val="43137"/>
                    </a:srgbClr>
                  </a:outerShdw>
                </a:effectLst>
                <a:latin typeface="+mn-lt"/>
                <a:ea typeface="+mn-ea"/>
                <a:cs typeface="Ali-A-Sahifa Bold" pitchFamily="2" charset="-78"/>
              </a:rPr>
              <a:t>َّ</a:t>
            </a:r>
            <a:r>
              <a:rPr lang="ar-SA" b="1" dirty="0" smtClean="0">
                <a:effectLst>
                  <a:outerShdw blurRad="38100" dist="38100" dir="2700000" algn="tl">
                    <a:srgbClr val="000000">
                      <a:alpha val="43137"/>
                    </a:srgbClr>
                  </a:outerShdw>
                </a:effectLst>
                <a:latin typeface="+mn-lt"/>
                <a:ea typeface="+mn-ea"/>
                <a:cs typeface="Ali-A-Sahifa Bold" pitchFamily="2" charset="-78"/>
              </a:rPr>
              <a:t>د </a:t>
            </a:r>
            <a:r>
              <a:rPr lang="ar-SA" b="1" dirty="0">
                <a:effectLst>
                  <a:outerShdw blurRad="38100" dist="38100" dir="2700000" algn="tl">
                    <a:srgbClr val="000000">
                      <a:alpha val="43137"/>
                    </a:srgbClr>
                  </a:outerShdw>
                </a:effectLst>
                <a:latin typeface="+mn-lt"/>
                <a:ea typeface="+mn-ea"/>
                <a:cs typeface="Ali-A-Sahifa Bold" pitchFamily="2" charset="-78"/>
              </a:rPr>
              <a:t>يونس" بعد ذكره لكثير من تعريفات الانفعالات</a:t>
            </a:r>
            <a:r>
              <a:rPr lang="ar-SA" b="1" dirty="0" smtClean="0">
                <a:effectLst>
                  <a:outerShdw blurRad="38100" dist="38100" dir="2700000" algn="tl">
                    <a:srgbClr val="000000">
                      <a:alpha val="43137"/>
                    </a:srgbClr>
                  </a:outerShdw>
                </a:effectLst>
                <a:latin typeface="+mn-lt"/>
                <a:ea typeface="+mn-ea"/>
                <a:cs typeface="Ali-A-Sahifa Bold" pitchFamily="2" charset="-78"/>
              </a:rPr>
              <a:t>:</a:t>
            </a:r>
            <a:r>
              <a:rPr lang="ar-IQ" b="1" dirty="0" smtClean="0">
                <a:effectLst>
                  <a:outerShdw blurRad="38100" dist="38100" dir="2700000" algn="tl">
                    <a:srgbClr val="000000">
                      <a:alpha val="43137"/>
                    </a:srgbClr>
                  </a:outerShdw>
                </a:effectLst>
                <a:latin typeface="+mn-lt"/>
                <a:ea typeface="+mn-ea"/>
                <a:cs typeface="Ali-A-Sahifa Bold" pitchFamily="2" charset="-78"/>
              </a:rPr>
              <a:t> </a:t>
            </a:r>
            <a:r>
              <a:rPr lang="ar-SA" b="1" dirty="0" smtClean="0">
                <a:effectLst>
                  <a:outerShdw blurRad="38100" dist="38100" dir="2700000" algn="tl">
                    <a:srgbClr val="000000">
                      <a:alpha val="43137"/>
                    </a:srgbClr>
                  </a:outerShdw>
                </a:effectLst>
                <a:cs typeface="Ali-A-Sahifa Bold" pitchFamily="2" charset="-78"/>
              </a:rPr>
              <a:t>"</a:t>
            </a:r>
            <a:r>
              <a:rPr lang="ar-IQ" b="1" dirty="0" smtClean="0">
                <a:effectLst>
                  <a:outerShdw blurRad="38100" dist="38100" dir="2700000" algn="tl">
                    <a:srgbClr val="000000">
                      <a:alpha val="43137"/>
                    </a:srgbClr>
                  </a:outerShdw>
                </a:effectLst>
                <a:cs typeface="Ali-A-Sahifa Bold"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يَتَّضِ</a:t>
            </a:r>
            <a:r>
              <a:rPr lang="ar-IQ"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ـ</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حُ </a:t>
            </a:r>
            <a:r>
              <a:rPr lang="ar-SA" b="1" dirty="0">
                <a:solidFill>
                  <a:srgbClr val="FF0000"/>
                </a:solidFill>
                <a:effectLst>
                  <a:outerShdw blurRad="38100" dist="38100" dir="2700000" algn="tl">
                    <a:srgbClr val="000000">
                      <a:alpha val="43137"/>
                    </a:srgbClr>
                  </a:outerShdw>
                </a:effectLst>
                <a:latin typeface="+mn-lt"/>
                <a:ea typeface="+mn-ea"/>
                <a:cs typeface="Ali-A-Sahifa Bold" pitchFamily="2" charset="-78"/>
              </a:rPr>
              <a:t>أَنَّ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التَّعْرِيفَـ</a:t>
            </a:r>
            <a:r>
              <a:rPr lang="ar-IQ"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ـ</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اتِ </a:t>
            </a:r>
            <a:r>
              <a:rPr lang="ar-SA" b="1" dirty="0">
                <a:solidFill>
                  <a:srgbClr val="FF0000"/>
                </a:solidFill>
                <a:effectLst>
                  <a:outerShdw blurRad="38100" dist="38100" dir="2700000" algn="tl">
                    <a:srgbClr val="000000">
                      <a:alpha val="43137"/>
                    </a:srgbClr>
                  </a:outerShdw>
                </a:effectLst>
                <a:latin typeface="+mn-lt"/>
                <a:ea typeface="+mn-ea"/>
                <a:cs typeface="Ali-A-Sahifa Bold" pitchFamily="2" charset="-78"/>
              </a:rPr>
              <a:t>الإِجْرَائِيَّة مُخْتَلِفَةٌ فِي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شَكْلِهَا</a:t>
            </a:r>
            <a:r>
              <a:rPr lang="ar-IQ"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b="1" dirty="0">
                <a:solidFill>
                  <a:srgbClr val="FF0000"/>
                </a:solidFill>
                <a:effectLst>
                  <a:outerShdw blurRad="38100" dist="38100" dir="2700000" algn="tl">
                    <a:srgbClr val="000000">
                      <a:alpha val="43137"/>
                    </a:srgbClr>
                  </a:outerShdw>
                </a:effectLst>
                <a:latin typeface="+mn-lt"/>
                <a:ea typeface="+mn-ea"/>
                <a:cs typeface="Ali-A-Sahifa Bold" pitchFamily="2" charset="-78"/>
              </a:rPr>
              <a:t>لَكِنَّهَا مُتَشَابِهَةٌ فَي مُحْتَوَاهَا. حَيْثُ إنَّ القَاسِمَ المُشْـتَرَكِ فِـي كَافَّـةِ التَّعْرِيفَاتِ الإِجْرَائِيَّةِ أَنَّهَا اعْتَبَرَتِ الانْفِعَالاَتِ: حَالَةً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وِجْدَانِيَّةً</a:t>
            </a:r>
            <a:r>
              <a:rPr lang="ar-IQ"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b="1" dirty="0">
                <a:solidFill>
                  <a:srgbClr val="FF0000"/>
                </a:solidFill>
                <a:effectLst>
                  <a:outerShdw blurRad="38100" dist="38100" dir="2700000" algn="tl">
                    <a:srgbClr val="000000">
                      <a:alpha val="43137"/>
                    </a:srgbClr>
                  </a:outerShdw>
                </a:effectLst>
                <a:latin typeface="+mn-lt"/>
                <a:ea typeface="+mn-ea"/>
                <a:cs typeface="Ali-A-Sahifa Bold" pitchFamily="2" charset="-78"/>
              </a:rPr>
              <a:t>دَاخِلِّيَّةً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مُفَاجِئَةً</a:t>
            </a:r>
            <a:r>
              <a:rPr lang="ar-IQ"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b="1" dirty="0" smtClean="0">
                <a:solidFill>
                  <a:srgbClr val="FF0000"/>
                </a:solidFill>
                <a:effectLst>
                  <a:outerShdw blurRad="38100" dist="38100" dir="2700000" algn="tl">
                    <a:srgbClr val="000000">
                      <a:alpha val="43137"/>
                    </a:srgbClr>
                  </a:outerShdw>
                </a:effectLst>
                <a:latin typeface="+mn-lt"/>
                <a:ea typeface="+mn-ea"/>
                <a:cs typeface="Ali-A-Sahifa Bold" pitchFamily="2" charset="-78"/>
              </a:rPr>
              <a:t> </a:t>
            </a:r>
            <a:r>
              <a:rPr lang="ar-SA" b="1" dirty="0">
                <a:solidFill>
                  <a:srgbClr val="FF0000"/>
                </a:solidFill>
                <a:effectLst>
                  <a:outerShdw blurRad="38100" dist="38100" dir="2700000" algn="tl">
                    <a:srgbClr val="000000">
                      <a:alpha val="43137"/>
                    </a:srgbClr>
                  </a:outerShdw>
                </a:effectLst>
                <a:latin typeface="+mn-lt"/>
                <a:ea typeface="+mn-ea"/>
                <a:cs typeface="Ali-A-Sahifa Bold" pitchFamily="2" charset="-78"/>
              </a:rPr>
              <a:t>يُصًاحِبُهَا تَغِيـرَاتٌ فِسيُولُوجِيَّةٌ وَنَفْسِيَّةٌ مَعَاً </a:t>
            </a:r>
            <a:r>
              <a:rPr lang="ar-SA" b="1" dirty="0">
                <a:effectLst>
                  <a:outerShdw blurRad="38100" dist="38100" dir="2700000" algn="tl">
                    <a:srgbClr val="000000">
                      <a:alpha val="43137"/>
                    </a:srgbClr>
                  </a:outerShdw>
                </a:effectLst>
                <a:latin typeface="+mn-lt"/>
                <a:ea typeface="+mn-ea"/>
                <a:cs typeface="Ali-A-Sahifa Bold" pitchFamily="2" charset="-78"/>
              </a:rPr>
              <a:t>"..</a:t>
            </a:r>
            <a:endParaRPr lang="en-US" b="1" dirty="0">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3240936986"/>
      </p:ext>
    </p:extLst>
  </p:cSld>
  <p:clrMapOvr>
    <a:overrideClrMapping bg1="lt1" tx1="dk1" bg2="lt2" tx2="dk2" accent1="accent1" accent2="accent2" accent3="accent3" accent4="accent4" accent5="accent5" accent6="accent6" hlink="hlink" folHlink="folHlink"/>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6"/>
            <a:ext cx="11873345" cy="6317673"/>
          </a:xfrm>
        </p:spPr>
        <p:txBody>
          <a:bodyPr>
            <a:noAutofit/>
          </a:bodyPr>
          <a:lstStyle/>
          <a:p>
            <a:pPr algn="r" rtl="1">
              <a:lnSpc>
                <a:spcPct val="150000"/>
              </a:lnSpc>
            </a:pP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IQ" sz="6600" b="1" dirty="0" smtClean="0">
                <a:solidFill>
                  <a:srgbClr val="00B050"/>
                </a:solidFill>
                <a:effectLst>
                  <a:outerShdw blurRad="38100" dist="38100" dir="2700000" algn="tl">
                    <a:srgbClr val="000000">
                      <a:alpha val="43137"/>
                    </a:srgbClr>
                  </a:outerShdw>
                </a:effectLst>
                <a:cs typeface="Ali-A-Samik" pitchFamily="2" charset="-78"/>
              </a:rPr>
              <a:t>  </a:t>
            </a:r>
            <a:r>
              <a:rPr lang="ar-SA" sz="6600" b="1" dirty="0" smtClean="0">
                <a:solidFill>
                  <a:srgbClr val="00B050"/>
                </a:solidFill>
                <a:effectLst>
                  <a:outerShdw blurRad="38100" dist="38100" dir="2700000" algn="tl">
                    <a:srgbClr val="000000">
                      <a:alpha val="43137"/>
                    </a:srgbClr>
                  </a:outerShdw>
                </a:effectLst>
                <a:cs typeface="Ali-A-Samik" pitchFamily="2" charset="-78"/>
              </a:rPr>
              <a:t>لِمَاذَا </a:t>
            </a:r>
            <a:r>
              <a:rPr lang="ar-SA" sz="6600" b="1" dirty="0">
                <a:solidFill>
                  <a:srgbClr val="00B050"/>
                </a:solidFill>
                <a:effectLst>
                  <a:outerShdw blurRad="38100" dist="38100" dir="2700000" algn="tl">
                    <a:srgbClr val="000000">
                      <a:alpha val="43137"/>
                    </a:srgbClr>
                  </a:outerShdw>
                </a:effectLst>
                <a:cs typeface="Ali-A-Samik" pitchFamily="2" charset="-78"/>
              </a:rPr>
              <a:t>يَحْدُوثُ الانْفِعَالُ </a:t>
            </a:r>
            <a:r>
              <a:rPr lang="ar-SA" sz="6600" b="1" dirty="0" smtClean="0">
                <a:solidFill>
                  <a:srgbClr val="00B050"/>
                </a:solidFill>
                <a:effectLst>
                  <a:outerShdw blurRad="38100" dist="38100" dir="2700000" algn="tl">
                    <a:srgbClr val="000000">
                      <a:alpha val="43137"/>
                    </a:srgbClr>
                  </a:outerShdw>
                </a:effectLst>
                <a:cs typeface="Ali-A-Samik" pitchFamily="2" charset="-78"/>
              </a:rPr>
              <a:t>؟</a:t>
            </a:r>
            <a:r>
              <a:rPr lang="en-US" sz="4800" dirty="0">
                <a:cs typeface="Ali-A-Sahifa Bold" pitchFamily="2" charset="-78"/>
              </a:rPr>
              <a:t/>
            </a:r>
            <a:br>
              <a:rPr lang="en-US" sz="4800" dirty="0">
                <a:cs typeface="Ali-A-Sahifa Bold" pitchFamily="2" charset="-78"/>
              </a:rPr>
            </a:br>
            <a:r>
              <a:rPr lang="ar-SA" sz="5800" b="1" dirty="0">
                <a:solidFill>
                  <a:srgbClr val="C00000"/>
                </a:solidFill>
                <a:effectLst>
                  <a:outerShdw blurRad="38100" dist="38100" dir="2700000" algn="tl">
                    <a:srgbClr val="000000">
                      <a:alpha val="43137"/>
                    </a:srgbClr>
                  </a:outerShdw>
                </a:effectLst>
                <a:cs typeface="Ali-A-Samik" pitchFamily="2" charset="-78"/>
              </a:rPr>
              <a:t>إنَّ حدوث الانفعال النَّفسي مرتبط بأمرين اثنين هما:</a:t>
            </a:r>
            <a:r>
              <a:rPr lang="en-US" sz="4800" dirty="0">
                <a:effectLst>
                  <a:outerShdw blurRad="38100" dist="38100" dir="2700000" algn="tl">
                    <a:srgbClr val="000000">
                      <a:alpha val="43137"/>
                    </a:srgbClr>
                  </a:outerShdw>
                </a:effectLst>
                <a:cs typeface="Ali-A-Sahifa Bold" pitchFamily="2" charset="-78"/>
              </a:rPr>
              <a:t/>
            </a:r>
            <a:br>
              <a:rPr lang="en-US" sz="4800" dirty="0">
                <a:effectLst>
                  <a:outerShdw blurRad="38100" dist="38100" dir="2700000" algn="tl">
                    <a:srgbClr val="000000">
                      <a:alpha val="43137"/>
                    </a:srgbClr>
                  </a:outerShdw>
                </a:effectLst>
                <a:cs typeface="Ali-A-Sahifa Bold" pitchFamily="2" charset="-78"/>
              </a:rPr>
            </a:br>
            <a:r>
              <a:rPr lang="ar-SA" sz="7200" b="1" dirty="0">
                <a:solidFill>
                  <a:srgbClr val="0070C0"/>
                </a:solidFill>
                <a:effectLst>
                  <a:outerShdw blurRad="38100" dist="38100" dir="2700000" algn="tl">
                    <a:srgbClr val="000000">
                      <a:alpha val="43137"/>
                    </a:srgbClr>
                  </a:outerShdw>
                </a:effectLst>
                <a:cs typeface="Ali-A-Samik" pitchFamily="2" charset="-78"/>
              </a:rPr>
              <a:t>1- السَّبَبُ أو المُنَبّهُ أَو </a:t>
            </a:r>
            <a:r>
              <a:rPr lang="ar-SA" sz="7200" b="1" dirty="0" smtClean="0">
                <a:solidFill>
                  <a:srgbClr val="0070C0"/>
                </a:solidFill>
                <a:effectLst>
                  <a:outerShdw blurRad="38100" dist="38100" dir="2700000" algn="tl">
                    <a:srgbClr val="000000">
                      <a:alpha val="43137"/>
                    </a:srgbClr>
                  </a:outerShdw>
                </a:effectLst>
                <a:cs typeface="Ali-A-Samik" pitchFamily="2" charset="-78"/>
              </a:rPr>
              <a:t>المُثِيرُ</a:t>
            </a:r>
            <a:r>
              <a:rPr lang="ar-IQ" sz="7200" b="1" dirty="0" smtClean="0">
                <a:solidFill>
                  <a:srgbClr val="0070C0"/>
                </a:solidFill>
                <a:effectLst>
                  <a:outerShdw blurRad="38100" dist="38100" dir="2700000" algn="tl">
                    <a:srgbClr val="000000">
                      <a:alpha val="43137"/>
                    </a:srgbClr>
                  </a:outerShdw>
                </a:effectLst>
                <a:cs typeface="Ali-A-Samik" pitchFamily="2" charset="-78"/>
              </a:rPr>
              <a:t> </a:t>
            </a:r>
            <a:r>
              <a:rPr lang="ar-SA" sz="7200" b="1" dirty="0" smtClean="0">
                <a:solidFill>
                  <a:srgbClr val="0070C0"/>
                </a:solidFill>
                <a:effectLst>
                  <a:outerShdw blurRad="38100" dist="38100" dir="2700000" algn="tl">
                    <a:srgbClr val="000000">
                      <a:alpha val="43137"/>
                    </a:srgbClr>
                  </a:outerShdw>
                </a:effectLst>
                <a:cs typeface="Ali-A-Samik" pitchFamily="2" charset="-78"/>
              </a:rPr>
              <a:t>: </a:t>
            </a:r>
            <a:r>
              <a:rPr lang="ar-IQ" sz="7200" b="1" dirty="0" smtClean="0">
                <a:solidFill>
                  <a:srgbClr val="0070C0"/>
                </a:solidFill>
                <a:effectLst>
                  <a:outerShdw blurRad="38100" dist="38100" dir="2700000" algn="tl">
                    <a:srgbClr val="000000">
                      <a:alpha val="43137"/>
                    </a:srgbClr>
                  </a:outerShdw>
                </a:effectLst>
                <a:cs typeface="Ali-A-Samik" pitchFamily="2" charset="-78"/>
              </a:rPr>
              <a:t> </a:t>
            </a:r>
            <a:r>
              <a:rPr lang="ar-SA" sz="5400" dirty="0" smtClean="0">
                <a:effectLst>
                  <a:outerShdw blurRad="38100" dist="38100" dir="2700000" algn="tl">
                    <a:srgbClr val="000000">
                      <a:alpha val="43137"/>
                    </a:srgbClr>
                  </a:outerShdw>
                </a:effectLst>
                <a:cs typeface="Ali-A-Samik" pitchFamily="2" charset="-78"/>
              </a:rPr>
              <a:t>إذْ </a:t>
            </a:r>
            <a:r>
              <a:rPr lang="ar-SA" sz="5400" dirty="0">
                <a:effectLst>
                  <a:outerShdw blurRad="38100" dist="38100" dir="2700000" algn="tl">
                    <a:srgbClr val="000000">
                      <a:alpha val="43137"/>
                    </a:srgbClr>
                  </a:outerShdw>
                </a:effectLst>
                <a:cs typeface="Ali-A-Samik" pitchFamily="2" charset="-78"/>
              </a:rPr>
              <a:t>إنَّ الانفعالات لا يُمكن أنْ تَظهر من فراغ, بل يوجد وراء كل انفعال سبب مُعيَّن أو مُثير</a:t>
            </a:r>
            <a:r>
              <a:rPr lang="en-US" sz="5400" dirty="0" smtClean="0">
                <a:effectLst>
                  <a:outerShdw blurRad="38100" dist="38100" dir="2700000" algn="tl">
                    <a:srgbClr val="000000">
                      <a:alpha val="43137"/>
                    </a:srgbClr>
                  </a:outerShdw>
                </a:effectLst>
                <a:cs typeface="Ali-A-Samik" pitchFamily="2" charset="-78"/>
              </a:rPr>
              <a:t>.</a:t>
            </a:r>
            <a:r>
              <a:rPr lang="ar-IQ" sz="5400" dirty="0" smtClean="0">
                <a:effectLst>
                  <a:outerShdw blurRad="38100" dist="38100" dir="2700000" algn="tl">
                    <a:srgbClr val="000000">
                      <a:alpha val="43137"/>
                    </a:srgbClr>
                  </a:outerShdw>
                </a:effectLst>
                <a:cs typeface="Ali-A-Samik" pitchFamily="2" charset="-78"/>
              </a:rPr>
              <a:t> </a:t>
            </a:r>
            <a:endParaRPr lang="en-US" sz="5400" b="1" dirty="0">
              <a:solidFill>
                <a:srgbClr val="002060"/>
              </a:solidFill>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1438091113"/>
      </p:ext>
    </p:extLst>
  </p:cSld>
  <p:clrMapOvr>
    <a:overrideClrMapping bg1="lt1" tx1="dk1" bg2="lt2" tx2="dk2" accent1="accent1" accent2="accent2" accent3="accent3" accent4="accent4" accent5="accent5" accent6="accent6" hlink="hlink" folHlink="folHlink"/>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124692"/>
            <a:ext cx="11873345" cy="6622472"/>
          </a:xfrm>
        </p:spPr>
        <p:txBody>
          <a:bodyPr>
            <a:noAutofit/>
          </a:bodyPr>
          <a:lstStyle/>
          <a:p>
            <a:pPr algn="r" rtl="1">
              <a:lnSpc>
                <a:spcPct val="150000"/>
              </a:lnSpc>
            </a:pPr>
            <a:r>
              <a:rPr lang="ar-SA" b="1" dirty="0" smtClean="0">
                <a:solidFill>
                  <a:srgbClr val="FF0000"/>
                </a:solidFill>
                <a:effectLst>
                  <a:outerShdw blurRad="38100" dist="38100" dir="2700000" algn="tl">
                    <a:srgbClr val="000000">
                      <a:alpha val="43137"/>
                    </a:srgbClr>
                  </a:outerShdw>
                </a:effectLst>
                <a:cs typeface="+mn-cs"/>
              </a:rPr>
              <a:t>2</a:t>
            </a:r>
            <a:r>
              <a:rPr lang="ar-SA" b="1" dirty="0" smtClean="0">
                <a:solidFill>
                  <a:srgbClr val="FF0000"/>
                </a:solidFill>
                <a:effectLst>
                  <a:outerShdw blurRad="38100" dist="38100" dir="2700000" algn="tl">
                    <a:srgbClr val="000000">
                      <a:alpha val="43137"/>
                    </a:srgbClr>
                  </a:outerShdw>
                </a:effectLst>
                <a:cs typeface="Ali-A-Sahifa Bold" pitchFamily="2" charset="-78"/>
              </a:rPr>
              <a:t>- الاسْتِجَابَ</a:t>
            </a:r>
            <a:r>
              <a:rPr lang="ar-IQ" b="1" dirty="0" smtClean="0">
                <a:solidFill>
                  <a:srgbClr val="FF0000"/>
                </a:solidFill>
                <a:effectLst>
                  <a:outerShdw blurRad="38100" dist="38100" dir="2700000" algn="tl">
                    <a:srgbClr val="000000">
                      <a:alpha val="43137"/>
                    </a:srgbClr>
                  </a:outerShdw>
                </a:effectLst>
                <a:cs typeface="Ali-A-Sahifa Bold" pitchFamily="2" charset="-78"/>
              </a:rPr>
              <a:t>ـ</a:t>
            </a:r>
            <a:r>
              <a:rPr lang="ar-SA" b="1" dirty="0" smtClean="0">
                <a:solidFill>
                  <a:srgbClr val="FF0000"/>
                </a:solidFill>
                <a:effectLst>
                  <a:outerShdw blurRad="38100" dist="38100" dir="2700000" algn="tl">
                    <a:srgbClr val="000000">
                      <a:alpha val="43137"/>
                    </a:srgbClr>
                  </a:outerShdw>
                </a:effectLst>
                <a:cs typeface="Ali-A-Sahifa Bold" pitchFamily="2" charset="-78"/>
              </a:rPr>
              <a:t>ةُ</a:t>
            </a:r>
            <a:r>
              <a:rPr lang="ar-IQ" b="1" dirty="0" smtClean="0">
                <a:solidFill>
                  <a:srgbClr val="FF0000"/>
                </a:solidFill>
                <a:effectLst>
                  <a:outerShdw blurRad="38100" dist="38100" dir="2700000" algn="tl">
                    <a:srgbClr val="000000">
                      <a:alpha val="43137"/>
                    </a:srgbClr>
                  </a:outerShdw>
                </a:effectLst>
                <a:cs typeface="Ali-A-Sahifa Bold" pitchFamily="2" charset="-78"/>
              </a:rPr>
              <a:t> </a:t>
            </a:r>
            <a:r>
              <a:rPr lang="ar-SA" b="1" dirty="0" smtClean="0">
                <a:solidFill>
                  <a:srgbClr val="FF0000"/>
                </a:solidFill>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وهي الإثارة الَتي تَحْدُث كرَّدِّ فِعلٍ علَى المُثير أو </a:t>
            </a:r>
            <a:r>
              <a:rPr lang="ar-SA" sz="3800" dirty="0" smtClean="0">
                <a:effectLst>
                  <a:outerShdw blurRad="38100" dist="38100" dir="2700000" algn="tl">
                    <a:srgbClr val="000000">
                      <a:alpha val="43137"/>
                    </a:srgbClr>
                  </a:outerShdw>
                </a:effectLst>
                <a:cs typeface="Ali-A-Sahifa Bold" pitchFamily="2" charset="-78"/>
              </a:rPr>
              <a:t>السَّبب</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ولها </a:t>
            </a:r>
            <a:r>
              <a:rPr lang="ar-SA" sz="3800" dirty="0" smtClean="0">
                <a:effectLst>
                  <a:outerShdw blurRad="38100" dist="38100" dir="2700000" algn="tl">
                    <a:srgbClr val="000000">
                      <a:alpha val="43137"/>
                    </a:srgbClr>
                  </a:outerShdw>
                </a:effectLst>
                <a:cs typeface="Ali-A-Sahifa Bold" pitchFamily="2" charset="-78"/>
              </a:rPr>
              <a:t>مظهران</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solidFill>
                  <a:srgbClr val="00B050"/>
                </a:solidFill>
                <a:effectLst>
                  <a:outerShdw blurRad="38100" dist="38100" dir="2700000" algn="tl">
                    <a:srgbClr val="000000">
                      <a:alpha val="43137"/>
                    </a:srgbClr>
                  </a:outerShdw>
                </a:effectLst>
                <a:cs typeface="Ali-A-Sahifa Bold" pitchFamily="2" charset="-78"/>
              </a:rPr>
              <a:t>جسميٌّ وشعوريٌّ</a:t>
            </a:r>
            <a:r>
              <a:rPr lang="ar-SA" sz="3800" dirty="0">
                <a:effectLst>
                  <a:outerShdw blurRad="38100" dist="38100" dir="2700000" algn="tl">
                    <a:srgbClr val="000000">
                      <a:alpha val="43137"/>
                    </a:srgbClr>
                  </a:outerShdw>
                </a:effectLst>
                <a:cs typeface="Ali-A-Sahifa Bold" pitchFamily="2" charset="-78"/>
              </a:rPr>
              <a:t>, وتَتَفَاوَت الإثارة بين الأفراد فمنهم مَنْ يكُون </a:t>
            </a:r>
            <a:r>
              <a:rPr lang="ar-IQ" sz="3800" dirty="0" smtClean="0">
                <a:effectLst>
                  <a:outerShdw blurRad="38100" dist="38100" dir="2700000" algn="tl">
                    <a:srgbClr val="000000">
                      <a:alpha val="43137"/>
                    </a:srgbClr>
                  </a:outerShdw>
                </a:effectLst>
                <a:cs typeface="Ali-A-Sahifa Bold" pitchFamily="2" charset="-78"/>
              </a:rPr>
              <a:t/>
            </a:r>
            <a:br>
              <a:rPr lang="ar-IQ" sz="3800" dirty="0" smtClean="0">
                <a:effectLst>
                  <a:outerShdw blurRad="38100" dist="38100" dir="2700000" algn="tl">
                    <a:srgbClr val="000000">
                      <a:alpha val="43137"/>
                    </a:srgbClr>
                  </a:outerShdw>
                </a:effectLst>
                <a:cs typeface="Ali-A-Sahifa Bold" pitchFamily="2" charset="-78"/>
              </a:rPr>
            </a:br>
            <a:r>
              <a:rPr lang="ar-SA" sz="3800" dirty="0" smtClean="0">
                <a:effectLst>
                  <a:outerShdw blurRad="38100" dist="38100" dir="2700000" algn="tl">
                    <a:srgbClr val="000000">
                      <a:alpha val="43137"/>
                    </a:srgbClr>
                  </a:outerShdw>
                </a:effectLst>
                <a:cs typeface="Ali-A-Sahifa Bold" pitchFamily="2" charset="-78"/>
              </a:rPr>
              <a:t>مِن </a:t>
            </a:r>
            <a:r>
              <a:rPr lang="ar-SA" sz="3800" dirty="0">
                <a:effectLst>
                  <a:outerShdw blurRad="38100" dist="38100" dir="2700000" algn="tl">
                    <a:srgbClr val="000000">
                      <a:alpha val="43137"/>
                    </a:srgbClr>
                  </a:outerShdw>
                </a:effectLst>
                <a:cs typeface="Ali-A-Sahifa Bold" pitchFamily="2" charset="-78"/>
              </a:rPr>
              <a:t>ذَوي الانفعاليَّة </a:t>
            </a:r>
            <a:r>
              <a:rPr lang="ar-SA" sz="3800" dirty="0" smtClean="0">
                <a:effectLst>
                  <a:outerShdw blurRad="38100" dist="38100" dir="2700000" algn="tl">
                    <a:srgbClr val="000000">
                      <a:alpha val="43137"/>
                    </a:srgbClr>
                  </a:outerShdw>
                </a:effectLst>
                <a:cs typeface="Ali-A-Sahifa Bold" pitchFamily="2" charset="-78"/>
              </a:rPr>
              <a:t>العَاليَّـة</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ar-SA" sz="3800" dirty="0">
                <a:effectLst>
                  <a:outerShdw blurRad="38100" dist="38100" dir="2700000" algn="tl">
                    <a:srgbClr val="000000">
                      <a:alpha val="43137"/>
                    </a:srgbClr>
                  </a:outerShdw>
                </a:effectLst>
                <a:cs typeface="Ali-A-Sahifa Bold" pitchFamily="2" charset="-78"/>
              </a:rPr>
              <a:t>ومـنهم مَن يكون مِن ذوي الانفعَاليَّة </a:t>
            </a:r>
            <a:r>
              <a:rPr lang="ar-SA" sz="3800" dirty="0" smtClean="0">
                <a:effectLst>
                  <a:outerShdw blurRad="38100" dist="38100" dir="2700000" algn="tl">
                    <a:srgbClr val="000000">
                      <a:alpha val="43137"/>
                    </a:srgbClr>
                  </a:outerShdw>
                </a:effectLst>
                <a:cs typeface="Ali-A-Sahifa Bold" pitchFamily="2" charset="-78"/>
              </a:rPr>
              <a:t>المُنْخَفِضَّة</a:t>
            </a:r>
            <a:r>
              <a:rPr lang="ar-IQ" sz="3800" dirty="0" smtClean="0">
                <a:effectLst>
                  <a:outerShdw blurRad="38100" dist="38100" dir="2700000" algn="tl">
                    <a:srgbClr val="000000">
                      <a:alpha val="43137"/>
                    </a:srgbClr>
                  </a:outerShdw>
                </a:effectLst>
                <a:cs typeface="Ali-A-Sahifa Bold" pitchFamily="2" charset="-78"/>
              </a:rPr>
              <a:t> </a:t>
            </a:r>
            <a:r>
              <a:rPr lang="ar-SA" sz="3800" dirty="0" smtClean="0">
                <a:effectLst>
                  <a:outerShdw blurRad="38100" dist="38100" dir="2700000" algn="tl">
                    <a:srgbClr val="000000">
                      <a:alpha val="43137"/>
                    </a:srgbClr>
                  </a:outerShdw>
                </a:effectLst>
                <a:cs typeface="Ali-A-Sahifa Bold" pitchFamily="2" charset="-78"/>
              </a:rPr>
              <a:t>. </a:t>
            </a:r>
            <a:r>
              <a:rPr lang="en-US" sz="3800" dirty="0">
                <a:effectLst>
                  <a:outerShdw blurRad="38100" dist="38100" dir="2700000" algn="tl">
                    <a:srgbClr val="000000">
                      <a:alpha val="43137"/>
                    </a:srgbClr>
                  </a:outerShdw>
                </a:effectLst>
                <a:cs typeface="Ali-A-Sahifa Bold" pitchFamily="2" charset="-78"/>
              </a:rPr>
              <a:t/>
            </a:r>
            <a:br>
              <a:rPr lang="en-US" sz="3800" dirty="0">
                <a:effectLst>
                  <a:outerShdw blurRad="38100" dist="38100" dir="2700000" algn="tl">
                    <a:srgbClr val="000000">
                      <a:alpha val="43137"/>
                    </a:srgbClr>
                  </a:outerShdw>
                </a:effectLst>
                <a:cs typeface="Ali-A-Sahifa Bold" pitchFamily="2" charset="-78"/>
              </a:rPr>
            </a:br>
            <a:r>
              <a:rPr lang="ar-SA" sz="3800" dirty="0">
                <a:solidFill>
                  <a:srgbClr val="FF0000"/>
                </a:solidFill>
                <a:effectLst>
                  <a:outerShdw blurRad="38100" dist="38100" dir="2700000" algn="tl">
                    <a:srgbClr val="000000">
                      <a:alpha val="43137"/>
                    </a:srgbClr>
                  </a:outerShdw>
                </a:effectLst>
                <a:cs typeface="Ali-A-Sahifa Bold" pitchFamily="2" charset="-78"/>
              </a:rPr>
              <a:t>والاستجابةُ الانفعاليَّةُ عندَ الأَفْـرَادِ تَتَـرَاوَح فـي شدَّتها بين عاليَّةٍ جداً، وعاليَّةٍ، ومتوسطةٍ، وقليلةٍ، وقليلةٍ </a:t>
            </a:r>
            <a:r>
              <a:rPr lang="ar-SA" sz="3800" dirty="0" smtClean="0">
                <a:solidFill>
                  <a:srgbClr val="FF0000"/>
                </a:solidFill>
                <a:effectLst>
                  <a:outerShdw blurRad="38100" dist="38100" dir="2700000" algn="tl">
                    <a:srgbClr val="000000">
                      <a:alpha val="43137"/>
                    </a:srgbClr>
                  </a:outerShdw>
                </a:effectLst>
                <a:cs typeface="Ali-A-Sahifa Bold" pitchFamily="2" charset="-78"/>
              </a:rPr>
              <a:t>جداً</a:t>
            </a:r>
            <a:r>
              <a:rPr lang="ar-IQ" sz="3800" dirty="0" smtClean="0">
                <a:solidFill>
                  <a:srgbClr val="FF0000"/>
                </a:solidFill>
                <a:effectLst>
                  <a:outerShdw blurRad="38100" dist="38100" dir="2700000" algn="tl">
                    <a:srgbClr val="000000">
                      <a:alpha val="43137"/>
                    </a:srgbClr>
                  </a:outerShdw>
                </a:effectLst>
                <a:cs typeface="Ali-A-Sahifa Bold" pitchFamily="2" charset="-78"/>
              </a:rPr>
              <a:t>.</a:t>
            </a:r>
            <a:r>
              <a:rPr lang="en-US" sz="3800" dirty="0">
                <a:effectLst>
                  <a:outerShdw blurRad="38100" dist="38100" dir="2700000" algn="tl">
                    <a:srgbClr val="000000">
                      <a:alpha val="43137"/>
                    </a:srgbClr>
                  </a:outerShdw>
                </a:effectLst>
                <a:cs typeface="Ali-A-Sahifa Bold" pitchFamily="2" charset="-78"/>
              </a:rPr>
              <a:t/>
            </a:r>
            <a:br>
              <a:rPr lang="en-US" sz="3800" dirty="0">
                <a:effectLst>
                  <a:outerShdw blurRad="38100" dist="38100" dir="2700000" algn="tl">
                    <a:srgbClr val="000000">
                      <a:alpha val="43137"/>
                    </a:srgbClr>
                  </a:outerShdw>
                </a:effectLst>
                <a:cs typeface="Ali-A-Sahifa Bold" pitchFamily="2" charset="-78"/>
              </a:rPr>
            </a:br>
            <a:r>
              <a:rPr lang="ar-SA" sz="3800" dirty="0">
                <a:solidFill>
                  <a:srgbClr val="002060"/>
                </a:solidFill>
                <a:effectLst>
                  <a:outerShdw blurRad="38100" dist="38100" dir="2700000" algn="tl">
                    <a:srgbClr val="000000">
                      <a:alpha val="43137"/>
                    </a:srgbClr>
                  </a:outerShdw>
                </a:effectLst>
                <a:cs typeface="Ali-A-Sahifa Bold" pitchFamily="2" charset="-78"/>
              </a:rPr>
              <a:t>والسَّبب في هذا التَّفاوت يَعُودُ إلى عوامِلَ نَفسيَّةٍ أَو فِسيُولُوجِيَّةٍ أَو اجتِمَاعِيَّةٍ أو غيرها</a:t>
            </a:r>
            <a:r>
              <a:rPr lang="ar-SA" sz="3800" dirty="0" smtClean="0">
                <a:solidFill>
                  <a:srgbClr val="002060"/>
                </a:solidFill>
                <a:effectLst>
                  <a:outerShdw blurRad="38100" dist="38100" dir="2700000" algn="tl">
                    <a:srgbClr val="000000">
                      <a:alpha val="43137"/>
                    </a:srgbClr>
                  </a:outerShdw>
                </a:effectLst>
                <a:cs typeface="Ali-A-Sahifa Bold" pitchFamily="2" charset="-78"/>
              </a:rPr>
              <a:t>.</a:t>
            </a:r>
            <a:endParaRPr lang="en-US" sz="3800" b="1" dirty="0">
              <a:solidFill>
                <a:srgbClr val="002060"/>
              </a:solidFill>
              <a:effectLst>
                <a:outerShdw blurRad="38100" dist="38100" dir="2700000" algn="tl">
                  <a:srgbClr val="000000">
                    <a:alpha val="43137"/>
                  </a:srgbClr>
                </a:outerShdw>
              </a:effectLst>
              <a:latin typeface="+mn-lt"/>
              <a:ea typeface="+mn-ea"/>
              <a:cs typeface="Ali-A-Sahifa Bold" pitchFamily="2" charset="-78"/>
            </a:endParaRPr>
          </a:p>
        </p:txBody>
      </p:sp>
    </p:spTree>
    <p:extLst>
      <p:ext uri="{BB962C8B-B14F-4D97-AF65-F5344CB8AC3E}">
        <p14:creationId xmlns:p14="http://schemas.microsoft.com/office/powerpoint/2010/main" val="23517294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1073</TotalTime>
  <Words>1422</Words>
  <Application>Microsoft Office PowerPoint</Application>
  <PresentationFormat>مخصص</PresentationFormat>
  <Paragraphs>62</Paragraphs>
  <Slides>36</Slides>
  <Notes>0</Notes>
  <HiddenSlides>0</HiddenSlides>
  <MMClips>0</MMClips>
  <ScaleCrop>false</ScaleCrop>
  <HeadingPairs>
    <vt:vector size="4" baseType="variant">
      <vt:variant>
        <vt:lpstr>نسق</vt:lpstr>
      </vt:variant>
      <vt:variant>
        <vt:i4>1</vt:i4>
      </vt:variant>
      <vt:variant>
        <vt:lpstr>عناوين الشرائح</vt:lpstr>
      </vt:variant>
      <vt:variant>
        <vt:i4>36</vt:i4>
      </vt:variant>
    </vt:vector>
  </HeadingPairs>
  <TitlesOfParts>
    <vt:vector size="37" baseType="lpstr">
      <vt:lpstr>Office Theme</vt:lpstr>
      <vt:lpstr>مَــدْخَــــلٌ إِلَى عِــلْــمِ النَّــــفْـــــسِ العَــامِ  محاضرات جامعية لطلبة  كلية العلوم الإسلامية – قسم الدراسات الإسلامية  -المرحلة الثالثة-    إعـداد الدكتور/ عباس علي الدكتور/ بختيار عبد الرحمن</vt:lpstr>
      <vt:lpstr>المُحَاضَرَةُ الخامسة / الانفعالات (Emotions)   </vt:lpstr>
      <vt:lpstr>مَدخلٌ</vt:lpstr>
      <vt:lpstr>عرض تقديمي في PowerPoint</vt:lpstr>
      <vt:lpstr>تَعْرِيفُ الانْفِعَالاَتِ</vt:lpstr>
      <vt:lpstr>        أنَّها حالةٌ جسميّةٌ نفسيّةٌ ثائرة, أو حالةٌ من الاهتياج العام تُفْصِحُ عن نفسها في شعور الفـرد وجسمه وسلوكه ، ولهَا القُدرة على تشجيعه على النَّشاط.          أنَّها حالةٌ طارئـةٌ مؤقتـةٌ غير مُقيدة بموضُـوع معيَّن.           أنَّها حَالةٌ مِنَ اللاَتَوَازُن بين الكائن الحيِّ (الحَيوان والإنسان) مِن جِهَة، وَالمُثيرَات الخارجيَّة  (المَاديَّة والاجتمَاعيَّة) مِن جِهَة أخرى ، مِمَّا يُؤَدي إلى ظهور الانفعالات بصورة مُفاجِئَة ولَحْظِية زَائِلَة ، تَدفَعُنا للاقتراب مِن شيء ، أَو الابتعاد عَنه ، وتَكُون مصحوبةً باضطرابات جسديَّة خارجيَّة .</vt:lpstr>
      <vt:lpstr>يقول الدكتور: "محمَّد يونس" بعد ذكره لكثير من تعريفات الانفعالات: " يَتَّضِـحُ أَنَّ التَّعْرِيفَــاتِ الإِجْرَائِيَّة مُخْتَلِفَةٌ فِي شَكْلِهَا، لَكِنَّهَا مُتَشَابِهَةٌ فَي مُحْتَوَاهَا. حَيْثُ إنَّ القَاسِمَ المُشْـتَرَكِ فِـي كَافَّـةِ التَّعْرِيفَاتِ الإِجْرَائِيَّةِ أَنَّهَا اعْتَبَرَتِ الانْفِعَالاَتِ: حَالَةً وِجْدَانِيَّةً ، دَاخِلِّيَّةً مُفَاجِئَةً ، يُصًاحِبُهَا تَغِيـرَاتٌ فِسيُولُوجِيَّةٌ وَنَفْسِيَّةٌ مَعَاً "..</vt:lpstr>
      <vt:lpstr>                                لِمَاذَا يَحْدُوثُ الانْفِعَالُ ؟ إنَّ حدوث الانفعال النَّفسي مرتبط بأمرين اثنين هما: 1- السَّبَبُ أو المُنَبّهُ أَو المُثِيرُ :  إذْ إنَّ الانفعالات لا يُمكن أنْ تَظهر من فراغ, بل يوجد وراء كل انفعال سبب مُعيَّن أو مُثير. </vt:lpstr>
      <vt:lpstr>2- الاسْتِجَابَـةُ : وهي الإثارة الَتي تَحْدُث كرَّدِّ فِعلٍ علَى المُثير أو السَّبب ، ولها مظهران : جسميٌّ وشعوريٌّ, وتَتَفَاوَت الإثارة بين الأفراد فمنهم مَنْ يكُون  مِن ذَوي الانفعاليَّة العَاليَّـة ، ومـنهم مَن يكون مِن ذوي الانفعَاليَّة المُنْخَفِضَّة .  والاستجابةُ الانفعاليَّةُ عندَ الأَفْـرَادِ تَتَـرَاوَح فـي شدَّتها بين عاليَّةٍ جداً، وعاليَّةٍ، ومتوسطةٍ، وقليلةٍ، وقليلةٍ جداً. والسَّبب في هذا التَّفاوت يَعُودُ إلى عوامِلَ نَفسيَّةٍ أَو فِسيُولُوجِيَّةٍ أَو اجتِمَاعِيَّةٍ أو غيرها.</vt:lpstr>
      <vt:lpstr>مُكَوِّنَاتُ الانْفِعَالِ</vt:lpstr>
      <vt:lpstr>عرض تقديمي في PowerPoint</vt:lpstr>
      <vt:lpstr>أَبْعَادُ الانْفِعَالات</vt:lpstr>
      <vt:lpstr>3- مُـدَّةُ بَقَـاءِ الانْفِعَال : تَبقى الاستجابة (السُّلوك) الانفعالي مــدة طويلة أو قصيرة وفقاً للموقف الانفعالي وقُوتـه ، فتكـون الاستجابـــة  قصــيرة إذا كـــان المــــــــــوقف الانفــعالــي بسيطـاً ولايستغرق وقتاً ، أمَّا اذا كان الموقف الانفعالي شديداً كفقـد عزيز مثلاً (حالــــة وفــــاة) فقَــد يَستَمِرُّ الحُــــزن مـــدةً طويلةً .</vt:lpstr>
      <vt:lpstr>4- تَرْكِيـبُ الانْفِعَـال : إنَّ السُّلوك الانفعالي النَّاتج عن الموقف الانفعالي قد يكون له أكثر من مظهر ، فمثلاً الموقف الانفعالــي الذي يُسبِبُ الخــــوف فقــد يُصاحـــب الخـــوف الغــضب ، وفـي الأمراض النَّفسيَّة قد ينتقل المريض من حـالـة الفـرح الشَّديـــد فجـأة إلى الحُــزن الشَّــديــد . </vt:lpstr>
      <vt:lpstr>خصائصُ الانْفِعَالِ</vt:lpstr>
      <vt:lpstr>عرض تقديمي في PowerPoint</vt:lpstr>
      <vt:lpstr>الانْفِعَالاَتُ وَعَلاَقَتُهَا بِالأَمْرَاضِ</vt:lpstr>
      <vt:lpstr>وقد دلَّت البُحوثُ التي أجريت على عدد كبير من المصابين بضغط الدَّم ، على أنَّهم يُعانون من أزمات إنفعاليَّة عنيفة قوَامُهَا الحِقد والغَلُّ والحَسَد ، وأنَّهم لم يجدوا مَخْرَجاً أو مُتَنَفَساً يُخَفِفُ ما لَديهم مِن تَوتُر واضطراب. كالفَرد الذي  لا يستطيع الهُروب في حالة الخوف ، أو الدِّفاع في حالة الغضب </vt:lpstr>
      <vt:lpstr>هذه الأسباب المثيرة للانفعال والذي يؤدّي في آخر الأمر إلى بعض الأمراض المُزمِنة كارتفاع ضغط الدَّم أو الرَّبو أو قُرحة المعدة إلى غير ذلك من الأمراض الجسميَّة النَّفــسيَّـــــة المنشــأ والَتـي تُـعــرَفُ بِـــ (( الأَمْــرَاض السِيكُــوسُومَــاتِــيَّــة)) .  وخلاصة القول إذا لم نُمَكِّنْ انفعالاتنا من التَّعبير الظَّاهرِ عن نفسها بصورة مناسبةٍ لَتَوَلَّتْ أَجْسامُنا التَّعبيرَ عَنها ظَاهرياً في صُورة الأَمراض النَّفسيَّة .</vt:lpstr>
      <vt:lpstr>                   العَلاَقَةُ بَيْنَ الانْفِعَالاَتِ وَالدَّوَافِعِ :  يُمكن التَّمييزُ بَين الانفعالات والدَّوافع كالتالي:- 1- تُستثار الانفعالات غالباً مِن مُنبهات خارجيَّة. بينما تُستثار الدَّوافع مِن مُنبهات داخليَّه. ولكن بعضُ المُنبهات الخارجيَّة قد تُحرِّك الدَّافع  لكنَّها لا تَخْلُقُهُ – مِثل رُؤية الإنسان الجَائع للطَّعام  . </vt:lpstr>
      <vt:lpstr>2- تَعتَمد الدَّوافع على الانفعالات وتَستَمِدُّ منها الطَّاقه التي تُحَوِّلُهَا إلى سُلوكٍ يَسْهُمُ في ارضاء الدَّافع. حيث إنّ اشباع الدَّافع يُؤدي إلى "السُّرور" والحِرمَان منهُ يُؤدي إلى "الحُزن".</vt:lpstr>
      <vt:lpstr>النَّظَرِيَّاتُ المُفَسِّرَةُ لِلانْفِعَالاَتِ</vt:lpstr>
      <vt:lpstr>بمعنى أنَّ الحالة الانفعاليَّة تَلي السُّلوك المعبِّر عن انفعالِنَا بِعَكْسِ الحِسِّ الفِطْرِيِّ الذي يَرَى أَنَّ السُّلوك المُعَبِّر يَسْبِقُ الخِبْرة الانْفِعَالِيَّة، إنَّ شُعورنا بالخَوف يَلِي استجابَاتِنَا الجِسْمِيَّة أيضاً، وعَلَيهِ فَإنَّ مُكَوِّنات الانفعال الثَّلاثَّة تَتَرَتَبُ تَبَعَاً لِلوُجُود عَلَى النَّحوِ التَّالِي:  النَّشاطُ الفِسيُولُوجي  والسُّلوك التَّعْبِيري  يَلِي ذَلك الخِبْرَة الانفعَاليَّة.  لقد اتَّفقَ عَالِمُ النَّفس الدَّنماركي "كَارل لانج" مَعَ ما ذَهبَ إليهِ "وليم جميس" الأَمريكِي وَعُرِفَتِ النَّظَرِيَّةُ بِاسمَيهِمَا. </vt:lpstr>
      <vt:lpstr>ثانياً: نَظَرِيَّةُ كَانُون  لقد صَدَمَتِ النَّظرية الأُولى عَالِمَ النَّفس الأَمريكي كَانون (Canon) فَذَهَبَ إلى أنَّ رُدودَ فِعْلِ الجِسْمِ الفِسْيُولُوجِيَّةَ لا تَتَمَايَزُ تَمايُزاً كَافياً لاستثارَةِ الانْفِعَالات المُخْتَلِفَة بِمَعْنَى أَنَّ ضَرَبَات القَلْبِ المُتَسَارِعَة لا تُؤَثِّرُ عَلَى الخوف أو الغَضب أو الحُبِّ. كَمَا أَنَّ التَّغير في سُرعة ضَرَبات القلب، أو التَّنَفُس ، أو حَرَارَة الجِسْمِ تَبْدوا بَطِيئَةً جِداً لِتَوَلِّدَ انفعَالاً مُفَاجِئاً فَلَيسَ هُناك فَارِقٌ زَمَنيٌ بَينَ الخِبرَة الانفِعَاليَّة والتَّغيراتِ الفِسيُولُوجِيَّة يُمَكِنُنَا مِن أنْ نُرَتِبَ الواحدَ منهمَا علَى الآخَرِ كَمَا فَعَلَ "جيمس ولانج" بَل كِلاَهُمَا يَحْدُثُ في نفسِ الوَقتِ. </vt:lpstr>
      <vt:lpstr>وَيُفَسَّرُ ذلكَ بِكَون المُثيرِ الانفعَالِي يَتَوَجَّهُ نَحْوَ القِشْرَةِ الدَّمَاغِيَّةِ مُسَبِبَاً الوَعْيَّ الذَّاتِي بِالخِبْرَة الانفعاليَّة ، وَفي نفس اللَّحْظَة يَتَوَجَّهُ نَحْوَ الجِهَاز العَصَبِي السمْبثَاوي مُتَسَبِبَاً فِي الاسْتِثَارَةِ الجِسْمِيَّة الفِسيُولُوجِيَّة بِمَعْنَى قَلْبُكَ يَبْدَأُ بَالدَّق بِنَفْسِ اللّحظة الَتي تُحِسُّ فِيهَا بالخَوف دُونَ أنْ يَكُون أَحَدُهُما سَبَباً والآخر نَتِيجَةً. </vt:lpstr>
      <vt:lpstr>الانْفِعَالاَتُ بَيْنَ الايجَابِيَّة وَالسَّلْبِيَّة</vt:lpstr>
      <vt:lpstr>عرض تقديمي في PowerPoint</vt:lpstr>
      <vt:lpstr>3- التَّنْفِيسُ : يُؤدي بعضُ المظاهر الانفعاليَّة إلى التَّنفيس و التَّخفيف حالَة التَّوتر لَدَى الإنسان فمثلاً البُكاء عند الأحزان المُؤلِمَة فإنّه يَصرفُ الكَثير مِن التَّوتر المَكظوم في النَّفسِ.  4- الاصْرَارِيَّـة : إنَّ الشَّحنات الانفعاليَّة المُصَاحِبَة للانفعال عند الكائِن الحيِّ يُؤدي إلى مَزيدٍ مِنَ الاصراريَّة والعملِ بُجهدٍ بقصدِ تَحقيقِ الأهداف.  5- التَّوَاصُل : للانفعال قِيمَةٌ اجتِمَاعِيَّة كَبيرَة إذْ تَكُون المَظَاهِرُ المُصَاحِبَة للانفعَال قِيمَة تَعبيرِيَّة فِي التَّواصُل الاجتِمَاعيِّ.</vt:lpstr>
      <vt:lpstr>               ثَانِياً: المَظَاهِرُ السَّلْبِيَّةُ 1- الضَّرَرُ الجِسْمِيُّ : إنَّ الانفعالات الحادَّة والعميقة تؤدي إلى الحُزن الشَّديد والاضطراب النَّفسي والانشغال بالبَال علَى طُول المُدة فقد تَصِلُ إلى الضَّرَرِ عَلَى أَجْهِزَة الجِسْمِ .  2- انْعِـدَامُ القُـدْرَةِ عَلَى التَّفْكِير : يــؤثر الإنفعال على التَّفكير الفـرد فيَمنَعُه من الاستمرار . </vt:lpstr>
      <vt:lpstr>3- فُقْدَانُ دِقَةِ التَّحَكُّم: الانفعال الشَّديد يُؤدي إلى عَدَم القُدرة عَلَى التَّحكم المَنطقي والرَّأي السَّديد في القَّـــــرارات التي يتَّخذها الشَّخـــص وقـــت الانفعال ،  وبالتَّالي تَكُـــــون قَرَارَاتُــــهُ غَير مَــــنْــطِـــقـــِــيـــَّة. </vt:lpstr>
      <vt:lpstr>4- الأَمْرَاضُ النَّفسِيَّة الجِسْمِيَّة: يَتَفِـــقُ مُعْظـَّمُ عُــلـــمـــاء النَّفس عَلَى أنَّ الانفعالات الشَّديدة تُسَاهِم مَعَ عَوَامل أخرَى والَّتى تُؤدي إلى الإصابَة بالأمراض النَّفسجِسمِيَّــــة وَالسِيكُوسُومَاتِيَّة ، وهِيَ: أمراضٌ جِسمِيَّة ذاتُ سبَبٍ نَفْسي مِثْلُ القُرحة المعديَّة وارتفاع ضغط الدَّم.</vt:lpstr>
      <vt:lpstr>السَّيْطَرَةُ عَلَى الانْفِعَالاَتِ</vt:lpstr>
      <vt:lpstr>2- تَحْوِيلُ الانْتِبَاهِ إلَى أَشْيَاءَ أُخْـرَى :  حِينَمَا يقومُ الإنسان بأعمال مفيدةٍ كما أشرنا ، فإنَّها تُساعده على التَّنفيس عن الطّاقة الانفعاليَّة، كَما يُوجِهُ انتِبَاهَهُ إلى أشياء أُخْرى يَشغل نَفْسه بِهَا فَيُعيِنُهُ ذلك على الهدوء والتَّخلّص مِنَ الانفعال .  </vt:lpstr>
      <vt:lpstr>3- إرسَالُ حَالَةٍ مِنَ الاستِرْخَاء إِلَى النَّفـسِ :  يُحْدِثُ الانفعال حالةً عامةً مِنَ التَّوتُر في عَضَلاَتِ البَدَن فإِذَا تَدَرَبَ الشَّخص علَى احْدَاثِ حَالَةٍ من الاستِرخَاء فإنَّها تَخْفَضُ تَوتُر عَضَلاَت الجِسْمِ ، وحينَما تَتَغلَبُ حَالَة الاسترخَاءِ عَلَى البَدَن تَهْدَأُ حَالَةُ الانفعال وتَزُولُ تَدرِيجِياً . </vt:lpstr>
      <vt:lpstr>4- تَجَنُبُ المَوَاقِفِ الَتي تُثِيرُ الانفعالَ إِذَا عَجَزَ الشَّخْصُ عَنْ ضَبْطِ انْفِعَالِهِ :  وهَذا يستلزم أنْ يكونَ الفردُ علَى وَعْيٍ دَقيقٍ  بِتلكَ المَواقف وخَصَائصِهَا المُثيرَة وتَجَنُبِهَا. </vt:lpstr>
      <vt:lpstr>5- النَّظرُ إِلَى العَالَمِ نَظْرَةً ايجَابِيَّةً :  فالنَّظرةُ الايجابيَّةُ تُؤدي إلى تَحويلِ الانتباهِ وتَركيزه عَلَى كُلِّ ما هو ايجابي في المَوقف ، والنَّظرةُ المُرِحَةُ تُثيرُ الضَّحكَ أَو السُّرور ، وبذلكَ يَنْخَفِضُ مُستوى تَوتُر الفَرد ويَزُول الانفعال تَدريجِياً.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368</cp:revision>
  <dcterms:created xsi:type="dcterms:W3CDTF">2020-11-06T17:51:24Z</dcterms:created>
  <dcterms:modified xsi:type="dcterms:W3CDTF">2024-09-10T15:11:57Z</dcterms:modified>
</cp:coreProperties>
</file>