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339" r:id="rId1"/>
  </p:sldMasterIdLst>
  <p:sldIdLst>
    <p:sldId id="256" r:id="rId2"/>
    <p:sldId id="257" r:id="rId3"/>
    <p:sldId id="258" r:id="rId4"/>
    <p:sldId id="273" r:id="rId5"/>
    <p:sldId id="338" r:id="rId6"/>
    <p:sldId id="330" r:id="rId7"/>
    <p:sldId id="324" r:id="rId8"/>
    <p:sldId id="339" r:id="rId9"/>
    <p:sldId id="325" r:id="rId10"/>
    <p:sldId id="340" r:id="rId11"/>
    <p:sldId id="326" r:id="rId12"/>
    <p:sldId id="331" r:id="rId13"/>
    <p:sldId id="320" r:id="rId14"/>
    <p:sldId id="321" r:id="rId15"/>
    <p:sldId id="323" r:id="rId16"/>
    <p:sldId id="336" r:id="rId17"/>
    <p:sldId id="341" r:id="rId18"/>
    <p:sldId id="328" r:id="rId19"/>
    <p:sldId id="342" r:id="rId20"/>
    <p:sldId id="329" r:id="rId21"/>
    <p:sldId id="332" r:id="rId22"/>
    <p:sldId id="335"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عرض المادة" id="{AABE07D2-0435-471E-8BCF-00EC1DCFF6F0}">
          <p14:sldIdLst>
            <p14:sldId id="256"/>
          </p14:sldIdLst>
        </p14:section>
        <p14:section name="محتويات المحاضرة" id="{555B0330-FBCE-4F33-962E-C8B7F02F566C}">
          <p14:sldIdLst>
            <p14:sldId id="257"/>
          </p14:sldIdLst>
        </p14:section>
        <p14:section name="الاحساس" id="{7B50EA47-DAB8-499D-88B1-8737D79D697B}">
          <p14:sldIdLst>
            <p14:sldId id="258"/>
            <p14:sldId id="273"/>
            <p14:sldId id="338"/>
            <p14:sldId id="330"/>
            <p14:sldId id="324"/>
            <p14:sldId id="339"/>
            <p14:sldId id="325"/>
            <p14:sldId id="340"/>
            <p14:sldId id="326"/>
          </p14:sldIdLst>
        </p14:section>
        <p14:section name="الانتباه" id="{C9C0109F-63E4-45EC-96F9-1F0A3285E8DF}">
          <p14:sldIdLst>
            <p14:sldId id="331"/>
            <p14:sldId id="320"/>
            <p14:sldId id="321"/>
            <p14:sldId id="323"/>
            <p14:sldId id="336"/>
            <p14:sldId id="341"/>
            <p14:sldId id="328"/>
            <p14:sldId id="342"/>
            <p14:sldId id="329"/>
            <p14:sldId id="332"/>
            <p14:sldId id="335"/>
          </p14:sldIdLst>
        </p14:section>
      </p14:sectionLst>
    </p:ex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snapToGrid="0">
      <p:cViewPr>
        <p:scale>
          <a:sx n="94" d="100"/>
          <a:sy n="94" d="100"/>
        </p:scale>
        <p:origin x="-384" y="4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64D59DF-2849-4AD4-BAA0-78AC501EA2FE}" type="datetimeFigureOut">
              <a:rPr lang="en-US" smtClean="0"/>
              <a:t>9/10/2024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21877714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4D59DF-2849-4AD4-BAA0-78AC501EA2FE}" type="datetimeFigureOut">
              <a:rPr lang="en-US" smtClean="0"/>
              <a:t>9/10/2024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503618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4D59DF-2849-4AD4-BAA0-78AC501EA2FE}" type="datetimeFigureOut">
              <a:rPr lang="en-US" smtClean="0"/>
              <a:t>9/10/2024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1649378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4D59DF-2849-4AD4-BAA0-78AC501EA2FE}" type="datetimeFigureOut">
              <a:rPr lang="en-US" smtClean="0"/>
              <a:t>9/10/2024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336353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4D59DF-2849-4AD4-BAA0-78AC501EA2FE}" type="datetimeFigureOut">
              <a:rPr lang="en-US" smtClean="0"/>
              <a:t>9/10/2024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3355252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64D59DF-2849-4AD4-BAA0-78AC501EA2FE}" type="datetimeFigureOut">
              <a:rPr lang="en-US" smtClean="0"/>
              <a:t>9/10/2024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4206467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4D59DF-2849-4AD4-BAA0-78AC501EA2FE}" type="datetimeFigureOut">
              <a:rPr lang="en-US" smtClean="0"/>
              <a:t>9/10/2024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4161253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64D59DF-2849-4AD4-BAA0-78AC501EA2FE}" type="datetimeFigureOut">
              <a:rPr lang="en-US" smtClean="0"/>
              <a:t>9/10/2024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606268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D59DF-2849-4AD4-BAA0-78AC501EA2FE}" type="datetimeFigureOut">
              <a:rPr lang="en-US" smtClean="0"/>
              <a:t>9/10/2024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3760652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4D59DF-2849-4AD4-BAA0-78AC501EA2FE}" type="datetimeFigureOut">
              <a:rPr lang="en-US" smtClean="0"/>
              <a:t>9/10/2024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767326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4D59DF-2849-4AD4-BAA0-78AC501EA2FE}" type="datetimeFigureOut">
              <a:rPr lang="en-US" smtClean="0"/>
              <a:t>9/10/2024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157BC4-C688-41C4-85EE-B5C6595D4A34}" type="slidenum">
              <a:rPr lang="en-US" smtClean="0"/>
              <a:t>‹#›</a:t>
            </a:fld>
            <a:endParaRPr lang="en-US"/>
          </a:p>
        </p:txBody>
      </p:sp>
    </p:spTree>
    <p:extLst>
      <p:ext uri="{BB962C8B-B14F-4D97-AF65-F5344CB8AC3E}">
        <p14:creationId xmlns:p14="http://schemas.microsoft.com/office/powerpoint/2010/main" val="627002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4D59DF-2849-4AD4-BAA0-78AC501EA2FE}" type="datetimeFigureOut">
              <a:rPr lang="en-US" smtClean="0"/>
              <a:t>9/10/2024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157BC4-C688-41C4-85EE-B5C6595D4A34}" type="slidenum">
              <a:rPr lang="en-US" smtClean="0"/>
              <a:t>‹#›</a:t>
            </a:fld>
            <a:endParaRPr lang="en-US"/>
          </a:p>
        </p:txBody>
      </p:sp>
    </p:spTree>
    <p:extLst>
      <p:ext uri="{BB962C8B-B14F-4D97-AF65-F5344CB8AC3E}">
        <p14:creationId xmlns:p14="http://schemas.microsoft.com/office/powerpoint/2010/main" val="145432278"/>
      </p:ext>
    </p:extLst>
  </p:cSld>
  <p:clrMap bg1="lt1" tx1="dk1" bg2="lt2" tx2="dk2" accent1="accent1" accent2="accent2" accent3="accent3" accent4="accent4" accent5="accent5" accent6="accent6" hlink="hlink" folHlink="folHlink"/>
  <p:sldLayoutIdLst>
    <p:sldLayoutId id="2147484340" r:id="rId1"/>
    <p:sldLayoutId id="2147484341" r:id="rId2"/>
    <p:sldLayoutId id="2147484342" r:id="rId3"/>
    <p:sldLayoutId id="2147484343" r:id="rId4"/>
    <p:sldLayoutId id="2147484344" r:id="rId5"/>
    <p:sldLayoutId id="2147484345" r:id="rId6"/>
    <p:sldLayoutId id="2147484346" r:id="rId7"/>
    <p:sldLayoutId id="2147484347" r:id="rId8"/>
    <p:sldLayoutId id="2147484348" r:id="rId9"/>
    <p:sldLayoutId id="2147484349" r:id="rId10"/>
    <p:sldLayoutId id="214748435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
            <a:ext cx="12192000" cy="6705600"/>
          </a:xfrm>
        </p:spPr>
        <p:txBody>
          <a:bodyPr>
            <a:normAutofit fontScale="90000"/>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spcBef>
                <a:spcPts val="600"/>
              </a:spcBef>
            </a:pPr>
            <a:r>
              <a:rPr lang="ar-IQ" sz="7200" b="1" spc="50" dirty="0" smtClean="0">
                <a:ln w="11430"/>
                <a:solidFill>
                  <a:srgbClr val="FFFF00"/>
                </a:solidFill>
                <a:effectLst>
                  <a:outerShdw blurRad="76200" dist="50800" dir="5400000" algn="tl" rotWithShape="0">
                    <a:srgbClr val="000000">
                      <a:alpha val="65000"/>
                    </a:srgbClr>
                  </a:outerShdw>
                </a:effectLst>
                <a:latin typeface="Sakkal Majalla" panose="02000000000000000000" pitchFamily="2" charset="-78"/>
                <a:cs typeface="Ali-A-Samik" pitchFamily="2" charset="-78"/>
              </a:rPr>
              <a:t>مَــدْخَــــلٌ إِلَى عِــلْــمِ النَّــــفْـــــسِ العَــامِ</a:t>
            </a:r>
            <a:r>
              <a:rPr lang="en-US" b="1" spc="50" dirty="0">
                <a:ln w="11430"/>
                <a:solidFill>
                  <a:srgbClr val="FFFF00"/>
                </a:soli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
            </a:r>
            <a:br>
              <a:rPr lang="en-US" b="1" spc="50" dirty="0">
                <a:ln w="11430"/>
                <a:solidFill>
                  <a:srgbClr val="FFFF00"/>
                </a:soli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br>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
            </a:r>
            <a:b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br>
            <a:r>
              <a:rPr lang="ar-SA" sz="4000" b="1" spc="50" dirty="0">
                <a:ln w="11430"/>
                <a:solidFill>
                  <a:srgbClr val="002060"/>
                </a:solidFill>
                <a:effectLst>
                  <a:outerShdw blurRad="76200" dist="50800" dir="5400000" algn="tl" rotWithShape="0">
                    <a:srgbClr val="000000">
                      <a:alpha val="65000"/>
                    </a:srgbClr>
                  </a:outerShdw>
                </a:effectLst>
                <a:latin typeface="Sakkal Majalla" panose="02000000000000000000" pitchFamily="2" charset="-78"/>
                <a:cs typeface="Ali-A-Traditional" pitchFamily="2" charset="-78"/>
              </a:rPr>
              <a:t>محاضرات </a:t>
            </a:r>
            <a:r>
              <a:rPr lang="ar-SA" sz="4000" b="1" spc="50" dirty="0" smtClean="0">
                <a:ln w="11430"/>
                <a:solidFill>
                  <a:srgbClr val="002060"/>
                </a:solidFill>
                <a:effectLst>
                  <a:outerShdw blurRad="76200" dist="50800" dir="5400000" algn="tl" rotWithShape="0">
                    <a:srgbClr val="000000">
                      <a:alpha val="65000"/>
                    </a:srgbClr>
                  </a:outerShdw>
                </a:effectLst>
                <a:latin typeface="Sakkal Majalla" panose="02000000000000000000" pitchFamily="2" charset="-78"/>
                <a:cs typeface="Ali-A-Traditional" pitchFamily="2" charset="-78"/>
              </a:rPr>
              <a:t>جامعي</a:t>
            </a:r>
            <a:r>
              <a:rPr lang="ar-IQ" sz="4000" b="1" spc="50" dirty="0" smtClean="0">
                <a:ln w="11430"/>
                <a:solidFill>
                  <a:srgbClr val="002060"/>
                </a:solidFill>
                <a:effectLst>
                  <a:outerShdw blurRad="76200" dist="50800" dir="5400000" algn="tl" rotWithShape="0">
                    <a:srgbClr val="000000">
                      <a:alpha val="65000"/>
                    </a:srgbClr>
                  </a:outerShdw>
                </a:effectLst>
                <a:latin typeface="Sakkal Majalla" panose="02000000000000000000" pitchFamily="2" charset="-78"/>
                <a:cs typeface="Ali-A-Traditional" pitchFamily="2" charset="-78"/>
              </a:rPr>
              <a:t>َّ</a:t>
            </a:r>
            <a:r>
              <a:rPr lang="ar-SA" sz="4000" b="1" spc="50" dirty="0" smtClean="0">
                <a:ln w="11430"/>
                <a:solidFill>
                  <a:srgbClr val="002060"/>
                </a:solidFill>
                <a:effectLst>
                  <a:outerShdw blurRad="76200" dist="50800" dir="5400000" algn="tl" rotWithShape="0">
                    <a:srgbClr val="000000">
                      <a:alpha val="65000"/>
                    </a:srgbClr>
                  </a:outerShdw>
                </a:effectLst>
                <a:latin typeface="Sakkal Majalla" panose="02000000000000000000" pitchFamily="2" charset="-78"/>
                <a:cs typeface="Ali-A-Traditional" pitchFamily="2" charset="-78"/>
              </a:rPr>
              <a:t>ة </a:t>
            </a:r>
            <a:r>
              <a:rPr lang="ar-SA" sz="4000" b="1" spc="50" dirty="0">
                <a:ln w="11430"/>
                <a:solidFill>
                  <a:srgbClr val="002060"/>
                </a:solidFill>
                <a:effectLst>
                  <a:outerShdw blurRad="76200" dist="50800" dir="5400000" algn="tl" rotWithShape="0">
                    <a:srgbClr val="000000">
                      <a:alpha val="65000"/>
                    </a:srgbClr>
                  </a:outerShdw>
                </a:effectLst>
                <a:latin typeface="Sakkal Majalla" panose="02000000000000000000" pitchFamily="2" charset="-78"/>
                <a:cs typeface="Ali-A-Traditional" pitchFamily="2" charset="-78"/>
              </a:rPr>
              <a:t>لط</a:t>
            </a:r>
            <a:r>
              <a:rPr lang="ar-IQ" sz="4000" b="1" spc="50" dirty="0">
                <a:ln w="11430"/>
                <a:solidFill>
                  <a:srgbClr val="002060"/>
                </a:solidFill>
                <a:effectLst>
                  <a:outerShdw blurRad="76200" dist="50800" dir="5400000" algn="tl" rotWithShape="0">
                    <a:srgbClr val="000000">
                      <a:alpha val="65000"/>
                    </a:srgbClr>
                  </a:outerShdw>
                </a:effectLst>
                <a:latin typeface="Sakkal Majalla" panose="02000000000000000000" pitchFamily="2" charset="-78"/>
                <a:cs typeface="Ali-A-Traditional" pitchFamily="2" charset="-78"/>
              </a:rPr>
              <a:t>لبة</a:t>
            </a:r>
            <a:r>
              <a:rPr lang="ar-SA" sz="4000" b="1" spc="50" dirty="0">
                <a:ln w="11430"/>
                <a:solidFill>
                  <a:srgbClr val="002060"/>
                </a:solidFill>
                <a:effectLst>
                  <a:outerShdw blurRad="76200" dist="50800" dir="5400000" algn="tl" rotWithShape="0">
                    <a:srgbClr val="000000">
                      <a:alpha val="65000"/>
                    </a:srgbClr>
                  </a:outerShdw>
                </a:effectLst>
                <a:latin typeface="Sakkal Majalla" panose="02000000000000000000" pitchFamily="2" charset="-78"/>
                <a:cs typeface="Ali-A-Traditional" pitchFamily="2" charset="-78"/>
              </a:rPr>
              <a:t>  كلية العلوم </a:t>
            </a:r>
            <a:r>
              <a:rPr lang="ar-SA" sz="4000" b="1" spc="50" dirty="0" smtClean="0">
                <a:ln w="11430"/>
                <a:solidFill>
                  <a:srgbClr val="002060"/>
                </a:solidFill>
                <a:effectLst>
                  <a:outerShdw blurRad="76200" dist="50800" dir="5400000" algn="tl" rotWithShape="0">
                    <a:srgbClr val="000000">
                      <a:alpha val="65000"/>
                    </a:srgbClr>
                  </a:outerShdw>
                </a:effectLst>
                <a:latin typeface="Sakkal Majalla" panose="02000000000000000000" pitchFamily="2" charset="-78"/>
                <a:cs typeface="Ali-A-Traditional" pitchFamily="2" charset="-78"/>
              </a:rPr>
              <a:t>الإسلامي</a:t>
            </a:r>
            <a:r>
              <a:rPr lang="ar-IQ" sz="4000" b="1" spc="50" dirty="0" smtClean="0">
                <a:ln w="11430"/>
                <a:solidFill>
                  <a:srgbClr val="002060"/>
                </a:solidFill>
                <a:effectLst>
                  <a:outerShdw blurRad="76200" dist="50800" dir="5400000" algn="tl" rotWithShape="0">
                    <a:srgbClr val="000000">
                      <a:alpha val="65000"/>
                    </a:srgbClr>
                  </a:outerShdw>
                </a:effectLst>
                <a:latin typeface="Sakkal Majalla" panose="02000000000000000000" pitchFamily="2" charset="-78"/>
                <a:cs typeface="Ali-A-Traditional" pitchFamily="2" charset="-78"/>
              </a:rPr>
              <a:t>َّ</a:t>
            </a:r>
            <a:r>
              <a:rPr lang="ar-SA" sz="4000" b="1" spc="50" dirty="0" smtClean="0">
                <a:ln w="11430"/>
                <a:solidFill>
                  <a:srgbClr val="002060"/>
                </a:solidFill>
                <a:effectLst>
                  <a:outerShdw blurRad="76200" dist="50800" dir="5400000" algn="tl" rotWithShape="0">
                    <a:srgbClr val="000000">
                      <a:alpha val="65000"/>
                    </a:srgbClr>
                  </a:outerShdw>
                </a:effectLst>
                <a:latin typeface="Sakkal Majalla" panose="02000000000000000000" pitchFamily="2" charset="-78"/>
                <a:cs typeface="Ali-A-Traditional" pitchFamily="2" charset="-78"/>
              </a:rPr>
              <a:t>ة </a:t>
            </a:r>
            <a:r>
              <a:rPr lang="ar-SA" sz="4000" b="1" spc="50" dirty="0">
                <a:ln w="11430"/>
                <a:solidFill>
                  <a:srgbClr val="002060"/>
                </a:solidFill>
                <a:effectLst>
                  <a:outerShdw blurRad="76200" dist="50800" dir="5400000" algn="tl" rotWithShape="0">
                    <a:srgbClr val="000000">
                      <a:alpha val="65000"/>
                    </a:srgbClr>
                  </a:outerShdw>
                </a:effectLst>
                <a:latin typeface="Sakkal Majalla" panose="02000000000000000000" pitchFamily="2" charset="-78"/>
                <a:cs typeface="Ali-A-Traditional" pitchFamily="2" charset="-78"/>
              </a:rPr>
              <a:t>– قسم </a:t>
            </a:r>
            <a:r>
              <a:rPr lang="ar-SA" sz="4000" b="1" spc="50" dirty="0" smtClean="0">
                <a:ln w="11430"/>
                <a:solidFill>
                  <a:srgbClr val="002060"/>
                </a:solidFill>
                <a:effectLst>
                  <a:outerShdw blurRad="76200" dist="50800" dir="5400000" algn="tl" rotWithShape="0">
                    <a:srgbClr val="000000">
                      <a:alpha val="65000"/>
                    </a:srgbClr>
                  </a:outerShdw>
                </a:effectLst>
                <a:latin typeface="Sakkal Majalla" panose="02000000000000000000" pitchFamily="2" charset="-78"/>
                <a:cs typeface="Ali-A-Traditional" pitchFamily="2" charset="-78"/>
              </a:rPr>
              <a:t>الد</a:t>
            </a:r>
            <a:r>
              <a:rPr lang="ar-IQ" sz="4000" b="1" spc="50" dirty="0" smtClean="0">
                <a:ln w="11430"/>
                <a:solidFill>
                  <a:srgbClr val="002060"/>
                </a:solidFill>
                <a:effectLst>
                  <a:outerShdw blurRad="76200" dist="50800" dir="5400000" algn="tl" rotWithShape="0">
                    <a:srgbClr val="000000">
                      <a:alpha val="65000"/>
                    </a:srgbClr>
                  </a:outerShdw>
                </a:effectLst>
                <a:latin typeface="Sakkal Majalla" panose="02000000000000000000" pitchFamily="2" charset="-78"/>
                <a:cs typeface="Ali-A-Traditional" pitchFamily="2" charset="-78"/>
              </a:rPr>
              <a:t>ِّ</a:t>
            </a:r>
            <a:r>
              <a:rPr lang="ar-SA" sz="4000" b="1" spc="50" dirty="0" smtClean="0">
                <a:ln w="11430"/>
                <a:solidFill>
                  <a:srgbClr val="002060"/>
                </a:solidFill>
                <a:effectLst>
                  <a:outerShdw blurRad="76200" dist="50800" dir="5400000" algn="tl" rotWithShape="0">
                    <a:srgbClr val="000000">
                      <a:alpha val="65000"/>
                    </a:srgbClr>
                  </a:outerShdw>
                </a:effectLst>
                <a:latin typeface="Sakkal Majalla" panose="02000000000000000000" pitchFamily="2" charset="-78"/>
                <a:cs typeface="Ali-A-Traditional" pitchFamily="2" charset="-78"/>
              </a:rPr>
              <a:t>راسات الإسلامي</a:t>
            </a:r>
            <a:r>
              <a:rPr lang="ar-IQ" sz="4000" b="1" spc="50" dirty="0" smtClean="0">
                <a:ln w="11430"/>
                <a:solidFill>
                  <a:srgbClr val="002060"/>
                </a:solidFill>
                <a:effectLst>
                  <a:outerShdw blurRad="76200" dist="50800" dir="5400000" algn="tl" rotWithShape="0">
                    <a:srgbClr val="000000">
                      <a:alpha val="65000"/>
                    </a:srgbClr>
                  </a:outerShdw>
                </a:effectLst>
                <a:latin typeface="Sakkal Majalla" panose="02000000000000000000" pitchFamily="2" charset="-78"/>
                <a:cs typeface="Ali-A-Traditional" pitchFamily="2" charset="-78"/>
              </a:rPr>
              <a:t>َّ</a:t>
            </a:r>
            <a:r>
              <a:rPr lang="ar-SA" sz="4000" b="1" spc="50" dirty="0" smtClean="0">
                <a:ln w="11430"/>
                <a:solidFill>
                  <a:srgbClr val="002060"/>
                </a:solidFill>
                <a:effectLst>
                  <a:outerShdw blurRad="76200" dist="50800" dir="5400000" algn="tl" rotWithShape="0">
                    <a:srgbClr val="000000">
                      <a:alpha val="65000"/>
                    </a:srgbClr>
                  </a:outerShdw>
                </a:effectLst>
                <a:latin typeface="Sakkal Majalla" panose="02000000000000000000" pitchFamily="2" charset="-78"/>
                <a:cs typeface="Ali-A-Traditional" pitchFamily="2" charset="-78"/>
              </a:rPr>
              <a:t>ة</a:t>
            </a:r>
            <a:r>
              <a:rPr lang="ar-IQ"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Ali-A-Traditional" pitchFamily="2" charset="-78"/>
              </a:rPr>
              <a:t/>
            </a:r>
            <a:br>
              <a:rPr lang="ar-IQ"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Ali-A-Traditional" pitchFamily="2" charset="-78"/>
              </a:rPr>
            </a:br>
            <a:r>
              <a:rPr lang="en-US"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
            </a:r>
            <a:br>
              <a:rPr lang="en-US"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br>
            <a:r>
              <a:rPr lang="ar-IQ" sz="5400" b="1" spc="50" dirty="0">
                <a:ln w="11430"/>
                <a:solidFill>
                  <a:srgbClr val="00B050"/>
                </a:solidFill>
                <a:effectLst>
                  <a:outerShdw blurRad="76200" dist="50800" dir="5400000" algn="tl" rotWithShape="0">
                    <a:srgbClr val="000000">
                      <a:alpha val="65000"/>
                    </a:srgbClr>
                  </a:outerShdw>
                </a:effectLst>
                <a:latin typeface="Sakkal Majalla" panose="02000000000000000000" pitchFamily="2" charset="-78"/>
                <a:cs typeface="Ali-A-Sahifa Bold" pitchFamily="2" charset="-78"/>
              </a:rPr>
              <a:t>-المرحلة الثالثة-</a:t>
            </a:r>
            <a:r>
              <a:rPr lang="en-US" sz="2800" b="1" spc="50" dirty="0">
                <a:ln w="11430"/>
                <a:solidFill>
                  <a:srgbClr val="00B050"/>
                </a:soli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
            </a:r>
            <a:br>
              <a:rPr lang="en-US" sz="2800" b="1" spc="50" dirty="0">
                <a:ln w="11430"/>
                <a:solidFill>
                  <a:srgbClr val="00B050"/>
                </a:soli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br>
            <a:r>
              <a:rPr lang="ar-IQ"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 </a:t>
            </a:r>
            <a:r>
              <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
            </a:r>
            <a:br>
              <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br>
            <a:r>
              <a:rPr lang="ar-IQ"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 </a:t>
            </a:r>
            <a:r>
              <a:rPr lang="ar-IQ" sz="6600" b="1" spc="50" dirty="0" smtClean="0">
                <a:ln w="11430"/>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إعـداد</a:t>
            </a:r>
            <a:r>
              <a:rPr lang="en-US" sz="6600" b="1" spc="50" dirty="0">
                <a:ln w="11430"/>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
            </a:r>
            <a:br>
              <a:rPr lang="en-US" sz="6600" b="1" spc="50" dirty="0">
                <a:ln w="11430"/>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br>
            <a:r>
              <a:rPr lang="ar-IQ" sz="6600" b="1" spc="50" dirty="0" smtClean="0">
                <a:ln w="11430"/>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الدكتور/ </a:t>
            </a:r>
            <a:r>
              <a:rPr lang="ar-SY" sz="6600" b="1" spc="50" dirty="0" smtClean="0">
                <a:ln w="11430"/>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عباس علي </a:t>
            </a:r>
            <a:br>
              <a:rPr lang="ar-SY" sz="6600" b="1" spc="50" dirty="0" smtClean="0">
                <a:ln w="11430"/>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br>
            <a:r>
              <a:rPr lang="ar-SY" sz="6600" b="1" spc="50" dirty="0" smtClean="0">
                <a:ln w="11430"/>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rPr>
              <a:t>الدكتور/ بختيار عبد الرحمن</a:t>
            </a:r>
            <a:endParaRPr lang="en-US" b="1" spc="50" dirty="0">
              <a:ln w="11430"/>
              <a:effectLst>
                <a:outerShdw blurRad="76200" dist="50800" dir="5400000" algn="tl" rotWithShape="0">
                  <a:srgbClr val="000000">
                    <a:alpha val="65000"/>
                  </a:srgbClr>
                </a:outerShdw>
              </a:effectLst>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328816718"/>
      </p:ext>
    </p:extLst>
  </p:cSld>
  <p:clrMapOvr>
    <a:masterClrMapping/>
  </p:clrMapOvr>
  <mc:AlternateContent xmlns:mc="http://schemas.openxmlformats.org/markup-compatibility/2006" xmlns:p14="http://schemas.microsoft.com/office/powerpoint/2010/main">
    <mc:Choice Requires="p14">
      <p:transition spd="slow" p14:dur="3900">
        <p14:glitter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4"/>
                                        </p:tgtEl>
                                      </p:cBhvr>
                                    </p:animEffect>
                                    <p:animScale>
                                      <p:cBhvr>
                                        <p:cTn id="7" dur="25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0836" y="110836"/>
            <a:ext cx="11790219" cy="6636327"/>
          </a:xfrm>
        </p:spPr>
        <p:txBody>
          <a:bodyPr>
            <a:noAutofit/>
          </a:bodyPr>
          <a:lstStyle/>
          <a:p>
            <a:pPr algn="r" rtl="1">
              <a:lnSpc>
                <a:spcPct val="150000"/>
              </a:lnSpc>
            </a:pPr>
            <a:r>
              <a:rPr lang="ar-SA" sz="6000" b="1" dirty="0" smtClean="0">
                <a:solidFill>
                  <a:srgbClr val="C00000"/>
                </a:solidFill>
                <a:effectLst>
                  <a:outerShdw blurRad="38100" dist="38100" dir="2700000" algn="tl">
                    <a:srgbClr val="000000">
                      <a:alpha val="43137"/>
                    </a:srgbClr>
                  </a:outerShdw>
                </a:effectLst>
                <a:latin typeface="ae_AlMothnna" pitchFamily="34" charset="-78"/>
                <a:cs typeface="Ali-A-Samik" pitchFamily="2" charset="-78"/>
              </a:rPr>
              <a:t>4- </a:t>
            </a:r>
            <a:r>
              <a:rPr lang="ar-SA" sz="6000" b="1" dirty="0">
                <a:solidFill>
                  <a:srgbClr val="C00000"/>
                </a:solidFill>
                <a:effectLst>
                  <a:outerShdw blurRad="38100" dist="38100" dir="2700000" algn="tl">
                    <a:srgbClr val="000000">
                      <a:alpha val="43137"/>
                    </a:srgbClr>
                  </a:outerShdw>
                </a:effectLst>
                <a:latin typeface="ae_AlMothnna" pitchFamily="34" charset="-78"/>
                <a:cs typeface="Ali-A-Samik" pitchFamily="2" charset="-78"/>
              </a:rPr>
              <a:t>حاسة </a:t>
            </a:r>
            <a:r>
              <a:rPr lang="ar-SA" sz="6000" b="1" dirty="0" smtClean="0">
                <a:solidFill>
                  <a:srgbClr val="C00000"/>
                </a:solidFill>
                <a:effectLst>
                  <a:outerShdw blurRad="38100" dist="38100" dir="2700000" algn="tl">
                    <a:srgbClr val="000000">
                      <a:alpha val="43137"/>
                    </a:srgbClr>
                  </a:outerShdw>
                </a:effectLst>
                <a:latin typeface="ae_AlMothnna" pitchFamily="34" charset="-78"/>
                <a:cs typeface="Ali-A-Samik" pitchFamily="2" charset="-78"/>
              </a:rPr>
              <a:t>الش</a:t>
            </a:r>
            <a:r>
              <a:rPr lang="ar-IQ" sz="6000" b="1" dirty="0" smtClean="0">
                <a:solidFill>
                  <a:srgbClr val="C00000"/>
                </a:solidFill>
                <a:effectLst>
                  <a:outerShdw blurRad="38100" dist="38100" dir="2700000" algn="tl">
                    <a:srgbClr val="000000">
                      <a:alpha val="43137"/>
                    </a:srgbClr>
                  </a:outerShdw>
                </a:effectLst>
                <a:latin typeface="ae_AlMothnna" pitchFamily="34" charset="-78"/>
                <a:cs typeface="Ali-A-Samik" pitchFamily="2" charset="-78"/>
              </a:rPr>
              <a:t>َّ</a:t>
            </a:r>
            <a:r>
              <a:rPr lang="ar-SA" sz="6000" b="1" dirty="0" smtClean="0">
                <a:solidFill>
                  <a:srgbClr val="C00000"/>
                </a:solidFill>
                <a:effectLst>
                  <a:outerShdw blurRad="38100" dist="38100" dir="2700000" algn="tl">
                    <a:srgbClr val="000000">
                      <a:alpha val="43137"/>
                    </a:srgbClr>
                  </a:outerShdw>
                </a:effectLst>
                <a:latin typeface="ae_AlMothnna" pitchFamily="34" charset="-78"/>
                <a:cs typeface="Ali-A-Samik" pitchFamily="2" charset="-78"/>
              </a:rPr>
              <a:t>مّ: </a:t>
            </a:r>
            <a:r>
              <a:rPr lang="en-US" sz="5400" dirty="0">
                <a:effectLst>
                  <a:outerShdw blurRad="38100" dist="38100" dir="2700000" algn="tl">
                    <a:srgbClr val="000000">
                      <a:alpha val="43137"/>
                    </a:srgbClr>
                  </a:outerShdw>
                </a:effectLst>
                <a:cs typeface="Ali-A-Samik" pitchFamily="2" charset="-78"/>
              </a:rPr>
              <a:t/>
            </a:r>
            <a:br>
              <a:rPr lang="en-US" sz="5400" dirty="0">
                <a:effectLst>
                  <a:outerShdw blurRad="38100" dist="38100" dir="2700000" algn="tl">
                    <a:srgbClr val="000000">
                      <a:alpha val="43137"/>
                    </a:srgbClr>
                  </a:outerShdw>
                </a:effectLst>
                <a:cs typeface="Ali-A-Samik" pitchFamily="2" charset="-78"/>
              </a:rPr>
            </a:br>
            <a:r>
              <a:rPr lang="ar-SA" sz="4800" dirty="0">
                <a:effectLst>
                  <a:outerShdw blurRad="38100" dist="38100" dir="2700000" algn="tl">
                    <a:srgbClr val="000000">
                      <a:alpha val="43137"/>
                    </a:srgbClr>
                  </a:outerShdw>
                </a:effectLst>
                <a:cs typeface="Ali-A-Samik" pitchFamily="2" charset="-78"/>
              </a:rPr>
              <a:t>وتتم عملية الشم من خلال استقبال الخلايا الحسية الشمية للروائح حيث تنتقل إلى السائل المخاطي في الأنف إلى الخلايا العصبية في نهاية عصب الشم على شكل نبضات عصبية بعدها تنتقل هذه النبضات إلى الفص الصدغي من الدماغ من أجل تفسير هذه الروائح وإصدار الأوامر بشأنها</a:t>
            </a:r>
            <a:r>
              <a:rPr lang="en-US" sz="4800" dirty="0">
                <a:effectLst>
                  <a:outerShdw blurRad="38100" dist="38100" dir="2700000" algn="tl">
                    <a:srgbClr val="000000">
                      <a:alpha val="43137"/>
                    </a:srgbClr>
                  </a:outerShdw>
                </a:effectLst>
                <a:cs typeface="Ali-A-Samik" pitchFamily="2" charset="-78"/>
              </a:rPr>
              <a:t>.</a:t>
            </a:r>
            <a:endParaRPr lang="en-US" sz="4800" b="1" dirty="0">
              <a:effectLst>
                <a:outerShdw blurRad="38100" dist="38100" dir="2700000" algn="tl">
                  <a:srgbClr val="000000">
                    <a:alpha val="43137"/>
                  </a:srgbClr>
                </a:outerShdw>
              </a:effectLst>
              <a:latin typeface="+mn-lt"/>
              <a:ea typeface="+mn-ea"/>
              <a:cs typeface="Ali-A-Samik" pitchFamily="2" charset="-78"/>
            </a:endParaRPr>
          </a:p>
        </p:txBody>
      </p:sp>
    </p:spTree>
    <p:extLst>
      <p:ext uri="{BB962C8B-B14F-4D97-AF65-F5344CB8AC3E}">
        <p14:creationId xmlns:p14="http://schemas.microsoft.com/office/powerpoint/2010/main" val="3589638903"/>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80109" y="110836"/>
            <a:ext cx="11707092" cy="6636327"/>
          </a:xfrm>
        </p:spPr>
        <p:txBody>
          <a:bodyPr>
            <a:noAutofit/>
          </a:bodyPr>
          <a:lstStyle/>
          <a:p>
            <a:pPr algn="r" rtl="1">
              <a:lnSpc>
                <a:spcPct val="150000"/>
              </a:lnSpc>
            </a:pPr>
            <a:r>
              <a:rPr lang="en-US" sz="6000" b="1" dirty="0">
                <a:solidFill>
                  <a:srgbClr val="FF0000"/>
                </a:solidFill>
                <a:effectLst>
                  <a:outerShdw blurRad="38100" dist="38100" dir="2700000" algn="tl">
                    <a:srgbClr val="000000">
                      <a:alpha val="43137"/>
                    </a:srgbClr>
                  </a:outerShdw>
                </a:effectLst>
                <a:cs typeface="Ali-A-Samik" pitchFamily="2" charset="-78"/>
              </a:rPr>
              <a:t>5</a:t>
            </a:r>
            <a:r>
              <a:rPr lang="ar-SA" sz="6000" b="1" dirty="0" smtClean="0">
                <a:solidFill>
                  <a:srgbClr val="FF0000"/>
                </a:solidFill>
                <a:effectLst>
                  <a:outerShdw blurRad="38100" dist="38100" dir="2700000" algn="tl">
                    <a:srgbClr val="000000">
                      <a:alpha val="43137"/>
                    </a:srgbClr>
                  </a:outerShdw>
                </a:effectLst>
                <a:cs typeface="Ali-A-Samik" pitchFamily="2" charset="-78"/>
              </a:rPr>
              <a:t>-</a:t>
            </a:r>
            <a:r>
              <a:rPr lang="ar-IQ" sz="6000" b="1" dirty="0" smtClean="0">
                <a:solidFill>
                  <a:srgbClr val="FF0000"/>
                </a:solidFill>
                <a:effectLst>
                  <a:outerShdw blurRad="38100" dist="38100" dir="2700000" algn="tl">
                    <a:srgbClr val="000000">
                      <a:alpha val="43137"/>
                    </a:srgbClr>
                  </a:outerShdw>
                </a:effectLst>
                <a:cs typeface="Ali-A-Samik" pitchFamily="2" charset="-78"/>
              </a:rPr>
              <a:t> </a:t>
            </a:r>
            <a:r>
              <a:rPr lang="ar-SA" sz="5400" b="1" dirty="0" smtClean="0">
                <a:solidFill>
                  <a:srgbClr val="FF0000"/>
                </a:solidFill>
                <a:effectLst>
                  <a:outerShdw blurRad="38100" dist="38100" dir="2700000" algn="tl">
                    <a:srgbClr val="000000">
                      <a:alpha val="43137"/>
                    </a:srgbClr>
                  </a:outerShdw>
                </a:effectLst>
                <a:cs typeface="Ali-A-Samik" pitchFamily="2" charset="-78"/>
              </a:rPr>
              <a:t>حاسة الذ</a:t>
            </a:r>
            <a:r>
              <a:rPr lang="ar-IQ" sz="5400" b="1" dirty="0" smtClean="0">
                <a:solidFill>
                  <a:srgbClr val="FF0000"/>
                </a:solidFill>
                <a:effectLst>
                  <a:outerShdw blurRad="38100" dist="38100" dir="2700000" algn="tl">
                    <a:srgbClr val="000000">
                      <a:alpha val="43137"/>
                    </a:srgbClr>
                  </a:outerShdw>
                </a:effectLst>
                <a:cs typeface="Ali-A-Samik" pitchFamily="2" charset="-78"/>
              </a:rPr>
              <a:t>َّ</a:t>
            </a:r>
            <a:r>
              <a:rPr lang="ar-SA" sz="5400" b="1" dirty="0" smtClean="0">
                <a:solidFill>
                  <a:srgbClr val="FF0000"/>
                </a:solidFill>
                <a:effectLst>
                  <a:outerShdw blurRad="38100" dist="38100" dir="2700000" algn="tl">
                    <a:srgbClr val="000000">
                      <a:alpha val="43137"/>
                    </a:srgbClr>
                  </a:outerShdw>
                </a:effectLst>
                <a:cs typeface="Ali-A-Samik" pitchFamily="2" charset="-78"/>
              </a:rPr>
              <a:t>وق:</a:t>
            </a:r>
            <a:r>
              <a:rPr lang="ar-IQ" sz="3200" b="1" dirty="0" smtClean="0">
                <a:effectLst>
                  <a:outerShdw blurRad="38100" dist="38100" dir="2700000" algn="tl">
                    <a:srgbClr val="000000">
                      <a:alpha val="43137"/>
                    </a:srgbClr>
                  </a:outerShdw>
                </a:effectLst>
                <a:cs typeface="Ali-A-Jiddah" pitchFamily="2" charset="-78"/>
              </a:rPr>
              <a:t/>
            </a:r>
            <a:br>
              <a:rPr lang="ar-IQ" sz="3200" b="1" dirty="0" smtClean="0">
                <a:effectLst>
                  <a:outerShdw blurRad="38100" dist="38100" dir="2700000" algn="tl">
                    <a:srgbClr val="000000">
                      <a:alpha val="43137"/>
                    </a:srgbClr>
                  </a:outerShdw>
                </a:effectLst>
                <a:cs typeface="Ali-A-Jiddah" pitchFamily="2" charset="-78"/>
              </a:rPr>
            </a:br>
            <a:r>
              <a:rPr lang="ar-SA" sz="4000" b="1" dirty="0" smtClean="0">
                <a:effectLst>
                  <a:outerShdw blurRad="38100" dist="38100" dir="2700000" algn="tl">
                    <a:srgbClr val="000000">
                      <a:alpha val="43137"/>
                    </a:srgbClr>
                  </a:outerShdw>
                </a:effectLst>
                <a:cs typeface="Ali-A-Samik" pitchFamily="2" charset="-78"/>
              </a:rPr>
              <a:t>ف</a:t>
            </a:r>
            <a:r>
              <a:rPr lang="ar-IQ" sz="4000" b="1" dirty="0" smtClean="0">
                <a:effectLst>
                  <a:outerShdw blurRad="38100" dist="38100" dir="2700000" algn="tl">
                    <a:srgbClr val="000000">
                      <a:alpha val="43137"/>
                    </a:srgbClr>
                  </a:outerShdw>
                </a:effectLst>
                <a:cs typeface="Ali-A-Samik" pitchFamily="2" charset="-78"/>
              </a:rPr>
              <a:t>ـ</a:t>
            </a:r>
            <a:r>
              <a:rPr lang="ar-SA" sz="4000" b="1" dirty="0" smtClean="0">
                <a:effectLst>
                  <a:outerShdw blurRad="38100" dist="38100" dir="2700000" algn="tl">
                    <a:srgbClr val="000000">
                      <a:alpha val="43137"/>
                    </a:srgbClr>
                  </a:outerShdw>
                </a:effectLst>
                <a:cs typeface="Ali-A-Samik" pitchFamily="2" charset="-78"/>
              </a:rPr>
              <a:t>ي </a:t>
            </a:r>
            <a:r>
              <a:rPr lang="ar-SA" sz="4000" b="1" dirty="0">
                <a:effectLst>
                  <a:outerShdw blurRad="38100" dist="38100" dir="2700000" algn="tl">
                    <a:srgbClr val="000000">
                      <a:alpha val="43137"/>
                    </a:srgbClr>
                  </a:outerShdw>
                </a:effectLst>
                <a:cs typeface="Ali-A-Samik" pitchFamily="2" charset="-78"/>
              </a:rPr>
              <a:t>الوقت الذي تعتبر </a:t>
            </a:r>
            <a:r>
              <a:rPr lang="ar-SA" sz="4000" b="1" dirty="0" smtClean="0">
                <a:effectLst>
                  <a:outerShdw blurRad="38100" dist="38100" dir="2700000" algn="tl">
                    <a:srgbClr val="000000">
                      <a:alpha val="43137"/>
                    </a:srgbClr>
                  </a:outerShdw>
                </a:effectLst>
                <a:cs typeface="Ali-A-Samik" pitchFamily="2" charset="-78"/>
              </a:rPr>
              <a:t>في</a:t>
            </a:r>
            <a:r>
              <a:rPr lang="ar-IQ" sz="4000" b="1" dirty="0" smtClean="0">
                <a:effectLst>
                  <a:outerShdw blurRad="38100" dist="38100" dir="2700000" algn="tl">
                    <a:srgbClr val="000000">
                      <a:alpha val="43137"/>
                    </a:srgbClr>
                  </a:outerShdw>
                </a:effectLst>
                <a:cs typeface="Ali-A-Samik" pitchFamily="2" charset="-78"/>
              </a:rPr>
              <a:t>ـ</a:t>
            </a:r>
            <a:r>
              <a:rPr lang="ar-SA" sz="4000" b="1" dirty="0" smtClean="0">
                <a:effectLst>
                  <a:outerShdw blurRad="38100" dist="38100" dir="2700000" algn="tl">
                    <a:srgbClr val="000000">
                      <a:alpha val="43137"/>
                    </a:srgbClr>
                  </a:outerShdw>
                </a:effectLst>
                <a:cs typeface="Ali-A-Samik" pitchFamily="2" charset="-78"/>
              </a:rPr>
              <a:t>ه ك</a:t>
            </a:r>
            <a:r>
              <a:rPr lang="ar-IQ" sz="4000" b="1" dirty="0" smtClean="0">
                <a:effectLst>
                  <a:outerShdw blurRad="38100" dist="38100" dir="2700000" algn="tl">
                    <a:srgbClr val="000000">
                      <a:alpha val="43137"/>
                    </a:srgbClr>
                  </a:outerShdw>
                </a:effectLst>
                <a:cs typeface="Ali-A-Samik" pitchFamily="2" charset="-78"/>
              </a:rPr>
              <a:t>ــ</a:t>
            </a:r>
            <a:r>
              <a:rPr lang="ar-SA" sz="4000" b="1" dirty="0" smtClean="0">
                <a:effectLst>
                  <a:outerShdw blurRad="38100" dist="38100" dir="2700000" algn="tl">
                    <a:srgbClr val="000000">
                      <a:alpha val="43137"/>
                    </a:srgbClr>
                  </a:outerShdw>
                </a:effectLst>
                <a:cs typeface="Ali-A-Samik" pitchFamily="2" charset="-78"/>
              </a:rPr>
              <a:t>ل م</a:t>
            </a:r>
            <a:r>
              <a:rPr lang="ar-IQ" sz="4000" b="1" dirty="0" smtClean="0">
                <a:effectLst>
                  <a:outerShdw blurRad="38100" dist="38100" dir="2700000" algn="tl">
                    <a:srgbClr val="000000">
                      <a:alpha val="43137"/>
                    </a:srgbClr>
                  </a:outerShdw>
                </a:effectLst>
                <a:cs typeface="Ali-A-Samik" pitchFamily="2" charset="-78"/>
              </a:rPr>
              <a:t>ـ</a:t>
            </a:r>
            <a:r>
              <a:rPr lang="ar-SA" sz="4000" b="1" dirty="0" smtClean="0">
                <a:effectLst>
                  <a:outerShdw blurRad="38100" dist="38100" dir="2700000" algn="tl">
                    <a:srgbClr val="000000">
                      <a:alpha val="43137"/>
                    </a:srgbClr>
                  </a:outerShdw>
                </a:effectLst>
                <a:cs typeface="Ali-A-Samik" pitchFamily="2" charset="-78"/>
              </a:rPr>
              <a:t>ن </a:t>
            </a:r>
            <a:r>
              <a:rPr lang="ar-SA" sz="4000" b="1" dirty="0">
                <a:effectLst>
                  <a:outerShdw blurRad="38100" dist="38100" dir="2700000" algn="tl">
                    <a:srgbClr val="000000">
                      <a:alpha val="43137"/>
                    </a:srgbClr>
                  </a:outerShdw>
                </a:effectLst>
                <a:cs typeface="Ali-A-Samik" pitchFamily="2" charset="-78"/>
              </a:rPr>
              <a:t>حاسة </a:t>
            </a:r>
            <a:r>
              <a:rPr lang="ar-SA" sz="4000" b="1" dirty="0" smtClean="0">
                <a:effectLst>
                  <a:outerShdw blurRad="38100" dist="38100" dir="2700000" algn="tl">
                    <a:srgbClr val="000000">
                      <a:alpha val="43137"/>
                    </a:srgbClr>
                  </a:outerShdw>
                </a:effectLst>
                <a:cs typeface="Ali-A-Samik" pitchFamily="2" charset="-78"/>
              </a:rPr>
              <a:t>الل</a:t>
            </a:r>
            <a:r>
              <a:rPr lang="ar-IQ" sz="4000" b="1" dirty="0" smtClean="0">
                <a:effectLst>
                  <a:outerShdw blurRad="38100" dist="38100" dir="2700000" algn="tl">
                    <a:srgbClr val="000000">
                      <a:alpha val="43137"/>
                    </a:srgbClr>
                  </a:outerShdw>
                </a:effectLst>
                <a:cs typeface="Ali-A-Samik" pitchFamily="2" charset="-78"/>
              </a:rPr>
              <a:t>َّ</a:t>
            </a:r>
            <a:r>
              <a:rPr lang="ar-SA" sz="4000" b="1" dirty="0" smtClean="0">
                <a:effectLst>
                  <a:outerShdw blurRad="38100" dist="38100" dir="2700000" algn="tl">
                    <a:srgbClr val="000000">
                      <a:alpha val="43137"/>
                    </a:srgbClr>
                  </a:outerShdw>
                </a:effectLst>
                <a:cs typeface="Ali-A-Samik" pitchFamily="2" charset="-78"/>
              </a:rPr>
              <a:t>م</a:t>
            </a:r>
            <a:r>
              <a:rPr lang="ar-IQ" sz="4000" b="1" dirty="0" smtClean="0">
                <a:effectLst>
                  <a:outerShdw blurRad="38100" dist="38100" dir="2700000" algn="tl">
                    <a:srgbClr val="000000">
                      <a:alpha val="43137"/>
                    </a:srgbClr>
                  </a:outerShdw>
                </a:effectLst>
                <a:cs typeface="Ali-A-Samik" pitchFamily="2" charset="-78"/>
              </a:rPr>
              <a:t>ـ</a:t>
            </a:r>
            <a:r>
              <a:rPr lang="ar-SA" sz="4000" b="1" dirty="0" smtClean="0">
                <a:effectLst>
                  <a:outerShdw blurRad="38100" dist="38100" dir="2700000" algn="tl">
                    <a:srgbClr val="000000">
                      <a:alpha val="43137"/>
                    </a:srgbClr>
                  </a:outerShdw>
                </a:effectLst>
                <a:cs typeface="Ali-A-Samik" pitchFamily="2" charset="-78"/>
              </a:rPr>
              <a:t>س والبص</a:t>
            </a:r>
            <a:r>
              <a:rPr lang="ar-IQ" sz="4000" b="1" dirty="0" smtClean="0">
                <a:effectLst>
                  <a:outerShdw blurRad="38100" dist="38100" dir="2700000" algn="tl">
                    <a:srgbClr val="000000">
                      <a:alpha val="43137"/>
                    </a:srgbClr>
                  </a:outerShdw>
                </a:effectLst>
                <a:cs typeface="Ali-A-Samik" pitchFamily="2" charset="-78"/>
              </a:rPr>
              <a:t>ـ</a:t>
            </a:r>
            <a:r>
              <a:rPr lang="ar-SA" sz="4000" b="1" dirty="0" smtClean="0">
                <a:effectLst>
                  <a:outerShdw blurRad="38100" dist="38100" dir="2700000" algn="tl">
                    <a:srgbClr val="000000">
                      <a:alpha val="43137"/>
                    </a:srgbClr>
                  </a:outerShdw>
                </a:effectLst>
                <a:cs typeface="Ali-A-Samik" pitchFamily="2" charset="-78"/>
              </a:rPr>
              <a:t>ر والس</a:t>
            </a:r>
            <a:r>
              <a:rPr lang="ar-IQ" sz="4000" b="1" dirty="0" smtClean="0">
                <a:effectLst>
                  <a:outerShdw blurRad="38100" dist="38100" dir="2700000" algn="tl">
                    <a:srgbClr val="000000">
                      <a:alpha val="43137"/>
                    </a:srgbClr>
                  </a:outerShdw>
                </a:effectLst>
                <a:cs typeface="Ali-A-Samik" pitchFamily="2" charset="-78"/>
              </a:rPr>
              <a:t>َّ</a:t>
            </a:r>
            <a:r>
              <a:rPr lang="ar-SA" sz="4000" b="1" dirty="0" smtClean="0">
                <a:effectLst>
                  <a:outerShdw blurRad="38100" dist="38100" dir="2700000" algn="tl">
                    <a:srgbClr val="000000">
                      <a:alpha val="43137"/>
                    </a:srgbClr>
                  </a:outerShdw>
                </a:effectLst>
                <a:cs typeface="Ali-A-Samik" pitchFamily="2" charset="-78"/>
              </a:rPr>
              <a:t>م</a:t>
            </a:r>
            <a:r>
              <a:rPr lang="ar-IQ" sz="4000" b="1" dirty="0" smtClean="0">
                <a:effectLst>
                  <a:outerShdw blurRad="38100" dist="38100" dir="2700000" algn="tl">
                    <a:srgbClr val="000000">
                      <a:alpha val="43137"/>
                    </a:srgbClr>
                  </a:outerShdw>
                </a:effectLst>
                <a:cs typeface="Ali-A-Samik" pitchFamily="2" charset="-78"/>
              </a:rPr>
              <a:t>ـ</a:t>
            </a:r>
            <a:r>
              <a:rPr lang="ar-SA" sz="4000" b="1" dirty="0" smtClean="0">
                <a:effectLst>
                  <a:outerShdw blurRad="38100" dist="38100" dir="2700000" algn="tl">
                    <a:srgbClr val="000000">
                      <a:alpha val="43137"/>
                    </a:srgbClr>
                  </a:outerShdw>
                </a:effectLst>
                <a:cs typeface="Ali-A-Samik" pitchFamily="2" charset="-78"/>
              </a:rPr>
              <a:t>ع </a:t>
            </a:r>
            <a:r>
              <a:rPr lang="ar-SA" sz="4000" b="1" dirty="0">
                <a:effectLst>
                  <a:outerShdw blurRad="38100" dist="38100" dir="2700000" algn="tl">
                    <a:srgbClr val="000000">
                      <a:alpha val="43137"/>
                    </a:srgbClr>
                  </a:outerShdw>
                </a:effectLst>
                <a:cs typeface="Ali-A-Samik" pitchFamily="2" charset="-78"/>
              </a:rPr>
              <a:t>ذات </a:t>
            </a:r>
            <a:r>
              <a:rPr lang="ar-SA" sz="4000" b="1" dirty="0" smtClean="0">
                <a:effectLst>
                  <a:outerShdw blurRad="38100" dist="38100" dir="2700000" algn="tl">
                    <a:srgbClr val="000000">
                      <a:alpha val="43137"/>
                    </a:srgbClr>
                  </a:outerShdw>
                </a:effectLst>
                <a:cs typeface="Ali-A-Samik" pitchFamily="2" charset="-78"/>
              </a:rPr>
              <a:t>ط</a:t>
            </a:r>
            <a:r>
              <a:rPr lang="ar-IQ" sz="4000" b="1" dirty="0" smtClean="0">
                <a:effectLst>
                  <a:outerShdw blurRad="38100" dist="38100" dir="2700000" algn="tl">
                    <a:srgbClr val="000000">
                      <a:alpha val="43137"/>
                    </a:srgbClr>
                  </a:outerShdw>
                </a:effectLst>
                <a:cs typeface="Ali-A-Samik" pitchFamily="2" charset="-78"/>
              </a:rPr>
              <a:t>ـ</a:t>
            </a:r>
            <a:r>
              <a:rPr lang="ar-SA" sz="4000" b="1" dirty="0" smtClean="0">
                <a:effectLst>
                  <a:outerShdw blurRad="38100" dist="38100" dir="2700000" algn="tl">
                    <a:srgbClr val="000000">
                      <a:alpha val="43137"/>
                    </a:srgbClr>
                  </a:outerShdw>
                </a:effectLst>
                <a:cs typeface="Ali-A-Samik" pitchFamily="2" charset="-78"/>
              </a:rPr>
              <a:t>اب</a:t>
            </a:r>
            <a:r>
              <a:rPr lang="ar-IQ" sz="4000" b="1" dirty="0" smtClean="0">
                <a:effectLst>
                  <a:outerShdw blurRad="38100" dist="38100" dir="2700000" algn="tl">
                    <a:srgbClr val="000000">
                      <a:alpha val="43137"/>
                    </a:srgbClr>
                  </a:outerShdw>
                </a:effectLst>
                <a:cs typeface="Ali-A-Samik" pitchFamily="2" charset="-78"/>
              </a:rPr>
              <a:t>ــ</a:t>
            </a:r>
            <a:r>
              <a:rPr lang="ar-SA" sz="4000" b="1" dirty="0" smtClean="0">
                <a:effectLst>
                  <a:outerShdw blurRad="38100" dist="38100" dir="2700000" algn="tl">
                    <a:srgbClr val="000000">
                      <a:alpha val="43137"/>
                    </a:srgbClr>
                  </a:outerShdw>
                </a:effectLst>
                <a:cs typeface="Ali-A-Samik" pitchFamily="2" charset="-78"/>
              </a:rPr>
              <a:t>ع </a:t>
            </a:r>
            <a:r>
              <a:rPr lang="ar-SA" sz="4000" b="1" dirty="0">
                <a:effectLst>
                  <a:outerShdw blurRad="38100" dist="38100" dir="2700000" algn="tl">
                    <a:srgbClr val="000000">
                      <a:alpha val="43137"/>
                    </a:srgbClr>
                  </a:outerShdw>
                </a:effectLst>
                <a:cs typeface="Ali-A-Samik" pitchFamily="2" charset="-78"/>
              </a:rPr>
              <a:t>ميكانيكي، حيث تعمل مثل هذه الحواس على وفق آليات </a:t>
            </a:r>
            <a:r>
              <a:rPr lang="ar-SA" sz="4000" b="1" dirty="0" smtClean="0">
                <a:effectLst>
                  <a:outerShdw blurRad="38100" dist="38100" dir="2700000" algn="tl">
                    <a:srgbClr val="000000">
                      <a:alpha val="43137"/>
                    </a:srgbClr>
                  </a:outerShdw>
                </a:effectLst>
                <a:cs typeface="Ali-A-Samik" pitchFamily="2" charset="-78"/>
              </a:rPr>
              <a:t>ميكانيكي</a:t>
            </a:r>
            <a:r>
              <a:rPr lang="ar-IQ" sz="4000" b="1" dirty="0" smtClean="0">
                <a:effectLst>
                  <a:outerShdw blurRad="38100" dist="38100" dir="2700000" algn="tl">
                    <a:srgbClr val="000000">
                      <a:alpha val="43137"/>
                    </a:srgbClr>
                  </a:outerShdw>
                </a:effectLst>
                <a:cs typeface="Ali-A-Samik" pitchFamily="2" charset="-78"/>
              </a:rPr>
              <a:t>َّ</a:t>
            </a:r>
            <a:r>
              <a:rPr lang="ar-SA" sz="4000" b="1" dirty="0" smtClean="0">
                <a:effectLst>
                  <a:outerShdw blurRad="38100" dist="38100" dir="2700000" algn="tl">
                    <a:srgbClr val="000000">
                      <a:alpha val="43137"/>
                    </a:srgbClr>
                  </a:outerShdw>
                </a:effectLst>
                <a:cs typeface="Ali-A-Samik" pitchFamily="2" charset="-78"/>
              </a:rPr>
              <a:t>ة </a:t>
            </a:r>
            <a:r>
              <a:rPr lang="ar-SA" sz="4000" b="1" dirty="0">
                <a:effectLst>
                  <a:outerShdw blurRad="38100" dist="38100" dir="2700000" algn="tl">
                    <a:srgbClr val="000000">
                      <a:alpha val="43137"/>
                    </a:srgbClr>
                  </a:outerShdw>
                </a:effectLst>
                <a:cs typeface="Ali-A-Samik" pitchFamily="2" charset="-78"/>
              </a:rPr>
              <a:t>بحتة تعتمد </a:t>
            </a:r>
            <a:r>
              <a:rPr lang="ar-SA" sz="4000" b="1" dirty="0" smtClean="0">
                <a:effectLst>
                  <a:outerShdw blurRad="38100" dist="38100" dir="2700000" algn="tl">
                    <a:srgbClr val="000000">
                      <a:alpha val="43137"/>
                    </a:srgbClr>
                  </a:outerShdw>
                </a:effectLst>
                <a:cs typeface="Ali-A-Samik" pitchFamily="2" charset="-78"/>
              </a:rPr>
              <a:t>بالد</a:t>
            </a:r>
            <a:r>
              <a:rPr lang="ar-IQ" sz="4000" b="1" dirty="0" smtClean="0">
                <a:effectLst>
                  <a:outerShdw blurRad="38100" dist="38100" dir="2700000" algn="tl">
                    <a:srgbClr val="000000">
                      <a:alpha val="43137"/>
                    </a:srgbClr>
                  </a:outerShdw>
                </a:effectLst>
                <a:cs typeface="Ali-A-Samik" pitchFamily="2" charset="-78"/>
              </a:rPr>
              <a:t>َّ</a:t>
            </a:r>
            <a:r>
              <a:rPr lang="ar-SA" sz="4000" b="1" dirty="0" smtClean="0">
                <a:effectLst>
                  <a:outerShdw blurRad="38100" dist="38100" dir="2700000" algn="tl">
                    <a:srgbClr val="000000">
                      <a:alpha val="43137"/>
                    </a:srgbClr>
                  </a:outerShdw>
                </a:effectLst>
                <a:cs typeface="Ali-A-Samik" pitchFamily="2" charset="-78"/>
              </a:rPr>
              <a:t>رجة </a:t>
            </a:r>
            <a:r>
              <a:rPr lang="ar-SA" sz="4000" b="1" dirty="0">
                <a:effectLst>
                  <a:outerShdw blurRad="38100" dist="38100" dir="2700000" algn="tl">
                    <a:srgbClr val="000000">
                      <a:alpha val="43137"/>
                    </a:srgbClr>
                  </a:outerShdw>
                </a:effectLst>
                <a:cs typeface="Ali-A-Samik" pitchFamily="2" charset="-78"/>
              </a:rPr>
              <a:t>الأولى على الخصائص </a:t>
            </a:r>
            <a:r>
              <a:rPr lang="ar-SA" sz="4000" b="1" dirty="0" smtClean="0">
                <a:effectLst>
                  <a:outerShdw blurRad="38100" dist="38100" dir="2700000" algn="tl">
                    <a:srgbClr val="000000">
                      <a:alpha val="43137"/>
                    </a:srgbClr>
                  </a:outerShdw>
                </a:effectLst>
                <a:cs typeface="Ali-A-Samik" pitchFamily="2" charset="-78"/>
              </a:rPr>
              <a:t>الفيزيائي</a:t>
            </a:r>
            <a:r>
              <a:rPr lang="ar-IQ" sz="4000" b="1" dirty="0" smtClean="0">
                <a:effectLst>
                  <a:outerShdw blurRad="38100" dist="38100" dir="2700000" algn="tl">
                    <a:srgbClr val="000000">
                      <a:alpha val="43137"/>
                    </a:srgbClr>
                  </a:outerShdw>
                </a:effectLst>
                <a:cs typeface="Ali-A-Samik" pitchFamily="2" charset="-78"/>
              </a:rPr>
              <a:t>َّ</a:t>
            </a:r>
            <a:r>
              <a:rPr lang="ar-SA" sz="4000" b="1" dirty="0" smtClean="0">
                <a:effectLst>
                  <a:outerShdw blurRad="38100" dist="38100" dir="2700000" algn="tl">
                    <a:srgbClr val="000000">
                      <a:alpha val="43137"/>
                    </a:srgbClr>
                  </a:outerShdw>
                </a:effectLst>
                <a:cs typeface="Ali-A-Samik" pitchFamily="2" charset="-78"/>
              </a:rPr>
              <a:t>ة </a:t>
            </a:r>
            <a:r>
              <a:rPr lang="ar-SA" sz="4000" b="1" dirty="0">
                <a:effectLst>
                  <a:outerShdw blurRad="38100" dist="38100" dir="2700000" algn="tl">
                    <a:srgbClr val="000000">
                      <a:alpha val="43137"/>
                    </a:srgbClr>
                  </a:outerShdw>
                </a:effectLst>
                <a:cs typeface="Ali-A-Samik" pitchFamily="2" charset="-78"/>
              </a:rPr>
              <a:t>للمثيرات التي </a:t>
            </a:r>
            <a:r>
              <a:rPr lang="ar-SA" sz="4000" b="1" dirty="0" smtClean="0">
                <a:effectLst>
                  <a:outerShdw blurRad="38100" dist="38100" dir="2700000" algn="tl">
                    <a:srgbClr val="000000">
                      <a:alpha val="43137"/>
                    </a:srgbClr>
                  </a:outerShdw>
                </a:effectLst>
                <a:cs typeface="Ali-A-Samik" pitchFamily="2" charset="-78"/>
              </a:rPr>
              <a:t>يتم</a:t>
            </a:r>
            <a:r>
              <a:rPr lang="ar-IQ" sz="4000" b="1" dirty="0" smtClean="0">
                <a:effectLst>
                  <a:outerShdw blurRad="38100" dist="38100" dir="2700000" algn="tl">
                    <a:srgbClr val="000000">
                      <a:alpha val="43137"/>
                    </a:srgbClr>
                  </a:outerShdw>
                </a:effectLst>
                <a:cs typeface="Ali-A-Samik" pitchFamily="2" charset="-78"/>
              </a:rPr>
              <a:t>ُّ</a:t>
            </a:r>
            <a:r>
              <a:rPr lang="ar-SA" sz="4000" b="1" dirty="0" smtClean="0">
                <a:effectLst>
                  <a:outerShdw blurRad="38100" dist="38100" dir="2700000" algn="tl">
                    <a:srgbClr val="000000">
                      <a:alpha val="43137"/>
                    </a:srgbClr>
                  </a:outerShdw>
                </a:effectLst>
                <a:cs typeface="Ali-A-Samik" pitchFamily="2" charset="-78"/>
              </a:rPr>
              <a:t> الت</a:t>
            </a:r>
            <a:r>
              <a:rPr lang="ar-IQ" sz="4000" b="1" dirty="0" smtClean="0">
                <a:effectLst>
                  <a:outerShdw blurRad="38100" dist="38100" dir="2700000" algn="tl">
                    <a:srgbClr val="000000">
                      <a:alpha val="43137"/>
                    </a:srgbClr>
                  </a:outerShdw>
                </a:effectLst>
                <a:cs typeface="Ali-A-Samik" pitchFamily="2" charset="-78"/>
              </a:rPr>
              <a:t>َّ</a:t>
            </a:r>
            <a:r>
              <a:rPr lang="ar-SA" sz="4000" b="1" dirty="0" smtClean="0">
                <a:effectLst>
                  <a:outerShdw blurRad="38100" dist="38100" dir="2700000" algn="tl">
                    <a:srgbClr val="000000">
                      <a:alpha val="43137"/>
                    </a:srgbClr>
                  </a:outerShdw>
                </a:effectLst>
                <a:cs typeface="Ali-A-Samik" pitchFamily="2" charset="-78"/>
              </a:rPr>
              <a:t>فاعل </a:t>
            </a:r>
            <a:r>
              <a:rPr lang="ar-SA" sz="4000" b="1" dirty="0">
                <a:effectLst>
                  <a:outerShdw blurRad="38100" dist="38100" dir="2700000" algn="tl">
                    <a:srgbClr val="000000">
                      <a:alpha val="43137"/>
                    </a:srgbClr>
                  </a:outerShdw>
                </a:effectLst>
                <a:cs typeface="Ali-A-Samik" pitchFamily="2" charset="-78"/>
              </a:rPr>
              <a:t>معها، فإنّ حاستي </a:t>
            </a:r>
            <a:r>
              <a:rPr lang="ar-SA" sz="4000" b="1" dirty="0" smtClean="0">
                <a:effectLst>
                  <a:outerShdw blurRad="38100" dist="38100" dir="2700000" algn="tl">
                    <a:srgbClr val="000000">
                      <a:alpha val="43137"/>
                    </a:srgbClr>
                  </a:outerShdw>
                </a:effectLst>
                <a:cs typeface="Ali-A-Samik" pitchFamily="2" charset="-78"/>
              </a:rPr>
              <a:t>الذ</a:t>
            </a:r>
            <a:r>
              <a:rPr lang="ar-IQ" sz="4000" b="1" dirty="0" smtClean="0">
                <a:effectLst>
                  <a:outerShdw blurRad="38100" dist="38100" dir="2700000" algn="tl">
                    <a:srgbClr val="000000">
                      <a:alpha val="43137"/>
                    </a:srgbClr>
                  </a:outerShdw>
                </a:effectLst>
                <a:cs typeface="Ali-A-Samik" pitchFamily="2" charset="-78"/>
              </a:rPr>
              <a:t>َّ</a:t>
            </a:r>
            <a:r>
              <a:rPr lang="ar-SA" sz="4000" b="1" dirty="0" smtClean="0">
                <a:effectLst>
                  <a:outerShdw blurRad="38100" dist="38100" dir="2700000" algn="tl">
                    <a:srgbClr val="000000">
                      <a:alpha val="43137"/>
                    </a:srgbClr>
                  </a:outerShdw>
                </a:effectLst>
                <a:cs typeface="Ali-A-Samik" pitchFamily="2" charset="-78"/>
              </a:rPr>
              <a:t>وق والش</a:t>
            </a:r>
            <a:r>
              <a:rPr lang="ar-IQ" sz="4000" b="1" dirty="0" smtClean="0">
                <a:effectLst>
                  <a:outerShdw blurRad="38100" dist="38100" dir="2700000" algn="tl">
                    <a:srgbClr val="000000">
                      <a:alpha val="43137"/>
                    </a:srgbClr>
                  </a:outerShdw>
                </a:effectLst>
                <a:cs typeface="Ali-A-Samik" pitchFamily="2" charset="-78"/>
              </a:rPr>
              <a:t>َّ</a:t>
            </a:r>
            <a:r>
              <a:rPr lang="ar-SA" sz="4000" b="1" dirty="0" smtClean="0">
                <a:effectLst>
                  <a:outerShdw blurRad="38100" dist="38100" dir="2700000" algn="tl">
                    <a:srgbClr val="000000">
                      <a:alpha val="43137"/>
                    </a:srgbClr>
                  </a:outerShdw>
                </a:effectLst>
                <a:cs typeface="Ali-A-Samik" pitchFamily="2" charset="-78"/>
              </a:rPr>
              <a:t>م </a:t>
            </a:r>
            <a:r>
              <a:rPr lang="ar-SA" sz="4000" b="1" dirty="0">
                <a:effectLst>
                  <a:outerShdw blurRad="38100" dist="38100" dir="2700000" algn="tl">
                    <a:srgbClr val="000000">
                      <a:alpha val="43137"/>
                    </a:srgbClr>
                  </a:outerShdw>
                </a:effectLst>
                <a:cs typeface="Ali-A-Samik" pitchFamily="2" charset="-78"/>
              </a:rPr>
              <a:t>تعملان على وفق آلية </a:t>
            </a:r>
            <a:r>
              <a:rPr lang="ar-SA" sz="4000" b="1" dirty="0" smtClean="0">
                <a:effectLst>
                  <a:outerShdw blurRad="38100" dist="38100" dir="2700000" algn="tl">
                    <a:srgbClr val="000000">
                      <a:alpha val="43137"/>
                    </a:srgbClr>
                  </a:outerShdw>
                </a:effectLst>
                <a:cs typeface="Ali-A-Samik" pitchFamily="2" charset="-78"/>
              </a:rPr>
              <a:t>كميائي</a:t>
            </a:r>
            <a:r>
              <a:rPr lang="ar-IQ" sz="4000" b="1" dirty="0" smtClean="0">
                <a:effectLst>
                  <a:outerShdw blurRad="38100" dist="38100" dir="2700000" algn="tl">
                    <a:srgbClr val="000000">
                      <a:alpha val="43137"/>
                    </a:srgbClr>
                  </a:outerShdw>
                </a:effectLst>
                <a:cs typeface="Ali-A-Samik" pitchFamily="2" charset="-78"/>
              </a:rPr>
              <a:t>َّ</a:t>
            </a:r>
            <a:r>
              <a:rPr lang="ar-SA" sz="4000" b="1" dirty="0" smtClean="0">
                <a:effectLst>
                  <a:outerShdw blurRad="38100" dist="38100" dir="2700000" algn="tl">
                    <a:srgbClr val="000000">
                      <a:alpha val="43137"/>
                    </a:srgbClr>
                  </a:outerShdw>
                </a:effectLst>
                <a:cs typeface="Ali-A-Samik" pitchFamily="2" charset="-78"/>
              </a:rPr>
              <a:t>ة</a:t>
            </a:r>
            <a:r>
              <a:rPr lang="ar-IQ" sz="4000" b="1" dirty="0" smtClean="0">
                <a:effectLst>
                  <a:outerShdw blurRad="38100" dist="38100" dir="2700000" algn="tl">
                    <a:srgbClr val="000000">
                      <a:alpha val="43137"/>
                    </a:srgbClr>
                  </a:outerShdw>
                </a:effectLst>
                <a:cs typeface="Ali-A-Samik" pitchFamily="2" charset="-78"/>
              </a:rPr>
              <a:t> </a:t>
            </a:r>
            <a:r>
              <a:rPr lang="ar-SA" sz="4000" b="1" dirty="0" smtClean="0">
                <a:effectLst>
                  <a:outerShdw blurRad="38100" dist="38100" dir="2700000" algn="tl">
                    <a:srgbClr val="000000">
                      <a:alpha val="43137"/>
                    </a:srgbClr>
                  </a:outerShdw>
                </a:effectLst>
                <a:cs typeface="Ali-A-Samik" pitchFamily="2" charset="-78"/>
              </a:rPr>
              <a:t>، </a:t>
            </a:r>
            <a:r>
              <a:rPr lang="ar-SA" sz="4000" b="1" dirty="0">
                <a:effectLst>
                  <a:outerShdw blurRad="38100" dist="38100" dir="2700000" algn="tl">
                    <a:srgbClr val="000000">
                      <a:alpha val="43137"/>
                    </a:srgbClr>
                  </a:outerShdw>
                </a:effectLst>
                <a:cs typeface="Ali-A-Samik" pitchFamily="2" charset="-78"/>
              </a:rPr>
              <a:t>تتم إذابة المشمومات والمذوقات في غشاء الفم </a:t>
            </a:r>
            <a:r>
              <a:rPr lang="ar-SA" sz="4000" b="1" dirty="0" smtClean="0">
                <a:effectLst>
                  <a:outerShdw blurRad="38100" dist="38100" dir="2700000" algn="tl">
                    <a:srgbClr val="000000">
                      <a:alpha val="43137"/>
                    </a:srgbClr>
                  </a:outerShdw>
                </a:effectLst>
                <a:cs typeface="Ali-A-Samik" pitchFamily="2" charset="-78"/>
              </a:rPr>
              <a:t>والأنف</a:t>
            </a:r>
            <a:r>
              <a:rPr lang="ar-IQ" sz="4000" b="1" dirty="0" smtClean="0">
                <a:effectLst>
                  <a:outerShdw blurRad="38100" dist="38100" dir="2700000" algn="tl">
                    <a:srgbClr val="000000">
                      <a:alpha val="43137"/>
                    </a:srgbClr>
                  </a:outerShdw>
                </a:effectLst>
                <a:cs typeface="Ali-A-Samik" pitchFamily="2" charset="-78"/>
              </a:rPr>
              <a:t> </a:t>
            </a:r>
            <a:r>
              <a:rPr lang="ar-SA" sz="4000" b="1" dirty="0" smtClean="0">
                <a:effectLst>
                  <a:outerShdw blurRad="38100" dist="38100" dir="2700000" algn="tl">
                    <a:srgbClr val="000000">
                      <a:alpha val="43137"/>
                    </a:srgbClr>
                  </a:outerShdw>
                </a:effectLst>
                <a:cs typeface="Ali-A-Samik" pitchFamily="2" charset="-78"/>
              </a:rPr>
              <a:t>، </a:t>
            </a:r>
            <a:r>
              <a:rPr lang="ar-SA" sz="4000" b="1" dirty="0">
                <a:effectLst>
                  <a:outerShdw blurRad="38100" dist="38100" dir="2700000" algn="tl">
                    <a:srgbClr val="000000">
                      <a:alpha val="43137"/>
                    </a:srgbClr>
                  </a:outerShdw>
                </a:effectLst>
                <a:cs typeface="Ali-A-Samik" pitchFamily="2" charset="-78"/>
              </a:rPr>
              <a:t>فعندما يدخل الطعام إلى داخل الفم تبدأ الغدد </a:t>
            </a:r>
            <a:r>
              <a:rPr lang="ar-SA" sz="4000" b="1" dirty="0" smtClean="0">
                <a:effectLst>
                  <a:outerShdw blurRad="38100" dist="38100" dir="2700000" algn="tl">
                    <a:srgbClr val="000000">
                      <a:alpha val="43137"/>
                    </a:srgbClr>
                  </a:outerShdw>
                </a:effectLst>
                <a:cs typeface="Ali-A-Samik" pitchFamily="2" charset="-78"/>
              </a:rPr>
              <a:t>المتخص</a:t>
            </a:r>
            <a:r>
              <a:rPr lang="ar-IQ" sz="4000" b="1" dirty="0" smtClean="0">
                <a:effectLst>
                  <a:outerShdw blurRad="38100" dist="38100" dir="2700000" algn="tl">
                    <a:srgbClr val="000000">
                      <a:alpha val="43137"/>
                    </a:srgbClr>
                  </a:outerShdw>
                </a:effectLst>
                <a:cs typeface="Ali-A-Samik" pitchFamily="2" charset="-78"/>
              </a:rPr>
              <a:t>ّ</a:t>
            </a:r>
            <a:r>
              <a:rPr lang="ar-SA" sz="4000" b="1" dirty="0" smtClean="0">
                <a:effectLst>
                  <a:outerShdw blurRad="38100" dist="38100" dir="2700000" algn="tl">
                    <a:srgbClr val="000000">
                      <a:alpha val="43137"/>
                    </a:srgbClr>
                  </a:outerShdw>
                </a:effectLst>
                <a:cs typeface="Ali-A-Samik" pitchFamily="2" charset="-78"/>
              </a:rPr>
              <a:t>صة </a:t>
            </a:r>
            <a:r>
              <a:rPr lang="ar-SA" sz="4000" b="1" dirty="0">
                <a:effectLst>
                  <a:outerShdw blurRad="38100" dist="38100" dir="2700000" algn="tl">
                    <a:srgbClr val="000000">
                      <a:alpha val="43137"/>
                    </a:srgbClr>
                  </a:outerShdw>
                </a:effectLst>
                <a:cs typeface="Ali-A-Samik" pitchFamily="2" charset="-78"/>
              </a:rPr>
              <a:t>بإفراز </a:t>
            </a:r>
            <a:r>
              <a:rPr lang="ar-SA" sz="4000" b="1" dirty="0" smtClean="0">
                <a:effectLst>
                  <a:outerShdw blurRad="38100" dist="38100" dir="2700000" algn="tl">
                    <a:srgbClr val="000000">
                      <a:alpha val="43137"/>
                    </a:srgbClr>
                  </a:outerShdw>
                </a:effectLst>
                <a:cs typeface="Ali-A-Samik" pitchFamily="2" charset="-78"/>
              </a:rPr>
              <a:t>الل</a:t>
            </a:r>
            <a:r>
              <a:rPr lang="ar-IQ" sz="4000" b="1" dirty="0" smtClean="0">
                <a:effectLst>
                  <a:outerShdw blurRad="38100" dist="38100" dir="2700000" algn="tl">
                    <a:srgbClr val="000000">
                      <a:alpha val="43137"/>
                    </a:srgbClr>
                  </a:outerShdw>
                </a:effectLst>
                <a:cs typeface="Ali-A-Samik" pitchFamily="2" charset="-78"/>
              </a:rPr>
              <a:t>ُّ</a:t>
            </a:r>
            <a:r>
              <a:rPr lang="ar-SA" sz="4000" b="1" dirty="0" smtClean="0">
                <a:effectLst>
                  <a:outerShdw blurRad="38100" dist="38100" dir="2700000" algn="tl">
                    <a:srgbClr val="000000">
                      <a:alpha val="43137"/>
                    </a:srgbClr>
                  </a:outerShdw>
                </a:effectLst>
                <a:cs typeface="Ali-A-Samik" pitchFamily="2" charset="-78"/>
              </a:rPr>
              <a:t>عاب </a:t>
            </a:r>
            <a:r>
              <a:rPr lang="ar-SA" sz="4000" b="1" dirty="0">
                <a:effectLst>
                  <a:outerShdw blurRad="38100" dist="38100" dir="2700000" algn="tl">
                    <a:srgbClr val="000000">
                      <a:alpha val="43137"/>
                    </a:srgbClr>
                  </a:outerShdw>
                </a:effectLst>
                <a:cs typeface="Ali-A-Samik" pitchFamily="2" charset="-78"/>
              </a:rPr>
              <a:t>حيث تذوب فيه هذه </a:t>
            </a:r>
            <a:r>
              <a:rPr lang="ar-SA" sz="4000" b="1" dirty="0" smtClean="0">
                <a:effectLst>
                  <a:outerShdw blurRad="38100" dist="38100" dir="2700000" algn="tl">
                    <a:srgbClr val="000000">
                      <a:alpha val="43137"/>
                    </a:srgbClr>
                  </a:outerShdw>
                </a:effectLst>
                <a:cs typeface="Ali-A-Samik" pitchFamily="2" charset="-78"/>
              </a:rPr>
              <a:t>الأطعمة</a:t>
            </a:r>
            <a:r>
              <a:rPr lang="ar-IQ" sz="4000" b="1" dirty="0" smtClean="0">
                <a:effectLst>
                  <a:outerShdw blurRad="38100" dist="38100" dir="2700000" algn="tl">
                    <a:srgbClr val="000000">
                      <a:alpha val="43137"/>
                    </a:srgbClr>
                  </a:outerShdw>
                </a:effectLst>
                <a:cs typeface="Ali-A-Samik" pitchFamily="2" charset="-78"/>
              </a:rPr>
              <a:t> </a:t>
            </a:r>
            <a:r>
              <a:rPr lang="en-US" sz="4000" b="1" dirty="0" smtClean="0">
                <a:effectLst>
                  <a:outerShdw blurRad="38100" dist="38100" dir="2700000" algn="tl">
                    <a:srgbClr val="000000">
                      <a:alpha val="43137"/>
                    </a:srgbClr>
                  </a:outerShdw>
                </a:effectLst>
                <a:cs typeface="Ali-A-Samik" pitchFamily="2" charset="-78"/>
              </a:rPr>
              <a:t>.</a:t>
            </a:r>
            <a:r>
              <a:rPr lang="ar-IQ" sz="4000" b="1" dirty="0" smtClean="0">
                <a:effectLst>
                  <a:outerShdw blurRad="38100" dist="38100" dir="2700000" algn="tl">
                    <a:srgbClr val="000000">
                      <a:alpha val="43137"/>
                    </a:srgbClr>
                  </a:outerShdw>
                </a:effectLst>
                <a:cs typeface="Ali-A-Samik" pitchFamily="2" charset="-78"/>
              </a:rPr>
              <a:t>  </a:t>
            </a:r>
            <a:endParaRPr lang="en-US" sz="4000" b="1" dirty="0">
              <a:effectLst>
                <a:outerShdw blurRad="38100" dist="38100" dir="2700000" algn="tl">
                  <a:srgbClr val="000000">
                    <a:alpha val="43137"/>
                  </a:srgbClr>
                </a:outerShdw>
              </a:effectLst>
              <a:latin typeface="+mn-lt"/>
              <a:ea typeface="+mn-ea"/>
              <a:cs typeface="Ali-A-Samik" pitchFamily="2" charset="-78"/>
            </a:endParaRPr>
          </a:p>
        </p:txBody>
      </p:sp>
    </p:spTree>
    <p:extLst>
      <p:ext uri="{BB962C8B-B14F-4D97-AF65-F5344CB8AC3E}">
        <p14:creationId xmlns:p14="http://schemas.microsoft.com/office/powerpoint/2010/main" val="16672902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1273" y="138546"/>
            <a:ext cx="10945092" cy="1080654"/>
          </a:xfrm>
        </p:spPr>
        <p:txBody>
          <a:bodyPr>
            <a:noAutofit/>
          </a:bodyPr>
          <a:lstStyle/>
          <a:p>
            <a:pPr algn="ctr"/>
            <a:r>
              <a:rPr lang="ar-SA" sz="7200" b="1" dirty="0" smtClean="0">
                <a:solidFill>
                  <a:srgbClr val="0070C0"/>
                </a:solidFill>
                <a:effectLst>
                  <a:outerShdw blurRad="38100" dist="38100" dir="2700000" algn="tl">
                    <a:srgbClr val="000000">
                      <a:alpha val="43137"/>
                    </a:srgbClr>
                  </a:outerShdw>
                </a:effectLst>
                <a:latin typeface="Sakkal Majalla" panose="02000000000000000000" pitchFamily="2" charset="-78"/>
                <a:cs typeface="Ali-A-Samik" pitchFamily="2" charset="-78"/>
              </a:rPr>
              <a:t>ثا</a:t>
            </a:r>
            <a:r>
              <a:rPr lang="ar-IQ" sz="7200" b="1" dirty="0" smtClean="0">
                <a:solidFill>
                  <a:srgbClr val="0070C0"/>
                </a:solidFill>
                <a:effectLst>
                  <a:outerShdw blurRad="38100" dist="38100" dir="2700000" algn="tl">
                    <a:srgbClr val="000000">
                      <a:alpha val="43137"/>
                    </a:srgbClr>
                  </a:outerShdw>
                </a:effectLst>
                <a:latin typeface="Sakkal Majalla" panose="02000000000000000000" pitchFamily="2" charset="-78"/>
                <a:cs typeface="Ali-A-Samik" pitchFamily="2" charset="-78"/>
              </a:rPr>
              <a:t>نياً</a:t>
            </a:r>
            <a:r>
              <a:rPr lang="ar-SA" sz="7200" b="1" dirty="0" smtClean="0">
                <a:solidFill>
                  <a:srgbClr val="0070C0"/>
                </a:solidFill>
                <a:effectLst>
                  <a:outerShdw blurRad="38100" dist="38100" dir="2700000" algn="tl">
                    <a:srgbClr val="000000">
                      <a:alpha val="43137"/>
                    </a:srgbClr>
                  </a:outerShdw>
                </a:effectLst>
                <a:latin typeface="Sakkal Majalla" panose="02000000000000000000" pitchFamily="2" charset="-78"/>
                <a:cs typeface="Ali-A-Samik" pitchFamily="2" charset="-78"/>
              </a:rPr>
              <a:t>: </a:t>
            </a:r>
            <a:r>
              <a:rPr lang="ar-IQ" sz="7200" b="1" dirty="0" smtClean="0">
                <a:solidFill>
                  <a:srgbClr val="0070C0"/>
                </a:solidFill>
                <a:effectLst>
                  <a:outerShdw blurRad="38100" dist="38100" dir="2700000" algn="tl">
                    <a:srgbClr val="000000">
                      <a:alpha val="43137"/>
                    </a:srgbClr>
                  </a:outerShdw>
                </a:effectLst>
                <a:latin typeface="Sakkal Majalla" panose="02000000000000000000" pitchFamily="2" charset="-78"/>
                <a:cs typeface="Ali-A-Samik" pitchFamily="2" charset="-78"/>
              </a:rPr>
              <a:t>الانتباه</a:t>
            </a:r>
            <a:endParaRPr lang="en-US" sz="7200" b="1" dirty="0">
              <a:solidFill>
                <a:srgbClr val="0070C0"/>
              </a:solidFill>
              <a:effectLst>
                <a:outerShdw blurRad="38100" dist="38100" dir="2700000" algn="tl">
                  <a:srgbClr val="000000">
                    <a:alpha val="43137"/>
                  </a:srgbClr>
                </a:outerShdw>
              </a:effectLst>
              <a:latin typeface="Sakkal Majalla" panose="02000000000000000000" pitchFamily="2" charset="-78"/>
              <a:cs typeface="Ali-A-Samik" pitchFamily="2" charset="-78"/>
            </a:endParaRPr>
          </a:p>
        </p:txBody>
      </p:sp>
      <p:sp>
        <p:nvSpPr>
          <p:cNvPr id="4" name="Content Placeholder 3"/>
          <p:cNvSpPr>
            <a:spLocks noGrp="1"/>
          </p:cNvSpPr>
          <p:nvPr>
            <p:ph idx="1"/>
          </p:nvPr>
        </p:nvSpPr>
        <p:spPr>
          <a:xfrm>
            <a:off x="96982" y="997528"/>
            <a:ext cx="11942618" cy="5638800"/>
          </a:xfrm>
        </p:spPr>
        <p:txBody>
          <a:bodyPr>
            <a:normAutofit fontScale="92500" lnSpcReduction="10000"/>
          </a:bodyPr>
          <a:lstStyle/>
          <a:p>
            <a:pPr marL="0" lvl="0" indent="0" algn="r" rtl="1">
              <a:lnSpc>
                <a:spcPct val="150000"/>
              </a:lnSpc>
              <a:buNone/>
            </a:pPr>
            <a:r>
              <a:rPr lang="ar-SA" sz="4100" b="1" dirty="0" smtClean="0">
                <a:effectLst>
                  <a:outerShdw blurRad="38100" dist="38100" dir="2700000" algn="tl">
                    <a:srgbClr val="000000">
                      <a:alpha val="43137"/>
                    </a:srgbClr>
                  </a:outerShdw>
                </a:effectLst>
                <a:cs typeface="Ali-A-Samik" pitchFamily="2" charset="-78"/>
              </a:rPr>
              <a:t>يعدّ </a:t>
            </a:r>
            <a:r>
              <a:rPr lang="ar-SA" sz="4100" b="1" dirty="0">
                <a:effectLst>
                  <a:outerShdw blurRad="38100" dist="38100" dir="2700000" algn="tl">
                    <a:srgbClr val="000000">
                      <a:alpha val="43137"/>
                    </a:srgbClr>
                  </a:outerShdw>
                </a:effectLst>
                <a:cs typeface="Ali-A-Samik" pitchFamily="2" charset="-78"/>
              </a:rPr>
              <a:t>الانتباه عملية حيوية </a:t>
            </a:r>
            <a:r>
              <a:rPr lang="ar-SA" sz="4100" b="1" dirty="0" smtClean="0">
                <a:effectLst>
                  <a:outerShdw blurRad="38100" dist="38100" dir="2700000" algn="tl">
                    <a:srgbClr val="000000">
                      <a:alpha val="43137"/>
                    </a:srgbClr>
                  </a:outerShdw>
                </a:effectLst>
                <a:cs typeface="Ali-A-Samik" pitchFamily="2" charset="-78"/>
              </a:rPr>
              <a:t>تكم</a:t>
            </a:r>
            <a:r>
              <a:rPr lang="ar-IQ" sz="4100" b="1" dirty="0" smtClean="0">
                <a:effectLst>
                  <a:outerShdw blurRad="38100" dist="38100" dir="2700000" algn="tl">
                    <a:srgbClr val="000000">
                      <a:alpha val="43137"/>
                    </a:srgbClr>
                  </a:outerShdw>
                </a:effectLst>
                <a:cs typeface="Ali-A-Samik" pitchFamily="2" charset="-78"/>
              </a:rPr>
              <a:t>ُ</a:t>
            </a:r>
            <a:r>
              <a:rPr lang="ar-SA" sz="4100" b="1" dirty="0" smtClean="0">
                <a:effectLst>
                  <a:outerShdw blurRad="38100" dist="38100" dir="2700000" algn="tl">
                    <a:srgbClr val="000000">
                      <a:alpha val="43137"/>
                    </a:srgbClr>
                  </a:outerShdw>
                </a:effectLst>
                <a:cs typeface="Ali-A-Samik" pitchFamily="2" charset="-78"/>
              </a:rPr>
              <a:t>ن </a:t>
            </a:r>
            <a:r>
              <a:rPr lang="ar-SA" sz="4100" b="1" dirty="0">
                <a:effectLst>
                  <a:outerShdw blurRad="38100" dist="38100" dir="2700000" algn="tl">
                    <a:srgbClr val="000000">
                      <a:alpha val="43137"/>
                    </a:srgbClr>
                  </a:outerShdw>
                </a:effectLst>
                <a:cs typeface="Ali-A-Samik" pitchFamily="2" charset="-78"/>
              </a:rPr>
              <a:t>أهميتها في كونها أحد المتطلبات الرئيسة للعديد من العمليات </a:t>
            </a:r>
            <a:r>
              <a:rPr lang="ar-SA" sz="4100" b="1" dirty="0" smtClean="0">
                <a:effectLst>
                  <a:outerShdw blurRad="38100" dist="38100" dir="2700000" algn="tl">
                    <a:srgbClr val="000000">
                      <a:alpha val="43137"/>
                    </a:srgbClr>
                  </a:outerShdw>
                </a:effectLst>
                <a:cs typeface="Ali-A-Samik" pitchFamily="2" charset="-78"/>
              </a:rPr>
              <a:t>العقلي</a:t>
            </a:r>
            <a:r>
              <a:rPr lang="ar-IQ" sz="4100" b="1" dirty="0" smtClean="0">
                <a:effectLst>
                  <a:outerShdw blurRad="38100" dist="38100" dir="2700000" algn="tl">
                    <a:srgbClr val="000000">
                      <a:alpha val="43137"/>
                    </a:srgbClr>
                  </a:outerShdw>
                </a:effectLst>
                <a:cs typeface="Ali-A-Samik" pitchFamily="2" charset="-78"/>
              </a:rPr>
              <a:t>َّ</a:t>
            </a:r>
            <a:r>
              <a:rPr lang="ar-SA" sz="4100" b="1" dirty="0" smtClean="0">
                <a:effectLst>
                  <a:outerShdw blurRad="38100" dist="38100" dir="2700000" algn="tl">
                    <a:srgbClr val="000000">
                      <a:alpha val="43137"/>
                    </a:srgbClr>
                  </a:outerShdw>
                </a:effectLst>
                <a:cs typeface="Ali-A-Samik" pitchFamily="2" charset="-78"/>
              </a:rPr>
              <a:t>ة </a:t>
            </a:r>
            <a:r>
              <a:rPr lang="ar-SA" sz="4100" b="1" dirty="0">
                <a:effectLst>
                  <a:outerShdw blurRad="38100" dist="38100" dir="2700000" algn="tl">
                    <a:srgbClr val="000000">
                      <a:alpha val="43137"/>
                    </a:srgbClr>
                  </a:outerShdw>
                </a:effectLst>
                <a:cs typeface="Ali-A-Samik" pitchFamily="2" charset="-78"/>
              </a:rPr>
              <a:t>كالإدراك </a:t>
            </a:r>
            <a:r>
              <a:rPr lang="ar-SA" sz="4100" b="1" dirty="0" smtClean="0">
                <a:effectLst>
                  <a:outerShdw blurRad="38100" dist="38100" dir="2700000" algn="tl">
                    <a:srgbClr val="000000">
                      <a:alpha val="43137"/>
                    </a:srgbClr>
                  </a:outerShdw>
                </a:effectLst>
                <a:cs typeface="Ali-A-Samik" pitchFamily="2" charset="-78"/>
              </a:rPr>
              <a:t>والت</a:t>
            </a:r>
            <a:r>
              <a:rPr lang="ar-IQ" sz="4100" b="1" dirty="0" smtClean="0">
                <a:effectLst>
                  <a:outerShdw blurRad="38100" dist="38100" dir="2700000" algn="tl">
                    <a:srgbClr val="000000">
                      <a:alpha val="43137"/>
                    </a:srgbClr>
                  </a:outerShdw>
                </a:effectLst>
                <a:cs typeface="Ali-A-Samik" pitchFamily="2" charset="-78"/>
              </a:rPr>
              <a:t>َّ</a:t>
            </a:r>
            <a:r>
              <a:rPr lang="ar-SA" sz="4100" b="1" dirty="0" smtClean="0">
                <a:effectLst>
                  <a:outerShdw blurRad="38100" dist="38100" dir="2700000" algn="tl">
                    <a:srgbClr val="000000">
                      <a:alpha val="43137"/>
                    </a:srgbClr>
                  </a:outerShdw>
                </a:effectLst>
                <a:cs typeface="Ali-A-Samik" pitchFamily="2" charset="-78"/>
              </a:rPr>
              <a:t>ذك</a:t>
            </a:r>
            <a:r>
              <a:rPr lang="ar-IQ" sz="4100" b="1" dirty="0" smtClean="0">
                <a:effectLst>
                  <a:outerShdw blurRad="38100" dist="38100" dir="2700000" algn="tl">
                    <a:srgbClr val="000000">
                      <a:alpha val="43137"/>
                    </a:srgbClr>
                  </a:outerShdw>
                </a:effectLst>
                <a:cs typeface="Ali-A-Samik" pitchFamily="2" charset="-78"/>
              </a:rPr>
              <a:t>ُّ</a:t>
            </a:r>
            <a:r>
              <a:rPr lang="ar-SA" sz="4100" b="1" dirty="0" smtClean="0">
                <a:effectLst>
                  <a:outerShdw blurRad="38100" dist="38100" dir="2700000" algn="tl">
                    <a:srgbClr val="000000">
                      <a:alpha val="43137"/>
                    </a:srgbClr>
                  </a:outerShdw>
                </a:effectLst>
                <a:cs typeface="Ali-A-Samik" pitchFamily="2" charset="-78"/>
              </a:rPr>
              <a:t>ر والت</a:t>
            </a:r>
            <a:r>
              <a:rPr lang="ar-IQ" sz="4100" b="1" dirty="0" smtClean="0">
                <a:effectLst>
                  <a:outerShdw blurRad="38100" dist="38100" dir="2700000" algn="tl">
                    <a:srgbClr val="000000">
                      <a:alpha val="43137"/>
                    </a:srgbClr>
                  </a:outerShdw>
                </a:effectLst>
                <a:cs typeface="Ali-A-Samik" pitchFamily="2" charset="-78"/>
              </a:rPr>
              <a:t>َّ</a:t>
            </a:r>
            <a:r>
              <a:rPr lang="ar-SA" sz="4100" b="1" dirty="0" smtClean="0">
                <a:effectLst>
                  <a:outerShdw blurRad="38100" dist="38100" dir="2700000" algn="tl">
                    <a:srgbClr val="000000">
                      <a:alpha val="43137"/>
                    </a:srgbClr>
                  </a:outerShdw>
                </a:effectLst>
                <a:cs typeface="Ali-A-Samik" pitchFamily="2" charset="-78"/>
              </a:rPr>
              <a:t>عل</a:t>
            </a:r>
            <a:r>
              <a:rPr lang="ar-IQ" sz="4100" b="1" dirty="0" smtClean="0">
                <a:effectLst>
                  <a:outerShdw blurRad="38100" dist="38100" dir="2700000" algn="tl">
                    <a:srgbClr val="000000">
                      <a:alpha val="43137"/>
                    </a:srgbClr>
                  </a:outerShdw>
                </a:effectLst>
                <a:cs typeface="Ali-A-Samik" pitchFamily="2" charset="-78"/>
              </a:rPr>
              <a:t>ُّ</a:t>
            </a:r>
            <a:r>
              <a:rPr lang="ar-SA" sz="4100" b="1" dirty="0" smtClean="0">
                <a:effectLst>
                  <a:outerShdw blurRad="38100" dist="38100" dir="2700000" algn="tl">
                    <a:srgbClr val="000000">
                      <a:alpha val="43137"/>
                    </a:srgbClr>
                  </a:outerShdw>
                </a:effectLst>
                <a:cs typeface="Ali-A-Samik" pitchFamily="2" charset="-78"/>
              </a:rPr>
              <a:t>م</a:t>
            </a:r>
            <a:r>
              <a:rPr lang="ar-IQ" sz="4100" b="1" dirty="0" smtClean="0">
                <a:effectLst>
                  <a:outerShdw blurRad="38100" dist="38100" dir="2700000" algn="tl">
                    <a:srgbClr val="000000">
                      <a:alpha val="43137"/>
                    </a:srgbClr>
                  </a:outerShdw>
                </a:effectLst>
                <a:cs typeface="Ali-A-Samik" pitchFamily="2" charset="-78"/>
              </a:rPr>
              <a:t> </a:t>
            </a:r>
            <a:r>
              <a:rPr lang="en-US" sz="4100" b="1" dirty="0" smtClean="0">
                <a:effectLst>
                  <a:outerShdw blurRad="38100" dist="38100" dir="2700000" algn="tl">
                    <a:srgbClr val="000000">
                      <a:alpha val="43137"/>
                    </a:srgbClr>
                  </a:outerShdw>
                </a:effectLst>
                <a:cs typeface="Ali-A-Samik" pitchFamily="2" charset="-78"/>
              </a:rPr>
              <a:t>.</a:t>
            </a:r>
            <a:r>
              <a:rPr lang="ar-IQ" sz="4100" b="1" dirty="0" smtClean="0">
                <a:effectLst>
                  <a:outerShdw blurRad="38100" dist="38100" dir="2700000" algn="tl">
                    <a:srgbClr val="000000">
                      <a:alpha val="43137"/>
                    </a:srgbClr>
                  </a:outerShdw>
                </a:effectLst>
                <a:cs typeface="Ali-A-Samik" pitchFamily="2" charset="-78"/>
              </a:rPr>
              <a:t>  </a:t>
            </a:r>
          </a:p>
          <a:p>
            <a:pPr marL="0" indent="0" algn="r" rtl="1">
              <a:lnSpc>
                <a:spcPct val="150000"/>
              </a:lnSpc>
              <a:buNone/>
            </a:pPr>
            <a:r>
              <a:rPr lang="ar-SA" sz="5200" b="1" u="sng" dirty="0">
                <a:solidFill>
                  <a:srgbClr val="FF0000"/>
                </a:solidFill>
                <a:effectLst>
                  <a:outerShdw blurRad="38100" dist="38100" dir="2700000" algn="tl">
                    <a:srgbClr val="000000">
                      <a:alpha val="43137"/>
                    </a:srgbClr>
                  </a:outerShdw>
                </a:effectLst>
                <a:cs typeface="Ali-A-Samik" pitchFamily="2" charset="-78"/>
              </a:rPr>
              <a:t>-معنى الانتباه</a:t>
            </a:r>
            <a:r>
              <a:rPr lang="ar-SA" sz="5200" b="1" dirty="0">
                <a:solidFill>
                  <a:srgbClr val="FF0000"/>
                </a:solidFill>
                <a:effectLst>
                  <a:outerShdw blurRad="38100" dist="38100" dir="2700000" algn="tl">
                    <a:srgbClr val="000000">
                      <a:alpha val="43137"/>
                    </a:srgbClr>
                  </a:outerShdw>
                </a:effectLst>
                <a:cs typeface="Ali-A-Samik" pitchFamily="2" charset="-78"/>
              </a:rPr>
              <a:t>: </a:t>
            </a:r>
            <a:endParaRPr lang="en-US" sz="5200" b="1" dirty="0">
              <a:solidFill>
                <a:srgbClr val="FF0000"/>
              </a:solidFill>
              <a:effectLst>
                <a:outerShdw blurRad="38100" dist="38100" dir="2700000" algn="tl">
                  <a:srgbClr val="000000">
                    <a:alpha val="43137"/>
                  </a:srgbClr>
                </a:outerShdw>
              </a:effectLst>
              <a:cs typeface="Ali-A-Samik" pitchFamily="2" charset="-78"/>
            </a:endParaRPr>
          </a:p>
          <a:p>
            <a:pPr marL="0" indent="0" algn="r" rtl="1">
              <a:lnSpc>
                <a:spcPct val="150000"/>
              </a:lnSpc>
              <a:buNone/>
            </a:pPr>
            <a:r>
              <a:rPr lang="ar-SA" sz="4000" b="1" dirty="0">
                <a:effectLst>
                  <a:outerShdw blurRad="38100" dist="38100" dir="2700000" algn="tl">
                    <a:srgbClr val="000000">
                      <a:alpha val="43137"/>
                    </a:srgbClr>
                  </a:outerShdw>
                </a:effectLst>
                <a:cs typeface="Ali-A-Samik" pitchFamily="2" charset="-78"/>
              </a:rPr>
              <a:t>هو عملية توجيه الذهن إلى شيء ما، والانتباه هو مرحلة تحضيرية لعملية الإدراك، وكل إدراك لابدّ له من </a:t>
            </a:r>
            <a:r>
              <a:rPr lang="ar-SA" sz="4000" b="1" dirty="0" smtClean="0">
                <a:effectLst>
                  <a:outerShdw blurRad="38100" dist="38100" dir="2700000" algn="tl">
                    <a:srgbClr val="000000">
                      <a:alpha val="43137"/>
                    </a:srgbClr>
                  </a:outerShdw>
                </a:effectLst>
                <a:cs typeface="Ali-A-Samik" pitchFamily="2" charset="-78"/>
              </a:rPr>
              <a:t>انتباه</a:t>
            </a:r>
            <a:r>
              <a:rPr lang="ar-IQ" sz="4000" b="1" dirty="0" smtClean="0">
                <a:effectLst>
                  <a:outerShdw blurRad="38100" dist="38100" dir="2700000" algn="tl">
                    <a:srgbClr val="000000">
                      <a:alpha val="43137"/>
                    </a:srgbClr>
                  </a:outerShdw>
                </a:effectLst>
                <a:cs typeface="Ali-A-Samik" pitchFamily="2" charset="-78"/>
              </a:rPr>
              <a:t> </a:t>
            </a:r>
            <a:r>
              <a:rPr lang="ar-SA" sz="4000" b="1" dirty="0" smtClean="0">
                <a:effectLst>
                  <a:outerShdw blurRad="38100" dist="38100" dir="2700000" algn="tl">
                    <a:srgbClr val="000000">
                      <a:alpha val="43137"/>
                    </a:srgbClr>
                  </a:outerShdw>
                </a:effectLst>
                <a:cs typeface="Ali-A-Samik" pitchFamily="2" charset="-78"/>
              </a:rPr>
              <a:t>، </a:t>
            </a:r>
            <a:r>
              <a:rPr lang="ar-SA" sz="4000" b="1" dirty="0">
                <a:effectLst>
                  <a:outerShdw blurRad="38100" dist="38100" dir="2700000" algn="tl">
                    <a:srgbClr val="000000">
                      <a:alpha val="43137"/>
                    </a:srgbClr>
                  </a:outerShdw>
                </a:effectLst>
                <a:cs typeface="Ali-A-Samik" pitchFamily="2" charset="-78"/>
              </a:rPr>
              <a:t>فمن لا ينتبه لشيء بطبيعة الحال سوف لا </a:t>
            </a:r>
            <a:r>
              <a:rPr lang="ar-SA" sz="4000" b="1" dirty="0" smtClean="0">
                <a:effectLst>
                  <a:outerShdw blurRad="38100" dist="38100" dir="2700000" algn="tl">
                    <a:srgbClr val="000000">
                      <a:alpha val="43137"/>
                    </a:srgbClr>
                  </a:outerShdw>
                </a:effectLst>
                <a:cs typeface="Ali-A-Samik" pitchFamily="2" charset="-78"/>
              </a:rPr>
              <a:t>يدركه</a:t>
            </a:r>
            <a:r>
              <a:rPr lang="ar-IQ" sz="4000" b="1" dirty="0" smtClean="0">
                <a:effectLst>
                  <a:outerShdw blurRad="38100" dist="38100" dir="2700000" algn="tl">
                    <a:srgbClr val="000000">
                      <a:alpha val="43137"/>
                    </a:srgbClr>
                  </a:outerShdw>
                </a:effectLst>
                <a:cs typeface="Ali-A-Samik" pitchFamily="2" charset="-78"/>
              </a:rPr>
              <a:t> </a:t>
            </a:r>
            <a:r>
              <a:rPr lang="en-US" sz="4000" b="1" dirty="0" smtClean="0">
                <a:effectLst>
                  <a:outerShdw blurRad="38100" dist="38100" dir="2700000" algn="tl">
                    <a:srgbClr val="000000">
                      <a:alpha val="43137"/>
                    </a:srgbClr>
                  </a:outerShdw>
                </a:effectLst>
                <a:cs typeface="Ali-A-Samik" pitchFamily="2" charset="-78"/>
              </a:rPr>
              <a:t>.</a:t>
            </a:r>
            <a:r>
              <a:rPr lang="ar-IQ" sz="4000" b="1" dirty="0" smtClean="0">
                <a:effectLst>
                  <a:outerShdw blurRad="38100" dist="38100" dir="2700000" algn="tl">
                    <a:srgbClr val="000000">
                      <a:alpha val="43137"/>
                    </a:srgbClr>
                  </a:outerShdw>
                </a:effectLst>
                <a:cs typeface="Ali-A-Samik" pitchFamily="2" charset="-78"/>
              </a:rPr>
              <a:t> </a:t>
            </a:r>
            <a:r>
              <a:rPr lang="en-US" sz="4000" b="1" dirty="0">
                <a:effectLst>
                  <a:outerShdw blurRad="38100" dist="38100" dir="2700000" algn="tl">
                    <a:srgbClr val="000000">
                      <a:alpha val="43137"/>
                    </a:srgbClr>
                  </a:outerShdw>
                </a:effectLst>
                <a:cs typeface="Ali-A-Samik" pitchFamily="2" charset="-78"/>
              </a:rPr>
              <a:t/>
            </a:r>
            <a:br>
              <a:rPr lang="en-US" sz="4000" b="1" dirty="0">
                <a:effectLst>
                  <a:outerShdw blurRad="38100" dist="38100" dir="2700000" algn="tl">
                    <a:srgbClr val="000000">
                      <a:alpha val="43137"/>
                    </a:srgbClr>
                  </a:outerShdw>
                </a:effectLst>
                <a:cs typeface="Ali-A-Samik" pitchFamily="2" charset="-78"/>
              </a:rPr>
            </a:br>
            <a:r>
              <a:rPr lang="ar-SA" sz="4000" b="1" dirty="0">
                <a:effectLst>
                  <a:outerShdw blurRad="38100" dist="38100" dir="2700000" algn="tl">
                    <a:srgbClr val="000000">
                      <a:alpha val="43137"/>
                    </a:srgbClr>
                  </a:outerShdw>
                </a:effectLst>
                <a:cs typeface="Ali-A-Samik" pitchFamily="2" charset="-78"/>
              </a:rPr>
              <a:t>والانتباه هو تركيز </a:t>
            </a:r>
            <a:r>
              <a:rPr lang="ar-SA" sz="4000" b="1" dirty="0" smtClean="0">
                <a:effectLst>
                  <a:outerShdw blurRad="38100" dist="38100" dir="2700000" algn="tl">
                    <a:srgbClr val="000000">
                      <a:alpha val="43137"/>
                    </a:srgbClr>
                  </a:outerShdw>
                </a:effectLst>
                <a:cs typeface="Ali-A-Samik" pitchFamily="2" charset="-78"/>
              </a:rPr>
              <a:t>النشاط </a:t>
            </a:r>
            <a:r>
              <a:rPr lang="ar-SA" sz="4000" b="1" dirty="0">
                <a:effectLst>
                  <a:outerShdw blurRad="38100" dist="38100" dir="2700000" algn="tl">
                    <a:srgbClr val="000000">
                      <a:alpha val="43137"/>
                    </a:srgbClr>
                  </a:outerShdw>
                </a:effectLst>
                <a:cs typeface="Ali-A-Samik" pitchFamily="2" charset="-78"/>
              </a:rPr>
              <a:t>أو حصر </a:t>
            </a:r>
            <a:r>
              <a:rPr lang="ar-SA" sz="4000" b="1" dirty="0" smtClean="0">
                <a:effectLst>
                  <a:outerShdw blurRad="38100" dist="38100" dir="2700000" algn="tl">
                    <a:srgbClr val="000000">
                      <a:alpha val="43137"/>
                    </a:srgbClr>
                  </a:outerShdw>
                </a:effectLst>
                <a:cs typeface="Ali-A-Samik" pitchFamily="2" charset="-78"/>
              </a:rPr>
              <a:t>الذهن </a:t>
            </a:r>
            <a:r>
              <a:rPr lang="ar-SA" sz="4000" b="1" dirty="0">
                <a:effectLst>
                  <a:outerShdw blurRad="38100" dist="38100" dir="2700000" algn="tl">
                    <a:srgbClr val="000000">
                      <a:alpha val="43137"/>
                    </a:srgbClr>
                  </a:outerShdw>
                </a:effectLst>
                <a:cs typeface="Ali-A-Samik" pitchFamily="2" charset="-78"/>
              </a:rPr>
              <a:t>أو توجيه الشعور أو شحذ </a:t>
            </a:r>
            <a:r>
              <a:rPr lang="ar-SA" sz="4000" b="1" dirty="0" smtClean="0">
                <a:effectLst>
                  <a:outerShdw blurRad="38100" dist="38100" dir="2700000" algn="tl">
                    <a:srgbClr val="000000">
                      <a:alpha val="43137"/>
                    </a:srgbClr>
                  </a:outerShdw>
                </a:effectLst>
                <a:cs typeface="Ali-A-Samik" pitchFamily="2" charset="-78"/>
              </a:rPr>
              <a:t>الحواس </a:t>
            </a:r>
            <a:r>
              <a:rPr lang="ar-SA" sz="4000" b="1" dirty="0">
                <a:effectLst>
                  <a:outerShdw blurRad="38100" dist="38100" dir="2700000" algn="tl">
                    <a:srgbClr val="000000">
                      <a:alpha val="43137"/>
                    </a:srgbClr>
                  </a:outerShdw>
                </a:effectLst>
                <a:cs typeface="Ali-A-Samik" pitchFamily="2" charset="-78"/>
              </a:rPr>
              <a:t>نحو شيء </a:t>
            </a:r>
            <a:r>
              <a:rPr lang="ar-SA" sz="4000" b="1" dirty="0" smtClean="0">
                <a:effectLst>
                  <a:outerShdw blurRad="38100" dist="38100" dir="2700000" algn="tl">
                    <a:srgbClr val="000000">
                      <a:alpha val="43137"/>
                    </a:srgbClr>
                  </a:outerShdw>
                </a:effectLst>
                <a:cs typeface="Ali-A-Samik" pitchFamily="2" charset="-78"/>
              </a:rPr>
              <a:t>ما</a:t>
            </a:r>
            <a:endParaRPr lang="ar-IQ" sz="4000" b="1" dirty="0">
              <a:solidFill>
                <a:srgbClr val="C00000"/>
              </a:solidFill>
              <a:effectLst>
                <a:outerShdw blurRad="38100" dist="38100" dir="2700000" algn="tl">
                  <a:srgbClr val="000000">
                    <a:alpha val="43137"/>
                  </a:srgbClr>
                </a:outerShdw>
              </a:effectLst>
              <a:cs typeface="Ali-A-Samik" pitchFamily="2" charset="-78"/>
            </a:endParaRPr>
          </a:p>
        </p:txBody>
      </p:sp>
    </p:spTree>
    <p:extLst>
      <p:ext uri="{BB962C8B-B14F-4D97-AF65-F5344CB8AC3E}">
        <p14:creationId xmlns:p14="http://schemas.microsoft.com/office/powerpoint/2010/main" val="3148523450"/>
      </p:ext>
    </p:extLst>
  </p:cSld>
  <p:clrMapOvr>
    <a:masterClrMapping/>
  </p:clrMapOvr>
  <mc:AlternateContent xmlns:mc="http://schemas.openxmlformats.org/markup-compatibility/2006" xmlns:p14="http://schemas.microsoft.com/office/powerpoint/2010/main">
    <mc:Choice Requires="p14">
      <p:transition spd="slow" p14:dur="1600">
        <p14:prism dir="r" isContent="1" isInverted="1"/>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66255"/>
            <a:ext cx="12053455" cy="983672"/>
          </a:xfrm>
        </p:spPr>
        <p:txBody>
          <a:bodyPr>
            <a:noAutofit/>
          </a:bodyPr>
          <a:lstStyle/>
          <a:p>
            <a:pPr algn="ctr"/>
            <a:r>
              <a:rPr lang="ar-IQ" sz="5400" b="1" dirty="0" smtClean="0">
                <a:solidFill>
                  <a:srgbClr val="C00000"/>
                </a:solidFill>
                <a:effectLst>
                  <a:outerShdw blurRad="38100" dist="38100" dir="2700000" algn="tl">
                    <a:srgbClr val="000000">
                      <a:alpha val="43137"/>
                    </a:srgbClr>
                  </a:outerShdw>
                </a:effectLst>
                <a:cs typeface="Ali-A-Samik" pitchFamily="2" charset="-78"/>
              </a:rPr>
              <a:t> العوامل المؤثّرة في الانتباه (العوامل الداخليَّة والخارجيَّة)</a:t>
            </a:r>
            <a:endParaRPr lang="en-US" sz="5400" b="1" dirty="0">
              <a:solidFill>
                <a:srgbClr val="C00000"/>
              </a:solidFill>
              <a:effectLst>
                <a:outerShdw blurRad="38100" dist="38100" dir="2700000" algn="tl">
                  <a:srgbClr val="000000">
                    <a:alpha val="43137"/>
                  </a:srgbClr>
                </a:outerShdw>
              </a:effectLst>
              <a:cs typeface="Ali-A-Samik" pitchFamily="2" charset="-78"/>
            </a:endParaRPr>
          </a:p>
        </p:txBody>
      </p:sp>
      <p:sp>
        <p:nvSpPr>
          <p:cNvPr id="4" name="Content Placeholder 3"/>
          <p:cNvSpPr>
            <a:spLocks noGrp="1"/>
          </p:cNvSpPr>
          <p:nvPr>
            <p:ph idx="1"/>
          </p:nvPr>
        </p:nvSpPr>
        <p:spPr>
          <a:xfrm>
            <a:off x="96982" y="1136072"/>
            <a:ext cx="11901054" cy="5624945"/>
          </a:xfrm>
        </p:spPr>
        <p:txBody>
          <a:bodyPr>
            <a:noAutofit/>
          </a:bodyPr>
          <a:lstStyle/>
          <a:p>
            <a:pPr marL="0" indent="0" algn="r" rtl="1">
              <a:lnSpc>
                <a:spcPct val="150000"/>
              </a:lnSpc>
              <a:buNone/>
            </a:pPr>
            <a:r>
              <a:rPr lang="ar-SA" sz="4000" b="1" dirty="0">
                <a:solidFill>
                  <a:srgbClr val="00B050"/>
                </a:solidFill>
                <a:effectLst>
                  <a:outerShdw blurRad="38100" dist="38100" dir="2700000" algn="tl">
                    <a:srgbClr val="000000">
                      <a:alpha val="43137"/>
                    </a:srgbClr>
                  </a:outerShdw>
                </a:effectLst>
                <a:cs typeface="Ali-A-Samik" pitchFamily="2" charset="-78"/>
              </a:rPr>
              <a:t>أولاً: العَوَامِلُ الدَّاخِلِيَّةُ </a:t>
            </a:r>
            <a:r>
              <a:rPr lang="ar-SA" sz="4000" b="1" dirty="0" smtClean="0">
                <a:solidFill>
                  <a:srgbClr val="00B050"/>
                </a:solidFill>
                <a:effectLst>
                  <a:outerShdw blurRad="38100" dist="38100" dir="2700000" algn="tl">
                    <a:srgbClr val="000000">
                      <a:alpha val="43137"/>
                    </a:srgbClr>
                  </a:outerShdw>
                </a:effectLst>
                <a:cs typeface="Ali-A-Samik" pitchFamily="2" charset="-78"/>
              </a:rPr>
              <a:t>الذَّاتِيَّةُ</a:t>
            </a:r>
            <a:r>
              <a:rPr lang="ar-IQ" sz="4000" b="1" dirty="0" smtClean="0">
                <a:solidFill>
                  <a:srgbClr val="00B050"/>
                </a:solidFill>
                <a:effectLst>
                  <a:outerShdw blurRad="38100" dist="38100" dir="2700000" algn="tl">
                    <a:srgbClr val="000000">
                      <a:alpha val="43137"/>
                    </a:srgbClr>
                  </a:outerShdw>
                </a:effectLst>
                <a:cs typeface="Ali-A-Samik" pitchFamily="2" charset="-78"/>
              </a:rPr>
              <a:t> </a:t>
            </a:r>
            <a:r>
              <a:rPr lang="ar-SA" sz="4000" b="1" dirty="0" smtClean="0">
                <a:solidFill>
                  <a:srgbClr val="00B050"/>
                </a:solidFill>
                <a:effectLst>
                  <a:outerShdw blurRad="38100" dist="38100" dir="2700000" algn="tl">
                    <a:srgbClr val="000000">
                      <a:alpha val="43137"/>
                    </a:srgbClr>
                  </a:outerShdw>
                </a:effectLst>
                <a:cs typeface="Ali-A-Samik" pitchFamily="2" charset="-78"/>
              </a:rPr>
              <a:t>:</a:t>
            </a:r>
            <a:r>
              <a:rPr lang="en-US" sz="4000" b="1" dirty="0" smtClean="0">
                <a:solidFill>
                  <a:srgbClr val="00B050"/>
                </a:solidFill>
                <a:effectLst>
                  <a:outerShdw blurRad="38100" dist="38100" dir="2700000" algn="tl">
                    <a:srgbClr val="000000">
                      <a:alpha val="43137"/>
                    </a:srgbClr>
                  </a:outerShdw>
                </a:effectLst>
                <a:cs typeface="Ali-A-Samik" pitchFamily="2" charset="-78"/>
              </a:rPr>
              <a:t> </a:t>
            </a:r>
            <a:r>
              <a:rPr lang="en-US" sz="3200" dirty="0">
                <a:effectLst>
                  <a:outerShdw blurRad="38100" dist="38100" dir="2700000" algn="tl">
                    <a:srgbClr val="000000">
                      <a:alpha val="43137"/>
                    </a:srgbClr>
                  </a:outerShdw>
                </a:effectLst>
                <a:cs typeface="Ali-A-Samik" pitchFamily="2" charset="-78"/>
              </a:rPr>
              <a:t/>
            </a:r>
            <a:br>
              <a:rPr lang="en-US" sz="3200" dirty="0">
                <a:effectLst>
                  <a:outerShdw blurRad="38100" dist="38100" dir="2700000" algn="tl">
                    <a:srgbClr val="000000">
                      <a:alpha val="43137"/>
                    </a:srgbClr>
                  </a:outerShdw>
                </a:effectLst>
                <a:cs typeface="Ali-A-Samik" pitchFamily="2" charset="-78"/>
              </a:rPr>
            </a:br>
            <a:r>
              <a:rPr lang="ar-SA" sz="3600" b="1" dirty="0">
                <a:solidFill>
                  <a:srgbClr val="FF0000"/>
                </a:solidFill>
                <a:effectLst>
                  <a:outerShdw blurRad="38100" dist="38100" dir="2700000" algn="tl">
                    <a:srgbClr val="000000">
                      <a:alpha val="43137"/>
                    </a:srgbClr>
                  </a:outerShdw>
                </a:effectLst>
                <a:cs typeface="Ali-A-Samik" pitchFamily="2" charset="-78"/>
              </a:rPr>
              <a:t>1- </a:t>
            </a:r>
            <a:r>
              <a:rPr lang="ar-SA" sz="3600" b="1" dirty="0" smtClean="0">
                <a:solidFill>
                  <a:srgbClr val="FF0000"/>
                </a:solidFill>
                <a:effectLst>
                  <a:outerShdw blurRad="38100" dist="38100" dir="2700000" algn="tl">
                    <a:srgbClr val="000000">
                      <a:alpha val="43137"/>
                    </a:srgbClr>
                  </a:outerShdw>
                </a:effectLst>
                <a:cs typeface="Ali-A-Samik" pitchFamily="2" charset="-78"/>
              </a:rPr>
              <a:t>الدَّوَافِع</a:t>
            </a:r>
            <a:r>
              <a:rPr lang="ar-IQ" sz="3600" b="1" dirty="0" smtClean="0">
                <a:solidFill>
                  <a:srgbClr val="FF0000"/>
                </a:solidFill>
                <a:effectLst>
                  <a:outerShdw blurRad="38100" dist="38100" dir="2700000" algn="tl">
                    <a:srgbClr val="000000">
                      <a:alpha val="43137"/>
                    </a:srgbClr>
                  </a:outerShdw>
                </a:effectLst>
                <a:cs typeface="Ali-A-Samik" pitchFamily="2" charset="-78"/>
              </a:rPr>
              <a:t> </a:t>
            </a:r>
            <a:r>
              <a:rPr lang="ar-SA" sz="3600" b="1" dirty="0" smtClean="0">
                <a:solidFill>
                  <a:srgbClr val="FF0000"/>
                </a:solidFill>
                <a:effectLst>
                  <a:outerShdw blurRad="38100" dist="38100" dir="2700000" algn="tl">
                    <a:srgbClr val="000000">
                      <a:alpha val="43137"/>
                    </a:srgbClr>
                  </a:outerShdw>
                </a:effectLst>
                <a:cs typeface="Ali-A-Samik" pitchFamily="2" charset="-78"/>
              </a:rPr>
              <a:t>: </a:t>
            </a:r>
            <a:r>
              <a:rPr lang="ar-SA" sz="3200" b="1" dirty="0">
                <a:effectLst>
                  <a:outerShdw blurRad="38100" dist="38100" dir="2700000" algn="tl">
                    <a:srgbClr val="000000">
                      <a:alpha val="43137"/>
                    </a:srgbClr>
                  </a:outerShdw>
                </a:effectLst>
                <a:cs typeface="Ali-A-Samik" pitchFamily="2" charset="-78"/>
              </a:rPr>
              <a:t>تلعب الدوافع والميول والحاجات دوراً في توجيه انتباه الفرد نحو مثيرات معينة. مثال : اهتمام طالب الثانوية العامة بالبرامج </a:t>
            </a:r>
            <a:r>
              <a:rPr lang="ar-SA" sz="3200" b="1" dirty="0" smtClean="0">
                <a:effectLst>
                  <a:outerShdw blurRad="38100" dist="38100" dir="2700000" algn="tl">
                    <a:srgbClr val="000000">
                      <a:alpha val="43137"/>
                    </a:srgbClr>
                  </a:outerShdw>
                </a:effectLst>
                <a:cs typeface="Ali-A-Samik" pitchFamily="2" charset="-78"/>
              </a:rPr>
              <a:t>الت</a:t>
            </a:r>
            <a:r>
              <a:rPr lang="ar-IQ" sz="3200" b="1" dirty="0" smtClean="0">
                <a:effectLst>
                  <a:outerShdw blurRad="38100" dist="38100" dir="2700000" algn="tl">
                    <a:srgbClr val="000000">
                      <a:alpha val="43137"/>
                    </a:srgbClr>
                  </a:outerShdw>
                </a:effectLst>
                <a:cs typeface="Ali-A-Samik" pitchFamily="2" charset="-78"/>
              </a:rPr>
              <a:t>َّ</a:t>
            </a:r>
            <a:r>
              <a:rPr lang="ar-SA" sz="3200" b="1" dirty="0" smtClean="0">
                <a:effectLst>
                  <a:outerShdw blurRad="38100" dist="38100" dir="2700000" algn="tl">
                    <a:srgbClr val="000000">
                      <a:alpha val="43137"/>
                    </a:srgbClr>
                  </a:outerShdw>
                </a:effectLst>
                <a:cs typeface="Ali-A-Samik" pitchFamily="2" charset="-78"/>
              </a:rPr>
              <a:t>عليمي</a:t>
            </a:r>
            <a:r>
              <a:rPr lang="ar-IQ" sz="3200" b="1" dirty="0" smtClean="0">
                <a:effectLst>
                  <a:outerShdw blurRad="38100" dist="38100" dir="2700000" algn="tl">
                    <a:srgbClr val="000000">
                      <a:alpha val="43137"/>
                    </a:srgbClr>
                  </a:outerShdw>
                </a:effectLst>
                <a:cs typeface="Ali-A-Samik" pitchFamily="2" charset="-78"/>
              </a:rPr>
              <a:t>َّ</a:t>
            </a:r>
            <a:r>
              <a:rPr lang="ar-SA" sz="3200" b="1" dirty="0" smtClean="0">
                <a:effectLst>
                  <a:outerShdw blurRad="38100" dist="38100" dir="2700000" algn="tl">
                    <a:srgbClr val="000000">
                      <a:alpha val="43137"/>
                    </a:srgbClr>
                  </a:outerShdw>
                </a:effectLst>
                <a:cs typeface="Ali-A-Samik" pitchFamily="2" charset="-78"/>
              </a:rPr>
              <a:t>ة</a:t>
            </a:r>
            <a:r>
              <a:rPr lang="ar-IQ" sz="3200" b="1" dirty="0" smtClean="0">
                <a:effectLst>
                  <a:outerShdw blurRad="38100" dist="38100" dir="2700000" algn="tl">
                    <a:srgbClr val="000000">
                      <a:alpha val="43137"/>
                    </a:srgbClr>
                  </a:outerShdw>
                </a:effectLst>
                <a:cs typeface="Ali-A-Samik" pitchFamily="2" charset="-78"/>
              </a:rPr>
              <a:t> </a:t>
            </a:r>
            <a:r>
              <a:rPr lang="en-US" sz="3200" b="1" dirty="0" smtClean="0">
                <a:effectLst>
                  <a:outerShdw blurRad="38100" dist="38100" dir="2700000" algn="tl">
                    <a:srgbClr val="000000">
                      <a:alpha val="43137"/>
                    </a:srgbClr>
                  </a:outerShdw>
                </a:effectLst>
                <a:cs typeface="Ali-A-Samik" pitchFamily="2" charset="-78"/>
              </a:rPr>
              <a:t>.</a:t>
            </a:r>
            <a:r>
              <a:rPr lang="ar-IQ" sz="3200" b="1" dirty="0" smtClean="0">
                <a:effectLst>
                  <a:outerShdw blurRad="38100" dist="38100" dir="2700000" algn="tl">
                    <a:srgbClr val="000000">
                      <a:alpha val="43137"/>
                    </a:srgbClr>
                  </a:outerShdw>
                </a:effectLst>
                <a:cs typeface="Ali-A-Samik" pitchFamily="2" charset="-78"/>
              </a:rPr>
              <a:t> </a:t>
            </a:r>
            <a:r>
              <a:rPr lang="en-US" sz="3200" dirty="0">
                <a:effectLst>
                  <a:outerShdw blurRad="38100" dist="38100" dir="2700000" algn="tl">
                    <a:srgbClr val="000000">
                      <a:alpha val="43137"/>
                    </a:srgbClr>
                  </a:outerShdw>
                </a:effectLst>
                <a:cs typeface="Ali-A-Samik" pitchFamily="2" charset="-78"/>
              </a:rPr>
              <a:t/>
            </a:r>
            <a:br>
              <a:rPr lang="en-US" sz="3200" dirty="0">
                <a:effectLst>
                  <a:outerShdw blurRad="38100" dist="38100" dir="2700000" algn="tl">
                    <a:srgbClr val="000000">
                      <a:alpha val="43137"/>
                    </a:srgbClr>
                  </a:outerShdw>
                </a:effectLst>
                <a:cs typeface="Ali-A-Samik" pitchFamily="2" charset="-78"/>
              </a:rPr>
            </a:br>
            <a:r>
              <a:rPr lang="ar-SA" sz="3600" b="1" dirty="0">
                <a:solidFill>
                  <a:srgbClr val="002060"/>
                </a:solidFill>
                <a:effectLst>
                  <a:outerShdw blurRad="38100" dist="38100" dir="2700000" algn="tl">
                    <a:srgbClr val="000000">
                      <a:alpha val="43137"/>
                    </a:srgbClr>
                  </a:outerShdw>
                </a:effectLst>
                <a:cs typeface="Ali-A-Samik" pitchFamily="2" charset="-78"/>
              </a:rPr>
              <a:t>2- </a:t>
            </a:r>
            <a:r>
              <a:rPr lang="ar-SA" sz="3600" b="1" dirty="0" smtClean="0">
                <a:solidFill>
                  <a:srgbClr val="002060"/>
                </a:solidFill>
                <a:effectLst>
                  <a:outerShdw blurRad="38100" dist="38100" dir="2700000" algn="tl">
                    <a:srgbClr val="000000">
                      <a:alpha val="43137"/>
                    </a:srgbClr>
                  </a:outerShdw>
                </a:effectLst>
                <a:cs typeface="Ali-A-Samik" pitchFamily="2" charset="-78"/>
              </a:rPr>
              <a:t>التَّأَهُب:</a:t>
            </a:r>
            <a:r>
              <a:rPr lang="ar-SA" sz="3600" dirty="0" smtClean="0">
                <a:solidFill>
                  <a:srgbClr val="002060"/>
                </a:solidFill>
                <a:effectLst>
                  <a:outerShdw blurRad="38100" dist="38100" dir="2700000" algn="tl">
                    <a:srgbClr val="000000">
                      <a:alpha val="43137"/>
                    </a:srgbClr>
                  </a:outerShdw>
                </a:effectLst>
                <a:cs typeface="Ali-A-Samik" pitchFamily="2" charset="-78"/>
              </a:rPr>
              <a:t> </a:t>
            </a:r>
            <a:r>
              <a:rPr lang="ar-SA" sz="3200" b="1" dirty="0">
                <a:effectLst>
                  <a:outerShdw blurRad="38100" dist="38100" dir="2700000" algn="tl">
                    <a:srgbClr val="000000">
                      <a:alpha val="43137"/>
                    </a:srgbClr>
                  </a:outerShdw>
                </a:effectLst>
                <a:cs typeface="Ali-A-Samik" pitchFamily="2" charset="-78"/>
              </a:rPr>
              <a:t>أي توقع </a:t>
            </a:r>
            <a:r>
              <a:rPr lang="ar-SA" sz="3200" b="1" dirty="0" smtClean="0">
                <a:effectLst>
                  <a:outerShdw blurRad="38100" dist="38100" dir="2700000" algn="tl">
                    <a:srgbClr val="000000">
                      <a:alpha val="43137"/>
                    </a:srgbClr>
                  </a:outerShdw>
                </a:effectLst>
                <a:cs typeface="Ali-A-Samik" pitchFamily="2" charset="-78"/>
              </a:rPr>
              <a:t>الش</a:t>
            </a:r>
            <a:r>
              <a:rPr lang="ar-IQ" sz="3200" b="1" dirty="0" smtClean="0">
                <a:effectLst>
                  <a:outerShdw blurRad="38100" dist="38100" dir="2700000" algn="tl">
                    <a:srgbClr val="000000">
                      <a:alpha val="43137"/>
                    </a:srgbClr>
                  </a:outerShdw>
                </a:effectLst>
                <a:cs typeface="Ali-A-Samik" pitchFamily="2" charset="-78"/>
              </a:rPr>
              <a:t>َّ</a:t>
            </a:r>
            <a:r>
              <a:rPr lang="ar-SA" sz="3200" b="1" dirty="0" smtClean="0">
                <a:effectLst>
                  <a:outerShdw blurRad="38100" dist="38100" dir="2700000" algn="tl">
                    <a:srgbClr val="000000">
                      <a:alpha val="43137"/>
                    </a:srgbClr>
                  </a:outerShdw>
                </a:effectLst>
                <a:cs typeface="Ali-A-Samik" pitchFamily="2" charset="-78"/>
              </a:rPr>
              <a:t>خص </a:t>
            </a:r>
            <a:r>
              <a:rPr lang="ar-SA" sz="3200" b="1" dirty="0">
                <a:effectLst>
                  <a:outerShdw blurRad="38100" dist="38100" dir="2700000" algn="tl">
                    <a:srgbClr val="000000">
                      <a:alpha val="43137"/>
                    </a:srgbClr>
                  </a:outerShdw>
                </a:effectLst>
                <a:cs typeface="Ali-A-Samik" pitchFamily="2" charset="-78"/>
              </a:rPr>
              <a:t>حدوث شيء ما. مثال: توقع وصول صديق يؤدي إلى الانتباه لدّق الباب</a:t>
            </a:r>
            <a:r>
              <a:rPr lang="en-US" sz="3200" dirty="0">
                <a:effectLst>
                  <a:outerShdw blurRad="38100" dist="38100" dir="2700000" algn="tl">
                    <a:srgbClr val="000000">
                      <a:alpha val="43137"/>
                    </a:srgbClr>
                  </a:outerShdw>
                </a:effectLst>
                <a:cs typeface="Ali-A-Samik" pitchFamily="2" charset="-78"/>
              </a:rPr>
              <a:t>.</a:t>
            </a:r>
            <a:br>
              <a:rPr lang="en-US" sz="3200" dirty="0">
                <a:effectLst>
                  <a:outerShdw blurRad="38100" dist="38100" dir="2700000" algn="tl">
                    <a:srgbClr val="000000">
                      <a:alpha val="43137"/>
                    </a:srgbClr>
                  </a:outerShdw>
                </a:effectLst>
                <a:cs typeface="Ali-A-Samik" pitchFamily="2" charset="-78"/>
              </a:rPr>
            </a:br>
            <a:r>
              <a:rPr lang="ar-SA" sz="3600" b="1" dirty="0">
                <a:solidFill>
                  <a:srgbClr val="00B050"/>
                </a:solidFill>
                <a:effectLst>
                  <a:outerShdw blurRad="38100" dist="38100" dir="2700000" algn="tl">
                    <a:srgbClr val="000000">
                      <a:alpha val="43137"/>
                    </a:srgbClr>
                  </a:outerShdw>
                </a:effectLst>
                <a:cs typeface="Ali-A-Samik" pitchFamily="2" charset="-78"/>
              </a:rPr>
              <a:t>3- </a:t>
            </a:r>
            <a:r>
              <a:rPr lang="ar-SA" sz="3600" b="1" dirty="0" smtClean="0">
                <a:solidFill>
                  <a:srgbClr val="00B050"/>
                </a:solidFill>
                <a:effectLst>
                  <a:outerShdw blurRad="38100" dist="38100" dir="2700000" algn="tl">
                    <a:srgbClr val="000000">
                      <a:alpha val="43137"/>
                    </a:srgbClr>
                  </a:outerShdw>
                </a:effectLst>
                <a:cs typeface="Ali-A-Samik" pitchFamily="2" charset="-78"/>
              </a:rPr>
              <a:t>التَّعَوُد</a:t>
            </a:r>
            <a:r>
              <a:rPr lang="ar-IQ" sz="3600" b="1" dirty="0" smtClean="0">
                <a:solidFill>
                  <a:srgbClr val="00B050"/>
                </a:solidFill>
                <a:effectLst>
                  <a:outerShdw blurRad="38100" dist="38100" dir="2700000" algn="tl">
                    <a:srgbClr val="000000">
                      <a:alpha val="43137"/>
                    </a:srgbClr>
                  </a:outerShdw>
                </a:effectLst>
                <a:cs typeface="Ali-A-Samik" pitchFamily="2" charset="-78"/>
              </a:rPr>
              <a:t> </a:t>
            </a:r>
            <a:r>
              <a:rPr lang="ar-SA" sz="3600" b="1" dirty="0" smtClean="0">
                <a:solidFill>
                  <a:srgbClr val="00B050"/>
                </a:solidFill>
                <a:effectLst>
                  <a:outerShdw blurRad="38100" dist="38100" dir="2700000" algn="tl">
                    <a:srgbClr val="000000">
                      <a:alpha val="43137"/>
                    </a:srgbClr>
                  </a:outerShdw>
                </a:effectLst>
                <a:cs typeface="Ali-A-Samik" pitchFamily="2" charset="-78"/>
              </a:rPr>
              <a:t>: </a:t>
            </a:r>
            <a:r>
              <a:rPr lang="ar-SA" sz="3200" b="1" dirty="0">
                <a:effectLst>
                  <a:outerShdw blurRad="38100" dist="38100" dir="2700000" algn="tl">
                    <a:srgbClr val="000000">
                      <a:alpha val="43137"/>
                    </a:srgbClr>
                  </a:outerShdw>
                </a:effectLst>
                <a:cs typeface="Ali-A-Samik" pitchFamily="2" charset="-78"/>
              </a:rPr>
              <a:t>أي تعود الفرد على استجابة معينة لبعض المثيرات، مثال: سماع جملة كُرديَّة في أثناء عرض فيلم </a:t>
            </a:r>
            <a:r>
              <a:rPr lang="ar-SA" sz="3200" b="1" dirty="0" smtClean="0">
                <a:effectLst>
                  <a:outerShdw blurRad="38100" dist="38100" dir="2700000" algn="tl">
                    <a:srgbClr val="000000">
                      <a:alpha val="43137"/>
                    </a:srgbClr>
                  </a:outerShdw>
                </a:effectLst>
                <a:cs typeface="Ali-A-Samik" pitchFamily="2" charset="-78"/>
              </a:rPr>
              <a:t>أجنب</a:t>
            </a:r>
            <a:r>
              <a:rPr lang="ar-IQ" sz="3200" b="1" dirty="0" smtClean="0">
                <a:effectLst>
                  <a:outerShdw blurRad="38100" dist="38100" dir="2700000" algn="tl">
                    <a:srgbClr val="000000">
                      <a:alpha val="43137"/>
                    </a:srgbClr>
                  </a:outerShdw>
                </a:effectLst>
                <a:cs typeface="Ali-A-Samik" pitchFamily="2" charset="-78"/>
              </a:rPr>
              <a:t>ـ</a:t>
            </a:r>
            <a:r>
              <a:rPr lang="ar-SA" sz="3200" b="1" dirty="0" smtClean="0">
                <a:effectLst>
                  <a:outerShdw blurRad="38100" dist="38100" dir="2700000" algn="tl">
                    <a:srgbClr val="000000">
                      <a:alpha val="43137"/>
                    </a:srgbClr>
                  </a:outerShdw>
                </a:effectLst>
                <a:cs typeface="Ali-A-Samik" pitchFamily="2" charset="-78"/>
              </a:rPr>
              <a:t>ي</a:t>
            </a:r>
            <a:r>
              <a:rPr lang="ar-IQ" sz="3200" b="1" dirty="0" smtClean="0">
                <a:effectLst>
                  <a:outerShdw blurRad="38100" dist="38100" dir="2700000" algn="tl">
                    <a:srgbClr val="000000">
                      <a:alpha val="43137"/>
                    </a:srgbClr>
                  </a:outerShdw>
                </a:effectLst>
                <a:cs typeface="Ali-A-Samik" pitchFamily="2" charset="-78"/>
              </a:rPr>
              <a:t> </a:t>
            </a:r>
            <a:r>
              <a:rPr lang="en-US" sz="3200" b="1" dirty="0" smtClean="0">
                <a:effectLst>
                  <a:outerShdw blurRad="38100" dist="38100" dir="2700000" algn="tl">
                    <a:srgbClr val="000000">
                      <a:alpha val="43137"/>
                    </a:srgbClr>
                  </a:outerShdw>
                </a:effectLst>
                <a:cs typeface="Ali-A-Samik" pitchFamily="2" charset="-78"/>
              </a:rPr>
              <a:t>.</a:t>
            </a:r>
            <a:r>
              <a:rPr lang="ar-IQ" sz="3200" b="1" dirty="0" smtClean="0">
                <a:effectLst>
                  <a:outerShdw blurRad="38100" dist="38100" dir="2700000" algn="tl">
                    <a:srgbClr val="000000">
                      <a:alpha val="43137"/>
                    </a:srgbClr>
                  </a:outerShdw>
                </a:effectLst>
                <a:cs typeface="Ali-A-Samik" pitchFamily="2" charset="-78"/>
              </a:rPr>
              <a:t> </a:t>
            </a:r>
            <a:r>
              <a:rPr lang="en-US" sz="3200" dirty="0">
                <a:effectLst>
                  <a:outerShdw blurRad="38100" dist="38100" dir="2700000" algn="tl">
                    <a:srgbClr val="000000">
                      <a:alpha val="43137"/>
                    </a:srgbClr>
                  </a:outerShdw>
                </a:effectLst>
                <a:cs typeface="Ali-A-Samik" pitchFamily="2" charset="-78"/>
              </a:rPr>
              <a:t/>
            </a:r>
            <a:br>
              <a:rPr lang="en-US" sz="3200" dirty="0">
                <a:effectLst>
                  <a:outerShdw blurRad="38100" dist="38100" dir="2700000" algn="tl">
                    <a:srgbClr val="000000">
                      <a:alpha val="43137"/>
                    </a:srgbClr>
                  </a:outerShdw>
                </a:effectLst>
                <a:cs typeface="Ali-A-Samik" pitchFamily="2" charset="-78"/>
              </a:rPr>
            </a:br>
            <a:r>
              <a:rPr lang="ar-SA" sz="3600" b="1" dirty="0">
                <a:solidFill>
                  <a:srgbClr val="0070C0"/>
                </a:solidFill>
                <a:effectLst>
                  <a:outerShdw blurRad="38100" dist="38100" dir="2700000" algn="tl">
                    <a:srgbClr val="000000">
                      <a:alpha val="43137"/>
                    </a:srgbClr>
                  </a:outerShdw>
                </a:effectLst>
                <a:cs typeface="Ali-A-Samik" pitchFamily="2" charset="-78"/>
              </a:rPr>
              <a:t>4- </a:t>
            </a:r>
            <a:r>
              <a:rPr lang="ar-SA" sz="3600" b="1" dirty="0" smtClean="0">
                <a:solidFill>
                  <a:srgbClr val="0070C0"/>
                </a:solidFill>
                <a:effectLst>
                  <a:outerShdw blurRad="38100" dist="38100" dir="2700000" algn="tl">
                    <a:srgbClr val="000000">
                      <a:alpha val="43137"/>
                    </a:srgbClr>
                  </a:outerShdw>
                </a:effectLst>
                <a:cs typeface="Ali-A-Samik" pitchFamily="2" charset="-78"/>
              </a:rPr>
              <a:t>الرَّاحَة</a:t>
            </a:r>
            <a:r>
              <a:rPr lang="ar-IQ" sz="3600" b="1" dirty="0" smtClean="0">
                <a:solidFill>
                  <a:srgbClr val="0070C0"/>
                </a:solidFill>
                <a:effectLst>
                  <a:outerShdw blurRad="38100" dist="38100" dir="2700000" algn="tl">
                    <a:srgbClr val="000000">
                      <a:alpha val="43137"/>
                    </a:srgbClr>
                  </a:outerShdw>
                </a:effectLst>
                <a:cs typeface="Ali-A-Samik" pitchFamily="2" charset="-78"/>
              </a:rPr>
              <a:t> </a:t>
            </a:r>
            <a:r>
              <a:rPr lang="ar-SA" sz="3600" b="1" dirty="0" smtClean="0">
                <a:solidFill>
                  <a:srgbClr val="0070C0"/>
                </a:solidFill>
                <a:effectLst>
                  <a:outerShdw blurRad="38100" dist="38100" dir="2700000" algn="tl">
                    <a:srgbClr val="000000">
                      <a:alpha val="43137"/>
                    </a:srgbClr>
                  </a:outerShdw>
                </a:effectLst>
                <a:cs typeface="Ali-A-Samik" pitchFamily="2" charset="-78"/>
              </a:rPr>
              <a:t>: </a:t>
            </a:r>
            <a:r>
              <a:rPr lang="ar-SA" sz="3200" b="1" dirty="0" smtClean="0">
                <a:effectLst>
                  <a:outerShdw blurRad="38100" dist="38100" dir="2700000" algn="tl">
                    <a:srgbClr val="000000">
                      <a:alpha val="43137"/>
                    </a:srgbClr>
                  </a:outerShdw>
                </a:effectLst>
                <a:cs typeface="Ali-A-Samik" pitchFamily="2" charset="-78"/>
              </a:rPr>
              <a:t>الش</a:t>
            </a:r>
            <a:r>
              <a:rPr lang="ar-IQ" sz="3200" b="1" dirty="0" smtClean="0">
                <a:effectLst>
                  <a:outerShdw blurRad="38100" dist="38100" dir="2700000" algn="tl">
                    <a:srgbClr val="000000">
                      <a:alpha val="43137"/>
                    </a:srgbClr>
                  </a:outerShdw>
                </a:effectLst>
                <a:cs typeface="Ali-A-Samik" pitchFamily="2" charset="-78"/>
              </a:rPr>
              <a:t>َّ</a:t>
            </a:r>
            <a:r>
              <a:rPr lang="ar-SA" sz="3200" b="1" dirty="0" smtClean="0">
                <a:effectLst>
                  <a:outerShdw blurRad="38100" dist="38100" dir="2700000" algn="tl">
                    <a:srgbClr val="000000">
                      <a:alpha val="43137"/>
                    </a:srgbClr>
                  </a:outerShdw>
                </a:effectLst>
                <a:cs typeface="Ali-A-Samik" pitchFamily="2" charset="-78"/>
              </a:rPr>
              <a:t>خص </a:t>
            </a:r>
            <a:r>
              <a:rPr lang="ar-SA" sz="3200" b="1" dirty="0">
                <a:effectLst>
                  <a:outerShdw blurRad="38100" dist="38100" dir="2700000" algn="tl">
                    <a:srgbClr val="000000">
                      <a:alpha val="43137"/>
                    </a:srgbClr>
                  </a:outerShdw>
                </a:effectLst>
                <a:cs typeface="Ali-A-Samik" pitchFamily="2" charset="-78"/>
              </a:rPr>
              <a:t>المرتاح أكثر انتباهاً من </a:t>
            </a:r>
            <a:r>
              <a:rPr lang="ar-SA" sz="3200" b="1" dirty="0" smtClean="0">
                <a:effectLst>
                  <a:outerShdw blurRad="38100" dist="38100" dir="2700000" algn="tl">
                    <a:srgbClr val="000000">
                      <a:alpha val="43137"/>
                    </a:srgbClr>
                  </a:outerShdw>
                </a:effectLst>
                <a:cs typeface="Ali-A-Samik" pitchFamily="2" charset="-78"/>
              </a:rPr>
              <a:t>المرهَق</a:t>
            </a:r>
            <a:r>
              <a:rPr lang="ar-IQ" sz="3200" b="1" dirty="0" smtClean="0">
                <a:effectLst>
                  <a:outerShdw blurRad="38100" dist="38100" dir="2700000" algn="tl">
                    <a:srgbClr val="000000">
                      <a:alpha val="43137"/>
                    </a:srgbClr>
                  </a:outerShdw>
                </a:effectLst>
                <a:cs typeface="Ali-A-Samik" pitchFamily="2" charset="-78"/>
              </a:rPr>
              <a:t> </a:t>
            </a:r>
            <a:r>
              <a:rPr lang="en-US" sz="3200" b="1" dirty="0" smtClean="0">
                <a:effectLst>
                  <a:outerShdw blurRad="38100" dist="38100" dir="2700000" algn="tl">
                    <a:srgbClr val="000000">
                      <a:alpha val="43137"/>
                    </a:srgbClr>
                  </a:outerShdw>
                </a:effectLst>
                <a:cs typeface="Ali-A-Samik" pitchFamily="2" charset="-78"/>
              </a:rPr>
              <a:t>.</a:t>
            </a:r>
            <a:endParaRPr lang="en-US" sz="3200" b="1" dirty="0">
              <a:effectLst>
                <a:outerShdw blurRad="38100" dist="38100" dir="2700000" algn="tl">
                  <a:srgbClr val="000000">
                    <a:alpha val="43137"/>
                  </a:srgbClr>
                </a:outerShdw>
              </a:effectLst>
              <a:cs typeface="Ali-A-Samik" pitchFamily="2" charset="-78"/>
            </a:endParaRPr>
          </a:p>
        </p:txBody>
      </p:sp>
    </p:spTree>
    <p:extLst>
      <p:ext uri="{BB962C8B-B14F-4D97-AF65-F5344CB8AC3E}">
        <p14:creationId xmlns:p14="http://schemas.microsoft.com/office/powerpoint/2010/main" val="2232076819"/>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4800" y="166254"/>
            <a:ext cx="11499273" cy="1094509"/>
          </a:xfrm>
        </p:spPr>
        <p:txBody>
          <a:bodyPr>
            <a:noAutofit/>
          </a:bodyPr>
          <a:lstStyle/>
          <a:p>
            <a:pPr algn="ctr" rtl="1"/>
            <a:r>
              <a:rPr lang="ar-SA" sz="5400" b="1" dirty="0">
                <a:solidFill>
                  <a:srgbClr val="FF0000"/>
                </a:solidFill>
                <a:effectLst>
                  <a:outerShdw blurRad="38100" dist="38100" dir="2700000" algn="tl">
                    <a:srgbClr val="000000">
                      <a:alpha val="43137"/>
                    </a:srgbClr>
                  </a:outerShdw>
                </a:effectLst>
                <a:latin typeface="ae_AlMothnna" pitchFamily="34" charset="-78"/>
                <a:cs typeface="Ali-A-Samik" pitchFamily="2" charset="-78"/>
              </a:rPr>
              <a:t>ثانياً: العوامل </a:t>
            </a:r>
            <a:r>
              <a:rPr lang="ar-SA" sz="5400" b="1" dirty="0" smtClean="0">
                <a:solidFill>
                  <a:srgbClr val="FF0000"/>
                </a:solidFill>
                <a:effectLst>
                  <a:outerShdw blurRad="38100" dist="38100" dir="2700000" algn="tl">
                    <a:srgbClr val="000000">
                      <a:alpha val="43137"/>
                    </a:srgbClr>
                  </a:outerShdw>
                </a:effectLst>
                <a:latin typeface="ae_AlMothnna" pitchFamily="34" charset="-78"/>
                <a:cs typeface="Ali-A-Samik" pitchFamily="2" charset="-78"/>
              </a:rPr>
              <a:t>الخارجي</a:t>
            </a:r>
            <a:r>
              <a:rPr lang="ar-IQ" sz="5400" b="1" dirty="0" smtClean="0">
                <a:solidFill>
                  <a:srgbClr val="FF0000"/>
                </a:solidFill>
                <a:effectLst>
                  <a:outerShdw blurRad="38100" dist="38100" dir="2700000" algn="tl">
                    <a:srgbClr val="000000">
                      <a:alpha val="43137"/>
                    </a:srgbClr>
                  </a:outerShdw>
                </a:effectLst>
                <a:latin typeface="ae_AlMothnna" pitchFamily="34" charset="-78"/>
                <a:cs typeface="Ali-A-Samik" pitchFamily="2" charset="-78"/>
              </a:rPr>
              <a:t>َّ</a:t>
            </a:r>
            <a:r>
              <a:rPr lang="ar-SA" sz="5400" b="1" dirty="0" smtClean="0">
                <a:solidFill>
                  <a:srgbClr val="FF0000"/>
                </a:solidFill>
                <a:effectLst>
                  <a:outerShdw blurRad="38100" dist="38100" dir="2700000" algn="tl">
                    <a:srgbClr val="000000">
                      <a:alpha val="43137"/>
                    </a:srgbClr>
                  </a:outerShdw>
                </a:effectLst>
                <a:latin typeface="ae_AlMothnna" pitchFamily="34" charset="-78"/>
                <a:cs typeface="Ali-A-Samik" pitchFamily="2" charset="-78"/>
              </a:rPr>
              <a:t>ة</a:t>
            </a:r>
            <a:r>
              <a:rPr lang="ar-IQ" sz="5400" b="1" dirty="0" smtClean="0">
                <a:solidFill>
                  <a:srgbClr val="FF0000"/>
                </a:solidFill>
                <a:effectLst>
                  <a:outerShdw blurRad="38100" dist="38100" dir="2700000" algn="tl">
                    <a:srgbClr val="000000">
                      <a:alpha val="43137"/>
                    </a:srgbClr>
                  </a:outerShdw>
                </a:effectLst>
                <a:latin typeface="ae_AlMothnna" pitchFamily="34" charset="-78"/>
                <a:cs typeface="Ali-A-Samik" pitchFamily="2" charset="-78"/>
              </a:rPr>
              <a:t>-</a:t>
            </a:r>
            <a:r>
              <a:rPr lang="ar-SA" sz="5400" b="1" dirty="0" smtClean="0">
                <a:solidFill>
                  <a:srgbClr val="FF0000"/>
                </a:solidFill>
                <a:effectLst>
                  <a:outerShdw blurRad="38100" dist="38100" dir="2700000" algn="tl">
                    <a:srgbClr val="000000">
                      <a:alpha val="43137"/>
                    </a:srgbClr>
                  </a:outerShdw>
                </a:effectLst>
                <a:latin typeface="ae_AlMothnna" pitchFamily="34" charset="-78"/>
                <a:cs typeface="Ali-A-Samik" pitchFamily="2" charset="-78"/>
              </a:rPr>
              <a:t> الموضوعي</a:t>
            </a:r>
            <a:r>
              <a:rPr lang="ar-IQ" sz="5400" b="1" dirty="0" smtClean="0">
                <a:solidFill>
                  <a:srgbClr val="FF0000"/>
                </a:solidFill>
                <a:effectLst>
                  <a:outerShdw blurRad="38100" dist="38100" dir="2700000" algn="tl">
                    <a:srgbClr val="000000">
                      <a:alpha val="43137"/>
                    </a:srgbClr>
                  </a:outerShdw>
                </a:effectLst>
                <a:latin typeface="ae_AlMothnna" pitchFamily="34" charset="-78"/>
                <a:cs typeface="Ali-A-Samik" pitchFamily="2" charset="-78"/>
              </a:rPr>
              <a:t>َّ</a:t>
            </a:r>
            <a:r>
              <a:rPr lang="ar-SA" sz="5400" b="1" dirty="0" smtClean="0">
                <a:solidFill>
                  <a:srgbClr val="FF0000"/>
                </a:solidFill>
                <a:effectLst>
                  <a:outerShdw blurRad="38100" dist="38100" dir="2700000" algn="tl">
                    <a:srgbClr val="000000">
                      <a:alpha val="43137"/>
                    </a:srgbClr>
                  </a:outerShdw>
                </a:effectLst>
                <a:latin typeface="ae_AlMothnna" pitchFamily="34" charset="-78"/>
                <a:cs typeface="Ali-A-Samik" pitchFamily="2" charset="-78"/>
              </a:rPr>
              <a:t>ة</a:t>
            </a:r>
            <a:r>
              <a:rPr lang="ar-IQ" sz="5400" b="1" dirty="0" smtClean="0">
                <a:solidFill>
                  <a:srgbClr val="FF0000"/>
                </a:solidFill>
                <a:effectLst>
                  <a:outerShdw blurRad="38100" dist="38100" dir="2700000" algn="tl">
                    <a:srgbClr val="000000">
                      <a:alpha val="43137"/>
                    </a:srgbClr>
                  </a:outerShdw>
                </a:effectLst>
                <a:latin typeface="ae_AlMothnna" pitchFamily="34" charset="-78"/>
                <a:cs typeface="Ali-A-Samik" pitchFamily="2" charset="-78"/>
              </a:rPr>
              <a:t>:</a:t>
            </a:r>
            <a:endParaRPr lang="en-US" sz="5400" b="1" dirty="0">
              <a:solidFill>
                <a:srgbClr val="FF0000"/>
              </a:solidFill>
              <a:effectLst>
                <a:outerShdw blurRad="38100" dist="38100" dir="2700000" algn="tl">
                  <a:srgbClr val="000000">
                    <a:alpha val="43137"/>
                  </a:srgbClr>
                </a:outerShdw>
              </a:effectLst>
              <a:latin typeface="ae_AlMothnna" pitchFamily="34" charset="-78"/>
              <a:cs typeface="Ali-A-Samik" pitchFamily="2" charset="-78"/>
            </a:endParaRPr>
          </a:p>
        </p:txBody>
      </p:sp>
      <p:sp>
        <p:nvSpPr>
          <p:cNvPr id="4" name="Content Placeholder 3"/>
          <p:cNvSpPr>
            <a:spLocks noGrp="1"/>
          </p:cNvSpPr>
          <p:nvPr>
            <p:ph idx="1"/>
          </p:nvPr>
        </p:nvSpPr>
        <p:spPr>
          <a:xfrm>
            <a:off x="96982" y="1122218"/>
            <a:ext cx="11914909" cy="5555673"/>
          </a:xfrm>
        </p:spPr>
        <p:txBody>
          <a:bodyPr>
            <a:noAutofit/>
          </a:bodyPr>
          <a:lstStyle/>
          <a:p>
            <a:pPr marL="0" lvl="0" indent="0" algn="r" rtl="1">
              <a:lnSpc>
                <a:spcPct val="170000"/>
              </a:lnSpc>
              <a:buNone/>
            </a:pPr>
            <a:r>
              <a:rPr lang="ar-SA" sz="3100" b="1" dirty="0" smtClean="0">
                <a:solidFill>
                  <a:srgbClr val="00B050"/>
                </a:solidFill>
                <a:effectLst>
                  <a:outerShdw blurRad="38100" dist="38100" dir="2700000" algn="tl">
                    <a:srgbClr val="000000">
                      <a:alpha val="43137"/>
                    </a:srgbClr>
                  </a:outerShdw>
                </a:effectLst>
                <a:cs typeface="Ali-A-Samik" pitchFamily="2" charset="-78"/>
              </a:rPr>
              <a:t>1- </a:t>
            </a:r>
            <a:r>
              <a:rPr lang="ar-SA" sz="3100" b="1" dirty="0">
                <a:solidFill>
                  <a:srgbClr val="00B050"/>
                </a:solidFill>
                <a:effectLst>
                  <a:outerShdw blurRad="38100" dist="38100" dir="2700000" algn="tl">
                    <a:srgbClr val="000000">
                      <a:alpha val="43137"/>
                    </a:srgbClr>
                  </a:outerShdw>
                </a:effectLst>
                <a:cs typeface="Ali-A-Samik" pitchFamily="2" charset="-78"/>
              </a:rPr>
              <a:t>طَبِيعَةُ المُثِيرِ: </a:t>
            </a:r>
            <a:r>
              <a:rPr lang="ar-SA" sz="3100" dirty="0">
                <a:effectLst>
                  <a:outerShdw blurRad="38100" dist="38100" dir="2700000" algn="tl">
                    <a:srgbClr val="000000">
                      <a:alpha val="43137"/>
                    </a:srgbClr>
                  </a:outerShdw>
                </a:effectLst>
                <a:cs typeface="Ali-A-Samik" pitchFamily="2" charset="-78"/>
              </a:rPr>
              <a:t>مثال ذلك النُّقطة السَّوداء على صفحة بيضاء تجذب الانتباه، في حين لا يعود لها قيمة إذا كانت على صفحة </a:t>
            </a:r>
            <a:r>
              <a:rPr lang="ar-SA" sz="3100" dirty="0" smtClean="0">
                <a:effectLst>
                  <a:outerShdw blurRad="38100" dist="38100" dir="2700000" algn="tl">
                    <a:srgbClr val="000000">
                      <a:alpha val="43137"/>
                    </a:srgbClr>
                  </a:outerShdw>
                </a:effectLst>
                <a:cs typeface="Ali-A-Samik" pitchFamily="2" charset="-78"/>
              </a:rPr>
              <a:t>سوداء</a:t>
            </a:r>
            <a:r>
              <a:rPr lang="ar-IQ" sz="3100" dirty="0" smtClean="0">
                <a:effectLst>
                  <a:outerShdw blurRad="38100" dist="38100" dir="2700000" algn="tl">
                    <a:srgbClr val="000000">
                      <a:alpha val="43137"/>
                    </a:srgbClr>
                  </a:outerShdw>
                </a:effectLst>
                <a:cs typeface="Ali-A-Samik" pitchFamily="2" charset="-78"/>
              </a:rPr>
              <a:t> </a:t>
            </a:r>
            <a:r>
              <a:rPr lang="en-US" sz="3100" dirty="0" smtClean="0">
                <a:effectLst>
                  <a:outerShdw blurRad="38100" dist="38100" dir="2700000" algn="tl">
                    <a:srgbClr val="000000">
                      <a:alpha val="43137"/>
                    </a:srgbClr>
                  </a:outerShdw>
                </a:effectLst>
                <a:cs typeface="Ali-A-Samik" pitchFamily="2" charset="-78"/>
              </a:rPr>
              <a:t>.</a:t>
            </a:r>
            <a:r>
              <a:rPr lang="en-US" sz="3100" dirty="0">
                <a:effectLst>
                  <a:outerShdw blurRad="38100" dist="38100" dir="2700000" algn="tl">
                    <a:srgbClr val="000000">
                      <a:alpha val="43137"/>
                    </a:srgbClr>
                  </a:outerShdw>
                </a:effectLst>
                <a:cs typeface="Ali-A-Samik" pitchFamily="2" charset="-78"/>
              </a:rPr>
              <a:t/>
            </a:r>
            <a:br>
              <a:rPr lang="en-US" sz="3100" dirty="0">
                <a:effectLst>
                  <a:outerShdw blurRad="38100" dist="38100" dir="2700000" algn="tl">
                    <a:srgbClr val="000000">
                      <a:alpha val="43137"/>
                    </a:srgbClr>
                  </a:outerShdw>
                </a:effectLst>
                <a:cs typeface="Ali-A-Samik" pitchFamily="2" charset="-78"/>
              </a:rPr>
            </a:br>
            <a:r>
              <a:rPr lang="ar-SA" sz="3100" b="1" dirty="0">
                <a:solidFill>
                  <a:srgbClr val="0070C0"/>
                </a:solidFill>
                <a:effectLst>
                  <a:outerShdw blurRad="38100" dist="38100" dir="2700000" algn="tl">
                    <a:srgbClr val="000000">
                      <a:alpha val="43137"/>
                    </a:srgbClr>
                  </a:outerShdw>
                </a:effectLst>
                <a:cs typeface="Ali-A-Samik" pitchFamily="2" charset="-78"/>
              </a:rPr>
              <a:t>2- تَغَيُرُ المُثِيرِ: </a:t>
            </a:r>
            <a:r>
              <a:rPr lang="ar-SA" sz="3100" dirty="0">
                <a:effectLst>
                  <a:outerShdw blurRad="38100" dist="38100" dir="2700000" algn="tl">
                    <a:srgbClr val="000000">
                      <a:alpha val="43137"/>
                    </a:srgbClr>
                  </a:outerShdw>
                </a:effectLst>
                <a:cs typeface="Ali-A-Samik" pitchFamily="2" charset="-78"/>
              </a:rPr>
              <a:t>المثير المتغير يجذب الانتباه أكثر من المتكرر. مثال ذلك تغيير صوت المدرس في أثناء </a:t>
            </a:r>
            <a:r>
              <a:rPr lang="ar-SA" sz="3100" dirty="0" smtClean="0">
                <a:effectLst>
                  <a:outerShdw blurRad="38100" dist="38100" dir="2700000" algn="tl">
                    <a:srgbClr val="000000">
                      <a:alpha val="43137"/>
                    </a:srgbClr>
                  </a:outerShdw>
                </a:effectLst>
                <a:cs typeface="Ali-A-Samik" pitchFamily="2" charset="-78"/>
              </a:rPr>
              <a:t>الش</a:t>
            </a:r>
            <a:r>
              <a:rPr lang="ar-IQ" sz="3100" dirty="0" smtClean="0">
                <a:effectLst>
                  <a:outerShdw blurRad="38100" dist="38100" dir="2700000" algn="tl">
                    <a:srgbClr val="000000">
                      <a:alpha val="43137"/>
                    </a:srgbClr>
                  </a:outerShdw>
                </a:effectLst>
                <a:cs typeface="Ali-A-Samik" pitchFamily="2" charset="-78"/>
              </a:rPr>
              <a:t>َّ</a:t>
            </a:r>
            <a:r>
              <a:rPr lang="ar-SA" sz="3100" dirty="0" smtClean="0">
                <a:effectLst>
                  <a:outerShdw blurRad="38100" dist="38100" dir="2700000" algn="tl">
                    <a:srgbClr val="000000">
                      <a:alpha val="43137"/>
                    </a:srgbClr>
                  </a:outerShdw>
                </a:effectLst>
                <a:cs typeface="Ali-A-Samik" pitchFamily="2" charset="-78"/>
              </a:rPr>
              <a:t>رح</a:t>
            </a:r>
            <a:r>
              <a:rPr lang="en-US" sz="3100" dirty="0">
                <a:effectLst>
                  <a:outerShdw blurRad="38100" dist="38100" dir="2700000" algn="tl">
                    <a:srgbClr val="000000">
                      <a:alpha val="43137"/>
                    </a:srgbClr>
                  </a:outerShdw>
                </a:effectLst>
                <a:cs typeface="Ali-A-Samik" pitchFamily="2" charset="-78"/>
              </a:rPr>
              <a:t>.</a:t>
            </a:r>
            <a:br>
              <a:rPr lang="en-US" sz="3100" dirty="0">
                <a:effectLst>
                  <a:outerShdw blurRad="38100" dist="38100" dir="2700000" algn="tl">
                    <a:srgbClr val="000000">
                      <a:alpha val="43137"/>
                    </a:srgbClr>
                  </a:outerShdw>
                </a:effectLst>
                <a:cs typeface="Ali-A-Samik" pitchFamily="2" charset="-78"/>
              </a:rPr>
            </a:br>
            <a:r>
              <a:rPr lang="ar-SA" sz="3100" b="1" dirty="0">
                <a:solidFill>
                  <a:srgbClr val="C00000"/>
                </a:solidFill>
                <a:effectLst>
                  <a:outerShdw blurRad="38100" dist="38100" dir="2700000" algn="tl">
                    <a:srgbClr val="000000">
                      <a:alpha val="43137"/>
                    </a:srgbClr>
                  </a:outerShdw>
                </a:effectLst>
                <a:cs typeface="Ali-A-Samik" pitchFamily="2" charset="-78"/>
              </a:rPr>
              <a:t>3- مَوْضِعُ المُثِيرِ: </a:t>
            </a:r>
            <a:r>
              <a:rPr lang="ar-SA" sz="3100" dirty="0">
                <a:effectLst>
                  <a:outerShdw blurRad="38100" dist="38100" dir="2700000" algn="tl">
                    <a:srgbClr val="000000">
                      <a:alpha val="43137"/>
                    </a:srgbClr>
                  </a:outerShdw>
                </a:effectLst>
                <a:cs typeface="Ali-A-Samik" pitchFamily="2" charset="-78"/>
              </a:rPr>
              <a:t>وجود المثير أمام العين يجذب الانتباه أكثر من المرتفع أو المُنخفض عن </a:t>
            </a:r>
            <a:r>
              <a:rPr lang="ar-SA" sz="3100" dirty="0" smtClean="0">
                <a:effectLst>
                  <a:outerShdw blurRad="38100" dist="38100" dir="2700000" algn="tl">
                    <a:srgbClr val="000000">
                      <a:alpha val="43137"/>
                    </a:srgbClr>
                  </a:outerShdw>
                </a:effectLst>
                <a:cs typeface="Ali-A-Samik" pitchFamily="2" charset="-78"/>
              </a:rPr>
              <a:t>العين</a:t>
            </a:r>
            <a:r>
              <a:rPr lang="ar-IQ" sz="3100" dirty="0" smtClean="0">
                <a:effectLst>
                  <a:outerShdw blurRad="38100" dist="38100" dir="2700000" algn="tl">
                    <a:srgbClr val="000000">
                      <a:alpha val="43137"/>
                    </a:srgbClr>
                  </a:outerShdw>
                </a:effectLst>
                <a:cs typeface="Ali-A-Samik" pitchFamily="2" charset="-78"/>
              </a:rPr>
              <a:t> .</a:t>
            </a:r>
            <a:r>
              <a:rPr lang="ar-SA" sz="3100" dirty="0" smtClean="0">
                <a:effectLst>
                  <a:outerShdw blurRad="38100" dist="38100" dir="2700000" algn="tl">
                    <a:srgbClr val="000000">
                      <a:alpha val="43137"/>
                    </a:srgbClr>
                  </a:outerShdw>
                </a:effectLst>
                <a:cs typeface="Ali-A-Samik" pitchFamily="2" charset="-78"/>
              </a:rPr>
              <a:t> </a:t>
            </a:r>
            <a:r>
              <a:rPr lang="en-US" sz="3100" dirty="0">
                <a:effectLst>
                  <a:outerShdw blurRad="38100" dist="38100" dir="2700000" algn="tl">
                    <a:srgbClr val="000000">
                      <a:alpha val="43137"/>
                    </a:srgbClr>
                  </a:outerShdw>
                </a:effectLst>
                <a:cs typeface="Ali-A-Samik" pitchFamily="2" charset="-78"/>
              </a:rPr>
              <a:t/>
            </a:r>
            <a:br>
              <a:rPr lang="en-US" sz="3100" dirty="0">
                <a:effectLst>
                  <a:outerShdw blurRad="38100" dist="38100" dir="2700000" algn="tl">
                    <a:srgbClr val="000000">
                      <a:alpha val="43137"/>
                    </a:srgbClr>
                  </a:outerShdw>
                </a:effectLst>
                <a:cs typeface="Ali-A-Samik" pitchFamily="2" charset="-78"/>
              </a:rPr>
            </a:br>
            <a:r>
              <a:rPr lang="ar-SA" sz="3100" b="1" dirty="0">
                <a:solidFill>
                  <a:srgbClr val="7030A0"/>
                </a:solidFill>
                <a:effectLst>
                  <a:outerShdw blurRad="38100" dist="38100" dir="2700000" algn="tl">
                    <a:srgbClr val="000000">
                      <a:alpha val="43137"/>
                    </a:srgbClr>
                  </a:outerShdw>
                </a:effectLst>
                <a:cs typeface="Ali-A-Samik" pitchFamily="2" charset="-78"/>
              </a:rPr>
              <a:t>4- حَرَكَةُ المُثِيرِ: </a:t>
            </a:r>
            <a:r>
              <a:rPr lang="ar-SA" sz="3100" dirty="0">
                <a:effectLst>
                  <a:outerShdw blurRad="38100" dist="38100" dir="2700000" algn="tl">
                    <a:srgbClr val="000000">
                      <a:alpha val="43137"/>
                    </a:srgbClr>
                  </a:outerShdw>
                </a:effectLst>
                <a:cs typeface="Ali-A-Samik" pitchFamily="2" charset="-78"/>
              </a:rPr>
              <a:t>المثير المتحرك أكثرُ لفتاً للانتباه من </a:t>
            </a:r>
            <a:r>
              <a:rPr lang="ar-SA" sz="3100" dirty="0" smtClean="0">
                <a:effectLst>
                  <a:outerShdw blurRad="38100" dist="38100" dir="2700000" algn="tl">
                    <a:srgbClr val="000000">
                      <a:alpha val="43137"/>
                    </a:srgbClr>
                  </a:outerShdw>
                </a:effectLst>
                <a:cs typeface="Ali-A-Samik" pitchFamily="2" charset="-78"/>
              </a:rPr>
              <a:t>الثَّابت</a:t>
            </a:r>
            <a:r>
              <a:rPr lang="ar-IQ" sz="3100" dirty="0" smtClean="0">
                <a:effectLst>
                  <a:outerShdw blurRad="38100" dist="38100" dir="2700000" algn="tl">
                    <a:srgbClr val="000000">
                      <a:alpha val="43137"/>
                    </a:srgbClr>
                  </a:outerShdw>
                </a:effectLst>
                <a:cs typeface="Ali-A-Samik" pitchFamily="2" charset="-78"/>
              </a:rPr>
              <a:t> </a:t>
            </a:r>
            <a:r>
              <a:rPr lang="en-US" sz="3100" dirty="0" smtClean="0">
                <a:effectLst>
                  <a:outerShdw blurRad="38100" dist="38100" dir="2700000" algn="tl">
                    <a:srgbClr val="000000">
                      <a:alpha val="43137"/>
                    </a:srgbClr>
                  </a:outerShdw>
                </a:effectLst>
                <a:cs typeface="Ali-A-Samik" pitchFamily="2" charset="-78"/>
              </a:rPr>
              <a:t>.</a:t>
            </a:r>
            <a:r>
              <a:rPr lang="ar-IQ" sz="3100" dirty="0" smtClean="0">
                <a:effectLst>
                  <a:outerShdw blurRad="38100" dist="38100" dir="2700000" algn="tl">
                    <a:srgbClr val="000000">
                      <a:alpha val="43137"/>
                    </a:srgbClr>
                  </a:outerShdw>
                </a:effectLst>
                <a:cs typeface="Ali-A-Samik" pitchFamily="2" charset="-78"/>
              </a:rPr>
              <a:t>  </a:t>
            </a:r>
            <a:r>
              <a:rPr lang="en-US" sz="3100" dirty="0">
                <a:effectLst>
                  <a:outerShdw blurRad="38100" dist="38100" dir="2700000" algn="tl">
                    <a:srgbClr val="000000">
                      <a:alpha val="43137"/>
                    </a:srgbClr>
                  </a:outerShdw>
                </a:effectLst>
                <a:cs typeface="Ali-A-Samik" pitchFamily="2" charset="-78"/>
              </a:rPr>
              <a:t/>
            </a:r>
            <a:br>
              <a:rPr lang="en-US" sz="3100" dirty="0">
                <a:effectLst>
                  <a:outerShdw blurRad="38100" dist="38100" dir="2700000" algn="tl">
                    <a:srgbClr val="000000">
                      <a:alpha val="43137"/>
                    </a:srgbClr>
                  </a:outerShdw>
                </a:effectLst>
                <a:cs typeface="Ali-A-Samik" pitchFamily="2" charset="-78"/>
              </a:rPr>
            </a:br>
            <a:r>
              <a:rPr lang="ar-SA" sz="3100" b="1" dirty="0">
                <a:solidFill>
                  <a:srgbClr val="002060"/>
                </a:solidFill>
                <a:effectLst>
                  <a:outerShdw blurRad="38100" dist="38100" dir="2700000" algn="tl">
                    <a:srgbClr val="000000">
                      <a:alpha val="43137"/>
                    </a:srgbClr>
                  </a:outerShdw>
                </a:effectLst>
                <a:cs typeface="Ali-A-Samik" pitchFamily="2" charset="-78"/>
              </a:rPr>
              <a:t>5- شِدَّةُ المُثِيرِ: </a:t>
            </a:r>
            <a:r>
              <a:rPr lang="ar-SA" sz="3100" dirty="0">
                <a:effectLst>
                  <a:outerShdw blurRad="38100" dist="38100" dir="2700000" algn="tl">
                    <a:srgbClr val="000000">
                      <a:alpha val="43137"/>
                    </a:srgbClr>
                  </a:outerShdw>
                </a:effectLst>
                <a:cs typeface="Ali-A-Samik" pitchFamily="2" charset="-78"/>
              </a:rPr>
              <a:t>مِنَ المعروف أنَّ الألوان الزّاهيَّة أو الروائح النَّفاذة تجلب الانتباه عند الإنسان أكثر من الألوان القاتمة والروائح غير </a:t>
            </a:r>
            <a:r>
              <a:rPr lang="ar-SA" sz="3100" dirty="0" smtClean="0">
                <a:effectLst>
                  <a:outerShdw blurRad="38100" dist="38100" dir="2700000" algn="tl">
                    <a:srgbClr val="000000">
                      <a:alpha val="43137"/>
                    </a:srgbClr>
                  </a:outerShdw>
                </a:effectLst>
                <a:cs typeface="Ali-A-Samik" pitchFamily="2" charset="-78"/>
              </a:rPr>
              <a:t>النفاذة</a:t>
            </a:r>
            <a:r>
              <a:rPr lang="ar-IQ" sz="3100" dirty="0" smtClean="0">
                <a:effectLst>
                  <a:outerShdw blurRad="38100" dist="38100" dir="2700000" algn="tl">
                    <a:srgbClr val="000000">
                      <a:alpha val="43137"/>
                    </a:srgbClr>
                  </a:outerShdw>
                </a:effectLst>
                <a:cs typeface="Ali-A-Samik" pitchFamily="2" charset="-78"/>
              </a:rPr>
              <a:t> </a:t>
            </a:r>
            <a:r>
              <a:rPr lang="en-US" sz="3100" dirty="0" smtClean="0">
                <a:effectLst>
                  <a:outerShdw blurRad="38100" dist="38100" dir="2700000" algn="tl">
                    <a:srgbClr val="000000">
                      <a:alpha val="43137"/>
                    </a:srgbClr>
                  </a:outerShdw>
                </a:effectLst>
                <a:cs typeface="Ali-A-Samik" pitchFamily="2" charset="-78"/>
              </a:rPr>
              <a:t>.</a:t>
            </a:r>
            <a:r>
              <a:rPr lang="ar-IQ" sz="3100" dirty="0" smtClean="0">
                <a:effectLst>
                  <a:outerShdw blurRad="38100" dist="38100" dir="2700000" algn="tl">
                    <a:srgbClr val="000000">
                      <a:alpha val="43137"/>
                    </a:srgbClr>
                  </a:outerShdw>
                </a:effectLst>
                <a:cs typeface="Ali-A-Samik" pitchFamily="2" charset="-78"/>
              </a:rPr>
              <a:t> </a:t>
            </a:r>
            <a:endParaRPr lang="en-US" sz="3100" dirty="0">
              <a:solidFill>
                <a:srgbClr val="002060"/>
              </a:solidFill>
              <a:effectLst>
                <a:outerShdw blurRad="38100" dist="38100" dir="2700000" algn="tl">
                  <a:srgbClr val="000000">
                    <a:alpha val="43137"/>
                  </a:srgbClr>
                </a:outerShdw>
              </a:effectLst>
              <a:latin typeface="ae_Khalid" pitchFamily="18" charset="-78"/>
              <a:cs typeface="Ali-A-Samik" pitchFamily="2" charset="-78"/>
            </a:endParaRPr>
          </a:p>
        </p:txBody>
      </p:sp>
    </p:spTree>
    <p:extLst>
      <p:ext uri="{BB962C8B-B14F-4D97-AF65-F5344CB8AC3E}">
        <p14:creationId xmlns:p14="http://schemas.microsoft.com/office/powerpoint/2010/main" val="1044813170"/>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80108" y="124691"/>
            <a:ext cx="11901055" cy="900545"/>
          </a:xfrm>
        </p:spPr>
        <p:txBody>
          <a:bodyPr>
            <a:noAutofit/>
          </a:bodyPr>
          <a:lstStyle/>
          <a:p>
            <a:pPr algn="ctr"/>
            <a:r>
              <a:rPr lang="ar-IQ" sz="6600" b="1" dirty="0" smtClean="0">
                <a:solidFill>
                  <a:srgbClr val="FF0000"/>
                </a:solidFill>
                <a:effectLst>
                  <a:outerShdw blurRad="38100" dist="38100" dir="2700000" algn="tl">
                    <a:srgbClr val="000000">
                      <a:alpha val="43137"/>
                    </a:srgbClr>
                  </a:outerShdw>
                </a:effectLst>
                <a:cs typeface="Ali-A-Samik" pitchFamily="2" charset="-78"/>
              </a:rPr>
              <a:t>أنواع الانتباه</a:t>
            </a:r>
            <a:endParaRPr lang="en-US" sz="6600" b="1" dirty="0">
              <a:solidFill>
                <a:srgbClr val="FF0000"/>
              </a:solidFill>
              <a:effectLst>
                <a:outerShdw blurRad="38100" dist="38100" dir="2700000" algn="tl">
                  <a:srgbClr val="000000">
                    <a:alpha val="43137"/>
                  </a:srgbClr>
                </a:outerShdw>
              </a:effectLst>
              <a:cs typeface="Ali-A-Samik" pitchFamily="2" charset="-78"/>
            </a:endParaRPr>
          </a:p>
        </p:txBody>
      </p:sp>
      <p:sp>
        <p:nvSpPr>
          <p:cNvPr id="4" name="Content Placeholder 3"/>
          <p:cNvSpPr>
            <a:spLocks noGrp="1"/>
          </p:cNvSpPr>
          <p:nvPr>
            <p:ph idx="1"/>
          </p:nvPr>
        </p:nvSpPr>
        <p:spPr>
          <a:xfrm>
            <a:off x="152400" y="803564"/>
            <a:ext cx="11762509" cy="5943600"/>
          </a:xfrm>
        </p:spPr>
        <p:txBody>
          <a:bodyPr>
            <a:noAutofit/>
          </a:bodyPr>
          <a:lstStyle/>
          <a:p>
            <a:pPr marL="0" indent="0" algn="r" rtl="1">
              <a:lnSpc>
                <a:spcPct val="150000"/>
              </a:lnSpc>
              <a:buNone/>
            </a:pPr>
            <a:r>
              <a:rPr lang="ar-SA" sz="4000" b="1" dirty="0">
                <a:solidFill>
                  <a:srgbClr val="C00000"/>
                </a:solidFill>
                <a:effectLst>
                  <a:outerShdw blurRad="38100" dist="38100" dir="2700000" algn="tl">
                    <a:srgbClr val="000000">
                      <a:alpha val="43137"/>
                    </a:srgbClr>
                  </a:outerShdw>
                </a:effectLst>
                <a:cs typeface="Ali-A-Samik" pitchFamily="2" charset="-78"/>
              </a:rPr>
              <a:t>يمكن تقسيم الانتباه </a:t>
            </a:r>
            <a:r>
              <a:rPr lang="ar-IQ" sz="4000" b="1" dirty="0" smtClean="0">
                <a:solidFill>
                  <a:srgbClr val="C00000"/>
                </a:solidFill>
                <a:effectLst>
                  <a:outerShdw blurRad="38100" dist="38100" dir="2700000" algn="tl">
                    <a:srgbClr val="000000">
                      <a:alpha val="43137"/>
                    </a:srgbClr>
                  </a:outerShdw>
                </a:effectLst>
                <a:cs typeface="Ali-A-Samik" pitchFamily="2" charset="-78"/>
              </a:rPr>
              <a:t>إلى قسمين</a:t>
            </a:r>
            <a:r>
              <a:rPr lang="ar-SA" sz="4000" b="1" dirty="0" smtClean="0">
                <a:solidFill>
                  <a:srgbClr val="C00000"/>
                </a:solidFill>
                <a:effectLst>
                  <a:outerShdw blurRad="38100" dist="38100" dir="2700000" algn="tl">
                    <a:srgbClr val="000000">
                      <a:alpha val="43137"/>
                    </a:srgbClr>
                  </a:outerShdw>
                </a:effectLst>
                <a:cs typeface="Ali-A-Samik" pitchFamily="2" charset="-78"/>
              </a:rPr>
              <a:t>:-</a:t>
            </a:r>
            <a:r>
              <a:rPr lang="en-US" sz="3200" dirty="0">
                <a:effectLst>
                  <a:outerShdw blurRad="38100" dist="38100" dir="2700000" algn="tl">
                    <a:srgbClr val="000000">
                      <a:alpha val="43137"/>
                    </a:srgbClr>
                  </a:outerShdw>
                </a:effectLst>
                <a:cs typeface="Ali-A-Samik" pitchFamily="2" charset="-78"/>
              </a:rPr>
              <a:t/>
            </a:r>
            <a:br>
              <a:rPr lang="en-US" sz="3200" dirty="0">
                <a:effectLst>
                  <a:outerShdw blurRad="38100" dist="38100" dir="2700000" algn="tl">
                    <a:srgbClr val="000000">
                      <a:alpha val="43137"/>
                    </a:srgbClr>
                  </a:outerShdw>
                </a:effectLst>
                <a:cs typeface="Ali-A-Samik" pitchFamily="2" charset="-78"/>
              </a:rPr>
            </a:br>
            <a:r>
              <a:rPr lang="ar-IQ" sz="3600" b="1" dirty="0" smtClean="0">
                <a:solidFill>
                  <a:srgbClr val="0070C0"/>
                </a:solidFill>
                <a:effectLst>
                  <a:outerShdw blurRad="38100" dist="38100" dir="2700000" algn="tl">
                    <a:srgbClr val="000000">
                      <a:alpha val="43137"/>
                    </a:srgbClr>
                  </a:outerShdw>
                </a:effectLst>
                <a:cs typeface="Ali-A-Samik" pitchFamily="2" charset="-78"/>
              </a:rPr>
              <a:t>1</a:t>
            </a:r>
            <a:r>
              <a:rPr lang="ar-SA" sz="3600" b="1" dirty="0" smtClean="0">
                <a:solidFill>
                  <a:srgbClr val="0070C0"/>
                </a:solidFill>
                <a:effectLst>
                  <a:outerShdw blurRad="38100" dist="38100" dir="2700000" algn="tl">
                    <a:srgbClr val="000000">
                      <a:alpha val="43137"/>
                    </a:srgbClr>
                  </a:outerShdw>
                </a:effectLst>
                <a:cs typeface="Ali-A-Samik" pitchFamily="2" charset="-78"/>
              </a:rPr>
              <a:t>- </a:t>
            </a:r>
            <a:r>
              <a:rPr lang="ar-SA" sz="3600" b="1" dirty="0">
                <a:solidFill>
                  <a:srgbClr val="0070C0"/>
                </a:solidFill>
                <a:effectLst>
                  <a:outerShdw blurRad="38100" dist="38100" dir="2700000" algn="tl">
                    <a:srgbClr val="000000">
                      <a:alpha val="43137"/>
                    </a:srgbClr>
                  </a:outerShdw>
                </a:effectLst>
                <a:cs typeface="Ali-A-Samik" pitchFamily="2" charset="-78"/>
              </a:rPr>
              <a:t>الانْتِبَاهُ القَسْريُّ: </a:t>
            </a:r>
            <a:r>
              <a:rPr lang="ar-SA" sz="3200" dirty="0">
                <a:effectLst>
                  <a:outerShdw blurRad="38100" dist="38100" dir="2700000" algn="tl">
                    <a:srgbClr val="000000">
                      <a:alpha val="43137"/>
                    </a:srgbClr>
                  </a:outerShdw>
                </a:effectLst>
                <a:cs typeface="Ali-A-Samik" pitchFamily="2" charset="-78"/>
              </a:rPr>
              <a:t>ويعني </a:t>
            </a:r>
            <a:r>
              <a:rPr lang="ar-SA" sz="3200" dirty="0" smtClean="0">
                <a:effectLst>
                  <a:outerShdw blurRad="38100" dist="38100" dir="2700000" algn="tl">
                    <a:srgbClr val="000000">
                      <a:alpha val="43137"/>
                    </a:srgbClr>
                  </a:outerShdw>
                </a:effectLst>
                <a:cs typeface="Ali-A-Samik" pitchFamily="2" charset="-78"/>
              </a:rPr>
              <a:t>أنّ</a:t>
            </a:r>
            <a:r>
              <a:rPr lang="ar-IQ" sz="3200" dirty="0" smtClean="0">
                <a:effectLst>
                  <a:outerShdw blurRad="38100" dist="38100" dir="2700000" algn="tl">
                    <a:srgbClr val="000000">
                      <a:alpha val="43137"/>
                    </a:srgbClr>
                  </a:outerShdw>
                </a:effectLst>
                <a:cs typeface="Ali-A-Samik" pitchFamily="2" charset="-78"/>
              </a:rPr>
              <a:t>َ</a:t>
            </a:r>
            <a:r>
              <a:rPr lang="ar-SA" sz="3200" dirty="0" smtClean="0">
                <a:effectLst>
                  <a:outerShdw blurRad="38100" dist="38100" dir="2700000" algn="tl">
                    <a:srgbClr val="000000">
                      <a:alpha val="43137"/>
                    </a:srgbClr>
                  </a:outerShdw>
                </a:effectLst>
                <a:cs typeface="Ali-A-Samik" pitchFamily="2" charset="-78"/>
              </a:rPr>
              <a:t> </a:t>
            </a:r>
            <a:r>
              <a:rPr lang="ar-SA" sz="3200" dirty="0">
                <a:effectLst>
                  <a:outerShdw blurRad="38100" dist="38100" dir="2700000" algn="tl">
                    <a:srgbClr val="000000">
                      <a:alpha val="43137"/>
                    </a:srgbClr>
                  </a:outerShdw>
                </a:effectLst>
                <a:cs typeface="Ali-A-Samik" pitchFamily="2" charset="-78"/>
              </a:rPr>
              <a:t>الفرد </a:t>
            </a:r>
            <a:r>
              <a:rPr lang="ar-SA" sz="3200" dirty="0" smtClean="0">
                <a:effectLst>
                  <a:outerShdw blurRad="38100" dist="38100" dir="2700000" algn="tl">
                    <a:srgbClr val="000000">
                      <a:alpha val="43137"/>
                    </a:srgbClr>
                  </a:outerShdw>
                </a:effectLst>
                <a:cs typeface="Ali-A-Samik" pitchFamily="2" charset="-78"/>
              </a:rPr>
              <a:t>يوج</a:t>
            </a:r>
            <a:r>
              <a:rPr lang="ar-IQ" sz="3200" dirty="0" smtClean="0">
                <a:effectLst>
                  <a:outerShdw blurRad="38100" dist="38100" dir="2700000" algn="tl">
                    <a:srgbClr val="000000">
                      <a:alpha val="43137"/>
                    </a:srgbClr>
                  </a:outerShdw>
                </a:effectLst>
                <a:cs typeface="Ali-A-Samik" pitchFamily="2" charset="-78"/>
              </a:rPr>
              <a:t>ّ</a:t>
            </a:r>
            <a:r>
              <a:rPr lang="ar-SA" sz="3200" dirty="0" smtClean="0">
                <a:effectLst>
                  <a:outerShdw blurRad="38100" dist="38100" dir="2700000" algn="tl">
                    <a:srgbClr val="000000">
                      <a:alpha val="43137"/>
                    </a:srgbClr>
                  </a:outerShdw>
                </a:effectLst>
                <a:cs typeface="Ali-A-Samik" pitchFamily="2" charset="-78"/>
              </a:rPr>
              <a:t>ه </a:t>
            </a:r>
            <a:r>
              <a:rPr lang="ar-SA" sz="3200" dirty="0">
                <a:effectLst>
                  <a:outerShdw blurRad="38100" dist="38100" dir="2700000" algn="tl">
                    <a:srgbClr val="000000">
                      <a:alpha val="43137"/>
                    </a:srgbClr>
                  </a:outerShdw>
                </a:effectLst>
                <a:cs typeface="Ali-A-Samik" pitchFamily="2" charset="-78"/>
              </a:rPr>
              <a:t>انتباهه إلى المثير رغم </a:t>
            </a:r>
            <a:r>
              <a:rPr lang="ar-SA" sz="3200" dirty="0" smtClean="0">
                <a:effectLst>
                  <a:outerShdw blurRad="38100" dist="38100" dir="2700000" algn="tl">
                    <a:srgbClr val="000000">
                      <a:alpha val="43137"/>
                    </a:srgbClr>
                  </a:outerShdw>
                </a:effectLst>
                <a:cs typeface="Ali-A-Samik" pitchFamily="2" charset="-78"/>
              </a:rPr>
              <a:t>إرادته</a:t>
            </a:r>
            <a:r>
              <a:rPr lang="ar-IQ" sz="3200" dirty="0" smtClean="0">
                <a:effectLst>
                  <a:outerShdw blurRad="38100" dist="38100" dir="2700000" algn="tl">
                    <a:srgbClr val="000000">
                      <a:alpha val="43137"/>
                    </a:srgbClr>
                  </a:outerShdw>
                </a:effectLst>
                <a:cs typeface="Ali-A-Samik" pitchFamily="2" charset="-78"/>
              </a:rPr>
              <a:t> .</a:t>
            </a:r>
            <a:r>
              <a:rPr lang="ar-SA" sz="3200" dirty="0" smtClean="0">
                <a:effectLst>
                  <a:outerShdw blurRad="38100" dist="38100" dir="2700000" algn="tl">
                    <a:srgbClr val="000000">
                      <a:alpha val="43137"/>
                    </a:srgbClr>
                  </a:outerShdw>
                </a:effectLst>
                <a:cs typeface="Ali-A-Samik" pitchFamily="2" charset="-78"/>
              </a:rPr>
              <a:t> فالفرد </a:t>
            </a:r>
            <a:r>
              <a:rPr lang="ar-SA" sz="3200" dirty="0">
                <a:effectLst>
                  <a:outerShdw blurRad="38100" dist="38100" dir="2700000" algn="tl">
                    <a:srgbClr val="000000">
                      <a:alpha val="43137"/>
                    </a:srgbClr>
                  </a:outerShdw>
                </a:effectLst>
                <a:cs typeface="Ali-A-Samik" pitchFamily="2" charset="-78"/>
              </a:rPr>
              <a:t>عادة ينتبه رغم إرادته إلى الأصوات القوية كصوت الانفجار أو الخطر كالكهرباء أو التي تحدث فجأة كتسليط ضوء عالٍ على عينيه أو عندما يحصل ألم مفاجئ في جسمه أو غيره ذلك</a:t>
            </a:r>
            <a:r>
              <a:rPr lang="en-US" sz="3200" dirty="0">
                <a:effectLst>
                  <a:outerShdw blurRad="38100" dist="38100" dir="2700000" algn="tl">
                    <a:srgbClr val="000000">
                      <a:alpha val="43137"/>
                    </a:srgbClr>
                  </a:outerShdw>
                </a:effectLst>
                <a:cs typeface="Ali-A-Samik" pitchFamily="2" charset="-78"/>
              </a:rPr>
              <a:t>.</a:t>
            </a:r>
            <a:br>
              <a:rPr lang="en-US" sz="3200" dirty="0">
                <a:effectLst>
                  <a:outerShdw blurRad="38100" dist="38100" dir="2700000" algn="tl">
                    <a:srgbClr val="000000">
                      <a:alpha val="43137"/>
                    </a:srgbClr>
                  </a:outerShdw>
                </a:effectLst>
                <a:cs typeface="Ali-A-Samik" pitchFamily="2" charset="-78"/>
              </a:rPr>
            </a:br>
            <a:r>
              <a:rPr lang="ar-SA" sz="3200" b="1" dirty="0">
                <a:solidFill>
                  <a:srgbClr val="00B050"/>
                </a:solidFill>
                <a:effectLst>
                  <a:outerShdw blurRad="38100" dist="38100" dir="2700000" algn="tl">
                    <a:srgbClr val="000000">
                      <a:alpha val="43137"/>
                    </a:srgbClr>
                  </a:outerShdw>
                </a:effectLst>
                <a:cs typeface="Ali-A-Samik" pitchFamily="2" charset="-78"/>
              </a:rPr>
              <a:t>2- </a:t>
            </a:r>
            <a:r>
              <a:rPr lang="ar-SA" sz="3600" b="1" dirty="0">
                <a:solidFill>
                  <a:srgbClr val="00B050"/>
                </a:solidFill>
                <a:effectLst>
                  <a:outerShdw blurRad="38100" dist="38100" dir="2700000" algn="tl">
                    <a:srgbClr val="000000">
                      <a:alpha val="43137"/>
                    </a:srgbClr>
                  </a:outerShdw>
                </a:effectLst>
                <a:cs typeface="Ali-A-Samik" pitchFamily="2" charset="-78"/>
              </a:rPr>
              <a:t>الانْتِبَاهُ التِّلْقَائِيُّ: </a:t>
            </a:r>
            <a:r>
              <a:rPr lang="ar-SA" sz="3200" dirty="0">
                <a:effectLst>
                  <a:outerShdw blurRad="38100" dist="38100" dir="2700000" algn="tl">
                    <a:srgbClr val="000000">
                      <a:alpha val="43137"/>
                    </a:srgbClr>
                  </a:outerShdw>
                </a:effectLst>
                <a:cs typeface="Ali-A-Samik" pitchFamily="2" charset="-78"/>
              </a:rPr>
              <a:t>الإنسان في العادة ينتبه إلى الأشياء التي تقع ضمن اهتمامه وميوله فالموسيقار مثلاً ينتبه إلى ترتيب </a:t>
            </a:r>
            <a:r>
              <a:rPr lang="ar-SA" sz="3200" dirty="0" smtClean="0">
                <a:effectLst>
                  <a:outerShdw blurRad="38100" dist="38100" dir="2700000" algn="tl">
                    <a:srgbClr val="000000">
                      <a:alpha val="43137"/>
                    </a:srgbClr>
                  </a:outerShdw>
                </a:effectLst>
                <a:cs typeface="Ali-A-Samik" pitchFamily="2" charset="-78"/>
              </a:rPr>
              <a:t>الن</a:t>
            </a:r>
            <a:r>
              <a:rPr lang="ar-IQ" sz="3200" dirty="0" smtClean="0">
                <a:effectLst>
                  <a:outerShdw blurRad="38100" dist="38100" dir="2700000" algn="tl">
                    <a:srgbClr val="000000">
                      <a:alpha val="43137"/>
                    </a:srgbClr>
                  </a:outerShdw>
                </a:effectLst>
                <a:cs typeface="Ali-A-Samik" pitchFamily="2" charset="-78"/>
              </a:rPr>
              <a:t>َّ</a:t>
            </a:r>
            <a:r>
              <a:rPr lang="ar-SA" sz="3200" dirty="0" smtClean="0">
                <a:effectLst>
                  <a:outerShdw blurRad="38100" dist="38100" dir="2700000" algn="tl">
                    <a:srgbClr val="000000">
                      <a:alpha val="43137"/>
                    </a:srgbClr>
                  </a:outerShdw>
                </a:effectLst>
                <a:cs typeface="Ali-A-Samik" pitchFamily="2" charset="-78"/>
              </a:rPr>
              <a:t>غمات </a:t>
            </a:r>
            <a:r>
              <a:rPr lang="ar-SA" sz="3200" dirty="0">
                <a:effectLst>
                  <a:outerShdw blurRad="38100" dist="38100" dir="2700000" algn="tl">
                    <a:srgbClr val="000000">
                      <a:alpha val="43137"/>
                    </a:srgbClr>
                  </a:outerShdw>
                </a:effectLst>
                <a:cs typeface="Ali-A-Samik" pitchFamily="2" charset="-78"/>
              </a:rPr>
              <a:t>التي تصدر عن غيره، لذا هذا </a:t>
            </a:r>
            <a:r>
              <a:rPr lang="ar-SA" sz="3200" dirty="0" smtClean="0">
                <a:effectLst>
                  <a:outerShdw blurRad="38100" dist="38100" dir="2700000" algn="tl">
                    <a:srgbClr val="000000">
                      <a:alpha val="43137"/>
                    </a:srgbClr>
                  </a:outerShdw>
                </a:effectLst>
                <a:cs typeface="Ali-A-Samik" pitchFamily="2" charset="-78"/>
              </a:rPr>
              <a:t>الن</a:t>
            </a:r>
            <a:r>
              <a:rPr lang="ar-IQ" sz="3200" dirty="0" smtClean="0">
                <a:effectLst>
                  <a:outerShdw blurRad="38100" dist="38100" dir="2700000" algn="tl">
                    <a:srgbClr val="000000">
                      <a:alpha val="43137"/>
                    </a:srgbClr>
                  </a:outerShdw>
                </a:effectLst>
                <a:cs typeface="Ali-A-Samik" pitchFamily="2" charset="-78"/>
              </a:rPr>
              <a:t>َّ</a:t>
            </a:r>
            <a:r>
              <a:rPr lang="ar-SA" sz="3200" dirty="0" smtClean="0">
                <a:effectLst>
                  <a:outerShdw blurRad="38100" dist="38100" dir="2700000" algn="tl">
                    <a:srgbClr val="000000">
                      <a:alpha val="43137"/>
                    </a:srgbClr>
                  </a:outerShdw>
                </a:effectLst>
                <a:cs typeface="Ali-A-Samik" pitchFamily="2" charset="-78"/>
              </a:rPr>
              <a:t>وع </a:t>
            </a:r>
            <a:r>
              <a:rPr lang="ar-SA" sz="3200" dirty="0">
                <a:effectLst>
                  <a:outerShdw blurRad="38100" dist="38100" dir="2700000" algn="tl">
                    <a:srgbClr val="000000">
                      <a:alpha val="43137"/>
                    </a:srgbClr>
                  </a:outerShdw>
                </a:effectLst>
                <a:cs typeface="Ali-A-Samik" pitchFamily="2" charset="-78"/>
              </a:rPr>
              <a:t>من الانتباه لايبذل فيها الفرد جهداً لأنْ يُذَكِّرَ لأنَّه ضمن اهتمامه </a:t>
            </a:r>
            <a:r>
              <a:rPr lang="ar-SA" sz="3200" dirty="0" smtClean="0">
                <a:effectLst>
                  <a:outerShdw blurRad="38100" dist="38100" dir="2700000" algn="tl">
                    <a:srgbClr val="000000">
                      <a:alpha val="43137"/>
                    </a:srgbClr>
                  </a:outerShdw>
                </a:effectLst>
                <a:cs typeface="Ali-A-Samik" pitchFamily="2" charset="-78"/>
              </a:rPr>
              <a:t>وميوله</a:t>
            </a:r>
            <a:r>
              <a:rPr lang="ar-IQ" sz="3200" dirty="0" smtClean="0">
                <a:effectLst>
                  <a:outerShdw blurRad="38100" dist="38100" dir="2700000" algn="tl">
                    <a:srgbClr val="000000">
                      <a:alpha val="43137"/>
                    </a:srgbClr>
                  </a:outerShdw>
                </a:effectLst>
                <a:cs typeface="Ali-A-Samik" pitchFamily="2" charset="-78"/>
              </a:rPr>
              <a:t> </a:t>
            </a:r>
            <a:r>
              <a:rPr lang="en-US" sz="3200" dirty="0" smtClean="0">
                <a:effectLst>
                  <a:outerShdw blurRad="38100" dist="38100" dir="2700000" algn="tl">
                    <a:srgbClr val="000000">
                      <a:alpha val="43137"/>
                    </a:srgbClr>
                  </a:outerShdw>
                </a:effectLst>
                <a:cs typeface="Ali-A-Samik" pitchFamily="2" charset="-78"/>
              </a:rPr>
              <a:t>.</a:t>
            </a:r>
            <a:endParaRPr lang="en-US" sz="3200" dirty="0">
              <a:effectLst>
                <a:outerShdw blurRad="38100" dist="38100" dir="2700000" algn="tl">
                  <a:srgbClr val="000000">
                    <a:alpha val="43137"/>
                  </a:srgbClr>
                </a:outerShdw>
              </a:effectLst>
              <a:cs typeface="Ali-A-Samik" pitchFamily="2" charset="-78"/>
            </a:endParaRPr>
          </a:p>
        </p:txBody>
      </p:sp>
    </p:spTree>
    <p:extLst>
      <p:ext uri="{BB962C8B-B14F-4D97-AF65-F5344CB8AC3E}">
        <p14:creationId xmlns:p14="http://schemas.microsoft.com/office/powerpoint/2010/main" val="3103601250"/>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80108" y="96981"/>
            <a:ext cx="11901055" cy="1357745"/>
          </a:xfrm>
        </p:spPr>
        <p:txBody>
          <a:bodyPr>
            <a:noAutofit/>
          </a:bodyPr>
          <a:lstStyle/>
          <a:p>
            <a:pPr algn="ctr"/>
            <a:r>
              <a:rPr lang="ar-SA" sz="7200" b="1" dirty="0" smtClean="0">
                <a:solidFill>
                  <a:srgbClr val="FF0000"/>
                </a:solidFill>
                <a:effectLst>
                  <a:outerShdw blurRad="38100" dist="38100" dir="2700000" algn="tl">
                    <a:srgbClr val="000000">
                      <a:alpha val="43137"/>
                    </a:srgbClr>
                  </a:outerShdw>
                </a:effectLst>
                <a:cs typeface="Ali-A-Samik" pitchFamily="2" charset="-78"/>
              </a:rPr>
              <a:t>أَهَمِّي</a:t>
            </a:r>
            <a:r>
              <a:rPr lang="ar-IQ" sz="7200" b="1" dirty="0" smtClean="0">
                <a:solidFill>
                  <a:srgbClr val="FF0000"/>
                </a:solidFill>
                <a:effectLst>
                  <a:outerShdw blurRad="38100" dist="38100" dir="2700000" algn="tl">
                    <a:srgbClr val="000000">
                      <a:alpha val="43137"/>
                    </a:srgbClr>
                  </a:outerShdw>
                </a:effectLst>
                <a:cs typeface="Ali-A-Samik" pitchFamily="2" charset="-78"/>
              </a:rPr>
              <a:t>ـ</a:t>
            </a:r>
            <a:r>
              <a:rPr lang="ar-SA" sz="7200" b="1" dirty="0" smtClean="0">
                <a:solidFill>
                  <a:srgbClr val="FF0000"/>
                </a:solidFill>
                <a:effectLst>
                  <a:outerShdw blurRad="38100" dist="38100" dir="2700000" algn="tl">
                    <a:srgbClr val="000000">
                      <a:alpha val="43137"/>
                    </a:srgbClr>
                  </a:outerShdw>
                </a:effectLst>
                <a:cs typeface="Ali-A-Samik" pitchFamily="2" charset="-78"/>
              </a:rPr>
              <a:t>َ</a:t>
            </a:r>
            <a:r>
              <a:rPr lang="ar-IQ" sz="7200" b="1" dirty="0" smtClean="0">
                <a:solidFill>
                  <a:srgbClr val="FF0000"/>
                </a:solidFill>
                <a:effectLst>
                  <a:outerShdw blurRad="38100" dist="38100" dir="2700000" algn="tl">
                    <a:srgbClr val="000000">
                      <a:alpha val="43137"/>
                    </a:srgbClr>
                  </a:outerShdw>
                </a:effectLst>
                <a:cs typeface="Ali-A-Samik" pitchFamily="2" charset="-78"/>
              </a:rPr>
              <a:t>ّ</a:t>
            </a:r>
            <a:r>
              <a:rPr lang="ar-SA" sz="7200" b="1" dirty="0" smtClean="0">
                <a:solidFill>
                  <a:srgbClr val="FF0000"/>
                </a:solidFill>
                <a:effectLst>
                  <a:outerShdw blurRad="38100" dist="38100" dir="2700000" algn="tl">
                    <a:srgbClr val="000000">
                      <a:alpha val="43137"/>
                    </a:srgbClr>
                  </a:outerShdw>
                </a:effectLst>
                <a:cs typeface="Ali-A-Samik" pitchFamily="2" charset="-78"/>
              </a:rPr>
              <a:t>ةُ </a:t>
            </a:r>
            <a:r>
              <a:rPr lang="ar-SA" sz="7200" b="1" dirty="0">
                <a:solidFill>
                  <a:srgbClr val="FF0000"/>
                </a:solidFill>
                <a:effectLst>
                  <a:outerShdw blurRad="38100" dist="38100" dir="2700000" algn="tl">
                    <a:srgbClr val="000000">
                      <a:alpha val="43137"/>
                    </a:srgbClr>
                  </a:outerShdw>
                </a:effectLst>
                <a:cs typeface="Ali-A-Samik" pitchFamily="2" charset="-78"/>
              </a:rPr>
              <a:t>الانْتِبَاهِ فِي العَمَلِيَّةِ </a:t>
            </a:r>
            <a:r>
              <a:rPr lang="ar-SA" sz="7200" b="1" dirty="0" smtClean="0">
                <a:solidFill>
                  <a:srgbClr val="FF0000"/>
                </a:solidFill>
                <a:effectLst>
                  <a:outerShdw blurRad="38100" dist="38100" dir="2700000" algn="tl">
                    <a:srgbClr val="000000">
                      <a:alpha val="43137"/>
                    </a:srgbClr>
                  </a:outerShdw>
                </a:effectLst>
                <a:cs typeface="Ali-A-Samik" pitchFamily="2" charset="-78"/>
              </a:rPr>
              <a:t>التَّعْلِّمِيَّة</a:t>
            </a:r>
            <a:r>
              <a:rPr lang="ar-SA" sz="6000" b="1" dirty="0" smtClean="0">
                <a:solidFill>
                  <a:srgbClr val="FF0000"/>
                </a:solidFill>
                <a:effectLst>
                  <a:outerShdw blurRad="38100" dist="38100" dir="2700000" algn="tl">
                    <a:srgbClr val="000000">
                      <a:alpha val="43137"/>
                    </a:srgbClr>
                  </a:outerShdw>
                </a:effectLst>
                <a:cs typeface="Ali-A-Samik" pitchFamily="2" charset="-78"/>
              </a:rPr>
              <a:t>ِ</a:t>
            </a:r>
            <a:endParaRPr lang="en-US" sz="6000" b="1" dirty="0">
              <a:solidFill>
                <a:srgbClr val="FF0000"/>
              </a:solidFill>
              <a:effectLst>
                <a:outerShdw blurRad="38100" dist="38100" dir="2700000" algn="tl">
                  <a:srgbClr val="000000">
                    <a:alpha val="43137"/>
                  </a:srgbClr>
                </a:outerShdw>
              </a:effectLst>
              <a:cs typeface="Ali-A-Samik" pitchFamily="2" charset="-78"/>
            </a:endParaRPr>
          </a:p>
        </p:txBody>
      </p:sp>
      <p:sp>
        <p:nvSpPr>
          <p:cNvPr id="4" name="Content Placeholder 3"/>
          <p:cNvSpPr>
            <a:spLocks noGrp="1"/>
          </p:cNvSpPr>
          <p:nvPr>
            <p:ph idx="1"/>
          </p:nvPr>
        </p:nvSpPr>
        <p:spPr>
          <a:xfrm>
            <a:off x="152401" y="1634835"/>
            <a:ext cx="11720944" cy="5112327"/>
          </a:xfrm>
        </p:spPr>
        <p:txBody>
          <a:bodyPr>
            <a:noAutofit/>
          </a:bodyPr>
          <a:lstStyle/>
          <a:p>
            <a:pPr marL="0" indent="0" algn="just" rtl="1">
              <a:lnSpc>
                <a:spcPct val="150000"/>
              </a:lnSpc>
              <a:buNone/>
            </a:pPr>
            <a:r>
              <a:rPr lang="ar-SA" sz="4000" dirty="0">
                <a:effectLst>
                  <a:outerShdw blurRad="38100" dist="38100" dir="2700000" algn="tl">
                    <a:srgbClr val="000000">
                      <a:alpha val="43137"/>
                    </a:srgbClr>
                  </a:outerShdw>
                </a:effectLst>
                <a:cs typeface="Ali-A-Samik" pitchFamily="2" charset="-78"/>
              </a:rPr>
              <a:t>يؤكِّد العلماء على أهمية عملية الانتباه بالنِّسبة لعملية التَّعلُّم التي تعتبر أساسية في كسب كثير من المهارات، فلكي يحدث التَّعلُّم </a:t>
            </a:r>
            <a:r>
              <a:rPr lang="ar-SA" sz="4000" dirty="0" smtClean="0">
                <a:effectLst>
                  <a:outerShdw blurRad="38100" dist="38100" dir="2700000" algn="tl">
                    <a:srgbClr val="000000">
                      <a:alpha val="43137"/>
                    </a:srgbClr>
                  </a:outerShdw>
                </a:effectLst>
                <a:cs typeface="Ali-A-Samik" pitchFamily="2" charset="-78"/>
              </a:rPr>
              <a:t>لابدّ</a:t>
            </a:r>
            <a:r>
              <a:rPr lang="ar-IQ" sz="4000" dirty="0" smtClean="0">
                <a:effectLst>
                  <a:outerShdw blurRad="38100" dist="38100" dir="2700000" algn="tl">
                    <a:srgbClr val="000000">
                      <a:alpha val="43137"/>
                    </a:srgbClr>
                  </a:outerShdw>
                </a:effectLst>
                <a:cs typeface="Ali-A-Samik" pitchFamily="2" charset="-78"/>
              </a:rPr>
              <a:t>َ</a:t>
            </a:r>
            <a:r>
              <a:rPr lang="ar-SA" sz="4000" dirty="0" smtClean="0">
                <a:effectLst>
                  <a:outerShdw blurRad="38100" dist="38100" dir="2700000" algn="tl">
                    <a:srgbClr val="000000">
                      <a:alpha val="43137"/>
                    </a:srgbClr>
                  </a:outerShdw>
                </a:effectLst>
                <a:cs typeface="Ali-A-Samik" pitchFamily="2" charset="-78"/>
              </a:rPr>
              <a:t> </a:t>
            </a:r>
            <a:r>
              <a:rPr lang="ar-SA" sz="4000" dirty="0">
                <a:effectLst>
                  <a:outerShdw blurRad="38100" dist="38100" dir="2700000" algn="tl">
                    <a:srgbClr val="000000">
                      <a:alpha val="43137"/>
                    </a:srgbClr>
                  </a:outerShdw>
                </a:effectLst>
                <a:cs typeface="Ali-A-Samik" pitchFamily="2" charset="-78"/>
              </a:rPr>
              <a:t>من توافر الانتباه بالدَّرجة الأولى، ولا بُدَّ من المحافظة على هذا الانتباه ثانياً، حيث يعدُّ الانتباه العملية النفسية التي تقوم باختيار المعلومات، وبدونها لا يستطيع الفرد أنْ </a:t>
            </a:r>
            <a:r>
              <a:rPr lang="ar-SA" sz="4000" dirty="0" smtClean="0">
                <a:effectLst>
                  <a:outerShdw blurRad="38100" dist="38100" dir="2700000" algn="tl">
                    <a:srgbClr val="000000">
                      <a:alpha val="43137"/>
                    </a:srgbClr>
                  </a:outerShdw>
                </a:effectLst>
                <a:cs typeface="Ali-A-Samik" pitchFamily="2" charset="-78"/>
              </a:rPr>
              <a:t>يتذك</a:t>
            </a:r>
            <a:r>
              <a:rPr lang="ar-IQ" sz="4000" dirty="0" smtClean="0">
                <a:effectLst>
                  <a:outerShdw blurRad="38100" dist="38100" dir="2700000" algn="tl">
                    <a:srgbClr val="000000">
                      <a:alpha val="43137"/>
                    </a:srgbClr>
                  </a:outerShdw>
                </a:effectLst>
                <a:cs typeface="Ali-A-Samik" pitchFamily="2" charset="-78"/>
              </a:rPr>
              <a:t>ّ</a:t>
            </a:r>
            <a:r>
              <a:rPr lang="ar-SA" sz="4000" dirty="0" smtClean="0">
                <a:effectLst>
                  <a:outerShdw blurRad="38100" dist="38100" dir="2700000" algn="tl">
                    <a:srgbClr val="000000">
                      <a:alpha val="43137"/>
                    </a:srgbClr>
                  </a:outerShdw>
                </a:effectLst>
                <a:cs typeface="Ali-A-Samik" pitchFamily="2" charset="-78"/>
              </a:rPr>
              <a:t>ر </a:t>
            </a:r>
            <a:r>
              <a:rPr lang="ar-SA" sz="4000" dirty="0">
                <a:effectLst>
                  <a:outerShdw blurRad="38100" dist="38100" dir="2700000" algn="tl">
                    <a:srgbClr val="000000">
                      <a:alpha val="43137"/>
                    </a:srgbClr>
                  </a:outerShdw>
                </a:effectLst>
                <a:cs typeface="Ali-A-Samik" pitchFamily="2" charset="-78"/>
              </a:rPr>
              <a:t>، أو يتخيل أو يتعلَّم أو يفكر في أي </a:t>
            </a:r>
            <a:r>
              <a:rPr lang="ar-SA" sz="4000" dirty="0" smtClean="0">
                <a:effectLst>
                  <a:outerShdw blurRad="38100" dist="38100" dir="2700000" algn="tl">
                    <a:srgbClr val="000000">
                      <a:alpha val="43137"/>
                    </a:srgbClr>
                  </a:outerShdw>
                </a:effectLst>
                <a:cs typeface="Ali-A-Samik" pitchFamily="2" charset="-78"/>
              </a:rPr>
              <a:t>شيء</a:t>
            </a:r>
            <a:r>
              <a:rPr lang="ar-IQ" sz="4000" dirty="0" smtClean="0">
                <a:effectLst>
                  <a:outerShdw blurRad="38100" dist="38100" dir="2700000" algn="tl">
                    <a:srgbClr val="000000">
                      <a:alpha val="43137"/>
                    </a:srgbClr>
                  </a:outerShdw>
                </a:effectLst>
                <a:cs typeface="Ali-A-Samik" pitchFamily="2" charset="-78"/>
              </a:rPr>
              <a:t> </a:t>
            </a:r>
            <a:r>
              <a:rPr lang="ar-SA" sz="4000" dirty="0" smtClean="0">
                <a:effectLst>
                  <a:outerShdw blurRad="38100" dist="38100" dir="2700000" algn="tl">
                    <a:srgbClr val="000000">
                      <a:alpha val="43137"/>
                    </a:srgbClr>
                  </a:outerShdw>
                </a:effectLst>
                <a:cs typeface="Ali-A-Samik" pitchFamily="2" charset="-78"/>
              </a:rPr>
              <a:t>.</a:t>
            </a:r>
            <a:endParaRPr lang="en-US" sz="4000" dirty="0">
              <a:effectLst>
                <a:outerShdw blurRad="38100" dist="38100" dir="2700000" algn="tl">
                  <a:srgbClr val="000000">
                    <a:alpha val="43137"/>
                  </a:srgbClr>
                </a:outerShdw>
              </a:effectLst>
              <a:cs typeface="Ali-A-Samik" pitchFamily="2" charset="-78"/>
            </a:endParaRPr>
          </a:p>
        </p:txBody>
      </p:sp>
    </p:spTree>
    <p:extLst>
      <p:ext uri="{BB962C8B-B14F-4D97-AF65-F5344CB8AC3E}">
        <p14:creationId xmlns:p14="http://schemas.microsoft.com/office/powerpoint/2010/main" val="154306863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07818" y="277092"/>
            <a:ext cx="11693237" cy="6262253"/>
          </a:xfrm>
        </p:spPr>
        <p:txBody>
          <a:bodyPr>
            <a:noAutofit/>
          </a:bodyPr>
          <a:lstStyle/>
          <a:p>
            <a:pPr marL="0" indent="0" algn="just" rtl="1">
              <a:lnSpc>
                <a:spcPct val="150000"/>
              </a:lnSpc>
              <a:buNone/>
            </a:pPr>
            <a:r>
              <a:rPr lang="ar-SA" sz="4400" dirty="0" smtClean="0">
                <a:solidFill>
                  <a:srgbClr val="FF0000"/>
                </a:solidFill>
                <a:effectLst>
                  <a:outerShdw blurRad="38100" dist="38100" dir="2700000" algn="tl">
                    <a:srgbClr val="000000">
                      <a:alpha val="43137"/>
                    </a:srgbClr>
                  </a:outerShdw>
                </a:effectLst>
                <a:cs typeface="Ali-A-Samik" pitchFamily="2" charset="-78"/>
              </a:rPr>
              <a:t>ويرى </a:t>
            </a:r>
            <a:r>
              <a:rPr lang="ar-SA" sz="4400" dirty="0">
                <a:solidFill>
                  <a:srgbClr val="FF0000"/>
                </a:solidFill>
                <a:effectLst>
                  <a:outerShdw blurRad="38100" dist="38100" dir="2700000" algn="tl">
                    <a:srgbClr val="000000">
                      <a:alpha val="43137"/>
                    </a:srgbClr>
                  </a:outerShdw>
                </a:effectLst>
                <a:cs typeface="Ali-A-Samik" pitchFamily="2" charset="-78"/>
              </a:rPr>
              <a:t>بوجالسكي </a:t>
            </a:r>
            <a:r>
              <a:rPr lang="ar-SA" sz="4400" dirty="0" smtClean="0">
                <a:solidFill>
                  <a:srgbClr val="FF0000"/>
                </a:solidFill>
                <a:effectLst>
                  <a:outerShdw blurRad="38100" dist="38100" dir="2700000" algn="tl">
                    <a:srgbClr val="000000">
                      <a:alpha val="43137"/>
                    </a:srgbClr>
                  </a:outerShdw>
                </a:effectLst>
                <a:cs typeface="Ali-A-Samik" pitchFamily="2" charset="-78"/>
              </a:rPr>
              <a:t>(</a:t>
            </a:r>
            <a:r>
              <a:rPr lang="ar-IQ" sz="4400" dirty="0" smtClean="0">
                <a:solidFill>
                  <a:srgbClr val="FF0000"/>
                </a:solidFill>
                <a:effectLst>
                  <a:outerShdw blurRad="38100" dist="38100" dir="2700000" algn="tl">
                    <a:srgbClr val="000000">
                      <a:alpha val="43137"/>
                    </a:srgbClr>
                  </a:outerShdw>
                </a:effectLst>
                <a:cs typeface="Ali-A-Samik" pitchFamily="2" charset="-78"/>
              </a:rPr>
              <a:t> </a:t>
            </a:r>
            <a:r>
              <a:rPr lang="ar-SA" sz="4400" dirty="0" smtClean="0">
                <a:solidFill>
                  <a:srgbClr val="FF0000"/>
                </a:solidFill>
                <a:effectLst>
                  <a:outerShdw blurRad="38100" dist="38100" dir="2700000" algn="tl">
                    <a:srgbClr val="000000">
                      <a:alpha val="43137"/>
                    </a:srgbClr>
                  </a:outerShdw>
                </a:effectLst>
                <a:cs typeface="Ali-A-Samik" pitchFamily="2" charset="-78"/>
              </a:rPr>
              <a:t>إلى </a:t>
            </a:r>
            <a:r>
              <a:rPr lang="ar-SA" sz="4400" dirty="0">
                <a:solidFill>
                  <a:srgbClr val="FF0000"/>
                </a:solidFill>
                <a:effectLst>
                  <a:outerShdw blurRad="38100" dist="38100" dir="2700000" algn="tl">
                    <a:srgbClr val="000000">
                      <a:alpha val="43137"/>
                    </a:srgbClr>
                  </a:outerShdw>
                </a:effectLst>
                <a:cs typeface="Ali-A-Samik" pitchFamily="2" charset="-78"/>
              </a:rPr>
              <a:t>أنّه لكي يحدثَ التَّعَلُّم فإنَّ الحدَ الأدنى الذي لابُدَّ أنْ يَعْمَلَهُ المُتَعَلِّمُ هو أنْ يَنْتَبِهَ إلى المُثيرات </a:t>
            </a:r>
            <a:r>
              <a:rPr lang="ar-SA" sz="4400" dirty="0" smtClean="0">
                <a:solidFill>
                  <a:srgbClr val="FF0000"/>
                </a:solidFill>
                <a:effectLst>
                  <a:outerShdw blurRad="38100" dist="38100" dir="2700000" algn="tl">
                    <a:srgbClr val="000000">
                      <a:alpha val="43137"/>
                    </a:srgbClr>
                  </a:outerShdw>
                </a:effectLst>
                <a:cs typeface="Ali-A-Samik" pitchFamily="2" charset="-78"/>
              </a:rPr>
              <a:t>المناسبة</a:t>
            </a:r>
            <a:r>
              <a:rPr lang="ar-IQ" sz="4400" dirty="0" smtClean="0">
                <a:solidFill>
                  <a:srgbClr val="FF0000"/>
                </a:solidFill>
                <a:effectLst>
                  <a:outerShdw blurRad="38100" dist="38100" dir="2700000" algn="tl">
                    <a:srgbClr val="000000">
                      <a:alpha val="43137"/>
                    </a:srgbClr>
                  </a:outerShdw>
                </a:effectLst>
                <a:cs typeface="Ali-A-Samik" pitchFamily="2" charset="-78"/>
              </a:rPr>
              <a:t> </a:t>
            </a:r>
            <a:r>
              <a:rPr lang="ar-SA" sz="4400" dirty="0" smtClean="0">
                <a:solidFill>
                  <a:srgbClr val="FF0000"/>
                </a:solidFill>
                <a:effectLst>
                  <a:outerShdw blurRad="38100" dist="38100" dir="2700000" algn="tl">
                    <a:srgbClr val="000000">
                      <a:alpha val="43137"/>
                    </a:srgbClr>
                  </a:outerShdw>
                </a:effectLst>
                <a:cs typeface="Ali-A-Samik" pitchFamily="2" charset="-78"/>
              </a:rPr>
              <a:t>). </a:t>
            </a:r>
            <a:endParaRPr lang="en-US" sz="4400" dirty="0">
              <a:solidFill>
                <a:srgbClr val="FF0000"/>
              </a:solidFill>
              <a:effectLst>
                <a:outerShdw blurRad="38100" dist="38100" dir="2700000" algn="tl">
                  <a:srgbClr val="000000">
                    <a:alpha val="43137"/>
                  </a:srgbClr>
                </a:outerShdw>
              </a:effectLst>
              <a:cs typeface="Ali-A-Samik" pitchFamily="2" charset="-78"/>
            </a:endParaRPr>
          </a:p>
          <a:p>
            <a:pPr marL="0" indent="0" algn="just" rtl="1">
              <a:lnSpc>
                <a:spcPct val="150000"/>
              </a:lnSpc>
              <a:buNone/>
            </a:pPr>
            <a:r>
              <a:rPr lang="ar-SA" sz="4400" dirty="0">
                <a:effectLst>
                  <a:outerShdw blurRad="38100" dist="38100" dir="2700000" algn="tl">
                    <a:srgbClr val="000000">
                      <a:alpha val="43137"/>
                    </a:srgbClr>
                  </a:outerShdw>
                </a:effectLst>
                <a:cs typeface="Ali-A-Samik" pitchFamily="2" charset="-78"/>
              </a:rPr>
              <a:t>كما يُقَرِرُ  بوجالسكي ( أنَّ الفردَ يتعلّم أي شيء يثير انتباهه سواء أراد َأم لم يُرِد ذلك، وأنّ الفشل في الانتباه يُعيق تعلُّم المهارات والمفاهيم ومِن ثَمَّ فشل عمليَّة التَّعلم كُلِّيَّة )</a:t>
            </a:r>
            <a:r>
              <a:rPr lang="en-US" sz="4400" dirty="0">
                <a:effectLst>
                  <a:outerShdw blurRad="38100" dist="38100" dir="2700000" algn="tl">
                    <a:srgbClr val="000000">
                      <a:alpha val="43137"/>
                    </a:srgbClr>
                  </a:outerShdw>
                </a:effectLst>
                <a:cs typeface="Ali-A-Samik" pitchFamily="2" charset="-78"/>
              </a:rPr>
              <a:t> </a:t>
            </a:r>
            <a:r>
              <a:rPr lang="en-US" dirty="0" smtClean="0">
                <a:cs typeface="Ali-A-Sahifa Bold" pitchFamily="2" charset="-78"/>
              </a:rPr>
              <a:t>.</a:t>
            </a:r>
            <a:endParaRPr lang="en-US" dirty="0">
              <a:cs typeface="Ali-A-Sahifa Bold" pitchFamily="2" charset="-78"/>
            </a:endParaRPr>
          </a:p>
        </p:txBody>
      </p:sp>
    </p:spTree>
    <p:extLst>
      <p:ext uri="{BB962C8B-B14F-4D97-AF65-F5344CB8AC3E}">
        <p14:creationId xmlns:p14="http://schemas.microsoft.com/office/powerpoint/2010/main" val="287368065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80108" y="235527"/>
            <a:ext cx="11901055" cy="1524000"/>
          </a:xfrm>
        </p:spPr>
        <p:txBody>
          <a:bodyPr>
            <a:noAutofit/>
          </a:bodyPr>
          <a:lstStyle/>
          <a:p>
            <a:pPr algn="ctr"/>
            <a:r>
              <a:rPr lang="ar-IQ" sz="11500" b="1" dirty="0" smtClean="0">
                <a:solidFill>
                  <a:schemeClr val="accent2"/>
                </a:solidFill>
                <a:effectLst>
                  <a:outerShdw blurRad="38100" dist="38100" dir="2700000" algn="tl">
                    <a:srgbClr val="000000">
                      <a:alpha val="43137"/>
                    </a:srgbClr>
                  </a:outerShdw>
                </a:effectLst>
                <a:cs typeface="Ali-A-Samik" pitchFamily="2" charset="-78"/>
              </a:rPr>
              <a:t>مشتتات الانتباه</a:t>
            </a:r>
            <a:endParaRPr lang="en-US" sz="11500" b="1" dirty="0">
              <a:solidFill>
                <a:schemeClr val="accent2"/>
              </a:solidFill>
              <a:effectLst>
                <a:outerShdw blurRad="38100" dist="38100" dir="2700000" algn="tl">
                  <a:srgbClr val="000000">
                    <a:alpha val="43137"/>
                  </a:srgbClr>
                </a:outerShdw>
              </a:effectLst>
              <a:cs typeface="Ali-A-Samik" pitchFamily="2" charset="-78"/>
            </a:endParaRPr>
          </a:p>
        </p:txBody>
      </p:sp>
      <p:sp>
        <p:nvSpPr>
          <p:cNvPr id="4" name="Content Placeholder 3"/>
          <p:cNvSpPr>
            <a:spLocks noGrp="1"/>
          </p:cNvSpPr>
          <p:nvPr>
            <p:ph idx="1"/>
          </p:nvPr>
        </p:nvSpPr>
        <p:spPr>
          <a:xfrm>
            <a:off x="180110" y="1787236"/>
            <a:ext cx="11776362" cy="4558146"/>
          </a:xfrm>
        </p:spPr>
        <p:txBody>
          <a:bodyPr>
            <a:noAutofit/>
          </a:bodyPr>
          <a:lstStyle/>
          <a:p>
            <a:pPr marL="0" indent="0" algn="r" rtl="1">
              <a:lnSpc>
                <a:spcPct val="150000"/>
              </a:lnSpc>
              <a:buNone/>
            </a:pPr>
            <a:r>
              <a:rPr lang="ar-SA" sz="6600" b="1" dirty="0">
                <a:solidFill>
                  <a:srgbClr val="FF0000"/>
                </a:solidFill>
                <a:effectLst>
                  <a:outerShdw blurRad="38100" dist="38100" dir="2700000" algn="tl">
                    <a:srgbClr val="000000">
                      <a:alpha val="43137"/>
                    </a:srgbClr>
                  </a:outerShdw>
                </a:effectLst>
                <a:cs typeface="Ali-A-Samik" pitchFamily="2" charset="-78"/>
              </a:rPr>
              <a:t>تشتيت الانتباه </a:t>
            </a:r>
            <a:r>
              <a:rPr lang="ar-SA" sz="6600" b="1" dirty="0" smtClean="0">
                <a:solidFill>
                  <a:srgbClr val="FF0000"/>
                </a:solidFill>
                <a:effectLst>
                  <a:outerShdw blurRad="38100" dist="38100" dir="2700000" algn="tl">
                    <a:srgbClr val="000000">
                      <a:alpha val="43137"/>
                    </a:srgbClr>
                  </a:outerShdw>
                </a:effectLst>
                <a:cs typeface="Ali-A-Samik" pitchFamily="2" charset="-78"/>
              </a:rPr>
              <a:t>معناه</a:t>
            </a:r>
            <a:r>
              <a:rPr lang="ar-IQ" sz="6600" b="1" dirty="0" smtClean="0">
                <a:solidFill>
                  <a:srgbClr val="FF0000"/>
                </a:solidFill>
                <a:effectLst>
                  <a:outerShdw blurRad="38100" dist="38100" dir="2700000" algn="tl">
                    <a:srgbClr val="000000">
                      <a:alpha val="43137"/>
                    </a:srgbClr>
                  </a:outerShdw>
                </a:effectLst>
                <a:cs typeface="Ali-A-Samik" pitchFamily="2" charset="-78"/>
              </a:rPr>
              <a:t>:</a:t>
            </a:r>
            <a:r>
              <a:rPr lang="ar-SA" sz="6600" b="1" dirty="0" smtClean="0">
                <a:solidFill>
                  <a:srgbClr val="FF0000"/>
                </a:solidFill>
                <a:effectLst>
                  <a:outerShdw blurRad="38100" dist="38100" dir="2700000" algn="tl">
                    <a:srgbClr val="000000">
                      <a:alpha val="43137"/>
                    </a:srgbClr>
                  </a:outerShdw>
                </a:effectLst>
                <a:cs typeface="Ali-A-Samik" pitchFamily="2" charset="-78"/>
              </a:rPr>
              <a:t> </a:t>
            </a:r>
            <a:r>
              <a:rPr lang="ar-SA" sz="6000" b="1" dirty="0">
                <a:solidFill>
                  <a:srgbClr val="002060"/>
                </a:solidFill>
                <a:effectLst>
                  <a:outerShdw blurRad="38100" dist="38100" dir="2700000" algn="tl">
                    <a:srgbClr val="000000">
                      <a:alpha val="43137"/>
                    </a:srgbClr>
                  </a:outerShdw>
                </a:effectLst>
                <a:cs typeface="Ali-A-Samik" pitchFamily="2" charset="-78"/>
              </a:rPr>
              <a:t>شرود الذهن عن متابعة المثيرات المطلوبة، </a:t>
            </a:r>
            <a:r>
              <a:rPr lang="ar-SA" sz="6000" b="1" dirty="0" smtClean="0">
                <a:solidFill>
                  <a:srgbClr val="002060"/>
                </a:solidFill>
                <a:effectLst>
                  <a:outerShdw blurRad="38100" dist="38100" dir="2700000" algn="tl">
                    <a:srgbClr val="000000">
                      <a:alpha val="43137"/>
                    </a:srgbClr>
                  </a:outerShdw>
                </a:effectLst>
                <a:cs typeface="Ali-A-Samik" pitchFamily="2" charset="-78"/>
              </a:rPr>
              <a:t>ويشتك</a:t>
            </a:r>
            <a:r>
              <a:rPr lang="ar-IQ" sz="6000" b="1" dirty="0" smtClean="0">
                <a:solidFill>
                  <a:srgbClr val="002060"/>
                </a:solidFill>
                <a:effectLst>
                  <a:outerShdw blurRad="38100" dist="38100" dir="2700000" algn="tl">
                    <a:srgbClr val="000000">
                      <a:alpha val="43137"/>
                    </a:srgbClr>
                  </a:outerShdw>
                </a:effectLst>
                <a:cs typeface="Ali-A-Samik" pitchFamily="2" charset="-78"/>
              </a:rPr>
              <a:t>ي</a:t>
            </a:r>
            <a:r>
              <a:rPr lang="ar-SA" sz="6000" b="1" dirty="0" smtClean="0">
                <a:solidFill>
                  <a:srgbClr val="002060"/>
                </a:solidFill>
                <a:effectLst>
                  <a:outerShdw blurRad="38100" dist="38100" dir="2700000" algn="tl">
                    <a:srgbClr val="000000">
                      <a:alpha val="43137"/>
                    </a:srgbClr>
                  </a:outerShdw>
                </a:effectLst>
                <a:cs typeface="Ali-A-Samik" pitchFamily="2" charset="-78"/>
              </a:rPr>
              <a:t> </a:t>
            </a:r>
            <a:r>
              <a:rPr lang="ar-SA" sz="6000" b="1" dirty="0">
                <a:solidFill>
                  <a:srgbClr val="002060"/>
                </a:solidFill>
                <a:effectLst>
                  <a:outerShdw blurRad="38100" dist="38100" dir="2700000" algn="tl">
                    <a:srgbClr val="000000">
                      <a:alpha val="43137"/>
                    </a:srgbClr>
                  </a:outerShdw>
                </a:effectLst>
                <a:cs typeface="Ali-A-Samik" pitchFamily="2" charset="-78"/>
              </a:rPr>
              <a:t>عديد من </a:t>
            </a:r>
            <a:r>
              <a:rPr lang="ar-SA" sz="6000" b="1" dirty="0" smtClean="0">
                <a:solidFill>
                  <a:srgbClr val="002060"/>
                </a:solidFill>
                <a:effectLst>
                  <a:outerShdw blurRad="38100" dist="38100" dir="2700000" algn="tl">
                    <a:srgbClr val="000000">
                      <a:alpha val="43137"/>
                    </a:srgbClr>
                  </a:outerShdw>
                </a:effectLst>
                <a:cs typeface="Ali-A-Samik" pitchFamily="2" charset="-78"/>
              </a:rPr>
              <a:t>الناس</a:t>
            </a:r>
            <a:r>
              <a:rPr lang="ar-IQ" sz="6000" b="1" dirty="0">
                <a:solidFill>
                  <a:srgbClr val="002060"/>
                </a:solidFill>
                <a:effectLst>
                  <a:outerShdw blurRad="38100" dist="38100" dir="2700000" algn="tl">
                    <a:srgbClr val="000000">
                      <a:alpha val="43137"/>
                    </a:srgbClr>
                  </a:outerShdw>
                </a:effectLst>
                <a:cs typeface="Ali-A-Samik" pitchFamily="2" charset="-78"/>
              </a:rPr>
              <a:t> </a:t>
            </a:r>
            <a:r>
              <a:rPr lang="ar-SA" sz="6000" b="1" dirty="0" smtClean="0">
                <a:solidFill>
                  <a:srgbClr val="002060"/>
                </a:solidFill>
                <a:effectLst>
                  <a:outerShdw blurRad="38100" dist="38100" dir="2700000" algn="tl">
                    <a:srgbClr val="000000">
                      <a:alpha val="43137"/>
                    </a:srgbClr>
                  </a:outerShdw>
                </a:effectLst>
                <a:cs typeface="Ali-A-Samik" pitchFamily="2" charset="-78"/>
              </a:rPr>
              <a:t>-وبالأخص </a:t>
            </a:r>
            <a:r>
              <a:rPr lang="ar-SA" sz="6000" b="1" dirty="0">
                <a:solidFill>
                  <a:srgbClr val="002060"/>
                </a:solidFill>
                <a:effectLst>
                  <a:outerShdw blurRad="38100" dist="38100" dir="2700000" algn="tl">
                    <a:srgbClr val="000000">
                      <a:alpha val="43137"/>
                    </a:srgbClr>
                  </a:outerShdw>
                </a:effectLst>
                <a:cs typeface="Ali-A-Samik" pitchFamily="2" charset="-78"/>
              </a:rPr>
              <a:t>الطلبة- من تشتت الانتباه وشرود </a:t>
            </a:r>
            <a:r>
              <a:rPr lang="ar-SA" sz="6000" b="1" dirty="0" smtClean="0">
                <a:solidFill>
                  <a:srgbClr val="002060"/>
                </a:solidFill>
                <a:effectLst>
                  <a:outerShdw blurRad="38100" dist="38100" dir="2700000" algn="tl">
                    <a:srgbClr val="000000">
                      <a:alpha val="43137"/>
                    </a:srgbClr>
                  </a:outerShdw>
                </a:effectLst>
                <a:cs typeface="Ali-A-Samik" pitchFamily="2" charset="-78"/>
              </a:rPr>
              <a:t>الذ</a:t>
            </a:r>
            <a:r>
              <a:rPr lang="ar-IQ" sz="6000" b="1" dirty="0" smtClean="0">
                <a:solidFill>
                  <a:srgbClr val="002060"/>
                </a:solidFill>
                <a:effectLst>
                  <a:outerShdw blurRad="38100" dist="38100" dir="2700000" algn="tl">
                    <a:srgbClr val="000000">
                      <a:alpha val="43137"/>
                    </a:srgbClr>
                  </a:outerShdw>
                </a:effectLst>
                <a:cs typeface="Ali-A-Samik" pitchFamily="2" charset="-78"/>
              </a:rPr>
              <a:t>ِّ</a:t>
            </a:r>
            <a:r>
              <a:rPr lang="ar-SA" sz="6000" b="1" dirty="0" smtClean="0">
                <a:solidFill>
                  <a:srgbClr val="002060"/>
                </a:solidFill>
                <a:effectLst>
                  <a:outerShdw blurRad="38100" dist="38100" dir="2700000" algn="tl">
                    <a:srgbClr val="000000">
                      <a:alpha val="43137"/>
                    </a:srgbClr>
                  </a:outerShdw>
                </a:effectLst>
                <a:cs typeface="Ali-A-Samik" pitchFamily="2" charset="-78"/>
              </a:rPr>
              <a:t>هن</a:t>
            </a:r>
            <a:r>
              <a:rPr lang="ar-SA" sz="6000" b="1" dirty="0">
                <a:solidFill>
                  <a:srgbClr val="002060"/>
                </a:solidFill>
                <a:effectLst>
                  <a:outerShdw blurRad="38100" dist="38100" dir="2700000" algn="tl">
                    <a:srgbClr val="000000">
                      <a:alpha val="43137"/>
                    </a:srgbClr>
                  </a:outerShdw>
                </a:effectLst>
                <a:cs typeface="Ali-A-Samik" pitchFamily="2" charset="-78"/>
              </a:rPr>
              <a:t>. </a:t>
            </a:r>
            <a:endParaRPr lang="en-US" sz="6000" b="1" dirty="0">
              <a:solidFill>
                <a:srgbClr val="002060"/>
              </a:solidFill>
              <a:effectLst>
                <a:outerShdw blurRad="38100" dist="38100" dir="2700000" algn="tl">
                  <a:srgbClr val="000000">
                    <a:alpha val="43137"/>
                  </a:srgbClr>
                </a:outerShdw>
              </a:effectLst>
              <a:cs typeface="Ali-A-Samik" pitchFamily="2" charset="-78"/>
            </a:endParaRPr>
          </a:p>
        </p:txBody>
      </p:sp>
    </p:spTree>
    <p:extLst>
      <p:ext uri="{BB962C8B-B14F-4D97-AF65-F5344CB8AC3E}">
        <p14:creationId xmlns:p14="http://schemas.microsoft.com/office/powerpoint/2010/main" val="369719976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96982" y="221673"/>
            <a:ext cx="11817927" cy="6317672"/>
          </a:xfrm>
        </p:spPr>
        <p:txBody>
          <a:bodyPr>
            <a:noAutofit/>
          </a:bodyPr>
          <a:lstStyle/>
          <a:p>
            <a:pPr marL="0" indent="0" algn="r" rtl="1">
              <a:lnSpc>
                <a:spcPct val="150000"/>
              </a:lnSpc>
              <a:buNone/>
            </a:pPr>
            <a:r>
              <a:rPr lang="ar-SA" sz="4800" b="1" dirty="0" smtClean="0">
                <a:solidFill>
                  <a:srgbClr val="0070C0"/>
                </a:solidFill>
                <a:effectLst>
                  <a:outerShdw blurRad="38100" dist="38100" dir="2700000" algn="tl">
                    <a:srgbClr val="000000">
                      <a:alpha val="43137"/>
                    </a:srgbClr>
                  </a:outerShdw>
                </a:effectLst>
                <a:cs typeface="Ali-A-Samik" pitchFamily="2" charset="-78"/>
              </a:rPr>
              <a:t>قد </a:t>
            </a:r>
            <a:r>
              <a:rPr lang="ar-SA" sz="4800" b="1" dirty="0">
                <a:solidFill>
                  <a:srgbClr val="0070C0"/>
                </a:solidFill>
                <a:effectLst>
                  <a:outerShdw blurRad="38100" dist="38100" dir="2700000" algn="tl">
                    <a:srgbClr val="000000">
                      <a:alpha val="43137"/>
                    </a:srgbClr>
                  </a:outerShdw>
                </a:effectLst>
                <a:cs typeface="Ali-A-Samik" pitchFamily="2" charset="-78"/>
              </a:rPr>
              <a:t>يرجع إلى عوامل </a:t>
            </a:r>
            <a:r>
              <a:rPr lang="ar-SA" sz="4800" b="1" dirty="0" smtClean="0">
                <a:solidFill>
                  <a:srgbClr val="0070C0"/>
                </a:solidFill>
                <a:effectLst>
                  <a:outerShdw blurRad="38100" dist="38100" dir="2700000" algn="tl">
                    <a:srgbClr val="000000">
                      <a:alpha val="43137"/>
                    </a:srgbClr>
                  </a:outerShdw>
                </a:effectLst>
                <a:cs typeface="Ali-A-Samik" pitchFamily="2" charset="-78"/>
              </a:rPr>
              <a:t>جسمي</a:t>
            </a:r>
            <a:r>
              <a:rPr lang="ar-IQ" sz="4800" b="1" dirty="0" smtClean="0">
                <a:solidFill>
                  <a:srgbClr val="0070C0"/>
                </a:solidFill>
                <a:effectLst>
                  <a:outerShdw blurRad="38100" dist="38100" dir="2700000" algn="tl">
                    <a:srgbClr val="000000">
                      <a:alpha val="43137"/>
                    </a:srgbClr>
                  </a:outerShdw>
                </a:effectLst>
                <a:cs typeface="Ali-A-Samik" pitchFamily="2" charset="-78"/>
              </a:rPr>
              <a:t>َّ</a:t>
            </a:r>
            <a:r>
              <a:rPr lang="ar-SA" sz="4800" b="1" dirty="0" smtClean="0">
                <a:solidFill>
                  <a:srgbClr val="0070C0"/>
                </a:solidFill>
                <a:effectLst>
                  <a:outerShdw blurRad="38100" dist="38100" dir="2700000" algn="tl">
                    <a:srgbClr val="000000">
                      <a:alpha val="43137"/>
                    </a:srgbClr>
                  </a:outerShdw>
                </a:effectLst>
                <a:cs typeface="Ali-A-Samik" pitchFamily="2" charset="-78"/>
              </a:rPr>
              <a:t>ة</a:t>
            </a:r>
            <a:r>
              <a:rPr lang="ar-IQ" sz="4800" b="1" dirty="0" smtClean="0">
                <a:solidFill>
                  <a:srgbClr val="0070C0"/>
                </a:solidFill>
                <a:effectLst>
                  <a:outerShdw blurRad="38100" dist="38100" dir="2700000" algn="tl">
                    <a:srgbClr val="000000">
                      <a:alpha val="43137"/>
                    </a:srgbClr>
                  </a:outerShdw>
                </a:effectLst>
                <a:cs typeface="Ali-A-Samik" pitchFamily="2" charset="-78"/>
              </a:rPr>
              <a:t>،</a:t>
            </a:r>
            <a:r>
              <a:rPr lang="ar-SA" sz="4800" b="1" dirty="0" smtClean="0">
                <a:solidFill>
                  <a:srgbClr val="0070C0"/>
                </a:solidFill>
                <a:effectLst>
                  <a:outerShdw blurRad="38100" dist="38100" dir="2700000" algn="tl">
                    <a:srgbClr val="000000">
                      <a:alpha val="43137"/>
                    </a:srgbClr>
                  </a:outerShdw>
                </a:effectLst>
                <a:cs typeface="Ali-A-Samik" pitchFamily="2" charset="-78"/>
              </a:rPr>
              <a:t> </a:t>
            </a:r>
            <a:r>
              <a:rPr lang="ar-SA" sz="4400" b="1" dirty="0" smtClean="0">
                <a:effectLst>
                  <a:outerShdw blurRad="38100" dist="38100" dir="2700000" algn="tl">
                    <a:srgbClr val="000000">
                      <a:alpha val="43137"/>
                    </a:srgbClr>
                  </a:outerShdw>
                </a:effectLst>
                <a:cs typeface="Ali-A-Samik" pitchFamily="2" charset="-78"/>
              </a:rPr>
              <a:t>مثل</a:t>
            </a:r>
            <a:r>
              <a:rPr lang="ar-IQ" sz="4400" b="1" dirty="0" smtClean="0">
                <a:effectLst>
                  <a:outerShdw blurRad="38100" dist="38100" dir="2700000" algn="tl">
                    <a:srgbClr val="000000">
                      <a:alpha val="43137"/>
                    </a:srgbClr>
                  </a:outerShdw>
                </a:effectLst>
                <a:cs typeface="Ali-A-Samik" pitchFamily="2" charset="-78"/>
              </a:rPr>
              <a:t>:</a:t>
            </a:r>
            <a:r>
              <a:rPr lang="ar-SA" sz="4400" b="1" dirty="0" smtClean="0">
                <a:effectLst>
                  <a:outerShdw blurRad="38100" dist="38100" dir="2700000" algn="tl">
                    <a:srgbClr val="000000">
                      <a:alpha val="43137"/>
                    </a:srgbClr>
                  </a:outerShdw>
                </a:effectLst>
                <a:cs typeface="Ali-A-Samik" pitchFamily="2" charset="-78"/>
              </a:rPr>
              <a:t> الت</a:t>
            </a:r>
            <a:r>
              <a:rPr lang="ar-IQ" sz="4400" b="1" dirty="0" smtClean="0">
                <a:effectLst>
                  <a:outerShdw blurRad="38100" dist="38100" dir="2700000" algn="tl">
                    <a:srgbClr val="000000">
                      <a:alpha val="43137"/>
                    </a:srgbClr>
                  </a:outerShdw>
                </a:effectLst>
                <a:cs typeface="Ali-A-Samik" pitchFamily="2" charset="-78"/>
              </a:rPr>
              <a:t>َّ</a:t>
            </a:r>
            <a:r>
              <a:rPr lang="ar-SA" sz="4400" b="1" dirty="0" smtClean="0">
                <a:effectLst>
                  <a:outerShdw blurRad="38100" dist="38100" dir="2700000" algn="tl">
                    <a:srgbClr val="000000">
                      <a:alpha val="43137"/>
                    </a:srgbClr>
                  </a:outerShdw>
                </a:effectLst>
                <a:cs typeface="Ali-A-Samik" pitchFamily="2" charset="-78"/>
              </a:rPr>
              <a:t>عب </a:t>
            </a:r>
            <a:r>
              <a:rPr lang="ar-SA" sz="4400" b="1" dirty="0">
                <a:effectLst>
                  <a:outerShdw blurRad="38100" dist="38100" dir="2700000" algn="tl">
                    <a:srgbClr val="000000">
                      <a:alpha val="43137"/>
                    </a:srgbClr>
                  </a:outerShdw>
                </a:effectLst>
                <a:cs typeface="Ali-A-Samik" pitchFamily="2" charset="-78"/>
              </a:rPr>
              <a:t>الجسمي أو عدم النوم لساعات طويلة أو ضعف </a:t>
            </a:r>
            <a:r>
              <a:rPr lang="ar-SA" sz="4400" b="1" dirty="0" smtClean="0">
                <a:effectLst>
                  <a:outerShdw blurRad="38100" dist="38100" dir="2700000" algn="tl">
                    <a:srgbClr val="000000">
                      <a:alpha val="43137"/>
                    </a:srgbClr>
                  </a:outerShdw>
                </a:effectLst>
                <a:cs typeface="Ali-A-Samik" pitchFamily="2" charset="-78"/>
              </a:rPr>
              <a:t>الت</a:t>
            </a:r>
            <a:r>
              <a:rPr lang="ar-IQ" sz="4400" b="1" dirty="0" smtClean="0">
                <a:effectLst>
                  <a:outerShdw blurRad="38100" dist="38100" dir="2700000" algn="tl">
                    <a:srgbClr val="000000">
                      <a:alpha val="43137"/>
                    </a:srgbClr>
                  </a:outerShdw>
                </a:effectLst>
                <a:cs typeface="Ali-A-Samik" pitchFamily="2" charset="-78"/>
              </a:rPr>
              <a:t>َّ</a:t>
            </a:r>
            <a:r>
              <a:rPr lang="ar-SA" sz="4400" b="1" dirty="0" smtClean="0">
                <a:effectLst>
                  <a:outerShdw blurRad="38100" dist="38100" dir="2700000" algn="tl">
                    <a:srgbClr val="000000">
                      <a:alpha val="43137"/>
                    </a:srgbClr>
                  </a:outerShdw>
                </a:effectLst>
                <a:cs typeface="Ali-A-Samik" pitchFamily="2" charset="-78"/>
              </a:rPr>
              <a:t>غذية </a:t>
            </a:r>
            <a:r>
              <a:rPr lang="ar-SA" sz="4400" b="1" dirty="0">
                <a:effectLst>
                  <a:outerShdw blurRad="38100" dist="38100" dir="2700000" algn="tl">
                    <a:srgbClr val="000000">
                      <a:alpha val="43137"/>
                    </a:srgbClr>
                  </a:outerShdw>
                </a:effectLst>
                <a:cs typeface="Ali-A-Samik" pitchFamily="2" charset="-78"/>
              </a:rPr>
              <a:t>أو اضطراب في الجهاز الهضمي أو الدوري أو </a:t>
            </a:r>
            <a:r>
              <a:rPr lang="ar-SA" sz="4400" b="1" dirty="0" smtClean="0">
                <a:effectLst>
                  <a:outerShdw blurRad="38100" dist="38100" dir="2700000" algn="tl">
                    <a:srgbClr val="000000">
                      <a:alpha val="43137"/>
                    </a:srgbClr>
                  </a:outerShdw>
                </a:effectLst>
                <a:cs typeface="Ali-A-Samik" pitchFamily="2" charset="-78"/>
              </a:rPr>
              <a:t>الت</a:t>
            </a:r>
            <a:r>
              <a:rPr lang="ar-IQ" sz="4400" b="1" dirty="0" smtClean="0">
                <a:effectLst>
                  <a:outerShdw blurRad="38100" dist="38100" dir="2700000" algn="tl">
                    <a:srgbClr val="000000">
                      <a:alpha val="43137"/>
                    </a:srgbClr>
                  </a:outerShdw>
                </a:effectLst>
                <a:cs typeface="Ali-A-Samik" pitchFamily="2" charset="-78"/>
              </a:rPr>
              <a:t>َّ</a:t>
            </a:r>
            <a:r>
              <a:rPr lang="ar-SA" sz="4400" b="1" dirty="0" smtClean="0">
                <a:effectLst>
                  <a:outerShdw blurRad="38100" dist="38100" dir="2700000" algn="tl">
                    <a:srgbClr val="000000">
                      <a:alpha val="43137"/>
                    </a:srgbClr>
                  </a:outerShdw>
                </a:effectLst>
                <a:cs typeface="Ali-A-Samik" pitchFamily="2" charset="-78"/>
              </a:rPr>
              <a:t>نفسي</a:t>
            </a:r>
            <a:r>
              <a:rPr lang="ar-SA" sz="4400" b="1" dirty="0">
                <a:effectLst>
                  <a:outerShdw blurRad="38100" dist="38100" dir="2700000" algn="tl">
                    <a:srgbClr val="000000">
                      <a:alpha val="43137"/>
                    </a:srgbClr>
                  </a:outerShdw>
                </a:effectLst>
                <a:cs typeface="Ali-A-Samik" pitchFamily="2" charset="-78"/>
              </a:rPr>
              <a:t>. </a:t>
            </a:r>
            <a:endParaRPr lang="en-US" sz="4400" b="1" dirty="0">
              <a:effectLst>
                <a:outerShdw blurRad="38100" dist="38100" dir="2700000" algn="tl">
                  <a:srgbClr val="000000">
                    <a:alpha val="43137"/>
                  </a:srgbClr>
                </a:outerShdw>
              </a:effectLst>
              <a:cs typeface="Ali-A-Samik" pitchFamily="2" charset="-78"/>
            </a:endParaRPr>
          </a:p>
          <a:p>
            <a:pPr marL="0" indent="0" algn="r" rtl="1">
              <a:lnSpc>
                <a:spcPct val="150000"/>
              </a:lnSpc>
              <a:buNone/>
            </a:pPr>
            <a:r>
              <a:rPr lang="ar-SA" sz="4800" b="1" dirty="0">
                <a:solidFill>
                  <a:srgbClr val="00B050"/>
                </a:solidFill>
                <a:effectLst>
                  <a:outerShdw blurRad="38100" dist="38100" dir="2700000" algn="tl">
                    <a:srgbClr val="000000">
                      <a:alpha val="43137"/>
                    </a:srgbClr>
                  </a:outerShdw>
                </a:effectLst>
                <a:cs typeface="Ali-A-Samik" pitchFamily="2" charset="-78"/>
              </a:rPr>
              <a:t>كما قد يرجع تشتت الانتباه إلى عوامل </a:t>
            </a:r>
            <a:r>
              <a:rPr lang="ar-SA" sz="4800" b="1" dirty="0" smtClean="0">
                <a:solidFill>
                  <a:srgbClr val="00B050"/>
                </a:solidFill>
                <a:effectLst>
                  <a:outerShdw blurRad="38100" dist="38100" dir="2700000" algn="tl">
                    <a:srgbClr val="000000">
                      <a:alpha val="43137"/>
                    </a:srgbClr>
                  </a:outerShdw>
                </a:effectLst>
                <a:cs typeface="Ali-A-Samik" pitchFamily="2" charset="-78"/>
              </a:rPr>
              <a:t>نفسي</a:t>
            </a:r>
            <a:r>
              <a:rPr lang="ar-IQ" sz="4800" b="1" dirty="0" smtClean="0">
                <a:solidFill>
                  <a:srgbClr val="00B050"/>
                </a:solidFill>
                <a:effectLst>
                  <a:outerShdw blurRad="38100" dist="38100" dir="2700000" algn="tl">
                    <a:srgbClr val="000000">
                      <a:alpha val="43137"/>
                    </a:srgbClr>
                  </a:outerShdw>
                </a:effectLst>
                <a:cs typeface="Ali-A-Samik" pitchFamily="2" charset="-78"/>
              </a:rPr>
              <a:t>َّ</a:t>
            </a:r>
            <a:r>
              <a:rPr lang="ar-SA" sz="4800" b="1" dirty="0" smtClean="0">
                <a:solidFill>
                  <a:srgbClr val="00B050"/>
                </a:solidFill>
                <a:effectLst>
                  <a:outerShdw blurRad="38100" dist="38100" dir="2700000" algn="tl">
                    <a:srgbClr val="000000">
                      <a:alpha val="43137"/>
                    </a:srgbClr>
                  </a:outerShdw>
                </a:effectLst>
                <a:cs typeface="Ali-A-Samik" pitchFamily="2" charset="-78"/>
              </a:rPr>
              <a:t>ة</a:t>
            </a:r>
            <a:r>
              <a:rPr lang="ar-IQ" sz="4800" b="1" dirty="0">
                <a:solidFill>
                  <a:srgbClr val="00B050"/>
                </a:solidFill>
                <a:effectLst>
                  <a:outerShdw blurRad="38100" dist="38100" dir="2700000" algn="tl">
                    <a:srgbClr val="000000">
                      <a:alpha val="43137"/>
                    </a:srgbClr>
                  </a:outerShdw>
                </a:effectLst>
                <a:cs typeface="Ali-A-Samik" pitchFamily="2" charset="-78"/>
              </a:rPr>
              <a:t>،</a:t>
            </a:r>
            <a:r>
              <a:rPr lang="ar-SA" sz="4800" b="1" dirty="0">
                <a:solidFill>
                  <a:srgbClr val="00B050"/>
                </a:solidFill>
                <a:effectLst>
                  <a:outerShdw blurRad="38100" dist="38100" dir="2700000" algn="tl">
                    <a:srgbClr val="000000">
                      <a:alpha val="43137"/>
                    </a:srgbClr>
                  </a:outerShdw>
                </a:effectLst>
                <a:cs typeface="Ali-A-Samik" pitchFamily="2" charset="-78"/>
              </a:rPr>
              <a:t> </a:t>
            </a:r>
            <a:r>
              <a:rPr lang="ar-SA" sz="4400" b="1" dirty="0" smtClean="0">
                <a:effectLst>
                  <a:outerShdw blurRad="38100" dist="38100" dir="2700000" algn="tl">
                    <a:srgbClr val="000000">
                      <a:alpha val="43137"/>
                    </a:srgbClr>
                  </a:outerShdw>
                </a:effectLst>
                <a:cs typeface="Ali-A-Samik" pitchFamily="2" charset="-78"/>
              </a:rPr>
              <a:t>مثل</a:t>
            </a:r>
            <a:r>
              <a:rPr lang="ar-IQ" sz="4400" b="1" dirty="0" smtClean="0">
                <a:effectLst>
                  <a:outerShdw blurRad="38100" dist="38100" dir="2700000" algn="tl">
                    <a:srgbClr val="000000">
                      <a:alpha val="43137"/>
                    </a:srgbClr>
                  </a:outerShdw>
                </a:effectLst>
                <a:cs typeface="Ali-A-Samik" pitchFamily="2" charset="-78"/>
              </a:rPr>
              <a:t>:</a:t>
            </a:r>
            <a:r>
              <a:rPr lang="ar-SA" sz="4400" b="1" dirty="0" smtClean="0">
                <a:effectLst>
                  <a:outerShdw blurRad="38100" dist="38100" dir="2700000" algn="tl">
                    <a:srgbClr val="000000">
                      <a:alpha val="43137"/>
                    </a:srgbClr>
                  </a:outerShdw>
                </a:effectLst>
                <a:cs typeface="Ali-A-Samik" pitchFamily="2" charset="-78"/>
              </a:rPr>
              <a:t> </a:t>
            </a:r>
            <a:r>
              <a:rPr lang="ar-SA" sz="4400" b="1" dirty="0">
                <a:effectLst>
                  <a:outerShdw blurRad="38100" dist="38100" dir="2700000" algn="tl">
                    <a:srgbClr val="000000">
                      <a:alpha val="43137"/>
                    </a:srgbClr>
                  </a:outerShdw>
                </a:effectLst>
                <a:cs typeface="Ali-A-Samik" pitchFamily="2" charset="-78"/>
              </a:rPr>
              <a:t>عدم الميل إلى مادة معينة أو صعوبة هذه المادة بما يتجاوز ذكاء الطالب وقدرته أو تسلط بعض الأفكار القهرية الوسواسية عليه إلخ</a:t>
            </a:r>
            <a:r>
              <a:rPr lang="ar-SA" sz="4400" b="1" dirty="0" smtClean="0">
                <a:effectLst>
                  <a:outerShdw blurRad="38100" dist="38100" dir="2700000" algn="tl">
                    <a:srgbClr val="000000">
                      <a:alpha val="43137"/>
                    </a:srgbClr>
                  </a:outerShdw>
                </a:effectLst>
                <a:cs typeface="Ali-A-Samik" pitchFamily="2" charset="-78"/>
              </a:rPr>
              <a:t>...</a:t>
            </a:r>
            <a:endParaRPr lang="en-US" sz="4400" b="1" dirty="0">
              <a:effectLst>
                <a:outerShdw blurRad="38100" dist="38100" dir="2700000" algn="tl">
                  <a:srgbClr val="000000">
                    <a:alpha val="43137"/>
                  </a:srgbClr>
                </a:outerShdw>
              </a:effectLst>
              <a:cs typeface="Ali-A-Samik" pitchFamily="2" charset="-78"/>
            </a:endParaRPr>
          </a:p>
        </p:txBody>
      </p:sp>
    </p:spTree>
    <p:extLst>
      <p:ext uri="{BB962C8B-B14F-4D97-AF65-F5344CB8AC3E}">
        <p14:creationId xmlns:p14="http://schemas.microsoft.com/office/powerpoint/2010/main" val="393058812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80108" y="300252"/>
            <a:ext cx="11901055" cy="1057493"/>
          </a:xfrm>
        </p:spPr>
        <p:txBody>
          <a:bodyPr>
            <a:noAutofit/>
          </a:bodyPr>
          <a:lstStyle/>
          <a:p>
            <a:pPr algn="ctr"/>
            <a:r>
              <a:rPr lang="ar-IQ" sz="6600" b="1" dirty="0" smtClean="0">
                <a:solidFill>
                  <a:srgbClr val="FF0000"/>
                </a:solidFill>
                <a:effectLst>
                  <a:outerShdw blurRad="50800" dist="38100" dir="5400000" algn="t">
                    <a:srgbClr val="000000">
                      <a:alpha val="40000"/>
                    </a:srgbClr>
                  </a:outerShdw>
                </a:effectLst>
                <a:latin typeface="Sakkal Majalla" panose="02000000000000000000" pitchFamily="2" charset="-78"/>
                <a:cs typeface="Ali-A-Traditional" pitchFamily="2" charset="-78"/>
              </a:rPr>
              <a:t> المُحَاضَرَةُ الثالثة/ </a:t>
            </a:r>
            <a:r>
              <a:rPr lang="ar-SA" sz="6600" b="1" dirty="0" smtClean="0">
                <a:solidFill>
                  <a:srgbClr val="FF0000"/>
                </a:solidFill>
                <a:effectLst>
                  <a:outerShdw blurRad="50800" dist="38100" dir="5400000" algn="t">
                    <a:srgbClr val="000000">
                      <a:alpha val="40000"/>
                    </a:srgbClr>
                  </a:outerShdw>
                </a:effectLst>
                <a:latin typeface="Sakkal Majalla" panose="02000000000000000000" pitchFamily="2" charset="-78"/>
                <a:cs typeface="Ali-A-Traditional" pitchFamily="2" charset="-78"/>
              </a:rPr>
              <a:t>ال</a:t>
            </a:r>
            <a:r>
              <a:rPr lang="ar-IQ" sz="6600" b="1" dirty="0" smtClean="0">
                <a:solidFill>
                  <a:srgbClr val="FF0000"/>
                </a:solidFill>
                <a:effectLst>
                  <a:outerShdw blurRad="50800" dist="38100" dir="5400000" algn="t">
                    <a:srgbClr val="000000">
                      <a:alpha val="40000"/>
                    </a:srgbClr>
                  </a:outerShdw>
                </a:effectLst>
                <a:latin typeface="Sakkal Majalla" panose="02000000000000000000" pitchFamily="2" charset="-78"/>
                <a:cs typeface="Ali-A-Traditional" pitchFamily="2" charset="-78"/>
              </a:rPr>
              <a:t>إ</a:t>
            </a:r>
            <a:r>
              <a:rPr lang="ar-SA" sz="6600" b="1" dirty="0" smtClean="0">
                <a:solidFill>
                  <a:srgbClr val="FF0000"/>
                </a:solidFill>
                <a:effectLst>
                  <a:outerShdw blurRad="50800" dist="38100" dir="5400000" algn="t">
                    <a:srgbClr val="000000">
                      <a:alpha val="40000"/>
                    </a:srgbClr>
                  </a:outerShdw>
                </a:effectLst>
                <a:latin typeface="Sakkal Majalla" panose="02000000000000000000" pitchFamily="2" charset="-78"/>
                <a:cs typeface="Ali-A-Traditional" pitchFamily="2" charset="-78"/>
              </a:rPr>
              <a:t>حساس </a:t>
            </a:r>
            <a:r>
              <a:rPr lang="ar-IQ" sz="6600" b="1" dirty="0" smtClean="0">
                <a:solidFill>
                  <a:srgbClr val="FF0000"/>
                </a:solidFill>
                <a:effectLst>
                  <a:outerShdw blurRad="50800" dist="38100" dir="5400000" algn="t">
                    <a:srgbClr val="000000">
                      <a:alpha val="40000"/>
                    </a:srgbClr>
                  </a:outerShdw>
                </a:effectLst>
                <a:latin typeface="Sakkal Majalla" panose="02000000000000000000" pitchFamily="2" charset="-78"/>
                <a:cs typeface="Ali-A-Traditional" pitchFamily="2" charset="-78"/>
              </a:rPr>
              <a:t>–</a:t>
            </a:r>
            <a:r>
              <a:rPr lang="ar-SA" sz="6600" b="1" dirty="0" smtClean="0">
                <a:solidFill>
                  <a:srgbClr val="FF0000"/>
                </a:solidFill>
                <a:effectLst>
                  <a:outerShdw blurRad="50800" dist="38100" dir="5400000" algn="t">
                    <a:srgbClr val="000000">
                      <a:alpha val="40000"/>
                    </a:srgbClr>
                  </a:outerShdw>
                </a:effectLst>
                <a:latin typeface="Sakkal Majalla" panose="02000000000000000000" pitchFamily="2" charset="-78"/>
                <a:cs typeface="Ali-A-Traditional" pitchFamily="2" charset="-78"/>
              </a:rPr>
              <a:t>الانتباه</a:t>
            </a:r>
            <a:r>
              <a:rPr lang="ar-IQ" sz="6600" b="1" dirty="0" smtClean="0">
                <a:solidFill>
                  <a:srgbClr val="FF0000"/>
                </a:solidFill>
                <a:effectLst>
                  <a:outerShdw blurRad="50800" dist="38100" dir="5400000" algn="t">
                    <a:srgbClr val="000000">
                      <a:alpha val="40000"/>
                    </a:srgbClr>
                  </a:outerShdw>
                </a:effectLst>
                <a:latin typeface="Sakkal Majalla" panose="02000000000000000000" pitchFamily="2" charset="-78"/>
                <a:cs typeface="Ali-A-Traditional" pitchFamily="2" charset="-78"/>
              </a:rPr>
              <a:t>- الإدراك</a:t>
            </a:r>
            <a:endParaRPr lang="en-US" sz="6600" b="1" dirty="0">
              <a:solidFill>
                <a:srgbClr val="FF0000"/>
              </a:solidFill>
              <a:effectLst>
                <a:outerShdw blurRad="50800" dist="38100" dir="5400000" algn="t">
                  <a:srgbClr val="000000">
                    <a:alpha val="40000"/>
                  </a:srgbClr>
                </a:outerShdw>
              </a:effectLst>
              <a:latin typeface="Sakkal Majalla" panose="02000000000000000000" pitchFamily="2" charset="-78"/>
              <a:cs typeface="Ali-A-Traditional" pitchFamily="2" charset="-78"/>
            </a:endParaRPr>
          </a:p>
        </p:txBody>
      </p:sp>
      <p:sp>
        <p:nvSpPr>
          <p:cNvPr id="4" name="Content Placeholder 3"/>
          <p:cNvSpPr>
            <a:spLocks noGrp="1"/>
          </p:cNvSpPr>
          <p:nvPr>
            <p:ph idx="1"/>
          </p:nvPr>
        </p:nvSpPr>
        <p:spPr>
          <a:xfrm>
            <a:off x="318654" y="1717964"/>
            <a:ext cx="11554691" cy="4944832"/>
          </a:xfrm>
        </p:spPr>
        <p:txBody>
          <a:bodyPr>
            <a:normAutofit lnSpcReduction="10000"/>
          </a:bodyPr>
          <a:lstStyle/>
          <a:p>
            <a:pPr marL="0" indent="0" algn="ctr">
              <a:buNone/>
            </a:pPr>
            <a:r>
              <a:rPr lang="ar-IQ" sz="7700" b="1" dirty="0" smtClean="0">
                <a:effectLst>
                  <a:outerShdw blurRad="38100" dist="38100" dir="2700000" algn="tl">
                    <a:srgbClr val="000000">
                      <a:alpha val="43137"/>
                    </a:srgbClr>
                  </a:outerShdw>
                </a:effectLst>
                <a:cs typeface="Ali-A-Traditional" pitchFamily="2" charset="-78"/>
              </a:rPr>
              <a:t>محتويات المحاضرة</a:t>
            </a:r>
            <a:endParaRPr lang="ar-IQ" sz="100" b="1" dirty="0" smtClean="0">
              <a:effectLst>
                <a:outerShdw blurRad="38100" dist="38100" dir="2700000" algn="tl">
                  <a:srgbClr val="000000">
                    <a:alpha val="43137"/>
                  </a:srgbClr>
                </a:outerShdw>
              </a:effectLst>
              <a:cs typeface="Ali-A-Traditional" pitchFamily="2" charset="-78"/>
            </a:endParaRPr>
          </a:p>
          <a:p>
            <a:pPr marL="0" indent="0" algn="just" rtl="1">
              <a:lnSpc>
                <a:spcPct val="150000"/>
              </a:lnSpc>
              <a:spcBef>
                <a:spcPts val="600"/>
              </a:spcBef>
              <a:buNone/>
            </a:pPr>
            <a:r>
              <a:rPr lang="ar-SA" sz="5400" b="1" dirty="0">
                <a:solidFill>
                  <a:srgbClr val="0070C0"/>
                </a:solidFill>
                <a:effectLst>
                  <a:outerShdw blurRad="38100" dist="38100" dir="2700000" algn="tl">
                    <a:srgbClr val="000000">
                      <a:alpha val="43137"/>
                    </a:srgbClr>
                  </a:outerShdw>
                </a:effectLst>
                <a:cs typeface="Ali-A-Sharif Bold" pitchFamily="2" charset="-78"/>
              </a:rPr>
              <a:t>◄ </a:t>
            </a:r>
            <a:r>
              <a:rPr lang="ar-IQ" sz="5400" b="1" dirty="0" smtClean="0">
                <a:solidFill>
                  <a:srgbClr val="0070C0"/>
                </a:solidFill>
                <a:effectLst>
                  <a:outerShdw blurRad="38100" dist="38100" dir="2700000" algn="tl">
                    <a:srgbClr val="000000">
                      <a:alpha val="43137"/>
                    </a:srgbClr>
                  </a:outerShdw>
                </a:effectLst>
                <a:cs typeface="Ali-A-Sharif Bold" pitchFamily="2" charset="-78"/>
              </a:rPr>
              <a:t>الإحساس</a:t>
            </a:r>
          </a:p>
          <a:p>
            <a:pPr marL="0" indent="0" algn="r" rtl="1">
              <a:buNone/>
            </a:pPr>
            <a:r>
              <a:rPr lang="ar-SA" sz="5400" b="1" dirty="0">
                <a:effectLst>
                  <a:outerShdw blurRad="38100" dist="38100" dir="2700000" algn="tl">
                    <a:srgbClr val="000000">
                      <a:alpha val="43137"/>
                    </a:srgbClr>
                  </a:outerShdw>
                </a:effectLst>
                <a:cs typeface="Ali-A-Sharif Bold" pitchFamily="2" charset="-78"/>
              </a:rPr>
              <a:t>◄ </a:t>
            </a:r>
            <a:r>
              <a:rPr lang="ar-IQ" sz="5400" b="1" dirty="0" smtClean="0">
                <a:solidFill>
                  <a:srgbClr val="C00000"/>
                </a:solidFill>
                <a:effectLst>
                  <a:outerShdw blurRad="38100" dist="38100" dir="2700000" algn="tl">
                    <a:srgbClr val="000000">
                      <a:alpha val="43137"/>
                    </a:srgbClr>
                  </a:outerShdw>
                </a:effectLst>
                <a:cs typeface="Ali-A-Sharif Bold" pitchFamily="2" charset="-78"/>
              </a:rPr>
              <a:t>الانتباه</a:t>
            </a:r>
            <a:r>
              <a:rPr lang="en-US" sz="5400" b="1" dirty="0" smtClean="0">
                <a:solidFill>
                  <a:srgbClr val="C00000"/>
                </a:solidFill>
                <a:effectLst>
                  <a:outerShdw blurRad="38100" dist="38100" dir="2700000" algn="tl">
                    <a:srgbClr val="000000">
                      <a:alpha val="43137"/>
                    </a:srgbClr>
                  </a:outerShdw>
                </a:effectLst>
                <a:cs typeface="Ali-A-Sharif Bold" pitchFamily="2" charset="-78"/>
              </a:rPr>
              <a:t> </a:t>
            </a:r>
            <a:endParaRPr lang="en-US" sz="5400" b="1" dirty="0" smtClean="0">
              <a:effectLst>
                <a:outerShdw blurRad="38100" dist="38100" dir="2700000" algn="tl">
                  <a:srgbClr val="000000">
                    <a:alpha val="43137"/>
                  </a:srgbClr>
                </a:outerShdw>
              </a:effectLst>
              <a:cs typeface="Ali-A-Sharif Bold" pitchFamily="2" charset="-78"/>
            </a:endParaRPr>
          </a:p>
          <a:p>
            <a:pPr marL="0" indent="0" algn="r" rtl="1">
              <a:buNone/>
            </a:pPr>
            <a:r>
              <a:rPr lang="ar-SA" sz="5400" b="1" dirty="0" smtClean="0">
                <a:solidFill>
                  <a:srgbClr val="C00000"/>
                </a:solidFill>
                <a:effectLst>
                  <a:outerShdw blurRad="38100" dist="38100" dir="2700000" algn="tl">
                    <a:srgbClr val="000000">
                      <a:alpha val="43137"/>
                    </a:srgbClr>
                  </a:outerShdw>
                </a:effectLst>
                <a:cs typeface="Ali-A-Sharif Bold" pitchFamily="2" charset="-78"/>
              </a:rPr>
              <a:t>◄ </a:t>
            </a:r>
            <a:r>
              <a:rPr lang="ar-IQ" sz="5400" b="1" dirty="0" smtClean="0">
                <a:effectLst>
                  <a:outerShdw blurRad="38100" dist="38100" dir="2700000" algn="tl">
                    <a:srgbClr val="000000">
                      <a:alpha val="43137"/>
                    </a:srgbClr>
                  </a:outerShdw>
                </a:effectLst>
                <a:cs typeface="Ali-A-Sharif Bold" pitchFamily="2" charset="-78"/>
              </a:rPr>
              <a:t>الإدراك</a:t>
            </a:r>
            <a:endParaRPr lang="en-US" sz="5400" b="1" dirty="0">
              <a:solidFill>
                <a:srgbClr val="C00000"/>
              </a:solidFill>
              <a:effectLst>
                <a:outerShdw blurRad="38100" dist="38100" dir="2700000" algn="tl">
                  <a:srgbClr val="000000">
                    <a:alpha val="43137"/>
                  </a:srgbClr>
                </a:outerShdw>
              </a:effectLst>
              <a:cs typeface="Ali-A-Sharif Bold" pitchFamily="2" charset="-78"/>
            </a:endParaRPr>
          </a:p>
          <a:p>
            <a:pPr marL="0" indent="0" algn="r" rtl="1">
              <a:buNone/>
            </a:pPr>
            <a:r>
              <a:rPr lang="ar-SA" sz="5400" b="1" dirty="0">
                <a:solidFill>
                  <a:srgbClr val="7030A0"/>
                </a:solidFill>
                <a:effectLst>
                  <a:outerShdw blurRad="38100" dist="38100" dir="2700000" algn="tl">
                    <a:srgbClr val="000000">
                      <a:alpha val="43137"/>
                    </a:srgbClr>
                  </a:outerShdw>
                </a:effectLst>
                <a:cs typeface="Ali-A-Sharif Bold" pitchFamily="2" charset="-78"/>
              </a:rPr>
              <a:t>◄ </a:t>
            </a:r>
            <a:r>
              <a:rPr lang="ar-IQ" sz="5400" b="1" dirty="0" smtClean="0">
                <a:solidFill>
                  <a:srgbClr val="7030A0"/>
                </a:solidFill>
                <a:effectLst>
                  <a:outerShdw blurRad="38100" dist="38100" dir="2700000" algn="tl">
                    <a:srgbClr val="000000">
                      <a:alpha val="43137"/>
                    </a:srgbClr>
                  </a:outerShdw>
                </a:effectLst>
                <a:cs typeface="Ali-A-Sharif Bold" pitchFamily="2" charset="-78"/>
              </a:rPr>
              <a:t>مشتتات الانتباه</a:t>
            </a:r>
            <a:endParaRPr lang="en-US" sz="5400" b="1" dirty="0">
              <a:solidFill>
                <a:srgbClr val="7030A0"/>
              </a:solidFill>
              <a:effectLst>
                <a:outerShdw blurRad="38100" dist="38100" dir="2700000" algn="tl">
                  <a:srgbClr val="000000">
                    <a:alpha val="43137"/>
                  </a:srgbClr>
                </a:outerShdw>
              </a:effectLst>
              <a:cs typeface="Ali-A-Sharif Bold" pitchFamily="2" charset="-78"/>
            </a:endParaRPr>
          </a:p>
        </p:txBody>
      </p:sp>
    </p:spTree>
    <p:extLst>
      <p:ext uri="{BB962C8B-B14F-4D97-AF65-F5344CB8AC3E}">
        <p14:creationId xmlns:p14="http://schemas.microsoft.com/office/powerpoint/2010/main" val="349979829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inVertic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arn(inVertic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arn(inVertical)">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52400" y="277092"/>
            <a:ext cx="11817927" cy="6400800"/>
          </a:xfrm>
        </p:spPr>
        <p:txBody>
          <a:bodyPr>
            <a:noAutofit/>
          </a:bodyPr>
          <a:lstStyle/>
          <a:p>
            <a:pPr marL="0" indent="0" algn="r" rtl="1">
              <a:lnSpc>
                <a:spcPct val="150000"/>
              </a:lnSpc>
              <a:buNone/>
            </a:pPr>
            <a:r>
              <a:rPr lang="ar-SA" sz="5400" b="1" dirty="0">
                <a:solidFill>
                  <a:srgbClr val="7030A0"/>
                </a:solidFill>
                <a:effectLst>
                  <a:outerShdw blurRad="38100" dist="38100" dir="2700000" algn="tl">
                    <a:srgbClr val="000000">
                      <a:alpha val="43137"/>
                    </a:srgbClr>
                  </a:outerShdw>
                </a:effectLst>
                <a:cs typeface="Ali-A-Samik" pitchFamily="2" charset="-78"/>
              </a:rPr>
              <a:t>وقد يرجع التشتت إلى عوامل </a:t>
            </a:r>
            <a:r>
              <a:rPr lang="ar-SA" sz="5400" b="1" dirty="0" smtClean="0">
                <a:solidFill>
                  <a:srgbClr val="7030A0"/>
                </a:solidFill>
                <a:effectLst>
                  <a:outerShdw blurRad="38100" dist="38100" dir="2700000" algn="tl">
                    <a:srgbClr val="000000">
                      <a:alpha val="43137"/>
                    </a:srgbClr>
                  </a:outerShdw>
                </a:effectLst>
                <a:cs typeface="Ali-A-Samik" pitchFamily="2" charset="-78"/>
              </a:rPr>
              <a:t>اجتماعي</a:t>
            </a:r>
            <a:r>
              <a:rPr lang="ar-IQ" sz="5400" b="1" dirty="0" smtClean="0">
                <a:solidFill>
                  <a:srgbClr val="7030A0"/>
                </a:solidFill>
                <a:effectLst>
                  <a:outerShdw blurRad="38100" dist="38100" dir="2700000" algn="tl">
                    <a:srgbClr val="000000">
                      <a:alpha val="43137"/>
                    </a:srgbClr>
                  </a:outerShdw>
                </a:effectLst>
                <a:cs typeface="Ali-A-Samik" pitchFamily="2" charset="-78"/>
              </a:rPr>
              <a:t>َّ</a:t>
            </a:r>
            <a:r>
              <a:rPr lang="ar-SA" sz="5400" b="1" dirty="0" smtClean="0">
                <a:solidFill>
                  <a:srgbClr val="7030A0"/>
                </a:solidFill>
                <a:effectLst>
                  <a:outerShdw blurRad="38100" dist="38100" dir="2700000" algn="tl">
                    <a:srgbClr val="000000">
                      <a:alpha val="43137"/>
                    </a:srgbClr>
                  </a:outerShdw>
                </a:effectLst>
                <a:cs typeface="Ali-A-Samik" pitchFamily="2" charset="-78"/>
              </a:rPr>
              <a:t>ة</a:t>
            </a:r>
            <a:r>
              <a:rPr lang="ar-IQ" sz="5400" b="1" dirty="0" smtClean="0">
                <a:solidFill>
                  <a:srgbClr val="7030A0"/>
                </a:solidFill>
                <a:effectLst>
                  <a:outerShdw blurRad="38100" dist="38100" dir="2700000" algn="tl">
                    <a:srgbClr val="000000">
                      <a:alpha val="43137"/>
                    </a:srgbClr>
                  </a:outerShdw>
                </a:effectLst>
                <a:cs typeface="Ali-A-Samik" pitchFamily="2" charset="-78"/>
              </a:rPr>
              <a:t>،</a:t>
            </a:r>
            <a:r>
              <a:rPr lang="ar-SA" sz="5400" b="1" dirty="0" smtClean="0">
                <a:solidFill>
                  <a:srgbClr val="7030A0"/>
                </a:solidFill>
                <a:effectLst>
                  <a:outerShdw blurRad="38100" dist="38100" dir="2700000" algn="tl">
                    <a:srgbClr val="000000">
                      <a:alpha val="43137"/>
                    </a:srgbClr>
                  </a:outerShdw>
                </a:effectLst>
                <a:cs typeface="Ali-A-Samik" pitchFamily="2" charset="-78"/>
              </a:rPr>
              <a:t> </a:t>
            </a:r>
            <a:r>
              <a:rPr lang="ar-SA" sz="5400" b="1" dirty="0">
                <a:effectLst>
                  <a:outerShdw blurRad="38100" dist="38100" dir="2700000" algn="tl">
                    <a:srgbClr val="000000">
                      <a:alpha val="43137"/>
                    </a:srgbClr>
                  </a:outerShdw>
                </a:effectLst>
                <a:cs typeface="Ali-A-Samik" pitchFamily="2" charset="-78"/>
              </a:rPr>
              <a:t>مثل</a:t>
            </a:r>
            <a:r>
              <a:rPr lang="ar-IQ" sz="5400" b="1" dirty="0">
                <a:effectLst>
                  <a:outerShdw blurRad="38100" dist="38100" dir="2700000" algn="tl">
                    <a:srgbClr val="000000">
                      <a:alpha val="43137"/>
                    </a:srgbClr>
                  </a:outerShdw>
                </a:effectLst>
                <a:cs typeface="Ali-A-Samik" pitchFamily="2" charset="-78"/>
              </a:rPr>
              <a:t>:</a:t>
            </a:r>
            <a:r>
              <a:rPr lang="ar-SA" sz="5400" b="1" dirty="0">
                <a:effectLst>
                  <a:outerShdw blurRad="38100" dist="38100" dir="2700000" algn="tl">
                    <a:srgbClr val="000000">
                      <a:alpha val="43137"/>
                    </a:srgbClr>
                  </a:outerShdw>
                </a:effectLst>
                <a:cs typeface="Ali-A-Samik" pitchFamily="2" charset="-78"/>
              </a:rPr>
              <a:t> التصدع الأسري والشقاق العائلي بحيث ينشغل الطالب عن </a:t>
            </a:r>
            <a:r>
              <a:rPr lang="ar-SA" sz="5400" b="1" dirty="0" smtClean="0">
                <a:effectLst>
                  <a:outerShdw blurRad="38100" dist="38100" dir="2700000" algn="tl">
                    <a:srgbClr val="000000">
                      <a:alpha val="43137"/>
                    </a:srgbClr>
                  </a:outerShdw>
                </a:effectLst>
                <a:cs typeface="Ali-A-Samik" pitchFamily="2" charset="-78"/>
              </a:rPr>
              <a:t>الت</a:t>
            </a:r>
            <a:r>
              <a:rPr lang="ar-IQ" sz="5400" b="1" dirty="0" smtClean="0">
                <a:effectLst>
                  <a:outerShdw blurRad="38100" dist="38100" dir="2700000" algn="tl">
                    <a:srgbClr val="000000">
                      <a:alpha val="43137"/>
                    </a:srgbClr>
                  </a:outerShdw>
                </a:effectLst>
                <a:cs typeface="Ali-A-Samik" pitchFamily="2" charset="-78"/>
              </a:rPr>
              <a:t>َّ</a:t>
            </a:r>
            <a:r>
              <a:rPr lang="ar-SA" sz="5400" b="1" dirty="0" smtClean="0">
                <a:effectLst>
                  <a:outerShdw blurRad="38100" dist="38100" dir="2700000" algn="tl">
                    <a:srgbClr val="000000">
                      <a:alpha val="43137"/>
                    </a:srgbClr>
                  </a:outerShdw>
                </a:effectLst>
                <a:cs typeface="Ali-A-Samik" pitchFamily="2" charset="-78"/>
              </a:rPr>
              <a:t>هيؤ </a:t>
            </a:r>
            <a:r>
              <a:rPr lang="ar-SA" sz="5400" b="1" dirty="0">
                <a:effectLst>
                  <a:outerShdw blurRad="38100" dist="38100" dir="2700000" algn="tl">
                    <a:srgbClr val="000000">
                      <a:alpha val="43137"/>
                    </a:srgbClr>
                  </a:outerShdw>
                </a:effectLst>
                <a:cs typeface="Ali-A-Samik" pitchFamily="2" charset="-78"/>
              </a:rPr>
              <a:t>للدروس. </a:t>
            </a:r>
            <a:endParaRPr lang="en-US" sz="5400" b="1" dirty="0">
              <a:effectLst>
                <a:outerShdw blurRad="38100" dist="38100" dir="2700000" algn="tl">
                  <a:srgbClr val="000000">
                    <a:alpha val="43137"/>
                  </a:srgbClr>
                </a:outerShdw>
              </a:effectLst>
              <a:cs typeface="Ali-A-Samik" pitchFamily="2" charset="-78"/>
            </a:endParaRPr>
          </a:p>
          <a:p>
            <a:pPr marL="0" indent="0" algn="r">
              <a:lnSpc>
                <a:spcPct val="150000"/>
              </a:lnSpc>
              <a:buNone/>
            </a:pPr>
            <a:r>
              <a:rPr lang="ar-SA" sz="5400" b="1" dirty="0">
                <a:solidFill>
                  <a:srgbClr val="FF0000"/>
                </a:solidFill>
                <a:effectLst>
                  <a:outerShdw blurRad="38100" dist="38100" dir="2700000" algn="tl">
                    <a:srgbClr val="000000">
                      <a:alpha val="43137"/>
                    </a:srgbClr>
                  </a:outerShdw>
                </a:effectLst>
                <a:cs typeface="Ali-A-Samik" pitchFamily="2" charset="-78"/>
              </a:rPr>
              <a:t>وقد يرجع إلى عوامل </a:t>
            </a:r>
            <a:r>
              <a:rPr lang="ar-SA" sz="5400" b="1" dirty="0" smtClean="0">
                <a:solidFill>
                  <a:srgbClr val="FF0000"/>
                </a:solidFill>
                <a:effectLst>
                  <a:outerShdw blurRad="38100" dist="38100" dir="2700000" algn="tl">
                    <a:srgbClr val="000000">
                      <a:alpha val="43137"/>
                    </a:srgbClr>
                  </a:outerShdw>
                </a:effectLst>
                <a:cs typeface="Ali-A-Samik" pitchFamily="2" charset="-78"/>
              </a:rPr>
              <a:t>فيزيقية</a:t>
            </a:r>
            <a:r>
              <a:rPr lang="ar-IQ" sz="5400" b="1" dirty="0" smtClean="0">
                <a:solidFill>
                  <a:srgbClr val="FF0000"/>
                </a:solidFill>
                <a:effectLst>
                  <a:outerShdw blurRad="38100" dist="38100" dir="2700000" algn="tl">
                    <a:srgbClr val="000000">
                      <a:alpha val="43137"/>
                    </a:srgbClr>
                  </a:outerShdw>
                </a:effectLst>
                <a:cs typeface="Ali-A-Samik" pitchFamily="2" charset="-78"/>
              </a:rPr>
              <a:t>،</a:t>
            </a:r>
            <a:r>
              <a:rPr lang="ar-SA" sz="5400" b="1" dirty="0" smtClean="0">
                <a:solidFill>
                  <a:srgbClr val="FF0000"/>
                </a:solidFill>
                <a:effectLst>
                  <a:outerShdw blurRad="38100" dist="38100" dir="2700000" algn="tl">
                    <a:srgbClr val="000000">
                      <a:alpha val="43137"/>
                    </a:srgbClr>
                  </a:outerShdw>
                </a:effectLst>
                <a:cs typeface="Ali-A-Samik" pitchFamily="2" charset="-78"/>
              </a:rPr>
              <a:t> </a:t>
            </a:r>
            <a:r>
              <a:rPr lang="ar-SA" sz="5400" b="1" dirty="0" smtClean="0">
                <a:effectLst>
                  <a:outerShdw blurRad="38100" dist="38100" dir="2700000" algn="tl">
                    <a:srgbClr val="000000">
                      <a:alpha val="43137"/>
                    </a:srgbClr>
                  </a:outerShdw>
                </a:effectLst>
                <a:cs typeface="Ali-A-Samik" pitchFamily="2" charset="-78"/>
              </a:rPr>
              <a:t>مثل</a:t>
            </a:r>
            <a:r>
              <a:rPr lang="ar-IQ" sz="5400" b="1" dirty="0" smtClean="0">
                <a:effectLst>
                  <a:outerShdw blurRad="38100" dist="38100" dir="2700000" algn="tl">
                    <a:srgbClr val="000000">
                      <a:alpha val="43137"/>
                    </a:srgbClr>
                  </a:outerShdw>
                </a:effectLst>
                <a:cs typeface="Ali-A-Samik" pitchFamily="2" charset="-78"/>
              </a:rPr>
              <a:t>:</a:t>
            </a:r>
            <a:r>
              <a:rPr lang="ar-SA" sz="5400" b="1" dirty="0" smtClean="0">
                <a:effectLst>
                  <a:outerShdw blurRad="38100" dist="38100" dir="2700000" algn="tl">
                    <a:srgbClr val="000000">
                      <a:alpha val="43137"/>
                    </a:srgbClr>
                  </a:outerShdw>
                </a:effectLst>
                <a:cs typeface="Ali-A-Samik" pitchFamily="2" charset="-78"/>
              </a:rPr>
              <a:t> </a:t>
            </a:r>
            <a:r>
              <a:rPr lang="ar-SA" sz="5400" b="1" dirty="0">
                <a:effectLst>
                  <a:outerShdw blurRad="38100" dist="38100" dir="2700000" algn="tl">
                    <a:srgbClr val="000000">
                      <a:alpha val="43137"/>
                    </a:srgbClr>
                  </a:outerShdw>
                </a:effectLst>
                <a:cs typeface="Ali-A-Samik" pitchFamily="2" charset="-78"/>
              </a:rPr>
              <a:t>سوء التهوية وارتفاع درجة الحرارة أو البرودة أو زيادة الرطوبة أو </a:t>
            </a:r>
            <a:r>
              <a:rPr lang="ar-SA" sz="5400" b="1" dirty="0" smtClean="0">
                <a:effectLst>
                  <a:outerShdw blurRad="38100" dist="38100" dir="2700000" algn="tl">
                    <a:srgbClr val="000000">
                      <a:alpha val="43137"/>
                    </a:srgbClr>
                  </a:outerShdw>
                </a:effectLst>
                <a:cs typeface="Ali-A-Samik" pitchFamily="2" charset="-78"/>
              </a:rPr>
              <a:t>الضوضاء</a:t>
            </a:r>
            <a:r>
              <a:rPr lang="ar-IQ" sz="5400" b="1" dirty="0" smtClean="0">
                <a:effectLst>
                  <a:outerShdw blurRad="38100" dist="38100" dir="2700000" algn="tl">
                    <a:srgbClr val="000000">
                      <a:alpha val="43137"/>
                    </a:srgbClr>
                  </a:outerShdw>
                </a:effectLst>
                <a:cs typeface="Ali-A-Samik" pitchFamily="2" charset="-78"/>
              </a:rPr>
              <a:t>. </a:t>
            </a:r>
            <a:endParaRPr lang="en-US" sz="5400" b="1" dirty="0">
              <a:effectLst>
                <a:outerShdw blurRad="38100" dist="38100" dir="2700000" algn="tl">
                  <a:srgbClr val="000000">
                    <a:alpha val="43137"/>
                  </a:srgbClr>
                </a:outerShdw>
              </a:effectLst>
              <a:cs typeface="Ali-A-Samik" pitchFamily="2" charset="-78"/>
            </a:endParaRPr>
          </a:p>
        </p:txBody>
      </p:sp>
    </p:spTree>
    <p:extLst>
      <p:ext uri="{BB962C8B-B14F-4D97-AF65-F5344CB8AC3E}">
        <p14:creationId xmlns:p14="http://schemas.microsoft.com/office/powerpoint/2010/main" val="2691835447"/>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90947" y="360218"/>
            <a:ext cx="11637818" cy="1330037"/>
          </a:xfrm>
        </p:spPr>
        <p:txBody>
          <a:bodyPr>
            <a:noAutofit/>
          </a:bodyPr>
          <a:lstStyle/>
          <a:p>
            <a:pPr algn="ctr"/>
            <a:r>
              <a:rPr lang="ar-IQ" sz="9600" b="1" dirty="0" smtClean="0">
                <a:solidFill>
                  <a:srgbClr val="FF0000"/>
                </a:solidFill>
                <a:effectLst>
                  <a:outerShdw blurRad="38100" dist="38100" dir="2700000" algn="tl">
                    <a:srgbClr val="000000">
                      <a:alpha val="43137"/>
                    </a:srgbClr>
                  </a:outerShdw>
                </a:effectLst>
                <a:latin typeface="Sakkal Majalla" panose="02000000000000000000" pitchFamily="2" charset="-78"/>
                <a:cs typeface="Ali-A-Samik" pitchFamily="2" charset="-78"/>
              </a:rPr>
              <a:t>ثالثاً: الإدراك</a:t>
            </a:r>
            <a:endParaRPr lang="en-US" sz="9600" b="1" dirty="0">
              <a:solidFill>
                <a:srgbClr val="FF0000"/>
              </a:solidFill>
              <a:effectLst>
                <a:outerShdw blurRad="38100" dist="38100" dir="2700000" algn="tl">
                  <a:srgbClr val="000000">
                    <a:alpha val="43137"/>
                  </a:srgbClr>
                </a:outerShdw>
              </a:effectLst>
              <a:latin typeface="Sakkal Majalla" panose="02000000000000000000" pitchFamily="2" charset="-78"/>
              <a:cs typeface="Ali-A-Samik" pitchFamily="2" charset="-78"/>
            </a:endParaRPr>
          </a:p>
        </p:txBody>
      </p:sp>
      <p:sp>
        <p:nvSpPr>
          <p:cNvPr id="4" name="Content Placeholder 3"/>
          <p:cNvSpPr>
            <a:spLocks noGrp="1"/>
          </p:cNvSpPr>
          <p:nvPr>
            <p:ph idx="1"/>
          </p:nvPr>
        </p:nvSpPr>
        <p:spPr>
          <a:xfrm>
            <a:off x="96982" y="1551709"/>
            <a:ext cx="11984182" cy="5196839"/>
          </a:xfrm>
        </p:spPr>
        <p:txBody>
          <a:bodyPr>
            <a:normAutofit lnSpcReduction="10000"/>
          </a:bodyPr>
          <a:lstStyle/>
          <a:p>
            <a:pPr marL="0" indent="0" algn="r" rtl="1">
              <a:lnSpc>
                <a:spcPct val="200000"/>
              </a:lnSpc>
              <a:buNone/>
            </a:pPr>
            <a:r>
              <a:rPr lang="ar-IQ" sz="4300" b="1" dirty="0">
                <a:effectLst>
                  <a:outerShdw blurRad="38100" dist="38100" dir="2700000" algn="tl">
                    <a:srgbClr val="000000">
                      <a:alpha val="43137"/>
                    </a:srgbClr>
                  </a:outerShdw>
                </a:effectLst>
                <a:cs typeface="Ali-A-Samik" pitchFamily="2" charset="-78"/>
              </a:rPr>
              <a:t>م</a:t>
            </a:r>
            <a:r>
              <a:rPr lang="ar-SA" sz="4300" b="1" dirty="0" smtClean="0">
                <a:effectLst>
                  <a:outerShdw blurRad="38100" dist="38100" dir="2700000" algn="tl">
                    <a:srgbClr val="000000">
                      <a:alpha val="43137"/>
                    </a:srgbClr>
                  </a:outerShdw>
                </a:effectLst>
                <a:cs typeface="Ali-A-Samik" pitchFamily="2" charset="-78"/>
              </a:rPr>
              <a:t>عنى </a:t>
            </a:r>
            <a:r>
              <a:rPr lang="ar-SA" sz="4300" b="1" dirty="0">
                <a:effectLst>
                  <a:outerShdw blurRad="38100" dist="38100" dir="2700000" algn="tl">
                    <a:srgbClr val="000000">
                      <a:alpha val="43137"/>
                    </a:srgbClr>
                  </a:outerShdw>
                </a:effectLst>
                <a:cs typeface="Ali-A-Samik" pitchFamily="2" charset="-78"/>
              </a:rPr>
              <a:t>الإدراك هو "</a:t>
            </a:r>
            <a:r>
              <a:rPr lang="ar-SA" sz="4300" b="1" dirty="0" smtClean="0">
                <a:solidFill>
                  <a:srgbClr val="002060"/>
                </a:solidFill>
                <a:effectLst>
                  <a:outerShdw blurRad="38100" dist="38100" dir="2700000" algn="tl">
                    <a:srgbClr val="000000">
                      <a:alpha val="43137"/>
                    </a:srgbClr>
                  </a:outerShdw>
                </a:effectLst>
                <a:cs typeface="Ali-A-Samik" pitchFamily="2" charset="-78"/>
              </a:rPr>
              <a:t>عملي</a:t>
            </a:r>
            <a:r>
              <a:rPr lang="ar-IQ" sz="4300" b="1" dirty="0" smtClean="0">
                <a:solidFill>
                  <a:srgbClr val="002060"/>
                </a:solidFill>
                <a:effectLst>
                  <a:outerShdw blurRad="38100" dist="38100" dir="2700000" algn="tl">
                    <a:srgbClr val="000000">
                      <a:alpha val="43137"/>
                    </a:srgbClr>
                  </a:outerShdw>
                </a:effectLst>
                <a:cs typeface="Ali-A-Samik" pitchFamily="2" charset="-78"/>
              </a:rPr>
              <a:t>َّ</a:t>
            </a:r>
            <a:r>
              <a:rPr lang="ar-SA" sz="4300" b="1" dirty="0" smtClean="0">
                <a:solidFill>
                  <a:srgbClr val="002060"/>
                </a:solidFill>
                <a:effectLst>
                  <a:outerShdw blurRad="38100" dist="38100" dir="2700000" algn="tl">
                    <a:srgbClr val="000000">
                      <a:alpha val="43137"/>
                    </a:srgbClr>
                  </a:outerShdw>
                </a:effectLst>
                <a:cs typeface="Ali-A-Samik" pitchFamily="2" charset="-78"/>
              </a:rPr>
              <a:t>ة </a:t>
            </a:r>
            <a:r>
              <a:rPr lang="ar-SA" sz="4300" b="1" dirty="0">
                <a:solidFill>
                  <a:srgbClr val="002060"/>
                </a:solidFill>
                <a:effectLst>
                  <a:outerShdw blurRad="38100" dist="38100" dir="2700000" algn="tl">
                    <a:srgbClr val="000000">
                      <a:alpha val="43137"/>
                    </a:srgbClr>
                  </a:outerShdw>
                </a:effectLst>
                <a:cs typeface="Ali-A-Samik" pitchFamily="2" charset="-78"/>
              </a:rPr>
              <a:t>تأويل الإحساسات تأويلاً عقلياً يزودنا بما في عالمنا الخارجي من أشياء</a:t>
            </a:r>
            <a:r>
              <a:rPr lang="ar-SA" sz="4300" b="1" dirty="0">
                <a:effectLst>
                  <a:outerShdw blurRad="38100" dist="38100" dir="2700000" algn="tl">
                    <a:srgbClr val="000000">
                      <a:alpha val="43137"/>
                    </a:srgbClr>
                  </a:outerShdw>
                </a:effectLst>
                <a:cs typeface="Ali-A-Samik" pitchFamily="2" charset="-78"/>
              </a:rPr>
              <a:t>"</a:t>
            </a:r>
            <a:r>
              <a:rPr lang="en-US" sz="4300" b="1" dirty="0">
                <a:effectLst>
                  <a:outerShdw blurRad="38100" dist="38100" dir="2700000" algn="tl">
                    <a:srgbClr val="000000">
                      <a:alpha val="43137"/>
                    </a:srgbClr>
                  </a:outerShdw>
                </a:effectLst>
                <a:cs typeface="Ali-A-Samik" pitchFamily="2" charset="-78"/>
              </a:rPr>
              <a:t>.</a:t>
            </a:r>
            <a:br>
              <a:rPr lang="en-US" sz="4300" b="1" dirty="0">
                <a:effectLst>
                  <a:outerShdw blurRad="38100" dist="38100" dir="2700000" algn="tl">
                    <a:srgbClr val="000000">
                      <a:alpha val="43137"/>
                    </a:srgbClr>
                  </a:outerShdw>
                </a:effectLst>
                <a:cs typeface="Ali-A-Samik" pitchFamily="2" charset="-78"/>
              </a:rPr>
            </a:br>
            <a:r>
              <a:rPr lang="ar-SA" sz="4300" b="1" dirty="0">
                <a:effectLst>
                  <a:outerShdw blurRad="38100" dist="38100" dir="2700000" algn="tl">
                    <a:srgbClr val="000000">
                      <a:alpha val="43137"/>
                    </a:srgbClr>
                  </a:outerShdw>
                </a:effectLst>
                <a:cs typeface="Ali-A-Samik" pitchFamily="2" charset="-78"/>
              </a:rPr>
              <a:t>والإدراك هو </a:t>
            </a:r>
            <a:r>
              <a:rPr lang="ar-SA" sz="4300" b="1" dirty="0" smtClean="0">
                <a:effectLst>
                  <a:outerShdw blurRad="38100" dist="38100" dir="2700000" algn="tl">
                    <a:srgbClr val="000000">
                      <a:alpha val="43137"/>
                    </a:srgbClr>
                  </a:outerShdw>
                </a:effectLst>
                <a:cs typeface="Ali-A-Samik" pitchFamily="2" charset="-78"/>
              </a:rPr>
              <a:t>«</a:t>
            </a:r>
            <a:r>
              <a:rPr lang="ar-IQ" sz="4300" b="1" dirty="0" smtClean="0">
                <a:effectLst>
                  <a:outerShdw blurRad="38100" dist="38100" dir="2700000" algn="tl">
                    <a:srgbClr val="000000">
                      <a:alpha val="43137"/>
                    </a:srgbClr>
                  </a:outerShdw>
                </a:effectLst>
                <a:cs typeface="Ali-A-Samik" pitchFamily="2" charset="-78"/>
              </a:rPr>
              <a:t> </a:t>
            </a:r>
            <a:r>
              <a:rPr lang="ar-SA" sz="4300" b="1" dirty="0" smtClean="0">
                <a:solidFill>
                  <a:srgbClr val="C00000"/>
                </a:solidFill>
                <a:effectLst>
                  <a:outerShdw blurRad="38100" dist="38100" dir="2700000" algn="tl">
                    <a:srgbClr val="000000">
                      <a:alpha val="43137"/>
                    </a:srgbClr>
                  </a:outerShdw>
                </a:effectLst>
                <a:cs typeface="Ali-A-Samik" pitchFamily="2" charset="-78"/>
              </a:rPr>
              <a:t>العملي</a:t>
            </a:r>
            <a:r>
              <a:rPr lang="ar-IQ" sz="4300" b="1" dirty="0" smtClean="0">
                <a:solidFill>
                  <a:srgbClr val="C00000"/>
                </a:solidFill>
                <a:effectLst>
                  <a:outerShdw blurRad="38100" dist="38100" dir="2700000" algn="tl">
                    <a:srgbClr val="000000">
                      <a:alpha val="43137"/>
                    </a:srgbClr>
                  </a:outerShdw>
                </a:effectLst>
                <a:cs typeface="Ali-A-Samik" pitchFamily="2" charset="-78"/>
              </a:rPr>
              <a:t>َّ</a:t>
            </a:r>
            <a:r>
              <a:rPr lang="ar-SA" sz="4300" b="1" dirty="0" smtClean="0">
                <a:solidFill>
                  <a:srgbClr val="C00000"/>
                </a:solidFill>
                <a:effectLst>
                  <a:outerShdw blurRad="38100" dist="38100" dir="2700000" algn="tl">
                    <a:srgbClr val="000000">
                      <a:alpha val="43137"/>
                    </a:srgbClr>
                  </a:outerShdw>
                </a:effectLst>
                <a:cs typeface="Ali-A-Samik" pitchFamily="2" charset="-78"/>
              </a:rPr>
              <a:t>ة </a:t>
            </a:r>
            <a:r>
              <a:rPr lang="ar-SA" sz="4300" b="1" dirty="0">
                <a:solidFill>
                  <a:srgbClr val="C00000"/>
                </a:solidFill>
                <a:effectLst>
                  <a:outerShdw blurRad="38100" dist="38100" dir="2700000" algn="tl">
                    <a:srgbClr val="000000">
                      <a:alpha val="43137"/>
                    </a:srgbClr>
                  </a:outerShdw>
                </a:effectLst>
                <a:cs typeface="Ali-A-Samik" pitchFamily="2" charset="-78"/>
              </a:rPr>
              <a:t>التي تتم بها معرفة الفرد لبيئته </a:t>
            </a:r>
            <a:r>
              <a:rPr lang="ar-SA" sz="4300" b="1" dirty="0" smtClean="0">
                <a:solidFill>
                  <a:srgbClr val="C00000"/>
                </a:solidFill>
                <a:effectLst>
                  <a:outerShdw blurRad="38100" dist="38100" dir="2700000" algn="tl">
                    <a:srgbClr val="000000">
                      <a:alpha val="43137"/>
                    </a:srgbClr>
                  </a:outerShdw>
                </a:effectLst>
                <a:cs typeface="Ali-A-Samik" pitchFamily="2" charset="-78"/>
              </a:rPr>
              <a:t>الخارجي</a:t>
            </a:r>
            <a:r>
              <a:rPr lang="ar-IQ" sz="4300" b="1" dirty="0" smtClean="0">
                <a:solidFill>
                  <a:srgbClr val="C00000"/>
                </a:solidFill>
                <a:effectLst>
                  <a:outerShdw blurRad="38100" dist="38100" dir="2700000" algn="tl">
                    <a:srgbClr val="000000">
                      <a:alpha val="43137"/>
                    </a:srgbClr>
                  </a:outerShdw>
                </a:effectLst>
                <a:cs typeface="Ali-A-Samik" pitchFamily="2" charset="-78"/>
              </a:rPr>
              <a:t>َّ</a:t>
            </a:r>
            <a:r>
              <a:rPr lang="ar-SA" sz="4300" b="1" dirty="0" smtClean="0">
                <a:solidFill>
                  <a:srgbClr val="C00000"/>
                </a:solidFill>
                <a:effectLst>
                  <a:outerShdw blurRad="38100" dist="38100" dir="2700000" algn="tl">
                    <a:srgbClr val="000000">
                      <a:alpha val="43137"/>
                    </a:srgbClr>
                  </a:outerShdw>
                </a:effectLst>
                <a:cs typeface="Ali-A-Samik" pitchFamily="2" charset="-78"/>
              </a:rPr>
              <a:t>ة </a:t>
            </a:r>
            <a:r>
              <a:rPr lang="ar-SA" sz="4300" b="1" dirty="0">
                <a:solidFill>
                  <a:srgbClr val="C00000"/>
                </a:solidFill>
                <a:effectLst>
                  <a:outerShdw blurRad="38100" dist="38100" dir="2700000" algn="tl">
                    <a:srgbClr val="000000">
                      <a:alpha val="43137"/>
                    </a:srgbClr>
                  </a:outerShdw>
                </a:effectLst>
                <a:cs typeface="Ali-A-Samik" pitchFamily="2" charset="-78"/>
              </a:rPr>
              <a:t>التي يعيش فيها ولحالته </a:t>
            </a:r>
            <a:r>
              <a:rPr lang="ar-SA" sz="4300" b="1" dirty="0" smtClean="0">
                <a:solidFill>
                  <a:srgbClr val="C00000"/>
                </a:solidFill>
                <a:effectLst>
                  <a:outerShdw blurRad="38100" dist="38100" dir="2700000" algn="tl">
                    <a:srgbClr val="000000">
                      <a:alpha val="43137"/>
                    </a:srgbClr>
                  </a:outerShdw>
                </a:effectLst>
                <a:cs typeface="Ali-A-Samik" pitchFamily="2" charset="-78"/>
              </a:rPr>
              <a:t>الداخلي</a:t>
            </a:r>
            <a:r>
              <a:rPr lang="ar-IQ" sz="4300" b="1" dirty="0" smtClean="0">
                <a:solidFill>
                  <a:srgbClr val="C00000"/>
                </a:solidFill>
                <a:effectLst>
                  <a:outerShdw blurRad="38100" dist="38100" dir="2700000" algn="tl">
                    <a:srgbClr val="000000">
                      <a:alpha val="43137"/>
                    </a:srgbClr>
                  </a:outerShdw>
                </a:effectLst>
                <a:cs typeface="Ali-A-Samik" pitchFamily="2" charset="-78"/>
              </a:rPr>
              <a:t>َّة</a:t>
            </a:r>
            <a:r>
              <a:rPr lang="ar-IQ" sz="4300" b="1" dirty="0" smtClean="0">
                <a:effectLst>
                  <a:outerShdw blurRad="38100" dist="38100" dir="2700000" algn="tl">
                    <a:srgbClr val="000000">
                      <a:alpha val="43137"/>
                    </a:srgbClr>
                  </a:outerShdw>
                </a:effectLst>
                <a:cs typeface="Ali-A-Samik" pitchFamily="2" charset="-78"/>
              </a:rPr>
              <a:t>».  </a:t>
            </a:r>
            <a:endParaRPr lang="ar-IQ" sz="4300" b="1" dirty="0">
              <a:effectLst>
                <a:outerShdw blurRad="38100" dist="38100" dir="2700000" algn="tl">
                  <a:srgbClr val="000000">
                    <a:alpha val="43137"/>
                  </a:srgbClr>
                </a:outerShdw>
              </a:effectLst>
              <a:cs typeface="Ali-A-Samik" pitchFamily="2" charset="-78"/>
            </a:endParaRPr>
          </a:p>
          <a:p>
            <a:pPr marL="0" indent="0" algn="just" rtl="1">
              <a:lnSpc>
                <a:spcPct val="150000"/>
              </a:lnSpc>
              <a:spcBef>
                <a:spcPts val="600"/>
              </a:spcBef>
              <a:buNone/>
            </a:pPr>
            <a:endParaRPr lang="en-US" sz="3600" b="1" dirty="0">
              <a:effectLst>
                <a:outerShdw blurRad="38100" dist="38100" dir="2700000" algn="tl">
                  <a:srgbClr val="000000">
                    <a:alpha val="43137"/>
                  </a:srgbClr>
                </a:outerShdw>
              </a:effectLst>
              <a:cs typeface="Ali-A-Sharif" pitchFamily="2" charset="-78"/>
            </a:endParaRPr>
          </a:p>
        </p:txBody>
      </p:sp>
    </p:spTree>
    <p:extLst>
      <p:ext uri="{BB962C8B-B14F-4D97-AF65-F5344CB8AC3E}">
        <p14:creationId xmlns:p14="http://schemas.microsoft.com/office/powerpoint/2010/main" val="235217046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304800"/>
            <a:ext cx="12192000" cy="997527"/>
          </a:xfrm>
        </p:spPr>
        <p:txBody>
          <a:bodyPr>
            <a:noAutofit/>
          </a:bodyPr>
          <a:lstStyle/>
          <a:p>
            <a:pPr algn="ctr"/>
            <a:r>
              <a:rPr lang="ar-IQ" sz="8000" b="1" dirty="0" smtClean="0">
                <a:solidFill>
                  <a:srgbClr val="FF0000"/>
                </a:solidFill>
                <a:effectLst>
                  <a:outerShdw blurRad="38100" dist="38100" dir="2700000" algn="tl">
                    <a:srgbClr val="000000">
                      <a:alpha val="43137"/>
                    </a:srgbClr>
                  </a:outerShdw>
                </a:effectLst>
                <a:latin typeface="Sakkal Majalla" panose="02000000000000000000" pitchFamily="2" charset="-78"/>
                <a:cs typeface="Ali-A-Samik" pitchFamily="2" charset="-78"/>
              </a:rPr>
              <a:t>أهمِّـيَّــة الإدراك</a:t>
            </a:r>
            <a:endParaRPr lang="en-US" sz="8000" b="1" dirty="0">
              <a:solidFill>
                <a:srgbClr val="FF0000"/>
              </a:solidFill>
              <a:effectLst>
                <a:outerShdw blurRad="38100" dist="38100" dir="2700000" algn="tl">
                  <a:srgbClr val="000000">
                    <a:alpha val="43137"/>
                  </a:srgbClr>
                </a:outerShdw>
              </a:effectLst>
              <a:latin typeface="Sakkal Majalla" panose="02000000000000000000" pitchFamily="2" charset="-78"/>
              <a:cs typeface="Ali-A-Samik" pitchFamily="2" charset="-78"/>
            </a:endParaRPr>
          </a:p>
        </p:txBody>
      </p:sp>
      <p:sp>
        <p:nvSpPr>
          <p:cNvPr id="4" name="Content Placeholder 3"/>
          <p:cNvSpPr>
            <a:spLocks noGrp="1"/>
          </p:cNvSpPr>
          <p:nvPr>
            <p:ph idx="1"/>
          </p:nvPr>
        </p:nvSpPr>
        <p:spPr>
          <a:xfrm>
            <a:off x="193964" y="1191491"/>
            <a:ext cx="11720945" cy="5417128"/>
          </a:xfrm>
        </p:spPr>
        <p:txBody>
          <a:bodyPr>
            <a:normAutofit/>
          </a:bodyPr>
          <a:lstStyle/>
          <a:p>
            <a:pPr marL="0" indent="0" algn="r" rtl="1">
              <a:lnSpc>
                <a:spcPct val="150000"/>
              </a:lnSpc>
              <a:spcBef>
                <a:spcPts val="600"/>
              </a:spcBef>
              <a:buNone/>
            </a:pPr>
            <a:r>
              <a:rPr lang="ar-SA" sz="3800" b="1" dirty="0">
                <a:effectLst>
                  <a:outerShdw blurRad="38100" dist="38100" dir="2700000" algn="tl">
                    <a:srgbClr val="000000">
                      <a:alpha val="43137"/>
                    </a:srgbClr>
                  </a:outerShdw>
                </a:effectLst>
                <a:cs typeface="Ali-A-Samik" pitchFamily="2" charset="-78"/>
              </a:rPr>
              <a:t>لا تأتي </a:t>
            </a:r>
            <a:r>
              <a:rPr lang="ar-SA" sz="3800" b="1" dirty="0" smtClean="0">
                <a:effectLst>
                  <a:outerShdw blurRad="38100" dist="38100" dir="2700000" algn="tl">
                    <a:srgbClr val="000000">
                      <a:alpha val="43137"/>
                    </a:srgbClr>
                  </a:outerShdw>
                </a:effectLst>
                <a:cs typeface="Ali-A-Samik" pitchFamily="2" charset="-78"/>
              </a:rPr>
              <a:t>أهم</a:t>
            </a:r>
            <a:r>
              <a:rPr lang="ar-IQ" sz="3800" b="1" dirty="0" smtClean="0">
                <a:effectLst>
                  <a:outerShdw blurRad="38100" dist="38100" dir="2700000" algn="tl">
                    <a:srgbClr val="000000">
                      <a:alpha val="43137"/>
                    </a:srgbClr>
                  </a:outerShdw>
                </a:effectLst>
                <a:cs typeface="Ali-A-Samik" pitchFamily="2" charset="-78"/>
              </a:rPr>
              <a:t>ِّ</a:t>
            </a:r>
            <a:r>
              <a:rPr lang="ar-SA" sz="3800" b="1" dirty="0" smtClean="0">
                <a:effectLst>
                  <a:outerShdw blurRad="38100" dist="38100" dir="2700000" algn="tl">
                    <a:srgbClr val="000000">
                      <a:alpha val="43137"/>
                    </a:srgbClr>
                  </a:outerShdw>
                </a:effectLst>
                <a:cs typeface="Ali-A-Samik" pitchFamily="2" charset="-78"/>
              </a:rPr>
              <a:t>ي</a:t>
            </a:r>
            <a:r>
              <a:rPr lang="ar-IQ" sz="3800" b="1" dirty="0" smtClean="0">
                <a:effectLst>
                  <a:outerShdw blurRad="38100" dist="38100" dir="2700000" algn="tl">
                    <a:srgbClr val="000000">
                      <a:alpha val="43137"/>
                    </a:srgbClr>
                  </a:outerShdw>
                </a:effectLst>
                <a:cs typeface="Ali-A-Samik" pitchFamily="2" charset="-78"/>
              </a:rPr>
              <a:t>َّ</a:t>
            </a:r>
            <a:r>
              <a:rPr lang="ar-SA" sz="3800" b="1" dirty="0" smtClean="0">
                <a:effectLst>
                  <a:outerShdw blurRad="38100" dist="38100" dir="2700000" algn="tl">
                    <a:srgbClr val="000000">
                      <a:alpha val="43137"/>
                    </a:srgbClr>
                  </a:outerShdw>
                </a:effectLst>
                <a:cs typeface="Ali-A-Samik" pitchFamily="2" charset="-78"/>
              </a:rPr>
              <a:t>ة </a:t>
            </a:r>
            <a:r>
              <a:rPr lang="ar-SA" sz="3800" b="1" dirty="0">
                <a:effectLst>
                  <a:outerShdw blurRad="38100" dist="38100" dir="2700000" algn="tl">
                    <a:srgbClr val="000000">
                      <a:alpha val="43137"/>
                    </a:srgbClr>
                  </a:outerShdw>
                </a:effectLst>
                <a:cs typeface="Ali-A-Samik" pitchFamily="2" charset="-78"/>
              </a:rPr>
              <a:t>الإدراك من كونها تزود الفرد بمعلومات من عالمه الخارجي والداخلي </a:t>
            </a:r>
            <a:r>
              <a:rPr lang="ar-SA" sz="3800" b="1" dirty="0" smtClean="0">
                <a:effectLst>
                  <a:outerShdw blurRad="38100" dist="38100" dir="2700000" algn="tl">
                    <a:srgbClr val="000000">
                      <a:alpha val="43137"/>
                    </a:srgbClr>
                  </a:outerShdw>
                </a:effectLst>
                <a:cs typeface="Ali-A-Samik" pitchFamily="2" charset="-78"/>
              </a:rPr>
              <a:t>فقط</a:t>
            </a:r>
            <a:r>
              <a:rPr lang="ar-IQ" sz="3800" b="1" dirty="0" smtClean="0">
                <a:effectLst>
                  <a:outerShdw blurRad="38100" dist="38100" dir="2700000" algn="tl">
                    <a:srgbClr val="000000">
                      <a:alpha val="43137"/>
                    </a:srgbClr>
                  </a:outerShdw>
                </a:effectLst>
                <a:cs typeface="Ali-A-Samik" pitchFamily="2" charset="-78"/>
              </a:rPr>
              <a:t> </a:t>
            </a:r>
            <a:r>
              <a:rPr lang="ar-SA" sz="3800" b="1" dirty="0" smtClean="0">
                <a:effectLst>
                  <a:outerShdw blurRad="38100" dist="38100" dir="2700000" algn="tl">
                    <a:srgbClr val="000000">
                      <a:alpha val="43137"/>
                    </a:srgbClr>
                  </a:outerShdw>
                </a:effectLst>
                <a:cs typeface="Ali-A-Samik" pitchFamily="2" charset="-78"/>
              </a:rPr>
              <a:t>، </a:t>
            </a:r>
            <a:r>
              <a:rPr lang="ar-SA" sz="3800" b="1" dirty="0">
                <a:effectLst>
                  <a:outerShdw blurRad="38100" dist="38100" dir="2700000" algn="tl">
                    <a:srgbClr val="000000">
                      <a:alpha val="43137"/>
                    </a:srgbClr>
                  </a:outerShdw>
                </a:effectLst>
                <a:cs typeface="Ali-A-Samik" pitchFamily="2" charset="-78"/>
              </a:rPr>
              <a:t>بل لأنّها تحفظ حياته وتساعده على </a:t>
            </a:r>
            <a:r>
              <a:rPr lang="ar-SA" sz="3800" b="1" dirty="0" smtClean="0">
                <a:effectLst>
                  <a:outerShdw blurRad="38100" dist="38100" dir="2700000" algn="tl">
                    <a:srgbClr val="000000">
                      <a:alpha val="43137"/>
                    </a:srgbClr>
                  </a:outerShdw>
                </a:effectLst>
                <a:cs typeface="Ali-A-Samik" pitchFamily="2" charset="-78"/>
              </a:rPr>
              <a:t>الت</a:t>
            </a:r>
            <a:r>
              <a:rPr lang="ar-IQ" sz="3800" b="1" dirty="0" smtClean="0">
                <a:effectLst>
                  <a:outerShdw blurRad="38100" dist="38100" dir="2700000" algn="tl">
                    <a:srgbClr val="000000">
                      <a:alpha val="43137"/>
                    </a:srgbClr>
                  </a:outerShdw>
                </a:effectLst>
                <a:cs typeface="Ali-A-Samik" pitchFamily="2" charset="-78"/>
              </a:rPr>
              <a:t>َّ</a:t>
            </a:r>
            <a:r>
              <a:rPr lang="ar-SA" sz="3800" b="1" dirty="0" smtClean="0">
                <a:effectLst>
                  <a:outerShdw blurRad="38100" dist="38100" dir="2700000" algn="tl">
                    <a:srgbClr val="000000">
                      <a:alpha val="43137"/>
                    </a:srgbClr>
                  </a:outerShdw>
                </a:effectLst>
                <a:cs typeface="Ali-A-Samik" pitchFamily="2" charset="-78"/>
              </a:rPr>
              <a:t>كيف والت</a:t>
            </a:r>
            <a:r>
              <a:rPr lang="ar-IQ" sz="3800" b="1" dirty="0" smtClean="0">
                <a:effectLst>
                  <a:outerShdw blurRad="38100" dist="38100" dir="2700000" algn="tl">
                    <a:srgbClr val="000000">
                      <a:alpha val="43137"/>
                    </a:srgbClr>
                  </a:outerShdw>
                </a:effectLst>
                <a:cs typeface="Ali-A-Samik" pitchFamily="2" charset="-78"/>
              </a:rPr>
              <a:t>َّ</a:t>
            </a:r>
            <a:r>
              <a:rPr lang="ar-SA" sz="3800" b="1" dirty="0" smtClean="0">
                <a:effectLst>
                  <a:outerShdw blurRad="38100" dist="38100" dir="2700000" algn="tl">
                    <a:srgbClr val="000000">
                      <a:alpha val="43137"/>
                    </a:srgbClr>
                  </a:outerShdw>
                </a:effectLst>
                <a:cs typeface="Ali-A-Samik" pitchFamily="2" charset="-78"/>
              </a:rPr>
              <a:t>وافق </a:t>
            </a:r>
            <a:r>
              <a:rPr lang="ar-SA" sz="3800" b="1" dirty="0">
                <a:effectLst>
                  <a:outerShdw blurRad="38100" dist="38100" dir="2700000" algn="tl">
                    <a:srgbClr val="000000">
                      <a:alpha val="43137"/>
                    </a:srgbClr>
                  </a:outerShdw>
                </a:effectLst>
                <a:cs typeface="Ali-A-Samik" pitchFamily="2" charset="-78"/>
              </a:rPr>
              <a:t>فهي التي توجه سلوك الإنسان العملي نحو السواء وتجنب العوائق والأخطار التي تهدد </a:t>
            </a:r>
            <a:r>
              <a:rPr lang="ar-SA" sz="3800" b="1" dirty="0" smtClean="0">
                <a:effectLst>
                  <a:outerShdw blurRad="38100" dist="38100" dir="2700000" algn="tl">
                    <a:srgbClr val="000000">
                      <a:alpha val="43137"/>
                    </a:srgbClr>
                  </a:outerShdw>
                </a:effectLst>
                <a:cs typeface="Ali-A-Samik" pitchFamily="2" charset="-78"/>
              </a:rPr>
              <a:t>حياته</a:t>
            </a:r>
            <a:r>
              <a:rPr lang="ar-IQ" sz="3800" b="1" dirty="0" smtClean="0">
                <a:effectLst>
                  <a:outerShdw blurRad="38100" dist="38100" dir="2700000" algn="tl">
                    <a:srgbClr val="000000">
                      <a:alpha val="43137"/>
                    </a:srgbClr>
                  </a:outerShdw>
                </a:effectLst>
                <a:cs typeface="Ali-A-Samik" pitchFamily="2" charset="-78"/>
              </a:rPr>
              <a:t> </a:t>
            </a:r>
            <a:r>
              <a:rPr lang="ar-SA" sz="3800" b="1" dirty="0" smtClean="0">
                <a:effectLst>
                  <a:outerShdw blurRad="38100" dist="38100" dir="2700000" algn="tl">
                    <a:srgbClr val="000000">
                      <a:alpha val="43137"/>
                    </a:srgbClr>
                  </a:outerShdw>
                </a:effectLst>
                <a:cs typeface="Ali-A-Samik" pitchFamily="2" charset="-78"/>
              </a:rPr>
              <a:t>، </a:t>
            </a:r>
            <a:r>
              <a:rPr lang="ar-SA" sz="3800" b="1" dirty="0">
                <a:effectLst>
                  <a:outerShdw blurRad="38100" dist="38100" dir="2700000" algn="tl">
                    <a:srgbClr val="000000">
                      <a:alpha val="43137"/>
                    </a:srgbClr>
                  </a:outerShdw>
                </a:effectLst>
                <a:cs typeface="Ali-A-Samik" pitchFamily="2" charset="-78"/>
              </a:rPr>
              <a:t>فلا يستطيع مثلاً الحصول على الطعام إلاّ إذا أدرك الأشيـاء الموجود في بيته </a:t>
            </a:r>
            <a:r>
              <a:rPr lang="ar-SA" sz="3800" b="1" dirty="0" smtClean="0">
                <a:effectLst>
                  <a:outerShdw blurRad="38100" dist="38100" dir="2700000" algn="tl">
                    <a:srgbClr val="000000">
                      <a:alpha val="43137"/>
                    </a:srgbClr>
                  </a:outerShdw>
                </a:effectLst>
                <a:cs typeface="Ali-A-Samik" pitchFamily="2" charset="-78"/>
              </a:rPr>
              <a:t>ترض</a:t>
            </a:r>
            <a:r>
              <a:rPr lang="ar-IQ" sz="3800" b="1" dirty="0" smtClean="0">
                <a:effectLst>
                  <a:outerShdw blurRad="38100" dist="38100" dir="2700000" algn="tl">
                    <a:srgbClr val="000000">
                      <a:alpha val="43137"/>
                    </a:srgbClr>
                  </a:outerShdw>
                </a:effectLst>
                <a:cs typeface="Ali-A-Samik" pitchFamily="2" charset="-78"/>
              </a:rPr>
              <a:t>ي</a:t>
            </a:r>
            <a:r>
              <a:rPr lang="ar-SA" sz="3800" b="1" dirty="0" smtClean="0">
                <a:effectLst>
                  <a:outerShdw blurRad="38100" dist="38100" dir="2700000" algn="tl">
                    <a:srgbClr val="000000">
                      <a:alpha val="43137"/>
                    </a:srgbClr>
                  </a:outerShdw>
                </a:effectLst>
                <a:cs typeface="Ali-A-Samik" pitchFamily="2" charset="-78"/>
              </a:rPr>
              <a:t> </a:t>
            </a:r>
            <a:r>
              <a:rPr lang="ar-SA" sz="3800" b="1" dirty="0">
                <a:effectLst>
                  <a:outerShdw blurRad="38100" dist="38100" dir="2700000" algn="tl">
                    <a:srgbClr val="000000">
                      <a:alpha val="43137"/>
                    </a:srgbClr>
                  </a:outerShdw>
                </a:effectLst>
                <a:cs typeface="Ali-A-Samik" pitchFamily="2" charset="-78"/>
              </a:rPr>
              <a:t>حاجته </a:t>
            </a:r>
            <a:r>
              <a:rPr lang="ar-SA" sz="3800" b="1" dirty="0" smtClean="0">
                <a:effectLst>
                  <a:outerShdw blurRad="38100" dist="38100" dir="2700000" algn="tl">
                    <a:srgbClr val="000000">
                      <a:alpha val="43137"/>
                    </a:srgbClr>
                  </a:outerShdw>
                </a:effectLst>
                <a:cs typeface="Ali-A-Samik" pitchFamily="2" charset="-78"/>
              </a:rPr>
              <a:t>للطعام</a:t>
            </a:r>
            <a:r>
              <a:rPr lang="ar-IQ" sz="3800" b="1" dirty="0" smtClean="0">
                <a:effectLst>
                  <a:outerShdw blurRad="38100" dist="38100" dir="2700000" algn="tl">
                    <a:srgbClr val="000000">
                      <a:alpha val="43137"/>
                    </a:srgbClr>
                  </a:outerShdw>
                </a:effectLst>
                <a:cs typeface="Ali-A-Samik" pitchFamily="2" charset="-78"/>
              </a:rPr>
              <a:t> . </a:t>
            </a:r>
          </a:p>
          <a:p>
            <a:pPr marL="0" indent="0" algn="r" rtl="1">
              <a:lnSpc>
                <a:spcPct val="150000"/>
              </a:lnSpc>
              <a:spcBef>
                <a:spcPts val="600"/>
              </a:spcBef>
              <a:buNone/>
            </a:pPr>
            <a:r>
              <a:rPr lang="ar-SA" sz="3800" b="1" dirty="0" smtClean="0">
                <a:solidFill>
                  <a:srgbClr val="0070C0"/>
                </a:solidFill>
                <a:effectLst>
                  <a:outerShdw blurRad="38100" dist="38100" dir="2700000" algn="tl">
                    <a:srgbClr val="000000">
                      <a:alpha val="43137"/>
                    </a:srgbClr>
                  </a:outerShdw>
                </a:effectLst>
                <a:cs typeface="Ali-A-Samik" pitchFamily="2" charset="-78"/>
              </a:rPr>
              <a:t>كما أن</a:t>
            </a:r>
            <a:r>
              <a:rPr lang="ar-IQ" sz="3800" b="1" dirty="0" smtClean="0">
                <a:solidFill>
                  <a:srgbClr val="0070C0"/>
                </a:solidFill>
                <a:effectLst>
                  <a:outerShdw blurRad="38100" dist="38100" dir="2700000" algn="tl">
                    <a:srgbClr val="000000">
                      <a:alpha val="43137"/>
                    </a:srgbClr>
                  </a:outerShdw>
                </a:effectLst>
                <a:cs typeface="Ali-A-Samik" pitchFamily="2" charset="-78"/>
              </a:rPr>
              <a:t>َّ</a:t>
            </a:r>
            <a:r>
              <a:rPr lang="ar-SA" sz="3800" b="1" dirty="0" smtClean="0">
                <a:solidFill>
                  <a:srgbClr val="0070C0"/>
                </a:solidFill>
                <a:effectLst>
                  <a:outerShdw blurRad="38100" dist="38100" dir="2700000" algn="tl">
                    <a:srgbClr val="000000">
                      <a:alpha val="43137"/>
                    </a:srgbClr>
                  </a:outerShdw>
                </a:effectLst>
                <a:cs typeface="Ali-A-Samik" pitchFamily="2" charset="-78"/>
              </a:rPr>
              <a:t>ه </a:t>
            </a:r>
            <a:r>
              <a:rPr lang="ar-SA" sz="3800" b="1" dirty="0">
                <a:solidFill>
                  <a:srgbClr val="0070C0"/>
                </a:solidFill>
                <a:effectLst>
                  <a:outerShdw blurRad="38100" dist="38100" dir="2700000" algn="tl">
                    <a:srgbClr val="000000">
                      <a:alpha val="43137"/>
                    </a:srgbClr>
                  </a:outerShdw>
                </a:effectLst>
                <a:cs typeface="Ali-A-Samik" pitchFamily="2" charset="-78"/>
              </a:rPr>
              <a:t>لا يستطيع التوافق الاجتماعي والعيش بهدوء وأمان مع الآخرين إلا إذا أدرك رغباتهم واتجاهاتهم </a:t>
            </a:r>
            <a:r>
              <a:rPr lang="ar-SA" sz="3800" b="1" dirty="0" smtClean="0">
                <a:solidFill>
                  <a:srgbClr val="0070C0"/>
                </a:solidFill>
                <a:effectLst>
                  <a:outerShdw blurRad="38100" dist="38100" dir="2700000" algn="tl">
                    <a:srgbClr val="000000">
                      <a:alpha val="43137"/>
                    </a:srgbClr>
                  </a:outerShdw>
                </a:effectLst>
                <a:cs typeface="Ali-A-Samik" pitchFamily="2" charset="-78"/>
              </a:rPr>
              <a:t>وشعورهم</a:t>
            </a:r>
            <a:r>
              <a:rPr lang="ar-IQ" sz="3800" b="1" dirty="0" smtClean="0">
                <a:solidFill>
                  <a:srgbClr val="0070C0"/>
                </a:solidFill>
                <a:effectLst>
                  <a:outerShdw blurRad="38100" dist="38100" dir="2700000" algn="tl">
                    <a:srgbClr val="000000">
                      <a:alpha val="43137"/>
                    </a:srgbClr>
                  </a:outerShdw>
                </a:effectLst>
                <a:cs typeface="Ali-A-Samik" pitchFamily="2" charset="-78"/>
              </a:rPr>
              <a:t> </a:t>
            </a:r>
            <a:r>
              <a:rPr lang="en-US" sz="3800" b="1" dirty="0" smtClean="0">
                <a:solidFill>
                  <a:srgbClr val="0070C0"/>
                </a:solidFill>
                <a:effectLst>
                  <a:outerShdw blurRad="38100" dist="38100" dir="2700000" algn="tl">
                    <a:srgbClr val="000000">
                      <a:alpha val="43137"/>
                    </a:srgbClr>
                  </a:outerShdw>
                </a:effectLst>
                <a:cs typeface="Ali-A-Samik" pitchFamily="2" charset="-78"/>
              </a:rPr>
              <a:t>.</a:t>
            </a:r>
            <a:r>
              <a:rPr lang="ar-IQ" sz="3800" b="1" dirty="0" smtClean="0">
                <a:solidFill>
                  <a:srgbClr val="0070C0"/>
                </a:solidFill>
                <a:effectLst>
                  <a:outerShdw blurRad="38100" dist="38100" dir="2700000" algn="tl">
                    <a:srgbClr val="000000">
                      <a:alpha val="43137"/>
                    </a:srgbClr>
                  </a:outerShdw>
                </a:effectLst>
                <a:cs typeface="Ali-A-Samik" pitchFamily="2" charset="-78"/>
              </a:rPr>
              <a:t> </a:t>
            </a:r>
            <a:endParaRPr lang="en-US" sz="3800" b="1" dirty="0">
              <a:solidFill>
                <a:srgbClr val="0070C0"/>
              </a:solidFill>
              <a:effectLst>
                <a:outerShdw blurRad="38100" dist="38100" dir="2700000" algn="tl">
                  <a:srgbClr val="000000">
                    <a:alpha val="43137"/>
                  </a:srgbClr>
                </a:outerShdw>
              </a:effectLst>
              <a:cs typeface="Ali-A-Samik" pitchFamily="2" charset="-78"/>
            </a:endParaRPr>
          </a:p>
        </p:txBody>
      </p:sp>
    </p:spTree>
    <p:extLst>
      <p:ext uri="{BB962C8B-B14F-4D97-AF65-F5344CB8AC3E}">
        <p14:creationId xmlns:p14="http://schemas.microsoft.com/office/powerpoint/2010/main" val="984101659"/>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1673" y="365125"/>
            <a:ext cx="11804071" cy="6326620"/>
          </a:xfrm>
        </p:spPr>
        <p:txBody>
          <a:bodyPr>
            <a:normAutofit/>
          </a:bodyPr>
          <a:lstStyle/>
          <a:p>
            <a:pPr algn="r" rtl="1">
              <a:lnSpc>
                <a:spcPct val="150000"/>
              </a:lnSpc>
            </a:pPr>
            <a:r>
              <a:rPr lang="ar-SA" sz="5800" b="1" dirty="0">
                <a:solidFill>
                  <a:srgbClr val="FF0000"/>
                </a:solidFill>
                <a:effectLst>
                  <a:outerShdw blurRad="38100" dist="38100" dir="2700000" algn="tl">
                    <a:srgbClr val="000000">
                      <a:alpha val="43137"/>
                    </a:srgbClr>
                  </a:outerShdw>
                </a:effectLst>
                <a:cs typeface="Ali-A-Sharif" pitchFamily="2" charset="-78"/>
              </a:rPr>
              <a:t>هُناكَ ثَلاثُ عَمَليِّاتٍ عقليَّةٍ مُؤَثِّرَةٍ فِي التَّعَلُم وَالتَّعْلِيمِ وَهِيَ </a:t>
            </a:r>
            <a:r>
              <a:rPr lang="ar-SA" sz="5800" b="1" dirty="0" smtClean="0">
                <a:solidFill>
                  <a:srgbClr val="FF0000"/>
                </a:solidFill>
                <a:effectLst>
                  <a:outerShdw blurRad="38100" dist="38100" dir="2700000" algn="tl">
                    <a:srgbClr val="000000">
                      <a:alpha val="43137"/>
                    </a:srgbClr>
                  </a:outerShdw>
                </a:effectLst>
                <a:cs typeface="Ali-A-Sharif" pitchFamily="2" charset="-78"/>
              </a:rPr>
              <a:t>:</a:t>
            </a:r>
            <a:r>
              <a:rPr lang="ar-IQ" sz="5400" b="1" dirty="0" smtClean="0">
                <a:effectLst>
                  <a:outerShdw blurRad="38100" dist="38100" dir="2700000" algn="tl">
                    <a:srgbClr val="000000">
                      <a:alpha val="43137"/>
                    </a:srgbClr>
                  </a:outerShdw>
                </a:effectLst>
                <a:cs typeface="Ali-A-Sharif" pitchFamily="2" charset="-78"/>
              </a:rPr>
              <a:t/>
            </a:r>
            <a:br>
              <a:rPr lang="ar-IQ" sz="5400" b="1" dirty="0" smtClean="0">
                <a:effectLst>
                  <a:outerShdw blurRad="38100" dist="38100" dir="2700000" algn="tl">
                    <a:srgbClr val="000000">
                      <a:alpha val="43137"/>
                    </a:srgbClr>
                  </a:outerShdw>
                </a:effectLst>
                <a:cs typeface="Ali-A-Sharif" pitchFamily="2" charset="-78"/>
              </a:rPr>
            </a:br>
            <a:r>
              <a:rPr lang="ar-IQ" sz="5400" b="1" dirty="0" smtClean="0">
                <a:solidFill>
                  <a:srgbClr val="0070C0"/>
                </a:solidFill>
                <a:effectLst>
                  <a:outerShdw blurRad="38100" dist="38100" dir="2700000" algn="tl">
                    <a:srgbClr val="000000">
                      <a:alpha val="43137"/>
                    </a:srgbClr>
                  </a:outerShdw>
                </a:effectLst>
                <a:cs typeface="+mn-cs"/>
              </a:rPr>
              <a:t>1</a:t>
            </a:r>
            <a:r>
              <a:rPr lang="ar-IQ" sz="5400" b="1" dirty="0" smtClean="0">
                <a:solidFill>
                  <a:srgbClr val="0070C0"/>
                </a:solidFill>
                <a:effectLst>
                  <a:outerShdw blurRad="38100" dist="38100" dir="2700000" algn="tl">
                    <a:srgbClr val="000000">
                      <a:alpha val="43137"/>
                    </a:srgbClr>
                  </a:outerShdw>
                </a:effectLst>
                <a:cs typeface="Ali-A-Sharif" pitchFamily="2" charset="-78"/>
              </a:rPr>
              <a:t>-</a:t>
            </a:r>
            <a:r>
              <a:rPr lang="ar-SA" sz="5400" b="1" dirty="0" smtClean="0">
                <a:solidFill>
                  <a:srgbClr val="0070C0"/>
                </a:solidFill>
                <a:effectLst>
                  <a:outerShdw blurRad="38100" dist="38100" dir="2700000" algn="tl">
                    <a:srgbClr val="000000">
                      <a:alpha val="43137"/>
                    </a:srgbClr>
                  </a:outerShdw>
                </a:effectLst>
                <a:cs typeface="Ali-A-Sharif" pitchFamily="2" charset="-78"/>
              </a:rPr>
              <a:t> </a:t>
            </a:r>
            <a:r>
              <a:rPr lang="ar-SA" sz="5400" b="1" dirty="0" smtClean="0">
                <a:solidFill>
                  <a:srgbClr val="0070C0"/>
                </a:solidFill>
                <a:effectLst>
                  <a:outerShdw blurRad="38100" dist="38100" dir="2700000" algn="tl">
                    <a:srgbClr val="000000">
                      <a:alpha val="43137"/>
                    </a:srgbClr>
                  </a:outerShdw>
                </a:effectLst>
                <a:cs typeface="Ali-A-Samik" pitchFamily="2" charset="-78"/>
              </a:rPr>
              <a:t>ال</a:t>
            </a:r>
            <a:r>
              <a:rPr lang="ar-IQ" sz="5400" b="1" dirty="0" smtClean="0">
                <a:solidFill>
                  <a:srgbClr val="0070C0"/>
                </a:solidFill>
                <a:effectLst>
                  <a:outerShdw blurRad="38100" dist="38100" dir="2700000" algn="tl">
                    <a:srgbClr val="000000">
                      <a:alpha val="43137"/>
                    </a:srgbClr>
                  </a:outerShdw>
                </a:effectLst>
                <a:cs typeface="Ali-A-Samik" pitchFamily="2" charset="-78"/>
              </a:rPr>
              <a:t>إ</a:t>
            </a:r>
            <a:r>
              <a:rPr lang="ar-SA" sz="5400" b="1" dirty="0" smtClean="0">
                <a:solidFill>
                  <a:srgbClr val="0070C0"/>
                </a:solidFill>
                <a:effectLst>
                  <a:outerShdw blurRad="38100" dist="38100" dir="2700000" algn="tl">
                    <a:srgbClr val="000000">
                      <a:alpha val="43137"/>
                    </a:srgbClr>
                  </a:outerShdw>
                </a:effectLst>
                <a:cs typeface="Ali-A-Samik" pitchFamily="2" charset="-78"/>
              </a:rPr>
              <a:t>حْسَاس</a:t>
            </a:r>
            <a:r>
              <a:rPr lang="ar-IQ" sz="5400" b="1" u="sng" dirty="0" smtClean="0">
                <a:effectLst>
                  <a:outerShdw blurRad="38100" dist="38100" dir="2700000" algn="tl">
                    <a:srgbClr val="000000">
                      <a:alpha val="43137"/>
                    </a:srgbClr>
                  </a:outerShdw>
                </a:effectLst>
                <a:cs typeface="Ali-A-Sharif" pitchFamily="2" charset="-78"/>
              </a:rPr>
              <a:t/>
            </a:r>
            <a:br>
              <a:rPr lang="ar-IQ" sz="5400" b="1" u="sng" dirty="0" smtClean="0">
                <a:effectLst>
                  <a:outerShdw blurRad="38100" dist="38100" dir="2700000" algn="tl">
                    <a:srgbClr val="000000">
                      <a:alpha val="43137"/>
                    </a:srgbClr>
                  </a:outerShdw>
                </a:effectLst>
                <a:cs typeface="Ali-A-Sharif" pitchFamily="2" charset="-78"/>
              </a:rPr>
            </a:br>
            <a:r>
              <a:rPr lang="ar-IQ" sz="5400" b="1" dirty="0">
                <a:solidFill>
                  <a:srgbClr val="002060"/>
                </a:solidFill>
                <a:effectLst>
                  <a:outerShdw blurRad="38100" dist="38100" dir="2700000" algn="tl">
                    <a:srgbClr val="000000">
                      <a:alpha val="43137"/>
                    </a:srgbClr>
                  </a:outerShdw>
                </a:effectLst>
                <a:cs typeface="+mn-cs"/>
              </a:rPr>
              <a:t>2</a:t>
            </a:r>
            <a:r>
              <a:rPr lang="ar-SA" sz="5400" b="1" dirty="0" smtClean="0">
                <a:solidFill>
                  <a:srgbClr val="002060"/>
                </a:solidFill>
                <a:effectLst>
                  <a:outerShdw blurRad="38100" dist="38100" dir="2700000" algn="tl">
                    <a:srgbClr val="000000">
                      <a:alpha val="43137"/>
                    </a:srgbClr>
                  </a:outerShdw>
                </a:effectLst>
                <a:cs typeface="Ali-A-Sharif" pitchFamily="2" charset="-78"/>
              </a:rPr>
              <a:t>- </a:t>
            </a:r>
            <a:r>
              <a:rPr lang="ar-SA" sz="5400" b="1" dirty="0" smtClean="0">
                <a:solidFill>
                  <a:srgbClr val="002060"/>
                </a:solidFill>
                <a:effectLst>
                  <a:outerShdw blurRad="38100" dist="38100" dir="2700000" algn="tl">
                    <a:srgbClr val="000000">
                      <a:alpha val="43137"/>
                    </a:srgbClr>
                  </a:outerShdw>
                </a:effectLst>
                <a:cs typeface="Ali-A-Samik" pitchFamily="2" charset="-78"/>
              </a:rPr>
              <a:t>الانْتِبَاه</a:t>
            </a:r>
            <a:r>
              <a:rPr lang="ar-IQ" sz="5400" b="1" dirty="0" smtClean="0">
                <a:effectLst>
                  <a:outerShdw blurRad="38100" dist="38100" dir="2700000" algn="tl">
                    <a:srgbClr val="000000">
                      <a:alpha val="43137"/>
                    </a:srgbClr>
                  </a:outerShdw>
                </a:effectLst>
                <a:cs typeface="Ali-A-Sharif" pitchFamily="2" charset="-78"/>
              </a:rPr>
              <a:t/>
            </a:r>
            <a:br>
              <a:rPr lang="ar-IQ" sz="5400" b="1" dirty="0" smtClean="0">
                <a:effectLst>
                  <a:outerShdw blurRad="38100" dist="38100" dir="2700000" algn="tl">
                    <a:srgbClr val="000000">
                      <a:alpha val="43137"/>
                    </a:srgbClr>
                  </a:outerShdw>
                </a:effectLst>
                <a:cs typeface="Ali-A-Sharif" pitchFamily="2" charset="-78"/>
              </a:rPr>
            </a:br>
            <a:r>
              <a:rPr lang="ar-IQ" sz="5400" b="1" dirty="0">
                <a:solidFill>
                  <a:srgbClr val="7030A0"/>
                </a:solidFill>
                <a:effectLst>
                  <a:outerShdw blurRad="38100" dist="38100" dir="2700000" algn="tl">
                    <a:srgbClr val="000000">
                      <a:alpha val="43137"/>
                    </a:srgbClr>
                  </a:outerShdw>
                </a:effectLst>
                <a:cs typeface="+mn-cs"/>
              </a:rPr>
              <a:t>3</a:t>
            </a:r>
            <a:r>
              <a:rPr lang="ar-SA" sz="5400" b="1" dirty="0" smtClean="0">
                <a:solidFill>
                  <a:srgbClr val="7030A0"/>
                </a:solidFill>
                <a:effectLst>
                  <a:outerShdw blurRad="38100" dist="38100" dir="2700000" algn="tl">
                    <a:srgbClr val="000000">
                      <a:alpha val="43137"/>
                    </a:srgbClr>
                  </a:outerShdw>
                </a:effectLst>
                <a:cs typeface="Ali-A-Sharif" pitchFamily="2" charset="-78"/>
              </a:rPr>
              <a:t>- </a:t>
            </a:r>
            <a:r>
              <a:rPr lang="ar-SA" sz="5400" b="1" dirty="0" smtClean="0">
                <a:solidFill>
                  <a:srgbClr val="7030A0"/>
                </a:solidFill>
                <a:effectLst>
                  <a:outerShdw blurRad="38100" dist="38100" dir="2700000" algn="tl">
                    <a:srgbClr val="000000">
                      <a:alpha val="43137"/>
                    </a:srgbClr>
                  </a:outerShdw>
                </a:effectLst>
                <a:cs typeface="Ali-A-Samik" pitchFamily="2" charset="-78"/>
              </a:rPr>
              <a:t>الإِدْرَاك</a:t>
            </a:r>
            <a:r>
              <a:rPr lang="ar-IQ" sz="5400" b="1" dirty="0" smtClean="0">
                <a:solidFill>
                  <a:srgbClr val="7030A0"/>
                </a:solidFill>
                <a:effectLst>
                  <a:outerShdw blurRad="38100" dist="38100" dir="2700000" algn="tl">
                    <a:srgbClr val="000000">
                      <a:alpha val="43137"/>
                    </a:srgbClr>
                  </a:outerShdw>
                </a:effectLst>
                <a:cs typeface="Ali-A-Samik" pitchFamily="2" charset="-78"/>
              </a:rPr>
              <a:t> </a:t>
            </a:r>
            <a:endParaRPr lang="en-US" sz="5400" b="1" dirty="0">
              <a:solidFill>
                <a:srgbClr val="7030A0"/>
              </a:solidFill>
              <a:effectLst>
                <a:outerShdw blurRad="38100" dist="38100" dir="2700000" algn="tl">
                  <a:srgbClr val="000000">
                    <a:alpha val="43137"/>
                  </a:srgbClr>
                </a:outerShdw>
              </a:effectLst>
              <a:cs typeface="Ali-A-Samik" pitchFamily="2" charset="-78"/>
            </a:endParaRPr>
          </a:p>
        </p:txBody>
      </p:sp>
    </p:spTree>
    <p:extLst>
      <p:ext uri="{BB962C8B-B14F-4D97-AF65-F5344CB8AC3E}">
        <p14:creationId xmlns:p14="http://schemas.microsoft.com/office/powerpoint/2010/main" val="3643036611"/>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3"/>
          <p:cNvSpPr>
            <a:spLocks noGrp="1"/>
          </p:cNvSpPr>
          <p:nvPr>
            <p:ph type="title"/>
          </p:nvPr>
        </p:nvSpPr>
        <p:spPr>
          <a:xfrm>
            <a:off x="152401" y="235526"/>
            <a:ext cx="11734800" cy="6511637"/>
          </a:xfrm>
        </p:spPr>
        <p:txBody>
          <a:bodyPr>
            <a:noAutofit/>
          </a:bodyPr>
          <a:lstStyle/>
          <a:p>
            <a:pPr algn="r" rtl="1">
              <a:lnSpc>
                <a:spcPct val="150000"/>
              </a:lnSpc>
            </a:pPr>
            <a:r>
              <a:rPr lang="ar-IQ" sz="7200" b="1" dirty="0" smtClean="0">
                <a:solidFill>
                  <a:srgbClr val="7030A0"/>
                </a:solidFill>
                <a:effectLst>
                  <a:outerShdw blurRad="38100" dist="38100" dir="2700000" algn="tl">
                    <a:srgbClr val="000000">
                      <a:alpha val="43137"/>
                    </a:srgbClr>
                  </a:outerShdw>
                </a:effectLst>
                <a:latin typeface="+mn-lt"/>
                <a:ea typeface="+mn-ea"/>
                <a:cs typeface="Ali-A-Jiddah" pitchFamily="2" charset="-78"/>
              </a:rPr>
              <a:t> </a:t>
            </a:r>
            <a:r>
              <a:rPr lang="ar-SA" sz="7200" b="1" dirty="0" smtClean="0">
                <a:solidFill>
                  <a:srgbClr val="7030A0"/>
                </a:solidFill>
                <a:effectLst>
                  <a:outerShdw blurRad="38100" dist="38100" dir="2700000" algn="tl">
                    <a:srgbClr val="000000">
                      <a:alpha val="43137"/>
                    </a:srgbClr>
                  </a:outerShdw>
                </a:effectLst>
                <a:latin typeface="+mn-lt"/>
                <a:ea typeface="+mn-ea"/>
                <a:cs typeface="Ali-A-Jiddah" pitchFamily="2" charset="-78"/>
              </a:rPr>
              <a:t>أولاً</a:t>
            </a:r>
            <a:r>
              <a:rPr lang="ar-SA" sz="7200" b="1" dirty="0">
                <a:solidFill>
                  <a:srgbClr val="7030A0"/>
                </a:solidFill>
                <a:effectLst>
                  <a:outerShdw blurRad="38100" dist="38100" dir="2700000" algn="tl">
                    <a:srgbClr val="000000">
                      <a:alpha val="43137"/>
                    </a:srgbClr>
                  </a:outerShdw>
                </a:effectLst>
                <a:latin typeface="+mn-lt"/>
                <a:ea typeface="+mn-ea"/>
                <a:cs typeface="Ali-A-Jiddah" pitchFamily="2" charset="-78"/>
              </a:rPr>
              <a:t>: </a:t>
            </a:r>
            <a:r>
              <a:rPr lang="ar-SA" sz="7200" b="1" dirty="0" smtClean="0">
                <a:solidFill>
                  <a:srgbClr val="7030A0"/>
                </a:solidFill>
                <a:effectLst>
                  <a:outerShdw blurRad="38100" dist="38100" dir="2700000" algn="tl">
                    <a:srgbClr val="000000">
                      <a:alpha val="43137"/>
                    </a:srgbClr>
                  </a:outerShdw>
                </a:effectLst>
                <a:latin typeface="+mn-lt"/>
                <a:ea typeface="+mn-ea"/>
                <a:cs typeface="Ali-A-Jiddah" pitchFamily="2" charset="-78"/>
              </a:rPr>
              <a:t>ال</a:t>
            </a:r>
            <a:r>
              <a:rPr lang="ar-IQ" sz="7200" b="1" dirty="0" smtClean="0">
                <a:solidFill>
                  <a:srgbClr val="7030A0"/>
                </a:solidFill>
                <a:effectLst>
                  <a:outerShdw blurRad="38100" dist="38100" dir="2700000" algn="tl">
                    <a:srgbClr val="000000">
                      <a:alpha val="43137"/>
                    </a:srgbClr>
                  </a:outerShdw>
                </a:effectLst>
                <a:latin typeface="+mn-lt"/>
                <a:ea typeface="+mn-ea"/>
                <a:cs typeface="Ali-A-Jiddah" pitchFamily="2" charset="-78"/>
              </a:rPr>
              <a:t>إ</a:t>
            </a:r>
            <a:r>
              <a:rPr lang="ar-SA" sz="7200" b="1" dirty="0" smtClean="0">
                <a:solidFill>
                  <a:srgbClr val="7030A0"/>
                </a:solidFill>
                <a:effectLst>
                  <a:outerShdw blurRad="38100" dist="38100" dir="2700000" algn="tl">
                    <a:srgbClr val="000000">
                      <a:alpha val="43137"/>
                    </a:srgbClr>
                  </a:outerShdw>
                </a:effectLst>
                <a:latin typeface="+mn-lt"/>
                <a:ea typeface="+mn-ea"/>
                <a:cs typeface="Ali-A-Jiddah" pitchFamily="2" charset="-78"/>
              </a:rPr>
              <a:t>حْسَاسُ</a:t>
            </a:r>
            <a:r>
              <a:rPr lang="ar-SA" sz="7200" b="1" dirty="0">
                <a:solidFill>
                  <a:srgbClr val="7030A0"/>
                </a:solidFill>
                <a:effectLst>
                  <a:outerShdw blurRad="38100" dist="38100" dir="2700000" algn="tl">
                    <a:srgbClr val="000000">
                      <a:alpha val="43137"/>
                    </a:srgbClr>
                  </a:outerShdw>
                </a:effectLst>
                <a:latin typeface="+mn-lt"/>
                <a:ea typeface="+mn-ea"/>
                <a:cs typeface="Ali-A-Jiddah" pitchFamily="2" charset="-78"/>
              </a:rPr>
              <a:t>:</a:t>
            </a:r>
            <a:r>
              <a:rPr lang="en-US" sz="6600" b="1" dirty="0">
                <a:effectLst>
                  <a:outerShdw blurRad="38100" dist="38100" dir="2700000" algn="tl">
                    <a:srgbClr val="000000">
                      <a:alpha val="43137"/>
                    </a:srgbClr>
                  </a:outerShdw>
                </a:effectLst>
                <a:latin typeface="+mn-lt"/>
                <a:ea typeface="+mn-ea"/>
                <a:cs typeface="Ali-A-Traditional" pitchFamily="2" charset="-78"/>
              </a:rPr>
              <a:t/>
            </a:r>
            <a:br>
              <a:rPr lang="en-US" sz="6600" b="1" dirty="0">
                <a:effectLst>
                  <a:outerShdw blurRad="38100" dist="38100" dir="2700000" algn="tl">
                    <a:srgbClr val="000000">
                      <a:alpha val="43137"/>
                    </a:srgbClr>
                  </a:outerShdw>
                </a:effectLst>
                <a:latin typeface="+mn-lt"/>
                <a:ea typeface="+mn-ea"/>
                <a:cs typeface="Ali-A-Traditional" pitchFamily="2" charset="-78"/>
              </a:rPr>
            </a:br>
            <a:r>
              <a:rPr lang="ar-IQ" sz="6600" b="1" dirty="0">
                <a:solidFill>
                  <a:srgbClr val="FF0000"/>
                </a:solidFill>
                <a:effectLst>
                  <a:outerShdw blurRad="38100" dist="38100" dir="2700000" algn="tl">
                    <a:srgbClr val="000000">
                      <a:alpha val="43137"/>
                    </a:srgbClr>
                  </a:outerShdw>
                </a:effectLst>
                <a:latin typeface="+mn-lt"/>
                <a:ea typeface="+mn-ea"/>
                <a:cs typeface="Ali-A-Traditional" pitchFamily="2" charset="-78"/>
              </a:rPr>
              <a:t> </a:t>
            </a:r>
            <a:r>
              <a:rPr lang="ar-SA" sz="6600" b="1" dirty="0" smtClean="0">
                <a:solidFill>
                  <a:srgbClr val="FF0000"/>
                </a:solidFill>
                <a:effectLst>
                  <a:outerShdw blurRad="38100" dist="38100" dir="2700000" algn="tl">
                    <a:srgbClr val="000000">
                      <a:alpha val="43137"/>
                    </a:srgbClr>
                  </a:outerShdw>
                </a:effectLst>
                <a:latin typeface="+mn-lt"/>
                <a:ea typeface="+mn-ea"/>
                <a:cs typeface="Ali-A-Samik" pitchFamily="2" charset="-78"/>
              </a:rPr>
              <a:t>الاحساس </a:t>
            </a:r>
            <a:r>
              <a:rPr lang="ar-SA" sz="6600" b="1" dirty="0">
                <a:solidFill>
                  <a:srgbClr val="FF0000"/>
                </a:solidFill>
                <a:effectLst>
                  <a:outerShdw blurRad="38100" dist="38100" dir="2700000" algn="tl">
                    <a:srgbClr val="000000">
                      <a:alpha val="43137"/>
                    </a:srgbClr>
                  </a:outerShdw>
                </a:effectLst>
                <a:latin typeface="+mn-lt"/>
                <a:ea typeface="+mn-ea"/>
                <a:cs typeface="Ali-A-Samik" pitchFamily="2" charset="-78"/>
              </a:rPr>
              <a:t>هو عمليَّةُ التقاطٍ أو تَجميعٍ لِلمُعْطَيَات الحِسِّيَّة الَتي تَأتي إلى الجِهَاز </a:t>
            </a:r>
            <a:r>
              <a:rPr lang="ar-SA" sz="6600" b="1" dirty="0" smtClean="0">
                <a:solidFill>
                  <a:srgbClr val="FF0000"/>
                </a:solidFill>
                <a:effectLst>
                  <a:outerShdw blurRad="38100" dist="38100" dir="2700000" algn="tl">
                    <a:srgbClr val="000000">
                      <a:alpha val="43137"/>
                    </a:srgbClr>
                  </a:outerShdw>
                </a:effectLst>
                <a:latin typeface="+mn-lt"/>
                <a:ea typeface="+mn-ea"/>
                <a:cs typeface="Ali-A-Samik" pitchFamily="2" charset="-78"/>
              </a:rPr>
              <a:t>العَصَب</a:t>
            </a:r>
            <a:r>
              <a:rPr lang="ar-IQ" sz="6600" b="1" dirty="0" smtClean="0">
                <a:solidFill>
                  <a:srgbClr val="FF0000"/>
                </a:solidFill>
                <a:effectLst>
                  <a:outerShdw blurRad="38100" dist="38100" dir="2700000" algn="tl">
                    <a:srgbClr val="000000">
                      <a:alpha val="43137"/>
                    </a:srgbClr>
                  </a:outerShdw>
                </a:effectLst>
                <a:latin typeface="+mn-lt"/>
                <a:ea typeface="+mn-ea"/>
                <a:cs typeface="Ali-A-Samik" pitchFamily="2" charset="-78"/>
              </a:rPr>
              <a:t>ـ</a:t>
            </a:r>
            <a:r>
              <a:rPr lang="ar-SA" sz="6600" b="1" dirty="0" smtClean="0">
                <a:solidFill>
                  <a:srgbClr val="FF0000"/>
                </a:solidFill>
                <a:effectLst>
                  <a:outerShdw blurRad="38100" dist="38100" dir="2700000" algn="tl">
                    <a:srgbClr val="000000">
                      <a:alpha val="43137"/>
                    </a:srgbClr>
                  </a:outerShdw>
                </a:effectLst>
                <a:latin typeface="+mn-lt"/>
                <a:ea typeface="+mn-ea"/>
                <a:cs typeface="Ali-A-Samik" pitchFamily="2" charset="-78"/>
              </a:rPr>
              <a:t>ي </a:t>
            </a:r>
            <a:r>
              <a:rPr lang="ar-SA" sz="6600" b="1" dirty="0">
                <a:solidFill>
                  <a:srgbClr val="FF0000"/>
                </a:solidFill>
                <a:effectLst>
                  <a:outerShdw blurRad="38100" dist="38100" dir="2700000" algn="tl">
                    <a:srgbClr val="000000">
                      <a:alpha val="43137"/>
                    </a:srgbClr>
                  </a:outerShdw>
                </a:effectLst>
                <a:latin typeface="+mn-lt"/>
                <a:ea typeface="+mn-ea"/>
                <a:cs typeface="Ali-A-Samik" pitchFamily="2" charset="-78"/>
              </a:rPr>
              <a:t>المَركَزي مِن طَريق أَعضَاء الحِسِّ </a:t>
            </a:r>
            <a:r>
              <a:rPr lang="ar-SA" sz="6600" b="1" dirty="0" smtClean="0">
                <a:solidFill>
                  <a:srgbClr val="FF0000"/>
                </a:solidFill>
                <a:effectLst>
                  <a:outerShdw blurRad="38100" dist="38100" dir="2700000" algn="tl">
                    <a:srgbClr val="000000">
                      <a:alpha val="43137"/>
                    </a:srgbClr>
                  </a:outerShdw>
                </a:effectLst>
                <a:latin typeface="+mn-lt"/>
                <a:ea typeface="+mn-ea"/>
                <a:cs typeface="Ali-A-Samik" pitchFamily="2" charset="-78"/>
              </a:rPr>
              <a:t>المُختَلفَة</a:t>
            </a:r>
            <a:r>
              <a:rPr lang="ar-IQ" sz="6600" b="1" dirty="0" smtClean="0">
                <a:solidFill>
                  <a:srgbClr val="FF0000"/>
                </a:solidFill>
                <a:effectLst>
                  <a:outerShdw blurRad="38100" dist="38100" dir="2700000" algn="tl">
                    <a:srgbClr val="000000">
                      <a:alpha val="43137"/>
                    </a:srgbClr>
                  </a:outerShdw>
                </a:effectLst>
                <a:latin typeface="+mn-lt"/>
                <a:ea typeface="+mn-ea"/>
                <a:cs typeface="Ali-A-Samik" pitchFamily="2" charset="-78"/>
              </a:rPr>
              <a:t> .</a:t>
            </a:r>
            <a:endParaRPr lang="en-US" sz="6600" b="1" dirty="0">
              <a:effectLst>
                <a:outerShdw blurRad="38100" dist="38100" dir="2700000" algn="tl">
                  <a:srgbClr val="000000">
                    <a:alpha val="43137"/>
                  </a:srgbClr>
                </a:outerShdw>
              </a:effectLst>
              <a:latin typeface="+mn-lt"/>
              <a:ea typeface="+mn-ea"/>
              <a:cs typeface="Ali-A-Samik" pitchFamily="2" charset="-78"/>
            </a:endParaRPr>
          </a:p>
        </p:txBody>
      </p:sp>
    </p:spTree>
    <p:extLst>
      <p:ext uri="{BB962C8B-B14F-4D97-AF65-F5344CB8AC3E}">
        <p14:creationId xmlns:p14="http://schemas.microsoft.com/office/powerpoint/2010/main" val="3240936986"/>
      </p:ext>
    </p:extLst>
  </p:cSld>
  <p:clrMapOvr>
    <a:overrideClrMapping bg1="lt1" tx1="dk1" bg2="lt2" tx2="dk2" accent1="accent1" accent2="accent2" accent3="accent3" accent4="accent4" accent5="accent5" accent6="accent6" hlink="hlink" folHlink="folHlink"/>
  </p:clrMapOvr>
  <p:transition spd="slow">
    <p:wheel spokes="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3"/>
          <p:cNvSpPr>
            <a:spLocks noGrp="1"/>
          </p:cNvSpPr>
          <p:nvPr>
            <p:ph type="title"/>
          </p:nvPr>
        </p:nvSpPr>
        <p:spPr>
          <a:xfrm>
            <a:off x="152400" y="235526"/>
            <a:ext cx="11887200" cy="6511637"/>
          </a:xfrm>
        </p:spPr>
        <p:txBody>
          <a:bodyPr>
            <a:noAutofit/>
          </a:bodyPr>
          <a:lstStyle/>
          <a:p>
            <a:pPr algn="r" rtl="1">
              <a:lnSpc>
                <a:spcPct val="150000"/>
              </a:lnSpc>
            </a:pPr>
            <a:r>
              <a:rPr lang="ar-SA" sz="4800" b="1" dirty="0" smtClean="0">
                <a:solidFill>
                  <a:srgbClr val="002060"/>
                </a:solidFill>
                <a:effectLst>
                  <a:outerShdw blurRad="38100" dist="38100" dir="2700000" algn="tl">
                    <a:srgbClr val="000000">
                      <a:alpha val="43137"/>
                    </a:srgbClr>
                  </a:outerShdw>
                </a:effectLst>
                <a:latin typeface="+mn-lt"/>
                <a:ea typeface="+mn-ea"/>
                <a:cs typeface="Ali-A-Jiddah" pitchFamily="2" charset="-78"/>
              </a:rPr>
              <a:t>الأُسُسُ </a:t>
            </a:r>
            <a:r>
              <a:rPr lang="ar-SA" sz="4800" b="1" dirty="0">
                <a:solidFill>
                  <a:srgbClr val="002060"/>
                </a:solidFill>
                <a:effectLst>
                  <a:outerShdw blurRad="38100" dist="38100" dir="2700000" algn="tl">
                    <a:srgbClr val="000000">
                      <a:alpha val="43137"/>
                    </a:srgbClr>
                  </a:outerShdw>
                </a:effectLst>
                <a:latin typeface="+mn-lt"/>
                <a:ea typeface="+mn-ea"/>
                <a:cs typeface="Ali-A-Jiddah" pitchFamily="2" charset="-78"/>
              </a:rPr>
              <a:t>النَّفسيَّ</a:t>
            </a:r>
            <a:r>
              <a:rPr lang="ar-IQ" sz="4800" b="1" dirty="0">
                <a:solidFill>
                  <a:srgbClr val="002060"/>
                </a:solidFill>
                <a:effectLst>
                  <a:outerShdw blurRad="38100" dist="38100" dir="2700000" algn="tl">
                    <a:srgbClr val="000000">
                      <a:alpha val="43137"/>
                    </a:srgbClr>
                  </a:outerShdw>
                </a:effectLst>
                <a:latin typeface="+mn-lt"/>
                <a:ea typeface="+mn-ea"/>
                <a:cs typeface="Ali-A-Jiddah" pitchFamily="2" charset="-78"/>
              </a:rPr>
              <a:t>َـ</a:t>
            </a:r>
            <a:r>
              <a:rPr lang="ar-SA" sz="4800" b="1" dirty="0">
                <a:solidFill>
                  <a:srgbClr val="002060"/>
                </a:solidFill>
                <a:effectLst>
                  <a:outerShdw blurRad="38100" dist="38100" dir="2700000" algn="tl">
                    <a:srgbClr val="000000">
                      <a:alpha val="43137"/>
                    </a:srgbClr>
                  </a:outerShdw>
                </a:effectLst>
                <a:latin typeface="+mn-lt"/>
                <a:ea typeface="+mn-ea"/>
                <a:cs typeface="Ali-A-Jiddah" pitchFamily="2" charset="-78"/>
              </a:rPr>
              <a:t>ة والعَصَبِيَّ</a:t>
            </a:r>
            <a:r>
              <a:rPr lang="ar-IQ" sz="4800" b="1" dirty="0">
                <a:solidFill>
                  <a:srgbClr val="002060"/>
                </a:solidFill>
                <a:effectLst>
                  <a:outerShdw blurRad="38100" dist="38100" dir="2700000" algn="tl">
                    <a:srgbClr val="000000">
                      <a:alpha val="43137"/>
                    </a:srgbClr>
                  </a:outerShdw>
                </a:effectLst>
                <a:latin typeface="+mn-lt"/>
                <a:ea typeface="+mn-ea"/>
                <a:cs typeface="Ali-A-Jiddah" pitchFamily="2" charset="-78"/>
              </a:rPr>
              <a:t>ـ</a:t>
            </a:r>
            <a:r>
              <a:rPr lang="ar-SA" sz="4800" b="1" dirty="0">
                <a:solidFill>
                  <a:srgbClr val="002060"/>
                </a:solidFill>
                <a:effectLst>
                  <a:outerShdw blurRad="38100" dist="38100" dir="2700000" algn="tl">
                    <a:srgbClr val="000000">
                      <a:alpha val="43137"/>
                    </a:srgbClr>
                  </a:outerShdw>
                </a:effectLst>
                <a:latin typeface="+mn-lt"/>
                <a:ea typeface="+mn-ea"/>
                <a:cs typeface="Ali-A-Jiddah" pitchFamily="2" charset="-78"/>
              </a:rPr>
              <a:t>ة للإحساس</a:t>
            </a:r>
            <a:r>
              <a:rPr lang="ar-SA" sz="4800" b="1" dirty="0" smtClean="0">
                <a:solidFill>
                  <a:srgbClr val="002060"/>
                </a:solidFill>
                <a:effectLst>
                  <a:outerShdw blurRad="38100" dist="38100" dir="2700000" algn="tl">
                    <a:srgbClr val="000000">
                      <a:alpha val="43137"/>
                    </a:srgbClr>
                  </a:outerShdw>
                </a:effectLst>
                <a:latin typeface="+mn-lt"/>
                <a:ea typeface="+mn-ea"/>
                <a:cs typeface="Ali-A-Jiddah" pitchFamily="2" charset="-78"/>
              </a:rPr>
              <a:t>:</a:t>
            </a:r>
            <a:r>
              <a:rPr lang="ar-IQ" sz="4800" b="1" dirty="0" smtClean="0">
                <a:solidFill>
                  <a:srgbClr val="002060"/>
                </a:solidFill>
                <a:effectLst>
                  <a:outerShdw blurRad="38100" dist="38100" dir="2700000" algn="tl">
                    <a:srgbClr val="000000">
                      <a:alpha val="43137"/>
                    </a:srgbClr>
                  </a:outerShdw>
                </a:effectLst>
                <a:latin typeface="+mn-lt"/>
                <a:ea typeface="+mn-ea"/>
                <a:cs typeface="Ali-A-Jiddah" pitchFamily="2" charset="-78"/>
              </a:rPr>
              <a:t>- </a:t>
            </a:r>
            <a:r>
              <a:rPr lang="en-US" sz="4800" b="1" dirty="0">
                <a:effectLst>
                  <a:outerShdw blurRad="38100" dist="38100" dir="2700000" algn="tl">
                    <a:srgbClr val="000000">
                      <a:alpha val="43137"/>
                    </a:srgbClr>
                  </a:outerShdw>
                </a:effectLst>
                <a:latin typeface="+mn-lt"/>
                <a:ea typeface="+mn-ea"/>
                <a:cs typeface="Ali-A-Traditional" pitchFamily="2" charset="-78"/>
              </a:rPr>
              <a:t/>
            </a:r>
            <a:br>
              <a:rPr lang="en-US" sz="4800" b="1" dirty="0">
                <a:effectLst>
                  <a:outerShdw blurRad="38100" dist="38100" dir="2700000" algn="tl">
                    <a:srgbClr val="000000">
                      <a:alpha val="43137"/>
                    </a:srgbClr>
                  </a:outerShdw>
                </a:effectLst>
                <a:latin typeface="+mn-lt"/>
                <a:ea typeface="+mn-ea"/>
                <a:cs typeface="Ali-A-Traditional" pitchFamily="2" charset="-78"/>
              </a:rPr>
            </a:br>
            <a:r>
              <a:rPr lang="ar-SA" sz="4500" b="1" dirty="0">
                <a:solidFill>
                  <a:srgbClr val="00B050"/>
                </a:solidFill>
                <a:effectLst>
                  <a:outerShdw blurRad="38100" dist="38100" dir="2700000" algn="tl">
                    <a:srgbClr val="000000">
                      <a:alpha val="43137"/>
                    </a:srgbClr>
                  </a:outerShdw>
                </a:effectLst>
                <a:latin typeface="+mn-lt"/>
                <a:ea typeface="+mn-ea"/>
                <a:cs typeface="Ali-A-Samik" pitchFamily="2" charset="-78"/>
              </a:rPr>
              <a:t>الإحساس هو الخُطوة التي تَسبق الإدراك، وهو الأَثر النَّفسي الذي ينشأ مباشرة من انفعال حاسَّة، أو عضو </a:t>
            </a:r>
            <a:r>
              <a:rPr lang="ar-SA" sz="4500" b="1" dirty="0" smtClean="0">
                <a:solidFill>
                  <a:srgbClr val="00B050"/>
                </a:solidFill>
                <a:effectLst>
                  <a:outerShdw blurRad="38100" dist="38100" dir="2700000" algn="tl">
                    <a:srgbClr val="000000">
                      <a:alpha val="43137"/>
                    </a:srgbClr>
                  </a:outerShdw>
                </a:effectLst>
                <a:latin typeface="+mn-lt"/>
                <a:ea typeface="+mn-ea"/>
                <a:cs typeface="Ali-A-Samik" pitchFamily="2" charset="-78"/>
              </a:rPr>
              <a:t>حاسي</a:t>
            </a:r>
            <a:r>
              <a:rPr lang="ar-IQ" sz="4500" b="1" dirty="0" smtClean="0">
                <a:solidFill>
                  <a:srgbClr val="00B050"/>
                </a:solidFill>
                <a:effectLst>
                  <a:outerShdw blurRad="38100" dist="38100" dir="2700000" algn="tl">
                    <a:srgbClr val="000000">
                      <a:alpha val="43137"/>
                    </a:srgbClr>
                  </a:outerShdw>
                </a:effectLst>
                <a:latin typeface="+mn-lt"/>
                <a:ea typeface="+mn-ea"/>
                <a:cs typeface="Ali-A-Samik" pitchFamily="2" charset="-78"/>
              </a:rPr>
              <a:t> </a:t>
            </a:r>
            <a:r>
              <a:rPr lang="ar-SA" sz="4500" b="1" dirty="0" smtClean="0">
                <a:solidFill>
                  <a:srgbClr val="00B050"/>
                </a:solidFill>
                <a:effectLst>
                  <a:outerShdw blurRad="38100" dist="38100" dir="2700000" algn="tl">
                    <a:srgbClr val="000000">
                      <a:alpha val="43137"/>
                    </a:srgbClr>
                  </a:outerShdw>
                </a:effectLst>
                <a:latin typeface="+mn-lt"/>
                <a:ea typeface="+mn-ea"/>
                <a:cs typeface="Ali-A-Samik" pitchFamily="2" charset="-78"/>
              </a:rPr>
              <a:t>، </a:t>
            </a:r>
            <a:r>
              <a:rPr lang="ar-SA" sz="4500" b="1" dirty="0">
                <a:solidFill>
                  <a:srgbClr val="00B050"/>
                </a:solidFill>
                <a:effectLst>
                  <a:outerShdw blurRad="38100" dist="38100" dir="2700000" algn="tl">
                    <a:srgbClr val="000000">
                      <a:alpha val="43137"/>
                    </a:srgbClr>
                  </a:outerShdw>
                </a:effectLst>
                <a:latin typeface="+mn-lt"/>
                <a:ea typeface="+mn-ea"/>
                <a:cs typeface="Ali-A-Samik" pitchFamily="2" charset="-78"/>
              </a:rPr>
              <a:t>أو عبارة عن الأثر النَّفسي الذي يحدث في الجهاز </a:t>
            </a:r>
            <a:r>
              <a:rPr lang="ar-SA" sz="4500" b="1" dirty="0" smtClean="0">
                <a:solidFill>
                  <a:srgbClr val="00B050"/>
                </a:solidFill>
                <a:effectLst>
                  <a:outerShdw blurRad="38100" dist="38100" dir="2700000" algn="tl">
                    <a:srgbClr val="000000">
                      <a:alpha val="43137"/>
                    </a:srgbClr>
                  </a:outerShdw>
                </a:effectLst>
                <a:latin typeface="+mn-lt"/>
                <a:ea typeface="+mn-ea"/>
                <a:cs typeface="Ali-A-Samik" pitchFamily="2" charset="-78"/>
              </a:rPr>
              <a:t>العصب</a:t>
            </a:r>
            <a:r>
              <a:rPr lang="ar-IQ" sz="4500" b="1" dirty="0" smtClean="0">
                <a:solidFill>
                  <a:srgbClr val="00B050"/>
                </a:solidFill>
                <a:effectLst>
                  <a:outerShdw blurRad="38100" dist="38100" dir="2700000" algn="tl">
                    <a:srgbClr val="000000">
                      <a:alpha val="43137"/>
                    </a:srgbClr>
                  </a:outerShdw>
                </a:effectLst>
                <a:latin typeface="+mn-lt"/>
                <a:ea typeface="+mn-ea"/>
                <a:cs typeface="Ali-A-Samik" pitchFamily="2" charset="-78"/>
              </a:rPr>
              <a:t>ـ</a:t>
            </a:r>
            <a:r>
              <a:rPr lang="ar-SA" sz="4500" b="1" dirty="0" smtClean="0">
                <a:solidFill>
                  <a:srgbClr val="00B050"/>
                </a:solidFill>
                <a:effectLst>
                  <a:outerShdw blurRad="38100" dist="38100" dir="2700000" algn="tl">
                    <a:srgbClr val="000000">
                      <a:alpha val="43137"/>
                    </a:srgbClr>
                  </a:outerShdw>
                </a:effectLst>
                <a:latin typeface="+mn-lt"/>
                <a:ea typeface="+mn-ea"/>
                <a:cs typeface="Ali-A-Samik" pitchFamily="2" charset="-78"/>
              </a:rPr>
              <a:t>ي </a:t>
            </a:r>
            <a:r>
              <a:rPr lang="ar-SA" sz="4500" b="1" dirty="0">
                <a:solidFill>
                  <a:srgbClr val="00B050"/>
                </a:solidFill>
                <a:effectLst>
                  <a:outerShdw blurRad="38100" dist="38100" dir="2700000" algn="tl">
                    <a:srgbClr val="000000">
                      <a:alpha val="43137"/>
                    </a:srgbClr>
                  </a:outerShdw>
                </a:effectLst>
                <a:latin typeface="+mn-lt"/>
                <a:ea typeface="+mn-ea"/>
                <a:cs typeface="Ali-A-Samik" pitchFamily="2" charset="-78"/>
              </a:rPr>
              <a:t>نتيجة </a:t>
            </a:r>
            <a:r>
              <a:rPr lang="ar-SA" sz="4500" b="1" dirty="0" smtClean="0">
                <a:solidFill>
                  <a:srgbClr val="00B050"/>
                </a:solidFill>
                <a:effectLst>
                  <a:outerShdw blurRad="38100" dist="38100" dir="2700000" algn="tl">
                    <a:srgbClr val="000000">
                      <a:alpha val="43137"/>
                    </a:srgbClr>
                  </a:outerShdw>
                </a:effectLst>
                <a:latin typeface="+mn-lt"/>
                <a:ea typeface="+mn-ea"/>
                <a:cs typeface="Ali-A-Samik" pitchFamily="2" charset="-78"/>
              </a:rPr>
              <a:t>لمنب</a:t>
            </a:r>
            <a:r>
              <a:rPr lang="ar-IQ" sz="4500" b="1" dirty="0" smtClean="0">
                <a:solidFill>
                  <a:srgbClr val="00B050"/>
                </a:solidFill>
                <a:effectLst>
                  <a:outerShdw blurRad="38100" dist="38100" dir="2700000" algn="tl">
                    <a:srgbClr val="000000">
                      <a:alpha val="43137"/>
                    </a:srgbClr>
                  </a:outerShdw>
                </a:effectLst>
                <a:latin typeface="+mn-lt"/>
                <a:ea typeface="+mn-ea"/>
                <a:cs typeface="Ali-A-Samik" pitchFamily="2" charset="-78"/>
              </a:rPr>
              <a:t>ّ</a:t>
            </a:r>
            <a:r>
              <a:rPr lang="ar-SA" sz="4500" b="1" dirty="0" smtClean="0">
                <a:solidFill>
                  <a:srgbClr val="00B050"/>
                </a:solidFill>
                <a:effectLst>
                  <a:outerShdw blurRad="38100" dist="38100" dir="2700000" algn="tl">
                    <a:srgbClr val="000000">
                      <a:alpha val="43137"/>
                    </a:srgbClr>
                  </a:outerShdw>
                </a:effectLst>
                <a:latin typeface="+mn-lt"/>
                <a:ea typeface="+mn-ea"/>
                <a:cs typeface="Ali-A-Samik" pitchFamily="2" charset="-78"/>
              </a:rPr>
              <a:t>ه</a:t>
            </a:r>
            <a:r>
              <a:rPr lang="en-US" sz="4500" b="1" dirty="0">
                <a:solidFill>
                  <a:srgbClr val="00B050"/>
                </a:solidFill>
                <a:effectLst>
                  <a:outerShdw blurRad="38100" dist="38100" dir="2700000" algn="tl">
                    <a:srgbClr val="000000">
                      <a:alpha val="43137"/>
                    </a:srgbClr>
                  </a:outerShdw>
                </a:effectLst>
                <a:latin typeface="+mn-lt"/>
                <a:ea typeface="+mn-ea"/>
                <a:cs typeface="Ali-A-Samik" pitchFamily="2" charset="-78"/>
              </a:rPr>
              <a:t>.</a:t>
            </a:r>
            <a:br>
              <a:rPr lang="en-US" sz="4500" b="1" dirty="0">
                <a:solidFill>
                  <a:srgbClr val="00B050"/>
                </a:solidFill>
                <a:effectLst>
                  <a:outerShdw blurRad="38100" dist="38100" dir="2700000" algn="tl">
                    <a:srgbClr val="000000">
                      <a:alpha val="43137"/>
                    </a:srgbClr>
                  </a:outerShdw>
                </a:effectLst>
                <a:latin typeface="+mn-lt"/>
                <a:ea typeface="+mn-ea"/>
                <a:cs typeface="Ali-A-Samik" pitchFamily="2" charset="-78"/>
              </a:rPr>
            </a:br>
            <a:r>
              <a:rPr lang="ar-SA" sz="4500" b="1" dirty="0">
                <a:effectLst>
                  <a:outerShdw blurRad="38100" dist="38100" dir="2700000" algn="tl">
                    <a:srgbClr val="000000">
                      <a:alpha val="43137"/>
                    </a:srgbClr>
                  </a:outerShdw>
                </a:effectLst>
                <a:latin typeface="+mn-lt"/>
                <a:ea typeface="+mn-ea"/>
                <a:cs typeface="Ali-A-Samik" pitchFamily="2" charset="-78"/>
              </a:rPr>
              <a:t>ومن هذا يتضح أنَّ الإحساس عمليَّة </a:t>
            </a:r>
            <a:r>
              <a:rPr lang="ar-SA" sz="4500" b="1" dirty="0" smtClean="0">
                <a:effectLst>
                  <a:outerShdw blurRad="38100" dist="38100" dir="2700000" algn="tl">
                    <a:srgbClr val="000000">
                      <a:alpha val="43137"/>
                    </a:srgbClr>
                  </a:outerShdw>
                </a:effectLst>
                <a:latin typeface="+mn-lt"/>
                <a:ea typeface="+mn-ea"/>
                <a:cs typeface="Ali-A-Samik" pitchFamily="2" charset="-78"/>
              </a:rPr>
              <a:t>فيزيقيَّة</a:t>
            </a:r>
            <a:r>
              <a:rPr lang="ar-IQ" sz="4500" b="1" dirty="0" smtClean="0">
                <a:effectLst>
                  <a:outerShdw blurRad="38100" dist="38100" dir="2700000" algn="tl">
                    <a:srgbClr val="000000">
                      <a:alpha val="43137"/>
                    </a:srgbClr>
                  </a:outerShdw>
                </a:effectLst>
                <a:latin typeface="+mn-lt"/>
                <a:ea typeface="+mn-ea"/>
                <a:cs typeface="Ali-A-Samik" pitchFamily="2" charset="-78"/>
              </a:rPr>
              <a:t> </a:t>
            </a:r>
            <a:r>
              <a:rPr lang="ar-SA" sz="4500" b="1" dirty="0" smtClean="0">
                <a:effectLst>
                  <a:outerShdw blurRad="38100" dist="38100" dir="2700000" algn="tl">
                    <a:srgbClr val="000000">
                      <a:alpha val="43137"/>
                    </a:srgbClr>
                  </a:outerShdw>
                </a:effectLst>
                <a:latin typeface="+mn-lt"/>
                <a:ea typeface="+mn-ea"/>
                <a:cs typeface="Ali-A-Samik" pitchFamily="2" charset="-78"/>
              </a:rPr>
              <a:t>، فسيولوجيَّة</a:t>
            </a:r>
            <a:r>
              <a:rPr lang="ar-IQ" sz="4500" b="1" dirty="0" smtClean="0">
                <a:effectLst>
                  <a:outerShdw blurRad="38100" dist="38100" dir="2700000" algn="tl">
                    <a:srgbClr val="000000">
                      <a:alpha val="43137"/>
                    </a:srgbClr>
                  </a:outerShdw>
                </a:effectLst>
                <a:latin typeface="+mn-lt"/>
                <a:ea typeface="+mn-ea"/>
                <a:cs typeface="Ali-A-Samik" pitchFamily="2" charset="-78"/>
              </a:rPr>
              <a:t> </a:t>
            </a:r>
            <a:r>
              <a:rPr lang="ar-SA" sz="4500" b="1" dirty="0" smtClean="0">
                <a:effectLst>
                  <a:outerShdw blurRad="38100" dist="38100" dir="2700000" algn="tl">
                    <a:srgbClr val="000000">
                      <a:alpha val="43137"/>
                    </a:srgbClr>
                  </a:outerShdw>
                </a:effectLst>
                <a:latin typeface="+mn-lt"/>
                <a:ea typeface="+mn-ea"/>
                <a:cs typeface="Ali-A-Samik" pitchFamily="2" charset="-78"/>
              </a:rPr>
              <a:t>، نفسيَّة</a:t>
            </a:r>
            <a:r>
              <a:rPr lang="ar-IQ" sz="4500" b="1" dirty="0" smtClean="0">
                <a:effectLst>
                  <a:outerShdw blurRad="38100" dist="38100" dir="2700000" algn="tl">
                    <a:srgbClr val="000000">
                      <a:alpha val="43137"/>
                    </a:srgbClr>
                  </a:outerShdw>
                </a:effectLst>
                <a:latin typeface="+mn-lt"/>
                <a:ea typeface="+mn-ea"/>
                <a:cs typeface="Ali-A-Samik" pitchFamily="2" charset="-78"/>
              </a:rPr>
              <a:t> </a:t>
            </a:r>
            <a:r>
              <a:rPr lang="ar-SA" sz="4500" b="1" dirty="0" smtClean="0">
                <a:effectLst>
                  <a:outerShdw blurRad="38100" dist="38100" dir="2700000" algn="tl">
                    <a:srgbClr val="000000">
                      <a:alpha val="43137"/>
                    </a:srgbClr>
                  </a:outerShdw>
                </a:effectLst>
                <a:latin typeface="+mn-lt"/>
                <a:ea typeface="+mn-ea"/>
                <a:cs typeface="Ali-A-Samik" pitchFamily="2" charset="-78"/>
              </a:rPr>
              <a:t>، </a:t>
            </a:r>
            <a:r>
              <a:rPr lang="ar-SA" sz="4500" b="1" dirty="0">
                <a:effectLst>
                  <a:outerShdw blurRad="38100" dist="38100" dir="2700000" algn="tl">
                    <a:srgbClr val="000000">
                      <a:alpha val="43137"/>
                    </a:srgbClr>
                  </a:outerShdw>
                </a:effectLst>
                <a:latin typeface="+mn-lt"/>
                <a:ea typeface="+mn-ea"/>
                <a:cs typeface="Ali-A-Samik" pitchFamily="2" charset="-78"/>
              </a:rPr>
              <a:t>تتم على مراحل </a:t>
            </a:r>
            <a:r>
              <a:rPr lang="ar-SA" sz="4500" b="1" dirty="0" smtClean="0">
                <a:effectLst>
                  <a:outerShdw blurRad="38100" dist="38100" dir="2700000" algn="tl">
                    <a:srgbClr val="000000">
                      <a:alpha val="43137"/>
                    </a:srgbClr>
                  </a:outerShdw>
                </a:effectLst>
                <a:latin typeface="+mn-lt"/>
                <a:ea typeface="+mn-ea"/>
                <a:cs typeface="Ali-A-Samik" pitchFamily="2" charset="-78"/>
              </a:rPr>
              <a:t>ثلاث</a:t>
            </a:r>
            <a:r>
              <a:rPr lang="ar-IQ" sz="4500" b="1" dirty="0" smtClean="0">
                <a:effectLst>
                  <a:outerShdw blurRad="38100" dist="38100" dir="2700000" algn="tl">
                    <a:srgbClr val="000000">
                      <a:alpha val="43137"/>
                    </a:srgbClr>
                  </a:outerShdw>
                </a:effectLst>
                <a:latin typeface="+mn-lt"/>
                <a:ea typeface="+mn-ea"/>
                <a:cs typeface="Ali-A-Samik" pitchFamily="2" charset="-78"/>
              </a:rPr>
              <a:t> </a:t>
            </a:r>
            <a:r>
              <a:rPr lang="en-US" sz="4500" b="1" dirty="0" smtClean="0">
                <a:effectLst>
                  <a:outerShdw blurRad="38100" dist="38100" dir="2700000" algn="tl">
                    <a:srgbClr val="000000">
                      <a:alpha val="43137"/>
                    </a:srgbClr>
                  </a:outerShdw>
                </a:effectLst>
                <a:latin typeface="+mn-lt"/>
                <a:ea typeface="+mn-ea"/>
                <a:cs typeface="Ali-A-Samik" pitchFamily="2" charset="-78"/>
              </a:rPr>
              <a:t>:</a:t>
            </a:r>
            <a:r>
              <a:rPr lang="ar-IQ" sz="4500" b="1" dirty="0" smtClean="0">
                <a:effectLst>
                  <a:outerShdw blurRad="38100" dist="38100" dir="2700000" algn="tl">
                    <a:srgbClr val="000000">
                      <a:alpha val="43137"/>
                    </a:srgbClr>
                  </a:outerShdw>
                </a:effectLst>
                <a:latin typeface="+mn-lt"/>
                <a:ea typeface="+mn-ea"/>
                <a:cs typeface="Ali-A-Samik" pitchFamily="2" charset="-78"/>
              </a:rPr>
              <a:t> </a:t>
            </a:r>
            <a:endParaRPr lang="en-US" sz="4500" b="1" dirty="0">
              <a:effectLst>
                <a:outerShdw blurRad="38100" dist="38100" dir="2700000" algn="tl">
                  <a:srgbClr val="000000">
                    <a:alpha val="43137"/>
                  </a:srgbClr>
                </a:outerShdw>
              </a:effectLst>
              <a:latin typeface="+mn-lt"/>
              <a:ea typeface="+mn-ea"/>
              <a:cs typeface="Ali-A-Samik" pitchFamily="2" charset="-78"/>
            </a:endParaRPr>
          </a:p>
        </p:txBody>
      </p:sp>
    </p:spTree>
    <p:extLst>
      <p:ext uri="{BB962C8B-B14F-4D97-AF65-F5344CB8AC3E}">
        <p14:creationId xmlns:p14="http://schemas.microsoft.com/office/powerpoint/2010/main" val="266828303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3"/>
          <p:cNvSpPr>
            <a:spLocks noGrp="1"/>
          </p:cNvSpPr>
          <p:nvPr>
            <p:ph type="title"/>
          </p:nvPr>
        </p:nvSpPr>
        <p:spPr>
          <a:xfrm>
            <a:off x="96982" y="110836"/>
            <a:ext cx="11901054" cy="6317674"/>
          </a:xfrm>
        </p:spPr>
        <p:txBody>
          <a:bodyPr>
            <a:noAutofit/>
          </a:bodyPr>
          <a:lstStyle/>
          <a:p>
            <a:pPr algn="r" rtl="1">
              <a:lnSpc>
                <a:spcPct val="200000"/>
              </a:lnSpc>
            </a:pPr>
            <a:r>
              <a:rPr lang="ar-SA" sz="4800" b="1" dirty="0">
                <a:solidFill>
                  <a:srgbClr val="FF0000"/>
                </a:solidFill>
                <a:effectLst>
                  <a:outerShdw blurRad="38100" dist="38100" dir="2700000" algn="tl">
                    <a:srgbClr val="000000">
                      <a:alpha val="43137"/>
                    </a:srgbClr>
                  </a:outerShdw>
                </a:effectLst>
                <a:cs typeface="Ali-A-Samik" pitchFamily="2" charset="-78"/>
              </a:rPr>
              <a:t>1-</a:t>
            </a:r>
            <a:r>
              <a:rPr lang="ar-SA" sz="4000" b="1" dirty="0">
                <a:solidFill>
                  <a:srgbClr val="FF0000"/>
                </a:solidFill>
                <a:effectLst>
                  <a:outerShdw blurRad="38100" dist="38100" dir="2700000" algn="tl">
                    <a:srgbClr val="000000">
                      <a:alpha val="43137"/>
                    </a:srgbClr>
                  </a:outerShdw>
                </a:effectLst>
                <a:cs typeface="Ali-A-Samik" pitchFamily="2" charset="-78"/>
              </a:rPr>
              <a:t> تَصلُ التأثيرات الفيزيقيَّة إلى عضو الحسِّ </a:t>
            </a:r>
            <a:r>
              <a:rPr lang="ar-SA" sz="4000" b="1" dirty="0" smtClean="0">
                <a:solidFill>
                  <a:srgbClr val="FF0000"/>
                </a:solidFill>
                <a:effectLst>
                  <a:outerShdw blurRad="38100" dist="38100" dir="2700000" algn="tl">
                    <a:srgbClr val="000000">
                      <a:alpha val="43137"/>
                    </a:srgbClr>
                  </a:outerShdw>
                </a:effectLst>
                <a:cs typeface="Ali-A-Samik" pitchFamily="2" charset="-78"/>
              </a:rPr>
              <a:t>الخارجي</a:t>
            </a:r>
            <a:r>
              <a:rPr lang="ar-IQ" sz="4000" b="1" dirty="0" smtClean="0">
                <a:solidFill>
                  <a:srgbClr val="FF0000"/>
                </a:solidFill>
                <a:effectLst>
                  <a:outerShdw blurRad="38100" dist="38100" dir="2700000" algn="tl">
                    <a:srgbClr val="000000">
                      <a:alpha val="43137"/>
                    </a:srgbClr>
                  </a:outerShdw>
                </a:effectLst>
                <a:cs typeface="Ali-A-Samik" pitchFamily="2" charset="-78"/>
              </a:rPr>
              <a:t> </a:t>
            </a:r>
            <a:r>
              <a:rPr lang="en-US" sz="4000" b="1" dirty="0" smtClean="0">
                <a:solidFill>
                  <a:srgbClr val="FF0000"/>
                </a:solidFill>
                <a:effectLst>
                  <a:outerShdw blurRad="38100" dist="38100" dir="2700000" algn="tl">
                    <a:srgbClr val="000000">
                      <a:alpha val="43137"/>
                    </a:srgbClr>
                  </a:outerShdw>
                </a:effectLst>
                <a:cs typeface="Ali-A-Samik" pitchFamily="2" charset="-78"/>
              </a:rPr>
              <a:t>.</a:t>
            </a:r>
            <a:r>
              <a:rPr lang="ar-IQ" sz="4000" b="1" dirty="0" smtClean="0">
                <a:solidFill>
                  <a:srgbClr val="FF0000"/>
                </a:solidFill>
                <a:effectLst>
                  <a:outerShdw blurRad="38100" dist="38100" dir="2700000" algn="tl">
                    <a:srgbClr val="000000">
                      <a:alpha val="43137"/>
                    </a:srgbClr>
                  </a:outerShdw>
                </a:effectLst>
                <a:cs typeface="Ali-A-Samik" pitchFamily="2" charset="-78"/>
              </a:rPr>
              <a:t> </a:t>
            </a:r>
            <a:r>
              <a:rPr lang="en-US" sz="3200" dirty="0">
                <a:solidFill>
                  <a:srgbClr val="FF0000"/>
                </a:solidFill>
                <a:effectLst>
                  <a:outerShdw blurRad="38100" dist="38100" dir="2700000" algn="tl">
                    <a:srgbClr val="000000">
                      <a:alpha val="43137"/>
                    </a:srgbClr>
                  </a:outerShdw>
                </a:effectLst>
                <a:cs typeface="Ali-A-Samik" pitchFamily="2" charset="-78"/>
              </a:rPr>
              <a:t/>
            </a:r>
            <a:br>
              <a:rPr lang="en-US" sz="3200" dirty="0">
                <a:solidFill>
                  <a:srgbClr val="FF0000"/>
                </a:solidFill>
                <a:effectLst>
                  <a:outerShdw blurRad="38100" dist="38100" dir="2700000" algn="tl">
                    <a:srgbClr val="000000">
                      <a:alpha val="43137"/>
                    </a:srgbClr>
                  </a:outerShdw>
                </a:effectLst>
                <a:cs typeface="Ali-A-Samik" pitchFamily="2" charset="-78"/>
              </a:rPr>
            </a:br>
            <a:r>
              <a:rPr lang="ar-SA" sz="4000" b="1" dirty="0">
                <a:solidFill>
                  <a:srgbClr val="0070C0"/>
                </a:solidFill>
                <a:effectLst>
                  <a:outerShdw blurRad="38100" dist="38100" dir="2700000" algn="tl">
                    <a:srgbClr val="000000">
                      <a:alpha val="43137"/>
                    </a:srgbClr>
                  </a:outerShdw>
                </a:effectLst>
                <a:cs typeface="Ali-A-Samik" pitchFamily="2" charset="-78"/>
              </a:rPr>
              <a:t>2-</a:t>
            </a:r>
            <a:r>
              <a:rPr lang="ar-SA" sz="3200" dirty="0">
                <a:solidFill>
                  <a:srgbClr val="0070C0"/>
                </a:solidFill>
                <a:effectLst>
                  <a:outerShdw blurRad="38100" dist="38100" dir="2700000" algn="tl">
                    <a:srgbClr val="000000">
                      <a:alpha val="43137"/>
                    </a:srgbClr>
                  </a:outerShdw>
                </a:effectLst>
                <a:cs typeface="Ali-A-Samik" pitchFamily="2" charset="-78"/>
              </a:rPr>
              <a:t> </a:t>
            </a:r>
            <a:r>
              <a:rPr lang="ar-SA" sz="4000" b="1" dirty="0">
                <a:solidFill>
                  <a:srgbClr val="0070C0"/>
                </a:solidFill>
                <a:effectLst>
                  <a:outerShdw blurRad="38100" dist="38100" dir="2700000" algn="tl">
                    <a:srgbClr val="000000">
                      <a:alpha val="43137"/>
                    </a:srgbClr>
                  </a:outerShdw>
                </a:effectLst>
                <a:cs typeface="Ali-A-Samik" pitchFamily="2" charset="-78"/>
              </a:rPr>
              <a:t>وفي المرحلة الثَّانية وهي الفسيولوجيَّة، يَنْفَعِلُ عضو الحس بهذه المؤثرات ثم يَنقل هذا التأثير بواسطة الأعصاب الموردة إلى المراكز العصبيَّة في قشرة </a:t>
            </a:r>
            <a:r>
              <a:rPr lang="ar-SA" sz="4000" b="1" dirty="0" smtClean="0">
                <a:solidFill>
                  <a:srgbClr val="0070C0"/>
                </a:solidFill>
                <a:effectLst>
                  <a:outerShdw blurRad="38100" dist="38100" dir="2700000" algn="tl">
                    <a:srgbClr val="000000">
                      <a:alpha val="43137"/>
                    </a:srgbClr>
                  </a:outerShdw>
                </a:effectLst>
                <a:cs typeface="Ali-A-Samik" pitchFamily="2" charset="-78"/>
              </a:rPr>
              <a:t>المخ</a:t>
            </a:r>
            <a:r>
              <a:rPr lang="ar-IQ" sz="4000" b="1" dirty="0" smtClean="0">
                <a:solidFill>
                  <a:srgbClr val="0070C0"/>
                </a:solidFill>
                <a:effectLst>
                  <a:outerShdw blurRad="38100" dist="38100" dir="2700000" algn="tl">
                    <a:srgbClr val="000000">
                      <a:alpha val="43137"/>
                    </a:srgbClr>
                  </a:outerShdw>
                </a:effectLst>
                <a:cs typeface="Ali-A-Samik" pitchFamily="2" charset="-78"/>
              </a:rPr>
              <a:t> </a:t>
            </a:r>
            <a:r>
              <a:rPr lang="en-US" sz="4000" b="1" dirty="0" smtClean="0">
                <a:solidFill>
                  <a:srgbClr val="0070C0"/>
                </a:solidFill>
                <a:effectLst>
                  <a:outerShdw blurRad="38100" dist="38100" dir="2700000" algn="tl">
                    <a:srgbClr val="000000">
                      <a:alpha val="43137"/>
                    </a:srgbClr>
                  </a:outerShdw>
                </a:effectLst>
                <a:cs typeface="Ali-A-Samik" pitchFamily="2" charset="-78"/>
              </a:rPr>
              <a:t>.</a:t>
            </a:r>
            <a:r>
              <a:rPr lang="ar-IQ" sz="4000" b="1" dirty="0" smtClean="0">
                <a:solidFill>
                  <a:srgbClr val="0070C0"/>
                </a:solidFill>
                <a:effectLst>
                  <a:outerShdw blurRad="38100" dist="38100" dir="2700000" algn="tl">
                    <a:srgbClr val="000000">
                      <a:alpha val="43137"/>
                    </a:srgbClr>
                  </a:outerShdw>
                </a:effectLst>
                <a:cs typeface="Ali-A-Samik" pitchFamily="2" charset="-78"/>
              </a:rPr>
              <a:t> </a:t>
            </a:r>
            <a:r>
              <a:rPr lang="en-US" sz="3200" dirty="0">
                <a:effectLst>
                  <a:outerShdw blurRad="38100" dist="38100" dir="2700000" algn="tl">
                    <a:srgbClr val="000000">
                      <a:alpha val="43137"/>
                    </a:srgbClr>
                  </a:outerShdw>
                </a:effectLst>
                <a:cs typeface="Ali-A-Samik" pitchFamily="2" charset="-78"/>
              </a:rPr>
              <a:t/>
            </a:r>
            <a:br>
              <a:rPr lang="en-US" sz="3200" dirty="0">
                <a:effectLst>
                  <a:outerShdw blurRad="38100" dist="38100" dir="2700000" algn="tl">
                    <a:srgbClr val="000000">
                      <a:alpha val="43137"/>
                    </a:srgbClr>
                  </a:outerShdw>
                </a:effectLst>
                <a:cs typeface="Ali-A-Samik" pitchFamily="2" charset="-78"/>
              </a:rPr>
            </a:br>
            <a:r>
              <a:rPr lang="ar-SA" sz="4000" b="1" dirty="0">
                <a:effectLst>
                  <a:outerShdw blurRad="38100" dist="38100" dir="2700000" algn="tl">
                    <a:srgbClr val="000000">
                      <a:alpha val="43137"/>
                    </a:srgbClr>
                  </a:outerShdw>
                </a:effectLst>
                <a:cs typeface="Ali-A-Samik" pitchFamily="2" charset="-78"/>
              </a:rPr>
              <a:t>3-</a:t>
            </a:r>
            <a:r>
              <a:rPr lang="ar-SA" sz="3200" b="1" dirty="0">
                <a:effectLst>
                  <a:outerShdw blurRad="38100" dist="38100" dir="2700000" algn="tl">
                    <a:srgbClr val="000000">
                      <a:alpha val="43137"/>
                    </a:srgbClr>
                  </a:outerShdw>
                </a:effectLst>
                <a:cs typeface="Ali-A-Samik" pitchFamily="2" charset="-78"/>
              </a:rPr>
              <a:t> </a:t>
            </a:r>
            <a:r>
              <a:rPr lang="ar-SA" sz="3700" b="1" dirty="0">
                <a:effectLst>
                  <a:outerShdw blurRad="38100" dist="38100" dir="2700000" algn="tl">
                    <a:srgbClr val="000000">
                      <a:alpha val="43137"/>
                    </a:srgbClr>
                  </a:outerShdw>
                </a:effectLst>
                <a:cs typeface="Ali-A-Samik" pitchFamily="2" charset="-78"/>
              </a:rPr>
              <a:t>وفي المرحلة النَّفسيَّة </a:t>
            </a:r>
            <a:r>
              <a:rPr lang="ar-SA" sz="3700" b="1" dirty="0" smtClean="0">
                <a:effectLst>
                  <a:outerShdw blurRad="38100" dist="38100" dir="2700000" algn="tl">
                    <a:srgbClr val="000000">
                      <a:alpha val="43137"/>
                    </a:srgbClr>
                  </a:outerShdw>
                </a:effectLst>
                <a:cs typeface="Ali-A-Samik" pitchFamily="2" charset="-78"/>
              </a:rPr>
              <a:t>يتحو</a:t>
            </a:r>
            <a:r>
              <a:rPr lang="ar-IQ" sz="3700" b="1" dirty="0" smtClean="0">
                <a:effectLst>
                  <a:outerShdw blurRad="38100" dist="38100" dir="2700000" algn="tl">
                    <a:srgbClr val="000000">
                      <a:alpha val="43137"/>
                    </a:srgbClr>
                  </a:outerShdw>
                </a:effectLst>
                <a:cs typeface="Ali-A-Samik" pitchFamily="2" charset="-78"/>
              </a:rPr>
              <a:t>َّ</a:t>
            </a:r>
            <a:r>
              <a:rPr lang="ar-SA" sz="3700" b="1" dirty="0" smtClean="0">
                <a:effectLst>
                  <a:outerShdw blurRad="38100" dist="38100" dir="2700000" algn="tl">
                    <a:srgbClr val="000000">
                      <a:alpha val="43137"/>
                    </a:srgbClr>
                  </a:outerShdw>
                </a:effectLst>
                <a:cs typeface="Ali-A-Samik" pitchFamily="2" charset="-78"/>
              </a:rPr>
              <a:t>ل </a:t>
            </a:r>
            <a:r>
              <a:rPr lang="ar-SA" sz="3700" b="1" dirty="0">
                <a:effectLst>
                  <a:outerShdw blurRad="38100" dist="38100" dir="2700000" algn="tl">
                    <a:srgbClr val="000000">
                      <a:alpha val="43137"/>
                    </a:srgbClr>
                  </a:outerShdw>
                </a:effectLst>
                <a:cs typeface="Ali-A-Samik" pitchFamily="2" charset="-78"/>
              </a:rPr>
              <a:t>التأثير الواصل للمركز العصبية في المخ إلى شعور </a:t>
            </a:r>
            <a:r>
              <a:rPr lang="ar-SA" sz="3700" b="1" dirty="0" smtClean="0">
                <a:effectLst>
                  <a:outerShdw blurRad="38100" dist="38100" dir="2700000" algn="tl">
                    <a:srgbClr val="000000">
                      <a:alpha val="43137"/>
                    </a:srgbClr>
                  </a:outerShdw>
                </a:effectLst>
                <a:cs typeface="Ali-A-Samik" pitchFamily="2" charset="-78"/>
              </a:rPr>
              <a:t>بالإحساس</a:t>
            </a:r>
            <a:r>
              <a:rPr lang="ar-IQ" sz="3700" b="1" dirty="0" smtClean="0">
                <a:effectLst>
                  <a:outerShdw blurRad="38100" dist="38100" dir="2700000" algn="tl">
                    <a:srgbClr val="000000">
                      <a:alpha val="43137"/>
                    </a:srgbClr>
                  </a:outerShdw>
                </a:effectLst>
                <a:cs typeface="Ali-A-Samik" pitchFamily="2" charset="-78"/>
              </a:rPr>
              <a:t> </a:t>
            </a:r>
            <a:r>
              <a:rPr lang="ar-SA" sz="3700" b="1" dirty="0" smtClean="0">
                <a:effectLst>
                  <a:outerShdw blurRad="38100" dist="38100" dir="2700000" algn="tl">
                    <a:srgbClr val="000000">
                      <a:alpha val="43137"/>
                    </a:srgbClr>
                  </a:outerShdw>
                </a:effectLst>
                <a:cs typeface="Ali-A-Samik" pitchFamily="2" charset="-78"/>
              </a:rPr>
              <a:t>، </a:t>
            </a:r>
            <a:r>
              <a:rPr lang="ar-SA" sz="3700" b="1" dirty="0">
                <a:effectLst>
                  <a:outerShdw blurRad="38100" dist="38100" dir="2700000" algn="tl">
                    <a:srgbClr val="000000">
                      <a:alpha val="43137"/>
                    </a:srgbClr>
                  </a:outerShdw>
                </a:effectLst>
                <a:cs typeface="Ali-A-Samik" pitchFamily="2" charset="-78"/>
              </a:rPr>
              <a:t>لذا فسلامة أعضاء </a:t>
            </a:r>
            <a:r>
              <a:rPr lang="ar-SA" sz="3700" b="1" dirty="0" smtClean="0">
                <a:effectLst>
                  <a:outerShdw blurRad="38100" dist="38100" dir="2700000" algn="tl">
                    <a:srgbClr val="000000">
                      <a:alpha val="43137"/>
                    </a:srgbClr>
                  </a:outerShdw>
                </a:effectLst>
                <a:cs typeface="Ali-A-Samik" pitchFamily="2" charset="-78"/>
              </a:rPr>
              <a:t>الحس</a:t>
            </a:r>
            <a:r>
              <a:rPr lang="ar-IQ" sz="3700" b="1" dirty="0" smtClean="0">
                <a:effectLst>
                  <a:outerShdw blurRad="38100" dist="38100" dir="2700000" algn="tl">
                    <a:srgbClr val="000000">
                      <a:alpha val="43137"/>
                    </a:srgbClr>
                  </a:outerShdw>
                </a:effectLst>
                <a:cs typeface="Ali-A-Samik" pitchFamily="2" charset="-78"/>
              </a:rPr>
              <a:t>ِّ</a:t>
            </a:r>
            <a:r>
              <a:rPr lang="ar-SA" sz="3700" b="1" dirty="0" smtClean="0">
                <a:effectLst>
                  <a:outerShdw blurRad="38100" dist="38100" dir="2700000" algn="tl">
                    <a:srgbClr val="000000">
                      <a:alpha val="43137"/>
                    </a:srgbClr>
                  </a:outerShdw>
                </a:effectLst>
                <a:cs typeface="Ali-A-Samik" pitchFamily="2" charset="-78"/>
              </a:rPr>
              <a:t> </a:t>
            </a:r>
            <a:r>
              <a:rPr lang="ar-SA" sz="3700" b="1" dirty="0">
                <a:effectLst>
                  <a:outerShdw blurRad="38100" dist="38100" dir="2700000" algn="tl">
                    <a:srgbClr val="000000">
                      <a:alpha val="43137"/>
                    </a:srgbClr>
                  </a:outerShdw>
                </a:effectLst>
                <a:cs typeface="Ali-A-Samik" pitchFamily="2" charset="-78"/>
              </a:rPr>
              <a:t>شرط أساسي لعمليَّة </a:t>
            </a:r>
            <a:r>
              <a:rPr lang="ar-SA" sz="3700" b="1" dirty="0" smtClean="0">
                <a:effectLst>
                  <a:outerShdw blurRad="38100" dist="38100" dir="2700000" algn="tl">
                    <a:srgbClr val="000000">
                      <a:alpha val="43137"/>
                    </a:srgbClr>
                  </a:outerShdw>
                </a:effectLst>
                <a:cs typeface="Ali-A-Samik" pitchFamily="2" charset="-78"/>
              </a:rPr>
              <a:t>الإحساس</a:t>
            </a:r>
            <a:r>
              <a:rPr lang="ar-IQ" sz="3700" b="1" dirty="0" smtClean="0">
                <a:effectLst>
                  <a:outerShdw blurRad="38100" dist="38100" dir="2700000" algn="tl">
                    <a:srgbClr val="000000">
                      <a:alpha val="43137"/>
                    </a:srgbClr>
                  </a:outerShdw>
                </a:effectLst>
                <a:cs typeface="Ali-A-Samik" pitchFamily="2" charset="-78"/>
              </a:rPr>
              <a:t> </a:t>
            </a:r>
            <a:r>
              <a:rPr lang="ar-SA" sz="3700" b="1" dirty="0" smtClean="0">
                <a:effectLst>
                  <a:outerShdw blurRad="38100" dist="38100" dir="2700000" algn="tl">
                    <a:srgbClr val="000000">
                      <a:alpha val="43137"/>
                    </a:srgbClr>
                  </a:outerShdw>
                </a:effectLst>
                <a:cs typeface="Ali-A-Samik" pitchFamily="2" charset="-78"/>
              </a:rPr>
              <a:t>، وبالت</a:t>
            </a:r>
            <a:r>
              <a:rPr lang="ar-IQ" sz="3700" b="1" dirty="0" smtClean="0">
                <a:effectLst>
                  <a:outerShdw blurRad="38100" dist="38100" dir="2700000" algn="tl">
                    <a:srgbClr val="000000">
                      <a:alpha val="43137"/>
                    </a:srgbClr>
                  </a:outerShdw>
                </a:effectLst>
                <a:cs typeface="Ali-A-Samik" pitchFamily="2" charset="-78"/>
              </a:rPr>
              <a:t>َّ</a:t>
            </a:r>
            <a:r>
              <a:rPr lang="ar-SA" sz="3700" b="1" dirty="0" smtClean="0">
                <a:effectLst>
                  <a:outerShdw blurRad="38100" dist="38100" dir="2700000" algn="tl">
                    <a:srgbClr val="000000">
                      <a:alpha val="43137"/>
                    </a:srgbClr>
                  </a:outerShdw>
                </a:effectLst>
                <a:cs typeface="Ali-A-Samik" pitchFamily="2" charset="-78"/>
              </a:rPr>
              <a:t>الي </a:t>
            </a:r>
            <a:r>
              <a:rPr lang="ar-SA" sz="3700" b="1" dirty="0">
                <a:effectLst>
                  <a:outerShdw blurRad="38100" dist="38100" dir="2700000" algn="tl">
                    <a:srgbClr val="000000">
                      <a:alpha val="43137"/>
                    </a:srgbClr>
                  </a:outerShdw>
                </a:effectLst>
                <a:cs typeface="Ali-A-Samik" pitchFamily="2" charset="-78"/>
              </a:rPr>
              <a:t>الإدراك</a:t>
            </a:r>
            <a:r>
              <a:rPr lang="en-US" sz="3700" b="1" dirty="0">
                <a:effectLst>
                  <a:outerShdw blurRad="38100" dist="38100" dir="2700000" algn="tl">
                    <a:srgbClr val="000000">
                      <a:alpha val="43137"/>
                    </a:srgbClr>
                  </a:outerShdw>
                </a:effectLst>
                <a:cs typeface="Ali-A-Traditional" pitchFamily="2" charset="-78"/>
              </a:rPr>
              <a:t>.</a:t>
            </a:r>
            <a:endParaRPr lang="en-US" sz="3700" b="1" dirty="0">
              <a:solidFill>
                <a:srgbClr val="00B050"/>
              </a:solidFill>
              <a:effectLst>
                <a:outerShdw blurRad="38100" dist="38100" dir="2700000" algn="tl">
                  <a:srgbClr val="000000">
                    <a:alpha val="43137"/>
                  </a:srgbClr>
                </a:outerShdw>
              </a:effectLst>
              <a:latin typeface="+mn-lt"/>
              <a:ea typeface="+mn-ea"/>
              <a:cs typeface="Ali-A-Traditional" pitchFamily="2" charset="-78"/>
            </a:endParaRPr>
          </a:p>
        </p:txBody>
      </p:sp>
    </p:spTree>
    <p:extLst>
      <p:ext uri="{BB962C8B-B14F-4D97-AF65-F5344CB8AC3E}">
        <p14:creationId xmlns:p14="http://schemas.microsoft.com/office/powerpoint/2010/main" val="3193284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7091" y="110836"/>
            <a:ext cx="11762508" cy="1080655"/>
          </a:xfrm>
        </p:spPr>
        <p:txBody>
          <a:bodyPr>
            <a:noAutofit/>
          </a:bodyPr>
          <a:lstStyle/>
          <a:p>
            <a:r>
              <a:rPr lang="ar-IQ" sz="7200" b="1" dirty="0" smtClean="0">
                <a:solidFill>
                  <a:srgbClr val="0070C0"/>
                </a:solidFill>
                <a:effectLst>
                  <a:outerShdw blurRad="38100" dist="38100" dir="2700000" algn="tl">
                    <a:srgbClr val="000000">
                      <a:alpha val="43137"/>
                    </a:srgbClr>
                  </a:outerShdw>
                </a:effectLst>
                <a:cs typeface="Ali-A-Samik" pitchFamily="2" charset="-78"/>
              </a:rPr>
              <a:t>الحواس الخمس</a:t>
            </a:r>
            <a:endParaRPr lang="en-US" sz="7200" b="1" dirty="0">
              <a:solidFill>
                <a:srgbClr val="0070C0"/>
              </a:solidFill>
              <a:effectLst>
                <a:outerShdw blurRad="38100" dist="38100" dir="2700000" algn="tl">
                  <a:srgbClr val="000000">
                    <a:alpha val="43137"/>
                  </a:srgbClr>
                </a:outerShdw>
              </a:effectLst>
              <a:cs typeface="Ali-A-Samik" pitchFamily="2" charset="-78"/>
            </a:endParaRPr>
          </a:p>
        </p:txBody>
      </p:sp>
      <p:sp>
        <p:nvSpPr>
          <p:cNvPr id="3" name="Subtitle 2"/>
          <p:cNvSpPr>
            <a:spLocks noGrp="1"/>
          </p:cNvSpPr>
          <p:nvPr>
            <p:ph type="subTitle" idx="1"/>
          </p:nvPr>
        </p:nvSpPr>
        <p:spPr>
          <a:xfrm>
            <a:off x="124691" y="886692"/>
            <a:ext cx="11956472" cy="5832764"/>
          </a:xfrm>
        </p:spPr>
        <p:txBody>
          <a:bodyPr>
            <a:noAutofit/>
          </a:bodyPr>
          <a:lstStyle/>
          <a:p>
            <a:pPr algn="r" rtl="1">
              <a:lnSpc>
                <a:spcPct val="150000"/>
              </a:lnSpc>
            </a:pPr>
            <a:r>
              <a:rPr lang="ar-SA" sz="4000" b="1" dirty="0">
                <a:solidFill>
                  <a:srgbClr val="00B050"/>
                </a:solidFill>
                <a:effectLst>
                  <a:outerShdw blurRad="38100" dist="38100" dir="2700000" algn="tl">
                    <a:srgbClr val="000000">
                      <a:alpha val="43137"/>
                    </a:srgbClr>
                  </a:outerShdw>
                </a:effectLst>
                <a:cs typeface="Ali-A-Samik" pitchFamily="2" charset="-78"/>
              </a:rPr>
              <a:t>تصنف الإحساسات الخاصة عادة إلى خمسة أصناف، الإحساس البصري والسمعي واللمسي والشمي والذوقي</a:t>
            </a:r>
            <a:r>
              <a:rPr lang="en-US" sz="4000" b="1" dirty="0">
                <a:solidFill>
                  <a:srgbClr val="00B050"/>
                </a:solidFill>
                <a:effectLst>
                  <a:outerShdw blurRad="38100" dist="38100" dir="2700000" algn="tl">
                    <a:srgbClr val="000000">
                      <a:alpha val="43137"/>
                    </a:srgbClr>
                  </a:outerShdw>
                </a:effectLst>
                <a:cs typeface="Ali-A-Samik" pitchFamily="2" charset="-78"/>
              </a:rPr>
              <a:t>:</a:t>
            </a:r>
            <a:r>
              <a:rPr lang="en-US" sz="4000" b="1" dirty="0">
                <a:effectLst>
                  <a:outerShdw blurRad="38100" dist="38100" dir="2700000" algn="tl">
                    <a:srgbClr val="000000">
                      <a:alpha val="43137"/>
                    </a:srgbClr>
                  </a:outerShdw>
                </a:effectLst>
                <a:cs typeface="Ali-A-Sharif Bold" pitchFamily="2" charset="-78"/>
              </a:rPr>
              <a:t/>
            </a:r>
            <a:br>
              <a:rPr lang="en-US" sz="4000" b="1" dirty="0">
                <a:effectLst>
                  <a:outerShdw blurRad="38100" dist="38100" dir="2700000" algn="tl">
                    <a:srgbClr val="000000">
                      <a:alpha val="43137"/>
                    </a:srgbClr>
                  </a:outerShdw>
                </a:effectLst>
                <a:cs typeface="Ali-A-Sharif Bold" pitchFamily="2" charset="-78"/>
              </a:rPr>
            </a:br>
            <a:r>
              <a:rPr lang="ar-SA" sz="4800" b="1" dirty="0">
                <a:solidFill>
                  <a:srgbClr val="FF0000"/>
                </a:solidFill>
                <a:effectLst>
                  <a:outerShdw blurRad="38100" dist="38100" dir="2700000" algn="tl">
                    <a:srgbClr val="000000">
                      <a:alpha val="43137"/>
                    </a:srgbClr>
                  </a:outerShdw>
                </a:effectLst>
                <a:latin typeface="ae_AlMothnna" pitchFamily="34" charset="-78"/>
                <a:cs typeface="Ali-A-Samik" pitchFamily="2" charset="-78"/>
              </a:rPr>
              <a:t>1- حاسة البصر: </a:t>
            </a:r>
            <a:endParaRPr lang="en-US" sz="4800" b="1" dirty="0">
              <a:solidFill>
                <a:srgbClr val="FF0000"/>
              </a:solidFill>
              <a:effectLst>
                <a:outerShdw blurRad="38100" dist="38100" dir="2700000" algn="tl">
                  <a:srgbClr val="000000">
                    <a:alpha val="43137"/>
                  </a:srgbClr>
                </a:outerShdw>
              </a:effectLst>
              <a:latin typeface="ae_AlMothnna" pitchFamily="34" charset="-78"/>
              <a:cs typeface="Ali-A-Samik" pitchFamily="2" charset="-78"/>
            </a:endParaRPr>
          </a:p>
          <a:p>
            <a:pPr algn="r" rtl="1">
              <a:lnSpc>
                <a:spcPct val="150000"/>
              </a:lnSpc>
            </a:pPr>
            <a:r>
              <a:rPr lang="ar-SA" sz="4000" b="1" dirty="0" smtClean="0">
                <a:effectLst>
                  <a:outerShdw blurRad="38100" dist="38100" dir="2700000" algn="tl">
                    <a:srgbClr val="000000">
                      <a:alpha val="43137"/>
                    </a:srgbClr>
                  </a:outerShdw>
                </a:effectLst>
                <a:cs typeface="Ali-A-Traditional" pitchFamily="2" charset="-78"/>
              </a:rPr>
              <a:t>تعد</a:t>
            </a:r>
            <a:r>
              <a:rPr lang="ar-IQ" sz="4000" b="1" dirty="0" smtClean="0">
                <a:effectLst>
                  <a:outerShdw blurRad="38100" dist="38100" dir="2700000" algn="tl">
                    <a:srgbClr val="000000">
                      <a:alpha val="43137"/>
                    </a:srgbClr>
                  </a:outerShdw>
                </a:effectLst>
                <a:cs typeface="Ali-A-Traditional" pitchFamily="2" charset="-78"/>
              </a:rPr>
              <a:t>ّ</a:t>
            </a:r>
            <a:r>
              <a:rPr lang="ar-SA" sz="4000" b="1" dirty="0" smtClean="0">
                <a:effectLst>
                  <a:outerShdw blurRad="38100" dist="38100" dir="2700000" algn="tl">
                    <a:srgbClr val="000000">
                      <a:alpha val="43137"/>
                    </a:srgbClr>
                  </a:outerShdw>
                </a:effectLst>
                <a:cs typeface="Ali-A-Traditional" pitchFamily="2" charset="-78"/>
              </a:rPr>
              <a:t> </a:t>
            </a:r>
            <a:r>
              <a:rPr lang="ar-SA" sz="4000" b="1" dirty="0">
                <a:effectLst>
                  <a:outerShdw blurRad="38100" dist="38100" dir="2700000" algn="tl">
                    <a:srgbClr val="000000">
                      <a:alpha val="43137"/>
                    </a:srgbClr>
                  </a:outerShdw>
                </a:effectLst>
                <a:cs typeface="Ali-A-Traditional" pitchFamily="2" charset="-78"/>
              </a:rPr>
              <a:t>حاسة البصر من أكثر الحواس أهمية، إذْ من خلالها يتمكن الفرد من الحصول على معلومات كثيرة ومتنوعة عن خصائص الأشياء، فبوساطة هذه الحاسة يتمكن من التمييز الأهل والأصدقاء والأخطار والقبح والجمال</a:t>
            </a:r>
            <a:r>
              <a:rPr lang="en-US" sz="4000" b="1" dirty="0" smtClean="0">
                <a:effectLst>
                  <a:outerShdw blurRad="38100" dist="38100" dir="2700000" algn="tl">
                    <a:srgbClr val="000000">
                      <a:alpha val="43137"/>
                    </a:srgbClr>
                  </a:outerShdw>
                </a:effectLst>
                <a:cs typeface="Ali-A-Traditional" pitchFamily="2" charset="-78"/>
              </a:rPr>
              <a:t>.</a:t>
            </a:r>
            <a:endParaRPr lang="en-US" sz="4000" b="1" dirty="0">
              <a:effectLst>
                <a:outerShdw blurRad="38100" dist="38100" dir="2700000" algn="tl">
                  <a:srgbClr val="000000">
                    <a:alpha val="43137"/>
                  </a:srgbClr>
                </a:outerShdw>
              </a:effectLst>
              <a:cs typeface="Ali-A-Traditional" pitchFamily="2" charset="-78"/>
            </a:endParaRPr>
          </a:p>
        </p:txBody>
      </p:sp>
    </p:spTree>
    <p:extLst>
      <p:ext uri="{BB962C8B-B14F-4D97-AF65-F5344CB8AC3E}">
        <p14:creationId xmlns:p14="http://schemas.microsoft.com/office/powerpoint/2010/main" val="403069329"/>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07817" y="193964"/>
            <a:ext cx="11762509" cy="6179127"/>
          </a:xfrm>
        </p:spPr>
        <p:txBody>
          <a:bodyPr>
            <a:noAutofit/>
          </a:bodyPr>
          <a:lstStyle/>
          <a:p>
            <a:pPr algn="just" rtl="1">
              <a:lnSpc>
                <a:spcPct val="150000"/>
              </a:lnSpc>
            </a:pPr>
            <a:r>
              <a:rPr lang="ar-SA" sz="7200" b="1" dirty="0" smtClean="0">
                <a:solidFill>
                  <a:srgbClr val="FF0000"/>
                </a:solidFill>
                <a:effectLst>
                  <a:outerShdw blurRad="38100" dist="38100" dir="2700000" algn="tl">
                    <a:srgbClr val="000000">
                      <a:alpha val="43137"/>
                    </a:srgbClr>
                  </a:outerShdw>
                </a:effectLst>
                <a:latin typeface="ae_AlMothnna" pitchFamily="34" charset="-78"/>
                <a:cs typeface="Ali-A-Samik" pitchFamily="2" charset="-78"/>
              </a:rPr>
              <a:t>2- </a:t>
            </a:r>
            <a:r>
              <a:rPr lang="ar-SA" sz="7200" b="1" dirty="0">
                <a:solidFill>
                  <a:srgbClr val="FF0000"/>
                </a:solidFill>
                <a:effectLst>
                  <a:outerShdw blurRad="38100" dist="38100" dir="2700000" algn="tl">
                    <a:srgbClr val="000000">
                      <a:alpha val="43137"/>
                    </a:srgbClr>
                  </a:outerShdw>
                </a:effectLst>
                <a:latin typeface="ae_AlMothnna" pitchFamily="34" charset="-78"/>
                <a:cs typeface="Ali-A-Samik" pitchFamily="2" charset="-78"/>
              </a:rPr>
              <a:t>حاسة </a:t>
            </a:r>
            <a:r>
              <a:rPr lang="ar-SA" sz="7200" b="1" dirty="0" smtClean="0">
                <a:solidFill>
                  <a:srgbClr val="FF0000"/>
                </a:solidFill>
                <a:effectLst>
                  <a:outerShdw blurRad="38100" dist="38100" dir="2700000" algn="tl">
                    <a:srgbClr val="000000">
                      <a:alpha val="43137"/>
                    </a:srgbClr>
                  </a:outerShdw>
                </a:effectLst>
                <a:latin typeface="ae_AlMothnna" pitchFamily="34" charset="-78"/>
                <a:cs typeface="Ali-A-Samik" pitchFamily="2" charset="-78"/>
              </a:rPr>
              <a:t>السّ</a:t>
            </a:r>
            <a:r>
              <a:rPr lang="ar-IQ" sz="7200" b="1" dirty="0" smtClean="0">
                <a:solidFill>
                  <a:srgbClr val="FF0000"/>
                </a:solidFill>
                <a:effectLst>
                  <a:outerShdw blurRad="38100" dist="38100" dir="2700000" algn="tl">
                    <a:srgbClr val="000000">
                      <a:alpha val="43137"/>
                    </a:srgbClr>
                  </a:outerShdw>
                </a:effectLst>
                <a:latin typeface="ae_AlMothnna" pitchFamily="34" charset="-78"/>
                <a:cs typeface="Ali-A-Samik" pitchFamily="2" charset="-78"/>
              </a:rPr>
              <a:t>َ</a:t>
            </a:r>
            <a:r>
              <a:rPr lang="ar-SA" sz="7200" b="1" dirty="0" smtClean="0">
                <a:solidFill>
                  <a:srgbClr val="FF0000"/>
                </a:solidFill>
                <a:effectLst>
                  <a:outerShdw blurRad="38100" dist="38100" dir="2700000" algn="tl">
                    <a:srgbClr val="000000">
                      <a:alpha val="43137"/>
                    </a:srgbClr>
                  </a:outerShdw>
                </a:effectLst>
                <a:latin typeface="ae_AlMothnna" pitchFamily="34" charset="-78"/>
                <a:cs typeface="Ali-A-Samik" pitchFamily="2" charset="-78"/>
              </a:rPr>
              <a:t>مع</a:t>
            </a:r>
            <a:r>
              <a:rPr lang="ar-SA" sz="7200" b="1" dirty="0">
                <a:solidFill>
                  <a:srgbClr val="FF0000"/>
                </a:solidFill>
                <a:effectLst>
                  <a:outerShdw blurRad="38100" dist="38100" dir="2700000" algn="tl">
                    <a:srgbClr val="000000">
                      <a:alpha val="43137"/>
                    </a:srgbClr>
                  </a:outerShdw>
                </a:effectLst>
                <a:latin typeface="ae_AlMothnna" pitchFamily="34" charset="-78"/>
                <a:cs typeface="Ali-A-Samik" pitchFamily="2" charset="-78"/>
              </a:rPr>
              <a:t>: </a:t>
            </a:r>
            <a:endParaRPr lang="en-US" sz="7200" b="1" dirty="0">
              <a:solidFill>
                <a:srgbClr val="FF0000"/>
              </a:solidFill>
              <a:effectLst>
                <a:outerShdw blurRad="38100" dist="38100" dir="2700000" algn="tl">
                  <a:srgbClr val="000000">
                    <a:alpha val="43137"/>
                  </a:srgbClr>
                </a:outerShdw>
              </a:effectLst>
              <a:latin typeface="ae_AlMothnna" pitchFamily="34" charset="-78"/>
              <a:cs typeface="Ali-A-Samik" pitchFamily="2" charset="-78"/>
            </a:endParaRPr>
          </a:p>
          <a:p>
            <a:pPr algn="just" rtl="1">
              <a:lnSpc>
                <a:spcPct val="150000"/>
              </a:lnSpc>
            </a:pPr>
            <a:r>
              <a:rPr lang="ar-SA" sz="4800" b="1" dirty="0">
                <a:effectLst>
                  <a:outerShdw blurRad="38100" dist="38100" dir="2700000" algn="tl">
                    <a:srgbClr val="000000">
                      <a:alpha val="43137"/>
                    </a:srgbClr>
                  </a:outerShdw>
                </a:effectLst>
                <a:cs typeface="Ali-A-Samik" pitchFamily="2" charset="-78"/>
              </a:rPr>
              <a:t>وتتجلى أهمية هذه الحاسة في عملية الاتصال والتفاعل الاجتماعي إضافة إلى دورها الواضح في تزويدنا ببعض المعلومات عن خصائص المثيرات المختلفة التي لا يمكن الحصول عليها عبر الحواس </a:t>
            </a:r>
            <a:r>
              <a:rPr lang="ar-SA" sz="4800" b="1" dirty="0" smtClean="0">
                <a:effectLst>
                  <a:outerShdw blurRad="38100" dist="38100" dir="2700000" algn="tl">
                    <a:srgbClr val="000000">
                      <a:alpha val="43137"/>
                    </a:srgbClr>
                  </a:outerShdw>
                </a:effectLst>
                <a:cs typeface="Ali-A-Samik" pitchFamily="2" charset="-78"/>
              </a:rPr>
              <a:t>الأخرى</a:t>
            </a:r>
            <a:r>
              <a:rPr lang="ar-IQ" sz="4800" b="1" dirty="0">
                <a:effectLst>
                  <a:outerShdw blurRad="38100" dist="38100" dir="2700000" algn="tl">
                    <a:srgbClr val="000000">
                      <a:alpha val="43137"/>
                    </a:srgbClr>
                  </a:outerShdw>
                </a:effectLst>
                <a:cs typeface="Ali-A-Samik" pitchFamily="2" charset="-78"/>
              </a:rPr>
              <a:t>.</a:t>
            </a:r>
            <a:endParaRPr lang="en-US" sz="4800" b="1" dirty="0">
              <a:effectLst>
                <a:outerShdw blurRad="38100" dist="38100" dir="2700000" algn="tl">
                  <a:srgbClr val="000000">
                    <a:alpha val="43137"/>
                  </a:srgbClr>
                </a:outerShdw>
              </a:effectLst>
              <a:cs typeface="Ali-A-Samik" pitchFamily="2" charset="-78"/>
            </a:endParaRPr>
          </a:p>
        </p:txBody>
      </p:sp>
    </p:spTree>
    <p:extLst>
      <p:ext uri="{BB962C8B-B14F-4D97-AF65-F5344CB8AC3E}">
        <p14:creationId xmlns:p14="http://schemas.microsoft.com/office/powerpoint/2010/main" val="348143313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4691" y="180109"/>
            <a:ext cx="11859492" cy="6442364"/>
          </a:xfrm>
        </p:spPr>
        <p:txBody>
          <a:bodyPr>
            <a:noAutofit/>
          </a:bodyPr>
          <a:lstStyle/>
          <a:p>
            <a:pPr algn="r" rtl="1">
              <a:lnSpc>
                <a:spcPct val="150000"/>
              </a:lnSpc>
            </a:pPr>
            <a:r>
              <a:rPr lang="ar-SA" sz="6000" b="1" dirty="0">
                <a:solidFill>
                  <a:srgbClr val="0070C0"/>
                </a:solidFill>
                <a:effectLst>
                  <a:outerShdw blurRad="38100" dist="38100" dir="2700000" algn="tl">
                    <a:srgbClr val="000000">
                      <a:alpha val="43137"/>
                    </a:srgbClr>
                  </a:outerShdw>
                </a:effectLst>
                <a:latin typeface="ae_AlMothnna" pitchFamily="34" charset="-78"/>
                <a:cs typeface="Ali-A-Samik" pitchFamily="2" charset="-78"/>
              </a:rPr>
              <a:t>3- حاسة اللّمس: </a:t>
            </a:r>
            <a:r>
              <a:rPr lang="en-US" sz="4800" dirty="0">
                <a:effectLst>
                  <a:outerShdw blurRad="38100" dist="38100" dir="2700000" algn="tl">
                    <a:srgbClr val="000000">
                      <a:alpha val="43137"/>
                    </a:srgbClr>
                  </a:outerShdw>
                </a:effectLst>
                <a:cs typeface="Ali-A-Samik" pitchFamily="2" charset="-78"/>
              </a:rPr>
              <a:t/>
            </a:r>
            <a:br>
              <a:rPr lang="en-US" sz="4800" dirty="0">
                <a:effectLst>
                  <a:outerShdw blurRad="38100" dist="38100" dir="2700000" algn="tl">
                    <a:srgbClr val="000000">
                      <a:alpha val="43137"/>
                    </a:srgbClr>
                  </a:outerShdw>
                </a:effectLst>
                <a:cs typeface="Ali-A-Samik" pitchFamily="2" charset="-78"/>
              </a:rPr>
            </a:br>
            <a:r>
              <a:rPr lang="ar-SA" sz="4800" dirty="0">
                <a:effectLst>
                  <a:outerShdw blurRad="38100" dist="38100" dir="2700000" algn="tl">
                    <a:srgbClr val="000000">
                      <a:alpha val="43137"/>
                    </a:srgbClr>
                  </a:outerShdw>
                </a:effectLst>
                <a:cs typeface="Ali-A-Samik" pitchFamily="2" charset="-78"/>
              </a:rPr>
              <a:t>تختلف حاسة اللمس عن بقية الحواس الأخرى، إذْ أن خلايا اللمس المرتبطة بالسمع والبصر والشم والذوق تتركز في مناطق محددة من الجسم، في حين أن خلايا الحسية اللمسية تنتشر في جميع أجزاء الجسم ولا سيما السطح الداخلي والخارجي للجسم</a:t>
            </a:r>
            <a:r>
              <a:rPr lang="en-US" sz="4800" dirty="0" smtClean="0">
                <a:effectLst>
                  <a:outerShdw blurRad="38100" dist="38100" dir="2700000" algn="tl">
                    <a:srgbClr val="000000">
                      <a:alpha val="43137"/>
                    </a:srgbClr>
                  </a:outerShdw>
                </a:effectLst>
                <a:cs typeface="Ali-A-Samik" pitchFamily="2" charset="-78"/>
              </a:rPr>
              <a:t>.</a:t>
            </a:r>
            <a:endParaRPr lang="en-US" b="1" dirty="0">
              <a:effectLst>
                <a:outerShdw blurRad="38100" dist="38100" dir="2700000" algn="tl">
                  <a:srgbClr val="000000">
                    <a:alpha val="43137"/>
                  </a:srgbClr>
                </a:outerShdw>
              </a:effectLst>
              <a:latin typeface="+mn-lt"/>
              <a:ea typeface="+mn-ea"/>
              <a:cs typeface="Ali-A-Samik" pitchFamily="2" charset="-78"/>
            </a:endParaRPr>
          </a:p>
        </p:txBody>
      </p:sp>
    </p:spTree>
    <p:extLst>
      <p:ext uri="{BB962C8B-B14F-4D97-AF65-F5344CB8AC3E}">
        <p14:creationId xmlns:p14="http://schemas.microsoft.com/office/powerpoint/2010/main" val="4215145612"/>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Concourse</Template>
  <TotalTime>827</TotalTime>
  <Words>654</Words>
  <Application>Microsoft Office PowerPoint</Application>
  <PresentationFormat>مخصص</PresentationFormat>
  <Paragraphs>44</Paragraphs>
  <Slides>22</Slides>
  <Notes>0</Notes>
  <HiddenSlides>0</HiddenSlides>
  <MMClips>0</MMClips>
  <ScaleCrop>false</ScaleCrop>
  <HeadingPairs>
    <vt:vector size="4" baseType="variant">
      <vt:variant>
        <vt:lpstr>نسق</vt:lpstr>
      </vt:variant>
      <vt:variant>
        <vt:i4>1</vt:i4>
      </vt:variant>
      <vt:variant>
        <vt:lpstr>عناوين الشرائح</vt:lpstr>
      </vt:variant>
      <vt:variant>
        <vt:i4>22</vt:i4>
      </vt:variant>
    </vt:vector>
  </HeadingPairs>
  <TitlesOfParts>
    <vt:vector size="23" baseType="lpstr">
      <vt:lpstr>Office Theme</vt:lpstr>
      <vt:lpstr>مَــدْخَــــلٌ إِلَى عِــلْــمِ النَّــــفْـــــسِ العَــامِ  محاضرات جامعيَّة لطلبة  كلية العلوم الإسلاميَّة – قسم الدِّراسات الإسلاميَّة  -المرحلة الثالثة-    إعـداد الدكتور/ عباس علي  الدكتور/ بختيار عبد الرحمن</vt:lpstr>
      <vt:lpstr> المُحَاضَرَةُ الثالثة/ الإحساس –الانتباه- الإدراك</vt:lpstr>
      <vt:lpstr>هُناكَ ثَلاثُ عَمَليِّاتٍ عقليَّةٍ مُؤَثِّرَةٍ فِي التَّعَلُم وَالتَّعْلِيمِ وَهِيَ : 1- الإحْسَاس 2- الانْتِبَاه 3- الإِدْرَاك </vt:lpstr>
      <vt:lpstr> أولاً: الإحْسَاسُ:  الاحساس هو عمليَّةُ التقاطٍ أو تَجميعٍ لِلمُعْطَيَات الحِسِّيَّة الَتي تَأتي إلى الجِهَاز العَصَبـي المَركَزي مِن طَريق أَعضَاء الحِسِّ المُختَلفَة .</vt:lpstr>
      <vt:lpstr>الأُسُسُ النَّفسيََّـة والعَصَبِيَّـة للإحساس:-  الإحساس هو الخُطوة التي تَسبق الإدراك، وهو الأَثر النَّفسي الذي ينشأ مباشرة من انفعال حاسَّة، أو عضو حاسي ، أو عبارة عن الأثر النَّفسي الذي يحدث في الجهاز العصبـي نتيجة لمنبّه. ومن هذا يتضح أنَّ الإحساس عمليَّة فيزيقيَّة ، فسيولوجيَّة ، نفسيَّة ، تتم على مراحل ثلاث : </vt:lpstr>
      <vt:lpstr>1- تَصلُ التأثيرات الفيزيقيَّة إلى عضو الحسِّ الخارجي .  2- وفي المرحلة الثَّانية وهي الفسيولوجيَّة، يَنْفَعِلُ عضو الحس بهذه المؤثرات ثم يَنقل هذا التأثير بواسطة الأعصاب الموردة إلى المراكز العصبيَّة في قشرة المخ .  3- وفي المرحلة النَّفسيَّة يتحوَّل التأثير الواصل للمركز العصبية في المخ إلى شعور بالإحساس ، لذا فسلامة أعضاء الحسِّ شرط أساسي لعمليَّة الإحساس ، وبالتَّالي الإدراك.</vt:lpstr>
      <vt:lpstr>الحواس الخمس</vt:lpstr>
      <vt:lpstr>عرض تقديمي في PowerPoint</vt:lpstr>
      <vt:lpstr>3- حاسة اللّمس:  تختلف حاسة اللمس عن بقية الحواس الأخرى، إذْ أن خلايا اللمس المرتبطة بالسمع والبصر والشم والذوق تتركز في مناطق محددة من الجسم، في حين أن خلايا الحسية اللمسية تنتشر في جميع أجزاء الجسم ولا سيما السطح الداخلي والخارجي للجسم.</vt:lpstr>
      <vt:lpstr>4- حاسة الشَّمّ:  وتتم عملية الشم من خلال استقبال الخلايا الحسية الشمية للروائح حيث تنتقل إلى السائل المخاطي في الأنف إلى الخلايا العصبية في نهاية عصب الشم على شكل نبضات عصبية بعدها تنتقل هذه النبضات إلى الفص الصدغي من الدماغ من أجل تفسير هذه الروائح وإصدار الأوامر بشأنها.</vt:lpstr>
      <vt:lpstr>5- حاسة الذَّوق: فـي الوقت الذي تعتبر فيـه كــل مـن حاسة اللَّمـس والبصـر والسَّمـع ذات طـابــع ميكانيكي، حيث تعمل مثل هذه الحواس على وفق آليات ميكانيكيَّة بحتة تعتمد بالدَّرجة الأولى على الخصائص الفيزيائيَّة للمثيرات التي يتمُّ التَّفاعل معها، فإنّ حاستي الذَّوق والشَّم تعملان على وفق آلية كميائيَّة ، تتم إذابة المشمومات والمذوقات في غشاء الفم والأنف ، فعندما يدخل الطعام إلى داخل الفم تبدأ الغدد المتخصّصة بإفراز اللُّعاب حيث تذوب فيه هذه الأطعمة .  </vt:lpstr>
      <vt:lpstr>ثانياً: الانتباه</vt:lpstr>
      <vt:lpstr> العوامل المؤثّرة في الانتباه (العوامل الداخليَّة والخارجيَّة)</vt:lpstr>
      <vt:lpstr>ثانياً: العوامل الخارجيَّة- الموضوعيَّة:</vt:lpstr>
      <vt:lpstr>أنواع الانتباه</vt:lpstr>
      <vt:lpstr>أَهَمِّيـَّةُ الانْتِبَاهِ فِي العَمَلِيَّةِ التَّعْلِّمِيَّةِ</vt:lpstr>
      <vt:lpstr>عرض تقديمي في PowerPoint</vt:lpstr>
      <vt:lpstr>مشتتات الانتباه</vt:lpstr>
      <vt:lpstr>عرض تقديمي في PowerPoint</vt:lpstr>
      <vt:lpstr>عرض تقديمي في PowerPoint</vt:lpstr>
      <vt:lpstr>ثالثاً: الإدراك</vt:lpstr>
      <vt:lpstr>أهمِّـيَّــة الإدراك</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فِي عِـلْمِ النَّـفْـسِ التَّرْبَــوي  محاضرات جامعية لطلبة  كلية العلوم الإسلامية – قسم الدراسات الإسلامية - جامعة صلاح الدين المرحلة الثالثة))     إعـداد: م. م. لقمان صمد برادۆستى</dc:title>
  <dc:creator>HP</dc:creator>
  <cp:lastModifiedBy>a</cp:lastModifiedBy>
  <cp:revision>273</cp:revision>
  <dcterms:created xsi:type="dcterms:W3CDTF">2020-11-06T17:51:24Z</dcterms:created>
  <dcterms:modified xsi:type="dcterms:W3CDTF">2024-09-10T15:10:27Z</dcterms:modified>
</cp:coreProperties>
</file>