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sldIdLst>
    <p:sldId id="256" r:id="rId2"/>
    <p:sldId id="257" r:id="rId3"/>
    <p:sldId id="258" r:id="rId4"/>
    <p:sldId id="358" r:id="rId5"/>
    <p:sldId id="359" r:id="rId6"/>
    <p:sldId id="340" r:id="rId7"/>
    <p:sldId id="349" r:id="rId8"/>
    <p:sldId id="341" r:id="rId9"/>
    <p:sldId id="350" r:id="rId10"/>
    <p:sldId id="360" r:id="rId11"/>
    <p:sldId id="351" r:id="rId12"/>
    <p:sldId id="352" r:id="rId13"/>
    <p:sldId id="361" r:id="rId14"/>
    <p:sldId id="301" r:id="rId15"/>
    <p:sldId id="353" r:id="rId16"/>
    <p:sldId id="354" r:id="rId17"/>
    <p:sldId id="355" r:id="rId18"/>
    <p:sldId id="356" r:id="rId19"/>
    <p:sldId id="362" r:id="rId20"/>
    <p:sldId id="342" r:id="rId21"/>
    <p:sldId id="363" r:id="rId22"/>
    <p:sldId id="343" r:id="rId23"/>
    <p:sldId id="364" r:id="rId24"/>
    <p:sldId id="357" r:id="rId25"/>
    <p:sldId id="344" r:id="rId26"/>
    <p:sldId id="302" r:id="rId27"/>
    <p:sldId id="263" r:id="rId28"/>
    <p:sldId id="275" r:id="rId29"/>
    <p:sldId id="348" r:id="rId30"/>
    <p:sldId id="324" r:id="rId31"/>
    <p:sldId id="285"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عرض المادة" id="{AABE07D2-0435-471E-8BCF-00EC1DCFF6F0}">
          <p14:sldIdLst>
            <p14:sldId id="256"/>
          </p14:sldIdLst>
        </p14:section>
        <p14:section name="محتويات المحاضرة" id="{555B0330-FBCE-4F33-962E-C8B7F02F566C}">
          <p14:sldIdLst>
            <p14:sldId id="257"/>
          </p14:sldIdLst>
        </p14:section>
        <p14:section name="مدخل" id="{7B50EA47-DAB8-499D-88B1-8737D79D697B}">
          <p14:sldIdLst>
            <p14:sldId id="258"/>
            <p14:sldId id="358"/>
            <p14:sldId id="359"/>
            <p14:sldId id="340"/>
            <p14:sldId id="349"/>
            <p14:sldId id="341"/>
            <p14:sldId id="350"/>
            <p14:sldId id="360"/>
            <p14:sldId id="351"/>
            <p14:sldId id="352"/>
            <p14:sldId id="361"/>
          </p14:sldIdLst>
        </p14:section>
        <p14:section name="أنظمة الذاكرة" id="{452828D5-83E7-4170-AC6D-E7752AE0C23C}">
          <p14:sldIdLst>
            <p14:sldId id="301"/>
            <p14:sldId id="353"/>
            <p14:sldId id="354"/>
            <p14:sldId id="355"/>
            <p14:sldId id="356"/>
            <p14:sldId id="362"/>
            <p14:sldId id="342"/>
            <p14:sldId id="363"/>
            <p14:sldId id="343"/>
            <p14:sldId id="364"/>
            <p14:sldId id="357"/>
            <p14:sldId id="344"/>
            <p14:sldId id="302"/>
          </p14:sldIdLst>
        </p14:section>
        <p14:section name="النظريات المفسرة للنسيان" id="{CC950AC5-6B6D-4EEB-BBDA-85747CE10FDD}">
          <p14:sldIdLst>
            <p14:sldId id="263"/>
            <p14:sldId id="275"/>
            <p14:sldId id="348"/>
            <p14:sldId id="324"/>
          </p14:sldIdLst>
        </p14:section>
        <p14:section name="العَوَامِلُ الَتِي تُسَاعِدُ عَلَى النِّسْيَانِ" id="{6E260B29-8A6E-462D-BF1F-7A2903B21353}">
          <p14:sldIdLst>
            <p14:sldId id="285"/>
            <p14:sldId id="286"/>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p:scale>
          <a:sx n="94" d="100"/>
          <a:sy n="94" d="100"/>
        </p:scale>
        <p:origin x="-384"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9/21/2024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6705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2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جامعية لط</a:t>
            </a:r>
            <a:r>
              <a:rPr lang="ar-IQ" sz="4000" b="1" spc="50" dirty="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كلية العلوم الإسلامية – قسم الدراسات </a:t>
            </a:r>
            <a:r>
              <a:rPr lang="ar-SA" sz="4000" b="1" spc="50" dirty="0" smtClean="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الإسلامية</a:t>
            </a:r>
            <a:r>
              <a:rPr lang="ar-IQ"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48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-المرحلة الثالثة-</a:t>
            </a:r>
            <a:r>
              <a:rPr lang="en-US" sz="28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800" b="1" spc="50" dirty="0">
                <a:ln w="11430"/>
                <a:solidFill>
                  <a:srgbClr val="0070C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en-US"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a:t>
            </a:r>
            <a:br>
              <a:rPr lang="ar-SY"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221672"/>
            <a:ext cx="11748655" cy="6192983"/>
          </a:xfrm>
        </p:spPr>
        <p:txBody>
          <a:bodyPr>
            <a:noAutofit/>
          </a:bodyPr>
          <a:lstStyle/>
          <a:p>
            <a:pPr algn="r" rtl="1">
              <a:lnSpc>
                <a:spcPct val="150000"/>
              </a:lnSpc>
            </a:pPr>
            <a:r>
              <a:rPr lang="ar-SA" sz="5400" b="1" dirty="0" smtClean="0">
                <a:solidFill>
                  <a:srgbClr val="0070C0"/>
                </a:solidFill>
                <a:effectLst>
                  <a:outerShdw blurRad="38100" dist="38100" dir="2700000" algn="tl">
                    <a:srgbClr val="000000">
                      <a:alpha val="43137"/>
                    </a:srgbClr>
                  </a:outerShdw>
                </a:effectLst>
                <a:cs typeface="Ali-A-Samik" pitchFamily="2" charset="-78"/>
                <a:sym typeface="Wingdings"/>
              </a:rPr>
              <a:t></a:t>
            </a:r>
            <a:r>
              <a:rPr lang="ar-SA" sz="5400" b="1" dirty="0">
                <a:solidFill>
                  <a:srgbClr val="0070C0"/>
                </a:solidFill>
                <a:effectLst>
                  <a:outerShdw blurRad="38100" dist="38100" dir="2700000" algn="tl">
                    <a:srgbClr val="000000">
                      <a:alpha val="43137"/>
                    </a:srgbClr>
                  </a:outerShdw>
                </a:effectLst>
                <a:cs typeface="Ali-A-Samik" pitchFamily="2" charset="-78"/>
              </a:rPr>
              <a:t>  التَّرْمِيزُ </a:t>
            </a:r>
            <a:r>
              <a:rPr lang="ar-SA" sz="5400" b="1" dirty="0" smtClean="0">
                <a:solidFill>
                  <a:srgbClr val="0070C0"/>
                </a:solidFill>
                <a:effectLst>
                  <a:outerShdw blurRad="38100" dist="38100" dir="2700000" algn="tl">
                    <a:srgbClr val="000000">
                      <a:alpha val="43137"/>
                    </a:srgbClr>
                  </a:outerShdw>
                </a:effectLst>
                <a:cs typeface="Ali-A-Samik" pitchFamily="2" charset="-78"/>
              </a:rPr>
              <a:t>اللّمْسِي</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ويتضمن تمثيل الخصائص اللمسية المميزة للمنبهات، مثل الخشونة، </a:t>
            </a:r>
            <a:r>
              <a:rPr lang="ar-SA" b="1" dirty="0" smtClean="0">
                <a:effectLst>
                  <a:outerShdw blurRad="38100" dist="38100" dir="2700000" algn="tl">
                    <a:srgbClr val="000000">
                      <a:alpha val="43137"/>
                    </a:srgbClr>
                  </a:outerShdw>
                </a:effectLst>
                <a:cs typeface="Ali-A-Samik" pitchFamily="2" charset="-78"/>
              </a:rPr>
              <a:t>والنعومة</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a:t>
            </a:r>
            <a:r>
              <a:rPr lang="en-US" b="1" dirty="0">
                <a:effectLst>
                  <a:outerShdw blurRad="38100" dist="38100" dir="2700000" algn="tl">
                    <a:srgbClr val="000000">
                      <a:alpha val="43137"/>
                    </a:srgbClr>
                  </a:outerShdw>
                </a:effectLst>
                <a:cs typeface="Ali-A-Samik" pitchFamily="2" charset="-78"/>
              </a:rPr>
              <a:t/>
            </a:r>
            <a:br>
              <a:rPr lang="en-US" b="1" dirty="0">
                <a:effectLst>
                  <a:outerShdw blurRad="38100" dist="38100" dir="2700000" algn="tl">
                    <a:srgbClr val="000000">
                      <a:alpha val="43137"/>
                    </a:srgbClr>
                  </a:outerShdw>
                </a:effectLst>
                <a:cs typeface="Ali-A-Samik" pitchFamily="2" charset="-78"/>
              </a:rPr>
            </a:br>
            <a:r>
              <a:rPr lang="ar-SA" sz="5400" b="1" dirty="0" smtClean="0">
                <a:solidFill>
                  <a:srgbClr val="7030A0"/>
                </a:solidFill>
                <a:effectLst>
                  <a:outerShdw blurRad="38100" dist="38100" dir="2700000" algn="tl">
                    <a:srgbClr val="000000">
                      <a:alpha val="43137"/>
                    </a:srgbClr>
                  </a:outerShdw>
                </a:effectLst>
                <a:cs typeface="Ali-A-Samik" pitchFamily="2" charset="-78"/>
                <a:sym typeface="Wingdings"/>
              </a:rPr>
              <a:t></a:t>
            </a:r>
            <a:r>
              <a:rPr lang="ar-SA" sz="5400" b="1" dirty="0">
                <a:solidFill>
                  <a:srgbClr val="7030A0"/>
                </a:solidFill>
                <a:effectLst>
                  <a:outerShdw blurRad="38100" dist="38100" dir="2700000" algn="tl">
                    <a:srgbClr val="000000">
                      <a:alpha val="43137"/>
                    </a:srgbClr>
                  </a:outerShdw>
                </a:effectLst>
                <a:cs typeface="Ali-A-Samik" pitchFamily="2" charset="-78"/>
              </a:rPr>
              <a:t>  التَّرْمِيزُ </a:t>
            </a:r>
            <a:r>
              <a:rPr lang="ar-SA" sz="5400" b="1" dirty="0" smtClean="0">
                <a:solidFill>
                  <a:srgbClr val="7030A0"/>
                </a:solidFill>
                <a:effectLst>
                  <a:outerShdw blurRad="38100" dist="38100" dir="2700000" algn="tl">
                    <a:srgbClr val="000000">
                      <a:alpha val="43137"/>
                    </a:srgbClr>
                  </a:outerShdw>
                </a:effectLst>
                <a:cs typeface="Ali-A-Samik" pitchFamily="2" charset="-78"/>
              </a:rPr>
              <a:t>الدِّلاَلِي</a:t>
            </a:r>
            <a:r>
              <a:rPr lang="ar-IQ" sz="5400" b="1" dirty="0" smtClean="0">
                <a:solidFill>
                  <a:srgbClr val="7030A0"/>
                </a:solidFill>
                <a:effectLst>
                  <a:outerShdw blurRad="38100" dist="38100" dir="2700000" algn="tl">
                    <a:srgbClr val="000000">
                      <a:alpha val="43137"/>
                    </a:srgbClr>
                  </a:outerShdw>
                </a:effectLst>
                <a:cs typeface="Ali-A-Samik" pitchFamily="2" charset="-78"/>
              </a:rPr>
              <a:t> </a:t>
            </a:r>
            <a:r>
              <a:rPr lang="ar-SA" sz="5400" b="1" dirty="0" smtClean="0">
                <a:solidFill>
                  <a:srgbClr val="7030A0"/>
                </a:solidFill>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ويتضمن تمثيل الكلمات في ضوء ما </a:t>
            </a:r>
            <a:r>
              <a:rPr lang="ar-SA" b="1" dirty="0" smtClean="0">
                <a:effectLst>
                  <a:outerShdw blurRad="38100" dist="38100" dir="2700000" algn="tl">
                    <a:srgbClr val="000000">
                      <a:alpha val="43137"/>
                    </a:srgbClr>
                  </a:outerShdw>
                </a:effectLst>
                <a:cs typeface="Ali-A-Samik" pitchFamily="2" charset="-78"/>
              </a:rPr>
              <a:t>تدل</a:t>
            </a:r>
            <a:r>
              <a:rPr lang="ar-IQ" b="1" dirty="0" smtClean="0">
                <a:effectLst>
                  <a:outerShdw blurRad="38100" dist="38100" dir="2700000" algn="tl">
                    <a:srgbClr val="000000">
                      <a:alpha val="43137"/>
                    </a:srgbClr>
                  </a:outerShdw>
                </a:effectLst>
                <a:cs typeface="Ali-A-Samik" pitchFamily="2" charset="-78"/>
              </a:rPr>
              <a:t>ّ</a:t>
            </a:r>
            <a:r>
              <a:rPr lang="ar-SA" b="1" dirty="0" smtClean="0">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عليه من </a:t>
            </a:r>
            <a:r>
              <a:rPr lang="ar-SA" b="1" dirty="0" smtClean="0">
                <a:effectLst>
                  <a:outerShdw blurRad="38100" dist="38100" dir="2700000" algn="tl">
                    <a:srgbClr val="000000">
                      <a:alpha val="43137"/>
                    </a:srgbClr>
                  </a:outerShdw>
                </a:effectLst>
                <a:cs typeface="Ali-A-Samik" pitchFamily="2" charset="-78"/>
              </a:rPr>
              <a:t>معان</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a:t>
            </a:r>
            <a:r>
              <a:rPr lang="en-US" b="1" dirty="0">
                <a:effectLst>
                  <a:outerShdw blurRad="38100" dist="38100" dir="2700000" algn="tl">
                    <a:srgbClr val="000000">
                      <a:alpha val="43137"/>
                    </a:srgbClr>
                  </a:outerShdw>
                </a:effectLst>
                <a:cs typeface="Ali-A-Samik" pitchFamily="2" charset="-78"/>
              </a:rPr>
              <a:t/>
            </a:r>
            <a:br>
              <a:rPr lang="en-US" b="1" dirty="0">
                <a:effectLst>
                  <a:outerShdw blurRad="38100" dist="38100" dir="2700000" algn="tl">
                    <a:srgbClr val="000000">
                      <a:alpha val="43137"/>
                    </a:srgbClr>
                  </a:outerShdw>
                </a:effectLst>
                <a:cs typeface="Ali-A-Samik" pitchFamily="2" charset="-78"/>
              </a:rPr>
            </a:br>
            <a:r>
              <a:rPr lang="ar-SA" sz="5400" b="1" dirty="0" smtClean="0">
                <a:solidFill>
                  <a:srgbClr val="002060"/>
                </a:solidFill>
                <a:effectLst>
                  <a:outerShdw blurRad="38100" dist="38100" dir="2700000" algn="tl">
                    <a:srgbClr val="000000">
                      <a:alpha val="43137"/>
                    </a:srgbClr>
                  </a:outerShdw>
                </a:effectLst>
                <a:cs typeface="Ali-A-Samik" pitchFamily="2" charset="-78"/>
                <a:sym typeface="Wingdings"/>
              </a:rPr>
              <a:t></a:t>
            </a:r>
            <a:r>
              <a:rPr lang="ar-SA" sz="5400" b="1" dirty="0">
                <a:solidFill>
                  <a:srgbClr val="002060"/>
                </a:solidFill>
                <a:effectLst>
                  <a:outerShdw blurRad="38100" dist="38100" dir="2700000" algn="tl">
                    <a:srgbClr val="000000">
                      <a:alpha val="43137"/>
                    </a:srgbClr>
                  </a:outerShdw>
                </a:effectLst>
                <a:cs typeface="Ali-A-Samik" pitchFamily="2" charset="-78"/>
              </a:rPr>
              <a:t>  التَّرْمِيزُ </a:t>
            </a:r>
            <a:r>
              <a:rPr lang="ar-SA" sz="5400" b="1" dirty="0" smtClean="0">
                <a:solidFill>
                  <a:srgbClr val="002060"/>
                </a:solidFill>
                <a:effectLst>
                  <a:outerShdw blurRad="38100" dist="38100" dir="2700000" algn="tl">
                    <a:srgbClr val="000000">
                      <a:alpha val="43137"/>
                    </a:srgbClr>
                  </a:outerShdw>
                </a:effectLst>
                <a:cs typeface="Ali-A-Samik" pitchFamily="2" charset="-78"/>
              </a:rPr>
              <a:t>الحَرَكِي</a:t>
            </a:r>
            <a:r>
              <a:rPr lang="ar-IQ" sz="5400" b="1" dirty="0" smtClean="0">
                <a:solidFill>
                  <a:srgbClr val="002060"/>
                </a:solidFill>
                <a:effectLst>
                  <a:outerShdw blurRad="38100" dist="38100" dir="2700000" algn="tl">
                    <a:srgbClr val="000000">
                      <a:alpha val="43137"/>
                    </a:srgbClr>
                  </a:outerShdw>
                </a:effectLst>
                <a:cs typeface="Ali-A-Samik" pitchFamily="2" charset="-78"/>
              </a:rPr>
              <a:t> </a:t>
            </a:r>
            <a:r>
              <a:rPr lang="ar-SA" sz="5400" b="1" dirty="0" smtClean="0">
                <a:solidFill>
                  <a:srgbClr val="002060"/>
                </a:solidFill>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ويتضمن تمثيل الأفعال الحركية من حيث طبيعتها، وتسلسلها، وكيفيـة </a:t>
            </a:r>
            <a:r>
              <a:rPr lang="ar-SA" b="1" dirty="0" smtClean="0">
                <a:effectLst>
                  <a:outerShdw blurRad="38100" dist="38100" dir="2700000" algn="tl">
                    <a:srgbClr val="000000">
                      <a:alpha val="43137"/>
                    </a:srgbClr>
                  </a:outerShdw>
                </a:effectLst>
                <a:cs typeface="Ali-A-Samik" pitchFamily="2" charset="-78"/>
              </a:rPr>
              <a:t>تنفيذها.</a:t>
            </a:r>
            <a:endParaRPr lang="en-US" b="1" dirty="0">
              <a:solidFill>
                <a:srgbClr val="00B05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37249649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221672"/>
            <a:ext cx="11831781" cy="6192983"/>
          </a:xfrm>
        </p:spPr>
        <p:txBody>
          <a:bodyPr>
            <a:noAutofit/>
          </a:bodyPr>
          <a:lstStyle/>
          <a:p>
            <a:pPr algn="r" rtl="1">
              <a:lnSpc>
                <a:spcPct val="150000"/>
              </a:lnSpc>
            </a:pPr>
            <a:r>
              <a:rPr lang="ar-SA" sz="5400" b="1" dirty="0">
                <a:solidFill>
                  <a:srgbClr val="0070C0"/>
                </a:solidFill>
                <a:effectLst>
                  <a:outerShdw blurRad="38100" dist="38100" dir="2700000" algn="tl">
                    <a:srgbClr val="000000">
                      <a:alpha val="43137"/>
                    </a:srgbClr>
                  </a:outerShdw>
                </a:effectLst>
                <a:cs typeface="Ali-A-Azzam" pitchFamily="2" charset="-78"/>
              </a:rPr>
              <a:t>ثانياً: التَّخْزِين أَو </a:t>
            </a:r>
            <a:r>
              <a:rPr lang="ar-SA" sz="5400" b="1" dirty="0" smtClean="0">
                <a:solidFill>
                  <a:srgbClr val="0070C0"/>
                </a:solidFill>
                <a:effectLst>
                  <a:outerShdw blurRad="38100" dist="38100" dir="2700000" algn="tl">
                    <a:srgbClr val="000000">
                      <a:alpha val="43137"/>
                    </a:srgbClr>
                  </a:outerShdw>
                </a:effectLst>
                <a:cs typeface="Ali-A-Azzam" pitchFamily="2" charset="-78"/>
              </a:rPr>
              <a:t>الاحتِفَاظ</a:t>
            </a:r>
            <a:r>
              <a:rPr lang="ar-IQ" sz="5400" b="1" dirty="0" smtClean="0">
                <a:solidFill>
                  <a:srgbClr val="0070C0"/>
                </a:solidFill>
                <a:effectLst>
                  <a:outerShdw blurRad="38100" dist="38100" dir="2700000" algn="tl">
                    <a:srgbClr val="000000">
                      <a:alpha val="43137"/>
                    </a:srgbClr>
                  </a:outerShdw>
                </a:effectLst>
                <a:cs typeface="Ali-A-Azzam" pitchFamily="2" charset="-78"/>
              </a:rPr>
              <a:t> </a:t>
            </a:r>
            <a:r>
              <a:rPr lang="ar-SA" sz="5400" b="1" dirty="0" smtClean="0">
                <a:solidFill>
                  <a:srgbClr val="0070C0"/>
                </a:solidFill>
                <a:effectLst>
                  <a:outerShdw blurRad="38100" dist="38100" dir="2700000" algn="tl">
                    <a:srgbClr val="000000">
                      <a:alpha val="43137"/>
                    </a:srgbClr>
                  </a:outerShdw>
                </a:effectLst>
                <a:cs typeface="Ali-A-Azzam" pitchFamily="2" charset="-78"/>
              </a:rPr>
              <a:t>:</a:t>
            </a:r>
            <a:r>
              <a:rPr lang="en-US" sz="4000" dirty="0">
                <a:effectLst>
                  <a:outerShdw blurRad="38100" dist="38100" dir="2700000" algn="tl">
                    <a:srgbClr val="000000">
                      <a:alpha val="43137"/>
                    </a:srgbClr>
                  </a:outerShdw>
                </a:effectLst>
                <a:cs typeface="Ali-A-Sahifa Bold" pitchFamily="2" charset="-78"/>
              </a:rPr>
              <a:t/>
            </a:r>
            <a:br>
              <a:rPr lang="en-US" sz="4000" dirty="0">
                <a:effectLst>
                  <a:outerShdw blurRad="38100" dist="38100" dir="2700000" algn="tl">
                    <a:srgbClr val="000000">
                      <a:alpha val="43137"/>
                    </a:srgbClr>
                  </a:outerShdw>
                </a:effectLst>
                <a:cs typeface="Ali-A-Sahifa Bold" pitchFamily="2" charset="-78"/>
              </a:rPr>
            </a:br>
            <a:r>
              <a:rPr lang="ar-SA" b="1" dirty="0" smtClean="0">
                <a:solidFill>
                  <a:srgbClr val="FF0000"/>
                </a:solidFill>
                <a:effectLst>
                  <a:outerShdw blurRad="38100" dist="38100" dir="2700000" algn="tl">
                    <a:srgbClr val="000000">
                      <a:alpha val="43137"/>
                    </a:srgbClr>
                  </a:outerShdw>
                </a:effectLst>
                <a:cs typeface="Ali-A-Sahifa Bold" pitchFamily="2" charset="-78"/>
              </a:rPr>
              <a:t>"</a:t>
            </a:r>
            <a:r>
              <a:rPr lang="ar-IQ" b="1" dirty="0" smtClean="0">
                <a:solidFill>
                  <a:srgbClr val="FF0000"/>
                </a:solidFill>
                <a:effectLst>
                  <a:outerShdw blurRad="38100" dist="38100" dir="2700000" algn="tl">
                    <a:srgbClr val="000000">
                      <a:alpha val="43137"/>
                    </a:srgbClr>
                  </a:outerShdw>
                </a:effectLst>
                <a:cs typeface="Ali-A-Sahifa Bold" pitchFamily="2" charset="-78"/>
              </a:rPr>
              <a:t> </a:t>
            </a:r>
            <a:r>
              <a:rPr lang="ar-SA" b="1" dirty="0" smtClean="0">
                <a:solidFill>
                  <a:srgbClr val="FF0000"/>
                </a:solidFill>
                <a:effectLst>
                  <a:outerShdw blurRad="38100" dist="38100" dir="2700000" algn="tl">
                    <a:srgbClr val="000000">
                      <a:alpha val="43137"/>
                    </a:srgbClr>
                  </a:outerShdw>
                </a:effectLst>
                <a:cs typeface="Ali-A-Sahifa Bold" pitchFamily="2" charset="-78"/>
              </a:rPr>
              <a:t>هي </a:t>
            </a:r>
            <a:r>
              <a:rPr lang="ar-SA" b="1" dirty="0">
                <a:solidFill>
                  <a:srgbClr val="FF0000"/>
                </a:solidFill>
                <a:effectLst>
                  <a:outerShdw blurRad="38100" dist="38100" dir="2700000" algn="tl">
                    <a:srgbClr val="000000">
                      <a:alpha val="43137"/>
                    </a:srgbClr>
                  </a:outerShdw>
                </a:effectLst>
                <a:cs typeface="Ali-A-Sahifa Bold" pitchFamily="2" charset="-78"/>
              </a:rPr>
              <a:t>عمليَّة الاحتفاظ بالمعلومات التي تَمَّ ترميزها في الذَّاكرة، بصورة منظمة تيسر عملية استرجاعها عند الحاجة </a:t>
            </a:r>
            <a:r>
              <a:rPr lang="ar-SA" b="1" dirty="0" smtClean="0">
                <a:solidFill>
                  <a:srgbClr val="FF0000"/>
                </a:solidFill>
                <a:effectLst>
                  <a:outerShdw blurRad="38100" dist="38100" dir="2700000" algn="tl">
                    <a:srgbClr val="000000">
                      <a:alpha val="43137"/>
                    </a:srgbClr>
                  </a:outerShdw>
                </a:effectLst>
                <a:cs typeface="Ali-A-Sahifa Bold" pitchFamily="2" charset="-78"/>
              </a:rPr>
              <a:t>إليها</a:t>
            </a:r>
            <a:r>
              <a:rPr lang="ar-IQ" b="1" dirty="0" smtClean="0">
                <a:solidFill>
                  <a:srgbClr val="FF0000"/>
                </a:solidFill>
                <a:effectLst>
                  <a:outerShdw blurRad="38100" dist="38100" dir="2700000" algn="tl">
                    <a:srgbClr val="000000">
                      <a:alpha val="43137"/>
                    </a:srgbClr>
                  </a:outerShdw>
                </a:effectLst>
                <a:cs typeface="Ali-A-Sahifa Bold" pitchFamily="2" charset="-78"/>
              </a:rPr>
              <a:t> </a:t>
            </a:r>
            <a:r>
              <a:rPr lang="ar-SA" b="1" dirty="0" smtClean="0">
                <a:solidFill>
                  <a:srgbClr val="FF0000"/>
                </a:solidFill>
                <a:effectLst>
                  <a:outerShdw blurRad="38100" dist="38100" dir="2700000" algn="tl">
                    <a:srgbClr val="000000">
                      <a:alpha val="43137"/>
                    </a:srgbClr>
                  </a:outerShdw>
                </a:effectLst>
                <a:cs typeface="Ali-A-Sahifa Bold" pitchFamily="2" charset="-78"/>
              </a:rPr>
              <a:t>". </a:t>
            </a:r>
            <a:r>
              <a:rPr lang="ar-IQ" b="1" dirty="0" smtClean="0">
                <a:effectLst>
                  <a:outerShdw blurRad="38100" dist="38100" dir="2700000" algn="tl">
                    <a:srgbClr val="000000">
                      <a:alpha val="43137"/>
                    </a:srgbClr>
                  </a:outerShdw>
                </a:effectLst>
                <a:cs typeface="Ali-A-Sahifa Bold" pitchFamily="2" charset="-78"/>
              </a:rPr>
              <a:t/>
            </a:r>
            <a:br>
              <a:rPr lang="ar-IQ" b="1" dirty="0" smtClean="0">
                <a:effectLst>
                  <a:outerShdw blurRad="38100" dist="38100" dir="2700000" algn="tl">
                    <a:srgbClr val="000000">
                      <a:alpha val="43137"/>
                    </a:srgbClr>
                  </a:outerShdw>
                </a:effectLst>
                <a:cs typeface="Ali-A-Sahifa Bold" pitchFamily="2" charset="-78"/>
              </a:rPr>
            </a:br>
            <a:r>
              <a:rPr lang="ar-SA" b="1" dirty="0" smtClean="0">
                <a:effectLst>
                  <a:outerShdw blurRad="38100" dist="38100" dir="2700000" algn="tl">
                    <a:srgbClr val="000000">
                      <a:alpha val="43137"/>
                    </a:srgbClr>
                  </a:outerShdw>
                </a:effectLst>
                <a:cs typeface="Ali-A-Sahifa Bold" pitchFamily="2" charset="-78"/>
              </a:rPr>
              <a:t>وتتأثر </a:t>
            </a:r>
            <a:r>
              <a:rPr lang="ar-SA" b="1" dirty="0">
                <a:effectLst>
                  <a:outerShdw blurRad="38100" dist="38100" dir="2700000" algn="tl">
                    <a:srgbClr val="000000">
                      <a:alpha val="43137"/>
                    </a:srgbClr>
                  </a:outerShdw>
                </a:effectLst>
                <a:cs typeface="Ali-A-Sahifa Bold" pitchFamily="2" charset="-78"/>
              </a:rPr>
              <a:t>عملية التَّخزين بمدى تهيؤ </a:t>
            </a:r>
            <a:r>
              <a:rPr lang="ar-SA" b="1" dirty="0" smtClean="0">
                <a:effectLst>
                  <a:outerShdw blurRad="38100" dist="38100" dir="2700000" algn="tl">
                    <a:srgbClr val="000000">
                      <a:alpha val="43137"/>
                    </a:srgbClr>
                  </a:outerShdw>
                </a:effectLst>
                <a:cs typeface="Ali-A-Sahifa Bold" pitchFamily="2" charset="-78"/>
              </a:rPr>
              <a:t>الش</a:t>
            </a:r>
            <a:r>
              <a:rPr lang="ar-IQ" b="1" dirty="0" smtClean="0">
                <a:effectLst>
                  <a:outerShdw blurRad="38100" dist="38100" dir="2700000" algn="tl">
                    <a:srgbClr val="000000">
                      <a:alpha val="43137"/>
                    </a:srgbClr>
                  </a:outerShdw>
                </a:effectLst>
                <a:cs typeface="Ali-A-Sahifa Bold" pitchFamily="2" charset="-78"/>
              </a:rPr>
              <a:t>َّ</a:t>
            </a:r>
            <a:r>
              <a:rPr lang="ar-SA" b="1" dirty="0" smtClean="0">
                <a:effectLst>
                  <a:outerShdw blurRad="38100" dist="38100" dir="2700000" algn="tl">
                    <a:srgbClr val="000000">
                      <a:alpha val="43137"/>
                    </a:srgbClr>
                  </a:outerShdw>
                </a:effectLst>
                <a:cs typeface="Ali-A-Sahifa Bold" pitchFamily="2" charset="-78"/>
              </a:rPr>
              <a:t>خص واستعداده</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a:t>
            </a:r>
            <a:r>
              <a:rPr lang="ar-SA" b="1" dirty="0">
                <a:effectLst>
                  <a:outerShdw blurRad="38100" dist="38100" dir="2700000" algn="tl">
                    <a:srgbClr val="000000">
                      <a:alpha val="43137"/>
                    </a:srgbClr>
                  </a:outerShdw>
                </a:effectLst>
                <a:cs typeface="Ali-A-Sahifa Bold" pitchFamily="2" charset="-78"/>
              </a:rPr>
              <a:t>وبالمجهود الذي يبذله في حفظ المادة التي يتعرض </a:t>
            </a:r>
            <a:r>
              <a:rPr lang="ar-SA" b="1" dirty="0" smtClean="0">
                <a:effectLst>
                  <a:outerShdw blurRad="38100" dist="38100" dir="2700000" algn="tl">
                    <a:srgbClr val="000000">
                      <a:alpha val="43137"/>
                    </a:srgbClr>
                  </a:outerShdw>
                </a:effectLst>
                <a:cs typeface="Ali-A-Sahifa Bold" pitchFamily="2" charset="-78"/>
              </a:rPr>
              <a:t>لها</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a:t>
            </a:r>
            <a:r>
              <a:rPr lang="ar-SA" b="1" dirty="0">
                <a:effectLst>
                  <a:outerShdw blurRad="38100" dist="38100" dir="2700000" algn="tl">
                    <a:srgbClr val="000000">
                      <a:alpha val="43137"/>
                    </a:srgbClr>
                  </a:outerShdw>
                </a:effectLst>
                <a:cs typeface="Ali-A-Sahifa Bold" pitchFamily="2" charset="-78"/>
              </a:rPr>
              <a:t>وبكون المادة </a:t>
            </a:r>
            <a:r>
              <a:rPr lang="ar-SA" b="1" dirty="0" smtClean="0">
                <a:effectLst>
                  <a:outerShdw blurRad="38100" dist="38100" dir="2700000" algn="tl">
                    <a:srgbClr val="000000">
                      <a:alpha val="43137"/>
                    </a:srgbClr>
                  </a:outerShdw>
                </a:effectLst>
                <a:cs typeface="Ali-A-Sahifa Bold" pitchFamily="2" charset="-78"/>
              </a:rPr>
              <a:t>واضحة، وسهلة</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ومفهومة</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a:t>
            </a:r>
            <a:r>
              <a:rPr lang="ar-SA" b="1" dirty="0">
                <a:effectLst>
                  <a:outerShdw blurRad="38100" dist="38100" dir="2700000" algn="tl">
                    <a:srgbClr val="000000">
                      <a:alpha val="43137"/>
                    </a:srgbClr>
                  </a:outerShdw>
                </a:effectLst>
                <a:cs typeface="Ali-A-Sahifa Bold" pitchFamily="2" charset="-78"/>
              </a:rPr>
              <a:t>وبمعنى </a:t>
            </a:r>
            <a:r>
              <a:rPr lang="ar-SA" b="1" dirty="0" smtClean="0">
                <a:effectLst>
                  <a:outerShdw blurRad="38100" dist="38100" dir="2700000" algn="tl">
                    <a:srgbClr val="000000">
                      <a:alpha val="43137"/>
                    </a:srgbClr>
                  </a:outerShdw>
                </a:effectLst>
                <a:cs typeface="Ali-A-Sahifa Bold" pitchFamily="2" charset="-78"/>
              </a:rPr>
              <a:t>أد</a:t>
            </a:r>
            <a:r>
              <a:rPr lang="ar-IQ" b="1" dirty="0" smtClean="0">
                <a:effectLst>
                  <a:outerShdw blurRad="38100" dist="38100" dir="2700000" algn="tl">
                    <a:srgbClr val="000000">
                      <a:alpha val="43137"/>
                    </a:srgbClr>
                  </a:outerShdw>
                </a:effectLst>
                <a:cs typeface="Ali-A-Sahifa Bold" pitchFamily="2" charset="-78"/>
              </a:rPr>
              <a:t>َّ</a:t>
            </a:r>
            <a:r>
              <a:rPr lang="ar-SA" b="1" dirty="0" smtClean="0">
                <a:effectLst>
                  <a:outerShdw blurRad="38100" dist="38100" dir="2700000" algn="tl">
                    <a:srgbClr val="000000">
                      <a:alpha val="43137"/>
                    </a:srgbClr>
                  </a:outerShdw>
                </a:effectLst>
                <a:cs typeface="Ali-A-Sahifa Bold" pitchFamily="2" charset="-78"/>
              </a:rPr>
              <a:t>ق </a:t>
            </a:r>
            <a:r>
              <a:rPr lang="ar-SA" b="1" dirty="0">
                <a:effectLst>
                  <a:outerShdw blurRad="38100" dist="38100" dir="2700000" algn="tl">
                    <a:srgbClr val="000000">
                      <a:alpha val="43137"/>
                    </a:srgbClr>
                  </a:outerShdw>
                </a:effectLst>
                <a:cs typeface="Ali-A-Sahifa Bold" pitchFamily="2" charset="-78"/>
              </a:rPr>
              <a:t>ذات </a:t>
            </a:r>
            <a:r>
              <a:rPr lang="ar-SA" b="1" dirty="0" smtClean="0">
                <a:effectLst>
                  <a:outerShdw blurRad="38100" dist="38100" dir="2700000" algn="tl">
                    <a:srgbClr val="000000">
                      <a:alpha val="43137"/>
                    </a:srgbClr>
                  </a:outerShdw>
                </a:effectLst>
                <a:cs typeface="Ali-A-Sahifa Bold" pitchFamily="2" charset="-78"/>
              </a:rPr>
              <a:t>معنى</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a:t>
            </a:r>
            <a:r>
              <a:rPr lang="ar-IQ" b="1" dirty="0" smtClean="0">
                <a:effectLst>
                  <a:outerShdw blurRad="38100" dist="38100" dir="2700000" algn="tl">
                    <a:srgbClr val="000000">
                      <a:alpha val="43137"/>
                    </a:srgbClr>
                  </a:outerShdw>
                </a:effectLst>
                <a:cs typeface="Ali-A-Sahifa Bold" pitchFamily="2" charset="-78"/>
              </a:rPr>
              <a:t> </a:t>
            </a:r>
            <a:endParaRPr lang="en-US" b="1" dirty="0">
              <a:solidFill>
                <a:srgbClr val="00B05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107751609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10837" y="124692"/>
            <a:ext cx="11720945" cy="6289963"/>
          </a:xfrm>
        </p:spPr>
        <p:txBody>
          <a:bodyPr>
            <a:noAutofit/>
          </a:bodyPr>
          <a:lstStyle/>
          <a:p>
            <a:pPr algn="r" rtl="1">
              <a:lnSpc>
                <a:spcPct val="150000"/>
              </a:lnSpc>
            </a:pPr>
            <a:r>
              <a:rPr lang="ar-SA" sz="6600" b="1" dirty="0">
                <a:effectLst>
                  <a:outerShdw blurRad="38100" dist="38100" dir="2700000" algn="tl">
                    <a:srgbClr val="000000">
                      <a:alpha val="43137"/>
                    </a:srgbClr>
                  </a:outerShdw>
                </a:effectLst>
                <a:cs typeface="Ali-A-Samik" pitchFamily="2" charset="-78"/>
              </a:rPr>
              <a:t>ثالثاً: الاسْتِرْجَاع:</a:t>
            </a:r>
            <a:r>
              <a:rPr lang="en-US" dirty="0">
                <a:cs typeface="Ali-A-Sahifa Bold" pitchFamily="2" charset="-78"/>
              </a:rPr>
              <a:t/>
            </a:r>
            <a:br>
              <a:rPr lang="en-US" dirty="0">
                <a:cs typeface="Ali-A-Sahifa Bold" pitchFamily="2" charset="-78"/>
              </a:rPr>
            </a:br>
            <a:r>
              <a:rPr lang="ar-SA" sz="5400" dirty="0">
                <a:solidFill>
                  <a:srgbClr val="FF0000"/>
                </a:solidFill>
                <a:effectLst>
                  <a:outerShdw blurRad="38100" dist="38100" dir="2700000" algn="tl">
                    <a:srgbClr val="000000">
                      <a:alpha val="43137"/>
                    </a:srgbClr>
                  </a:outerShdw>
                </a:effectLst>
                <a:cs typeface="Ali-A-Sahifa Bold" pitchFamily="2" charset="-78"/>
              </a:rPr>
              <a:t>"بمعنى </a:t>
            </a:r>
            <a:r>
              <a:rPr lang="ar-SA" sz="5400" dirty="0" smtClean="0">
                <a:solidFill>
                  <a:srgbClr val="FF0000"/>
                </a:solidFill>
                <a:effectLst>
                  <a:outerShdw blurRad="38100" dist="38100" dir="2700000" algn="tl">
                    <a:srgbClr val="000000">
                      <a:alpha val="43137"/>
                    </a:srgbClr>
                  </a:outerShdw>
                </a:effectLst>
                <a:cs typeface="Ali-A-Sahifa Bold" pitchFamily="2" charset="-78"/>
              </a:rPr>
              <a:t>ق</a:t>
            </a:r>
            <a:r>
              <a:rPr lang="ar-IQ" sz="5400" dirty="0" smtClean="0">
                <a:solidFill>
                  <a:srgbClr val="FF0000"/>
                </a:solidFill>
                <a:effectLst>
                  <a:outerShdw blurRad="38100" dist="38100" dir="2700000" algn="tl">
                    <a:srgbClr val="000000">
                      <a:alpha val="43137"/>
                    </a:srgbClr>
                  </a:outerShdw>
                </a:effectLst>
                <a:cs typeface="Ali-A-Sahifa Bold" pitchFamily="2" charset="-78"/>
              </a:rPr>
              <a:t>ُ</a:t>
            </a:r>
            <a:r>
              <a:rPr lang="ar-SA" sz="5400" dirty="0" smtClean="0">
                <a:solidFill>
                  <a:srgbClr val="FF0000"/>
                </a:solidFill>
                <a:effectLst>
                  <a:outerShdw blurRad="38100" dist="38100" dir="2700000" algn="tl">
                    <a:srgbClr val="000000">
                      <a:alpha val="43137"/>
                    </a:srgbClr>
                  </a:outerShdw>
                </a:effectLst>
                <a:cs typeface="Ali-A-Sahifa Bold" pitchFamily="2" charset="-78"/>
              </a:rPr>
              <a:t>درة </a:t>
            </a:r>
            <a:r>
              <a:rPr lang="ar-SA" sz="5400" dirty="0">
                <a:solidFill>
                  <a:srgbClr val="FF0000"/>
                </a:solidFill>
                <a:effectLst>
                  <a:outerShdw blurRad="38100" dist="38100" dir="2700000" algn="tl">
                    <a:srgbClr val="000000">
                      <a:alpha val="43137"/>
                    </a:srgbClr>
                  </a:outerShdw>
                </a:effectLst>
                <a:cs typeface="Ali-A-Sahifa Bold" pitchFamily="2" charset="-78"/>
              </a:rPr>
              <a:t>الشخص على استعادة المعلومات التي سبق له أنْ قام بترميزها، وتخزينها، على نحو يتطابق مع الشكل الأصلي لهذه المعلومات". </a:t>
            </a:r>
            <a:r>
              <a:rPr lang="en-US" dirty="0">
                <a:cs typeface="Ali-A-Sahifa Bold" pitchFamily="2" charset="-78"/>
              </a:rPr>
              <a:t/>
            </a:r>
            <a:br>
              <a:rPr lang="en-US" dirty="0">
                <a:cs typeface="Ali-A-Sahifa Bold" pitchFamily="2" charset="-78"/>
              </a:rPr>
            </a:br>
            <a:r>
              <a:rPr lang="ar-SA" sz="5400" b="1" dirty="0">
                <a:effectLst>
                  <a:outerShdw blurRad="38100" dist="38100" dir="2700000" algn="tl">
                    <a:srgbClr val="000000">
                      <a:alpha val="43137"/>
                    </a:srgbClr>
                  </a:outerShdw>
                </a:effectLst>
                <a:cs typeface="Ali-A-Sahifa Bold" pitchFamily="2" charset="-78"/>
              </a:rPr>
              <a:t>يتم </a:t>
            </a:r>
            <a:r>
              <a:rPr lang="ar-SA" sz="5400" b="1" dirty="0" smtClean="0">
                <a:effectLst>
                  <a:outerShdw blurRad="38100" dist="38100" dir="2700000" algn="tl">
                    <a:srgbClr val="000000">
                      <a:alpha val="43137"/>
                    </a:srgbClr>
                  </a:outerShdw>
                </a:effectLst>
                <a:cs typeface="Ali-A-Sahifa Bold" pitchFamily="2" charset="-78"/>
              </a:rPr>
              <a:t>الت</a:t>
            </a:r>
            <a:r>
              <a:rPr lang="ar-IQ" sz="5400" b="1" dirty="0" smtClean="0">
                <a:effectLst>
                  <a:outerShdw blurRad="38100" dist="38100" dir="2700000" algn="tl">
                    <a:srgbClr val="000000">
                      <a:alpha val="43137"/>
                    </a:srgbClr>
                  </a:outerShdw>
                </a:effectLst>
                <a:cs typeface="Ali-A-Sahifa Bold" pitchFamily="2" charset="-78"/>
              </a:rPr>
              <a:t>َّ</a:t>
            </a:r>
            <a:r>
              <a:rPr lang="ar-SA" sz="5400" b="1" dirty="0" smtClean="0">
                <a:effectLst>
                  <a:outerShdw blurRad="38100" dist="38100" dir="2700000" algn="tl">
                    <a:srgbClr val="000000">
                      <a:alpha val="43137"/>
                    </a:srgbClr>
                  </a:outerShdw>
                </a:effectLst>
                <a:cs typeface="Ali-A-Sahifa Bold" pitchFamily="2" charset="-78"/>
              </a:rPr>
              <a:t>مييز </a:t>
            </a:r>
            <a:r>
              <a:rPr lang="ar-SA" sz="5400" b="1" dirty="0">
                <a:effectLst>
                  <a:outerShdw blurRad="38100" dist="38100" dir="2700000" algn="tl">
                    <a:srgbClr val="000000">
                      <a:alpha val="43137"/>
                    </a:srgbClr>
                  </a:outerShdw>
                </a:effectLst>
                <a:cs typeface="Ali-A-Sahifa Bold" pitchFamily="2" charset="-78"/>
              </a:rPr>
              <a:t>بين </a:t>
            </a:r>
            <a:r>
              <a:rPr lang="ar-SA" sz="5400" b="1" dirty="0" smtClean="0">
                <a:effectLst>
                  <a:outerShdw blurRad="38100" dist="38100" dir="2700000" algn="tl">
                    <a:srgbClr val="000000">
                      <a:alpha val="43137"/>
                    </a:srgbClr>
                  </a:outerShdw>
                </a:effectLst>
                <a:cs typeface="Ali-A-Sahifa Bold" pitchFamily="2" charset="-78"/>
              </a:rPr>
              <a:t>أنظم</a:t>
            </a:r>
            <a:r>
              <a:rPr lang="ar-IQ" sz="5400" b="1" dirty="0" smtClean="0">
                <a:effectLst>
                  <a:outerShdw blurRad="38100" dist="38100" dir="2700000" algn="tl">
                    <a:srgbClr val="000000">
                      <a:alpha val="43137"/>
                    </a:srgbClr>
                  </a:outerShdw>
                </a:effectLst>
                <a:cs typeface="Ali-A-Sahifa Bold" pitchFamily="2" charset="-78"/>
              </a:rPr>
              <a:t>ــ</a:t>
            </a:r>
            <a:r>
              <a:rPr lang="ar-SA" sz="5400" b="1" dirty="0" smtClean="0">
                <a:effectLst>
                  <a:outerShdw blurRad="38100" dist="38100" dir="2700000" algn="tl">
                    <a:srgbClr val="000000">
                      <a:alpha val="43137"/>
                    </a:srgbClr>
                  </a:outerShdw>
                </a:effectLst>
                <a:cs typeface="Ali-A-Sahifa Bold" pitchFamily="2" charset="-78"/>
              </a:rPr>
              <a:t>ة الذ</a:t>
            </a:r>
            <a:r>
              <a:rPr lang="ar-IQ" sz="5400" b="1" dirty="0" smtClean="0">
                <a:effectLst>
                  <a:outerShdw blurRad="38100" dist="38100" dir="2700000" algn="tl">
                    <a:srgbClr val="000000">
                      <a:alpha val="43137"/>
                    </a:srgbClr>
                  </a:outerShdw>
                </a:effectLst>
                <a:cs typeface="Ali-A-Sahifa Bold" pitchFamily="2" charset="-78"/>
              </a:rPr>
              <a:t>َّ</a:t>
            </a:r>
            <a:r>
              <a:rPr lang="ar-SA" sz="5400" b="1" dirty="0" smtClean="0">
                <a:effectLst>
                  <a:outerShdw blurRad="38100" dist="38100" dir="2700000" algn="tl">
                    <a:srgbClr val="000000">
                      <a:alpha val="43137"/>
                    </a:srgbClr>
                  </a:outerShdw>
                </a:effectLst>
                <a:cs typeface="Ali-A-Sahifa Bold" pitchFamily="2" charset="-78"/>
              </a:rPr>
              <a:t>اك</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رة م</a:t>
            </a:r>
            <a:r>
              <a:rPr lang="ar-IQ" sz="5400" b="1" dirty="0" smtClean="0">
                <a:effectLst>
                  <a:outerShdw blurRad="38100" dist="38100" dir="2700000" algn="tl">
                    <a:srgbClr val="000000">
                      <a:alpha val="43137"/>
                    </a:srgbClr>
                  </a:outerShdw>
                </a:effectLst>
                <a:cs typeface="Ali-A-Sahifa Bold" pitchFamily="2" charset="-78"/>
              </a:rPr>
              <a:t>ــ</a:t>
            </a:r>
            <a:r>
              <a:rPr lang="ar-SA" sz="5400" b="1" dirty="0" smtClean="0">
                <a:effectLst>
                  <a:outerShdw blurRad="38100" dist="38100" dir="2700000" algn="tl">
                    <a:srgbClr val="000000">
                      <a:alpha val="43137"/>
                    </a:srgbClr>
                  </a:outerShdw>
                </a:effectLst>
                <a:cs typeface="Ali-A-Sahifa Bold" pitchFamily="2" charset="-78"/>
              </a:rPr>
              <a:t>ن خ</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لال:</a:t>
            </a:r>
            <a:endParaRPr lang="en-US"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4163151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290945" y="124692"/>
            <a:ext cx="11540837" cy="6289963"/>
          </a:xfrm>
        </p:spPr>
        <p:txBody>
          <a:bodyPr>
            <a:noAutofit/>
          </a:bodyPr>
          <a:lstStyle/>
          <a:p>
            <a:pPr algn="r" rtl="1">
              <a:lnSpc>
                <a:spcPct val="150000"/>
              </a:lnSpc>
            </a:pP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السع</a:t>
            </a:r>
            <a:r>
              <a:rPr lang="ar-IQ" sz="5400" b="1" dirty="0" smtClean="0">
                <a:solidFill>
                  <a:srgbClr val="0070C0"/>
                </a:solidFill>
                <a:effectLst>
                  <a:outerShdw blurRad="38100" dist="38100" dir="2700000" algn="tl">
                    <a:srgbClr val="000000">
                      <a:alpha val="43137"/>
                    </a:srgbClr>
                  </a:outerShdw>
                </a:effectLst>
                <a:cs typeface="Ali-A-Samik" pitchFamily="2" charset="-78"/>
              </a:rPr>
              <a:t>ــ</a:t>
            </a:r>
            <a:r>
              <a:rPr lang="ar-SA" sz="5400" b="1" dirty="0" smtClean="0">
                <a:solidFill>
                  <a:srgbClr val="0070C0"/>
                </a:solidFill>
                <a:effectLst>
                  <a:outerShdw blurRad="38100" dist="38100" dir="2700000" algn="tl">
                    <a:srgbClr val="000000">
                      <a:alpha val="43137"/>
                    </a:srgbClr>
                  </a:outerShdw>
                </a:effectLst>
                <a:cs typeface="Ali-A-Samik" pitchFamily="2" charset="-78"/>
              </a:rPr>
              <a:t>ة</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mik" pitchFamily="2" charset="-78"/>
              </a:rPr>
              <a:t>وتتمثل في كمية المعلومات التي يستطيع النظام الاحتفاظ بها في لحظة من اللحظات.</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SA" sz="5400" b="1" dirty="0">
                <a:solidFill>
                  <a:srgbClr val="002060"/>
                </a:solidFill>
                <a:effectLst>
                  <a:outerShdw blurRad="38100" dist="38100" dir="2700000" algn="tl">
                    <a:srgbClr val="000000">
                      <a:alpha val="43137"/>
                    </a:srgbClr>
                  </a:outerShdw>
                </a:effectLst>
                <a:cs typeface="Ali-A-Samik" pitchFamily="2" charset="-78"/>
              </a:rPr>
              <a:t>•  شكل </a:t>
            </a:r>
            <a:r>
              <a:rPr lang="ar-SA" sz="5400" b="1" dirty="0" smtClean="0">
                <a:solidFill>
                  <a:srgbClr val="002060"/>
                </a:solidFill>
                <a:effectLst>
                  <a:outerShdw blurRad="38100" dist="38100" dir="2700000" algn="tl">
                    <a:srgbClr val="000000">
                      <a:alpha val="43137"/>
                    </a:srgbClr>
                  </a:outerShdw>
                </a:effectLst>
                <a:cs typeface="Ali-A-Samik" pitchFamily="2" charset="-78"/>
              </a:rPr>
              <a:t>التمثي</a:t>
            </a:r>
            <a:r>
              <a:rPr lang="ar-IQ" sz="5400" b="1" dirty="0" smtClean="0">
                <a:solidFill>
                  <a:srgbClr val="002060"/>
                </a:solidFill>
                <a:effectLst>
                  <a:outerShdw blurRad="38100" dist="38100" dir="2700000" algn="tl">
                    <a:srgbClr val="000000">
                      <a:alpha val="43137"/>
                    </a:srgbClr>
                  </a:outerShdw>
                </a:effectLst>
                <a:cs typeface="Ali-A-Samik" pitchFamily="2" charset="-78"/>
              </a:rPr>
              <a:t>ــ</a:t>
            </a:r>
            <a:r>
              <a:rPr lang="ar-SA" sz="5400" b="1" dirty="0" smtClean="0">
                <a:solidFill>
                  <a:srgbClr val="002060"/>
                </a:solidFill>
                <a:effectLst>
                  <a:outerShdw blurRad="38100" dist="38100" dir="2700000" algn="tl">
                    <a:srgbClr val="000000">
                      <a:alpha val="43137"/>
                    </a:srgbClr>
                  </a:outerShdw>
                </a:effectLst>
                <a:cs typeface="Ali-A-Samik" pitchFamily="2" charset="-78"/>
              </a:rPr>
              <a:t>لات</a:t>
            </a:r>
            <a:r>
              <a:rPr lang="ar-IQ" sz="5400" b="1" dirty="0" smtClean="0">
                <a:solidFill>
                  <a:srgbClr val="002060"/>
                </a:solidFill>
                <a:effectLst>
                  <a:outerShdw blurRad="38100" dist="38100" dir="2700000" algn="tl">
                    <a:srgbClr val="000000">
                      <a:alpha val="43137"/>
                    </a:srgbClr>
                  </a:outerShdw>
                </a:effectLst>
                <a:cs typeface="Ali-A-Samik" pitchFamily="2" charset="-78"/>
              </a:rPr>
              <a:t> </a:t>
            </a:r>
            <a:r>
              <a:rPr lang="ar-SA" sz="5400" b="1" dirty="0" smtClean="0">
                <a:solidFill>
                  <a:srgbClr val="00206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mik" pitchFamily="2" charset="-78"/>
              </a:rPr>
              <a:t>ويشير إلى طبيعة التحويلات التي تجري على المعلومات لتيسير عملية الاحتفاظ بها.</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SA" sz="5400" b="1" dirty="0">
                <a:solidFill>
                  <a:srgbClr val="7030A0"/>
                </a:solidFill>
                <a:effectLst>
                  <a:outerShdw blurRad="38100" dist="38100" dir="2700000" algn="tl">
                    <a:srgbClr val="000000">
                      <a:alpha val="43137"/>
                    </a:srgbClr>
                  </a:outerShdw>
                </a:effectLst>
                <a:cs typeface="Ali-A-Samik" pitchFamily="2" charset="-78"/>
              </a:rPr>
              <a:t>•  مستوى </a:t>
            </a:r>
            <a:r>
              <a:rPr lang="ar-SA" sz="5400" b="1" dirty="0" smtClean="0">
                <a:solidFill>
                  <a:srgbClr val="7030A0"/>
                </a:solidFill>
                <a:effectLst>
                  <a:outerShdw blurRad="38100" dist="38100" dir="2700000" algn="tl">
                    <a:srgbClr val="000000">
                      <a:alpha val="43137"/>
                    </a:srgbClr>
                  </a:outerShdw>
                </a:effectLst>
                <a:cs typeface="Ali-A-Samik" pitchFamily="2" charset="-78"/>
              </a:rPr>
              <a:t>التنشي</a:t>
            </a:r>
            <a:r>
              <a:rPr lang="ar-IQ" sz="5400" b="1" dirty="0" smtClean="0">
                <a:solidFill>
                  <a:srgbClr val="7030A0"/>
                </a:solidFill>
                <a:effectLst>
                  <a:outerShdw blurRad="38100" dist="38100" dir="2700000" algn="tl">
                    <a:srgbClr val="000000">
                      <a:alpha val="43137"/>
                    </a:srgbClr>
                  </a:outerShdw>
                </a:effectLst>
                <a:cs typeface="Ali-A-Samik" pitchFamily="2" charset="-78"/>
              </a:rPr>
              <a:t>ـ</a:t>
            </a:r>
            <a:r>
              <a:rPr lang="ar-SA" sz="5400" b="1" dirty="0" smtClean="0">
                <a:solidFill>
                  <a:srgbClr val="7030A0"/>
                </a:solidFill>
                <a:effectLst>
                  <a:outerShdw blurRad="38100" dist="38100" dir="2700000" algn="tl">
                    <a:srgbClr val="000000">
                      <a:alpha val="43137"/>
                    </a:srgbClr>
                  </a:outerShdw>
                </a:effectLst>
                <a:cs typeface="Ali-A-Samik" pitchFamily="2" charset="-78"/>
              </a:rPr>
              <a:t>ط: </a:t>
            </a:r>
            <a:r>
              <a:rPr lang="ar-SA" sz="4000" dirty="0">
                <a:effectLst>
                  <a:outerShdw blurRad="38100" dist="38100" dir="2700000" algn="tl">
                    <a:srgbClr val="000000">
                      <a:alpha val="43137"/>
                    </a:srgbClr>
                  </a:outerShdw>
                </a:effectLst>
                <a:cs typeface="Ali-A-Samik" pitchFamily="2" charset="-78"/>
              </a:rPr>
              <a:t>ويشير إلى مدة الاحتفاظ بالمعلومات قيد المعالجة وارتباطها بالصور الذهنية.</a:t>
            </a:r>
            <a:endParaRPr lang="en-US" sz="4000"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149485531"/>
      </p:ext>
    </p:extLst>
  </p:cSld>
  <p:clrMapOvr>
    <a:overrideClrMapping bg1="lt1" tx1="dk1" bg2="lt2" tx2="dk2" accent1="accent1" accent2="accent2" accent3="accent3" accent4="accent4" accent5="accent5" accent6="accent6" hlink="hlink" folHlink="folHlink"/>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244156"/>
            <a:ext cx="11873346" cy="1058171"/>
          </a:xfrm>
        </p:spPr>
        <p:txBody>
          <a:bodyPr>
            <a:noAutofit/>
          </a:bodyPr>
          <a:lstStyle/>
          <a:p>
            <a:pPr algn="ctr" rtl="1"/>
            <a:r>
              <a:rPr lang="ar-SA" sz="7200" b="1" dirty="0">
                <a:solidFill>
                  <a:srgbClr val="FF0000"/>
                </a:solidFill>
                <a:effectLst>
                  <a:outerShdw blurRad="38100" dist="38100" dir="2700000" algn="tl">
                    <a:srgbClr val="000000">
                      <a:alpha val="43137"/>
                    </a:srgbClr>
                  </a:outerShdw>
                </a:effectLst>
                <a:cs typeface="Ali-A-Samik" pitchFamily="2" charset="-78"/>
              </a:rPr>
              <a:t>أَنْظِمَةُ </a:t>
            </a:r>
            <a:r>
              <a:rPr lang="ar-SA" sz="7200" b="1" dirty="0" smtClean="0">
                <a:solidFill>
                  <a:srgbClr val="FF0000"/>
                </a:solidFill>
                <a:effectLst>
                  <a:outerShdw blurRad="38100" dist="38100" dir="2700000" algn="tl">
                    <a:srgbClr val="000000">
                      <a:alpha val="43137"/>
                    </a:srgbClr>
                  </a:outerShdw>
                </a:effectLst>
                <a:cs typeface="Ali-A-Samik" pitchFamily="2" charset="-78"/>
              </a:rPr>
              <a:t>التَّذَكُّر</a:t>
            </a:r>
            <a:endParaRPr lang="en-US" sz="72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235527" y="900546"/>
            <a:ext cx="11651673" cy="5721927"/>
          </a:xfrm>
        </p:spPr>
        <p:txBody>
          <a:bodyPr>
            <a:noAutofit/>
          </a:bodyPr>
          <a:lstStyle/>
          <a:p>
            <a:pPr marL="0" indent="0" algn="r" rtl="1">
              <a:lnSpc>
                <a:spcPct val="150000"/>
              </a:lnSpc>
              <a:buNone/>
            </a:pPr>
            <a:r>
              <a:rPr lang="ar-SA" sz="4000" b="1" dirty="0">
                <a:solidFill>
                  <a:srgbClr val="002060"/>
                </a:solidFill>
                <a:effectLst>
                  <a:outerShdw blurRad="38100" dist="38100" dir="2700000" algn="tl">
                    <a:srgbClr val="000000">
                      <a:alpha val="43137"/>
                    </a:srgbClr>
                  </a:outerShdw>
                </a:effectLst>
                <a:cs typeface="Ali-A-Azzam" pitchFamily="2" charset="-78"/>
              </a:rPr>
              <a:t>أولاً: الذَّاكِرَةُ الحِسِيَّةُ:</a:t>
            </a:r>
            <a:endParaRPr lang="en-US" sz="4000" b="1" dirty="0">
              <a:solidFill>
                <a:srgbClr val="002060"/>
              </a:solidFill>
              <a:effectLst>
                <a:outerShdw blurRad="38100" dist="38100" dir="2700000" algn="tl">
                  <a:srgbClr val="000000">
                    <a:alpha val="43137"/>
                  </a:srgbClr>
                </a:outerShdw>
              </a:effectLst>
              <a:cs typeface="Ali-A-Azzam" pitchFamily="2" charset="-78"/>
            </a:endParaRPr>
          </a:p>
          <a:p>
            <a:pPr marL="0" indent="0" algn="r" rtl="1">
              <a:lnSpc>
                <a:spcPct val="150000"/>
              </a:lnSpc>
              <a:buNone/>
            </a:pPr>
            <a:r>
              <a:rPr lang="ar-SA" sz="3300" dirty="0">
                <a:effectLst>
                  <a:outerShdw blurRad="38100" dist="38100" dir="2700000" algn="tl">
                    <a:srgbClr val="000000">
                      <a:alpha val="43137"/>
                    </a:srgbClr>
                  </a:outerShdw>
                </a:effectLst>
                <a:cs typeface="Ali-A-Samik" pitchFamily="2" charset="-78"/>
              </a:rPr>
              <a:t>تُعرف الذاكرة </a:t>
            </a:r>
            <a:r>
              <a:rPr lang="ar-SA" sz="3300" dirty="0" smtClean="0">
                <a:effectLst>
                  <a:outerShdw blurRad="38100" dist="38100" dir="2700000" algn="tl">
                    <a:srgbClr val="000000">
                      <a:alpha val="43137"/>
                    </a:srgbClr>
                  </a:outerShdw>
                </a:effectLst>
                <a:cs typeface="Ali-A-Samik" pitchFamily="2" charset="-78"/>
              </a:rPr>
              <a:t>الحسي</a:t>
            </a:r>
            <a:r>
              <a:rPr lang="ar-IQ" sz="3300" dirty="0" smtClean="0">
                <a:effectLst>
                  <a:outerShdw blurRad="38100" dist="38100" dir="2700000" algn="tl">
                    <a:srgbClr val="000000">
                      <a:alpha val="43137"/>
                    </a:srgbClr>
                  </a:outerShdw>
                </a:effectLst>
                <a:cs typeface="Ali-A-Samik" pitchFamily="2" charset="-78"/>
              </a:rPr>
              <a:t>َّ</a:t>
            </a:r>
            <a:r>
              <a:rPr lang="ar-SA" sz="3300" dirty="0" smtClean="0">
                <a:effectLst>
                  <a:outerShdw blurRad="38100" dist="38100" dir="2700000" algn="tl">
                    <a:srgbClr val="000000">
                      <a:alpha val="43137"/>
                    </a:srgbClr>
                  </a:outerShdw>
                </a:effectLst>
                <a:cs typeface="Ali-A-Samik" pitchFamily="2" charset="-78"/>
              </a:rPr>
              <a:t>ة </a:t>
            </a:r>
            <a:r>
              <a:rPr lang="ar-SA" sz="3300" dirty="0">
                <a:effectLst>
                  <a:outerShdw blurRad="38100" dist="38100" dir="2700000" algn="tl">
                    <a:srgbClr val="000000">
                      <a:alpha val="43137"/>
                    </a:srgbClr>
                  </a:outerShdw>
                </a:effectLst>
                <a:cs typeface="Ali-A-Samik" pitchFamily="2" charset="-78"/>
              </a:rPr>
              <a:t>"باسم المخزن الحسي أو المسجل الحسي وتختص بنقل المعلومات في صيغـة </a:t>
            </a:r>
            <a:endParaRPr lang="ar-IQ" sz="3300" dirty="0" smtClean="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300" dirty="0" smtClean="0">
                <a:effectLst>
                  <a:outerShdw blurRad="38100" dist="38100" dir="2700000" algn="tl">
                    <a:srgbClr val="000000">
                      <a:alpha val="43137"/>
                    </a:srgbClr>
                  </a:outerShdw>
                </a:effectLst>
                <a:cs typeface="Ali-A-Samik" pitchFamily="2" charset="-78"/>
              </a:rPr>
              <a:t>خام </a:t>
            </a:r>
            <a:r>
              <a:rPr lang="ar-SA" sz="3300" dirty="0">
                <a:effectLst>
                  <a:outerShdw blurRad="38100" dist="38100" dir="2700000" algn="tl">
                    <a:srgbClr val="000000">
                      <a:alpha val="43137"/>
                    </a:srgbClr>
                  </a:outerShdw>
                </a:effectLst>
                <a:cs typeface="Ali-A-Samik" pitchFamily="2" charset="-78"/>
              </a:rPr>
              <a:t>غير معالجة نسبيًا لفتـرة قصيرة جداً من الزمن بعد اختفاء الصورة التي يكـون عليها المثيـر". </a:t>
            </a:r>
            <a:endParaRPr lang="en-US" sz="3300" dirty="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400" dirty="0">
                <a:solidFill>
                  <a:srgbClr val="C00000"/>
                </a:solidFill>
                <a:effectLst>
                  <a:outerShdw blurRad="38100" dist="38100" dir="2700000" algn="tl">
                    <a:srgbClr val="000000">
                      <a:alpha val="43137"/>
                    </a:srgbClr>
                  </a:outerShdw>
                </a:effectLst>
                <a:cs typeface="Ali-A-Samik" pitchFamily="2" charset="-78"/>
              </a:rPr>
              <a:t>وتستقبل هذه الذاكرة كميَّة كبيرة وغير محدودة من المدخلات </a:t>
            </a:r>
            <a:r>
              <a:rPr lang="ar-SA" sz="3400" dirty="0" smtClean="0">
                <a:solidFill>
                  <a:srgbClr val="C00000"/>
                </a:solidFill>
                <a:effectLst>
                  <a:outerShdw blurRad="38100" dist="38100" dir="2700000" algn="tl">
                    <a:srgbClr val="000000">
                      <a:alpha val="43137"/>
                    </a:srgbClr>
                  </a:outerShdw>
                </a:effectLst>
                <a:cs typeface="Ali-A-Samik" pitchFamily="2" charset="-78"/>
              </a:rPr>
              <a:t>الحسي</a:t>
            </a:r>
            <a:r>
              <a:rPr lang="ar-IQ" sz="3400" dirty="0" smtClean="0">
                <a:solidFill>
                  <a:srgbClr val="C00000"/>
                </a:solidFill>
                <a:effectLst>
                  <a:outerShdw blurRad="38100" dist="38100" dir="2700000" algn="tl">
                    <a:srgbClr val="000000">
                      <a:alpha val="43137"/>
                    </a:srgbClr>
                  </a:outerShdw>
                </a:effectLst>
                <a:cs typeface="Ali-A-Samik" pitchFamily="2" charset="-78"/>
              </a:rPr>
              <a:t>َّ</a:t>
            </a:r>
            <a:r>
              <a:rPr lang="ar-SA" sz="3400" dirty="0" smtClean="0">
                <a:solidFill>
                  <a:srgbClr val="C00000"/>
                </a:solidFill>
                <a:effectLst>
                  <a:outerShdw blurRad="38100" dist="38100" dir="2700000" algn="tl">
                    <a:srgbClr val="000000">
                      <a:alpha val="43137"/>
                    </a:srgbClr>
                  </a:outerShdw>
                </a:effectLst>
                <a:cs typeface="Ali-A-Samik" pitchFamily="2" charset="-78"/>
              </a:rPr>
              <a:t>ة</a:t>
            </a:r>
            <a:r>
              <a:rPr lang="ar-IQ" sz="3400" dirty="0" smtClean="0">
                <a:solidFill>
                  <a:srgbClr val="C00000"/>
                </a:solidFill>
                <a:effectLst>
                  <a:outerShdw blurRad="38100" dist="38100" dir="2700000" algn="tl">
                    <a:srgbClr val="000000">
                      <a:alpha val="43137"/>
                    </a:srgbClr>
                  </a:outerShdw>
                </a:effectLst>
                <a:cs typeface="Ali-A-Samik" pitchFamily="2" charset="-78"/>
              </a:rPr>
              <a:t> </a:t>
            </a:r>
            <a:r>
              <a:rPr lang="ar-SA" sz="3400" dirty="0" smtClean="0">
                <a:solidFill>
                  <a:srgbClr val="C00000"/>
                </a:solidFill>
                <a:effectLst>
                  <a:outerShdw blurRad="38100" dist="38100" dir="2700000" algn="tl">
                    <a:srgbClr val="000000">
                      <a:alpha val="43137"/>
                    </a:srgbClr>
                  </a:outerShdw>
                </a:effectLst>
                <a:cs typeface="Ali-A-Samik" pitchFamily="2" charset="-78"/>
              </a:rPr>
              <a:t>، </a:t>
            </a:r>
            <a:r>
              <a:rPr lang="ar-SA" sz="3400" dirty="0">
                <a:solidFill>
                  <a:srgbClr val="C00000"/>
                </a:solidFill>
                <a:effectLst>
                  <a:outerShdw blurRad="38100" dist="38100" dir="2700000" algn="tl">
                    <a:srgbClr val="000000">
                      <a:alpha val="43137"/>
                    </a:srgbClr>
                  </a:outerShdw>
                </a:effectLst>
                <a:cs typeface="Ali-A-Samik" pitchFamily="2" charset="-78"/>
              </a:rPr>
              <a:t>وتمتاز بالسرعة الكبيرة في نقل هذه </a:t>
            </a:r>
            <a:r>
              <a:rPr lang="ar-SA" sz="3400" dirty="0" smtClean="0">
                <a:solidFill>
                  <a:srgbClr val="C00000"/>
                </a:solidFill>
                <a:effectLst>
                  <a:outerShdw blurRad="38100" dist="38100" dir="2700000" algn="tl">
                    <a:srgbClr val="000000">
                      <a:alpha val="43137"/>
                    </a:srgbClr>
                  </a:outerShdw>
                </a:effectLst>
                <a:cs typeface="Ali-A-Samik" pitchFamily="2" charset="-78"/>
              </a:rPr>
              <a:t>المدخلات</a:t>
            </a:r>
            <a:r>
              <a:rPr lang="ar-IQ" sz="3400" dirty="0" smtClean="0">
                <a:solidFill>
                  <a:srgbClr val="C00000"/>
                </a:solidFill>
                <a:effectLst>
                  <a:outerShdw blurRad="38100" dist="38100" dir="2700000" algn="tl">
                    <a:srgbClr val="000000">
                      <a:alpha val="43137"/>
                    </a:srgbClr>
                  </a:outerShdw>
                </a:effectLst>
                <a:cs typeface="Ali-A-Samik" pitchFamily="2" charset="-78"/>
              </a:rPr>
              <a:t> </a:t>
            </a:r>
            <a:r>
              <a:rPr lang="ar-SA" sz="3400" dirty="0" smtClean="0">
                <a:solidFill>
                  <a:srgbClr val="C00000"/>
                </a:solidFill>
                <a:effectLst>
                  <a:outerShdw blurRad="38100" dist="38100" dir="2700000" algn="tl">
                    <a:srgbClr val="000000">
                      <a:alpha val="43137"/>
                    </a:srgbClr>
                  </a:outerShdw>
                </a:effectLst>
                <a:cs typeface="Ali-A-Samik" pitchFamily="2" charset="-78"/>
              </a:rPr>
              <a:t>، </a:t>
            </a:r>
            <a:r>
              <a:rPr lang="ar-SA" sz="3400" dirty="0">
                <a:solidFill>
                  <a:srgbClr val="C00000"/>
                </a:solidFill>
                <a:effectLst>
                  <a:outerShdw blurRad="38100" dist="38100" dir="2700000" algn="tl">
                    <a:srgbClr val="000000">
                      <a:alpha val="43137"/>
                    </a:srgbClr>
                  </a:outerShdw>
                </a:effectLst>
                <a:cs typeface="Ali-A-Samik" pitchFamily="2" charset="-78"/>
              </a:rPr>
              <a:t>إلا أنّ وقت احتفاظها بهذه المدخلات لا يزيد عن نصف ثانية.</a:t>
            </a:r>
            <a:endParaRPr lang="en-US" sz="3400" dirty="0">
              <a:solidFill>
                <a:srgbClr val="C00000"/>
              </a:solidFill>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3400" b="1" dirty="0">
                <a:effectLst>
                  <a:outerShdw blurRad="38100" dist="38100" dir="2700000" algn="tl">
                    <a:srgbClr val="000000">
                      <a:alpha val="43137"/>
                    </a:srgbClr>
                  </a:outerShdw>
                </a:effectLst>
                <a:cs typeface="Ali-A-Samik" pitchFamily="2" charset="-78"/>
              </a:rPr>
              <a:t> </a:t>
            </a:r>
            <a:r>
              <a:rPr lang="ar-SA" sz="4800" b="1" dirty="0">
                <a:solidFill>
                  <a:srgbClr val="0070C0"/>
                </a:solidFill>
                <a:effectLst>
                  <a:outerShdw blurRad="38100" dist="38100" dir="2700000" algn="tl">
                    <a:srgbClr val="000000">
                      <a:alpha val="43137"/>
                    </a:srgbClr>
                  </a:outerShdw>
                </a:effectLst>
                <a:cs typeface="Ali-A-Samik" pitchFamily="2" charset="-78"/>
              </a:rPr>
              <a:t>ويرجع هذا للأسباب التالية</a:t>
            </a:r>
            <a:r>
              <a:rPr lang="ar-SA" sz="4800" b="1" dirty="0" smtClean="0">
                <a:solidFill>
                  <a:srgbClr val="0070C0"/>
                </a:solidFill>
                <a:effectLst>
                  <a:outerShdw blurRad="38100" dist="38100" dir="2700000" algn="tl">
                    <a:srgbClr val="000000">
                      <a:alpha val="43137"/>
                    </a:srgbClr>
                  </a:outerShdw>
                </a:effectLst>
                <a:cs typeface="Ali-A-Samik" pitchFamily="2" charset="-78"/>
              </a:rPr>
              <a:t>:</a:t>
            </a:r>
            <a:endParaRPr lang="en-US" sz="4800" dirty="0">
              <a:solidFill>
                <a:srgbClr val="0070C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4054715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7" y="124692"/>
            <a:ext cx="11831781" cy="6137563"/>
          </a:xfrm>
        </p:spPr>
        <p:txBody>
          <a:bodyPr>
            <a:noAutofit/>
          </a:bodyPr>
          <a:lstStyle/>
          <a:p>
            <a:pPr algn="r" rtl="1">
              <a:lnSpc>
                <a:spcPct val="200000"/>
              </a:lnSpc>
            </a:pPr>
            <a:r>
              <a:rPr lang="ar-SA" sz="3800" b="1" dirty="0" smtClean="0">
                <a:solidFill>
                  <a:srgbClr val="FF0000"/>
                </a:solidFill>
                <a:effectLst>
                  <a:outerShdw blurRad="38100" dist="38100" dir="2700000" algn="tl">
                    <a:srgbClr val="000000">
                      <a:alpha val="43137"/>
                    </a:srgbClr>
                  </a:outerShdw>
                </a:effectLst>
                <a:cs typeface="Ali-A-Samik" pitchFamily="2" charset="-78"/>
                <a:sym typeface="Wingdings"/>
              </a:rPr>
              <a:t></a:t>
            </a:r>
            <a:r>
              <a:rPr lang="ar-SA" sz="3800" b="1" dirty="0">
                <a:solidFill>
                  <a:srgbClr val="FF0000"/>
                </a:solidFill>
                <a:effectLst>
                  <a:outerShdw blurRad="38100" dist="38100" dir="2700000" algn="tl">
                    <a:srgbClr val="000000">
                      <a:alpha val="43137"/>
                    </a:srgbClr>
                  </a:outerShdw>
                </a:effectLst>
                <a:cs typeface="Ali-A-Samik" pitchFamily="2" charset="-78"/>
              </a:rPr>
              <a:t>    عدمُ القُدرة على الانتباه لجميع المدخلات </a:t>
            </a:r>
            <a:r>
              <a:rPr lang="ar-SA" sz="3800" b="1" dirty="0" smtClean="0">
                <a:solidFill>
                  <a:srgbClr val="FF0000"/>
                </a:solidFill>
                <a:effectLst>
                  <a:outerShdw blurRad="38100" dist="38100" dir="2700000" algn="tl">
                    <a:srgbClr val="000000">
                      <a:alpha val="43137"/>
                    </a:srgbClr>
                  </a:outerShdw>
                </a:effectLst>
                <a:cs typeface="Ali-A-Samik" pitchFamily="2" charset="-78"/>
              </a:rPr>
              <a:t>الحسية</a:t>
            </a:r>
            <a:r>
              <a:rPr lang="ar-IQ" sz="3800" b="1" dirty="0" smtClean="0">
                <a:solidFill>
                  <a:srgbClr val="FF0000"/>
                </a:solidFill>
                <a:effectLst>
                  <a:outerShdw blurRad="38100" dist="38100" dir="2700000" algn="tl">
                    <a:srgbClr val="000000">
                      <a:alpha val="43137"/>
                    </a:srgbClr>
                  </a:outerShdw>
                </a:effectLst>
                <a:cs typeface="Ali-A-Samik" pitchFamily="2" charset="-78"/>
              </a:rPr>
              <a:t> </a:t>
            </a:r>
            <a:r>
              <a:rPr lang="ar-SA" sz="3800" b="1" dirty="0" smtClean="0">
                <a:solidFill>
                  <a:srgbClr val="FF0000"/>
                </a:solidFill>
                <a:effectLst>
                  <a:outerShdw blurRad="38100" dist="38100" dir="2700000" algn="tl">
                    <a:srgbClr val="000000">
                      <a:alpha val="43137"/>
                    </a:srgbClr>
                  </a:outerShdw>
                </a:effectLst>
                <a:cs typeface="Ali-A-Samik" pitchFamily="2" charset="-78"/>
              </a:rPr>
              <a:t>.</a:t>
            </a:r>
            <a:r>
              <a:rPr lang="en-US" sz="3800" b="1" dirty="0">
                <a:effectLst>
                  <a:outerShdw blurRad="38100" dist="38100" dir="2700000" algn="tl">
                    <a:srgbClr val="000000">
                      <a:alpha val="43137"/>
                    </a:srgbClr>
                  </a:outerShdw>
                </a:effectLst>
                <a:cs typeface="Ali-A-Samik" pitchFamily="2" charset="-78"/>
              </a:rPr>
              <a:t/>
            </a:r>
            <a:br>
              <a:rPr lang="en-US" sz="3800" b="1" dirty="0">
                <a:effectLst>
                  <a:outerShdw blurRad="38100" dist="38100" dir="2700000" algn="tl">
                    <a:srgbClr val="000000">
                      <a:alpha val="43137"/>
                    </a:srgbClr>
                  </a:outerShdw>
                </a:effectLst>
                <a:cs typeface="Ali-A-Samik" pitchFamily="2" charset="-78"/>
              </a:rPr>
            </a:br>
            <a:r>
              <a:rPr lang="ar-SA" sz="3800" b="1" dirty="0" smtClean="0">
                <a:solidFill>
                  <a:srgbClr val="0070C0"/>
                </a:solidFill>
                <a:effectLst>
                  <a:outerShdw blurRad="38100" dist="38100" dir="2700000" algn="tl">
                    <a:srgbClr val="000000">
                      <a:alpha val="43137"/>
                    </a:srgbClr>
                  </a:outerShdw>
                </a:effectLst>
                <a:cs typeface="Ali-A-Samik" pitchFamily="2" charset="-78"/>
                <a:sym typeface="Wingdings"/>
              </a:rPr>
              <a:t></a:t>
            </a:r>
            <a:r>
              <a:rPr lang="ar-SA" sz="3800" b="1" dirty="0">
                <a:solidFill>
                  <a:srgbClr val="0070C0"/>
                </a:solidFill>
                <a:effectLst>
                  <a:outerShdw blurRad="38100" dist="38100" dir="2700000" algn="tl">
                    <a:srgbClr val="000000">
                      <a:alpha val="43137"/>
                    </a:srgbClr>
                  </a:outerShdw>
                </a:effectLst>
                <a:cs typeface="Ali-A-Samik" pitchFamily="2" charset="-78"/>
              </a:rPr>
              <a:t>    تَجاهل الشَّخص للعديد من المدخلات الحسية لاعتقاده في عدم أهميتها.</a:t>
            </a:r>
            <a:r>
              <a:rPr lang="en-US" sz="3800" b="1" dirty="0">
                <a:effectLst>
                  <a:outerShdw blurRad="38100" dist="38100" dir="2700000" algn="tl">
                    <a:srgbClr val="000000">
                      <a:alpha val="43137"/>
                    </a:srgbClr>
                  </a:outerShdw>
                </a:effectLst>
                <a:cs typeface="Ali-A-Samik" pitchFamily="2" charset="-78"/>
              </a:rPr>
              <a:t/>
            </a:r>
            <a:br>
              <a:rPr lang="en-US" sz="3800" b="1" dirty="0">
                <a:effectLst>
                  <a:outerShdw blurRad="38100" dist="38100" dir="2700000" algn="tl">
                    <a:srgbClr val="000000">
                      <a:alpha val="43137"/>
                    </a:srgbClr>
                  </a:outerShdw>
                </a:effectLst>
                <a:cs typeface="Ali-A-Samik" pitchFamily="2" charset="-78"/>
              </a:rPr>
            </a:br>
            <a:r>
              <a:rPr lang="ar-SA" sz="3800" b="1" dirty="0" smtClean="0">
                <a:solidFill>
                  <a:srgbClr val="00B050"/>
                </a:solidFill>
                <a:effectLst>
                  <a:outerShdw blurRad="38100" dist="38100" dir="2700000" algn="tl">
                    <a:srgbClr val="000000">
                      <a:alpha val="43137"/>
                    </a:srgbClr>
                  </a:outerShdw>
                </a:effectLst>
                <a:cs typeface="Ali-A-Samik" pitchFamily="2" charset="-78"/>
                <a:sym typeface="Wingdings"/>
              </a:rPr>
              <a:t></a:t>
            </a:r>
            <a:r>
              <a:rPr lang="ar-SA" sz="3800" b="1" dirty="0">
                <a:solidFill>
                  <a:srgbClr val="00B050"/>
                </a:solidFill>
                <a:effectLst>
                  <a:outerShdw blurRad="38100" dist="38100" dir="2700000" algn="tl">
                    <a:srgbClr val="000000">
                      <a:alpha val="43137"/>
                    </a:srgbClr>
                  </a:outerShdw>
                </a:effectLst>
                <a:cs typeface="Ali-A-Samik" pitchFamily="2" charset="-78"/>
              </a:rPr>
              <a:t>    غُموض بعض المدخلات الحسية، مما </a:t>
            </a:r>
            <a:r>
              <a:rPr lang="ar-SA" sz="3800" b="1" dirty="0" smtClean="0">
                <a:solidFill>
                  <a:srgbClr val="00B050"/>
                </a:solidFill>
                <a:effectLst>
                  <a:outerShdw blurRad="38100" dist="38100" dir="2700000" algn="tl">
                    <a:srgbClr val="000000">
                      <a:alpha val="43137"/>
                    </a:srgbClr>
                  </a:outerShdw>
                </a:effectLst>
                <a:cs typeface="Ali-A-Samik" pitchFamily="2" charset="-78"/>
              </a:rPr>
              <a:t>يعج</a:t>
            </a:r>
            <a:r>
              <a:rPr lang="ar-IQ" sz="3800" b="1" dirty="0" smtClean="0">
                <a:solidFill>
                  <a:srgbClr val="00B050"/>
                </a:solidFill>
                <a:effectLst>
                  <a:outerShdw blurRad="38100" dist="38100" dir="2700000" algn="tl">
                    <a:srgbClr val="000000">
                      <a:alpha val="43137"/>
                    </a:srgbClr>
                  </a:outerShdw>
                </a:effectLst>
                <a:cs typeface="Ali-A-Samik" pitchFamily="2" charset="-78"/>
              </a:rPr>
              <a:t>ِّ</a:t>
            </a:r>
            <a:r>
              <a:rPr lang="ar-SA" sz="3800" b="1" dirty="0" smtClean="0">
                <a:solidFill>
                  <a:srgbClr val="00B050"/>
                </a:solidFill>
                <a:effectLst>
                  <a:outerShdw blurRad="38100" dist="38100" dir="2700000" algn="tl">
                    <a:srgbClr val="000000">
                      <a:alpha val="43137"/>
                    </a:srgbClr>
                  </a:outerShdw>
                </a:effectLst>
                <a:cs typeface="Ali-A-Samik" pitchFamily="2" charset="-78"/>
              </a:rPr>
              <a:t>ل </a:t>
            </a:r>
            <a:r>
              <a:rPr lang="ar-SA" sz="3800" b="1" dirty="0">
                <a:solidFill>
                  <a:srgbClr val="00B050"/>
                </a:solidFill>
                <a:effectLst>
                  <a:outerShdw blurRad="38100" dist="38100" dir="2700000" algn="tl">
                    <a:srgbClr val="000000">
                      <a:alpha val="43137"/>
                    </a:srgbClr>
                  </a:outerShdw>
                </a:effectLst>
                <a:cs typeface="Ali-A-Samik" pitchFamily="2" charset="-78"/>
              </a:rPr>
              <a:t>بتلاشيها دون استخلاص أي معنى منها.</a:t>
            </a:r>
            <a:r>
              <a:rPr lang="en-US" sz="3800" b="1" dirty="0">
                <a:effectLst>
                  <a:outerShdw blurRad="38100" dist="38100" dir="2700000" algn="tl">
                    <a:srgbClr val="000000">
                      <a:alpha val="43137"/>
                    </a:srgbClr>
                  </a:outerShdw>
                </a:effectLst>
                <a:cs typeface="Ali-A-Samik" pitchFamily="2" charset="-78"/>
              </a:rPr>
              <a:t/>
            </a:r>
            <a:br>
              <a:rPr lang="en-US" sz="3800" b="1" dirty="0">
                <a:effectLst>
                  <a:outerShdw blurRad="38100" dist="38100" dir="2700000" algn="tl">
                    <a:srgbClr val="000000">
                      <a:alpha val="43137"/>
                    </a:srgbClr>
                  </a:outerShdw>
                </a:effectLst>
                <a:cs typeface="Ali-A-Samik" pitchFamily="2" charset="-78"/>
              </a:rPr>
            </a:br>
            <a:r>
              <a:rPr lang="ar-SA" sz="3800" b="1" dirty="0" smtClean="0">
                <a:effectLst>
                  <a:outerShdw blurRad="38100" dist="38100" dir="2700000" algn="tl">
                    <a:srgbClr val="000000">
                      <a:alpha val="43137"/>
                    </a:srgbClr>
                  </a:outerShdw>
                </a:effectLst>
                <a:cs typeface="Ali-A-Samik" pitchFamily="2" charset="-78"/>
                <a:sym typeface="Wingdings"/>
              </a:rPr>
              <a:t></a:t>
            </a:r>
            <a:r>
              <a:rPr lang="ar-SA" sz="3800" b="1" dirty="0">
                <a:effectLst>
                  <a:outerShdw blurRad="38100" dist="38100" dir="2700000" algn="tl">
                    <a:srgbClr val="000000">
                      <a:alpha val="43137"/>
                    </a:srgbClr>
                  </a:outerShdw>
                </a:effectLst>
                <a:cs typeface="Ali-A-Samik" pitchFamily="2" charset="-78"/>
              </a:rPr>
              <a:t>    تُعدُّ هذه الذاكرة بمثابة محطة لنقل المدخلات الحسية إلى مراحل أخرى من المعالجة. </a:t>
            </a:r>
            <a:r>
              <a:rPr lang="ar-SA" sz="3800" b="1" dirty="0">
                <a:effectLst>
                  <a:outerShdw blurRad="38100" dist="38100" dir="2700000" algn="tl">
                    <a:srgbClr val="000000">
                      <a:alpha val="43137"/>
                    </a:srgbClr>
                  </a:outerShdw>
                </a:effectLst>
                <a:cs typeface="Ali-A-Traditional" pitchFamily="2" charset="-78"/>
              </a:rPr>
              <a:t> </a:t>
            </a:r>
            <a:endParaRPr lang="en-US" sz="38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671419004"/>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7" y="124692"/>
            <a:ext cx="11776364" cy="6442363"/>
          </a:xfrm>
        </p:spPr>
        <p:txBody>
          <a:bodyPr>
            <a:noAutofit/>
          </a:bodyPr>
          <a:lstStyle/>
          <a:p>
            <a:pPr algn="r" rtl="1">
              <a:lnSpc>
                <a:spcPct val="150000"/>
              </a:lnSpc>
            </a:pPr>
            <a:r>
              <a:rPr lang="ar-SA" sz="5400" b="1" dirty="0">
                <a:solidFill>
                  <a:srgbClr val="FF0000"/>
                </a:solidFill>
                <a:effectLst>
                  <a:outerShdw blurRad="38100" dist="38100" dir="2700000" algn="tl">
                    <a:srgbClr val="000000">
                      <a:alpha val="43137"/>
                    </a:srgbClr>
                  </a:outerShdw>
                </a:effectLst>
                <a:cs typeface="Ali-A-Samik" pitchFamily="2" charset="-78"/>
              </a:rPr>
              <a:t>ثانياً: الذَّاكرة قَصيرة </a:t>
            </a:r>
            <a:r>
              <a:rPr lang="ar-SA" sz="5400" b="1" dirty="0" smtClean="0">
                <a:solidFill>
                  <a:srgbClr val="FF0000"/>
                </a:solidFill>
                <a:effectLst>
                  <a:outerShdw blurRad="38100" dist="38100" dir="2700000" algn="tl">
                    <a:srgbClr val="000000">
                      <a:alpha val="43137"/>
                    </a:srgbClr>
                  </a:outerShdw>
                </a:effectLst>
                <a:cs typeface="Ali-A-Samik" pitchFamily="2" charset="-78"/>
              </a:rPr>
              <a:t>المَد</a:t>
            </a:r>
            <a:r>
              <a:rPr lang="ar-IQ" sz="5400" b="1" dirty="0" smtClean="0">
                <a:solidFill>
                  <a:srgbClr val="FF0000"/>
                </a:solidFill>
                <a:effectLst>
                  <a:outerShdw blurRad="38100" dist="38100" dir="2700000" algn="tl">
                    <a:srgbClr val="000000">
                      <a:alpha val="43137"/>
                    </a:srgbClr>
                  </a:outerShdw>
                </a:effectLst>
                <a:cs typeface="Ali-A-Samik" pitchFamily="2" charset="-78"/>
              </a:rPr>
              <a:t>َ</a:t>
            </a:r>
            <a:r>
              <a:rPr lang="ar-SA" sz="5400" b="1" dirty="0" smtClean="0">
                <a:solidFill>
                  <a:srgbClr val="FF0000"/>
                </a:solidFill>
                <a:effectLst>
                  <a:outerShdw blurRad="38100" dist="38100" dir="2700000" algn="tl">
                    <a:srgbClr val="000000">
                      <a:alpha val="43137"/>
                    </a:srgbClr>
                  </a:outerShdw>
                </a:effectLst>
                <a:cs typeface="Ali-A-Samik" pitchFamily="2" charset="-78"/>
              </a:rPr>
              <a:t>ى</a:t>
            </a:r>
            <a:r>
              <a:rPr lang="ar-SA" sz="5400" b="1" dirty="0">
                <a:solidFill>
                  <a:srgbClr val="FF0000"/>
                </a:solidFill>
                <a:effectLst>
                  <a:outerShdw blurRad="38100" dist="38100" dir="2700000" algn="tl">
                    <a:srgbClr val="000000">
                      <a:alpha val="43137"/>
                    </a:srgbClr>
                  </a:outerShdw>
                </a:effectLst>
                <a:cs typeface="Ali-A-Samik" pitchFamily="2" charset="-78"/>
              </a:rPr>
              <a:t>:</a:t>
            </a:r>
            <a:r>
              <a:rPr lang="en-US" sz="4000" dirty="0">
                <a:effectLst>
                  <a:outerShdw blurRad="38100" dist="38100" dir="2700000" algn="tl">
                    <a:srgbClr val="000000">
                      <a:alpha val="43137"/>
                    </a:srgbClr>
                  </a:outerShdw>
                </a:effectLst>
                <a:cs typeface="Ali-A-Traditional" pitchFamily="2" charset="-78"/>
              </a:rPr>
              <a:t/>
            </a:r>
            <a:br>
              <a:rPr lang="en-US" sz="4000" dirty="0">
                <a:effectLst>
                  <a:outerShdw blurRad="38100" dist="38100" dir="2700000" algn="tl">
                    <a:srgbClr val="000000">
                      <a:alpha val="43137"/>
                    </a:srgbClr>
                  </a:outerShdw>
                </a:effectLst>
                <a:cs typeface="Ali-A-Traditional" pitchFamily="2" charset="-78"/>
              </a:rPr>
            </a:br>
            <a:r>
              <a:rPr lang="ar-SA" sz="4600" dirty="0" smtClean="0">
                <a:effectLst>
                  <a:outerShdw blurRad="38100" dist="38100" dir="2700000" algn="tl">
                    <a:srgbClr val="000000">
                      <a:alpha val="43137"/>
                    </a:srgbClr>
                  </a:outerShdw>
                </a:effectLst>
                <a:cs typeface="Ali-A-Traditional" pitchFamily="2" charset="-78"/>
              </a:rPr>
              <a:t>تُعد</a:t>
            </a:r>
            <a:r>
              <a:rPr lang="ar-IQ" sz="4600" dirty="0" smtClean="0">
                <a:effectLst>
                  <a:outerShdw blurRad="38100" dist="38100" dir="2700000" algn="tl">
                    <a:srgbClr val="000000">
                      <a:alpha val="43137"/>
                    </a:srgbClr>
                  </a:outerShdw>
                </a:effectLst>
                <a:cs typeface="Ali-A-Traditional" pitchFamily="2" charset="-78"/>
              </a:rPr>
              <a:t>ُّ</a:t>
            </a:r>
            <a:r>
              <a:rPr lang="ar-SA" sz="4600" dirty="0" smtClean="0">
                <a:effectLst>
                  <a:outerShdw blurRad="38100" dist="38100" dir="2700000" algn="tl">
                    <a:srgbClr val="000000">
                      <a:alpha val="43137"/>
                    </a:srgbClr>
                  </a:outerShdw>
                </a:effectLst>
                <a:cs typeface="Ali-A-Traditional" pitchFamily="2" charset="-78"/>
              </a:rPr>
              <a:t> </a:t>
            </a:r>
            <a:r>
              <a:rPr lang="ar-SA" sz="4600" dirty="0">
                <a:effectLst>
                  <a:outerShdw blurRad="38100" dist="38100" dir="2700000" algn="tl">
                    <a:srgbClr val="000000">
                      <a:alpha val="43137"/>
                    </a:srgbClr>
                  </a:outerShdw>
                </a:effectLst>
                <a:cs typeface="Ali-A-Traditional" pitchFamily="2" charset="-78"/>
              </a:rPr>
              <a:t>هذه الذاكرة بمثابة المحطة الثانية للاحتفاظ بالمدخلات </a:t>
            </a:r>
            <a:r>
              <a:rPr lang="ar-SA" sz="4600" dirty="0" smtClean="0">
                <a:effectLst>
                  <a:outerShdw blurRad="38100" dist="38100" dir="2700000" algn="tl">
                    <a:srgbClr val="000000">
                      <a:alpha val="43137"/>
                    </a:srgbClr>
                  </a:outerShdw>
                </a:effectLst>
                <a:cs typeface="Ali-A-Traditional" pitchFamily="2" charset="-78"/>
              </a:rPr>
              <a:t>الحسي</a:t>
            </a:r>
            <a:r>
              <a:rPr lang="ar-IQ" sz="4600" dirty="0" smtClean="0">
                <a:effectLst>
                  <a:outerShdw blurRad="38100" dist="38100" dir="2700000" algn="tl">
                    <a:srgbClr val="000000">
                      <a:alpha val="43137"/>
                    </a:srgbClr>
                  </a:outerShdw>
                </a:effectLst>
                <a:cs typeface="Ali-A-Traditional" pitchFamily="2" charset="-78"/>
              </a:rPr>
              <a:t>َّ</a:t>
            </a:r>
            <a:r>
              <a:rPr lang="ar-SA" sz="4600" dirty="0" smtClean="0">
                <a:effectLst>
                  <a:outerShdw blurRad="38100" dist="38100" dir="2700000" algn="tl">
                    <a:srgbClr val="000000">
                      <a:alpha val="43137"/>
                    </a:srgbClr>
                  </a:outerShdw>
                </a:effectLst>
                <a:cs typeface="Ali-A-Traditional" pitchFamily="2" charset="-78"/>
              </a:rPr>
              <a:t>ة </a:t>
            </a:r>
            <a:r>
              <a:rPr lang="ar-SA" sz="4600" dirty="0">
                <a:effectLst>
                  <a:outerShdw blurRad="38100" dist="38100" dir="2700000" algn="tl">
                    <a:srgbClr val="000000">
                      <a:alpha val="43137"/>
                    </a:srgbClr>
                  </a:outerShdw>
                </a:effectLst>
                <a:cs typeface="Ali-A-Traditional" pitchFamily="2" charset="-78"/>
              </a:rPr>
              <a:t>التي تم استقبالها من الذاكرة </a:t>
            </a:r>
            <a:r>
              <a:rPr lang="ar-SA" sz="4600" dirty="0" smtClean="0">
                <a:effectLst>
                  <a:outerShdw blurRad="38100" dist="38100" dir="2700000" algn="tl">
                    <a:srgbClr val="000000">
                      <a:alpha val="43137"/>
                    </a:srgbClr>
                  </a:outerShdw>
                </a:effectLst>
                <a:cs typeface="Ali-A-Traditional" pitchFamily="2" charset="-78"/>
              </a:rPr>
              <a:t>الحسي</a:t>
            </a:r>
            <a:r>
              <a:rPr lang="ar-IQ" sz="4600" dirty="0" smtClean="0">
                <a:effectLst>
                  <a:outerShdw blurRad="38100" dist="38100" dir="2700000" algn="tl">
                    <a:srgbClr val="000000">
                      <a:alpha val="43137"/>
                    </a:srgbClr>
                  </a:outerShdw>
                </a:effectLst>
                <a:cs typeface="Ali-A-Traditional" pitchFamily="2" charset="-78"/>
              </a:rPr>
              <a:t>َّ</a:t>
            </a:r>
            <a:r>
              <a:rPr lang="ar-SA" sz="4600" dirty="0" smtClean="0">
                <a:effectLst>
                  <a:outerShdw blurRad="38100" dist="38100" dir="2700000" algn="tl">
                    <a:srgbClr val="000000">
                      <a:alpha val="43137"/>
                    </a:srgbClr>
                  </a:outerShdw>
                </a:effectLst>
                <a:cs typeface="Ali-A-Traditional" pitchFamily="2" charset="-78"/>
              </a:rPr>
              <a:t>ة</a:t>
            </a:r>
            <a:r>
              <a:rPr lang="ar-SA" sz="4600" dirty="0">
                <a:effectLst>
                  <a:outerShdw blurRad="38100" dist="38100" dir="2700000" algn="tl">
                    <a:srgbClr val="000000">
                      <a:alpha val="43137"/>
                    </a:srgbClr>
                  </a:outerShdw>
                </a:effectLst>
                <a:cs typeface="Ali-A-Traditional" pitchFamily="2" charset="-78"/>
              </a:rPr>
              <a:t>، وتستقبل المعلومات التي يتم الانتباه إليها فقط. وتشكل مستودعًا مؤقتًا للتخزين، يتم فيه الاحتفاظ بالمعلومات لوقت قصير جدًا لا يتجاوز نصف دقيقة. ويتم في هذه الذاكرة معالجة المدخلات الحسية بشكل يتيح استخلاص بعض المعاني.</a:t>
            </a:r>
            <a:endParaRPr lang="en-US" sz="4600"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8359932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387926"/>
            <a:ext cx="11804073" cy="6359237"/>
          </a:xfrm>
        </p:spPr>
        <p:txBody>
          <a:bodyPr>
            <a:noAutofit/>
          </a:bodyPr>
          <a:lstStyle/>
          <a:p>
            <a:pPr algn="r" rtl="1">
              <a:lnSpc>
                <a:spcPct val="150000"/>
              </a:lnSpc>
            </a:pPr>
            <a:r>
              <a:rPr lang="ar-SA" sz="5400" b="1" dirty="0">
                <a:solidFill>
                  <a:srgbClr val="0070C0"/>
                </a:solidFill>
                <a:effectLst>
                  <a:outerShdw blurRad="38100" dist="38100" dir="2700000" algn="tl">
                    <a:srgbClr val="000000">
                      <a:alpha val="43137"/>
                    </a:srgbClr>
                  </a:outerShdw>
                </a:effectLst>
                <a:cs typeface="Ali-A-Samik" pitchFamily="2" charset="-78"/>
              </a:rPr>
              <a:t>ثالثاً: الذَّاكِرَة طَويلَة المَدى:</a:t>
            </a:r>
            <a:r>
              <a:rPr lang="en-US" sz="3600" dirty="0">
                <a:effectLst>
                  <a:outerShdw blurRad="38100" dist="38100" dir="2700000" algn="tl">
                    <a:srgbClr val="000000">
                      <a:alpha val="43137"/>
                    </a:srgbClr>
                  </a:outerShdw>
                </a:effectLst>
                <a:cs typeface="Ali-A-Sahifa Bold" pitchFamily="2" charset="-78"/>
              </a:rPr>
              <a:t/>
            </a:r>
            <a:br>
              <a:rPr lang="en-US" sz="3600" dirty="0">
                <a:effectLst>
                  <a:outerShdw blurRad="38100" dist="38100" dir="2700000" algn="tl">
                    <a:srgbClr val="000000">
                      <a:alpha val="43137"/>
                    </a:srgbClr>
                  </a:outerShdw>
                </a:effectLst>
                <a:cs typeface="Ali-A-Sahifa Bold" pitchFamily="2" charset="-78"/>
              </a:rPr>
            </a:br>
            <a:r>
              <a:rPr lang="ar-SA" sz="3800" dirty="0">
                <a:effectLst>
                  <a:outerShdw blurRad="38100" dist="38100" dir="2700000" algn="tl">
                    <a:srgbClr val="000000">
                      <a:alpha val="43137"/>
                    </a:srgbClr>
                  </a:outerShdw>
                </a:effectLst>
                <a:cs typeface="Ali-A-Sahifa Bold" pitchFamily="2" charset="-78"/>
              </a:rPr>
              <a:t>تشكل هذه الذاكرة المستودع الثالث في نظام معالجة </a:t>
            </a:r>
            <a:r>
              <a:rPr lang="ar-SA" sz="3800" dirty="0" smtClean="0">
                <a:effectLst>
                  <a:outerShdw blurRad="38100" dist="38100" dir="2700000" algn="tl">
                    <a:srgbClr val="000000">
                      <a:alpha val="43137"/>
                    </a:srgbClr>
                  </a:outerShdw>
                </a:effectLst>
                <a:cs typeface="Ali-A-Sahifa Bold" pitchFamily="2" charset="-78"/>
              </a:rPr>
              <a:t>المعلومات</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وتستقر فيها المعلومات بصورتها النهائية بعد معالجتها وترميزها في الذاكرة قصيرة المدى، وتمتاز هذه الذاكرة بسعتها الهائلة على التخزين بعد تكرارها للمعلومات مرات </a:t>
            </a:r>
            <a:r>
              <a:rPr lang="ar-SA" sz="3800" dirty="0" smtClean="0">
                <a:effectLst>
                  <a:outerShdw blurRad="38100" dist="38100" dir="2700000" algn="tl">
                    <a:srgbClr val="000000">
                      <a:alpha val="43137"/>
                    </a:srgbClr>
                  </a:outerShdw>
                </a:effectLst>
                <a:cs typeface="Ali-A-Sahifa Bold" pitchFamily="2" charset="-78"/>
              </a:rPr>
              <a:t>عديدة</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ولا تكون آثار هذه الذاكرة فعالةً إلاّ إذا تدعمت وفقًا لقوانين </a:t>
            </a:r>
            <a:r>
              <a:rPr lang="ar-SA" sz="3800" dirty="0" smtClean="0">
                <a:effectLst>
                  <a:outerShdw blurRad="38100" dist="38100" dir="2700000" algn="tl">
                    <a:srgbClr val="000000">
                      <a:alpha val="43137"/>
                    </a:srgbClr>
                  </a:outerShdw>
                </a:effectLst>
                <a:cs typeface="Ali-A-Sahifa Bold" pitchFamily="2" charset="-78"/>
              </a:rPr>
              <a:t>التعلم</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وتبقى الخبرات المخزنة فترة أطول قد تمتد إلى سنوات أو إلى آخر العمر وهي أكثر ميلاً لمقاومة الانطفاء</a:t>
            </a:r>
            <a:r>
              <a:rPr lang="ar-SA" sz="3800" dirty="0" smtClean="0">
                <a:effectLst>
                  <a:outerShdw blurRad="38100" dist="38100" dir="2700000" algn="tl">
                    <a:srgbClr val="000000">
                      <a:alpha val="43137"/>
                    </a:srgbClr>
                  </a:outerShdw>
                </a:effectLst>
                <a:cs typeface="Ali-A-Sahifa Bold" pitchFamily="2" charset="-78"/>
              </a:rPr>
              <a:t>.</a:t>
            </a:r>
            <a:endParaRPr lang="en-US" sz="38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9035622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24691"/>
            <a:ext cx="11831781" cy="6373091"/>
          </a:xfrm>
        </p:spPr>
        <p:txBody>
          <a:bodyPr>
            <a:noAutofit/>
          </a:bodyPr>
          <a:lstStyle/>
          <a:p>
            <a:pPr algn="r" rtl="1">
              <a:lnSpc>
                <a:spcPct val="150000"/>
              </a:lnSpc>
            </a:pPr>
            <a:r>
              <a:rPr lang="ar-IQ" sz="5400" b="1" dirty="0" smtClean="0">
                <a:solidFill>
                  <a:srgbClr val="002060"/>
                </a:solidFill>
                <a:effectLst>
                  <a:outerShdw blurRad="38100" dist="38100" dir="2700000" algn="tl">
                    <a:srgbClr val="000000">
                      <a:alpha val="43137"/>
                    </a:srgbClr>
                  </a:outerShdw>
                </a:effectLst>
                <a:cs typeface="Ali-A-Samik" pitchFamily="2" charset="-78"/>
              </a:rPr>
              <a:t>                      </a:t>
            </a:r>
            <a:r>
              <a:rPr lang="ar-SA" sz="6000" b="1" dirty="0" smtClean="0">
                <a:solidFill>
                  <a:srgbClr val="002060"/>
                </a:solidFill>
                <a:effectLst>
                  <a:outerShdw blurRad="38100" dist="38100" dir="2700000" algn="tl">
                    <a:srgbClr val="000000">
                      <a:alpha val="43137"/>
                    </a:srgbClr>
                  </a:outerShdw>
                </a:effectLst>
                <a:cs typeface="Ali-A-Samik" pitchFamily="2" charset="-78"/>
              </a:rPr>
              <a:t>أنواعُ </a:t>
            </a:r>
            <a:r>
              <a:rPr lang="ar-SA" sz="6000" b="1" dirty="0">
                <a:solidFill>
                  <a:srgbClr val="002060"/>
                </a:solidFill>
                <a:effectLst>
                  <a:outerShdw blurRad="38100" dist="38100" dir="2700000" algn="tl">
                    <a:srgbClr val="000000">
                      <a:alpha val="43137"/>
                    </a:srgbClr>
                  </a:outerShdw>
                </a:effectLst>
                <a:cs typeface="Ali-A-Samik" pitchFamily="2" charset="-78"/>
              </a:rPr>
              <a:t>الذَّاكِرَةِ طَويلَة </a:t>
            </a:r>
            <a:r>
              <a:rPr lang="ar-SA" sz="6000" b="1" dirty="0" smtClean="0">
                <a:solidFill>
                  <a:srgbClr val="002060"/>
                </a:solidFill>
                <a:effectLst>
                  <a:outerShdw blurRad="38100" dist="38100" dir="2700000" algn="tl">
                    <a:srgbClr val="000000">
                      <a:alpha val="43137"/>
                    </a:srgbClr>
                  </a:outerShdw>
                </a:effectLst>
                <a:cs typeface="Ali-A-Samik" pitchFamily="2" charset="-78"/>
              </a:rPr>
              <a:t>المَدى</a:t>
            </a:r>
            <a:r>
              <a:rPr lang="en-US" sz="4000" dirty="0">
                <a:effectLst>
                  <a:outerShdw blurRad="38100" dist="38100" dir="2700000" algn="tl">
                    <a:srgbClr val="000000">
                      <a:alpha val="43137"/>
                    </a:srgbClr>
                  </a:outerShdw>
                </a:effectLst>
                <a:cs typeface="Ali-A-Sahifa Bold" pitchFamily="2" charset="-78"/>
              </a:rPr>
              <a:t/>
            </a:r>
            <a:br>
              <a:rPr lang="en-US" sz="4000" dirty="0">
                <a:effectLst>
                  <a:outerShdw blurRad="38100" dist="38100" dir="2700000" algn="tl">
                    <a:srgbClr val="000000">
                      <a:alpha val="43137"/>
                    </a:srgbClr>
                  </a:outerShdw>
                </a:effectLst>
                <a:cs typeface="Ali-A-Sahifa Bold" pitchFamily="2" charset="-78"/>
              </a:rPr>
            </a:br>
            <a:r>
              <a:rPr lang="ar-SA" b="1" dirty="0">
                <a:solidFill>
                  <a:srgbClr val="FF0000"/>
                </a:solidFill>
                <a:effectLst>
                  <a:outerShdw blurRad="38100" dist="38100" dir="2700000" algn="tl">
                    <a:srgbClr val="000000">
                      <a:alpha val="43137"/>
                    </a:srgbClr>
                  </a:outerShdw>
                </a:effectLst>
                <a:cs typeface="Ali-A-Samik" pitchFamily="2" charset="-78"/>
              </a:rPr>
              <a:t>•</a:t>
            </a:r>
            <a:r>
              <a:rPr lang="ar-SA" sz="4800" b="1" dirty="0">
                <a:solidFill>
                  <a:srgbClr val="FF0000"/>
                </a:solidFill>
                <a:effectLst>
                  <a:outerShdw blurRad="38100" dist="38100" dir="2700000" algn="tl">
                    <a:srgbClr val="000000">
                      <a:alpha val="43137"/>
                    </a:srgbClr>
                  </a:outerShdw>
                </a:effectLst>
                <a:cs typeface="Ali-A-Samik" pitchFamily="2" charset="-78"/>
              </a:rPr>
              <a:t> </a:t>
            </a:r>
            <a:r>
              <a:rPr lang="ar-SA" b="1" dirty="0" smtClean="0">
                <a:solidFill>
                  <a:srgbClr val="FF0000"/>
                </a:solidFill>
                <a:effectLst>
                  <a:outerShdw blurRad="38100" dist="38100" dir="2700000" algn="tl">
                    <a:srgbClr val="000000">
                      <a:alpha val="43137"/>
                    </a:srgbClr>
                  </a:outerShdw>
                </a:effectLst>
                <a:cs typeface="Ali-A-Samik" pitchFamily="2" charset="-78"/>
              </a:rPr>
              <a:t>ذَاكِرة المَعَانِي</a:t>
            </a:r>
            <a:r>
              <a:rPr lang="ar-IQ" b="1" dirty="0" smtClean="0">
                <a:solidFill>
                  <a:srgbClr val="FF0000"/>
                </a:solidFill>
                <a:effectLst>
                  <a:outerShdw blurRad="38100" dist="38100" dir="2700000" algn="tl">
                    <a:srgbClr val="000000">
                      <a:alpha val="43137"/>
                    </a:srgbClr>
                  </a:outerShdw>
                </a:effectLst>
                <a:cs typeface="Ali-A-Samik" pitchFamily="2" charset="-78"/>
              </a:rPr>
              <a:t> </a:t>
            </a:r>
            <a:r>
              <a:rPr lang="ar-SA" b="1" dirty="0" smtClean="0">
                <a:solidFill>
                  <a:srgbClr val="FF000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hifa Bold" pitchFamily="2" charset="-78"/>
              </a:rPr>
              <a:t>وتخزن فيها شبكات من المعاني التي ترتبط </a:t>
            </a:r>
            <a:r>
              <a:rPr lang="ar-SA" sz="4000" dirty="0" smtClean="0">
                <a:effectLst>
                  <a:outerShdw blurRad="38100" dist="38100" dir="2700000" algn="tl">
                    <a:srgbClr val="000000">
                      <a:alpha val="43137"/>
                    </a:srgbClr>
                  </a:outerShdw>
                </a:effectLst>
                <a:cs typeface="Ali-A-Sahifa Bold" pitchFamily="2" charset="-78"/>
              </a:rPr>
              <a:t>بالأفكار</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 والحقائق</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 والمفاهيم</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a:t>
            </a:r>
            <a:r>
              <a:rPr lang="en-US" sz="3200" dirty="0">
                <a:effectLst>
                  <a:outerShdw blurRad="38100" dist="38100" dir="2700000" algn="tl">
                    <a:srgbClr val="000000">
                      <a:alpha val="43137"/>
                    </a:srgbClr>
                  </a:outerShdw>
                </a:effectLst>
                <a:cs typeface="Ali-A-Sahifa Bold" pitchFamily="2" charset="-78"/>
              </a:rPr>
              <a:t/>
            </a:r>
            <a:br>
              <a:rPr lang="en-US" sz="3200" dirty="0">
                <a:effectLst>
                  <a:outerShdw blurRad="38100" dist="38100" dir="2700000" algn="tl">
                    <a:srgbClr val="000000">
                      <a:alpha val="43137"/>
                    </a:srgbClr>
                  </a:outerShdw>
                </a:effectLst>
                <a:cs typeface="Ali-A-Sahifa Bold" pitchFamily="2" charset="-78"/>
              </a:rPr>
            </a:br>
            <a:r>
              <a:rPr lang="ar-SA" b="1" dirty="0" smtClean="0">
                <a:solidFill>
                  <a:srgbClr val="00B050"/>
                </a:solidFill>
                <a:effectLst>
                  <a:outerShdw blurRad="38100" dist="38100" dir="2700000" algn="tl">
                    <a:srgbClr val="000000">
                      <a:alpha val="43137"/>
                    </a:srgbClr>
                  </a:outerShdw>
                </a:effectLst>
                <a:cs typeface="Ali-A-Samik" pitchFamily="2" charset="-78"/>
              </a:rPr>
              <a:t>•</a:t>
            </a:r>
            <a:r>
              <a:rPr lang="ar-SA" b="1" dirty="0">
                <a:solidFill>
                  <a:srgbClr val="00B050"/>
                </a:solidFill>
                <a:effectLst>
                  <a:outerShdw blurRad="38100" dist="38100" dir="2700000" algn="tl">
                    <a:srgbClr val="000000">
                      <a:alpha val="43137"/>
                    </a:srgbClr>
                  </a:outerShdw>
                </a:effectLst>
                <a:cs typeface="Ali-A-Samik" pitchFamily="2" charset="-78"/>
              </a:rPr>
              <a:t> ذَاكِرة </a:t>
            </a:r>
            <a:r>
              <a:rPr lang="ar-SA" b="1" dirty="0" smtClean="0">
                <a:solidFill>
                  <a:srgbClr val="00B050"/>
                </a:solidFill>
                <a:effectLst>
                  <a:outerShdw blurRad="38100" dist="38100" dir="2700000" algn="tl">
                    <a:srgbClr val="000000">
                      <a:alpha val="43137"/>
                    </a:srgbClr>
                  </a:outerShdw>
                </a:effectLst>
                <a:cs typeface="Ali-A-Samik" pitchFamily="2" charset="-78"/>
              </a:rPr>
              <a:t>الأَحَدَاث:</a:t>
            </a:r>
            <a:r>
              <a:rPr lang="ar-SA" dirty="0" smtClean="0">
                <a:solidFill>
                  <a:srgbClr val="00B05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hifa Bold" pitchFamily="2" charset="-78"/>
              </a:rPr>
              <a:t>وتُخزن فيها جميع المعلومات المرتبطة </a:t>
            </a:r>
            <a:r>
              <a:rPr lang="ar-SA" sz="4000" dirty="0" smtClean="0">
                <a:effectLst>
                  <a:outerShdw blurRad="38100" dist="38100" dir="2700000" algn="tl">
                    <a:srgbClr val="000000">
                      <a:alpha val="43137"/>
                    </a:srgbClr>
                  </a:outerShdw>
                </a:effectLst>
                <a:cs typeface="Ali-A-Sahifa Bold" pitchFamily="2" charset="-78"/>
              </a:rPr>
              <a:t>بمختلف</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الخبرات </a:t>
            </a:r>
            <a:r>
              <a:rPr lang="ar-SA" sz="4000" dirty="0">
                <a:effectLst>
                  <a:outerShdw blurRad="38100" dist="38100" dir="2700000" algn="tl">
                    <a:srgbClr val="000000">
                      <a:alpha val="43137"/>
                    </a:srgbClr>
                  </a:outerShdw>
                </a:effectLst>
                <a:cs typeface="Ali-A-Sahifa Bold" pitchFamily="2" charset="-78"/>
              </a:rPr>
              <a:t>الشخصية التي مرّ بها الشخص خلال حياته. وتُسمى هذه الذاكرة بالذاكرة التسلسلية، </a:t>
            </a:r>
            <a:r>
              <a:rPr lang="ar-SA" sz="4000" dirty="0" smtClean="0">
                <a:effectLst>
                  <a:outerShdw blurRad="38100" dist="38100" dir="2700000" algn="tl">
                    <a:srgbClr val="000000">
                      <a:alpha val="43137"/>
                    </a:srgbClr>
                  </a:outerShdw>
                </a:effectLst>
                <a:cs typeface="Ali-A-Sahifa Bold" pitchFamily="2" charset="-78"/>
              </a:rPr>
              <a:t>لأنّ</a:t>
            </a:r>
            <a:r>
              <a:rPr lang="ar-IQ" sz="4000" dirty="0" smtClean="0">
                <a:effectLst>
                  <a:outerShdw blurRad="38100" dist="38100" dir="2700000" algn="tl">
                    <a:srgbClr val="000000">
                      <a:alpha val="43137"/>
                    </a:srgbClr>
                  </a:outerShdw>
                </a:effectLst>
                <a:cs typeface="Ali-A-Sahifa Bold" pitchFamily="2" charset="-78"/>
              </a:rPr>
              <a:t>َ</a:t>
            </a:r>
            <a:r>
              <a:rPr lang="ar-SA" sz="4000" dirty="0" smtClean="0">
                <a:effectLst>
                  <a:outerShdw blurRad="38100" dist="38100" dir="2700000" algn="tl">
                    <a:srgbClr val="000000">
                      <a:alpha val="43137"/>
                    </a:srgbClr>
                  </a:outerShdw>
                </a:effectLst>
                <a:cs typeface="Ali-A-Sahifa Bold" pitchFamily="2" charset="-78"/>
              </a:rPr>
              <a:t> </a:t>
            </a:r>
            <a:r>
              <a:rPr lang="ar-SA" sz="4000" dirty="0">
                <a:effectLst>
                  <a:outerShdw blurRad="38100" dist="38100" dir="2700000" algn="tl">
                    <a:srgbClr val="000000">
                      <a:alpha val="43137"/>
                    </a:srgbClr>
                  </a:outerShdw>
                </a:effectLst>
                <a:cs typeface="Ali-A-Sahifa Bold" pitchFamily="2" charset="-78"/>
              </a:rPr>
              <a:t>الأحداث تُرتب فيها ترتيبًا زمنيًا من الأقدم إلى </a:t>
            </a:r>
            <a:r>
              <a:rPr lang="ar-SA" sz="4000" dirty="0" smtClean="0">
                <a:effectLst>
                  <a:outerShdw blurRad="38100" dist="38100" dir="2700000" algn="tl">
                    <a:srgbClr val="000000">
                      <a:alpha val="43137"/>
                    </a:srgbClr>
                  </a:outerShdw>
                </a:effectLst>
                <a:cs typeface="Ali-A-Sahifa Bold" pitchFamily="2" charset="-78"/>
              </a:rPr>
              <a:t>الأحدث</a:t>
            </a:r>
            <a:r>
              <a:rPr lang="ar-IQ" sz="4000" dirty="0" smtClean="0">
                <a:effectLst>
                  <a:outerShdw blurRad="38100" dist="38100" dir="2700000" algn="tl">
                    <a:srgbClr val="000000">
                      <a:alpha val="43137"/>
                    </a:srgbClr>
                  </a:outerShdw>
                </a:effectLst>
                <a:cs typeface="Ali-A-Sahifa Bold" pitchFamily="2" charset="-78"/>
              </a:rPr>
              <a:t> </a:t>
            </a:r>
            <a:r>
              <a:rPr lang="ar-SA" sz="4000" dirty="0" smtClean="0">
                <a:effectLst>
                  <a:outerShdw blurRad="38100" dist="38100" dir="2700000" algn="tl">
                    <a:srgbClr val="000000">
                      <a:alpha val="43137"/>
                    </a:srgbClr>
                  </a:outerShdw>
                </a:effectLst>
                <a:cs typeface="Ali-A-Sahifa Bold" pitchFamily="2" charset="-78"/>
              </a:rPr>
              <a:t>.</a:t>
            </a:r>
            <a:endParaRPr lang="en-US" sz="40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9662135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7927" y="235528"/>
            <a:ext cx="11485418" cy="5957454"/>
          </a:xfrm>
        </p:spPr>
        <p:txBody>
          <a:bodyPr>
            <a:noAutofit/>
          </a:bodyPr>
          <a:lstStyle/>
          <a:p>
            <a:pPr algn="r" rtl="1">
              <a:lnSpc>
                <a:spcPct val="150000"/>
              </a:lnSpc>
            </a:pPr>
            <a:r>
              <a:rPr lang="ar-SA" sz="6600" b="1" dirty="0" smtClean="0">
                <a:solidFill>
                  <a:srgbClr val="C00000"/>
                </a:solidFill>
                <a:effectLst>
                  <a:outerShdw blurRad="38100" dist="38100" dir="2700000" algn="tl">
                    <a:srgbClr val="000000">
                      <a:alpha val="43137"/>
                    </a:srgbClr>
                  </a:outerShdw>
                </a:effectLst>
                <a:cs typeface="Ali-A-Samik" pitchFamily="2" charset="-78"/>
              </a:rPr>
              <a:t>•</a:t>
            </a:r>
            <a:r>
              <a:rPr lang="ar-SA" sz="6600" b="1" dirty="0">
                <a:solidFill>
                  <a:srgbClr val="C00000"/>
                </a:solidFill>
                <a:effectLst>
                  <a:outerShdw blurRad="38100" dist="38100" dir="2700000" algn="tl">
                    <a:srgbClr val="000000">
                      <a:alpha val="43137"/>
                    </a:srgbClr>
                  </a:outerShdw>
                </a:effectLst>
                <a:cs typeface="Ali-A-Samik" pitchFamily="2" charset="-78"/>
              </a:rPr>
              <a:t> الذَّاكِرة </a:t>
            </a:r>
            <a:r>
              <a:rPr lang="ar-SA" sz="6600" b="1" dirty="0" smtClean="0">
                <a:solidFill>
                  <a:srgbClr val="C00000"/>
                </a:solidFill>
                <a:effectLst>
                  <a:outerShdw blurRad="38100" dist="38100" dir="2700000" algn="tl">
                    <a:srgbClr val="000000">
                      <a:alpha val="43137"/>
                    </a:srgbClr>
                  </a:outerShdw>
                </a:effectLst>
                <a:cs typeface="Ali-A-Samik" pitchFamily="2" charset="-78"/>
              </a:rPr>
              <a:t>الإِجْرَائِيَّة</a:t>
            </a:r>
            <a:r>
              <a:rPr lang="ar-IQ" sz="6600" b="1" dirty="0" smtClean="0">
                <a:solidFill>
                  <a:srgbClr val="C00000"/>
                </a:solidFill>
                <a:effectLst>
                  <a:outerShdw blurRad="38100" dist="38100" dir="2700000" algn="tl">
                    <a:srgbClr val="000000">
                      <a:alpha val="43137"/>
                    </a:srgbClr>
                  </a:outerShdw>
                </a:effectLst>
                <a:cs typeface="Ali-A-Samik" pitchFamily="2" charset="-78"/>
              </a:rPr>
              <a:t> </a:t>
            </a:r>
            <a:r>
              <a:rPr lang="ar-SA" sz="6600" b="1" dirty="0" smtClean="0">
                <a:solidFill>
                  <a:srgbClr val="C00000"/>
                </a:solidFill>
                <a:effectLst>
                  <a:outerShdw blurRad="38100" dist="38100" dir="2700000" algn="tl">
                    <a:srgbClr val="000000">
                      <a:alpha val="43137"/>
                    </a:srgbClr>
                  </a:outerShdw>
                </a:effectLst>
                <a:cs typeface="Ali-A-Samik" pitchFamily="2" charset="-78"/>
              </a:rPr>
              <a:t>:</a:t>
            </a:r>
            <a:r>
              <a:rPr lang="ar-SA" sz="6600" dirty="0" smtClean="0">
                <a:solidFill>
                  <a:srgbClr val="C00000"/>
                </a:solidFill>
                <a:effectLst>
                  <a:outerShdw blurRad="38100" dist="38100" dir="2700000" algn="tl">
                    <a:srgbClr val="000000">
                      <a:alpha val="43137"/>
                    </a:srgbClr>
                  </a:outerShdw>
                </a:effectLst>
                <a:cs typeface="Ali-A-Samik" pitchFamily="2" charset="-78"/>
              </a:rPr>
              <a:t> </a:t>
            </a:r>
            <a:r>
              <a:rPr lang="ar-SA" sz="5400" b="1" dirty="0">
                <a:effectLst>
                  <a:outerShdw blurRad="38100" dist="38100" dir="2700000" algn="tl">
                    <a:srgbClr val="000000">
                      <a:alpha val="43137"/>
                    </a:srgbClr>
                  </a:outerShdw>
                </a:effectLst>
                <a:cs typeface="Ali-A-Sahifa Bold" pitchFamily="2" charset="-78"/>
              </a:rPr>
              <a:t>وتختص بتخزين المعرفة المرتبطة بكيفية تنفيذ الإجراءات والقيام بعمل </a:t>
            </a:r>
            <a:r>
              <a:rPr lang="ar-SA" sz="5400" b="1" dirty="0" smtClean="0">
                <a:effectLst>
                  <a:outerShdw blurRad="38100" dist="38100" dir="2700000" algn="tl">
                    <a:srgbClr val="000000">
                      <a:alpha val="43137"/>
                    </a:srgbClr>
                  </a:outerShdw>
                </a:effectLst>
                <a:cs typeface="Ali-A-Sahifa Bold" pitchFamily="2" charset="-78"/>
              </a:rPr>
              <a:t>ما</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 </a:t>
            </a:r>
            <a:r>
              <a:rPr lang="ar-SA" sz="5400" b="1" dirty="0">
                <a:effectLst>
                  <a:outerShdw blurRad="38100" dist="38100" dir="2700000" algn="tl">
                    <a:srgbClr val="000000">
                      <a:alpha val="43137"/>
                    </a:srgbClr>
                  </a:outerShdw>
                </a:effectLst>
                <a:cs typeface="Ali-A-Sahifa Bold" pitchFamily="2" charset="-78"/>
              </a:rPr>
              <a:t>كالسِّباحة </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أو </a:t>
            </a:r>
            <a:r>
              <a:rPr lang="ar-SA" sz="5400" b="1" dirty="0">
                <a:effectLst>
                  <a:outerShdw blurRad="38100" dist="38100" dir="2700000" algn="tl">
                    <a:srgbClr val="000000">
                      <a:alpha val="43137"/>
                    </a:srgbClr>
                  </a:outerShdw>
                </a:effectLst>
                <a:cs typeface="Ali-A-Sahifa Bold" pitchFamily="2" charset="-78"/>
              </a:rPr>
              <a:t>قيادة </a:t>
            </a:r>
            <a:r>
              <a:rPr lang="ar-SA" sz="5400" b="1" dirty="0" smtClean="0">
                <a:effectLst>
                  <a:outerShdw blurRad="38100" dist="38100" dir="2700000" algn="tl">
                    <a:srgbClr val="000000">
                      <a:alpha val="43137"/>
                    </a:srgbClr>
                  </a:outerShdw>
                </a:effectLst>
                <a:cs typeface="Ali-A-Sahifa Bold" pitchFamily="2" charset="-78"/>
              </a:rPr>
              <a:t>السَّيارة</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a:t>
            </a:r>
            <a:endParaRPr lang="en-US" sz="54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82448494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491" y="249382"/>
            <a:ext cx="11637817" cy="1385454"/>
          </a:xfrm>
        </p:spPr>
        <p:txBody>
          <a:bodyPr>
            <a:noAutofit/>
          </a:bodyPr>
          <a:lstStyle/>
          <a:p>
            <a:pPr algn="ctr" rtl="1"/>
            <a:r>
              <a:rPr lang="ar-IQ" sz="8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المُحَاضَرَةُ السادسة / </a:t>
            </a:r>
            <a:r>
              <a:rPr lang="ar-SA"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التَّذَكُّرُ وَالنِّسْيَانُ </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346364" y="1482436"/>
            <a:ext cx="11457710" cy="5124942"/>
          </a:xfrm>
        </p:spPr>
        <p:txBody>
          <a:bodyPr>
            <a:normAutofit fontScale="92500" lnSpcReduction="10000"/>
          </a:bodyPr>
          <a:lstStyle/>
          <a:p>
            <a:pPr marL="0" indent="0" algn="ctr">
              <a:buNone/>
            </a:pPr>
            <a:r>
              <a:rPr lang="ar-IQ" sz="7700" b="1" dirty="0" smtClean="0">
                <a:solidFill>
                  <a:srgbClr val="002060"/>
                </a:solidFill>
                <a:effectLst>
                  <a:outerShdw blurRad="38100" dist="38100" dir="2700000" algn="tl">
                    <a:srgbClr val="000000">
                      <a:alpha val="43137"/>
                    </a:srgbClr>
                  </a:outerShdw>
                </a:effectLst>
                <a:cs typeface="Ali-A-Traditional" pitchFamily="2" charset="-78"/>
              </a:rPr>
              <a:t>محتويات المحاضرة</a:t>
            </a:r>
            <a:endParaRPr lang="ar-IQ" sz="100" b="1" dirty="0" smtClean="0">
              <a:solidFill>
                <a:srgbClr val="002060"/>
              </a:solidFill>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400" b="1" dirty="0" smtClean="0">
                <a:solidFill>
                  <a:srgbClr val="0070C0"/>
                </a:solidFill>
                <a:effectLst>
                  <a:outerShdw blurRad="38100" dist="38100" dir="2700000" algn="tl">
                    <a:srgbClr val="000000">
                      <a:alpha val="43137"/>
                    </a:srgbClr>
                  </a:outerShdw>
                </a:effectLst>
                <a:cs typeface="Ali-A-Sharif Bold" pitchFamily="2" charset="-78"/>
              </a:rPr>
              <a:t>◄ </a:t>
            </a:r>
            <a:r>
              <a:rPr lang="ar-IQ" sz="5400" b="1" dirty="0" smtClean="0">
                <a:solidFill>
                  <a:srgbClr val="0070C0"/>
                </a:solidFill>
                <a:effectLst>
                  <a:outerShdw blurRad="38100" dist="38100" dir="2700000" algn="tl">
                    <a:srgbClr val="000000">
                      <a:alpha val="43137"/>
                    </a:srgbClr>
                  </a:outerShdw>
                </a:effectLst>
                <a:cs typeface="Ali-A-Sharif Bold" pitchFamily="2" charset="-78"/>
              </a:rPr>
              <a:t>تَعريفُ الذَّاكِرة</a:t>
            </a:r>
          </a:p>
          <a:p>
            <a:pPr marL="0" indent="0" algn="just" rtl="1">
              <a:lnSpc>
                <a:spcPct val="150000"/>
              </a:lnSpc>
              <a:spcBef>
                <a:spcPts val="600"/>
              </a:spcBef>
              <a:buNone/>
            </a:pPr>
            <a:r>
              <a:rPr lang="ar-SA" sz="5400" b="1" dirty="0" smtClean="0">
                <a:effectLst>
                  <a:outerShdw blurRad="38100" dist="38100" dir="2700000" algn="tl">
                    <a:srgbClr val="000000">
                      <a:alpha val="43137"/>
                    </a:srgbClr>
                  </a:outerShdw>
                </a:effectLst>
                <a:cs typeface="Ali-A-Sharif Bold" pitchFamily="2" charset="-78"/>
              </a:rPr>
              <a:t>◄ أ</a:t>
            </a:r>
            <a:r>
              <a:rPr lang="ar-IQ" sz="5400" b="1" dirty="0" smtClean="0">
                <a:effectLst>
                  <a:outerShdw blurRad="38100" dist="38100" dir="2700000" algn="tl">
                    <a:srgbClr val="000000">
                      <a:alpha val="43137"/>
                    </a:srgbClr>
                  </a:outerShdw>
                </a:effectLst>
                <a:cs typeface="Ali-A-Sharif Bold" pitchFamily="2" charset="-78"/>
              </a:rPr>
              <a:t>َنظمةُ التَّذَكُّر</a:t>
            </a:r>
            <a:endParaRPr lang="en-US" sz="5400" b="1" dirty="0">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C00000"/>
                </a:solidFill>
                <a:effectLst>
                  <a:outerShdw blurRad="38100" dist="38100" dir="2700000" algn="tl">
                    <a:srgbClr val="000000">
                      <a:alpha val="43137"/>
                    </a:srgbClr>
                  </a:outerShdw>
                </a:effectLst>
                <a:cs typeface="Ali-A-Sharif Bold" pitchFamily="2" charset="-78"/>
              </a:rPr>
              <a:t>◄ </a:t>
            </a:r>
            <a:r>
              <a:rPr lang="ar-IQ" sz="5400" b="1" dirty="0" smtClean="0">
                <a:solidFill>
                  <a:srgbClr val="C00000"/>
                </a:solidFill>
                <a:effectLst>
                  <a:outerShdw blurRad="38100" dist="38100" dir="2700000" algn="tl">
                    <a:srgbClr val="000000">
                      <a:alpha val="43137"/>
                    </a:srgbClr>
                  </a:outerShdw>
                </a:effectLst>
                <a:cs typeface="Ali-A-Sharif Bold" pitchFamily="2" charset="-78"/>
              </a:rPr>
              <a:t>مَفهومُ النَِّسيانِ</a:t>
            </a:r>
          </a:p>
          <a:p>
            <a:pPr marL="0" indent="0" algn="r" rtl="1">
              <a:buNone/>
            </a:pPr>
            <a:endParaRPr lang="en-US" sz="6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7030A0"/>
                </a:solidFill>
                <a:effectLst>
                  <a:outerShdw blurRad="38100" dist="38100" dir="2700000" algn="tl">
                    <a:srgbClr val="000000">
                      <a:alpha val="43137"/>
                    </a:srgbClr>
                  </a:outerShdw>
                </a:effectLst>
                <a:cs typeface="Ali-A-Sharif Bold" pitchFamily="2" charset="-78"/>
              </a:rPr>
              <a:t>◄ النَّظَرِيَاتُ المُفَسِّرَةُ </a:t>
            </a:r>
            <a:r>
              <a:rPr lang="ar-SA" sz="5400" b="1" dirty="0" smtClean="0">
                <a:solidFill>
                  <a:srgbClr val="7030A0"/>
                </a:solidFill>
                <a:effectLst>
                  <a:outerShdw blurRad="38100" dist="38100" dir="2700000" algn="tl">
                    <a:srgbClr val="000000">
                      <a:alpha val="43137"/>
                    </a:srgbClr>
                  </a:outerShdw>
                </a:effectLst>
                <a:cs typeface="Ali-A-Sharif Bold" pitchFamily="2" charset="-78"/>
              </a:rPr>
              <a:t>لِلنِّسيَان</a:t>
            </a:r>
            <a:endParaRPr lang="en-US" sz="54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202592"/>
            <a:ext cx="11873346" cy="1349117"/>
          </a:xfrm>
        </p:spPr>
        <p:txBody>
          <a:bodyPr>
            <a:normAutofit/>
          </a:bodyPr>
          <a:lstStyle/>
          <a:p>
            <a:pPr algn="ctr" rtl="1"/>
            <a:r>
              <a:rPr lang="ar-SA" sz="8000" b="1" dirty="0">
                <a:solidFill>
                  <a:srgbClr val="FF0000"/>
                </a:solidFill>
                <a:effectLst>
                  <a:outerShdw blurRad="38100" dist="38100" dir="2700000" algn="tl">
                    <a:srgbClr val="000000">
                      <a:alpha val="43137"/>
                    </a:srgbClr>
                  </a:outerShdw>
                </a:effectLst>
                <a:cs typeface="Ali-A-Samik" pitchFamily="2" charset="-78"/>
              </a:rPr>
              <a:t>المَبَادِئُ النَّفْسِيَّةُ </a:t>
            </a:r>
            <a:r>
              <a:rPr lang="ar-SA" sz="8000" b="1" dirty="0" smtClean="0">
                <a:solidFill>
                  <a:srgbClr val="FF0000"/>
                </a:solidFill>
                <a:effectLst>
                  <a:outerShdw blurRad="38100" dist="38100" dir="2700000" algn="tl">
                    <a:srgbClr val="000000">
                      <a:alpha val="43137"/>
                    </a:srgbClr>
                  </a:outerShdw>
                </a:effectLst>
                <a:cs typeface="Ali-A-Samik" pitchFamily="2" charset="-78"/>
              </a:rPr>
              <a:t>لِلتَّذَكُّــر</a:t>
            </a:r>
            <a:endParaRPr lang="en-US" sz="80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66255" y="1607127"/>
            <a:ext cx="11610110" cy="5126182"/>
          </a:xfrm>
        </p:spPr>
        <p:txBody>
          <a:bodyPr>
            <a:noAutofit/>
          </a:bodyPr>
          <a:lstStyle/>
          <a:p>
            <a:pPr marL="0" indent="0" algn="r" rtl="1">
              <a:lnSpc>
                <a:spcPct val="150000"/>
              </a:lnSpc>
              <a:buNone/>
            </a:pPr>
            <a:r>
              <a:rPr lang="ar-SA" sz="4800" b="1" dirty="0">
                <a:solidFill>
                  <a:srgbClr val="00B0F0"/>
                </a:solidFill>
                <a:effectLst>
                  <a:outerShdw blurRad="38100" dist="38100" dir="2700000" algn="tl">
                    <a:srgbClr val="000000">
                      <a:alpha val="43137"/>
                    </a:srgbClr>
                  </a:outerShdw>
                </a:effectLst>
                <a:cs typeface="Ali-A-Samik" pitchFamily="2" charset="-78"/>
              </a:rPr>
              <a:t>1-    يتوقف التَّذكر الفعّال على التَّخزين الفعَّال للتَّعليم .</a:t>
            </a:r>
            <a:endParaRPr lang="en-US" sz="4800" b="1" dirty="0">
              <a:solidFill>
                <a:srgbClr val="00B0F0"/>
              </a:solidFill>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800" b="1" dirty="0">
                <a:effectLst>
                  <a:outerShdw blurRad="38100" dist="38100" dir="2700000" algn="tl">
                    <a:srgbClr val="000000">
                      <a:alpha val="43137"/>
                    </a:srgbClr>
                  </a:outerShdw>
                </a:effectLst>
                <a:cs typeface="Ali-A-Samik" pitchFamily="2" charset="-78"/>
              </a:rPr>
              <a:t>2-    إنَّ تخزين واستدعاء التَّعليم ذو المعنى أفضل من تخزين واستدعاء التَّعليم الذي لا معنى له.</a:t>
            </a:r>
            <a:endParaRPr lang="en-US" sz="4800" b="1" dirty="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800" b="1" dirty="0">
                <a:solidFill>
                  <a:srgbClr val="C00000"/>
                </a:solidFill>
                <a:effectLst>
                  <a:outerShdw blurRad="38100" dist="38100" dir="2700000" algn="tl">
                    <a:srgbClr val="000000">
                      <a:alpha val="43137"/>
                    </a:srgbClr>
                  </a:outerShdw>
                </a:effectLst>
                <a:cs typeface="Ali-A-Samik" pitchFamily="2" charset="-78"/>
              </a:rPr>
              <a:t>3-    يتفاوت الناس كثيراً في قدراتهم على الحفظ والتذكر </a:t>
            </a:r>
            <a:r>
              <a:rPr lang="ar-SA" sz="4800" b="1" dirty="0" smtClean="0">
                <a:solidFill>
                  <a:srgbClr val="C00000"/>
                </a:solidFill>
                <a:effectLst>
                  <a:outerShdw blurRad="38100" dist="38100" dir="2700000" algn="tl">
                    <a:srgbClr val="000000">
                      <a:alpha val="43137"/>
                    </a:srgbClr>
                  </a:outerShdw>
                </a:effectLst>
                <a:cs typeface="Ali-A-Samik" pitchFamily="2" charset="-78"/>
              </a:rPr>
              <a:t>.</a:t>
            </a:r>
            <a:r>
              <a:rPr lang="ar-SA" sz="4800" b="1" dirty="0">
                <a:effectLst>
                  <a:outerShdw blurRad="38100" dist="38100" dir="2700000" algn="tl">
                    <a:srgbClr val="000000">
                      <a:alpha val="43137"/>
                    </a:srgbClr>
                  </a:outerShdw>
                </a:effectLst>
                <a:cs typeface="Ali-A-Samik" pitchFamily="2" charset="-78"/>
              </a:rPr>
              <a:t>  </a:t>
            </a:r>
            <a:endParaRPr lang="en-US" sz="48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4269715633"/>
      </p:ext>
    </p:extLst>
  </p:cSld>
  <p:clrMapOvr>
    <a:masterClrMapping/>
  </p:clrMapOvr>
  <p:transition spd="slow">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1783"/>
            <a:ext cx="11499273" cy="5860472"/>
          </a:xfrm>
        </p:spPr>
        <p:txBody>
          <a:bodyPr>
            <a:noAutofit/>
          </a:bodyPr>
          <a:lstStyle/>
          <a:p>
            <a:pPr marL="0" indent="0" algn="r" rtl="1">
              <a:lnSpc>
                <a:spcPct val="150000"/>
              </a:lnSpc>
              <a:buNone/>
            </a:pPr>
            <a:r>
              <a:rPr lang="ar-SA" sz="4000" b="1" dirty="0" smtClean="0">
                <a:solidFill>
                  <a:srgbClr val="0070C0"/>
                </a:solidFill>
                <a:effectLst>
                  <a:outerShdw blurRad="38100" dist="38100" dir="2700000" algn="tl">
                    <a:srgbClr val="000000">
                      <a:alpha val="43137"/>
                    </a:srgbClr>
                  </a:outerShdw>
                </a:effectLst>
                <a:cs typeface="Ali-A-Samik" pitchFamily="2" charset="-78"/>
              </a:rPr>
              <a:t>4-</a:t>
            </a:r>
            <a:r>
              <a:rPr lang="ar-SA" sz="4000" b="1" dirty="0">
                <a:solidFill>
                  <a:srgbClr val="0070C0"/>
                </a:solidFill>
                <a:effectLst>
                  <a:outerShdw blurRad="38100" dist="38100" dir="2700000" algn="tl">
                    <a:srgbClr val="000000">
                      <a:alpha val="43137"/>
                    </a:srgbClr>
                  </a:outerShdw>
                </a:effectLst>
                <a:cs typeface="Ali-A-Samik" pitchFamily="2" charset="-78"/>
              </a:rPr>
              <a:t>    يرتبط الحفظ والتذكر على الوقت وأسلوب التعلم وطبيعة المادة المتعلمة .</a:t>
            </a:r>
            <a:endParaRPr lang="en-US" sz="4000" b="1" dirty="0">
              <a:solidFill>
                <a:srgbClr val="0070C0"/>
              </a:solidFill>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000" b="1" dirty="0">
                <a:solidFill>
                  <a:srgbClr val="00B050"/>
                </a:solidFill>
                <a:effectLst>
                  <a:outerShdw blurRad="38100" dist="38100" dir="2700000" algn="tl">
                    <a:srgbClr val="000000">
                      <a:alpha val="43137"/>
                    </a:srgbClr>
                  </a:outerShdw>
                </a:effectLst>
                <a:cs typeface="Ali-A-Samik" pitchFamily="2" charset="-78"/>
              </a:rPr>
              <a:t>5-    إنَّ مراعاة شروط التعليم والتعلم الجيدين تسهل عمليات التَّذكر وتقلّل من أخطار </a:t>
            </a:r>
            <a:r>
              <a:rPr lang="ar-SA" sz="4000" b="1" dirty="0" smtClean="0">
                <a:solidFill>
                  <a:srgbClr val="00B050"/>
                </a:solidFill>
                <a:effectLst>
                  <a:outerShdw blurRad="38100" dist="38100" dir="2700000" algn="tl">
                    <a:srgbClr val="000000">
                      <a:alpha val="43137"/>
                    </a:srgbClr>
                  </a:outerShdw>
                </a:effectLst>
                <a:cs typeface="Ali-A-Samik" pitchFamily="2" charset="-78"/>
              </a:rPr>
              <a:t>الن</a:t>
            </a:r>
            <a:r>
              <a:rPr lang="ar-IQ" sz="4000" b="1" dirty="0" smtClean="0">
                <a:solidFill>
                  <a:srgbClr val="00B050"/>
                </a:solidFill>
                <a:effectLst>
                  <a:outerShdw blurRad="38100" dist="38100" dir="2700000" algn="tl">
                    <a:srgbClr val="000000">
                      <a:alpha val="43137"/>
                    </a:srgbClr>
                  </a:outerShdw>
                </a:effectLst>
                <a:cs typeface="Ali-A-Samik" pitchFamily="2" charset="-78"/>
              </a:rPr>
              <a:t>ِّ</a:t>
            </a:r>
            <a:r>
              <a:rPr lang="ar-SA" sz="4000" b="1" dirty="0" smtClean="0">
                <a:solidFill>
                  <a:srgbClr val="00B050"/>
                </a:solidFill>
                <a:effectLst>
                  <a:outerShdw blurRad="38100" dist="38100" dir="2700000" algn="tl">
                    <a:srgbClr val="000000">
                      <a:alpha val="43137"/>
                    </a:srgbClr>
                  </a:outerShdw>
                </a:effectLst>
                <a:cs typeface="Ali-A-Samik" pitchFamily="2" charset="-78"/>
              </a:rPr>
              <a:t>سيان </a:t>
            </a:r>
            <a:r>
              <a:rPr lang="ar-SA" sz="4000" b="1" dirty="0">
                <a:solidFill>
                  <a:srgbClr val="00B050"/>
                </a:solidFill>
                <a:effectLst>
                  <a:outerShdw blurRad="38100" dist="38100" dir="2700000" algn="tl">
                    <a:srgbClr val="000000">
                      <a:alpha val="43137"/>
                    </a:srgbClr>
                  </a:outerShdw>
                </a:effectLst>
                <a:cs typeface="Ali-A-Samik" pitchFamily="2" charset="-78"/>
              </a:rPr>
              <a:t>.</a:t>
            </a:r>
            <a:endParaRPr lang="en-US" sz="4000" b="1" dirty="0">
              <a:solidFill>
                <a:srgbClr val="00B050"/>
              </a:solidFill>
              <a:effectLst>
                <a:outerShdw blurRad="38100" dist="38100" dir="2700000" algn="tl">
                  <a:srgbClr val="000000">
                    <a:alpha val="43137"/>
                  </a:srgbClr>
                </a:outerShdw>
              </a:effectLst>
              <a:cs typeface="Ali-A-Samik" pitchFamily="2" charset="-78"/>
            </a:endParaRPr>
          </a:p>
          <a:p>
            <a:pPr marL="0" lvl="0" indent="0" algn="r" rtl="1">
              <a:lnSpc>
                <a:spcPct val="150000"/>
              </a:lnSpc>
              <a:buNone/>
            </a:pPr>
            <a:r>
              <a:rPr lang="ar-IQ" sz="4000" b="1" dirty="0">
                <a:solidFill>
                  <a:srgbClr val="002060"/>
                </a:solidFill>
                <a:effectLst>
                  <a:outerShdw blurRad="38100" dist="38100" dir="2700000" algn="tl">
                    <a:srgbClr val="000000">
                      <a:alpha val="43137"/>
                    </a:srgbClr>
                  </a:outerShdw>
                </a:effectLst>
                <a:cs typeface="Ali-A-Samik" pitchFamily="2" charset="-78"/>
              </a:rPr>
              <a:t>6-    </a:t>
            </a:r>
            <a:r>
              <a:rPr lang="ar-SA" sz="4000" b="1" dirty="0">
                <a:solidFill>
                  <a:srgbClr val="002060"/>
                </a:solidFill>
                <a:effectLst>
                  <a:outerShdw blurRad="38100" dist="38100" dir="2700000" algn="tl">
                    <a:srgbClr val="000000">
                      <a:alpha val="43137"/>
                    </a:srgbClr>
                  </a:outerShdw>
                </a:effectLst>
                <a:cs typeface="Ali-A-Samik" pitchFamily="2" charset="-78"/>
              </a:rPr>
              <a:t>إنَّ التَّدريب على ما تمَّ تعلّمه والتكرار المُنَظَّم والمُوَزَّع ينشط من عمليات الاحتفاظ والتَّذكُّر.</a:t>
            </a:r>
            <a:r>
              <a:rPr lang="ar-SA" sz="4000" b="1" dirty="0">
                <a:effectLst>
                  <a:outerShdw blurRad="38100" dist="38100" dir="2700000" algn="tl">
                    <a:srgbClr val="000000">
                      <a:alpha val="43137"/>
                    </a:srgbClr>
                  </a:outerShdw>
                </a:effectLst>
                <a:cs typeface="Ali-A-Samik" pitchFamily="2" charset="-78"/>
              </a:rPr>
              <a:t>  </a:t>
            </a:r>
            <a:endParaRPr lang="en-US" sz="40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5893295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221673"/>
            <a:ext cx="11873346" cy="1274618"/>
          </a:xfrm>
        </p:spPr>
        <p:txBody>
          <a:bodyPr>
            <a:normAutofit/>
          </a:bodyPr>
          <a:lstStyle/>
          <a:p>
            <a:pPr algn="ctr" rtl="1"/>
            <a:r>
              <a:rPr lang="ar-SA" sz="7200" b="1" dirty="0">
                <a:solidFill>
                  <a:srgbClr val="FF0000"/>
                </a:solidFill>
                <a:effectLst>
                  <a:outerShdw blurRad="38100" dist="38100" dir="2700000" algn="tl">
                    <a:srgbClr val="000000">
                      <a:alpha val="43137"/>
                    </a:srgbClr>
                  </a:outerShdw>
                </a:effectLst>
                <a:cs typeface="Ali-A-Samik" pitchFamily="2" charset="-78"/>
              </a:rPr>
              <a:t>العَوَامِلُ الَتي تُسَاعِدُ عَلَى </a:t>
            </a:r>
            <a:r>
              <a:rPr lang="ar-SA" sz="7200" b="1" dirty="0" smtClean="0">
                <a:solidFill>
                  <a:srgbClr val="FF0000"/>
                </a:solidFill>
                <a:effectLst>
                  <a:outerShdw blurRad="38100" dist="38100" dir="2700000" algn="tl">
                    <a:srgbClr val="000000">
                      <a:alpha val="43137"/>
                    </a:srgbClr>
                  </a:outerShdw>
                </a:effectLst>
                <a:cs typeface="Ali-A-Samik" pitchFamily="2" charset="-78"/>
              </a:rPr>
              <a:t>التَّذَكُّر</a:t>
            </a:r>
            <a:endParaRPr lang="en-US" sz="72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304800" y="1523999"/>
            <a:ext cx="11540836" cy="5153891"/>
          </a:xfrm>
        </p:spPr>
        <p:txBody>
          <a:bodyPr>
            <a:noAutofit/>
          </a:bodyPr>
          <a:lstStyle/>
          <a:p>
            <a:pPr marL="0" indent="0" algn="r" rtl="1">
              <a:lnSpc>
                <a:spcPct val="150000"/>
              </a:lnSpc>
              <a:buNone/>
            </a:pPr>
            <a:r>
              <a:rPr lang="ar-SA" sz="5400" b="1" dirty="0">
                <a:solidFill>
                  <a:srgbClr val="00B050"/>
                </a:solidFill>
                <a:effectLst>
                  <a:outerShdw blurRad="38100" dist="38100" dir="2700000" algn="tl">
                    <a:srgbClr val="000000">
                      <a:alpha val="43137"/>
                    </a:srgbClr>
                  </a:outerShdw>
                </a:effectLst>
                <a:cs typeface="Ali-A-Samik" pitchFamily="2" charset="-78"/>
              </a:rPr>
              <a:t>1- </a:t>
            </a:r>
            <a:r>
              <a:rPr lang="ar-SA" sz="5400" b="1" dirty="0" smtClean="0">
                <a:solidFill>
                  <a:srgbClr val="00B050"/>
                </a:solidFill>
                <a:effectLst>
                  <a:outerShdw blurRad="38100" dist="38100" dir="2700000" algn="tl">
                    <a:srgbClr val="000000">
                      <a:alpha val="43137"/>
                    </a:srgbClr>
                  </a:outerShdw>
                </a:effectLst>
                <a:cs typeface="Ali-A-Samik" pitchFamily="2" charset="-78"/>
              </a:rPr>
              <a:t>العُ</a:t>
            </a:r>
            <a:r>
              <a:rPr lang="ar-IQ" sz="5400" b="1" dirty="0" smtClean="0">
                <a:solidFill>
                  <a:srgbClr val="00B050"/>
                </a:solidFill>
                <a:effectLst>
                  <a:outerShdw blurRad="38100" dist="38100" dir="2700000" algn="tl">
                    <a:srgbClr val="000000">
                      <a:alpha val="43137"/>
                    </a:srgbClr>
                  </a:outerShdw>
                </a:effectLst>
                <a:cs typeface="Ali-A-Samik" pitchFamily="2" charset="-78"/>
              </a:rPr>
              <a:t>ـ</a:t>
            </a:r>
            <a:r>
              <a:rPr lang="ar-SA" sz="5400" b="1" dirty="0" smtClean="0">
                <a:solidFill>
                  <a:srgbClr val="00B050"/>
                </a:solidFill>
                <a:effectLst>
                  <a:outerShdw blurRad="38100" dist="38100" dir="2700000" algn="tl">
                    <a:srgbClr val="000000">
                      <a:alpha val="43137"/>
                    </a:srgbClr>
                  </a:outerShdw>
                </a:effectLst>
                <a:cs typeface="Ali-A-Samik" pitchFamily="2" charset="-78"/>
              </a:rPr>
              <a:t>م</a:t>
            </a:r>
            <a:r>
              <a:rPr lang="ar-IQ" sz="5400" b="1" dirty="0" smtClean="0">
                <a:solidFill>
                  <a:srgbClr val="00B050"/>
                </a:solidFill>
                <a:effectLst>
                  <a:outerShdw blurRad="38100" dist="38100" dir="2700000" algn="tl">
                    <a:srgbClr val="000000">
                      <a:alpha val="43137"/>
                    </a:srgbClr>
                  </a:outerShdw>
                </a:effectLst>
                <a:cs typeface="Ali-A-Samik" pitchFamily="2" charset="-78"/>
              </a:rPr>
              <a:t>ـ</a:t>
            </a:r>
            <a:r>
              <a:rPr lang="ar-SA" sz="5400" b="1" dirty="0" smtClean="0">
                <a:solidFill>
                  <a:srgbClr val="00B050"/>
                </a:solidFill>
                <a:effectLst>
                  <a:outerShdw blurRad="38100" dist="38100" dir="2700000" algn="tl">
                    <a:srgbClr val="000000">
                      <a:alpha val="43137"/>
                    </a:srgbClr>
                  </a:outerShdw>
                </a:effectLst>
                <a:cs typeface="Ali-A-Samik" pitchFamily="2" charset="-78"/>
              </a:rPr>
              <a:t>ُر </a:t>
            </a:r>
            <a:r>
              <a:rPr lang="ar-SA" sz="5400" b="1" dirty="0">
                <a:solidFill>
                  <a:srgbClr val="00B050"/>
                </a:solidFill>
                <a:effectLst>
                  <a:outerShdw blurRad="38100" dist="38100" dir="2700000" algn="tl">
                    <a:srgbClr val="000000">
                      <a:alpha val="43137"/>
                    </a:srgbClr>
                  </a:outerShdw>
                </a:effectLst>
                <a:cs typeface="Ali-A-Samik" pitchFamily="2" charset="-78"/>
              </a:rPr>
              <a:t>: </a:t>
            </a:r>
            <a:r>
              <a:rPr lang="ar-SA" sz="3800" b="1" dirty="0">
                <a:effectLst>
                  <a:outerShdw blurRad="38100" dist="38100" dir="2700000" algn="tl">
                    <a:srgbClr val="000000">
                      <a:alpha val="43137"/>
                    </a:srgbClr>
                  </a:outerShdw>
                </a:effectLst>
                <a:cs typeface="Ali-A-Samik" pitchFamily="2" charset="-78"/>
              </a:rPr>
              <a:t>يختلف الأشخاص في قدراتهم على التذكر تبعاً لأعمارهم ، فمدى الذاكرة يتقدم طبقاً لنمو </a:t>
            </a:r>
            <a:r>
              <a:rPr lang="ar-SA" sz="3800" b="1" dirty="0" smtClean="0">
                <a:effectLst>
                  <a:outerShdw blurRad="38100" dist="38100" dir="2700000" algn="tl">
                    <a:srgbClr val="000000">
                      <a:alpha val="43137"/>
                    </a:srgbClr>
                  </a:outerShdw>
                </a:effectLst>
                <a:cs typeface="Ali-A-Samik" pitchFamily="2" charset="-78"/>
              </a:rPr>
              <a:t>العمر</a:t>
            </a:r>
            <a:r>
              <a:rPr lang="ar-IQ" sz="3800" b="1" dirty="0" smtClean="0">
                <a:effectLst>
                  <a:outerShdw blurRad="38100" dist="38100" dir="2700000" algn="tl">
                    <a:srgbClr val="000000">
                      <a:alpha val="43137"/>
                    </a:srgbClr>
                  </a:outerShdw>
                </a:effectLst>
                <a:cs typeface="Ali-A-Samik" pitchFamily="2" charset="-78"/>
              </a:rPr>
              <a:t> </a:t>
            </a:r>
            <a:r>
              <a:rPr lang="ar-SA" sz="3800" b="1" dirty="0" smtClean="0">
                <a:effectLst>
                  <a:outerShdw blurRad="38100" dist="38100" dir="2700000" algn="tl">
                    <a:srgbClr val="000000">
                      <a:alpha val="43137"/>
                    </a:srgbClr>
                  </a:outerShdw>
                </a:effectLst>
                <a:cs typeface="Ali-A-Samik" pitchFamily="2" charset="-78"/>
              </a:rPr>
              <a:t>، </a:t>
            </a:r>
            <a:r>
              <a:rPr lang="ar-SA" sz="3800" b="1" dirty="0">
                <a:effectLst>
                  <a:outerShdw blurRad="38100" dist="38100" dir="2700000" algn="tl">
                    <a:srgbClr val="000000">
                      <a:alpha val="43137"/>
                    </a:srgbClr>
                  </a:outerShdw>
                </a:effectLst>
                <a:cs typeface="Ali-A-Samik" pitchFamily="2" charset="-78"/>
              </a:rPr>
              <a:t>إلاّ أنّه يتوقف عن الزيادة إلى حوالي سن السادسة عشرة ، كما أنّ مدى الذاكرة يتأخر بشكل واضح في الشيخوخة ، وقد وجد أنّ قدرة  الكبار على تذكر </a:t>
            </a:r>
            <a:r>
              <a:rPr lang="ar-SA" sz="3800" b="1" dirty="0" smtClean="0">
                <a:effectLst>
                  <a:outerShdw blurRad="38100" dist="38100" dir="2700000" algn="tl">
                    <a:srgbClr val="000000">
                      <a:alpha val="43137"/>
                    </a:srgbClr>
                  </a:outerShdw>
                </a:effectLst>
                <a:cs typeface="Ali-A-Samik" pitchFamily="2" charset="-78"/>
              </a:rPr>
              <a:t>الج</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م</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ل </a:t>
            </a:r>
            <a:r>
              <a:rPr lang="ar-SA" sz="3800" b="1" dirty="0">
                <a:effectLst>
                  <a:outerShdw blurRad="38100" dist="38100" dir="2700000" algn="tl">
                    <a:srgbClr val="000000">
                      <a:alpha val="43137"/>
                    </a:srgbClr>
                  </a:outerShdw>
                </a:effectLst>
                <a:cs typeface="Ali-A-Samik" pitchFamily="2" charset="-78"/>
              </a:rPr>
              <a:t>والقطع النثرية أقلّ من قدرة الصغار ، بسبب صعوبة قدرتهم على ربط المعلومات الجديدة مع المعلومات القديمة </a:t>
            </a:r>
            <a:r>
              <a:rPr lang="ar-SA" sz="3800" b="1" dirty="0" smtClean="0">
                <a:effectLst>
                  <a:outerShdw blurRad="38100" dist="38100" dir="2700000" algn="tl">
                    <a:srgbClr val="000000">
                      <a:alpha val="43137"/>
                    </a:srgbClr>
                  </a:outerShdw>
                </a:effectLst>
                <a:cs typeface="Ali-A-Samik" pitchFamily="2" charset="-78"/>
              </a:rPr>
              <a:t>.</a:t>
            </a:r>
            <a:endParaRPr lang="en-US" sz="38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805926551"/>
      </p:ext>
    </p:extLst>
  </p:cSld>
  <p:clrMapOvr>
    <a:masterClrMapping/>
  </p:clrMapOvr>
  <p:transition spd="slow">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090" y="249382"/>
            <a:ext cx="11568545" cy="6414655"/>
          </a:xfrm>
        </p:spPr>
        <p:txBody>
          <a:bodyPr>
            <a:noAutofit/>
          </a:bodyPr>
          <a:lstStyle/>
          <a:p>
            <a:pPr marL="0" indent="0" algn="r" rtl="1">
              <a:lnSpc>
                <a:spcPct val="150000"/>
              </a:lnSpc>
              <a:buNone/>
            </a:pPr>
            <a:r>
              <a:rPr lang="ar-SA" sz="5400" b="1" dirty="0" smtClean="0">
                <a:solidFill>
                  <a:srgbClr val="0070C0"/>
                </a:solidFill>
                <a:effectLst>
                  <a:outerShdw blurRad="38100" dist="38100" dir="2700000" algn="tl">
                    <a:srgbClr val="000000">
                      <a:alpha val="43137"/>
                    </a:srgbClr>
                  </a:outerShdw>
                </a:effectLst>
                <a:cs typeface="Ali-A-Samik" pitchFamily="2" charset="-78"/>
              </a:rPr>
              <a:t>2-</a:t>
            </a:r>
            <a:r>
              <a:rPr lang="ar-SA" sz="5400" b="1" dirty="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الجِ</a:t>
            </a:r>
            <a:r>
              <a:rPr lang="ar-IQ" sz="5400" b="1" dirty="0" smtClean="0">
                <a:solidFill>
                  <a:srgbClr val="0070C0"/>
                </a:solidFill>
                <a:effectLst>
                  <a:outerShdw blurRad="38100" dist="38100" dir="2700000" algn="tl">
                    <a:srgbClr val="000000">
                      <a:alpha val="43137"/>
                    </a:srgbClr>
                  </a:outerShdw>
                </a:effectLst>
                <a:cs typeface="Ali-A-Samik" pitchFamily="2" charset="-78"/>
              </a:rPr>
              <a:t>ـ</a:t>
            </a:r>
            <a:r>
              <a:rPr lang="ar-SA" sz="5400" b="1" dirty="0" smtClean="0">
                <a:solidFill>
                  <a:srgbClr val="0070C0"/>
                </a:solidFill>
                <a:effectLst>
                  <a:outerShdw blurRad="38100" dist="38100" dir="2700000" algn="tl">
                    <a:srgbClr val="000000">
                      <a:alpha val="43137"/>
                    </a:srgbClr>
                  </a:outerShdw>
                </a:effectLst>
                <a:cs typeface="Ali-A-Samik" pitchFamily="2" charset="-78"/>
              </a:rPr>
              <a:t>ن</a:t>
            </a:r>
            <a:r>
              <a:rPr lang="ar-IQ" sz="5400" b="1" dirty="0" smtClean="0">
                <a:solidFill>
                  <a:srgbClr val="0070C0"/>
                </a:solidFill>
                <a:effectLst>
                  <a:outerShdw blurRad="38100" dist="38100" dir="2700000" algn="tl">
                    <a:srgbClr val="000000">
                      <a:alpha val="43137"/>
                    </a:srgbClr>
                  </a:outerShdw>
                </a:effectLst>
                <a:cs typeface="Ali-A-Samik" pitchFamily="2" charset="-78"/>
              </a:rPr>
              <a:t>ـ</a:t>
            </a:r>
            <a:r>
              <a:rPr lang="ar-SA" sz="5400" b="1" dirty="0" smtClean="0">
                <a:solidFill>
                  <a:srgbClr val="0070C0"/>
                </a:solidFill>
                <a:effectLst>
                  <a:outerShdw blurRad="38100" dist="38100" dir="2700000" algn="tl">
                    <a:srgbClr val="000000">
                      <a:alpha val="43137"/>
                    </a:srgbClr>
                  </a:outerShdw>
                </a:effectLst>
                <a:cs typeface="Ali-A-Samik" pitchFamily="2" charset="-78"/>
              </a:rPr>
              <a:t>ْس </a:t>
            </a:r>
            <a:r>
              <a:rPr lang="ar-SA" sz="5400" b="1" dirty="0">
                <a:solidFill>
                  <a:srgbClr val="0070C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mik" pitchFamily="2" charset="-78"/>
              </a:rPr>
              <a:t>ثبت من التجارب العلمية أنّ الاناث يتفوقن على الذكور في تذكر المادة عديمة المعنى (المادة الصماء) بينما يتفوق الذكور على الإناث في الذاكرة المبنية على الفهم </a:t>
            </a:r>
            <a:r>
              <a:rPr lang="ar-SA" sz="4000" dirty="0" smtClean="0">
                <a:effectLst>
                  <a:outerShdw blurRad="38100" dist="38100" dir="2700000" algn="tl">
                    <a:srgbClr val="000000">
                      <a:alpha val="43137"/>
                    </a:srgbClr>
                  </a:outerShdw>
                </a:effectLst>
                <a:cs typeface="Ali-A-Samik" pitchFamily="2" charset="-78"/>
              </a:rPr>
              <a:t>.</a:t>
            </a:r>
            <a:endParaRPr lang="ar-IQ" sz="4000" dirty="0" smtClean="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400" b="1" dirty="0">
                <a:solidFill>
                  <a:srgbClr val="FF0000"/>
                </a:solidFill>
                <a:effectLst>
                  <a:outerShdw blurRad="38100" dist="38100" dir="2700000" algn="tl">
                    <a:srgbClr val="000000">
                      <a:alpha val="43137"/>
                    </a:srgbClr>
                  </a:outerShdw>
                </a:effectLst>
                <a:cs typeface="Ali-A-Samik" pitchFamily="2" charset="-78"/>
              </a:rPr>
              <a:t>3- </a:t>
            </a:r>
            <a:r>
              <a:rPr lang="ar-SA" sz="4400" b="1" dirty="0" smtClean="0">
                <a:solidFill>
                  <a:srgbClr val="FF0000"/>
                </a:solidFill>
                <a:effectLst>
                  <a:outerShdw blurRad="38100" dist="38100" dir="2700000" algn="tl">
                    <a:srgbClr val="000000">
                      <a:alpha val="43137"/>
                    </a:srgbClr>
                  </a:outerShdw>
                </a:effectLst>
                <a:cs typeface="Ali-A-Samik" pitchFamily="2" charset="-78"/>
              </a:rPr>
              <a:t>الذَّكَ</a:t>
            </a:r>
            <a:r>
              <a:rPr lang="ar-IQ" sz="4400" b="1" dirty="0" smtClean="0">
                <a:solidFill>
                  <a:srgbClr val="FF0000"/>
                </a:solidFill>
                <a:effectLst>
                  <a:outerShdw blurRad="38100" dist="38100" dir="2700000" algn="tl">
                    <a:srgbClr val="000000">
                      <a:alpha val="43137"/>
                    </a:srgbClr>
                  </a:outerShdw>
                </a:effectLst>
                <a:cs typeface="Ali-A-Samik" pitchFamily="2" charset="-78"/>
              </a:rPr>
              <a:t>ــ</a:t>
            </a:r>
            <a:r>
              <a:rPr lang="ar-SA" sz="4400" b="1" dirty="0" smtClean="0">
                <a:solidFill>
                  <a:srgbClr val="FF0000"/>
                </a:solidFill>
                <a:effectLst>
                  <a:outerShdw blurRad="38100" dist="38100" dir="2700000" algn="tl">
                    <a:srgbClr val="000000">
                      <a:alpha val="43137"/>
                    </a:srgbClr>
                  </a:outerShdw>
                </a:effectLst>
                <a:cs typeface="Ali-A-Samik" pitchFamily="2" charset="-78"/>
              </a:rPr>
              <a:t>اء </a:t>
            </a:r>
            <a:r>
              <a:rPr lang="ar-SA" sz="4400" b="1" dirty="0">
                <a:solidFill>
                  <a:srgbClr val="FF0000"/>
                </a:solidFill>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mik" pitchFamily="2" charset="-78"/>
              </a:rPr>
              <a:t>هناك علاقة موجبة جزئية بين الذكاء والتذك</a:t>
            </a:r>
            <a:r>
              <a:rPr lang="ar-IQ" sz="4000" dirty="0">
                <a:effectLst>
                  <a:outerShdw blurRad="38100" dist="38100" dir="2700000" algn="tl">
                    <a:srgbClr val="000000">
                      <a:alpha val="43137"/>
                    </a:srgbClr>
                  </a:outerShdw>
                </a:effectLst>
                <a:cs typeface="Ali-A-Samik" pitchFamily="2" charset="-78"/>
              </a:rPr>
              <a:t>ُّ</a:t>
            </a:r>
            <a:r>
              <a:rPr lang="ar-SA" sz="4000" dirty="0">
                <a:effectLst>
                  <a:outerShdw blurRad="38100" dist="38100" dir="2700000" algn="tl">
                    <a:srgbClr val="000000">
                      <a:alpha val="43137"/>
                    </a:srgbClr>
                  </a:outerShdw>
                </a:effectLst>
                <a:cs typeface="Ali-A-Samik" pitchFamily="2" charset="-78"/>
              </a:rPr>
              <a:t>ر ، فالأذكياء أقوى في القدرة على التذكر من الأشخاص الأقل ذكاءً ، ولكن لا يعني ذلك أنّ كل شخص قوي الذاكرة يكون ذكياً أو أنّ كل شخص ضعيف الذاكرة يكون غبياً .</a:t>
            </a:r>
            <a:endParaRPr lang="en-US" sz="4000"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4679530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3965" y="235528"/>
            <a:ext cx="11637817" cy="6345381"/>
          </a:xfrm>
        </p:spPr>
        <p:txBody>
          <a:bodyPr>
            <a:noAutofit/>
          </a:bodyPr>
          <a:lstStyle/>
          <a:p>
            <a:pPr algn="r" rtl="1">
              <a:lnSpc>
                <a:spcPct val="150000"/>
              </a:lnSpc>
            </a:pPr>
            <a:r>
              <a:rPr lang="ar-SA" sz="6000" b="1" dirty="0" smtClean="0">
                <a:solidFill>
                  <a:srgbClr val="0070C0"/>
                </a:solidFill>
                <a:effectLst>
                  <a:outerShdw blurRad="38100" dist="38100" dir="2700000" algn="tl">
                    <a:srgbClr val="000000">
                      <a:alpha val="43137"/>
                    </a:srgbClr>
                  </a:outerShdw>
                </a:effectLst>
                <a:cs typeface="Ali-A-Samik" pitchFamily="2" charset="-78"/>
              </a:rPr>
              <a:t>4- الصِّ</a:t>
            </a:r>
            <a:r>
              <a:rPr lang="ar-IQ" sz="6000" b="1" dirty="0" smtClean="0">
                <a:solidFill>
                  <a:srgbClr val="0070C0"/>
                </a:solidFill>
                <a:effectLst>
                  <a:outerShdw blurRad="38100" dist="38100" dir="2700000" algn="tl">
                    <a:srgbClr val="000000">
                      <a:alpha val="43137"/>
                    </a:srgbClr>
                  </a:outerShdw>
                </a:effectLst>
                <a:cs typeface="Ali-A-Samik" pitchFamily="2" charset="-78"/>
              </a:rPr>
              <a:t>ـ</a:t>
            </a:r>
            <a:r>
              <a:rPr lang="ar-SA" sz="6000" b="1" dirty="0" smtClean="0">
                <a:solidFill>
                  <a:srgbClr val="0070C0"/>
                </a:solidFill>
                <a:effectLst>
                  <a:outerShdw blurRad="38100" dist="38100" dir="2700000" algn="tl">
                    <a:srgbClr val="000000">
                      <a:alpha val="43137"/>
                    </a:srgbClr>
                  </a:outerShdw>
                </a:effectLst>
                <a:cs typeface="Ali-A-Samik" pitchFamily="2" charset="-78"/>
              </a:rPr>
              <a:t>حَّ</a:t>
            </a:r>
            <a:r>
              <a:rPr lang="ar-IQ" sz="6000" b="1" dirty="0" smtClean="0">
                <a:solidFill>
                  <a:srgbClr val="0070C0"/>
                </a:solidFill>
                <a:effectLst>
                  <a:outerShdw blurRad="38100" dist="38100" dir="2700000" algn="tl">
                    <a:srgbClr val="000000">
                      <a:alpha val="43137"/>
                    </a:srgbClr>
                  </a:outerShdw>
                </a:effectLst>
                <a:cs typeface="Ali-A-Samik" pitchFamily="2" charset="-78"/>
              </a:rPr>
              <a:t>ـ</a:t>
            </a:r>
            <a:r>
              <a:rPr lang="ar-SA" sz="6000" b="1" dirty="0" smtClean="0">
                <a:solidFill>
                  <a:srgbClr val="0070C0"/>
                </a:solidFill>
                <a:effectLst>
                  <a:outerShdw blurRad="38100" dist="38100" dir="2700000" algn="tl">
                    <a:srgbClr val="000000">
                      <a:alpha val="43137"/>
                    </a:srgbClr>
                  </a:outerShdw>
                </a:effectLst>
                <a:cs typeface="Ali-A-Samik" pitchFamily="2" charset="-78"/>
              </a:rPr>
              <a:t>ة </a:t>
            </a:r>
            <a:r>
              <a:rPr lang="ar-SA" sz="6000" b="1" dirty="0">
                <a:solidFill>
                  <a:srgbClr val="0070C0"/>
                </a:solidFill>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فقد ثبت </a:t>
            </a:r>
            <a:r>
              <a:rPr lang="ar-SA" dirty="0" smtClean="0">
                <a:effectLst>
                  <a:outerShdw blurRad="38100" dist="38100" dir="2700000" algn="tl">
                    <a:srgbClr val="000000">
                      <a:alpha val="43137"/>
                    </a:srgbClr>
                  </a:outerShdw>
                </a:effectLst>
                <a:cs typeface="Ali-A-Samik" pitchFamily="2" charset="-78"/>
              </a:rPr>
              <a:t>أنّ</a:t>
            </a:r>
            <a:r>
              <a:rPr lang="ar-IQ" dirty="0" smtClean="0">
                <a:effectLst>
                  <a:outerShdw blurRad="38100" dist="38100" dir="2700000" algn="tl">
                    <a:srgbClr val="000000">
                      <a:alpha val="43137"/>
                    </a:srgbClr>
                  </a:outerShdw>
                </a:effectLst>
                <a:cs typeface="Ali-A-Samik" pitchFamily="2" charset="-78"/>
              </a:rPr>
              <a:t>َ</a:t>
            </a:r>
            <a:r>
              <a:rPr lang="ar-SA" dirty="0" smtClean="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الأمراض المُعديَّة الطَّويلة لها أثر على قدرة </a:t>
            </a:r>
            <a:r>
              <a:rPr lang="ar-SA" dirty="0" smtClean="0">
                <a:effectLst>
                  <a:outerShdw blurRad="38100" dist="38100" dir="2700000" algn="tl">
                    <a:srgbClr val="000000">
                      <a:alpha val="43137"/>
                    </a:srgbClr>
                  </a:outerShdw>
                </a:effectLst>
                <a:cs typeface="Ali-A-Samik" pitchFamily="2" charset="-78"/>
              </a:rPr>
              <a:t>التَّذكر</a:t>
            </a:r>
            <a:r>
              <a:rPr lang="ar-IQ" dirty="0" smtClean="0">
                <a:effectLst>
                  <a:outerShdw blurRad="38100" dist="38100" dir="2700000" algn="tl">
                    <a:srgbClr val="000000">
                      <a:alpha val="43137"/>
                    </a:srgbClr>
                  </a:outerShdw>
                </a:effectLst>
                <a:cs typeface="Ali-A-Samik" pitchFamily="2" charset="-78"/>
              </a:rPr>
              <a:t> </a:t>
            </a:r>
            <a:r>
              <a:rPr lang="ar-SA" dirty="0" smtClean="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وأنّ الصِّحَّة العامة تؤثر على الذَّاكرة بشكل عام . </a:t>
            </a:r>
            <a:r>
              <a:rPr lang="en-US" dirty="0">
                <a:effectLst>
                  <a:outerShdw blurRad="38100" dist="38100" dir="2700000" algn="tl">
                    <a:srgbClr val="000000">
                      <a:alpha val="43137"/>
                    </a:srgbClr>
                  </a:outerShdw>
                </a:effectLst>
                <a:cs typeface="Ali-A-Samik" pitchFamily="2" charset="-78"/>
              </a:rPr>
              <a:t/>
            </a:r>
            <a:br>
              <a:rPr lang="en-US" dirty="0">
                <a:effectLst>
                  <a:outerShdw blurRad="38100" dist="38100" dir="2700000" algn="tl">
                    <a:srgbClr val="000000">
                      <a:alpha val="43137"/>
                    </a:srgbClr>
                  </a:outerShdw>
                </a:effectLst>
                <a:cs typeface="Ali-A-Samik" pitchFamily="2" charset="-78"/>
              </a:rPr>
            </a:br>
            <a:r>
              <a:rPr lang="ar-SA" sz="6000" b="1" dirty="0">
                <a:solidFill>
                  <a:srgbClr val="00B050"/>
                </a:solidFill>
                <a:effectLst>
                  <a:outerShdw blurRad="38100" dist="38100" dir="2700000" algn="tl">
                    <a:srgbClr val="000000">
                      <a:alpha val="43137"/>
                    </a:srgbClr>
                  </a:outerShdw>
                </a:effectLst>
                <a:cs typeface="Ali-A-Samik" pitchFamily="2" charset="-78"/>
              </a:rPr>
              <a:t>5- </a:t>
            </a:r>
            <a:r>
              <a:rPr lang="ar-SA" sz="6000" b="1" dirty="0" smtClean="0">
                <a:solidFill>
                  <a:srgbClr val="00B050"/>
                </a:solidFill>
                <a:effectLst>
                  <a:outerShdw blurRad="38100" dist="38100" dir="2700000" algn="tl">
                    <a:srgbClr val="000000">
                      <a:alpha val="43137"/>
                    </a:srgbClr>
                  </a:outerShdw>
                </a:effectLst>
                <a:cs typeface="Ali-A-Samik" pitchFamily="2" charset="-78"/>
              </a:rPr>
              <a:t>الدَّافِ</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عُ الشَّ</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خ</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ْصِ</a:t>
            </a:r>
            <a:r>
              <a:rPr lang="ar-IQ" sz="6000" b="1" dirty="0" smtClean="0">
                <a:solidFill>
                  <a:srgbClr val="00B050"/>
                </a:solidFill>
                <a:effectLst>
                  <a:outerShdw blurRad="38100" dist="38100" dir="2700000" algn="tl">
                    <a:srgbClr val="000000">
                      <a:alpha val="43137"/>
                    </a:srgbClr>
                  </a:outerShdw>
                </a:effectLst>
                <a:cs typeface="Ali-A-Samik" pitchFamily="2" charset="-78"/>
              </a:rPr>
              <a:t>ـ</a:t>
            </a:r>
            <a:r>
              <a:rPr lang="ar-SA" sz="6000" b="1" dirty="0" smtClean="0">
                <a:solidFill>
                  <a:srgbClr val="00B050"/>
                </a:solidFill>
                <a:effectLst>
                  <a:outerShdw blurRad="38100" dist="38100" dir="2700000" algn="tl">
                    <a:srgbClr val="000000">
                      <a:alpha val="43137"/>
                    </a:srgbClr>
                  </a:outerShdw>
                </a:effectLst>
                <a:cs typeface="Ali-A-Samik" pitchFamily="2" charset="-78"/>
              </a:rPr>
              <a:t>يِّ </a:t>
            </a:r>
            <a:r>
              <a:rPr lang="ar-SA" sz="6000" b="1" dirty="0">
                <a:solidFill>
                  <a:srgbClr val="00B050"/>
                </a:solidFill>
                <a:effectLst>
                  <a:outerShdw blurRad="38100" dist="38100" dir="2700000" algn="tl">
                    <a:srgbClr val="000000">
                      <a:alpha val="43137"/>
                    </a:srgbClr>
                  </a:outerShdw>
                </a:effectLst>
                <a:cs typeface="Ali-A-Samik" pitchFamily="2" charset="-78"/>
              </a:rPr>
              <a:t>:</a:t>
            </a:r>
            <a:r>
              <a:rPr lang="ar-SA" sz="6000" dirty="0">
                <a:solidFill>
                  <a:srgbClr val="00B050"/>
                </a:solidFill>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إنَّ رغبةَ الفرد في تعلُّم المادة التَّعليميَّة تَزيد مِن </a:t>
            </a:r>
            <a:r>
              <a:rPr lang="ar-SA" dirty="0" smtClean="0">
                <a:effectLst>
                  <a:outerShdw blurRad="38100" dist="38100" dir="2700000" algn="tl">
                    <a:srgbClr val="000000">
                      <a:alpha val="43137"/>
                    </a:srgbClr>
                  </a:outerShdw>
                </a:effectLst>
                <a:cs typeface="Ali-A-Samik" pitchFamily="2" charset="-78"/>
              </a:rPr>
              <a:t>تَذَكُرها</a:t>
            </a:r>
            <a:r>
              <a:rPr lang="ar-IQ" dirty="0" smtClean="0">
                <a:effectLst>
                  <a:outerShdw blurRad="38100" dist="38100" dir="2700000" algn="tl">
                    <a:srgbClr val="000000">
                      <a:alpha val="43137"/>
                    </a:srgbClr>
                  </a:outerShdw>
                </a:effectLst>
                <a:cs typeface="Ali-A-Samik" pitchFamily="2" charset="-78"/>
              </a:rPr>
              <a:t> </a:t>
            </a:r>
            <a:r>
              <a:rPr lang="ar-SA" dirty="0" smtClean="0">
                <a:effectLst>
                  <a:outerShdw blurRad="38100" dist="38100" dir="2700000" algn="tl">
                    <a:srgbClr val="000000">
                      <a:alpha val="43137"/>
                    </a:srgbClr>
                  </a:outerShdw>
                </a:effectLst>
                <a:cs typeface="Ali-A-Samik" pitchFamily="2" charset="-78"/>
              </a:rPr>
              <a:t>، </a:t>
            </a:r>
            <a:r>
              <a:rPr lang="ar-SA" dirty="0">
                <a:effectLst>
                  <a:outerShdw blurRad="38100" dist="38100" dir="2700000" algn="tl">
                    <a:srgbClr val="000000">
                      <a:alpha val="43137"/>
                    </a:srgbClr>
                  </a:outerShdw>
                </a:effectLst>
                <a:cs typeface="Ali-A-Samik" pitchFamily="2" charset="-78"/>
              </a:rPr>
              <a:t>لهذا يَرَى المُرَّبُون رَبْطَ الدِّراسَة بحياة الأطفال وجَعْلِهَا على شكل مشكلات تَتَعَلَّقُ بِحَيَاتِهِم </a:t>
            </a:r>
            <a:r>
              <a:rPr lang="ar-SA" dirty="0" smtClean="0">
                <a:effectLst>
                  <a:outerShdw blurRad="38100" dist="38100" dir="2700000" algn="tl">
                    <a:srgbClr val="000000">
                      <a:alpha val="43137"/>
                    </a:srgbClr>
                  </a:outerShdw>
                </a:effectLst>
                <a:cs typeface="Ali-A-Samik" pitchFamily="2" charset="-78"/>
              </a:rPr>
              <a:t>.</a:t>
            </a:r>
            <a:endParaRPr lang="en-US"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41994121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290945"/>
            <a:ext cx="11873346" cy="1149927"/>
          </a:xfrm>
        </p:spPr>
        <p:txBody>
          <a:bodyPr>
            <a:noAutofit/>
          </a:bodyPr>
          <a:lstStyle/>
          <a:p>
            <a:pPr algn="ctr" rtl="1"/>
            <a:r>
              <a:rPr lang="ar-SA" sz="8800" b="1" dirty="0" smtClean="0">
                <a:solidFill>
                  <a:srgbClr val="FF0000"/>
                </a:solidFill>
                <a:effectLst>
                  <a:outerShdw blurRad="38100" dist="38100" dir="2700000" algn="tl">
                    <a:srgbClr val="000000">
                      <a:alpha val="43137"/>
                    </a:srgbClr>
                  </a:outerShdw>
                </a:effectLst>
                <a:cs typeface="Ali-A-Samik" pitchFamily="2" charset="-78"/>
              </a:rPr>
              <a:t>النِّسْيَان</a:t>
            </a:r>
            <a:endParaRPr lang="en-US" sz="66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094509"/>
            <a:ext cx="11845636" cy="5541818"/>
          </a:xfrm>
        </p:spPr>
        <p:txBody>
          <a:bodyPr>
            <a:noAutofit/>
          </a:bodyPr>
          <a:lstStyle/>
          <a:p>
            <a:pPr marL="0" indent="0" algn="r" rtl="1">
              <a:lnSpc>
                <a:spcPct val="150000"/>
              </a:lnSpc>
              <a:buNone/>
            </a:pPr>
            <a:r>
              <a:rPr lang="ar-SA" sz="4400" b="1" dirty="0">
                <a:solidFill>
                  <a:srgbClr val="0070C0"/>
                </a:solidFill>
                <a:effectLst>
                  <a:outerShdw blurRad="38100" dist="38100" dir="2700000" algn="tl">
                    <a:srgbClr val="000000">
                      <a:alpha val="43137"/>
                    </a:srgbClr>
                  </a:outerShdw>
                </a:effectLst>
                <a:cs typeface="Ali-A-Samik" pitchFamily="2" charset="-78"/>
              </a:rPr>
              <a:t>مَفْهُومُ النِّسْيَانِ:</a:t>
            </a:r>
            <a:endParaRPr lang="en-US" sz="4400" b="1" dirty="0">
              <a:solidFill>
                <a:srgbClr val="0070C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600"/>
              </a:spcBef>
              <a:buNone/>
            </a:pPr>
            <a:r>
              <a:rPr lang="ar-SA" sz="3600" dirty="0">
                <a:effectLst>
                  <a:outerShdw blurRad="38100" dist="38100" dir="2700000" algn="tl">
                    <a:srgbClr val="000000">
                      <a:alpha val="43137"/>
                    </a:srgbClr>
                  </a:outerShdw>
                </a:effectLst>
                <a:cs typeface="Ali-A-Samik" pitchFamily="2" charset="-78"/>
              </a:rPr>
              <a:t>عُرّف النِّسيان </a:t>
            </a:r>
            <a:r>
              <a:rPr lang="ar-SA" sz="3600" dirty="0" smtClean="0">
                <a:effectLst>
                  <a:outerShdw blurRad="38100" dist="38100" dir="2700000" algn="tl">
                    <a:srgbClr val="000000">
                      <a:alpha val="43137"/>
                    </a:srgbClr>
                  </a:outerShdw>
                </a:effectLst>
                <a:cs typeface="Ali-A-Samik" pitchFamily="2" charset="-78"/>
              </a:rPr>
              <a:t>بأنَّه</a:t>
            </a:r>
            <a:r>
              <a:rPr lang="ar-IQ" sz="3600" dirty="0" smtClean="0">
                <a:effectLst>
                  <a:outerShdw blurRad="38100" dist="38100" dir="2700000" algn="tl">
                    <a:srgbClr val="000000">
                      <a:alpha val="43137"/>
                    </a:srgbClr>
                  </a:outerShdw>
                </a:effectLst>
                <a:cs typeface="Ali-A-Samik" pitchFamily="2" charset="-78"/>
              </a:rPr>
              <a:t> </a:t>
            </a:r>
            <a:r>
              <a:rPr lang="ar-SA" sz="3600" dirty="0" smtClean="0">
                <a:effectLst>
                  <a:outerShdw blurRad="38100" dist="38100" dir="2700000" algn="tl">
                    <a:srgbClr val="000000">
                      <a:alpha val="43137"/>
                    </a:srgbClr>
                  </a:outerShdw>
                </a:effectLst>
                <a:cs typeface="Ali-A-Samik" pitchFamily="2" charset="-78"/>
              </a:rPr>
              <a:t>: </a:t>
            </a:r>
            <a:r>
              <a:rPr lang="ar-SA" sz="3600" dirty="0">
                <a:effectLst>
                  <a:outerShdw blurRad="38100" dist="38100" dir="2700000" algn="tl">
                    <a:srgbClr val="000000">
                      <a:alpha val="43137"/>
                    </a:srgbClr>
                  </a:outerShdw>
                </a:effectLst>
                <a:cs typeface="Ali-A-Samik" pitchFamily="2" charset="-78"/>
              </a:rPr>
              <a:t>"فقدُ المادة المحفوظة في الذَّاكرة أو عدم القُدرة على الاحتفاظ أو التثبيت".</a:t>
            </a:r>
            <a:endParaRPr lang="en-US" sz="3600" dirty="0">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3600" dirty="0">
                <a:solidFill>
                  <a:srgbClr val="C00000"/>
                </a:solidFill>
                <a:effectLst>
                  <a:outerShdw blurRad="38100" dist="38100" dir="2700000" algn="tl">
                    <a:srgbClr val="000000">
                      <a:alpha val="43137"/>
                    </a:srgbClr>
                  </a:outerShdw>
                </a:effectLst>
                <a:cs typeface="Ali-A-Samik" pitchFamily="2" charset="-78"/>
              </a:rPr>
              <a:t>ويُعرف أيضًا </a:t>
            </a:r>
            <a:r>
              <a:rPr lang="ar-SA" sz="3600" dirty="0" smtClean="0">
                <a:solidFill>
                  <a:srgbClr val="C00000"/>
                </a:solidFill>
                <a:effectLst>
                  <a:outerShdw blurRad="38100" dist="38100" dir="2700000" algn="tl">
                    <a:srgbClr val="000000">
                      <a:alpha val="43137"/>
                    </a:srgbClr>
                  </a:outerShdw>
                </a:effectLst>
                <a:cs typeface="Ali-A-Samik" pitchFamily="2" charset="-78"/>
              </a:rPr>
              <a:t>بأنَّه</a:t>
            </a:r>
            <a:r>
              <a:rPr lang="ar-IQ" sz="3600" dirty="0" smtClean="0">
                <a:solidFill>
                  <a:srgbClr val="C00000"/>
                </a:solidFill>
                <a:effectLst>
                  <a:outerShdw blurRad="38100" dist="38100" dir="2700000" algn="tl">
                    <a:srgbClr val="000000">
                      <a:alpha val="43137"/>
                    </a:srgbClr>
                  </a:outerShdw>
                </a:effectLst>
                <a:cs typeface="Ali-A-Samik" pitchFamily="2" charset="-78"/>
              </a:rPr>
              <a:t> </a:t>
            </a:r>
            <a:r>
              <a:rPr lang="ar-SA" sz="3600" dirty="0" smtClean="0">
                <a:solidFill>
                  <a:srgbClr val="C00000"/>
                </a:solidFill>
                <a:effectLst>
                  <a:outerShdw blurRad="38100" dist="38100" dir="2700000" algn="tl">
                    <a:srgbClr val="000000">
                      <a:alpha val="43137"/>
                    </a:srgbClr>
                  </a:outerShdw>
                </a:effectLst>
                <a:cs typeface="Ali-A-Samik" pitchFamily="2" charset="-78"/>
              </a:rPr>
              <a:t>: </a:t>
            </a:r>
            <a:r>
              <a:rPr lang="ar-SA" sz="3600" dirty="0">
                <a:solidFill>
                  <a:srgbClr val="C00000"/>
                </a:solidFill>
                <a:effectLst>
                  <a:outerShdw blurRad="38100" dist="38100" dir="2700000" algn="tl">
                    <a:srgbClr val="000000">
                      <a:alpha val="43137"/>
                    </a:srgbClr>
                  </a:outerShdw>
                </a:effectLst>
                <a:cs typeface="Ali-A-Samik" pitchFamily="2" charset="-78"/>
              </a:rPr>
              <a:t>" فقدان جزئي أو كلي مؤقت أو دائم، لما تَمَّ اكتسابه من ذكريات ومهارات".</a:t>
            </a:r>
            <a:endParaRPr lang="en-US" sz="3600" dirty="0">
              <a:solidFill>
                <a:srgbClr val="C0000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3600" dirty="0">
                <a:solidFill>
                  <a:srgbClr val="002060"/>
                </a:solidFill>
                <a:effectLst>
                  <a:outerShdw blurRad="38100" dist="38100" dir="2700000" algn="tl">
                    <a:srgbClr val="000000">
                      <a:alpha val="43137"/>
                    </a:srgbClr>
                  </a:outerShdw>
                </a:effectLst>
                <a:cs typeface="Ali-A-Samik" pitchFamily="2" charset="-78"/>
              </a:rPr>
              <a:t>وبلغة أخرى: "هو عَجْزٌ في الاسترجاع أو </a:t>
            </a:r>
            <a:r>
              <a:rPr lang="ar-SA" sz="3600" dirty="0" smtClean="0">
                <a:solidFill>
                  <a:srgbClr val="002060"/>
                </a:solidFill>
                <a:effectLst>
                  <a:outerShdw blurRad="38100" dist="38100" dir="2700000" algn="tl">
                    <a:srgbClr val="000000">
                      <a:alpha val="43137"/>
                    </a:srgbClr>
                  </a:outerShdw>
                </a:effectLst>
                <a:cs typeface="Ali-A-Samik" pitchFamily="2" charset="-78"/>
              </a:rPr>
              <a:t>التَّعر</a:t>
            </a:r>
            <a:r>
              <a:rPr lang="ar-IQ" sz="3600" dirty="0" smtClean="0">
                <a:solidFill>
                  <a:srgbClr val="002060"/>
                </a:solidFill>
                <a:effectLst>
                  <a:outerShdw blurRad="38100" dist="38100" dir="2700000" algn="tl">
                    <a:srgbClr val="000000">
                      <a:alpha val="43137"/>
                    </a:srgbClr>
                  </a:outerShdw>
                </a:effectLst>
                <a:cs typeface="Ali-A-Samik" pitchFamily="2" charset="-78"/>
              </a:rPr>
              <a:t>ُّ</a:t>
            </a:r>
            <a:r>
              <a:rPr lang="ar-SA" sz="3600" dirty="0" smtClean="0">
                <a:solidFill>
                  <a:srgbClr val="002060"/>
                </a:solidFill>
                <a:effectLst>
                  <a:outerShdw blurRad="38100" dist="38100" dir="2700000" algn="tl">
                    <a:srgbClr val="000000">
                      <a:alpha val="43137"/>
                    </a:srgbClr>
                  </a:outerShdw>
                </a:effectLst>
                <a:cs typeface="Ali-A-Samik" pitchFamily="2" charset="-78"/>
              </a:rPr>
              <a:t>ف </a:t>
            </a:r>
            <a:r>
              <a:rPr lang="ar-SA" sz="3600" dirty="0">
                <a:solidFill>
                  <a:srgbClr val="002060"/>
                </a:solidFill>
                <a:effectLst>
                  <a:outerShdw blurRad="38100" dist="38100" dir="2700000" algn="tl">
                    <a:srgbClr val="000000">
                      <a:alpha val="43137"/>
                    </a:srgbClr>
                  </a:outerShdw>
                </a:effectLst>
                <a:cs typeface="Ali-A-Samik" pitchFamily="2" charset="-78"/>
              </a:rPr>
              <a:t>على خبرة تَمَّ تعلُّمها في زمن ماضٍ </a:t>
            </a:r>
            <a:r>
              <a:rPr lang="ar-SA" sz="3600" dirty="0" smtClean="0">
                <a:solidFill>
                  <a:srgbClr val="002060"/>
                </a:solidFill>
                <a:effectLst>
                  <a:outerShdw blurRad="38100" dist="38100" dir="2700000" algn="tl">
                    <a:srgbClr val="000000">
                      <a:alpha val="43137"/>
                    </a:srgbClr>
                  </a:outerShdw>
                </a:effectLst>
                <a:cs typeface="Ali-A-Samik" pitchFamily="2" charset="-78"/>
              </a:rPr>
              <a:t>".</a:t>
            </a:r>
            <a:endParaRPr lang="en-US" sz="3600" dirty="0">
              <a:solidFill>
                <a:srgbClr val="00206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282573536"/>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3" y="110836"/>
            <a:ext cx="11845636" cy="6594763"/>
          </a:xfrm>
        </p:spPr>
        <p:txBody>
          <a:bodyPr>
            <a:noAutofit/>
          </a:bodyPr>
          <a:lstStyle/>
          <a:p>
            <a:pPr algn="r" rtl="1">
              <a:lnSpc>
                <a:spcPct val="150000"/>
              </a:lnSpc>
            </a:pPr>
            <a:r>
              <a:rPr lang="ar-SA" sz="4800" b="1" u="sng" dirty="0">
                <a:solidFill>
                  <a:srgbClr val="0070C0"/>
                </a:solidFill>
                <a:effectLst>
                  <a:outerShdw blurRad="38100" dist="38100" dir="2700000" algn="tl">
                    <a:srgbClr val="000000">
                      <a:alpha val="43137"/>
                    </a:srgbClr>
                  </a:outerShdw>
                </a:effectLst>
                <a:cs typeface="Ali-A-Samik" pitchFamily="2" charset="-78"/>
              </a:rPr>
              <a:t>وتُقاس قيمة المادة المفقودة بالمعادلة التالية</a:t>
            </a:r>
            <a:r>
              <a:rPr lang="ar-SA" sz="4800" b="1" dirty="0">
                <a:solidFill>
                  <a:srgbClr val="0070C0"/>
                </a:solidFill>
                <a:effectLst>
                  <a:outerShdw blurRad="38100" dist="38100" dir="2700000" algn="tl">
                    <a:srgbClr val="000000">
                      <a:alpha val="43137"/>
                    </a:srgbClr>
                  </a:outerShdw>
                </a:effectLst>
                <a:cs typeface="Ali-A-Samik" pitchFamily="2" charset="-78"/>
              </a:rPr>
              <a:t> : </a:t>
            </a:r>
            <a:r>
              <a:rPr lang="en-US" sz="4000" dirty="0">
                <a:effectLst>
                  <a:outerShdw blurRad="38100" dist="38100" dir="2700000" algn="tl">
                    <a:srgbClr val="000000">
                      <a:alpha val="43137"/>
                    </a:srgbClr>
                  </a:outerShdw>
                </a:effectLst>
                <a:cs typeface="Ali-A-Samik" pitchFamily="2" charset="-78"/>
              </a:rPr>
              <a:t/>
            </a:r>
            <a:br>
              <a:rPr lang="en-US" sz="4000" dirty="0">
                <a:effectLst>
                  <a:outerShdw blurRad="38100" dist="38100" dir="2700000" algn="tl">
                    <a:srgbClr val="000000">
                      <a:alpha val="43137"/>
                    </a:srgbClr>
                  </a:outerShdw>
                </a:effectLst>
                <a:cs typeface="Ali-A-Samik" pitchFamily="2" charset="-78"/>
              </a:rPr>
            </a:br>
            <a:r>
              <a:rPr lang="ar-SA" sz="4800" b="1" dirty="0">
                <a:effectLst>
                  <a:outerShdw blurRad="38100" dist="38100" dir="2700000" algn="tl">
                    <a:srgbClr val="000000">
                      <a:alpha val="43137"/>
                    </a:srgbClr>
                  </a:outerShdw>
                </a:effectLst>
                <a:cs typeface="Ali-A-Samik" pitchFamily="2" charset="-78"/>
              </a:rPr>
              <a:t>(</a:t>
            </a:r>
            <a:r>
              <a:rPr lang="ar-SA" sz="4800" b="1" dirty="0">
                <a:solidFill>
                  <a:srgbClr val="00B050"/>
                </a:solidFill>
                <a:effectLst>
                  <a:outerShdw blurRad="38100" dist="38100" dir="2700000" algn="tl">
                    <a:srgbClr val="000000">
                      <a:alpha val="43137"/>
                    </a:srgbClr>
                  </a:outerShdw>
                </a:effectLst>
                <a:cs typeface="Ali-A-Samik" pitchFamily="2" charset="-78"/>
              </a:rPr>
              <a:t> كميَّة المادة المُكتسبة     – </a:t>
            </a:r>
            <a:r>
              <a:rPr lang="ar-SA" sz="4800" b="1" dirty="0" smtClean="0">
                <a:solidFill>
                  <a:srgbClr val="00B050"/>
                </a:solidFill>
                <a:effectLst>
                  <a:outerShdw blurRad="38100" dist="38100" dir="2700000" algn="tl">
                    <a:srgbClr val="000000">
                      <a:alpha val="43137"/>
                    </a:srgbClr>
                  </a:outerShdw>
                </a:effectLst>
                <a:cs typeface="Ali-A-Samik" pitchFamily="2" charset="-78"/>
              </a:rPr>
              <a:t>  </a:t>
            </a:r>
            <a:r>
              <a:rPr lang="ar-SA" sz="4800" b="1" dirty="0">
                <a:solidFill>
                  <a:srgbClr val="FF0000"/>
                </a:solidFill>
                <a:effectLst>
                  <a:outerShdw blurRad="38100" dist="38100" dir="2700000" algn="tl">
                    <a:srgbClr val="000000">
                      <a:alpha val="43137"/>
                    </a:srgbClr>
                  </a:outerShdw>
                </a:effectLst>
                <a:cs typeface="Ali-A-Samik" pitchFamily="2" charset="-78"/>
              </a:rPr>
              <a:t>كميَّة المادة المُستَرجَعَة     </a:t>
            </a:r>
            <a:r>
              <a:rPr lang="ar-SA" sz="4800" b="1" dirty="0">
                <a:solidFill>
                  <a:srgbClr val="002060"/>
                </a:solidFill>
                <a:effectLst>
                  <a:outerShdw blurRad="38100" dist="38100" dir="2700000" algn="tl">
                    <a:srgbClr val="000000">
                      <a:alpha val="43137"/>
                    </a:srgbClr>
                  </a:outerShdw>
                </a:effectLst>
                <a:cs typeface="Ali-A-Samik" pitchFamily="2" charset="-78"/>
              </a:rPr>
              <a:t>=     النِّسيان </a:t>
            </a:r>
            <a:r>
              <a:rPr lang="ar-SA" sz="4800" b="1" dirty="0">
                <a:effectLst>
                  <a:outerShdw blurRad="38100" dist="38100" dir="2700000" algn="tl">
                    <a:srgbClr val="000000">
                      <a:alpha val="43137"/>
                    </a:srgbClr>
                  </a:outerShdw>
                </a:effectLst>
                <a:cs typeface="Ali-A-Samik" pitchFamily="2" charset="-78"/>
              </a:rPr>
              <a:t>)</a:t>
            </a:r>
            <a:r>
              <a:rPr lang="en-US" sz="4800" dirty="0">
                <a:effectLst>
                  <a:outerShdw blurRad="38100" dist="38100" dir="2700000" algn="tl">
                    <a:srgbClr val="000000">
                      <a:alpha val="43137"/>
                    </a:srgbClr>
                  </a:outerShdw>
                </a:effectLst>
                <a:cs typeface="Ali-A-Samik" pitchFamily="2" charset="-78"/>
              </a:rPr>
              <a:t/>
            </a:r>
            <a:br>
              <a:rPr lang="en-US" sz="4800" dirty="0">
                <a:effectLst>
                  <a:outerShdw blurRad="38100" dist="38100" dir="2700000" algn="tl">
                    <a:srgbClr val="000000">
                      <a:alpha val="43137"/>
                    </a:srgbClr>
                  </a:outerShdw>
                </a:effectLst>
                <a:cs typeface="Ali-A-Samik" pitchFamily="2" charset="-78"/>
              </a:rPr>
            </a:br>
            <a:r>
              <a:rPr lang="ar-SA" sz="3900" dirty="0">
                <a:effectLst>
                  <a:outerShdw blurRad="38100" dist="38100" dir="2700000" algn="tl">
                    <a:srgbClr val="000000">
                      <a:alpha val="43137"/>
                    </a:srgbClr>
                  </a:outerShdw>
                </a:effectLst>
                <a:cs typeface="Ali-A-Samik" pitchFamily="2" charset="-78"/>
              </a:rPr>
              <a:t>يواجه كل فردٍ منّا مناسبات يفشل في استرجاع بعض المعلومات ، ثم عندما تتغير الظروف بعد ذلك يتذكر تلك المعلومات مرة أخرى بشكل تلقائي بطريقة أو بأخرى، وإذا كان النِّسيان في معظم الأحيان ظاهرة مؤقتة أكثر منها ظاهرة </a:t>
            </a:r>
            <a:r>
              <a:rPr lang="ar-SA" sz="3900" dirty="0" smtClean="0">
                <a:effectLst>
                  <a:outerShdw blurRad="38100" dist="38100" dir="2700000" algn="tl">
                    <a:srgbClr val="000000">
                      <a:alpha val="43137"/>
                    </a:srgbClr>
                  </a:outerShdw>
                </a:effectLst>
                <a:cs typeface="Ali-A-Samik" pitchFamily="2" charset="-78"/>
              </a:rPr>
              <a:t>دائمة</a:t>
            </a:r>
            <a:r>
              <a:rPr lang="ar-IQ" sz="3900" dirty="0" smtClean="0">
                <a:effectLst>
                  <a:outerShdw blurRad="38100" dist="38100" dir="2700000" algn="tl">
                    <a:srgbClr val="000000">
                      <a:alpha val="43137"/>
                    </a:srgbClr>
                  </a:outerShdw>
                </a:effectLst>
                <a:cs typeface="Ali-A-Samik" pitchFamily="2" charset="-78"/>
              </a:rPr>
              <a:t> </a:t>
            </a:r>
            <a:r>
              <a:rPr lang="ar-SA" sz="3900" dirty="0" smtClean="0">
                <a:effectLst>
                  <a:outerShdw blurRad="38100" dist="38100" dir="2700000" algn="tl">
                    <a:srgbClr val="000000">
                      <a:alpha val="43137"/>
                    </a:srgbClr>
                  </a:outerShdw>
                </a:effectLst>
                <a:cs typeface="Ali-A-Samik" pitchFamily="2" charset="-78"/>
              </a:rPr>
              <a:t>، </a:t>
            </a:r>
            <a:r>
              <a:rPr lang="ar-SA" sz="3900" dirty="0">
                <a:effectLst>
                  <a:outerShdw blurRad="38100" dist="38100" dir="2700000" algn="tl">
                    <a:srgbClr val="000000">
                      <a:alpha val="43137"/>
                    </a:srgbClr>
                  </a:outerShdw>
                </a:effectLst>
                <a:cs typeface="Ali-A-Samik" pitchFamily="2" charset="-78"/>
              </a:rPr>
              <a:t>لذا فقد ادَّعى بعض علماء النَّفس أنّ النِّسيان لا يفقد شيء ما ، بل إنَّه أشبه بعدم القُدرة على العثور على ذلك الشيء </a:t>
            </a:r>
            <a:r>
              <a:rPr lang="ar-SA" sz="3900" dirty="0" smtClean="0">
                <a:effectLst>
                  <a:outerShdw blurRad="38100" dist="38100" dir="2700000" algn="tl">
                    <a:srgbClr val="000000">
                      <a:alpha val="43137"/>
                    </a:srgbClr>
                  </a:outerShdw>
                </a:effectLst>
                <a:cs typeface="Ali-A-Samik" pitchFamily="2" charset="-78"/>
              </a:rPr>
              <a:t>.</a:t>
            </a:r>
            <a:endParaRPr lang="en-US" sz="3900" b="1" dirty="0">
              <a:solidFill>
                <a:srgbClr val="FF000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383102295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56508" y="166255"/>
            <a:ext cx="9497291" cy="1094509"/>
          </a:xfrm>
        </p:spPr>
        <p:txBody>
          <a:bodyPr>
            <a:noAutofit/>
          </a:bodyPr>
          <a:lstStyle/>
          <a:p>
            <a:pPr algn="ctr" rtl="1">
              <a:lnSpc>
                <a:spcPct val="150000"/>
              </a:lnSpc>
            </a:pPr>
            <a:r>
              <a:rPr lang="ar-SA" sz="7200" b="1" dirty="0" smtClean="0">
                <a:solidFill>
                  <a:srgbClr val="FF0000"/>
                </a:solidFill>
                <a:effectLst>
                  <a:outerShdw blurRad="38100" dist="38100" dir="2700000" algn="tl">
                    <a:srgbClr val="000000">
                      <a:alpha val="43137"/>
                    </a:srgbClr>
                  </a:outerShdw>
                </a:effectLst>
                <a:cs typeface="Ali-A-Samik" pitchFamily="2" charset="-78"/>
              </a:rPr>
              <a:t>النَّظَرِيَاتُ </a:t>
            </a:r>
            <a:r>
              <a:rPr lang="ar-SA" sz="7200" b="1" dirty="0">
                <a:solidFill>
                  <a:srgbClr val="FF0000"/>
                </a:solidFill>
                <a:effectLst>
                  <a:outerShdw blurRad="38100" dist="38100" dir="2700000" algn="tl">
                    <a:srgbClr val="000000">
                      <a:alpha val="43137"/>
                    </a:srgbClr>
                  </a:outerShdw>
                </a:effectLst>
                <a:cs typeface="Ali-A-Samik" pitchFamily="2" charset="-78"/>
              </a:rPr>
              <a:t>المُفَسِّرَةُ لِلنِّسيَان</a:t>
            </a:r>
            <a:endParaRPr lang="en-US" sz="7200" b="1" dirty="0">
              <a:solidFill>
                <a:srgbClr val="FF0000"/>
              </a:solidFill>
              <a:effectLst>
                <a:outerShdw blurRad="38100" dist="38100" dir="2700000" algn="tl">
                  <a:srgbClr val="000000">
                    <a:alpha val="43137"/>
                  </a:srgbClr>
                </a:outerShdw>
              </a:effectLst>
              <a:cs typeface="Ali-A-Samik" pitchFamily="2" charset="-78"/>
            </a:endParaRPr>
          </a:p>
        </p:txBody>
      </p:sp>
      <p:sp>
        <p:nvSpPr>
          <p:cNvPr id="2" name="Content Placeholder 1"/>
          <p:cNvSpPr>
            <a:spLocks noGrp="1"/>
          </p:cNvSpPr>
          <p:nvPr>
            <p:ph idx="1"/>
          </p:nvPr>
        </p:nvSpPr>
        <p:spPr>
          <a:xfrm>
            <a:off x="124691" y="1371600"/>
            <a:ext cx="11790218" cy="5181600"/>
          </a:xfrm>
        </p:spPr>
        <p:txBody>
          <a:bodyPr>
            <a:normAutofit fontScale="92500" lnSpcReduction="10000"/>
          </a:bodyPr>
          <a:lstStyle/>
          <a:p>
            <a:pPr marL="0" indent="0" algn="r" rtl="1">
              <a:lnSpc>
                <a:spcPct val="150000"/>
              </a:lnSpc>
              <a:buNone/>
            </a:pPr>
            <a:r>
              <a:rPr lang="ar-SA" sz="5200" b="1" dirty="0">
                <a:solidFill>
                  <a:srgbClr val="0070C0"/>
                </a:solidFill>
                <a:effectLst>
                  <a:outerShdw blurRad="38100" dist="38100" dir="2700000" algn="tl">
                    <a:srgbClr val="000000">
                      <a:alpha val="43137"/>
                    </a:srgbClr>
                  </a:outerShdw>
                </a:effectLst>
                <a:cs typeface="Ali-A-Sahifa Bold" pitchFamily="2" charset="-78"/>
              </a:rPr>
              <a:t>أولاً: نَظَريَّة تغير الأثر :</a:t>
            </a:r>
            <a:endParaRPr lang="en-US" sz="5200" b="1" dirty="0">
              <a:solidFill>
                <a:srgbClr val="0070C0"/>
              </a:solidFill>
              <a:effectLst>
                <a:outerShdw blurRad="38100" dist="38100" dir="2700000" algn="tl">
                  <a:srgbClr val="000000">
                    <a:alpha val="43137"/>
                  </a:srgbClr>
                </a:outerShdw>
              </a:effectLst>
              <a:cs typeface="Ali-A-Sahifa Bold" pitchFamily="2" charset="-78"/>
            </a:endParaRPr>
          </a:p>
          <a:p>
            <a:pPr marL="0" indent="0" algn="r" rtl="1">
              <a:lnSpc>
                <a:spcPct val="150000"/>
              </a:lnSpc>
              <a:buNone/>
            </a:pPr>
            <a:r>
              <a:rPr lang="ar-SA" sz="3800" dirty="0">
                <a:effectLst>
                  <a:outerShdw blurRad="38100" dist="38100" dir="2700000" algn="tl">
                    <a:srgbClr val="000000">
                      <a:alpha val="43137"/>
                    </a:srgbClr>
                  </a:outerShdw>
                </a:effectLst>
                <a:cs typeface="Ali-A-Sahifa Bold" pitchFamily="2" charset="-78"/>
              </a:rPr>
              <a:t>فسَّرت نظرية الجشطالت ظاهرة النِّسيان في ضوء قوانين التنظيم </a:t>
            </a:r>
            <a:r>
              <a:rPr lang="ar-SA" sz="3800" dirty="0" smtClean="0">
                <a:effectLst>
                  <a:outerShdw blurRad="38100" dist="38100" dir="2700000" algn="tl">
                    <a:srgbClr val="000000">
                      <a:alpha val="43137"/>
                    </a:srgbClr>
                  </a:outerShdw>
                </a:effectLst>
                <a:cs typeface="Ali-A-Sahifa Bold" pitchFamily="2" charset="-78"/>
              </a:rPr>
              <a:t>الإدراكي</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التي </a:t>
            </a:r>
            <a:r>
              <a:rPr lang="ar-SA" sz="3800" dirty="0" smtClean="0">
                <a:effectLst>
                  <a:outerShdw blurRad="38100" dist="38100" dir="2700000" algn="tl">
                    <a:srgbClr val="000000">
                      <a:alpha val="43137"/>
                    </a:srgbClr>
                  </a:outerShdw>
                </a:effectLst>
                <a:cs typeface="Ali-A-Sahifa Bold" pitchFamily="2" charset="-78"/>
              </a:rPr>
              <a:t>غالبا</a:t>
            </a:r>
            <a:r>
              <a:rPr lang="ar-IQ" sz="3800" dirty="0" smtClean="0">
                <a:effectLst>
                  <a:outerShdw blurRad="38100" dist="38100" dir="2700000" algn="tl">
                    <a:srgbClr val="000000">
                      <a:alpha val="43137"/>
                    </a:srgbClr>
                  </a:outerShdw>
                </a:effectLst>
                <a:cs typeface="Ali-A-Sahifa Bold" pitchFamily="2" charset="-78"/>
              </a:rPr>
              <a:t>ً</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ما تظهر في مبادئ </a:t>
            </a:r>
            <a:r>
              <a:rPr lang="ar-SA" sz="3800" dirty="0" smtClean="0">
                <a:effectLst>
                  <a:outerShdw blurRad="38100" dist="38100" dir="2700000" algn="tl">
                    <a:srgbClr val="000000">
                      <a:alpha val="43137"/>
                    </a:srgbClr>
                  </a:outerShdw>
                </a:effectLst>
                <a:cs typeface="Ali-A-Sahifa Bold" pitchFamily="2" charset="-78"/>
              </a:rPr>
              <a:t>الإغلاق</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والاتساق</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والتَّشابه</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والتَّقارب</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والشَّكل الجيد. حيث يَميل الأشخاص بصفة دائمة لإعادة تنظيم خبراتهم الإدراكيَّة لتبدو أكثر اتساقًا </a:t>
            </a:r>
            <a:r>
              <a:rPr lang="ar-SA" sz="3800" dirty="0" smtClean="0">
                <a:effectLst>
                  <a:outerShdw blurRad="38100" dist="38100" dir="2700000" algn="tl">
                    <a:srgbClr val="000000">
                      <a:alpha val="43137"/>
                    </a:srgbClr>
                  </a:outerShdw>
                </a:effectLst>
                <a:cs typeface="Ali-A-Sahifa Bold" pitchFamily="2" charset="-78"/>
              </a:rPr>
              <a:t>واكتمالاً</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ويُفترض أنّ عمليَّة إعادة التَّنظيم </a:t>
            </a:r>
            <a:r>
              <a:rPr lang="ar-SA" sz="3800" dirty="0" smtClean="0">
                <a:effectLst>
                  <a:outerShdw blurRad="38100" dist="38100" dir="2700000" algn="tl">
                    <a:srgbClr val="000000">
                      <a:alpha val="43137"/>
                    </a:srgbClr>
                  </a:outerShdw>
                </a:effectLst>
                <a:cs typeface="Ali-A-Sahifa Bold" pitchFamily="2" charset="-78"/>
              </a:rPr>
              <a:t>هذه</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يترتب عليها فقدان لأجزاء من المادة </a:t>
            </a:r>
            <a:r>
              <a:rPr lang="ar-SA" sz="3800" dirty="0" smtClean="0">
                <a:effectLst>
                  <a:outerShdw blurRad="38100" dist="38100" dir="2700000" algn="tl">
                    <a:srgbClr val="000000">
                      <a:alpha val="43137"/>
                    </a:srgbClr>
                  </a:outerShdw>
                </a:effectLst>
                <a:cs typeface="Ali-A-Sahifa Bold" pitchFamily="2" charset="-78"/>
              </a:rPr>
              <a:t>المُتَعَلَّمَةِ</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أو </a:t>
            </a:r>
            <a:r>
              <a:rPr lang="ar-SA" sz="3800" dirty="0" smtClean="0">
                <a:effectLst>
                  <a:outerShdw blurRad="38100" dist="38100" dir="2700000" algn="tl">
                    <a:srgbClr val="000000">
                      <a:alpha val="43137"/>
                    </a:srgbClr>
                  </a:outerShdw>
                </a:effectLst>
                <a:cs typeface="Ali-A-Sahifa Bold" pitchFamily="2" charset="-78"/>
              </a:rPr>
              <a:t>النِّسيان</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endParaRPr lang="en-US" sz="38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4019924122"/>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277090"/>
            <a:ext cx="11873345" cy="6248401"/>
          </a:xfrm>
        </p:spPr>
        <p:txBody>
          <a:bodyPr>
            <a:normAutofit fontScale="90000"/>
          </a:bodyPr>
          <a:lstStyle/>
          <a:p>
            <a:pPr algn="r" rtl="1">
              <a:lnSpc>
                <a:spcPct val="150000"/>
              </a:lnSpc>
            </a:pPr>
            <a:r>
              <a:rPr lang="ar-SA" sz="4900" b="1" dirty="0">
                <a:solidFill>
                  <a:srgbClr val="FF0000"/>
                </a:solidFill>
                <a:effectLst>
                  <a:outerShdw blurRad="38100" dist="38100" dir="2700000" algn="tl">
                    <a:srgbClr val="000000">
                      <a:alpha val="43137"/>
                    </a:srgbClr>
                  </a:outerShdw>
                </a:effectLst>
                <a:cs typeface="Ali-A-Samik" pitchFamily="2" charset="-78"/>
              </a:rPr>
              <a:t>ثانياً: نَظَريَّةُ التَّدَاخُل :</a:t>
            </a:r>
            <a:r>
              <a:rPr lang="en-US" sz="4000" dirty="0">
                <a:effectLst>
                  <a:outerShdw blurRad="38100" dist="38100" dir="2700000" algn="tl">
                    <a:srgbClr val="000000">
                      <a:alpha val="43137"/>
                    </a:srgbClr>
                  </a:outerShdw>
                </a:effectLst>
                <a:cs typeface="Ali-A-Traditional" pitchFamily="2" charset="-78"/>
              </a:rPr>
              <a:t/>
            </a:r>
            <a:br>
              <a:rPr lang="en-US" sz="4000" dirty="0">
                <a:effectLst>
                  <a:outerShdw blurRad="38100" dist="38100" dir="2700000" algn="tl">
                    <a:srgbClr val="000000">
                      <a:alpha val="43137"/>
                    </a:srgbClr>
                  </a:outerShdw>
                </a:effectLst>
                <a:cs typeface="Ali-A-Traditional" pitchFamily="2" charset="-78"/>
              </a:rPr>
            </a:br>
            <a:r>
              <a:rPr lang="ar-SA" sz="3600" b="1" dirty="0" smtClean="0">
                <a:effectLst>
                  <a:outerShdw blurRad="38100" dist="38100" dir="2700000" algn="tl">
                    <a:srgbClr val="000000">
                      <a:alpha val="43137"/>
                    </a:srgbClr>
                  </a:outerShdw>
                </a:effectLst>
                <a:cs typeface="Ali-A-Samik" pitchFamily="2" charset="-78"/>
              </a:rPr>
              <a:t>وتفس</a:t>
            </a:r>
            <a:r>
              <a:rPr lang="ar-IQ" sz="3600" b="1" dirty="0" smtClean="0">
                <a:effectLst>
                  <a:outerShdw blurRad="38100" dist="38100" dir="2700000" algn="tl">
                    <a:srgbClr val="000000">
                      <a:alpha val="43137"/>
                    </a:srgbClr>
                  </a:outerShdw>
                </a:effectLst>
                <a:cs typeface="Ali-A-Samik" pitchFamily="2" charset="-78"/>
              </a:rPr>
              <a:t>ِّ</a:t>
            </a:r>
            <a:r>
              <a:rPr lang="ar-SA" sz="3600" b="1" dirty="0" smtClean="0">
                <a:effectLst>
                  <a:outerShdw blurRad="38100" dist="38100" dir="2700000" algn="tl">
                    <a:srgbClr val="000000">
                      <a:alpha val="43137"/>
                    </a:srgbClr>
                  </a:outerShdw>
                </a:effectLst>
                <a:cs typeface="Ali-A-Samik" pitchFamily="2" charset="-78"/>
              </a:rPr>
              <a:t>ر </a:t>
            </a:r>
            <a:r>
              <a:rPr lang="ar-SA" sz="3600" b="1" dirty="0">
                <a:effectLst>
                  <a:outerShdw blurRad="38100" dist="38100" dir="2700000" algn="tl">
                    <a:srgbClr val="000000">
                      <a:alpha val="43137"/>
                    </a:srgbClr>
                  </a:outerShdw>
                </a:effectLst>
                <a:cs typeface="Ali-A-Samik" pitchFamily="2" charset="-78"/>
              </a:rPr>
              <a:t>هذه النَّظرية النِّسيان في ضوء التداخل بين كل من الخبرات المخزونة في الذاكرة والخبرات الجديدة التي يَتِمُ تَعَلُمُهَا .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00B050"/>
                </a:solidFill>
                <a:effectLst>
                  <a:outerShdw blurRad="38100" dist="38100" dir="2700000" algn="tl">
                    <a:srgbClr val="000000">
                      <a:alpha val="43137"/>
                    </a:srgbClr>
                  </a:outerShdw>
                </a:effectLst>
                <a:cs typeface="Ali-A-Samik" pitchFamily="2" charset="-78"/>
              </a:rPr>
              <a:t>بموجب هذه النَّظرية فإنّ النِّسيان يحدث عندما يحدث تشابه أو تداخل إلى </a:t>
            </a:r>
            <a:r>
              <a:rPr lang="ar-SA" sz="3600" b="1" dirty="0" smtClean="0">
                <a:solidFill>
                  <a:srgbClr val="00B050"/>
                </a:solidFill>
                <a:effectLst>
                  <a:outerShdw blurRad="38100" dist="38100" dir="2700000" algn="tl">
                    <a:srgbClr val="000000">
                      <a:alpha val="43137"/>
                    </a:srgbClr>
                  </a:outerShdw>
                </a:effectLst>
                <a:cs typeface="Ali-A-Samik" pitchFamily="2" charset="-78"/>
              </a:rPr>
              <a:t>حد</a:t>
            </a:r>
            <a:r>
              <a:rPr lang="ar-IQ" sz="3600" b="1" dirty="0">
                <a:solidFill>
                  <a:srgbClr val="00B050"/>
                </a:solidFill>
                <a:effectLst>
                  <a:outerShdw blurRad="38100" dist="38100" dir="2700000" algn="tl">
                    <a:srgbClr val="000000">
                      <a:alpha val="43137"/>
                    </a:srgbClr>
                  </a:outerShdw>
                </a:effectLst>
                <a:cs typeface="Ali-A-Samik" pitchFamily="2" charset="-78"/>
              </a:rPr>
              <a:t>ٍ</a:t>
            </a:r>
            <a:r>
              <a:rPr lang="ar-SA" sz="3600" b="1" dirty="0" smtClean="0">
                <a:solidFill>
                  <a:srgbClr val="00B050"/>
                </a:solidFill>
                <a:effectLst>
                  <a:outerShdw blurRad="38100" dist="38100" dir="2700000" algn="tl">
                    <a:srgbClr val="000000">
                      <a:alpha val="43137"/>
                    </a:srgbClr>
                  </a:outerShdw>
                </a:effectLst>
                <a:cs typeface="Ali-A-Samik" pitchFamily="2" charset="-78"/>
              </a:rPr>
              <a:t> </a:t>
            </a:r>
            <a:r>
              <a:rPr lang="ar-SA" sz="3600" b="1" dirty="0">
                <a:solidFill>
                  <a:srgbClr val="00B050"/>
                </a:solidFill>
                <a:effectLst>
                  <a:outerShdw blurRad="38100" dist="38100" dir="2700000" algn="tl">
                    <a:srgbClr val="000000">
                      <a:alpha val="43137"/>
                    </a:srgbClr>
                  </a:outerShdw>
                </a:effectLst>
                <a:cs typeface="Ali-A-Samik" pitchFamily="2" charset="-78"/>
              </a:rPr>
              <a:t>ما بين مادتين أو</a:t>
            </a:r>
            <a:r>
              <a:rPr lang="en-US" sz="3600" b="1" dirty="0">
                <a:solidFill>
                  <a:srgbClr val="00B050"/>
                </a:solidFill>
                <a:effectLst>
                  <a:outerShdw blurRad="38100" dist="38100" dir="2700000" algn="tl">
                    <a:srgbClr val="000000">
                      <a:alpha val="43137"/>
                    </a:srgbClr>
                  </a:outerShdw>
                </a:effectLst>
                <a:cs typeface="Ali-A-Samik" pitchFamily="2" charset="-78"/>
              </a:rPr>
              <a:t/>
            </a:r>
            <a:br>
              <a:rPr lang="en-US" sz="3600" b="1" dirty="0">
                <a:solidFill>
                  <a:srgbClr val="00B050"/>
                </a:solidFill>
                <a:effectLst>
                  <a:outerShdw blurRad="38100" dist="38100" dir="2700000" algn="tl">
                    <a:srgbClr val="000000">
                      <a:alpha val="43137"/>
                    </a:srgbClr>
                  </a:outerShdw>
                </a:effectLst>
                <a:cs typeface="Ali-A-Samik" pitchFamily="2" charset="-78"/>
              </a:rPr>
            </a:br>
            <a:r>
              <a:rPr lang="ar-SA" sz="3600" b="1" dirty="0">
                <a:solidFill>
                  <a:srgbClr val="00B050"/>
                </a:solidFill>
                <a:effectLst>
                  <a:outerShdw blurRad="38100" dist="38100" dir="2700000" algn="tl">
                    <a:srgbClr val="000000">
                      <a:alpha val="43137"/>
                    </a:srgbClr>
                  </a:outerShdw>
                </a:effectLst>
                <a:cs typeface="Ali-A-Samik" pitchFamily="2" charset="-78"/>
              </a:rPr>
              <a:t> موضوعين لأنَّ تعلُّم المادة الأولى قد يُؤدي إلى حدوث تَشوش في تعلُّم المادة الثَّانية إذا ما </a:t>
            </a:r>
            <a:r>
              <a:rPr lang="ar-SA" sz="3600" b="1" dirty="0" smtClean="0">
                <a:solidFill>
                  <a:srgbClr val="00B050"/>
                </a:solidFill>
                <a:effectLst>
                  <a:outerShdw blurRad="38100" dist="38100" dir="2700000" algn="tl">
                    <a:srgbClr val="000000">
                      <a:alpha val="43137"/>
                    </a:srgbClr>
                  </a:outerShdw>
                </a:effectLst>
                <a:cs typeface="Ali-A-Samik" pitchFamily="2" charset="-78"/>
              </a:rPr>
              <a:t>توفّرت </a:t>
            </a:r>
            <a:r>
              <a:rPr lang="ar-SA" sz="3600" b="1" dirty="0">
                <a:solidFill>
                  <a:srgbClr val="00B050"/>
                </a:solidFill>
                <a:effectLst>
                  <a:outerShdw blurRad="38100" dist="38100" dir="2700000" algn="tl">
                    <a:srgbClr val="000000">
                      <a:alpha val="43137"/>
                    </a:srgbClr>
                  </a:outerShdw>
                </a:effectLst>
                <a:cs typeface="Ali-A-Samik" pitchFamily="2" charset="-78"/>
              </a:rPr>
              <a:t>درجةٌ من التَّشابُه بينهما. </a:t>
            </a:r>
            <a:r>
              <a:rPr lang="en-US" sz="3600" b="1" dirty="0">
                <a:effectLst>
                  <a:outerShdw blurRad="38100" dist="38100" dir="2700000" algn="tl">
                    <a:srgbClr val="000000">
                      <a:alpha val="43137"/>
                    </a:srgbClr>
                  </a:outerShdw>
                </a:effectLst>
                <a:cs typeface="Ali-A-Samik" pitchFamily="2" charset="-78"/>
              </a:rPr>
              <a:t/>
            </a:r>
            <a:br>
              <a:rPr lang="en-US" sz="3600" b="1" dirty="0">
                <a:effectLst>
                  <a:outerShdw blurRad="38100" dist="38100" dir="2700000" algn="tl">
                    <a:srgbClr val="000000">
                      <a:alpha val="43137"/>
                    </a:srgbClr>
                  </a:outerShdw>
                </a:effectLst>
                <a:cs typeface="Ali-A-Samik" pitchFamily="2" charset="-78"/>
              </a:rPr>
            </a:br>
            <a:r>
              <a:rPr lang="ar-SA" sz="3600" b="1" dirty="0">
                <a:solidFill>
                  <a:srgbClr val="0070C0"/>
                </a:solidFill>
                <a:effectLst>
                  <a:outerShdw blurRad="38100" dist="38100" dir="2700000" algn="tl">
                    <a:srgbClr val="000000">
                      <a:alpha val="43137"/>
                    </a:srgbClr>
                  </a:outerShdw>
                </a:effectLst>
                <a:cs typeface="Ali-A-Samik" pitchFamily="2" charset="-78"/>
              </a:rPr>
              <a:t>فلو أنّ طالباً مثلاً قد درَّس مادة التاريخ وأعقبها مباشرة بدراسة مادة الجغرافية فإنَّ هذا قد يؤدي إلى نسيان بعض معلومات المادتين لوجود درجة من التَّشابه بينهما</a:t>
            </a:r>
            <a:r>
              <a:rPr lang="ar-SA" sz="3600" b="1" dirty="0" smtClean="0">
                <a:solidFill>
                  <a:srgbClr val="0070C0"/>
                </a:solidFill>
                <a:effectLst>
                  <a:outerShdw blurRad="38100" dist="38100" dir="2700000" algn="tl">
                    <a:srgbClr val="000000">
                      <a:alpha val="43137"/>
                    </a:srgbClr>
                  </a:outerShdw>
                </a:effectLst>
                <a:cs typeface="Ali-A-Samik" pitchFamily="2" charset="-78"/>
              </a:rPr>
              <a:t>.</a:t>
            </a:r>
            <a:endParaRPr lang="en-US" sz="3600" b="1" dirty="0">
              <a:solidFill>
                <a:srgbClr val="0070C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315338193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108" y="166256"/>
            <a:ext cx="11776365" cy="6331526"/>
          </a:xfrm>
        </p:spPr>
        <p:txBody>
          <a:bodyPr>
            <a:noAutofit/>
          </a:bodyPr>
          <a:lstStyle/>
          <a:p>
            <a:pPr algn="r" rtl="1">
              <a:lnSpc>
                <a:spcPct val="150000"/>
              </a:lnSpc>
            </a:pPr>
            <a:r>
              <a:rPr lang="ar-SA" sz="5400" b="1" dirty="0">
                <a:solidFill>
                  <a:srgbClr val="C00000"/>
                </a:solidFill>
                <a:effectLst>
                  <a:outerShdw blurRad="38100" dist="38100" dir="2700000" algn="tl">
                    <a:srgbClr val="000000">
                      <a:alpha val="43137"/>
                    </a:srgbClr>
                  </a:outerShdw>
                </a:effectLst>
                <a:cs typeface="Ali-A-Samik" pitchFamily="2" charset="-78"/>
              </a:rPr>
              <a:t>ثالثاً : نَظَريَّة الاستِعْمَالِ والإِهْمَالِ :</a:t>
            </a:r>
            <a:r>
              <a:rPr lang="en-US" sz="4000" dirty="0">
                <a:effectLst>
                  <a:outerShdw blurRad="38100" dist="38100" dir="2700000" algn="tl">
                    <a:srgbClr val="000000">
                      <a:alpha val="43137"/>
                    </a:srgbClr>
                  </a:outerShdw>
                </a:effectLst>
                <a:cs typeface="Ali-A-Sahifa Bold" pitchFamily="2" charset="-78"/>
              </a:rPr>
              <a:t/>
            </a:r>
            <a:br>
              <a:rPr lang="en-US" sz="4000" dirty="0">
                <a:effectLst>
                  <a:outerShdw blurRad="38100" dist="38100" dir="2700000" algn="tl">
                    <a:srgbClr val="000000">
                      <a:alpha val="43137"/>
                    </a:srgbClr>
                  </a:outerShdw>
                </a:effectLst>
                <a:cs typeface="Ali-A-Sahifa Bold" pitchFamily="2" charset="-78"/>
              </a:rPr>
            </a:br>
            <a:r>
              <a:rPr lang="ar-SA" sz="4800" dirty="0">
                <a:effectLst>
                  <a:outerShdw blurRad="38100" dist="38100" dir="2700000" algn="tl">
                    <a:srgbClr val="000000">
                      <a:alpha val="43137"/>
                    </a:srgbClr>
                  </a:outerShdw>
                </a:effectLst>
                <a:cs typeface="Ali-A-Sahifa Bold" pitchFamily="2" charset="-78"/>
              </a:rPr>
              <a:t>قدَّم هذه </a:t>
            </a:r>
            <a:r>
              <a:rPr lang="ar-SA" sz="4800" dirty="0" smtClean="0">
                <a:effectLst>
                  <a:outerShdw blurRad="38100" dist="38100" dir="2700000" algn="tl">
                    <a:srgbClr val="000000">
                      <a:alpha val="43137"/>
                    </a:srgbClr>
                  </a:outerShdw>
                </a:effectLst>
                <a:cs typeface="Ali-A-Sahifa Bold" pitchFamily="2" charset="-78"/>
              </a:rPr>
              <a:t>الن</a:t>
            </a:r>
            <a:r>
              <a:rPr lang="ar-IQ" sz="4800" dirty="0" smtClean="0">
                <a:effectLst>
                  <a:outerShdw blurRad="38100" dist="38100" dir="2700000" algn="tl">
                    <a:srgbClr val="000000">
                      <a:alpha val="43137"/>
                    </a:srgbClr>
                  </a:outerShdw>
                </a:effectLst>
                <a:cs typeface="Ali-A-Sahifa Bold" pitchFamily="2" charset="-78"/>
              </a:rPr>
              <a:t>َّ</a:t>
            </a:r>
            <a:r>
              <a:rPr lang="ar-SA" sz="4800" dirty="0" smtClean="0">
                <a:effectLst>
                  <a:outerShdw blurRad="38100" dist="38100" dir="2700000" algn="tl">
                    <a:srgbClr val="000000">
                      <a:alpha val="43137"/>
                    </a:srgbClr>
                  </a:outerShdw>
                </a:effectLst>
                <a:cs typeface="Ali-A-Sahifa Bold" pitchFamily="2" charset="-78"/>
              </a:rPr>
              <a:t>ظرية </a:t>
            </a:r>
            <a:r>
              <a:rPr lang="ar-SA" sz="4800" dirty="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ثوران</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ديك </a:t>
            </a:r>
            <a:r>
              <a:rPr lang="ar-SA" sz="4800" dirty="0">
                <a:effectLst>
                  <a:outerShdw blurRad="38100" dist="38100" dir="2700000" algn="tl">
                    <a:srgbClr val="000000">
                      <a:alpha val="43137"/>
                    </a:srgbClr>
                  </a:outerShdw>
                </a:effectLst>
                <a:cs typeface="Ali-A-Sahifa Bold" pitchFamily="2" charset="-78"/>
              </a:rPr>
              <a:t>"، وتشير إلى تقوية المعلومات المتعلمة من خلال تكرار </a:t>
            </a:r>
            <a:r>
              <a:rPr lang="ar-SA" sz="4800" dirty="0" smtClean="0">
                <a:effectLst>
                  <a:outerShdw blurRad="38100" dist="38100" dir="2700000" algn="tl">
                    <a:srgbClr val="000000">
                      <a:alpha val="43137"/>
                    </a:srgbClr>
                  </a:outerShdw>
                </a:effectLst>
                <a:cs typeface="Ali-A-Sahifa Bold" pitchFamily="2" charset="-78"/>
              </a:rPr>
              <a:t>استخدامها</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a:t>
            </a:r>
            <a:r>
              <a:rPr lang="ar-SA" sz="4800" dirty="0">
                <a:effectLst>
                  <a:outerShdw blurRad="38100" dist="38100" dir="2700000" algn="tl">
                    <a:srgbClr val="000000">
                      <a:alpha val="43137"/>
                    </a:srgbClr>
                  </a:outerShdw>
                </a:effectLst>
                <a:cs typeface="Ali-A-Sahifa Bold" pitchFamily="2" charset="-78"/>
              </a:rPr>
              <a:t>وفقدان المعلومات المتعلمة </a:t>
            </a:r>
            <a:r>
              <a:rPr lang="ar-SA" sz="4800" dirty="0" smtClean="0">
                <a:effectLst>
                  <a:outerShdw blurRad="38100" dist="38100" dir="2700000" algn="tl">
                    <a:srgbClr val="000000">
                      <a:alpha val="43137"/>
                    </a:srgbClr>
                  </a:outerShdw>
                </a:effectLst>
                <a:cs typeface="Ali-A-Sahifa Bold" pitchFamily="2" charset="-78"/>
              </a:rPr>
              <a:t>نتيجة</a:t>
            </a:r>
            <a:r>
              <a:rPr lang="ar-IQ" sz="4800" dirty="0" smtClean="0">
                <a:effectLst>
                  <a:outerShdw blurRad="38100" dist="38100" dir="2700000" algn="tl">
                    <a:srgbClr val="000000">
                      <a:alpha val="43137"/>
                    </a:srgbClr>
                  </a:outerShdw>
                </a:effectLst>
                <a:cs typeface="Ali-A-Sahifa Bold" pitchFamily="2" charset="-78"/>
              </a:rPr>
              <a:t>ً</a:t>
            </a:r>
            <a:r>
              <a:rPr lang="ar-SA" sz="4800" dirty="0" smtClean="0">
                <a:effectLst>
                  <a:outerShdw blurRad="38100" dist="38100" dir="2700000" algn="tl">
                    <a:srgbClr val="000000">
                      <a:alpha val="43137"/>
                    </a:srgbClr>
                  </a:outerShdw>
                </a:effectLst>
                <a:cs typeface="Ali-A-Sahifa Bold" pitchFamily="2" charset="-78"/>
              </a:rPr>
              <a:t> </a:t>
            </a:r>
            <a:r>
              <a:rPr lang="ar-SA" sz="4800" dirty="0">
                <a:effectLst>
                  <a:outerShdw blurRad="38100" dist="38100" dir="2700000" algn="tl">
                    <a:srgbClr val="000000">
                      <a:alpha val="43137"/>
                    </a:srgbClr>
                  </a:outerShdw>
                </a:effectLst>
                <a:cs typeface="Ali-A-Sahifa Bold" pitchFamily="2" charset="-78"/>
              </a:rPr>
              <a:t>لإهمالها أو عدم </a:t>
            </a:r>
            <a:r>
              <a:rPr lang="ar-SA" sz="4800" dirty="0" smtClean="0">
                <a:effectLst>
                  <a:outerShdw blurRad="38100" dist="38100" dir="2700000" algn="tl">
                    <a:srgbClr val="000000">
                      <a:alpha val="43137"/>
                    </a:srgbClr>
                  </a:outerShdw>
                </a:effectLst>
                <a:cs typeface="Ali-A-Sahifa Bold" pitchFamily="2" charset="-78"/>
              </a:rPr>
              <a:t>استخدامها</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a:t>
            </a:r>
            <a:r>
              <a:rPr lang="ar-SA" sz="4800" dirty="0">
                <a:effectLst>
                  <a:outerShdw blurRad="38100" dist="38100" dir="2700000" algn="tl">
                    <a:srgbClr val="000000">
                      <a:alpha val="43137"/>
                    </a:srgbClr>
                  </a:outerShdw>
                </a:effectLst>
                <a:cs typeface="Ali-A-Sahifa Bold" pitchFamily="2" charset="-78"/>
              </a:rPr>
              <a:t>ونتيجة لهذا تتعرض هذه المعلومات للتّلاشي التدريجي إلى أنْ يتمَّ نسيانها </a:t>
            </a:r>
            <a:endParaRPr lang="en-US"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180736479"/>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436" y="318654"/>
            <a:ext cx="9822873" cy="1357746"/>
          </a:xfrm>
        </p:spPr>
        <p:txBody>
          <a:bodyPr>
            <a:noAutofit/>
          </a:bodyPr>
          <a:lstStyle/>
          <a:p>
            <a:pPr algn="ctr"/>
            <a:r>
              <a:rPr lang="ar-IQ" sz="8800" b="1" dirty="0" smtClean="0">
                <a:solidFill>
                  <a:srgbClr val="FF0000"/>
                </a:solidFill>
                <a:effectLst>
                  <a:outerShdw blurRad="38100" dist="38100" dir="2700000" algn="tl">
                    <a:srgbClr val="000000">
                      <a:alpha val="43137"/>
                    </a:srgbClr>
                  </a:outerShdw>
                </a:effectLst>
                <a:cs typeface="Ali-A-Samik" pitchFamily="2" charset="-78"/>
              </a:rPr>
              <a:t>مَـدخــلٌ</a:t>
            </a:r>
            <a:endParaRPr lang="en-US" sz="88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235527" y="1537854"/>
            <a:ext cx="11623964" cy="4779819"/>
          </a:xfrm>
        </p:spPr>
        <p:txBody>
          <a:bodyPr>
            <a:noAutofit/>
          </a:bodyPr>
          <a:lstStyle/>
          <a:p>
            <a:pPr marL="0" indent="0" algn="just" rtl="1">
              <a:lnSpc>
                <a:spcPct val="150000"/>
              </a:lnSpc>
              <a:spcBef>
                <a:spcPts val="0"/>
              </a:spcBef>
              <a:buNone/>
            </a:pPr>
            <a:r>
              <a:rPr lang="ar-SA" sz="4400" b="1" dirty="0" smtClean="0">
                <a:effectLst>
                  <a:outerShdw blurRad="38100" dist="38100" dir="2700000" algn="tl">
                    <a:srgbClr val="000000">
                      <a:alpha val="43137"/>
                    </a:srgbClr>
                  </a:outerShdw>
                </a:effectLst>
                <a:cs typeface="Ali-A-Samik" pitchFamily="2" charset="-78"/>
              </a:rPr>
              <a:t>للذاكرة </a:t>
            </a:r>
            <a:r>
              <a:rPr lang="ar-SA" sz="4400" b="1" dirty="0">
                <a:effectLst>
                  <a:outerShdw blurRad="38100" dist="38100" dir="2700000" algn="tl">
                    <a:srgbClr val="000000">
                      <a:alpha val="43137"/>
                    </a:srgbClr>
                  </a:outerShdw>
                </a:effectLst>
                <a:cs typeface="Ali-A-Samik" pitchFamily="2" charset="-78"/>
              </a:rPr>
              <a:t>دور مهمّ جداً في مختلف الأنشطة السُّلوكية التي يؤديها الإنسان وهي تجسد الاحتفاظ أو تثبيت المعلومات بالذاكرة في معناها الواسع، فبدون الذاكرة لن يحدث التعلم ، ويصبح عقل الإنسان كالصفحة البيضاء تمرّ عليه الأحداث دون أنْ تترك أثراً فيه ، وكأنه يتعرض لها لأول مرة. </a:t>
            </a:r>
            <a:endParaRPr lang="en-US" sz="4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672" y="166255"/>
            <a:ext cx="11679383" cy="6580909"/>
          </a:xfrm>
        </p:spPr>
        <p:txBody>
          <a:bodyPr>
            <a:noAutofit/>
          </a:bodyPr>
          <a:lstStyle/>
          <a:p>
            <a:pPr algn="r" rtl="1">
              <a:lnSpc>
                <a:spcPct val="150000"/>
              </a:lnSpc>
            </a:pPr>
            <a:r>
              <a:rPr lang="ar-SA" sz="6000" b="1" dirty="0" smtClean="0">
                <a:solidFill>
                  <a:srgbClr val="0070C0"/>
                </a:solidFill>
                <a:effectLst>
                  <a:outerShdw blurRad="38100" dist="38100" dir="2700000" algn="tl">
                    <a:srgbClr val="000000">
                      <a:alpha val="43137"/>
                    </a:srgbClr>
                  </a:outerShdw>
                </a:effectLst>
                <a:cs typeface="Ali-A-Samik" pitchFamily="2" charset="-78"/>
              </a:rPr>
              <a:t>رابعاً </a:t>
            </a:r>
            <a:r>
              <a:rPr lang="ar-SA" sz="6000" b="1" dirty="0">
                <a:solidFill>
                  <a:srgbClr val="0070C0"/>
                </a:solidFill>
                <a:effectLst>
                  <a:outerShdw blurRad="38100" dist="38100" dir="2700000" algn="tl">
                    <a:srgbClr val="000000">
                      <a:alpha val="43137"/>
                    </a:srgbClr>
                  </a:outerShdw>
                </a:effectLst>
                <a:cs typeface="Ali-A-Samik" pitchFamily="2" charset="-78"/>
              </a:rPr>
              <a:t>: نَظَريَّة الفَشَل فِي الاسْتِرْجَاع :</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4200" b="1" dirty="0">
                <a:effectLst>
                  <a:outerShdw blurRad="38100" dist="38100" dir="2700000" algn="tl">
                    <a:srgbClr val="000000">
                      <a:alpha val="43137"/>
                    </a:srgbClr>
                  </a:outerShdw>
                </a:effectLst>
                <a:cs typeface="Ali-A-Sahifa Bold" pitchFamily="2" charset="-78"/>
              </a:rPr>
              <a:t>تشير إلى أنَّ النِّسيان </a:t>
            </a:r>
            <a:r>
              <a:rPr lang="ar-SA" sz="4200" b="1" dirty="0" smtClean="0">
                <a:effectLst>
                  <a:outerShdw blurRad="38100" dist="38100" dir="2700000" algn="tl">
                    <a:srgbClr val="000000">
                      <a:alpha val="43137"/>
                    </a:srgbClr>
                  </a:outerShdw>
                </a:effectLst>
                <a:cs typeface="Ali-A-Sahifa Bold" pitchFamily="2" charset="-78"/>
              </a:rPr>
              <a:t>يح</a:t>
            </a:r>
            <a:r>
              <a:rPr lang="ar-IQ" sz="4200" b="1" dirty="0" smtClean="0">
                <a:effectLst>
                  <a:outerShdw blurRad="38100" dist="38100" dir="2700000" algn="tl">
                    <a:srgbClr val="000000">
                      <a:alpha val="43137"/>
                    </a:srgbClr>
                  </a:outerShdw>
                </a:effectLst>
                <a:cs typeface="Ali-A-Sahifa Bold" pitchFamily="2" charset="-78"/>
              </a:rPr>
              <a:t>ــ</a:t>
            </a:r>
            <a:r>
              <a:rPr lang="ar-SA" sz="4200" b="1" dirty="0" smtClean="0">
                <a:effectLst>
                  <a:outerShdw blurRad="38100" dist="38100" dir="2700000" algn="tl">
                    <a:srgbClr val="000000">
                      <a:alpha val="43137"/>
                    </a:srgbClr>
                  </a:outerShdw>
                </a:effectLst>
                <a:cs typeface="Ali-A-Sahifa Bold" pitchFamily="2" charset="-78"/>
              </a:rPr>
              <a:t>دث </a:t>
            </a:r>
            <a:r>
              <a:rPr lang="ar-SA" sz="4200" b="1" dirty="0">
                <a:effectLst>
                  <a:outerShdw blurRad="38100" dist="38100" dir="2700000" algn="tl">
                    <a:srgbClr val="000000">
                      <a:alpha val="43137"/>
                    </a:srgbClr>
                  </a:outerShdw>
                </a:effectLst>
                <a:cs typeface="Ali-A-Sahifa Bold" pitchFamily="2" charset="-78"/>
              </a:rPr>
              <a:t>نتيجة لإخفاق </a:t>
            </a:r>
            <a:r>
              <a:rPr lang="ar-SA" sz="4200" b="1" dirty="0" smtClean="0">
                <a:effectLst>
                  <a:outerShdw blurRad="38100" dist="38100" dir="2700000" algn="tl">
                    <a:srgbClr val="000000">
                      <a:alpha val="43137"/>
                    </a:srgbClr>
                  </a:outerShdw>
                </a:effectLst>
                <a:cs typeface="Ali-A-Sahifa Bold" pitchFamily="2" charset="-78"/>
              </a:rPr>
              <a:t>الف</a:t>
            </a:r>
            <a:r>
              <a:rPr lang="ar-IQ" sz="4200" b="1" dirty="0" smtClean="0">
                <a:effectLst>
                  <a:outerShdw blurRad="38100" dist="38100" dir="2700000" algn="tl">
                    <a:srgbClr val="000000">
                      <a:alpha val="43137"/>
                    </a:srgbClr>
                  </a:outerShdw>
                </a:effectLst>
                <a:cs typeface="Ali-A-Sahifa Bold" pitchFamily="2" charset="-78"/>
              </a:rPr>
              <a:t>ـــ</a:t>
            </a:r>
            <a:r>
              <a:rPr lang="ar-SA" sz="4200" b="1" dirty="0" smtClean="0">
                <a:effectLst>
                  <a:outerShdw blurRad="38100" dist="38100" dir="2700000" algn="tl">
                    <a:srgbClr val="000000">
                      <a:alpha val="43137"/>
                    </a:srgbClr>
                  </a:outerShdw>
                </a:effectLst>
                <a:cs typeface="Ali-A-Sahifa Bold" pitchFamily="2" charset="-78"/>
              </a:rPr>
              <a:t>رد </a:t>
            </a:r>
            <a:r>
              <a:rPr lang="ar-SA" sz="4200" b="1" dirty="0">
                <a:effectLst>
                  <a:outerShdw blurRad="38100" dist="38100" dir="2700000" algn="tl">
                    <a:srgbClr val="000000">
                      <a:alpha val="43137"/>
                    </a:srgbClr>
                  </a:outerShdw>
                </a:effectLst>
                <a:cs typeface="Ali-A-Sahifa Bold" pitchFamily="2" charset="-78"/>
              </a:rPr>
              <a:t>في استرجاع </a:t>
            </a:r>
            <a:r>
              <a:rPr lang="ar-SA" sz="4200" b="1" dirty="0" smtClean="0">
                <a:effectLst>
                  <a:outerShdw blurRad="38100" dist="38100" dir="2700000" algn="tl">
                    <a:srgbClr val="000000">
                      <a:alpha val="43137"/>
                    </a:srgbClr>
                  </a:outerShdw>
                </a:effectLst>
                <a:cs typeface="Ali-A-Sahifa Bold" pitchFamily="2" charset="-78"/>
              </a:rPr>
              <a:t>الخ</a:t>
            </a:r>
            <a:r>
              <a:rPr lang="ar-IQ" sz="4200" b="1" dirty="0" smtClean="0">
                <a:effectLst>
                  <a:outerShdw blurRad="38100" dist="38100" dir="2700000" algn="tl">
                    <a:srgbClr val="000000">
                      <a:alpha val="43137"/>
                    </a:srgbClr>
                  </a:outerShdw>
                </a:effectLst>
                <a:cs typeface="Ali-A-Sahifa Bold" pitchFamily="2" charset="-78"/>
              </a:rPr>
              <a:t>ـ</a:t>
            </a:r>
            <a:r>
              <a:rPr lang="ar-SA" sz="4200" b="1" dirty="0" smtClean="0">
                <a:effectLst>
                  <a:outerShdw blurRad="38100" dist="38100" dir="2700000" algn="tl">
                    <a:srgbClr val="000000">
                      <a:alpha val="43137"/>
                    </a:srgbClr>
                  </a:outerShdw>
                </a:effectLst>
                <a:cs typeface="Ali-A-Sahifa Bold" pitchFamily="2" charset="-78"/>
              </a:rPr>
              <a:t>برة </a:t>
            </a:r>
            <a:r>
              <a:rPr lang="ar-SA" sz="4200" b="1" dirty="0">
                <a:effectLst>
                  <a:outerShdw blurRad="38100" dist="38100" dir="2700000" algn="tl">
                    <a:srgbClr val="000000">
                      <a:alpha val="43137"/>
                    </a:srgbClr>
                  </a:outerShdw>
                </a:effectLst>
                <a:cs typeface="Ali-A-Sahifa Bold" pitchFamily="2" charset="-78"/>
              </a:rPr>
              <a:t>التي تم اختزانها في الذاكرة ، نتيجة لتأثير بعض العوامل ، مثل: سوء التَّنظيم أثناء </a:t>
            </a:r>
            <a:r>
              <a:rPr lang="ar-SA" sz="4200" b="1" dirty="0" smtClean="0">
                <a:effectLst>
                  <a:outerShdw blurRad="38100" dist="38100" dir="2700000" algn="tl">
                    <a:srgbClr val="000000">
                      <a:alpha val="43137"/>
                    </a:srgbClr>
                  </a:outerShdw>
                </a:effectLst>
                <a:cs typeface="Ali-A-Sahifa Bold" pitchFamily="2" charset="-78"/>
              </a:rPr>
              <a:t>التخزين</a:t>
            </a:r>
            <a:r>
              <a:rPr lang="ar-IQ" sz="4200" b="1" dirty="0" smtClean="0">
                <a:effectLst>
                  <a:outerShdw blurRad="38100" dist="38100" dir="2700000" algn="tl">
                    <a:srgbClr val="000000">
                      <a:alpha val="43137"/>
                    </a:srgbClr>
                  </a:outerShdw>
                </a:effectLst>
                <a:cs typeface="Ali-A-Sahifa Bold" pitchFamily="2" charset="-78"/>
              </a:rPr>
              <a:t> </a:t>
            </a:r>
            <a:r>
              <a:rPr lang="ar-SA" sz="4200" b="1" dirty="0" smtClean="0">
                <a:effectLst>
                  <a:outerShdw blurRad="38100" dist="38100" dir="2700000" algn="tl">
                    <a:srgbClr val="000000">
                      <a:alpha val="43137"/>
                    </a:srgbClr>
                  </a:outerShdw>
                </a:effectLst>
                <a:cs typeface="Ali-A-Sahifa Bold" pitchFamily="2" charset="-78"/>
              </a:rPr>
              <a:t>، </a:t>
            </a:r>
            <a:r>
              <a:rPr lang="ar-SA" sz="4200" b="1" dirty="0">
                <a:effectLst>
                  <a:outerShdw blurRad="38100" dist="38100" dir="2700000" algn="tl">
                    <a:srgbClr val="000000">
                      <a:alpha val="43137"/>
                    </a:srgbClr>
                  </a:outerShdw>
                </a:effectLst>
                <a:cs typeface="Ali-A-Sahifa Bold" pitchFamily="2" charset="-78"/>
              </a:rPr>
              <a:t>خفض الحافز </a:t>
            </a:r>
            <a:r>
              <a:rPr lang="ar-IQ" sz="4200" b="1" dirty="0" smtClean="0">
                <a:effectLst>
                  <a:outerShdw blurRad="38100" dist="38100" dir="2700000" algn="tl">
                    <a:srgbClr val="000000">
                      <a:alpha val="43137"/>
                    </a:srgbClr>
                  </a:outerShdw>
                </a:effectLst>
                <a:cs typeface="Ali-A-Sahifa Bold" pitchFamily="2" charset="-78"/>
              </a:rPr>
              <a:t> </a:t>
            </a:r>
            <a:r>
              <a:rPr lang="ar-SA" sz="4200" b="1" dirty="0" smtClean="0">
                <a:effectLst>
                  <a:outerShdw blurRad="38100" dist="38100" dir="2700000" algn="tl">
                    <a:srgbClr val="000000">
                      <a:alpha val="43137"/>
                    </a:srgbClr>
                  </a:outerShdw>
                </a:effectLst>
                <a:cs typeface="Ali-A-Sahifa Bold" pitchFamily="2" charset="-78"/>
              </a:rPr>
              <a:t>، </a:t>
            </a:r>
            <a:r>
              <a:rPr lang="ar-SA" sz="4200" b="1" dirty="0">
                <a:effectLst>
                  <a:outerShdw blurRad="38100" dist="38100" dir="2700000" algn="tl">
                    <a:srgbClr val="000000">
                      <a:alpha val="43137"/>
                    </a:srgbClr>
                  </a:outerShdw>
                </a:effectLst>
                <a:cs typeface="Ali-A-Sahifa Bold" pitchFamily="2" charset="-78"/>
              </a:rPr>
              <a:t>وقلَّة </a:t>
            </a:r>
            <a:r>
              <a:rPr lang="ar-SA" sz="4200" b="1" dirty="0" smtClean="0">
                <a:effectLst>
                  <a:outerShdw blurRad="38100" dist="38100" dir="2700000" algn="tl">
                    <a:srgbClr val="000000">
                      <a:alpha val="43137"/>
                    </a:srgbClr>
                  </a:outerShdw>
                </a:effectLst>
                <a:cs typeface="Ali-A-Sahifa Bold" pitchFamily="2" charset="-78"/>
              </a:rPr>
              <a:t>الدَّافعي</a:t>
            </a:r>
            <a:r>
              <a:rPr lang="ar-IQ" sz="4200" b="1" dirty="0" smtClean="0">
                <a:effectLst>
                  <a:outerShdw blurRad="38100" dist="38100" dir="2700000" algn="tl">
                    <a:srgbClr val="000000">
                      <a:alpha val="43137"/>
                    </a:srgbClr>
                  </a:outerShdw>
                </a:effectLst>
                <a:cs typeface="Ali-A-Sahifa Bold" pitchFamily="2" charset="-78"/>
              </a:rPr>
              <a:t>َّ</a:t>
            </a:r>
            <a:r>
              <a:rPr lang="ar-SA" sz="4200" b="1" dirty="0" smtClean="0">
                <a:effectLst>
                  <a:outerShdw blurRad="38100" dist="38100" dir="2700000" algn="tl">
                    <a:srgbClr val="000000">
                      <a:alpha val="43137"/>
                    </a:srgbClr>
                  </a:outerShdw>
                </a:effectLst>
                <a:cs typeface="Ali-A-Sahifa Bold" pitchFamily="2" charset="-78"/>
              </a:rPr>
              <a:t>ة </a:t>
            </a:r>
            <a:r>
              <a:rPr lang="ar-SA" sz="4200" b="1" dirty="0">
                <a:effectLst>
                  <a:outerShdw blurRad="38100" dist="38100" dir="2700000" algn="tl">
                    <a:srgbClr val="000000">
                      <a:alpha val="43137"/>
                    </a:srgbClr>
                  </a:outerShdw>
                </a:effectLst>
                <a:cs typeface="Ali-A-Sahifa Bold" pitchFamily="2" charset="-78"/>
              </a:rPr>
              <a:t>، أو أي عامل آخر يمنع الفرد من استرجاع ما قام بتخزينه ، وقد ثبت </a:t>
            </a:r>
            <a:r>
              <a:rPr lang="ar-SA" sz="4200" b="1" dirty="0" smtClean="0">
                <a:effectLst>
                  <a:outerShdw blurRad="38100" dist="38100" dir="2700000" algn="tl">
                    <a:srgbClr val="000000">
                      <a:alpha val="43137"/>
                    </a:srgbClr>
                  </a:outerShdw>
                </a:effectLst>
                <a:cs typeface="Ali-A-Sahifa Bold" pitchFamily="2" charset="-78"/>
              </a:rPr>
              <a:t>أنّ</a:t>
            </a:r>
            <a:r>
              <a:rPr lang="ar-IQ" sz="4200" b="1" dirty="0" smtClean="0">
                <a:effectLst>
                  <a:outerShdw blurRad="38100" dist="38100" dir="2700000" algn="tl">
                    <a:srgbClr val="000000">
                      <a:alpha val="43137"/>
                    </a:srgbClr>
                  </a:outerShdw>
                </a:effectLst>
                <a:cs typeface="Ali-A-Sahifa Bold" pitchFamily="2" charset="-78"/>
              </a:rPr>
              <a:t>َ</a:t>
            </a:r>
            <a:r>
              <a:rPr lang="ar-SA" sz="4200" b="1" dirty="0" smtClean="0">
                <a:effectLst>
                  <a:outerShdw blurRad="38100" dist="38100" dir="2700000" algn="tl">
                    <a:srgbClr val="000000">
                      <a:alpha val="43137"/>
                    </a:srgbClr>
                  </a:outerShdw>
                </a:effectLst>
                <a:cs typeface="Ali-A-Sahifa Bold" pitchFamily="2" charset="-78"/>
              </a:rPr>
              <a:t> </a:t>
            </a:r>
            <a:r>
              <a:rPr lang="ar-SA" sz="4200" b="1" dirty="0">
                <a:effectLst>
                  <a:outerShdw blurRad="38100" dist="38100" dir="2700000" algn="tl">
                    <a:srgbClr val="000000">
                      <a:alpha val="43137"/>
                    </a:srgbClr>
                  </a:outerShdw>
                </a:effectLst>
                <a:cs typeface="Ali-A-Sahifa Bold" pitchFamily="2" charset="-78"/>
              </a:rPr>
              <a:t>تغيير الظُّروف يمكنُ أنْ يساعدَ على تَذَكُّر ما قَد أُعِيقَ </a:t>
            </a:r>
            <a:r>
              <a:rPr lang="ar-SA" sz="4200" b="1" dirty="0" smtClean="0">
                <a:effectLst>
                  <a:outerShdw blurRad="38100" dist="38100" dir="2700000" algn="tl">
                    <a:srgbClr val="000000">
                      <a:alpha val="43137"/>
                    </a:srgbClr>
                  </a:outerShdw>
                </a:effectLst>
                <a:cs typeface="Ali-A-Sahifa Bold" pitchFamily="2" charset="-78"/>
              </a:rPr>
              <a:t>.</a:t>
            </a:r>
            <a:endParaRPr lang="en-US" sz="42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27044040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5" y="124691"/>
            <a:ext cx="11637818" cy="1219200"/>
          </a:xfrm>
        </p:spPr>
        <p:txBody>
          <a:bodyPr>
            <a:noAutofit/>
          </a:bodyPr>
          <a:lstStyle/>
          <a:p>
            <a:pPr algn="ctr" rtl="1"/>
            <a:r>
              <a:rPr lang="ar-SA" sz="7200" b="1" dirty="0">
                <a:solidFill>
                  <a:srgbClr val="FF0000"/>
                </a:solidFill>
                <a:effectLst>
                  <a:outerShdw blurRad="38100" dist="38100" dir="2700000" algn="tl">
                    <a:srgbClr val="000000">
                      <a:alpha val="43137"/>
                    </a:srgbClr>
                  </a:outerShdw>
                </a:effectLst>
                <a:latin typeface="+mn-lt"/>
                <a:ea typeface="+mn-ea"/>
                <a:cs typeface="Ali-A-Samik" pitchFamily="2" charset="-78"/>
              </a:rPr>
              <a:t>العَوَامِلُ الَتِي تُسَاعِدُ عَلَى النِّسْيَانِ</a:t>
            </a:r>
            <a:endParaRPr lang="en-US" sz="7200" b="1" dirty="0">
              <a:solidFill>
                <a:srgbClr val="FF0000"/>
              </a:solidFill>
              <a:effectLst>
                <a:outerShdw blurRad="38100" dist="38100" dir="2700000" algn="tl">
                  <a:srgbClr val="000000">
                    <a:alpha val="43137"/>
                  </a:srgbClr>
                </a:outerShdw>
              </a:effectLst>
              <a:latin typeface="+mn-lt"/>
              <a:ea typeface="+mn-ea"/>
              <a:cs typeface="Ali-A-Samik" pitchFamily="2" charset="-78"/>
            </a:endParaRPr>
          </a:p>
        </p:txBody>
      </p:sp>
      <p:sp>
        <p:nvSpPr>
          <p:cNvPr id="4" name="Content Placeholder 3"/>
          <p:cNvSpPr>
            <a:spLocks noGrp="1"/>
          </p:cNvSpPr>
          <p:nvPr>
            <p:ph idx="1"/>
          </p:nvPr>
        </p:nvSpPr>
        <p:spPr>
          <a:xfrm>
            <a:off x="277091" y="1357745"/>
            <a:ext cx="11554692" cy="5320146"/>
          </a:xfrm>
        </p:spPr>
        <p:txBody>
          <a:bodyPr>
            <a:noAutofit/>
          </a:bodyPr>
          <a:lstStyle/>
          <a:p>
            <a:pPr marL="0" indent="0" algn="r" rtl="1">
              <a:lnSpc>
                <a:spcPct val="150000"/>
              </a:lnSpc>
              <a:spcBef>
                <a:spcPts val="0"/>
              </a:spcBef>
              <a:buNone/>
            </a:pPr>
            <a:r>
              <a:rPr lang="ar-SA" sz="4400" dirty="0">
                <a:effectLst>
                  <a:outerShdw blurRad="38100" dist="38100" dir="2700000" algn="tl">
                    <a:srgbClr val="000000">
                      <a:alpha val="43137"/>
                    </a:srgbClr>
                  </a:outerShdw>
                </a:effectLst>
                <a:cs typeface="Ali-A-Samik" pitchFamily="2" charset="-78"/>
              </a:rPr>
              <a:t>1-  </a:t>
            </a:r>
            <a:r>
              <a:rPr lang="ar-SA" sz="4400" dirty="0" smtClean="0">
                <a:effectLst>
                  <a:outerShdw blurRad="38100" dist="38100" dir="2700000" algn="tl">
                    <a:srgbClr val="000000">
                      <a:alpha val="43137"/>
                    </a:srgbClr>
                  </a:outerShdw>
                </a:effectLst>
                <a:cs typeface="Ali-A-Samik" pitchFamily="2" charset="-78"/>
              </a:rPr>
              <a:t>العَواملُ </a:t>
            </a:r>
            <a:r>
              <a:rPr lang="ar-SA" sz="4400" dirty="0">
                <a:effectLst>
                  <a:outerShdw blurRad="38100" dist="38100" dir="2700000" algn="tl">
                    <a:srgbClr val="000000">
                      <a:alpha val="43137"/>
                    </a:srgbClr>
                  </a:outerShdw>
                </a:effectLst>
                <a:cs typeface="Ali-A-Samik" pitchFamily="2" charset="-78"/>
              </a:rPr>
              <a:t>الجسميَّة أو نفسيَّة : مثل التَّعب ، الإرهاق ، المرض ، القلق ، أو الخوف .</a:t>
            </a:r>
            <a:endParaRPr lang="en-US" sz="4400" dirty="0">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400" dirty="0">
                <a:solidFill>
                  <a:srgbClr val="0070C0"/>
                </a:solidFill>
                <a:effectLst>
                  <a:outerShdw blurRad="38100" dist="38100" dir="2700000" algn="tl">
                    <a:srgbClr val="000000">
                      <a:alpha val="43137"/>
                    </a:srgbClr>
                  </a:outerShdw>
                </a:effectLst>
                <a:cs typeface="Ali-A-Samik" pitchFamily="2" charset="-78"/>
              </a:rPr>
              <a:t>2-    التَّعلمُ النَّاقص أو الغير مُكْتَمَلِ .</a:t>
            </a:r>
            <a:endParaRPr lang="en-US" sz="4400" dirty="0">
              <a:solidFill>
                <a:srgbClr val="0070C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400" dirty="0">
                <a:solidFill>
                  <a:srgbClr val="C00000"/>
                </a:solidFill>
                <a:effectLst>
                  <a:outerShdw blurRad="38100" dist="38100" dir="2700000" algn="tl">
                    <a:srgbClr val="000000">
                      <a:alpha val="43137"/>
                    </a:srgbClr>
                  </a:outerShdw>
                </a:effectLst>
                <a:cs typeface="Ali-A-Samik" pitchFamily="2" charset="-78"/>
              </a:rPr>
              <a:t>3-    الانشغالُ في عدَّة نشاطات في وقت واحد .</a:t>
            </a:r>
            <a:endParaRPr lang="en-US" sz="4400" dirty="0">
              <a:solidFill>
                <a:srgbClr val="C0000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400" dirty="0">
                <a:solidFill>
                  <a:srgbClr val="00B050"/>
                </a:solidFill>
                <a:effectLst>
                  <a:outerShdw blurRad="38100" dist="38100" dir="2700000" algn="tl">
                    <a:srgbClr val="000000">
                      <a:alpha val="43137"/>
                    </a:srgbClr>
                  </a:outerShdw>
                </a:effectLst>
                <a:cs typeface="Ali-A-Samik" pitchFamily="2" charset="-78"/>
              </a:rPr>
              <a:t>4-    المَيلُ إلى تَذَكُّر الأُمور السَّارّة أكثر من المُؤلِمَة </a:t>
            </a:r>
            <a:r>
              <a:rPr lang="ar-SA" sz="4400" dirty="0" smtClean="0">
                <a:solidFill>
                  <a:srgbClr val="00B050"/>
                </a:solidFill>
                <a:effectLst>
                  <a:outerShdw blurRad="38100" dist="38100" dir="2700000" algn="tl">
                    <a:srgbClr val="000000">
                      <a:alpha val="43137"/>
                    </a:srgbClr>
                  </a:outerShdw>
                </a:effectLst>
                <a:cs typeface="Ali-A-Samik" pitchFamily="2" charset="-78"/>
              </a:rPr>
              <a:t>.</a:t>
            </a:r>
            <a:endParaRPr lang="en-US" sz="4400" dirty="0">
              <a:solidFill>
                <a:srgbClr val="00B05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36046085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7091" y="304800"/>
            <a:ext cx="11582400" cy="5403272"/>
          </a:xfrm>
        </p:spPr>
        <p:txBody>
          <a:bodyPr>
            <a:noAutofit/>
          </a:bodyPr>
          <a:lstStyle/>
          <a:p>
            <a:pPr algn="r" rtl="1">
              <a:lnSpc>
                <a:spcPct val="150000"/>
              </a:lnSpc>
            </a:pPr>
            <a:r>
              <a:rPr lang="ar-SA" sz="6000" b="1" dirty="0">
                <a:solidFill>
                  <a:srgbClr val="0070C0"/>
                </a:solidFill>
                <a:effectLst>
                  <a:outerShdw blurRad="38100" dist="38100" dir="2700000" algn="tl">
                    <a:srgbClr val="000000">
                      <a:alpha val="43137"/>
                    </a:srgbClr>
                  </a:outerShdw>
                </a:effectLst>
                <a:cs typeface="Ali-A-Samik" pitchFamily="2" charset="-78"/>
              </a:rPr>
              <a:t>5-    </a:t>
            </a:r>
            <a:r>
              <a:rPr lang="ar-SA" sz="6000" b="1" dirty="0" smtClean="0">
                <a:solidFill>
                  <a:srgbClr val="0070C0"/>
                </a:solidFill>
                <a:effectLst>
                  <a:outerShdw blurRad="38100" dist="38100" dir="2700000" algn="tl">
                    <a:srgbClr val="000000">
                      <a:alpha val="43137"/>
                    </a:srgbClr>
                  </a:outerShdw>
                </a:effectLst>
                <a:cs typeface="Ali-A-Samik" pitchFamily="2" charset="-78"/>
              </a:rPr>
              <a:t>الأَح</a:t>
            </a:r>
            <a:r>
              <a:rPr lang="ar-IQ" sz="6000" b="1" dirty="0" smtClean="0">
                <a:solidFill>
                  <a:srgbClr val="0070C0"/>
                </a:solidFill>
                <a:effectLst>
                  <a:outerShdw blurRad="38100" dist="38100" dir="2700000" algn="tl">
                    <a:srgbClr val="000000">
                      <a:alpha val="43137"/>
                    </a:srgbClr>
                  </a:outerShdw>
                </a:effectLst>
                <a:cs typeface="Ali-A-Samik" pitchFamily="2" charset="-78"/>
              </a:rPr>
              <a:t>ـــــ</a:t>
            </a:r>
            <a:r>
              <a:rPr lang="ar-SA" sz="6000" b="1" dirty="0" smtClean="0">
                <a:solidFill>
                  <a:srgbClr val="0070C0"/>
                </a:solidFill>
                <a:effectLst>
                  <a:outerShdw blurRad="38100" dist="38100" dir="2700000" algn="tl">
                    <a:srgbClr val="000000">
                      <a:alpha val="43137"/>
                    </a:srgbClr>
                  </a:outerShdw>
                </a:effectLst>
                <a:cs typeface="Ali-A-Samik" pitchFamily="2" charset="-78"/>
              </a:rPr>
              <a:t>داثُ الضَّع</a:t>
            </a:r>
            <a:r>
              <a:rPr lang="ar-IQ" sz="6000" b="1" dirty="0" smtClean="0">
                <a:solidFill>
                  <a:srgbClr val="0070C0"/>
                </a:solidFill>
                <a:effectLst>
                  <a:outerShdw blurRad="38100" dist="38100" dir="2700000" algn="tl">
                    <a:srgbClr val="000000">
                      <a:alpha val="43137"/>
                    </a:srgbClr>
                  </a:outerShdw>
                </a:effectLst>
                <a:cs typeface="Ali-A-Samik" pitchFamily="2" charset="-78"/>
              </a:rPr>
              <a:t>ــ</a:t>
            </a:r>
            <a:r>
              <a:rPr lang="ar-SA" sz="6000" b="1" dirty="0" smtClean="0">
                <a:solidFill>
                  <a:srgbClr val="0070C0"/>
                </a:solidFill>
                <a:effectLst>
                  <a:outerShdw blurRad="38100" dist="38100" dir="2700000" algn="tl">
                    <a:srgbClr val="000000">
                      <a:alpha val="43137"/>
                    </a:srgbClr>
                  </a:outerShdw>
                </a:effectLst>
                <a:cs typeface="Ali-A-Samik" pitchFamily="2" charset="-78"/>
              </a:rPr>
              <a:t>ي</a:t>
            </a:r>
            <a:r>
              <a:rPr lang="ar-IQ" sz="6000" b="1" dirty="0" smtClean="0">
                <a:solidFill>
                  <a:srgbClr val="0070C0"/>
                </a:solidFill>
                <a:effectLst>
                  <a:outerShdw blurRad="38100" dist="38100" dir="2700000" algn="tl">
                    <a:srgbClr val="000000">
                      <a:alpha val="43137"/>
                    </a:srgbClr>
                  </a:outerShdw>
                </a:effectLst>
                <a:cs typeface="Ali-A-Samik" pitchFamily="2" charset="-78"/>
              </a:rPr>
              <a:t>ــــــــ</a:t>
            </a:r>
            <a:r>
              <a:rPr lang="ar-SA" sz="6000" b="1" dirty="0" smtClean="0">
                <a:solidFill>
                  <a:srgbClr val="0070C0"/>
                </a:solidFill>
                <a:effectLst>
                  <a:outerShdw blurRad="38100" dist="38100" dir="2700000" algn="tl">
                    <a:srgbClr val="000000">
                      <a:alpha val="43137"/>
                    </a:srgbClr>
                  </a:outerShdw>
                </a:effectLst>
                <a:cs typeface="Ali-A-Samik" pitchFamily="2" charset="-78"/>
              </a:rPr>
              <a:t>ف</a:t>
            </a:r>
            <a:r>
              <a:rPr lang="ar-IQ" sz="6000" b="1" dirty="0" smtClean="0">
                <a:solidFill>
                  <a:srgbClr val="0070C0"/>
                </a:solidFill>
                <a:effectLst>
                  <a:outerShdw blurRad="38100" dist="38100" dir="2700000" algn="tl">
                    <a:srgbClr val="000000">
                      <a:alpha val="43137"/>
                    </a:srgbClr>
                  </a:outerShdw>
                </a:effectLst>
                <a:cs typeface="Ali-A-Samik" pitchFamily="2" charset="-78"/>
              </a:rPr>
              <a:t>ـــ</a:t>
            </a:r>
            <a:r>
              <a:rPr lang="ar-SA" sz="6000" b="1" dirty="0" smtClean="0">
                <a:solidFill>
                  <a:srgbClr val="0070C0"/>
                </a:solidFill>
                <a:effectLst>
                  <a:outerShdw blurRad="38100" dist="38100" dir="2700000" algn="tl">
                    <a:srgbClr val="000000">
                      <a:alpha val="43137"/>
                    </a:srgbClr>
                  </a:outerShdw>
                </a:effectLst>
                <a:cs typeface="Ali-A-Samik" pitchFamily="2" charset="-78"/>
              </a:rPr>
              <a:t>ة </a:t>
            </a:r>
            <a:r>
              <a:rPr lang="ar-SA" sz="6000" b="1" dirty="0">
                <a:solidFill>
                  <a:srgbClr val="0070C0"/>
                </a:solidFill>
                <a:effectLst>
                  <a:outerShdw blurRad="38100" dist="38100" dir="2700000" algn="tl">
                    <a:srgbClr val="000000">
                      <a:alpha val="43137"/>
                    </a:srgbClr>
                  </a:outerShdw>
                </a:effectLst>
                <a:cs typeface="Ali-A-Samik" pitchFamily="2" charset="-78"/>
              </a:rPr>
              <a:t>.</a:t>
            </a:r>
            <a:r>
              <a:rPr lang="en-US" sz="6000" b="1" dirty="0">
                <a:solidFill>
                  <a:srgbClr val="0070C0"/>
                </a:solidFill>
                <a:effectLst>
                  <a:outerShdw blurRad="38100" dist="38100" dir="2700000" algn="tl">
                    <a:srgbClr val="000000">
                      <a:alpha val="43137"/>
                    </a:srgbClr>
                  </a:outerShdw>
                </a:effectLst>
                <a:cs typeface="Ali-A-Samik" pitchFamily="2" charset="-78"/>
              </a:rPr>
              <a:t/>
            </a:r>
            <a:br>
              <a:rPr lang="en-US" sz="6000" b="1" dirty="0">
                <a:solidFill>
                  <a:srgbClr val="0070C0"/>
                </a:solidFill>
                <a:effectLst>
                  <a:outerShdw blurRad="38100" dist="38100" dir="2700000" algn="tl">
                    <a:srgbClr val="000000">
                      <a:alpha val="43137"/>
                    </a:srgbClr>
                  </a:outerShdw>
                </a:effectLst>
                <a:cs typeface="Ali-A-Samik" pitchFamily="2" charset="-78"/>
              </a:rPr>
            </a:br>
            <a:r>
              <a:rPr lang="ar-SA" sz="6000" b="1" dirty="0">
                <a:solidFill>
                  <a:srgbClr val="FF0000"/>
                </a:solidFill>
                <a:effectLst>
                  <a:outerShdw blurRad="38100" dist="38100" dir="2700000" algn="tl">
                    <a:srgbClr val="000000">
                      <a:alpha val="43137"/>
                    </a:srgbClr>
                  </a:outerShdw>
                </a:effectLst>
                <a:cs typeface="Ali-A-Samik" pitchFamily="2" charset="-78"/>
              </a:rPr>
              <a:t>6-    الاعتمادُ على حَاسَّة واحدة في عمليَّة </a:t>
            </a:r>
            <a:r>
              <a:rPr lang="ar-SA" sz="6000" b="1" dirty="0" smtClean="0">
                <a:solidFill>
                  <a:srgbClr val="FF0000"/>
                </a:solidFill>
                <a:effectLst>
                  <a:outerShdw blurRad="38100" dist="38100" dir="2700000" algn="tl">
                    <a:srgbClr val="000000">
                      <a:alpha val="43137"/>
                    </a:srgbClr>
                  </a:outerShdw>
                </a:effectLst>
                <a:cs typeface="Ali-A-Samik" pitchFamily="2" charset="-78"/>
              </a:rPr>
              <a:t>الحف</a:t>
            </a:r>
            <a:r>
              <a:rPr lang="ar-IQ" sz="6000" b="1" dirty="0" smtClean="0">
                <a:solidFill>
                  <a:srgbClr val="FF0000"/>
                </a:solidFill>
                <a:effectLst>
                  <a:outerShdw blurRad="38100" dist="38100" dir="2700000" algn="tl">
                    <a:srgbClr val="000000">
                      <a:alpha val="43137"/>
                    </a:srgbClr>
                  </a:outerShdw>
                </a:effectLst>
                <a:cs typeface="Ali-A-Samik" pitchFamily="2" charset="-78"/>
              </a:rPr>
              <a:t>ـ</a:t>
            </a:r>
            <a:r>
              <a:rPr lang="ar-SA" sz="6000" b="1" dirty="0" smtClean="0">
                <a:solidFill>
                  <a:srgbClr val="FF0000"/>
                </a:solidFill>
                <a:effectLst>
                  <a:outerShdw blurRad="38100" dist="38100" dir="2700000" algn="tl">
                    <a:srgbClr val="000000">
                      <a:alpha val="43137"/>
                    </a:srgbClr>
                  </a:outerShdw>
                </a:effectLst>
                <a:cs typeface="Ali-A-Samik" pitchFamily="2" charset="-78"/>
              </a:rPr>
              <a:t>ظ </a:t>
            </a:r>
            <a:r>
              <a:rPr lang="ar-SA" sz="6000" b="1" dirty="0">
                <a:solidFill>
                  <a:srgbClr val="FF0000"/>
                </a:solidFill>
                <a:effectLst>
                  <a:outerShdw blurRad="38100" dist="38100" dir="2700000" algn="tl">
                    <a:srgbClr val="000000">
                      <a:alpha val="43137"/>
                    </a:srgbClr>
                  </a:outerShdw>
                </a:effectLst>
                <a:cs typeface="Ali-A-Samik" pitchFamily="2" charset="-78"/>
              </a:rPr>
              <a:t>.</a:t>
            </a:r>
            <a:r>
              <a:rPr lang="en-US" sz="6000" b="1" dirty="0">
                <a:effectLst>
                  <a:outerShdw blurRad="38100" dist="38100" dir="2700000" algn="tl">
                    <a:srgbClr val="000000">
                      <a:alpha val="43137"/>
                    </a:srgbClr>
                  </a:outerShdw>
                </a:effectLst>
                <a:cs typeface="Ali-A-Samik" pitchFamily="2" charset="-78"/>
              </a:rPr>
              <a:t/>
            </a:r>
            <a:br>
              <a:rPr lang="en-US" sz="6000" b="1" dirty="0">
                <a:effectLst>
                  <a:outerShdw blurRad="38100" dist="38100" dir="2700000" algn="tl">
                    <a:srgbClr val="000000">
                      <a:alpha val="43137"/>
                    </a:srgbClr>
                  </a:outerShdw>
                </a:effectLst>
                <a:cs typeface="Ali-A-Samik" pitchFamily="2" charset="-78"/>
              </a:rPr>
            </a:br>
            <a:r>
              <a:rPr lang="ar-SA" sz="6000" b="1" dirty="0">
                <a:effectLst>
                  <a:outerShdw blurRad="38100" dist="38100" dir="2700000" algn="tl">
                    <a:srgbClr val="000000">
                      <a:alpha val="43137"/>
                    </a:srgbClr>
                  </a:outerShdw>
                </a:effectLst>
                <a:cs typeface="Ali-A-Samik" pitchFamily="2" charset="-78"/>
              </a:rPr>
              <a:t>7-    عدمُ رَبْط المُدركات بمَوضُوعاتٍ حَاضِرَة </a:t>
            </a:r>
            <a:r>
              <a:rPr lang="ar-SA" sz="6000" b="1" dirty="0" smtClean="0">
                <a:effectLst>
                  <a:outerShdw blurRad="38100" dist="38100" dir="2700000" algn="tl">
                    <a:srgbClr val="000000">
                      <a:alpha val="43137"/>
                    </a:srgbClr>
                  </a:outerShdw>
                </a:effectLst>
                <a:cs typeface="Ali-A-Samik" pitchFamily="2" charset="-78"/>
              </a:rPr>
              <a:t>بالذِّهن</a:t>
            </a:r>
            <a:r>
              <a:rPr lang="ar-IQ" sz="6000" b="1" dirty="0" smtClean="0">
                <a:effectLst>
                  <a:outerShdw blurRad="38100" dist="38100" dir="2700000" algn="tl">
                    <a:srgbClr val="000000">
                      <a:alpha val="43137"/>
                    </a:srgbClr>
                  </a:outerShdw>
                </a:effectLst>
                <a:cs typeface="Ali-A-Samik" pitchFamily="2" charset="-78"/>
              </a:rPr>
              <a:t>.</a:t>
            </a:r>
            <a:r>
              <a:rPr lang="ar-SA" sz="6000" b="1" dirty="0" smtClean="0">
                <a:effectLst>
                  <a:outerShdw blurRad="38100" dist="38100" dir="2700000" algn="tl">
                    <a:srgbClr val="000000">
                      <a:alpha val="43137"/>
                    </a:srgbClr>
                  </a:outerShdw>
                </a:effectLst>
                <a:cs typeface="Ali-A-Samik" pitchFamily="2" charset="-78"/>
              </a:rPr>
              <a:t> </a:t>
            </a:r>
            <a:endParaRPr lang="en-US" sz="6000" b="1" dirty="0">
              <a:solidFill>
                <a:srgbClr val="0070C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6283526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27" y="360219"/>
            <a:ext cx="11499273" cy="6109854"/>
          </a:xfrm>
        </p:spPr>
        <p:txBody>
          <a:bodyPr>
            <a:noAutofit/>
          </a:bodyPr>
          <a:lstStyle/>
          <a:p>
            <a:pPr marL="0" indent="0" algn="just" rtl="1">
              <a:lnSpc>
                <a:spcPct val="150000"/>
              </a:lnSpc>
              <a:spcBef>
                <a:spcPts val="0"/>
              </a:spcBef>
              <a:buNone/>
            </a:pPr>
            <a:r>
              <a:rPr lang="ar-SA" sz="5000" b="1" dirty="0" smtClean="0">
                <a:effectLst>
                  <a:outerShdw blurRad="38100" dist="38100" dir="2700000" algn="tl">
                    <a:srgbClr val="000000">
                      <a:alpha val="43137"/>
                    </a:srgbClr>
                  </a:outerShdw>
                </a:effectLst>
                <a:cs typeface="Ali-A-Samik" pitchFamily="2" charset="-78"/>
              </a:rPr>
              <a:t>ويَعنِي </a:t>
            </a:r>
            <a:r>
              <a:rPr lang="ar-SA" sz="5000" b="1" dirty="0">
                <a:effectLst>
                  <a:outerShdw blurRad="38100" dist="38100" dir="2700000" algn="tl">
                    <a:srgbClr val="000000">
                      <a:alpha val="43137"/>
                    </a:srgbClr>
                  </a:outerShdw>
                </a:effectLst>
                <a:cs typeface="Ali-A-Samik" pitchFamily="2" charset="-78"/>
              </a:rPr>
              <a:t>هَذا إعَاقة قُدرة الإنسان على التكيف مع البيئة ، سواء كان هذا فيما يتصل بتكوين الشخصية ، أو بناء العمليَّات المعرفيَّة ، </a:t>
            </a:r>
            <a:r>
              <a:rPr lang="ar-SA" sz="5000" b="1" dirty="0" smtClean="0">
                <a:effectLst>
                  <a:outerShdw blurRad="38100" dist="38100" dir="2700000" algn="tl">
                    <a:srgbClr val="000000">
                      <a:alpha val="43137"/>
                    </a:srgbClr>
                  </a:outerShdw>
                </a:effectLst>
                <a:cs typeface="Ali-A-Samik" pitchFamily="2" charset="-78"/>
              </a:rPr>
              <a:t>فكل</a:t>
            </a:r>
            <a:r>
              <a:rPr lang="ar-IQ" sz="5000" b="1" dirty="0" smtClean="0">
                <a:effectLst>
                  <a:outerShdw blurRad="38100" dist="38100" dir="2700000" algn="tl">
                    <a:srgbClr val="000000">
                      <a:alpha val="43137"/>
                    </a:srgbClr>
                  </a:outerShdw>
                </a:effectLst>
                <a:cs typeface="Ali-A-Samik" pitchFamily="2" charset="-78"/>
              </a:rPr>
              <a:t>ّ</a:t>
            </a:r>
            <a:r>
              <a:rPr lang="ar-SA" sz="5000" b="1" dirty="0" smtClean="0">
                <a:effectLst>
                  <a:outerShdw blurRad="38100" dist="38100" dir="2700000" algn="tl">
                    <a:srgbClr val="000000">
                      <a:alpha val="43137"/>
                    </a:srgbClr>
                  </a:outerShdw>
                </a:effectLst>
                <a:cs typeface="Ali-A-Samik" pitchFamily="2" charset="-78"/>
              </a:rPr>
              <a:t>ما </a:t>
            </a:r>
            <a:r>
              <a:rPr lang="ar-SA" sz="5000" b="1" dirty="0">
                <a:effectLst>
                  <a:outerShdw blurRad="38100" dist="38100" dir="2700000" algn="tl">
                    <a:srgbClr val="000000">
                      <a:alpha val="43137"/>
                    </a:srgbClr>
                  </a:outerShdw>
                </a:effectLst>
                <a:cs typeface="Ali-A-Samik" pitchFamily="2" charset="-78"/>
              </a:rPr>
              <a:t>كانت الذاكرة أكثر قُوَّة وفاعليَّة </a:t>
            </a:r>
            <a:r>
              <a:rPr lang="ar-SA" sz="5000" b="1" dirty="0" smtClean="0">
                <a:effectLst>
                  <a:outerShdw blurRad="38100" dist="38100" dir="2700000" algn="tl">
                    <a:srgbClr val="000000">
                      <a:alpha val="43137"/>
                    </a:srgbClr>
                  </a:outerShdw>
                </a:effectLst>
                <a:cs typeface="Ali-A-Samik" pitchFamily="2" charset="-78"/>
              </a:rPr>
              <a:t>تمكن </a:t>
            </a:r>
            <a:r>
              <a:rPr lang="ar-SA" sz="5000" b="1" dirty="0">
                <a:effectLst>
                  <a:outerShdw blurRad="38100" dist="38100" dir="2700000" algn="tl">
                    <a:srgbClr val="000000">
                      <a:alpha val="43137"/>
                    </a:srgbClr>
                  </a:outerShdw>
                </a:effectLst>
                <a:cs typeface="Ali-A-Samik" pitchFamily="2" charset="-78"/>
              </a:rPr>
              <a:t>الانسانُ من الاستفادة من الخبرات التي يتعرض لها ، وكلَّما أمكنه توظيف هذه الخبرات في الأَنشطة المُستقبليَّة .</a:t>
            </a:r>
            <a:endParaRPr lang="en-US" sz="50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1443978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49381"/>
            <a:ext cx="8714509" cy="1011382"/>
          </a:xfrm>
        </p:spPr>
        <p:txBody>
          <a:bodyPr>
            <a:noAutofit/>
          </a:bodyPr>
          <a:lstStyle/>
          <a:p>
            <a:pPr marL="0" indent="0" algn="ctr" rtl="1"/>
            <a:r>
              <a:rPr lang="ar-SA" sz="6600" b="1" dirty="0">
                <a:solidFill>
                  <a:srgbClr val="FF0000"/>
                </a:solidFill>
                <a:effectLst>
                  <a:outerShdw blurRad="38100" dist="38100" dir="2700000" algn="tl">
                    <a:srgbClr val="000000">
                      <a:alpha val="43137"/>
                    </a:srgbClr>
                  </a:outerShdw>
                </a:effectLst>
                <a:cs typeface="Ali-A-Samik" pitchFamily="2" charset="-78"/>
              </a:rPr>
              <a:t>تَعْرِيفُ الذَّاكِرَةِ </a:t>
            </a:r>
            <a:endParaRPr lang="en-US" sz="66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38545" y="1302328"/>
            <a:ext cx="11804073" cy="5098472"/>
          </a:xfrm>
        </p:spPr>
        <p:txBody>
          <a:bodyPr>
            <a:noAutofit/>
          </a:bodyPr>
          <a:lstStyle/>
          <a:p>
            <a:pPr marL="0" indent="0" algn="r" rtl="1">
              <a:lnSpc>
                <a:spcPct val="150000"/>
              </a:lnSpc>
              <a:spcBef>
                <a:spcPts val="0"/>
              </a:spcBef>
              <a:buNone/>
            </a:pPr>
            <a:r>
              <a:rPr lang="ar-IQ" sz="4000" b="1" dirty="0" smtClean="0">
                <a:effectLst>
                  <a:outerShdw blurRad="38100" dist="38100" dir="2700000" algn="tl">
                    <a:srgbClr val="000000">
                      <a:alpha val="43137"/>
                    </a:srgbClr>
                  </a:outerShdw>
                </a:effectLst>
                <a:cs typeface="Ali-A-Sharif" pitchFamily="2" charset="-78"/>
              </a:rPr>
              <a:t> </a:t>
            </a:r>
            <a:r>
              <a:rPr lang="ar-SA" sz="4900" b="1" dirty="0" smtClean="0">
                <a:effectLst>
                  <a:outerShdw blurRad="38100" dist="38100" dir="2700000" algn="tl">
                    <a:srgbClr val="000000">
                      <a:alpha val="43137"/>
                    </a:srgbClr>
                  </a:outerShdw>
                </a:effectLst>
                <a:cs typeface="Ali-A-Sharif" pitchFamily="2" charset="-78"/>
              </a:rPr>
              <a:t>"</a:t>
            </a:r>
            <a:r>
              <a:rPr lang="ar-SA" sz="4900" b="1" dirty="0">
                <a:effectLst>
                  <a:outerShdw blurRad="38100" dist="38100" dir="2700000" algn="tl">
                    <a:srgbClr val="000000">
                      <a:alpha val="43137"/>
                    </a:srgbClr>
                  </a:outerShdw>
                </a:effectLst>
                <a:cs typeface="Ali-A-Sharif" pitchFamily="2" charset="-78"/>
              </a:rPr>
              <a:t>هيَ تلك المنظومة التي تحدث من خلالها عمليات الاحتفاظ أو التخزين والترميز والاسترجاع للمعلومات والاستعادة لها بصورتها الأصلية". </a:t>
            </a:r>
            <a:endParaRPr lang="ar-IQ" sz="4900" b="1" dirty="0" smtClean="0">
              <a:effectLst>
                <a:outerShdw blurRad="38100" dist="38100" dir="2700000" algn="tl">
                  <a:srgbClr val="000000">
                    <a:alpha val="43137"/>
                  </a:srgbClr>
                </a:outerShdw>
              </a:effectLst>
              <a:cs typeface="Ali-A-Sharif" pitchFamily="2" charset="-78"/>
            </a:endParaRPr>
          </a:p>
          <a:p>
            <a:pPr marL="0" indent="0" algn="r" rtl="1">
              <a:lnSpc>
                <a:spcPct val="150000"/>
              </a:lnSpc>
              <a:spcBef>
                <a:spcPts val="0"/>
              </a:spcBef>
              <a:buNone/>
            </a:pPr>
            <a:r>
              <a:rPr lang="ar-SA" sz="5400" b="1" dirty="0" smtClean="0">
                <a:solidFill>
                  <a:srgbClr val="00B050"/>
                </a:solidFill>
                <a:effectLst>
                  <a:outerShdw blurRad="38100" dist="38100" dir="2700000" algn="tl">
                    <a:srgbClr val="000000">
                      <a:alpha val="43137"/>
                    </a:srgbClr>
                  </a:outerShdw>
                </a:effectLst>
                <a:cs typeface="Ali-A-Samik" pitchFamily="2" charset="-78"/>
              </a:rPr>
              <a:t>وتشترك </a:t>
            </a:r>
            <a:r>
              <a:rPr lang="ar-SA" sz="5400" b="1" dirty="0">
                <a:solidFill>
                  <a:srgbClr val="00B050"/>
                </a:solidFill>
                <a:effectLst>
                  <a:outerShdw blurRad="38100" dist="38100" dir="2700000" algn="tl">
                    <a:srgbClr val="000000">
                      <a:alpha val="43137"/>
                    </a:srgbClr>
                  </a:outerShdw>
                </a:effectLst>
                <a:cs typeface="Ali-A-Samik" pitchFamily="2" charset="-78"/>
              </a:rPr>
              <a:t>تعريفات </a:t>
            </a:r>
            <a:r>
              <a:rPr lang="ar-SA" sz="5400" b="1" dirty="0" smtClean="0">
                <a:solidFill>
                  <a:srgbClr val="00B050"/>
                </a:solidFill>
                <a:effectLst>
                  <a:outerShdw blurRad="38100" dist="38100" dir="2700000" algn="tl">
                    <a:srgbClr val="000000">
                      <a:alpha val="43137"/>
                    </a:srgbClr>
                  </a:outerShdw>
                </a:effectLst>
                <a:cs typeface="Ali-A-Samik" pitchFamily="2" charset="-78"/>
              </a:rPr>
              <a:t>الذاكرة</a:t>
            </a:r>
            <a:r>
              <a:rPr lang="ar-IQ"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a:solidFill>
                  <a:srgbClr val="00B050"/>
                </a:solidFill>
                <a:effectLst>
                  <a:outerShdw blurRad="38100" dist="38100" dir="2700000" algn="tl">
                    <a:srgbClr val="000000">
                      <a:alpha val="43137"/>
                    </a:srgbClr>
                  </a:outerShdw>
                </a:effectLst>
                <a:cs typeface="Ali-A-Samik" pitchFamily="2" charset="-78"/>
              </a:rPr>
              <a:t>رغم </a:t>
            </a:r>
            <a:r>
              <a:rPr lang="ar-SA" sz="5400" b="1" dirty="0" smtClean="0">
                <a:solidFill>
                  <a:srgbClr val="00B050"/>
                </a:solidFill>
                <a:effectLst>
                  <a:outerShdw blurRad="38100" dist="38100" dir="2700000" algn="tl">
                    <a:srgbClr val="000000">
                      <a:alpha val="43137"/>
                    </a:srgbClr>
                  </a:outerShdw>
                </a:effectLst>
                <a:cs typeface="Ali-A-Samik" pitchFamily="2" charset="-78"/>
              </a:rPr>
              <a:t>تعددها</a:t>
            </a:r>
            <a:r>
              <a:rPr lang="ar-IQ"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smtClean="0">
                <a:solidFill>
                  <a:srgbClr val="00B050"/>
                </a:solidFill>
                <a:effectLst>
                  <a:outerShdw blurRad="38100" dist="38100" dir="2700000" algn="tl">
                    <a:srgbClr val="000000">
                      <a:alpha val="43137"/>
                    </a:srgbClr>
                  </a:outerShdw>
                </a:effectLst>
                <a:cs typeface="Ali-A-Samik" pitchFamily="2" charset="-78"/>
              </a:rPr>
              <a:t>، بالت</a:t>
            </a:r>
            <a:r>
              <a:rPr lang="ar-IQ" sz="5400" b="1" dirty="0" smtClean="0">
                <a:solidFill>
                  <a:srgbClr val="00B050"/>
                </a:solidFill>
                <a:effectLst>
                  <a:outerShdw blurRad="38100" dist="38100" dir="2700000" algn="tl">
                    <a:srgbClr val="000000">
                      <a:alpha val="43137"/>
                    </a:srgbClr>
                  </a:outerShdw>
                </a:effectLst>
                <a:cs typeface="Ali-A-Samik" pitchFamily="2" charset="-78"/>
              </a:rPr>
              <a:t>َّ</a:t>
            </a:r>
            <a:r>
              <a:rPr lang="ar-SA" sz="5400" b="1" dirty="0" smtClean="0">
                <a:solidFill>
                  <a:srgbClr val="00B050"/>
                </a:solidFill>
                <a:effectLst>
                  <a:outerShdw blurRad="38100" dist="38100" dir="2700000" algn="tl">
                    <a:srgbClr val="000000">
                      <a:alpha val="43137"/>
                    </a:srgbClr>
                  </a:outerShdw>
                </a:effectLst>
                <a:cs typeface="Ali-A-Samik" pitchFamily="2" charset="-78"/>
              </a:rPr>
              <a:t>الي</a:t>
            </a:r>
            <a:r>
              <a:rPr lang="ar-IQ"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smtClean="0">
                <a:solidFill>
                  <a:srgbClr val="00B050"/>
                </a:solidFill>
                <a:effectLst>
                  <a:outerShdw blurRad="38100" dist="38100" dir="2700000" algn="tl">
                    <a:srgbClr val="000000">
                      <a:alpha val="43137"/>
                    </a:srgbClr>
                  </a:outerShdw>
                </a:effectLst>
                <a:cs typeface="Ali-A-Samik" pitchFamily="2" charset="-78"/>
              </a:rPr>
              <a:t>:</a:t>
            </a:r>
            <a:endParaRPr lang="en-US" sz="5400" b="1" dirty="0">
              <a:solidFill>
                <a:srgbClr val="00B05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800" b="1" dirty="0">
                <a:solidFill>
                  <a:srgbClr val="7030A0"/>
                </a:solidFill>
                <a:effectLst>
                  <a:outerShdw blurRad="38100" dist="38100" dir="2700000" algn="tl">
                    <a:srgbClr val="000000">
                      <a:alpha val="43137"/>
                    </a:srgbClr>
                  </a:outerShdw>
                </a:effectLst>
                <a:cs typeface="Ali-A-Samik" pitchFamily="2" charset="-78"/>
              </a:rPr>
              <a:t>•   توصف الذاكرة بأنها نشاط عقلي معرفي </a:t>
            </a:r>
            <a:r>
              <a:rPr lang="ar-SA" sz="4800" b="1" dirty="0" smtClean="0">
                <a:solidFill>
                  <a:srgbClr val="7030A0"/>
                </a:solidFill>
                <a:effectLst>
                  <a:outerShdw blurRad="38100" dist="38100" dir="2700000" algn="tl">
                    <a:srgbClr val="000000">
                      <a:alpha val="43137"/>
                    </a:srgbClr>
                  </a:outerShdw>
                </a:effectLst>
                <a:cs typeface="Ali-A-Samik" pitchFamily="2" charset="-78"/>
              </a:rPr>
              <a:t>.</a:t>
            </a:r>
            <a:endParaRPr lang="en-US" sz="4800" b="1" dirty="0">
              <a:solidFill>
                <a:srgbClr val="7030A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8385952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18" y="221673"/>
            <a:ext cx="11443855" cy="6359235"/>
          </a:xfrm>
        </p:spPr>
        <p:txBody>
          <a:bodyPr>
            <a:noAutofit/>
          </a:bodyPr>
          <a:lstStyle/>
          <a:p>
            <a:pPr marL="0" indent="0" algn="r" rtl="1">
              <a:lnSpc>
                <a:spcPct val="150000"/>
              </a:lnSpc>
              <a:spcBef>
                <a:spcPts val="0"/>
              </a:spcBef>
              <a:buNone/>
            </a:pPr>
            <a:r>
              <a:rPr lang="ar-SA" sz="4800" b="1" dirty="0" smtClean="0">
                <a:solidFill>
                  <a:srgbClr val="002060"/>
                </a:solidFill>
                <a:effectLst>
                  <a:outerShdw blurRad="38100" dist="38100" dir="2700000" algn="tl">
                    <a:srgbClr val="000000">
                      <a:alpha val="43137"/>
                    </a:srgbClr>
                  </a:outerShdw>
                </a:effectLst>
                <a:cs typeface="Ali-A-Samik" pitchFamily="2" charset="-78"/>
              </a:rPr>
              <a:t>•</a:t>
            </a:r>
            <a:r>
              <a:rPr lang="ar-SA" sz="4800" b="1" dirty="0">
                <a:solidFill>
                  <a:srgbClr val="002060"/>
                </a:solidFill>
                <a:effectLst>
                  <a:outerShdw blurRad="38100" dist="38100" dir="2700000" algn="tl">
                    <a:srgbClr val="000000">
                      <a:alpha val="43137"/>
                    </a:srgbClr>
                  </a:outerShdw>
                </a:effectLst>
                <a:cs typeface="Ali-A-Samik" pitchFamily="2" charset="-78"/>
              </a:rPr>
              <a:t>   </a:t>
            </a:r>
            <a:r>
              <a:rPr lang="ar-SA" sz="4800" b="1" dirty="0" smtClean="0">
                <a:solidFill>
                  <a:srgbClr val="002060"/>
                </a:solidFill>
                <a:effectLst>
                  <a:outerShdw blurRad="38100" dist="38100" dir="2700000" algn="tl">
                    <a:srgbClr val="000000">
                      <a:alpha val="43137"/>
                    </a:srgbClr>
                  </a:outerShdw>
                </a:effectLst>
                <a:cs typeface="Ali-A-Samik" pitchFamily="2" charset="-78"/>
              </a:rPr>
              <a:t>تضم </a:t>
            </a:r>
            <a:r>
              <a:rPr lang="ar-SA" sz="4800" b="1" dirty="0">
                <a:solidFill>
                  <a:srgbClr val="002060"/>
                </a:solidFill>
                <a:effectLst>
                  <a:outerShdw blurRad="38100" dist="38100" dir="2700000" algn="tl">
                    <a:srgbClr val="000000">
                      <a:alpha val="43137"/>
                    </a:srgbClr>
                  </a:outerShdw>
                </a:effectLst>
                <a:cs typeface="Ali-A-Samik" pitchFamily="2" charset="-78"/>
              </a:rPr>
              <a:t>الذاكرة عدد من المستويات (مباشرة، قصيرة، طويلة) .</a:t>
            </a:r>
            <a:endParaRPr lang="en-US" sz="4800" b="1" dirty="0">
              <a:solidFill>
                <a:srgbClr val="00206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800" b="1" dirty="0">
                <a:solidFill>
                  <a:srgbClr val="C00000"/>
                </a:solidFill>
                <a:effectLst>
                  <a:outerShdw blurRad="38100" dist="38100" dir="2700000" algn="tl">
                    <a:srgbClr val="000000">
                      <a:alpha val="43137"/>
                    </a:srgbClr>
                  </a:outerShdw>
                </a:effectLst>
                <a:cs typeface="Ali-A-Samik" pitchFamily="2" charset="-78"/>
              </a:rPr>
              <a:t>•   </a:t>
            </a:r>
            <a:r>
              <a:rPr lang="ar-SA" sz="4800" b="1" dirty="0" smtClean="0">
                <a:solidFill>
                  <a:srgbClr val="C00000"/>
                </a:solidFill>
                <a:effectLst>
                  <a:outerShdw blurRad="38100" dist="38100" dir="2700000" algn="tl">
                    <a:srgbClr val="000000">
                      <a:alpha val="43137"/>
                    </a:srgbClr>
                  </a:outerShdw>
                </a:effectLst>
                <a:cs typeface="Ali-A-Samik" pitchFamily="2" charset="-78"/>
              </a:rPr>
              <a:t>تتضمن </a:t>
            </a:r>
            <a:r>
              <a:rPr lang="ar-SA" sz="4800" b="1" dirty="0">
                <a:solidFill>
                  <a:srgbClr val="C00000"/>
                </a:solidFill>
                <a:effectLst>
                  <a:outerShdw blurRad="38100" dist="38100" dir="2700000" algn="tl">
                    <a:srgbClr val="000000">
                      <a:alpha val="43137"/>
                    </a:srgbClr>
                  </a:outerShdw>
                </a:effectLst>
                <a:cs typeface="Ali-A-Samik" pitchFamily="2" charset="-78"/>
              </a:rPr>
              <a:t>الذاكرة عدد من عمليات المعالجة (الترميز، التخزين </a:t>
            </a:r>
            <a:r>
              <a:rPr lang="ar-IQ" sz="4800" b="1" dirty="0" smtClean="0">
                <a:solidFill>
                  <a:srgbClr val="C00000"/>
                </a:solidFill>
                <a:effectLst>
                  <a:outerShdw blurRad="38100" dist="38100" dir="2700000" algn="tl">
                    <a:srgbClr val="000000">
                      <a:alpha val="43137"/>
                    </a:srgbClr>
                  </a:outerShdw>
                </a:effectLst>
                <a:cs typeface="Ali-A-Samik" pitchFamily="2" charset="-78"/>
              </a:rPr>
              <a:t>أ</a:t>
            </a:r>
            <a:r>
              <a:rPr lang="ar-SA" sz="4800" b="1" dirty="0" smtClean="0">
                <a:solidFill>
                  <a:srgbClr val="C00000"/>
                </a:solidFill>
                <a:effectLst>
                  <a:outerShdw blurRad="38100" dist="38100" dir="2700000" algn="tl">
                    <a:srgbClr val="000000">
                      <a:alpha val="43137"/>
                    </a:srgbClr>
                  </a:outerShdw>
                </a:effectLst>
                <a:cs typeface="Ali-A-Samik" pitchFamily="2" charset="-78"/>
              </a:rPr>
              <a:t>و الاحتفاظ</a:t>
            </a:r>
            <a:r>
              <a:rPr lang="ar-IQ" sz="4800" b="1" dirty="0" smtClean="0">
                <a:solidFill>
                  <a:srgbClr val="C00000"/>
                </a:solidFill>
                <a:effectLst>
                  <a:outerShdw blurRad="38100" dist="38100" dir="2700000" algn="tl">
                    <a:srgbClr val="000000">
                      <a:alpha val="43137"/>
                    </a:srgbClr>
                  </a:outerShdw>
                </a:effectLst>
                <a:cs typeface="Ali-A-Samik" pitchFamily="2" charset="-78"/>
              </a:rPr>
              <a:t> </a:t>
            </a:r>
            <a:r>
              <a:rPr lang="ar-SA" sz="4800" b="1" dirty="0" smtClean="0">
                <a:solidFill>
                  <a:srgbClr val="C00000"/>
                </a:solidFill>
                <a:effectLst>
                  <a:outerShdw blurRad="38100" dist="38100" dir="2700000" algn="tl">
                    <a:srgbClr val="000000">
                      <a:alpha val="43137"/>
                    </a:srgbClr>
                  </a:outerShdw>
                </a:effectLst>
                <a:cs typeface="Ali-A-Samik" pitchFamily="2" charset="-78"/>
              </a:rPr>
              <a:t>، </a:t>
            </a:r>
            <a:r>
              <a:rPr lang="ar-SA" sz="4800" b="1" dirty="0">
                <a:solidFill>
                  <a:srgbClr val="C00000"/>
                </a:solidFill>
                <a:effectLst>
                  <a:outerShdw blurRad="38100" dist="38100" dir="2700000" algn="tl">
                    <a:srgbClr val="000000">
                      <a:alpha val="43137"/>
                    </a:srgbClr>
                  </a:outerShdw>
                </a:effectLst>
                <a:cs typeface="Ali-A-Samik" pitchFamily="2" charset="-78"/>
              </a:rPr>
              <a:t>الاسترجاع</a:t>
            </a:r>
            <a:r>
              <a:rPr lang="ar-SA" sz="4800" b="1" dirty="0" smtClean="0">
                <a:solidFill>
                  <a:srgbClr val="C00000"/>
                </a:solidFill>
                <a:effectLst>
                  <a:outerShdw blurRad="38100" dist="38100" dir="2700000" algn="tl">
                    <a:srgbClr val="000000">
                      <a:alpha val="43137"/>
                    </a:srgbClr>
                  </a:outerShdw>
                </a:effectLst>
                <a:cs typeface="Ali-A-Samik" pitchFamily="2" charset="-78"/>
              </a:rPr>
              <a:t>)</a:t>
            </a:r>
            <a:r>
              <a:rPr lang="ar-IQ" sz="4800" b="1" dirty="0" smtClean="0">
                <a:solidFill>
                  <a:srgbClr val="C00000"/>
                </a:solidFill>
                <a:effectLst>
                  <a:outerShdw blurRad="38100" dist="38100" dir="2700000" algn="tl">
                    <a:srgbClr val="000000">
                      <a:alpha val="43137"/>
                    </a:srgbClr>
                  </a:outerShdw>
                </a:effectLst>
                <a:cs typeface="Ali-A-Samik" pitchFamily="2" charset="-78"/>
              </a:rPr>
              <a:t>.</a:t>
            </a:r>
            <a:r>
              <a:rPr lang="ar-SA" sz="4800" b="1" dirty="0" smtClean="0">
                <a:solidFill>
                  <a:srgbClr val="C00000"/>
                </a:solidFill>
                <a:effectLst>
                  <a:outerShdw blurRad="38100" dist="38100" dir="2700000" algn="tl">
                    <a:srgbClr val="000000">
                      <a:alpha val="43137"/>
                    </a:srgbClr>
                  </a:outerShdw>
                </a:effectLst>
                <a:cs typeface="Ali-A-Samik" pitchFamily="2" charset="-78"/>
              </a:rPr>
              <a:t> </a:t>
            </a:r>
            <a:endParaRPr lang="en-US" sz="4800" b="1" dirty="0">
              <a:solidFill>
                <a:srgbClr val="C0000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4800" b="1" dirty="0">
                <a:effectLst>
                  <a:outerShdw blurRad="38100" dist="38100" dir="2700000" algn="tl">
                    <a:srgbClr val="000000">
                      <a:alpha val="43137"/>
                    </a:srgbClr>
                  </a:outerShdw>
                </a:effectLst>
                <a:cs typeface="Ali-A-Samik" pitchFamily="2" charset="-78"/>
              </a:rPr>
              <a:t>•   </a:t>
            </a:r>
            <a:r>
              <a:rPr lang="ar-SA" sz="4800" b="1" dirty="0" smtClean="0">
                <a:effectLst>
                  <a:outerShdw blurRad="38100" dist="38100" dir="2700000" algn="tl">
                    <a:srgbClr val="000000">
                      <a:alpha val="43137"/>
                    </a:srgbClr>
                  </a:outerShdw>
                </a:effectLst>
                <a:cs typeface="Ali-A-Samik" pitchFamily="2" charset="-78"/>
              </a:rPr>
              <a:t>تتحدد </a:t>
            </a:r>
            <a:r>
              <a:rPr lang="ar-SA" sz="4800" b="1" dirty="0">
                <a:effectLst>
                  <a:outerShdw blurRad="38100" dist="38100" dir="2700000" algn="tl">
                    <a:srgbClr val="000000">
                      <a:alpha val="43137"/>
                    </a:srgbClr>
                  </a:outerShdw>
                </a:effectLst>
                <a:cs typeface="Ali-A-Samik" pitchFamily="2" charset="-78"/>
              </a:rPr>
              <a:t>دقة التذكر في ضوء مدى التطابق بين كل من المعلومات المسترجعة والصورة الأصلية </a:t>
            </a:r>
            <a:r>
              <a:rPr lang="ar-IQ" sz="4800" b="1" dirty="0" smtClean="0">
                <a:effectLst>
                  <a:outerShdw blurRad="38100" dist="38100" dir="2700000" algn="tl">
                    <a:srgbClr val="000000">
                      <a:alpha val="43137"/>
                    </a:srgbClr>
                  </a:outerShdw>
                </a:effectLst>
                <a:cs typeface="Ali-A-Samik" pitchFamily="2" charset="-78"/>
              </a:rPr>
              <a:t> </a:t>
            </a:r>
            <a:r>
              <a:rPr lang="ar-SA" sz="4800" b="1" dirty="0" smtClean="0">
                <a:effectLst>
                  <a:outerShdw blurRad="38100" dist="38100" dir="2700000" algn="tl">
                    <a:srgbClr val="000000">
                      <a:alpha val="43137"/>
                    </a:srgbClr>
                  </a:outerShdw>
                </a:effectLst>
                <a:cs typeface="Ali-A-Samik" pitchFamily="2" charset="-78"/>
              </a:rPr>
              <a:t>لهذه </a:t>
            </a:r>
            <a:r>
              <a:rPr lang="ar-SA" sz="4800" b="1" dirty="0">
                <a:effectLst>
                  <a:outerShdw blurRad="38100" dist="38100" dir="2700000" algn="tl">
                    <a:srgbClr val="000000">
                      <a:alpha val="43137"/>
                    </a:srgbClr>
                  </a:outerShdw>
                </a:effectLst>
                <a:cs typeface="Ali-A-Samik" pitchFamily="2" charset="-78"/>
              </a:rPr>
              <a:t>المعلومات عند تخزينها .</a:t>
            </a:r>
            <a:endParaRPr lang="en-US" sz="48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70676181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982" y="221674"/>
            <a:ext cx="8714509" cy="1094508"/>
          </a:xfrm>
        </p:spPr>
        <p:txBody>
          <a:bodyPr>
            <a:noAutofit/>
          </a:bodyPr>
          <a:lstStyle/>
          <a:p>
            <a:pPr marL="0" indent="0" algn="ctr" rtl="1"/>
            <a:r>
              <a:rPr lang="ar-IQ" sz="6600" b="1" dirty="0" smtClean="0">
                <a:solidFill>
                  <a:srgbClr val="FF0000"/>
                </a:solidFill>
                <a:effectLst>
                  <a:outerShdw blurRad="38100" dist="38100" dir="2700000" algn="tl">
                    <a:srgbClr val="000000">
                      <a:alpha val="43137"/>
                    </a:srgbClr>
                  </a:outerShdw>
                </a:effectLst>
                <a:cs typeface="Ali-A-Samik" pitchFamily="2" charset="-78"/>
              </a:rPr>
              <a:t> </a:t>
            </a:r>
            <a:r>
              <a:rPr lang="ar-SA" sz="6600" b="1" dirty="0">
                <a:solidFill>
                  <a:srgbClr val="FF0000"/>
                </a:solidFill>
                <a:effectLst>
                  <a:outerShdw blurRad="38100" dist="38100" dir="2700000" algn="tl">
                    <a:srgbClr val="000000">
                      <a:alpha val="43137"/>
                    </a:srgbClr>
                  </a:outerShdw>
                </a:effectLst>
                <a:cs typeface="Ali-A-Samik" pitchFamily="2" charset="-78"/>
              </a:rPr>
              <a:t>عَمَلِيَّاتُ </a:t>
            </a:r>
            <a:r>
              <a:rPr lang="ar-SA" sz="6600" b="1" dirty="0" smtClean="0">
                <a:solidFill>
                  <a:srgbClr val="FF0000"/>
                </a:solidFill>
                <a:effectLst>
                  <a:outerShdw blurRad="38100" dist="38100" dir="2700000" algn="tl">
                    <a:srgbClr val="000000">
                      <a:alpha val="43137"/>
                    </a:srgbClr>
                  </a:outerShdw>
                </a:effectLst>
                <a:cs typeface="Ali-A-Samik" pitchFamily="2" charset="-78"/>
              </a:rPr>
              <a:t>الذَّاكِرَةِ</a:t>
            </a:r>
            <a:endParaRPr lang="en-US" sz="6600" b="1"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80109" y="1080653"/>
            <a:ext cx="11790218" cy="5597237"/>
          </a:xfrm>
        </p:spPr>
        <p:txBody>
          <a:bodyPr>
            <a:noAutofit/>
          </a:bodyPr>
          <a:lstStyle/>
          <a:p>
            <a:pPr marL="0" indent="0" algn="just" rtl="1">
              <a:lnSpc>
                <a:spcPct val="150000"/>
              </a:lnSpc>
              <a:buNone/>
            </a:pPr>
            <a:r>
              <a:rPr lang="ar-IQ" sz="4800" b="1" dirty="0">
                <a:effectLst>
                  <a:outerShdw blurRad="38100" dist="38100" dir="2700000" algn="tl">
                    <a:srgbClr val="000000">
                      <a:alpha val="43137"/>
                    </a:srgbClr>
                  </a:outerShdw>
                </a:effectLst>
                <a:cs typeface="Ali-A-Sharif" pitchFamily="2" charset="-78"/>
              </a:rPr>
              <a:t> </a:t>
            </a:r>
            <a:r>
              <a:rPr lang="ar-SA" sz="4800" b="1" dirty="0">
                <a:effectLst>
                  <a:outerShdw blurRad="38100" dist="38100" dir="2700000" algn="tl">
                    <a:srgbClr val="000000">
                      <a:alpha val="43137"/>
                    </a:srgbClr>
                  </a:outerShdw>
                </a:effectLst>
                <a:cs typeface="Ali-A-Sharif" pitchFamily="2" charset="-78"/>
              </a:rPr>
              <a:t>يتكون نموذج معالجة المعلومات بثلاث عمليات أساسية فيما يتصل بالتذكر، وتتضمن هذه العمليات المعالجات التي تجري عليها منذ استقبال المدخلات الحسية لها، ثم تحويلها إلى نبضات عصبية كهرومغناطيسية ، لتخزينها، واستعادتها مرة أخرى عند الحاجة إليها في تنفيذ مختلف المهام . </a:t>
            </a:r>
            <a:endParaRPr lang="en-US" sz="4800" b="1" dirty="0">
              <a:effectLst>
                <a:outerShdw blurRad="38100" dist="38100" dir="2700000" algn="tl">
                  <a:srgbClr val="000000">
                    <a:alpha val="43137"/>
                  </a:srgbClr>
                </a:outerShdw>
              </a:effectLst>
              <a:cs typeface="Ali-A-Sharif" pitchFamily="2" charset="-78"/>
            </a:endParaRPr>
          </a:p>
          <a:p>
            <a:pPr marL="0" indent="0" algn="r" rtl="1">
              <a:lnSpc>
                <a:spcPct val="150000"/>
              </a:lnSpc>
              <a:buNone/>
            </a:pPr>
            <a:r>
              <a:rPr lang="ar-SA" sz="4000" b="1" dirty="0">
                <a:solidFill>
                  <a:srgbClr val="00B050"/>
                </a:solidFill>
                <a:effectLst>
                  <a:outerShdw blurRad="38100" dist="38100" dir="2700000" algn="tl">
                    <a:srgbClr val="000000">
                      <a:alpha val="43137"/>
                    </a:srgbClr>
                  </a:outerShdw>
                </a:effectLst>
                <a:cs typeface="Ali-A-Samik" pitchFamily="2" charset="-78"/>
              </a:rPr>
              <a:t>وفيما يلي عرض لهذه العمليات </a:t>
            </a:r>
            <a:r>
              <a:rPr lang="ar-SA" sz="4000" b="1" dirty="0" smtClean="0">
                <a:solidFill>
                  <a:srgbClr val="00B050"/>
                </a:solidFill>
                <a:effectLst>
                  <a:outerShdw blurRad="38100" dist="38100" dir="2700000" algn="tl">
                    <a:srgbClr val="000000">
                      <a:alpha val="43137"/>
                    </a:srgbClr>
                  </a:outerShdw>
                </a:effectLst>
                <a:cs typeface="Ali-A-Samik" pitchFamily="2" charset="-78"/>
              </a:rPr>
              <a:t>الثلاث</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a:solidFill>
                  <a:srgbClr val="00B050"/>
                </a:solidFill>
                <a:effectLst>
                  <a:outerShdw blurRad="38100" dist="38100" dir="2700000" algn="tl">
                    <a:srgbClr val="000000">
                      <a:alpha val="43137"/>
                    </a:srgbClr>
                  </a:outerShdw>
                </a:effectLst>
                <a:cs typeface="Ali-A-Samik" pitchFamily="2" charset="-78"/>
              </a:rPr>
              <a:t>(الترميز </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a:t>
            </a:r>
            <a:r>
              <a:rPr lang="en-US" sz="4000" b="1" dirty="0">
                <a:solidFill>
                  <a:srgbClr val="00B050"/>
                </a:solidFill>
                <a:effectLst>
                  <a:outerShdw blurRad="38100" dist="38100" dir="2700000" algn="tl">
                    <a:srgbClr val="000000">
                      <a:alpha val="43137"/>
                    </a:srgbClr>
                  </a:outerShdw>
                </a:effectLst>
                <a:cs typeface="Ali-A-Samik" pitchFamily="2" charset="-78"/>
              </a:rPr>
              <a:t> </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الاحتفاظ</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a:solidFill>
                  <a:srgbClr val="00B050"/>
                </a:solidFill>
                <a:effectLst>
                  <a:outerShdw blurRad="38100" dist="38100" dir="2700000" algn="tl">
                    <a:srgbClr val="000000">
                      <a:alpha val="43137"/>
                    </a:srgbClr>
                  </a:outerShdw>
                </a:effectLst>
                <a:cs typeface="Ali-A-Samik" pitchFamily="2" charset="-78"/>
              </a:rPr>
              <a:t>- </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الاسترجاع).</a:t>
            </a:r>
            <a:endParaRPr lang="en-US" sz="4000" b="1" dirty="0">
              <a:solidFill>
                <a:srgbClr val="00B05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998552450"/>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124692"/>
            <a:ext cx="11776364" cy="6470072"/>
          </a:xfrm>
        </p:spPr>
        <p:txBody>
          <a:bodyPr>
            <a:noAutofit/>
          </a:bodyPr>
          <a:lstStyle/>
          <a:p>
            <a:pPr algn="r" rtl="1">
              <a:lnSpc>
                <a:spcPct val="150000"/>
              </a:lnSpc>
            </a:pPr>
            <a:r>
              <a:rPr lang="ar-SA" sz="6600" b="1" dirty="0">
                <a:solidFill>
                  <a:srgbClr val="FF0000"/>
                </a:solidFill>
                <a:effectLst>
                  <a:outerShdw blurRad="38100" dist="38100" dir="2700000" algn="tl">
                    <a:srgbClr val="000000">
                      <a:alpha val="43137"/>
                    </a:srgbClr>
                  </a:outerShdw>
                </a:effectLst>
                <a:cs typeface="Ali-A-Samik" pitchFamily="2" charset="-78"/>
              </a:rPr>
              <a:t>أولاً: التَّرْمِيز:</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b="1" dirty="0" smtClean="0">
                <a:solidFill>
                  <a:srgbClr val="0070C0"/>
                </a:solidFill>
                <a:effectLst>
                  <a:outerShdw blurRad="38100" dist="38100" dir="2700000" algn="tl">
                    <a:srgbClr val="000000">
                      <a:alpha val="43137"/>
                    </a:srgbClr>
                  </a:outerShdw>
                </a:effectLst>
                <a:cs typeface="Ali-A-Samik" pitchFamily="2" charset="-78"/>
              </a:rPr>
              <a:t>"</a:t>
            </a:r>
            <a:r>
              <a:rPr lang="ar-IQ" b="1" dirty="0" smtClean="0">
                <a:solidFill>
                  <a:srgbClr val="0070C0"/>
                </a:solidFill>
                <a:effectLst>
                  <a:outerShdw blurRad="38100" dist="38100" dir="2700000" algn="tl">
                    <a:srgbClr val="000000">
                      <a:alpha val="43137"/>
                    </a:srgbClr>
                  </a:outerShdw>
                </a:effectLst>
                <a:cs typeface="Ali-A-Samik" pitchFamily="2" charset="-78"/>
              </a:rPr>
              <a:t> </a:t>
            </a:r>
            <a:r>
              <a:rPr lang="ar-SA" b="1" dirty="0" smtClean="0">
                <a:solidFill>
                  <a:srgbClr val="0070C0"/>
                </a:solidFill>
                <a:effectLst>
                  <a:outerShdw blurRad="38100" dist="38100" dir="2700000" algn="tl">
                    <a:srgbClr val="000000">
                      <a:alpha val="43137"/>
                    </a:srgbClr>
                  </a:outerShdw>
                </a:effectLst>
                <a:cs typeface="Ali-A-Samik" pitchFamily="2" charset="-78"/>
              </a:rPr>
              <a:t>يعني ع</a:t>
            </a:r>
            <a:r>
              <a:rPr lang="ar-IQ" b="1" dirty="0" smtClean="0">
                <a:solidFill>
                  <a:srgbClr val="0070C0"/>
                </a:solidFill>
                <a:effectLst>
                  <a:outerShdw blurRad="38100" dist="38100" dir="2700000" algn="tl">
                    <a:srgbClr val="000000">
                      <a:alpha val="43137"/>
                    </a:srgbClr>
                  </a:outerShdw>
                </a:effectLst>
                <a:cs typeface="Ali-A-Samik" pitchFamily="2" charset="-78"/>
              </a:rPr>
              <a:t>َ</a:t>
            </a:r>
            <a:r>
              <a:rPr lang="ar-SA" b="1" dirty="0" smtClean="0">
                <a:solidFill>
                  <a:srgbClr val="0070C0"/>
                </a:solidFill>
                <a:effectLst>
                  <a:outerShdw blurRad="38100" dist="38100" dir="2700000" algn="tl">
                    <a:srgbClr val="000000">
                      <a:alpha val="43137"/>
                    </a:srgbClr>
                  </a:outerShdw>
                </a:effectLst>
                <a:cs typeface="Ali-A-Samik" pitchFamily="2" charset="-78"/>
              </a:rPr>
              <a:t>م</a:t>
            </a:r>
            <a:r>
              <a:rPr lang="ar-IQ" b="1" dirty="0" smtClean="0">
                <a:solidFill>
                  <a:srgbClr val="0070C0"/>
                </a:solidFill>
                <a:effectLst>
                  <a:outerShdw blurRad="38100" dist="38100" dir="2700000" algn="tl">
                    <a:srgbClr val="000000">
                      <a:alpha val="43137"/>
                    </a:srgbClr>
                  </a:outerShdw>
                </a:effectLst>
                <a:cs typeface="Ali-A-Samik" pitchFamily="2" charset="-78"/>
              </a:rPr>
              <a:t>َ</a:t>
            </a:r>
            <a:r>
              <a:rPr lang="ar-SA" b="1" dirty="0" smtClean="0">
                <a:solidFill>
                  <a:srgbClr val="0070C0"/>
                </a:solidFill>
                <a:effectLst>
                  <a:outerShdw blurRad="38100" dist="38100" dir="2700000" algn="tl">
                    <a:srgbClr val="000000">
                      <a:alpha val="43137"/>
                    </a:srgbClr>
                  </a:outerShdw>
                </a:effectLst>
                <a:cs typeface="Ali-A-Samik" pitchFamily="2" charset="-78"/>
              </a:rPr>
              <a:t>ل</a:t>
            </a:r>
            <a:r>
              <a:rPr lang="ar-IQ" b="1" dirty="0" smtClean="0">
                <a:solidFill>
                  <a:srgbClr val="0070C0"/>
                </a:solidFill>
                <a:effectLst>
                  <a:outerShdw blurRad="38100" dist="38100" dir="2700000" algn="tl">
                    <a:srgbClr val="000000">
                      <a:alpha val="43137"/>
                    </a:srgbClr>
                  </a:outerShdw>
                </a:effectLst>
                <a:cs typeface="Ali-A-Samik" pitchFamily="2" charset="-78"/>
              </a:rPr>
              <a:t>ِ</a:t>
            </a:r>
            <a:r>
              <a:rPr lang="ar-SA" b="1" dirty="0" smtClean="0">
                <a:solidFill>
                  <a:srgbClr val="0070C0"/>
                </a:solidFill>
                <a:effectLst>
                  <a:outerShdw blurRad="38100" dist="38100" dir="2700000" algn="tl">
                    <a:srgbClr val="000000">
                      <a:alpha val="43137"/>
                    </a:srgbClr>
                  </a:outerShdw>
                </a:effectLst>
                <a:cs typeface="Ali-A-Samik" pitchFamily="2" charset="-78"/>
              </a:rPr>
              <a:t>ية ت</a:t>
            </a:r>
            <a:r>
              <a:rPr lang="ar-IQ" b="1" dirty="0" smtClean="0">
                <a:solidFill>
                  <a:srgbClr val="0070C0"/>
                </a:solidFill>
                <a:effectLst>
                  <a:outerShdw blurRad="38100" dist="38100" dir="2700000" algn="tl">
                    <a:srgbClr val="000000">
                      <a:alpha val="43137"/>
                    </a:srgbClr>
                  </a:outerShdw>
                </a:effectLst>
                <a:cs typeface="Ali-A-Samik" pitchFamily="2" charset="-78"/>
              </a:rPr>
              <a:t>َ</a:t>
            </a:r>
            <a:r>
              <a:rPr lang="ar-SA" b="1" dirty="0" smtClean="0">
                <a:solidFill>
                  <a:srgbClr val="0070C0"/>
                </a:solidFill>
                <a:effectLst>
                  <a:outerShdw blurRad="38100" dist="38100" dir="2700000" algn="tl">
                    <a:srgbClr val="000000">
                      <a:alpha val="43137"/>
                    </a:srgbClr>
                  </a:outerShdw>
                </a:effectLst>
                <a:cs typeface="Ali-A-Samik" pitchFamily="2" charset="-78"/>
              </a:rPr>
              <a:t>حويل </a:t>
            </a:r>
            <a:r>
              <a:rPr lang="ar-SA" b="1" dirty="0">
                <a:solidFill>
                  <a:srgbClr val="0070C0"/>
                </a:solidFill>
                <a:effectLst>
                  <a:outerShdw blurRad="38100" dist="38100" dir="2700000" algn="tl">
                    <a:srgbClr val="000000">
                      <a:alpha val="43137"/>
                    </a:srgbClr>
                  </a:outerShdw>
                </a:effectLst>
                <a:cs typeface="Ali-A-Samik" pitchFamily="2" charset="-78"/>
              </a:rPr>
              <a:t>المدخلات الحسية إلى رموز أو صور يسهل الاحتفاظ بها في </a:t>
            </a:r>
            <a:r>
              <a:rPr lang="ar-SA" b="1" dirty="0" smtClean="0">
                <a:solidFill>
                  <a:srgbClr val="0070C0"/>
                </a:solidFill>
                <a:effectLst>
                  <a:outerShdw blurRad="38100" dist="38100" dir="2700000" algn="tl">
                    <a:srgbClr val="000000">
                      <a:alpha val="43137"/>
                    </a:srgbClr>
                  </a:outerShdw>
                </a:effectLst>
                <a:cs typeface="Ali-A-Samik" pitchFamily="2" charset="-78"/>
              </a:rPr>
              <a:t>الذ</a:t>
            </a:r>
            <a:r>
              <a:rPr lang="ar-IQ" b="1" dirty="0" smtClean="0">
                <a:solidFill>
                  <a:srgbClr val="0070C0"/>
                </a:solidFill>
                <a:effectLst>
                  <a:outerShdw blurRad="38100" dist="38100" dir="2700000" algn="tl">
                    <a:srgbClr val="000000">
                      <a:alpha val="43137"/>
                    </a:srgbClr>
                  </a:outerShdw>
                </a:effectLst>
                <a:cs typeface="Ali-A-Samik" pitchFamily="2" charset="-78"/>
              </a:rPr>
              <a:t>َّ</a:t>
            </a:r>
            <a:r>
              <a:rPr lang="ar-SA" b="1" dirty="0" smtClean="0">
                <a:solidFill>
                  <a:srgbClr val="0070C0"/>
                </a:solidFill>
                <a:effectLst>
                  <a:outerShdw blurRad="38100" dist="38100" dir="2700000" algn="tl">
                    <a:srgbClr val="000000">
                      <a:alpha val="43137"/>
                    </a:srgbClr>
                  </a:outerShdw>
                </a:effectLst>
                <a:cs typeface="Ali-A-Samik" pitchFamily="2" charset="-78"/>
              </a:rPr>
              <a:t>اكرة</a:t>
            </a:r>
            <a:r>
              <a:rPr lang="ar-IQ" b="1" dirty="0" smtClean="0">
                <a:solidFill>
                  <a:srgbClr val="0070C0"/>
                </a:solidFill>
                <a:effectLst>
                  <a:outerShdw blurRad="38100" dist="38100" dir="2700000" algn="tl">
                    <a:srgbClr val="000000">
                      <a:alpha val="43137"/>
                    </a:srgbClr>
                  </a:outerShdw>
                </a:effectLst>
                <a:cs typeface="Ali-A-Samik" pitchFamily="2" charset="-78"/>
              </a:rPr>
              <a:t> </a:t>
            </a:r>
            <a:r>
              <a:rPr lang="ar-SA" b="1" dirty="0" smtClean="0">
                <a:solidFill>
                  <a:srgbClr val="0070C0"/>
                </a:solidFill>
                <a:effectLst>
                  <a:outerShdw blurRad="38100" dist="38100" dir="2700000" algn="tl">
                    <a:srgbClr val="000000">
                      <a:alpha val="43137"/>
                    </a:srgbClr>
                  </a:outerShdw>
                </a:effectLst>
                <a:cs typeface="Ali-A-Samik" pitchFamily="2" charset="-78"/>
              </a:rPr>
              <a:t>". </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3600" b="1" dirty="0">
                <a:effectLst>
                  <a:outerShdw blurRad="38100" dist="38100" dir="2700000" algn="tl">
                    <a:srgbClr val="000000">
                      <a:alpha val="43137"/>
                    </a:srgbClr>
                  </a:outerShdw>
                </a:effectLst>
                <a:cs typeface="Ali-A-Samik" pitchFamily="2" charset="-78"/>
              </a:rPr>
              <a:t>ويتم ترميز المدخلات الحسية على شكل نبضات عصبية كهرومغناطيسية لكي تنتقل عبر </a:t>
            </a:r>
            <a:r>
              <a:rPr lang="ar-SA" sz="3600" b="1" dirty="0" smtClean="0">
                <a:effectLst>
                  <a:outerShdw blurRad="38100" dist="38100" dir="2700000" algn="tl">
                    <a:srgbClr val="000000">
                      <a:alpha val="43137"/>
                    </a:srgbClr>
                  </a:outerShdw>
                </a:effectLst>
                <a:cs typeface="Ali-A-Samik" pitchFamily="2" charset="-78"/>
              </a:rPr>
              <a:t>الألي</a:t>
            </a:r>
            <a:r>
              <a:rPr lang="ar-IQ" sz="3600" b="1" dirty="0" smtClean="0">
                <a:effectLst>
                  <a:outerShdw blurRad="38100" dist="38100" dir="2700000" algn="tl">
                    <a:srgbClr val="000000">
                      <a:alpha val="43137"/>
                    </a:srgbClr>
                  </a:outerShdw>
                </a:effectLst>
                <a:cs typeface="Ali-A-Samik" pitchFamily="2" charset="-78"/>
              </a:rPr>
              <a:t>ــ</a:t>
            </a:r>
            <a:r>
              <a:rPr lang="ar-SA" sz="3600" b="1" dirty="0" smtClean="0">
                <a:effectLst>
                  <a:outerShdw blurRad="38100" dist="38100" dir="2700000" algn="tl">
                    <a:srgbClr val="000000">
                      <a:alpha val="43137"/>
                    </a:srgbClr>
                  </a:outerShdw>
                </a:effectLst>
                <a:cs typeface="Ali-A-Samik" pitchFamily="2" charset="-78"/>
              </a:rPr>
              <a:t>اف العصب</a:t>
            </a:r>
            <a:r>
              <a:rPr lang="ar-IQ" sz="3600" b="1" dirty="0" smtClean="0">
                <a:effectLst>
                  <a:outerShdw blurRad="38100" dist="38100" dir="2700000" algn="tl">
                    <a:srgbClr val="000000">
                      <a:alpha val="43137"/>
                    </a:srgbClr>
                  </a:outerShdw>
                </a:effectLst>
                <a:cs typeface="Ali-A-Samik" pitchFamily="2" charset="-78"/>
              </a:rPr>
              <a:t>ـــ</a:t>
            </a:r>
            <a:r>
              <a:rPr lang="ar-SA" sz="3600" b="1" dirty="0" smtClean="0">
                <a:effectLst>
                  <a:outerShdw blurRad="38100" dist="38100" dir="2700000" algn="tl">
                    <a:srgbClr val="000000">
                      <a:alpha val="43137"/>
                    </a:srgbClr>
                  </a:outerShdw>
                </a:effectLst>
                <a:cs typeface="Ali-A-Samik" pitchFamily="2" charset="-78"/>
              </a:rPr>
              <a:t>ية </a:t>
            </a:r>
            <a:r>
              <a:rPr lang="ar-SA" sz="3600" b="1" dirty="0">
                <a:effectLst>
                  <a:outerShdw blurRad="38100" dist="38100" dir="2700000" algn="tl">
                    <a:srgbClr val="000000">
                      <a:alpha val="43137"/>
                    </a:srgbClr>
                  </a:outerShdw>
                </a:effectLst>
                <a:cs typeface="Ali-A-Samik" pitchFamily="2" charset="-78"/>
              </a:rPr>
              <a:t>إلى مختلف </a:t>
            </a:r>
            <a:r>
              <a:rPr lang="ar-SA" sz="3600" b="1" dirty="0" smtClean="0">
                <a:effectLst>
                  <a:outerShdw blurRad="38100" dist="38100" dir="2700000" algn="tl">
                    <a:srgbClr val="000000">
                      <a:alpha val="43137"/>
                    </a:srgbClr>
                  </a:outerShdw>
                </a:effectLst>
                <a:cs typeface="Ali-A-Samik" pitchFamily="2" charset="-78"/>
              </a:rPr>
              <a:t>مناط</a:t>
            </a:r>
            <a:r>
              <a:rPr lang="ar-IQ" sz="3600" b="1" dirty="0" smtClean="0">
                <a:effectLst>
                  <a:outerShdw blurRad="38100" dist="38100" dir="2700000" algn="tl">
                    <a:srgbClr val="000000">
                      <a:alpha val="43137"/>
                    </a:srgbClr>
                  </a:outerShdw>
                </a:effectLst>
                <a:cs typeface="Ali-A-Samik" pitchFamily="2" charset="-78"/>
              </a:rPr>
              <a:t>ـ</a:t>
            </a:r>
            <a:r>
              <a:rPr lang="ar-SA" sz="3600" b="1" dirty="0" smtClean="0">
                <a:effectLst>
                  <a:outerShdw blurRad="38100" dist="38100" dir="2700000" algn="tl">
                    <a:srgbClr val="000000">
                      <a:alpha val="43137"/>
                    </a:srgbClr>
                  </a:outerShdw>
                </a:effectLst>
                <a:cs typeface="Ali-A-Samik" pitchFamily="2" charset="-78"/>
              </a:rPr>
              <a:t>ق </a:t>
            </a:r>
            <a:r>
              <a:rPr lang="ar-SA" sz="3600" b="1" dirty="0">
                <a:effectLst>
                  <a:outerShdw blurRad="38100" dist="38100" dir="2700000" algn="tl">
                    <a:srgbClr val="000000">
                      <a:alpha val="43137"/>
                    </a:srgbClr>
                  </a:outerShdw>
                </a:effectLst>
                <a:cs typeface="Ali-A-Samik" pitchFamily="2" charset="-78"/>
              </a:rPr>
              <a:t>القشرة </a:t>
            </a:r>
            <a:r>
              <a:rPr lang="ar-SA" sz="3600" b="1" dirty="0" smtClean="0">
                <a:effectLst>
                  <a:outerShdw blurRad="38100" dist="38100" dir="2700000" algn="tl">
                    <a:srgbClr val="000000">
                      <a:alpha val="43137"/>
                    </a:srgbClr>
                  </a:outerShdw>
                </a:effectLst>
                <a:cs typeface="Ali-A-Samik" pitchFamily="2" charset="-78"/>
              </a:rPr>
              <a:t>المخية</a:t>
            </a:r>
            <a:r>
              <a:rPr lang="ar-IQ" sz="3600" b="1" dirty="0" smtClean="0">
                <a:effectLst>
                  <a:outerShdw blurRad="38100" dist="38100" dir="2700000" algn="tl">
                    <a:srgbClr val="000000">
                      <a:alpha val="43137"/>
                    </a:srgbClr>
                  </a:outerShdw>
                </a:effectLst>
                <a:cs typeface="Ali-A-Samik" pitchFamily="2" charset="-78"/>
              </a:rPr>
              <a:t> </a:t>
            </a:r>
            <a:r>
              <a:rPr lang="ar-SA" sz="3600" b="1" dirty="0" smtClean="0">
                <a:effectLst>
                  <a:outerShdw blurRad="38100" dist="38100" dir="2700000" algn="tl">
                    <a:srgbClr val="000000">
                      <a:alpha val="43137"/>
                    </a:srgbClr>
                  </a:outerShdw>
                </a:effectLst>
                <a:cs typeface="Ali-A-Samik" pitchFamily="2" charset="-78"/>
              </a:rPr>
              <a:t>، </a:t>
            </a:r>
            <a:r>
              <a:rPr lang="ar-SA" sz="3600" b="1" dirty="0">
                <a:effectLst>
                  <a:outerShdw blurRad="38100" dist="38100" dir="2700000" algn="tl">
                    <a:srgbClr val="000000">
                      <a:alpha val="43137"/>
                    </a:srgbClr>
                  </a:outerShdw>
                </a:effectLst>
                <a:cs typeface="Ali-A-Samik" pitchFamily="2" charset="-78"/>
              </a:rPr>
              <a:t>وتستقبل </a:t>
            </a:r>
            <a:r>
              <a:rPr lang="ar-SA" sz="3600" b="1" dirty="0" smtClean="0">
                <a:effectLst>
                  <a:outerShdw blurRad="38100" dist="38100" dir="2700000" algn="tl">
                    <a:srgbClr val="000000">
                      <a:alpha val="43137"/>
                    </a:srgbClr>
                  </a:outerShdw>
                </a:effectLst>
                <a:cs typeface="Ali-A-Samik" pitchFamily="2" charset="-78"/>
              </a:rPr>
              <a:t>م</a:t>
            </a:r>
            <a:r>
              <a:rPr lang="ar-IQ" sz="3600" b="1" dirty="0" smtClean="0">
                <a:effectLst>
                  <a:outerShdw blurRad="38100" dist="38100" dir="2700000" algn="tl">
                    <a:srgbClr val="000000">
                      <a:alpha val="43137"/>
                    </a:srgbClr>
                  </a:outerShdw>
                </a:effectLst>
                <a:cs typeface="Ali-A-Samik" pitchFamily="2" charset="-78"/>
              </a:rPr>
              <a:t>ـ</a:t>
            </a:r>
            <a:r>
              <a:rPr lang="ar-SA" sz="3600" b="1" dirty="0" smtClean="0">
                <a:effectLst>
                  <a:outerShdw blurRad="38100" dist="38100" dir="2700000" algn="tl">
                    <a:srgbClr val="000000">
                      <a:alpha val="43137"/>
                    </a:srgbClr>
                  </a:outerShdw>
                </a:effectLst>
                <a:cs typeface="Ali-A-Samik" pitchFamily="2" charset="-78"/>
              </a:rPr>
              <a:t>ن </a:t>
            </a:r>
            <a:r>
              <a:rPr lang="ar-SA" sz="3600" b="1" dirty="0">
                <a:effectLst>
                  <a:outerShdw blurRad="38100" dist="38100" dir="2700000" algn="tl">
                    <a:srgbClr val="000000">
                      <a:alpha val="43137"/>
                    </a:srgbClr>
                  </a:outerShdw>
                </a:effectLst>
                <a:cs typeface="Ali-A-Samik" pitchFamily="2" charset="-78"/>
              </a:rPr>
              <a:t>جهاز الذاكرة </a:t>
            </a:r>
            <a:r>
              <a:rPr lang="ar-SA" sz="3600" b="1" dirty="0" smtClean="0">
                <a:effectLst>
                  <a:outerShdw blurRad="38100" dist="38100" dir="2700000" algn="tl">
                    <a:srgbClr val="000000">
                      <a:alpha val="43137"/>
                    </a:srgbClr>
                  </a:outerShdw>
                </a:effectLst>
                <a:cs typeface="Ali-A-Samik" pitchFamily="2" charset="-78"/>
              </a:rPr>
              <a:t>فيه، </a:t>
            </a:r>
            <a:r>
              <a:rPr lang="ar-SA" sz="3600" b="1" dirty="0">
                <a:effectLst>
                  <a:outerShdw blurRad="38100" dist="38100" dir="2700000" algn="tl">
                    <a:srgbClr val="000000">
                      <a:alpha val="43137"/>
                    </a:srgbClr>
                  </a:outerShdw>
                </a:effectLst>
                <a:cs typeface="Ali-A-Samik" pitchFamily="2" charset="-78"/>
              </a:rPr>
              <a:t>وتمثل هذه الرموز المصادر الحسية للمنبهات </a:t>
            </a:r>
            <a:r>
              <a:rPr lang="ar-SA" sz="3600" b="1" dirty="0" smtClean="0">
                <a:effectLst>
                  <a:outerShdw blurRad="38100" dist="38100" dir="2700000" algn="tl">
                    <a:srgbClr val="000000">
                      <a:alpha val="43137"/>
                    </a:srgbClr>
                  </a:outerShdw>
                </a:effectLst>
                <a:cs typeface="Ali-A-Samik" pitchFamily="2" charset="-78"/>
              </a:rPr>
              <a:t>تمثيلاً</a:t>
            </a:r>
            <a:r>
              <a:rPr lang="ar-IQ" sz="3600" b="1" dirty="0" smtClean="0">
                <a:effectLst>
                  <a:outerShdw blurRad="38100" dist="38100" dir="2700000" algn="tl">
                    <a:srgbClr val="000000">
                      <a:alpha val="43137"/>
                    </a:srgbClr>
                  </a:outerShdw>
                </a:effectLst>
                <a:cs typeface="Ali-A-Samik" pitchFamily="2" charset="-78"/>
              </a:rPr>
              <a:t> </a:t>
            </a:r>
            <a:r>
              <a:rPr lang="ar-SA" sz="3600" b="1" dirty="0" smtClean="0">
                <a:effectLst>
                  <a:outerShdw blurRad="38100" dist="38100" dir="2700000" algn="tl">
                    <a:srgbClr val="000000">
                      <a:alpha val="43137"/>
                    </a:srgbClr>
                  </a:outerShdw>
                </a:effectLst>
                <a:cs typeface="Ali-A-Samik" pitchFamily="2" charset="-78"/>
              </a:rPr>
              <a:t>دقيقًا</a:t>
            </a:r>
            <a:r>
              <a:rPr lang="ar-SA" sz="3600" b="1" dirty="0">
                <a:effectLst>
                  <a:outerShdw blurRad="38100" dist="38100" dir="2700000" algn="tl">
                    <a:srgbClr val="000000">
                      <a:alpha val="43137"/>
                    </a:srgbClr>
                  </a:outerShdw>
                </a:effectLst>
                <a:cs typeface="Ali-A-Samik" pitchFamily="2" charset="-78"/>
              </a:rPr>
              <a:t>. </a:t>
            </a:r>
            <a:r>
              <a:rPr lang="ar-IQ" sz="3600" b="1" dirty="0">
                <a:effectLst>
                  <a:outerShdw blurRad="38100" dist="38100" dir="2700000" algn="tl">
                    <a:srgbClr val="000000">
                      <a:alpha val="43137"/>
                    </a:srgbClr>
                  </a:outerShdw>
                </a:effectLst>
                <a:cs typeface="Ali-A-Samik" pitchFamily="2" charset="-78"/>
              </a:rPr>
              <a:t> </a:t>
            </a:r>
            <a:r>
              <a:rPr lang="ar-SA" sz="3600" b="1" dirty="0" smtClean="0">
                <a:solidFill>
                  <a:srgbClr val="00B050"/>
                </a:solidFill>
                <a:effectLst>
                  <a:outerShdw blurRad="38100" dist="38100" dir="2700000" algn="tl">
                    <a:srgbClr val="000000">
                      <a:alpha val="43137"/>
                    </a:srgbClr>
                  </a:outerShdw>
                </a:effectLst>
                <a:cs typeface="Ali-A-Samik" pitchFamily="2" charset="-78"/>
              </a:rPr>
              <a:t>وتوجد </a:t>
            </a:r>
            <a:r>
              <a:rPr lang="ar-SA" sz="3600" b="1" dirty="0">
                <a:solidFill>
                  <a:srgbClr val="00B050"/>
                </a:solidFill>
                <a:effectLst>
                  <a:outerShdw blurRad="38100" dist="38100" dir="2700000" algn="tl">
                    <a:srgbClr val="000000">
                      <a:alpha val="43137"/>
                    </a:srgbClr>
                  </a:outerShdw>
                </a:effectLst>
                <a:cs typeface="Ali-A-Samik" pitchFamily="2" charset="-78"/>
              </a:rPr>
              <a:t>أكثر من صورة  للترميز منها</a:t>
            </a:r>
            <a:r>
              <a:rPr lang="ar-SA" sz="3600" b="1" dirty="0" smtClean="0">
                <a:solidFill>
                  <a:srgbClr val="00B050"/>
                </a:solidFill>
                <a:effectLst>
                  <a:outerShdw blurRad="38100" dist="38100" dir="2700000" algn="tl">
                    <a:srgbClr val="000000">
                      <a:alpha val="43137"/>
                    </a:srgbClr>
                  </a:outerShdw>
                </a:effectLst>
                <a:cs typeface="Ali-A-Samik" pitchFamily="2" charset="-78"/>
              </a:rPr>
              <a:t>:</a:t>
            </a:r>
            <a:endParaRPr lang="en-US" sz="3600" b="1" dirty="0">
              <a:solidFill>
                <a:srgbClr val="00B05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14380911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221673"/>
            <a:ext cx="11817927" cy="5915892"/>
          </a:xfrm>
        </p:spPr>
        <p:txBody>
          <a:bodyPr>
            <a:noAutofit/>
          </a:bodyPr>
          <a:lstStyle/>
          <a:p>
            <a:pPr algn="r" rtl="1">
              <a:lnSpc>
                <a:spcPct val="150000"/>
              </a:lnSpc>
            </a:pPr>
            <a:r>
              <a:rPr lang="ar-SA" sz="5400" b="1" spc="-150" dirty="0" smtClean="0">
                <a:solidFill>
                  <a:srgbClr val="FF0000"/>
                </a:solidFill>
                <a:effectLst>
                  <a:outerShdw blurRad="38100" dist="38100" dir="2700000" algn="tl">
                    <a:srgbClr val="000000">
                      <a:alpha val="43137"/>
                    </a:srgbClr>
                  </a:outerShdw>
                </a:effectLst>
                <a:cs typeface="Ali-A-Samik" pitchFamily="2" charset="-78"/>
                <a:sym typeface="Wingdings"/>
              </a:rPr>
              <a:t></a:t>
            </a:r>
            <a:r>
              <a:rPr lang="ar-SA" sz="5400" b="1" spc="-150" dirty="0" smtClean="0">
                <a:solidFill>
                  <a:srgbClr val="FF0000"/>
                </a:solidFill>
                <a:effectLst>
                  <a:outerShdw blurRad="38100" dist="38100" dir="2700000" algn="tl">
                    <a:srgbClr val="000000">
                      <a:alpha val="43137"/>
                    </a:srgbClr>
                  </a:outerShdw>
                </a:effectLst>
                <a:cs typeface="Ali-A-Samik" pitchFamily="2" charset="-78"/>
              </a:rPr>
              <a:t>  التَّرْمِيزُ البَصَري</a:t>
            </a:r>
            <a:r>
              <a:rPr lang="ar-IQ" sz="5400" b="1" spc="-150" dirty="0" smtClean="0">
                <a:solidFill>
                  <a:srgbClr val="FF0000"/>
                </a:solidFill>
                <a:effectLst>
                  <a:outerShdw blurRad="38100" dist="38100" dir="2700000" algn="tl">
                    <a:srgbClr val="000000">
                      <a:alpha val="43137"/>
                    </a:srgbClr>
                  </a:outerShdw>
                </a:effectLst>
                <a:cs typeface="Ali-A-Samik" pitchFamily="2" charset="-78"/>
              </a:rPr>
              <a:t> </a:t>
            </a:r>
            <a:r>
              <a:rPr lang="ar-SA" sz="5400" b="1" spc="-150" dirty="0" smtClean="0">
                <a:solidFill>
                  <a:srgbClr val="FF0000"/>
                </a:solidFill>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ويتضمن </a:t>
            </a:r>
            <a:r>
              <a:rPr lang="ar-SA" b="1" dirty="0">
                <a:effectLst>
                  <a:outerShdw blurRad="38100" dist="38100" dir="2700000" algn="tl">
                    <a:srgbClr val="000000">
                      <a:alpha val="43137"/>
                    </a:srgbClr>
                  </a:outerShdw>
                </a:effectLst>
                <a:cs typeface="Ali-A-Samik" pitchFamily="2" charset="-78"/>
              </a:rPr>
              <a:t>تمثيل الخصائص البصرية للمنبهات في شكل صور، </a:t>
            </a:r>
            <a:r>
              <a:rPr lang="ar-SA" b="1" dirty="0" smtClean="0">
                <a:effectLst>
                  <a:outerShdw blurRad="38100" dist="38100" dir="2700000" algn="tl">
                    <a:srgbClr val="000000">
                      <a:alpha val="43137"/>
                    </a:srgbClr>
                  </a:outerShdw>
                </a:effectLst>
                <a:cs typeface="Ali-A-Samik" pitchFamily="2" charset="-78"/>
              </a:rPr>
              <a:t>مثل</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الشكل، </a:t>
            </a:r>
            <a:r>
              <a:rPr lang="ar-SA" b="1" dirty="0" smtClean="0">
                <a:effectLst>
                  <a:outerShdw blurRad="38100" dist="38100" dir="2700000" algn="tl">
                    <a:srgbClr val="000000">
                      <a:alpha val="43137"/>
                    </a:srgbClr>
                  </a:outerShdw>
                </a:effectLst>
                <a:cs typeface="Ali-A-Samik" pitchFamily="2" charset="-78"/>
              </a:rPr>
              <a:t>واللون</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والحجم</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والموقع</a:t>
            </a:r>
            <a:r>
              <a:rPr lang="ar-IQ" b="1" dirty="0">
                <a:effectLst>
                  <a:outerShdw blurRad="38100" dist="38100" dir="2700000" algn="tl">
                    <a:srgbClr val="000000">
                      <a:alpha val="43137"/>
                    </a:srgbClr>
                  </a:outerShdw>
                </a:effectLst>
                <a:cs typeface="Ali-A-Samik" pitchFamily="2" charset="-78"/>
              </a:rPr>
              <a:t> </a:t>
            </a:r>
            <a:r>
              <a:rPr lang="ar-IQ" b="1" dirty="0" smtClean="0">
                <a:effectLst>
                  <a:outerShdw blurRad="38100" dist="38100" dir="2700000" algn="tl">
                    <a:srgbClr val="000000">
                      <a:alpha val="43137"/>
                    </a:srgbClr>
                  </a:outerShdw>
                </a:effectLst>
                <a:cs typeface="Ali-A-Samik" pitchFamily="2" charset="-78"/>
              </a:rPr>
              <a:t>.</a:t>
            </a:r>
            <a:r>
              <a:rPr lang="en-US" b="1" dirty="0">
                <a:effectLst>
                  <a:outerShdw blurRad="38100" dist="38100" dir="2700000" algn="tl">
                    <a:srgbClr val="000000">
                      <a:alpha val="43137"/>
                    </a:srgbClr>
                  </a:outerShdw>
                </a:effectLst>
                <a:cs typeface="Ali-A-Samik" pitchFamily="2" charset="-78"/>
              </a:rPr>
              <a:t/>
            </a:r>
            <a:br>
              <a:rPr lang="en-US" b="1" dirty="0">
                <a:effectLst>
                  <a:outerShdw blurRad="38100" dist="38100" dir="2700000" algn="tl">
                    <a:srgbClr val="000000">
                      <a:alpha val="43137"/>
                    </a:srgbClr>
                  </a:outerShdw>
                </a:effectLst>
                <a:cs typeface="Ali-A-Samik" pitchFamily="2" charset="-78"/>
              </a:rPr>
            </a:br>
            <a:r>
              <a:rPr lang="ar-SA" sz="5400" b="1" dirty="0" smtClean="0">
                <a:solidFill>
                  <a:srgbClr val="00B050"/>
                </a:solidFill>
                <a:effectLst>
                  <a:outerShdw blurRad="38100" dist="38100" dir="2700000" algn="tl">
                    <a:srgbClr val="000000">
                      <a:alpha val="43137"/>
                    </a:srgbClr>
                  </a:outerShdw>
                </a:effectLst>
                <a:cs typeface="Ali-A-Samik" pitchFamily="2" charset="-78"/>
                <a:sym typeface="Wingdings"/>
              </a:rPr>
              <a:t></a:t>
            </a:r>
            <a:r>
              <a:rPr lang="ar-SA" sz="5400" b="1" dirty="0">
                <a:solidFill>
                  <a:srgbClr val="00B050"/>
                </a:solidFill>
                <a:effectLst>
                  <a:outerShdw blurRad="38100" dist="38100" dir="2700000" algn="tl">
                    <a:srgbClr val="000000">
                      <a:alpha val="43137"/>
                    </a:srgbClr>
                  </a:outerShdw>
                </a:effectLst>
                <a:cs typeface="Ali-A-Samik" pitchFamily="2" charset="-78"/>
              </a:rPr>
              <a:t>  التَّرْمِيزُ </a:t>
            </a:r>
            <a:r>
              <a:rPr lang="ar-SA" sz="5400" b="1" dirty="0" smtClean="0">
                <a:solidFill>
                  <a:srgbClr val="00B050"/>
                </a:solidFill>
                <a:effectLst>
                  <a:outerShdw blurRad="38100" dist="38100" dir="2700000" algn="tl">
                    <a:srgbClr val="000000">
                      <a:alpha val="43137"/>
                    </a:srgbClr>
                  </a:outerShdw>
                </a:effectLst>
                <a:cs typeface="Ali-A-Samik" pitchFamily="2" charset="-78"/>
              </a:rPr>
              <a:t>السَّمْعِي</a:t>
            </a:r>
            <a:r>
              <a:rPr lang="ar-IQ" sz="5400" b="1" dirty="0" smtClean="0">
                <a:solidFill>
                  <a:srgbClr val="00B050"/>
                </a:solidFill>
                <a:effectLst>
                  <a:outerShdw blurRad="38100" dist="38100" dir="2700000" algn="tl">
                    <a:srgbClr val="000000">
                      <a:alpha val="43137"/>
                    </a:srgbClr>
                  </a:outerShdw>
                </a:effectLst>
                <a:cs typeface="Ali-A-Samik" pitchFamily="2" charset="-78"/>
              </a:rPr>
              <a:t> </a:t>
            </a:r>
            <a:r>
              <a:rPr lang="ar-SA" sz="5400" b="1" dirty="0" smtClean="0">
                <a:solidFill>
                  <a:srgbClr val="00B050"/>
                </a:solidFill>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mik" pitchFamily="2" charset="-78"/>
              </a:rPr>
              <a:t>ويتضمن تمثيل الخصائص الصوتية للمنبهات في شكل أصداء </a:t>
            </a:r>
            <a:r>
              <a:rPr lang="ar-SA" b="1" dirty="0" smtClean="0">
                <a:effectLst>
                  <a:outerShdw blurRad="38100" dist="38100" dir="2700000" algn="tl">
                    <a:srgbClr val="000000">
                      <a:alpha val="43137"/>
                    </a:srgbClr>
                  </a:outerShdw>
                </a:effectLst>
                <a:cs typeface="Ali-A-Samik" pitchFamily="2" charset="-78"/>
              </a:rPr>
              <a:t>صوتية</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مثل</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التردد</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والشدة</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 والنغمة</a:t>
            </a:r>
            <a:r>
              <a:rPr lang="ar-IQ" b="1" dirty="0" smtClean="0">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mik" pitchFamily="2" charset="-78"/>
              </a:rPr>
              <a:t>.</a:t>
            </a:r>
            <a:endParaRPr lang="en-US" b="1" dirty="0">
              <a:solidFill>
                <a:srgbClr val="00B05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28656954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1112</TotalTime>
  <Words>526</Words>
  <Application>Microsoft Office PowerPoint</Application>
  <PresentationFormat>مخصص</PresentationFormat>
  <Paragraphs>68</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Office Theme</vt:lpstr>
      <vt:lpstr>مَــدْخَــــلٌ إِلَى عِــلْــمِ النَّــــفْـــــسِ العَــامِ  محاضرات جامعية لطلبة  كلية العلوم الإسلامية – قسم الدراسات الإسلامية  -المرحلة الثالثة-    إعـداد الدكتور/ عباس علي الدكتور/ بختيار عبد الرحمن</vt:lpstr>
      <vt:lpstr>المُحَاضَرَةُ السادسة / التَّذَكُّرُ وَالنِّسْيَانُ </vt:lpstr>
      <vt:lpstr>مَـدخــلٌ</vt:lpstr>
      <vt:lpstr>عرض تقديمي في PowerPoint</vt:lpstr>
      <vt:lpstr>تَعْرِيفُ الذَّاكِرَةِ </vt:lpstr>
      <vt:lpstr>عرض تقديمي في PowerPoint</vt:lpstr>
      <vt:lpstr> عَمَلِيَّاتُ الذَّاكِرَةِ</vt:lpstr>
      <vt:lpstr>أولاً: التَّرْمِيز: " يعني عَمَلِية تَحويل المدخلات الحسية إلى رموز أو صور يسهل الاحتفاظ بها في الذَّاكرة ".  ويتم ترميز المدخلات الحسية على شكل نبضات عصبية كهرومغناطيسية لكي تنتقل عبر الأليــاف العصبـــية إلى مختلف مناطـق القشرة المخية ، وتستقبل مـن جهاز الذاكرة فيه، وتمثل هذه الرموز المصادر الحسية للمنبهات تمثيلاً دقيقًا.  وتوجد أكثر من صورة  للترميز منها:</vt:lpstr>
      <vt:lpstr>  التَّرْمِيزُ البَصَري : ويتضمن تمثيل الخصائص البصرية للمنبهات في شكل صور، مثل : الشكل، واللون ، والحجم ، والموقع .   التَّرْمِيزُ السَّمْعِي : ويتضمن تمثيل الخصائص الصوتية للمنبهات في شكل أصداء صوتية ، مثل : التردد ، والشدة ، والنغمة .</vt:lpstr>
      <vt:lpstr>  التَّرْمِيزُ اللّمْسِي : ويتضمن تمثيل الخصائص اللمسية المميزة للمنبهات، مثل الخشونة، والنعومة .   التَّرْمِيزُ الدِّلاَلِي : ويتضمن تمثيل الكلمات في ضوء ما تدلّ عليه من معان .   التَّرْمِيزُ الحَرَكِي : ويتضمن تمثيل الأفعال الحركية من حيث طبيعتها، وتسلسلها، وكيفيـة تنفيذها.</vt:lpstr>
      <vt:lpstr>ثانياً: التَّخْزِين أَو الاحتِفَاظ : " هي عمليَّة الاحتفاظ بالمعلومات التي تَمَّ ترميزها في الذَّاكرة، بصورة منظمة تيسر عملية استرجاعها عند الحاجة إليها ".  وتتأثر عملية التَّخزين بمدى تهيؤ الشَّخص واستعداده ، وبالمجهود الذي يبذله في حفظ المادة التي يتعرض لها ، وبكون المادة واضحة، وسهلة ، ومفهومة ، وبمعنى أدَّق ذات معنى . </vt:lpstr>
      <vt:lpstr>ثالثاً: الاسْتِرْجَاع: "بمعنى قُدرة الشخص على استعادة المعلومات التي سبق له أنْ قام بترميزها، وتخزينها، على نحو يتطابق مع الشكل الأصلي لهذه المعلومات".  يتم التَّمييز بين أنظمــة الذَّاكـــرة مــن خـــلال:</vt:lpstr>
      <vt:lpstr>•  السعــة : وتتمثل في كمية المعلومات التي يستطيع النظام الاحتفاظ بها في لحظة من اللحظات. •  شكل التمثيــلات : ويشير إلى طبيعة التحويلات التي تجري على المعلومات لتيسير عملية الاحتفاظ بها. •  مستوى التنشيـط: ويشير إلى مدة الاحتفاظ بالمعلومات قيد المعالجة وارتباطها بالصور الذهنية.</vt:lpstr>
      <vt:lpstr>أَنْظِمَةُ التَّذَكُّر</vt:lpstr>
      <vt:lpstr>    عدمُ القُدرة على الانتباه لجميع المدخلات الحسية .     تَجاهل الشَّخص للعديد من المدخلات الحسية لاعتقاده في عدم أهميتها.     غُموض بعض المدخلات الحسية، مما يعجِّل بتلاشيها دون استخلاص أي معنى منها.     تُعدُّ هذه الذاكرة بمثابة محطة لنقل المدخلات الحسية إلى مراحل أخرى من المعالجة.  </vt:lpstr>
      <vt:lpstr>ثانياً: الذَّاكرة قَصيرة المَدَى: تُعدُّ هذه الذاكرة بمثابة المحطة الثانية للاحتفاظ بالمدخلات الحسيَّة التي تم استقبالها من الذاكرة الحسيَّة، وتستقبل المعلومات التي يتم الانتباه إليها فقط. وتشكل مستودعًا مؤقتًا للتخزين، يتم فيه الاحتفاظ بالمعلومات لوقت قصير جدًا لا يتجاوز نصف دقيقة. ويتم في هذه الذاكرة معالجة المدخلات الحسية بشكل يتيح استخلاص بعض المعاني.</vt:lpstr>
      <vt:lpstr>ثالثاً: الذَّاكِرَة طَويلَة المَدى: تشكل هذه الذاكرة المستودع الثالث في نظام معالجة المعلومات ، وتستقر فيها المعلومات بصورتها النهائية بعد معالجتها وترميزها في الذاكرة قصيرة المدى، وتمتاز هذه الذاكرة بسعتها الهائلة على التخزين بعد تكرارها للمعلومات مرات عديدة ، ولا تكون آثار هذه الذاكرة فعالةً إلاّ إذا تدعمت وفقًا لقوانين التعلم ، وتبقى الخبرات المخزنة فترة أطول قد تمتد إلى سنوات أو إلى آخر العمر وهي أكثر ميلاً لمقاومة الانطفاء.</vt:lpstr>
      <vt:lpstr>                      أنواعُ الذَّاكِرَةِ طَويلَة المَدى • ذَاكِرة المَعَانِي : وتخزن فيها شبكات من المعاني التي ترتبط بالأفكار ، والحقائق ، والمفاهيم . • ذَاكِرة الأَحَدَاث: وتُخزن فيها جميع المعلومات المرتبطة بمختلف الخبرات الشخصية التي مرّ بها الشخص خلال حياته. وتُسمى هذه الذاكرة بالذاكرة التسلسلية، لأنَّ الأحداث تُرتب فيها ترتيبًا زمنيًا من الأقدم إلى الأحدث .</vt:lpstr>
      <vt:lpstr>• الذَّاكِرة الإِجْرَائِيَّة : وتختص بتخزين المعرفة المرتبطة بكيفية تنفيذ الإجراءات والقيام بعمل ما ، كالسِّباحة ، أو قيادة السَّيارة .</vt:lpstr>
      <vt:lpstr>المَبَادِئُ النَّفْسِيَّةُ لِلتَّذَكُّــر</vt:lpstr>
      <vt:lpstr>عرض تقديمي في PowerPoint</vt:lpstr>
      <vt:lpstr>العَوَامِلُ الَتي تُسَاعِدُ عَلَى التَّذَكُّر</vt:lpstr>
      <vt:lpstr>عرض تقديمي في PowerPoint</vt:lpstr>
      <vt:lpstr>4- الصِّـحَّـة : فقد ثبت أنَّ الأمراض المُعديَّة الطَّويلة لها أثر على قدرة التَّذكر ، وأنّ الصِّحَّة العامة تؤثر على الذَّاكرة بشكل عام .  5- الدَّافِـعُ الشَّـخـْصِـيِّ : إنَّ رغبةَ الفرد في تعلُّم المادة التَّعليميَّة تَزيد مِن تَذَكُرها ، لهذا يَرَى المُرَّبُون رَبْطَ الدِّراسَة بحياة الأطفال وجَعْلِهَا على شكل مشكلات تَتَعَلَّقُ بِحَيَاتِهِم .</vt:lpstr>
      <vt:lpstr>النِّسْيَان</vt:lpstr>
      <vt:lpstr>وتُقاس قيمة المادة المفقودة بالمعادلة التالية :  ( كميَّة المادة المُكتسبة     –   كميَّة المادة المُستَرجَعَة     =     النِّسيان ) يواجه كل فردٍ منّا مناسبات يفشل في استرجاع بعض المعلومات ، ثم عندما تتغير الظروف بعد ذلك يتذكر تلك المعلومات مرة أخرى بشكل تلقائي بطريقة أو بأخرى، وإذا كان النِّسيان في معظم الأحيان ظاهرة مؤقتة أكثر منها ظاهرة دائمة ، لذا فقد ادَّعى بعض علماء النَّفس أنّ النِّسيان لا يفقد شيء ما ، بل إنَّه أشبه بعدم القُدرة على العثور على ذلك الشيء .</vt:lpstr>
      <vt:lpstr>النَّظَرِيَاتُ المُفَسِّرَةُ لِلنِّسيَان</vt:lpstr>
      <vt:lpstr>ثانياً: نَظَريَّةُ التَّدَاخُل : وتفسِّر هذه النَّظرية النِّسيان في ضوء التداخل بين كل من الخبرات المخزونة في الذاكرة والخبرات الجديدة التي يَتِمُ تَعَلُمُهَا .  بموجب هذه النَّظرية فإنّ النِّسيان يحدث عندما يحدث تشابه أو تداخل إلى حدٍ ما بين مادتين أو  موضوعين لأنَّ تعلُّم المادة الأولى قد يُؤدي إلى حدوث تَشوش في تعلُّم المادة الثَّانية إذا ما توفّرت درجةٌ من التَّشابُه بينهما.  فلو أنّ طالباً مثلاً قد درَّس مادة التاريخ وأعقبها مباشرة بدراسة مادة الجغرافية فإنَّ هذا قد يؤدي إلى نسيان بعض معلومات المادتين لوجود درجة من التَّشابه بينهما.</vt:lpstr>
      <vt:lpstr>ثالثاً : نَظَريَّة الاستِعْمَالِ والإِهْمَالِ : قدَّم هذه النَّظرية " ثورانـديك "، وتشير إلى تقوية المعلومات المتعلمة من خلال تكرار استخدامها ، وفقدان المعلومات المتعلمة نتيجةً لإهمالها أو عدم استخدامها ، ونتيجة لهذا تتعرض هذه المعلومات للتّلاشي التدريجي إلى أنْ يتمَّ نسيانها </vt:lpstr>
      <vt:lpstr>رابعاً : نَظَريَّة الفَشَل فِي الاسْتِرْجَاع : تشير إلى أنَّ النِّسيان يحــدث نتيجة لإخفاق الفـــرد في استرجاع الخـبرة التي تم اختزانها في الذاكرة ، نتيجة لتأثير بعض العوامل ، مثل: سوء التَّنظيم أثناء التخزين ، خفض الحافز  ، وقلَّة الدَّافعيَّة ، أو أي عامل آخر يمنع الفرد من استرجاع ما قام بتخزينه ، وقد ثبت أنَّ تغيير الظُّروف يمكنُ أنْ يساعدَ على تَذَكُّر ما قَد أُعِيقَ .</vt:lpstr>
      <vt:lpstr>العَوَامِلُ الَتِي تُسَاعِدُ عَلَى النِّسْيَانِ</vt:lpstr>
      <vt:lpstr>5-    الأَحـــــداثُ الضَّعــيــــــــفـــة . 6-    الاعتمادُ على حَاسَّة واحدة في عمليَّة الحفـظ . 7-    عدمُ رَبْط المُدركات بمَوضُوعاتٍ حَاضِرَة بالذِّهن.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369</cp:revision>
  <dcterms:created xsi:type="dcterms:W3CDTF">2020-11-06T17:51:24Z</dcterms:created>
  <dcterms:modified xsi:type="dcterms:W3CDTF">2024-09-21T11:42:03Z</dcterms:modified>
</cp:coreProperties>
</file>