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339" r:id="rId1"/>
  </p:sldMasterIdLst>
  <p:sldIdLst>
    <p:sldId id="256" r:id="rId2"/>
    <p:sldId id="257" r:id="rId3"/>
    <p:sldId id="258" r:id="rId4"/>
    <p:sldId id="349" r:id="rId5"/>
    <p:sldId id="340" r:id="rId6"/>
    <p:sldId id="259" r:id="rId7"/>
    <p:sldId id="273" r:id="rId8"/>
    <p:sldId id="341" r:id="rId9"/>
    <p:sldId id="350" r:id="rId10"/>
    <p:sldId id="301" r:id="rId11"/>
    <p:sldId id="351" r:id="rId12"/>
    <p:sldId id="361" r:id="rId13"/>
    <p:sldId id="352" r:id="rId14"/>
    <p:sldId id="362" r:id="rId15"/>
    <p:sldId id="353" r:id="rId16"/>
    <p:sldId id="363" r:id="rId17"/>
    <p:sldId id="342" r:id="rId18"/>
    <p:sldId id="364" r:id="rId19"/>
    <p:sldId id="274" r:id="rId20"/>
    <p:sldId id="365" r:id="rId21"/>
    <p:sldId id="354" r:id="rId22"/>
    <p:sldId id="366" r:id="rId23"/>
    <p:sldId id="343" r:id="rId24"/>
    <p:sldId id="367" r:id="rId25"/>
    <p:sldId id="355" r:id="rId26"/>
    <p:sldId id="356" r:id="rId27"/>
    <p:sldId id="368" r:id="rId28"/>
    <p:sldId id="357" r:id="rId29"/>
    <p:sldId id="358" r:id="rId30"/>
    <p:sldId id="359" r:id="rId31"/>
    <p:sldId id="344" r:id="rId32"/>
    <p:sldId id="360" r:id="rId33"/>
    <p:sldId id="345" r:id="rId34"/>
    <p:sldId id="263" r:id="rId35"/>
    <p:sldId id="369" r:id="rId36"/>
    <p:sldId id="275" r:id="rId37"/>
    <p:sldId id="348" r:id="rId38"/>
    <p:sldId id="32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عرض المادة" id="{AABE07D2-0435-471E-8BCF-00EC1DCFF6F0}">
          <p14:sldIdLst>
            <p14:sldId id="256"/>
          </p14:sldIdLst>
        </p14:section>
        <p14:section name="محتويات المحاضرة" id="{555B0330-FBCE-4F33-962E-C8B7F02F566C}">
          <p14:sldIdLst>
            <p14:sldId id="257"/>
          </p14:sldIdLst>
        </p14:section>
        <p14:section name="مدخل" id="{7B50EA47-DAB8-499D-88B1-8737D79D697B}">
          <p14:sldIdLst>
            <p14:sldId id="258"/>
            <p14:sldId id="349"/>
          </p14:sldIdLst>
        </p14:section>
        <p14:section name="تعريف الدافع" id="{BA2D468D-1353-4EAD-9923-B7A8C2275CC4}">
          <p14:sldIdLst>
            <p14:sldId id="340"/>
            <p14:sldId id="259"/>
            <p14:sldId id="273"/>
            <p14:sldId id="341"/>
            <p14:sldId id="350"/>
          </p14:sldIdLst>
        </p14:section>
        <p14:section name="مكونات الانفعال" id="{452828D5-83E7-4170-AC6D-E7752AE0C23C}">
          <p14:sldIdLst>
            <p14:sldId id="301"/>
            <p14:sldId id="351"/>
            <p14:sldId id="361"/>
            <p14:sldId id="352"/>
            <p14:sldId id="362"/>
            <p14:sldId id="353"/>
            <p14:sldId id="363"/>
            <p14:sldId id="342"/>
            <p14:sldId id="364"/>
            <p14:sldId id="274"/>
            <p14:sldId id="365"/>
            <p14:sldId id="354"/>
            <p14:sldId id="366"/>
            <p14:sldId id="343"/>
            <p14:sldId id="367"/>
            <p14:sldId id="355"/>
            <p14:sldId id="356"/>
            <p14:sldId id="368"/>
            <p14:sldId id="357"/>
            <p14:sldId id="358"/>
            <p14:sldId id="359"/>
            <p14:sldId id="344"/>
            <p14:sldId id="360"/>
            <p14:sldId id="345"/>
          </p14:sldIdLst>
        </p14:section>
        <p14:section name="أسباب انخفاض الدافعية" id="{CC950AC5-6B6D-4EEB-BBDA-85747CE10FDD}">
          <p14:sldIdLst>
            <p14:sldId id="263"/>
            <p14:sldId id="369"/>
            <p14:sldId id="275"/>
            <p14:sldId id="348"/>
            <p14:sldId id="324"/>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71" autoAdjust="0"/>
  </p:normalViewPr>
  <p:slideViewPr>
    <p:cSldViewPr snapToGrid="0">
      <p:cViewPr>
        <p:scale>
          <a:sx n="94" d="100"/>
          <a:sy n="94" d="100"/>
        </p:scale>
        <p:origin x="-390" y="174"/>
      </p:cViewPr>
      <p:guideLst>
        <p:guide orient="horz" pos="2160"/>
        <p:guide pos="3840"/>
      </p:guideLst>
    </p:cSldViewPr>
  </p:slideViewPr>
  <p:outlineViewPr>
    <p:cViewPr>
      <p:scale>
        <a:sx n="33" d="100"/>
        <a:sy n="33" d="100"/>
      </p:scale>
      <p:origin x="0" y="210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218777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50361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164937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635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4D59DF-2849-4AD4-BAA0-78AC501EA2FE}"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5525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4D59DF-2849-4AD4-BAA0-78AC501EA2FE}"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20646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4D59DF-2849-4AD4-BAA0-78AC501EA2FE}" type="datetimeFigureOut">
              <a:rPr lang="en-US" smtClean="0"/>
              <a:t>9/21/2024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16125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4D59DF-2849-4AD4-BAA0-78AC501EA2FE}" type="datetimeFigureOut">
              <a:rPr lang="en-US" smtClean="0"/>
              <a:t>9/21/2024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0626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D59DF-2849-4AD4-BAA0-78AC501EA2FE}" type="datetimeFigureOut">
              <a:rPr lang="en-US" smtClean="0"/>
              <a:t>9/21/2024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76065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76732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2700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D59DF-2849-4AD4-BAA0-78AC501EA2FE}" type="datetimeFigureOut">
              <a:rPr lang="en-US" smtClean="0"/>
              <a:t>9/21/2024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57BC4-C688-41C4-85EE-B5C6595D4A34}" type="slidenum">
              <a:rPr lang="en-US" smtClean="0"/>
              <a:t>‹#›</a:t>
            </a:fld>
            <a:endParaRPr lang="en-US"/>
          </a:p>
        </p:txBody>
      </p:sp>
    </p:spTree>
    <p:extLst>
      <p:ext uri="{BB962C8B-B14F-4D97-AF65-F5344CB8AC3E}">
        <p14:creationId xmlns:p14="http://schemas.microsoft.com/office/powerpoint/2010/main" val="145432278"/>
      </p:ext>
    </p:extLst>
  </p:cSld>
  <p:clrMap bg1="lt1" tx1="dk1" bg2="lt2" tx2="dk2" accent1="accent1" accent2="accent2" accent3="accent3" accent4="accent4" accent5="accent5" accent6="accent6" hlink="hlink" folHlink="folHlink"/>
  <p:sldLayoutIdLst>
    <p:sldLayoutId id="2147484340" r:id="rId1"/>
    <p:sldLayoutId id="2147484341" r:id="rId2"/>
    <p:sldLayoutId id="2147484342" r:id="rId3"/>
    <p:sldLayoutId id="2147484343" r:id="rId4"/>
    <p:sldLayoutId id="2147484344" r:id="rId5"/>
    <p:sldLayoutId id="2147484345" r:id="rId6"/>
    <p:sldLayoutId id="2147484346" r:id="rId7"/>
    <p:sldLayoutId id="2147484347" r:id="rId8"/>
    <p:sldLayoutId id="2147484348" r:id="rId9"/>
    <p:sldLayoutId id="2147484349" r:id="rId10"/>
    <p:sldLayoutId id="21474843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24691"/>
            <a:ext cx="11998036" cy="658091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ts val="600"/>
              </a:spcBef>
            </a:pPr>
            <a:r>
              <a:rPr lang="ar-IQ" sz="7200" b="1" spc="50" dirty="0" smtClean="0">
                <a:ln w="11430"/>
                <a:effectLst>
                  <a:outerShdw blurRad="76200" dist="50800" dir="5400000" algn="tl" rotWithShape="0">
                    <a:srgbClr val="000000">
                      <a:alpha val="65000"/>
                    </a:srgbClr>
                  </a:outerShdw>
                </a:effectLst>
                <a:latin typeface="Sakkal Majalla" panose="02000000000000000000" pitchFamily="2" charset="-78"/>
                <a:cs typeface="Ali-A-Samik" pitchFamily="2" charset="-78"/>
              </a:rPr>
              <a:t>مَــدْخَــــلٌ إِلَى عِــلْــمِ النَّــــفْـــــسِ العَــامِ</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A" sz="40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محاضرات جامعية لط</a:t>
            </a:r>
            <a:r>
              <a:rPr lang="ar-IQ" sz="40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لبة</a:t>
            </a:r>
            <a:r>
              <a:rPr lang="ar-SA" sz="40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كلية العلوم الإسلامية – قسم الدراسات </a:t>
            </a:r>
            <a:r>
              <a:rPr lang="ar-SA" sz="4000" b="1" spc="50" dirty="0" smtClean="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الإسلامية</a:t>
            </a:r>
            <a:r>
              <a:rPr lang="ar-IQ" sz="4000" b="1" spc="50" dirty="0" smtClean="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a:r>
            <a:br>
              <a:rPr lang="ar-IQ" sz="4000" b="1" spc="50" dirty="0" smtClean="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b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5400" b="1" spc="50" dirty="0">
                <a:ln w="11430"/>
                <a:solidFill>
                  <a:srgbClr val="C00000"/>
                </a:solidFill>
                <a:effectLst>
                  <a:outerShdw blurRad="76200" dist="50800" dir="5400000" algn="tl" rotWithShape="0">
                    <a:srgbClr val="000000">
                      <a:alpha val="65000"/>
                    </a:srgbClr>
                  </a:outerShdw>
                </a:effectLst>
                <a:latin typeface="Sakkal Majalla" panose="02000000000000000000" pitchFamily="2" charset="-78"/>
                <a:cs typeface="Ali-A-Sahifa Bold" pitchFamily="2" charset="-78"/>
              </a:rPr>
              <a:t>-المرحلة الثالثة-</a:t>
            </a:r>
            <a:r>
              <a:rPr lang="en-US" sz="3600" b="1" spc="50" dirty="0">
                <a:ln w="11430"/>
                <a:solidFill>
                  <a:srgbClr val="C0000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3600" b="1" spc="50" dirty="0">
                <a:ln w="11430"/>
                <a:solidFill>
                  <a:srgbClr val="C0000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ar-IQ" sz="6600" b="1" spc="50" dirty="0" smtClean="0">
                <a:ln w="11430"/>
                <a:solidFill>
                  <a:srgbClr val="0070C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إعـداد</a:t>
            </a:r>
            <a:r>
              <a:rPr lang="en-US" sz="6600" b="1" spc="50" dirty="0">
                <a:ln w="11430"/>
                <a:solidFill>
                  <a:srgbClr val="0070C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6600" b="1" spc="50" dirty="0">
                <a:ln w="11430"/>
                <a:solidFill>
                  <a:srgbClr val="0070C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66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a:t>
            </a:r>
            <a:r>
              <a:rPr lang="ar-SY" sz="66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عباس علي</a:t>
            </a:r>
            <a:br>
              <a:rPr lang="ar-SY" sz="66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Y" sz="66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بختيار عبد الرحمن</a:t>
            </a:r>
            <a:endParaRPr lang="en-US" sz="6000" b="1" spc="50" dirty="0">
              <a:ln w="11430"/>
              <a:solidFill>
                <a:srgbClr val="0070C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2881671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119465"/>
            <a:ext cx="11873346" cy="1473808"/>
          </a:xfrm>
        </p:spPr>
        <p:txBody>
          <a:bodyPr>
            <a:normAutofit/>
          </a:bodyPr>
          <a:lstStyle/>
          <a:p>
            <a:pPr algn="ctr" rtl="1"/>
            <a:r>
              <a:rPr lang="ar-SA" sz="8000" b="1" dirty="0" smtClean="0">
                <a:solidFill>
                  <a:srgbClr val="FF0000"/>
                </a:solidFill>
                <a:effectLst>
                  <a:outerShdw blurRad="38100" dist="38100" dir="2700000" algn="tl">
                    <a:srgbClr val="000000">
                      <a:alpha val="43137"/>
                    </a:srgbClr>
                  </a:outerShdw>
                </a:effectLst>
                <a:cs typeface="Ali-A-Samik" pitchFamily="2" charset="-78"/>
              </a:rPr>
              <a:t>تَصْنِي</a:t>
            </a:r>
            <a:r>
              <a:rPr lang="ar-IQ" sz="8000" b="1" dirty="0" smtClean="0">
                <a:solidFill>
                  <a:srgbClr val="FF0000"/>
                </a:solidFill>
                <a:effectLst>
                  <a:outerShdw blurRad="38100" dist="38100" dir="2700000" algn="tl">
                    <a:srgbClr val="000000">
                      <a:alpha val="43137"/>
                    </a:srgbClr>
                  </a:outerShdw>
                </a:effectLst>
                <a:cs typeface="Ali-A-Samik" pitchFamily="2" charset="-78"/>
              </a:rPr>
              <a:t>ـ</a:t>
            </a:r>
            <a:r>
              <a:rPr lang="ar-SA" sz="8000" b="1" dirty="0" smtClean="0">
                <a:solidFill>
                  <a:srgbClr val="FF0000"/>
                </a:solidFill>
                <a:effectLst>
                  <a:outerShdw blurRad="38100" dist="38100" dir="2700000" algn="tl">
                    <a:srgbClr val="000000">
                      <a:alpha val="43137"/>
                    </a:srgbClr>
                  </a:outerShdw>
                </a:effectLst>
                <a:cs typeface="Ali-A-Samik" pitchFamily="2" charset="-78"/>
              </a:rPr>
              <a:t>فُ الدَّوَافِ</a:t>
            </a:r>
            <a:r>
              <a:rPr lang="ar-IQ" sz="8000" b="1" dirty="0" smtClean="0">
                <a:solidFill>
                  <a:srgbClr val="FF0000"/>
                </a:solidFill>
                <a:effectLst>
                  <a:outerShdw blurRad="38100" dist="38100" dir="2700000" algn="tl">
                    <a:srgbClr val="000000">
                      <a:alpha val="43137"/>
                    </a:srgbClr>
                  </a:outerShdw>
                </a:effectLst>
                <a:cs typeface="Ali-A-Samik" pitchFamily="2" charset="-78"/>
              </a:rPr>
              <a:t>ـ</a:t>
            </a:r>
            <a:r>
              <a:rPr lang="ar-SA" sz="8000" b="1" dirty="0" smtClean="0">
                <a:solidFill>
                  <a:srgbClr val="FF0000"/>
                </a:solidFill>
                <a:effectLst>
                  <a:outerShdw blurRad="38100" dist="38100" dir="2700000" algn="tl">
                    <a:srgbClr val="000000">
                      <a:alpha val="43137"/>
                    </a:srgbClr>
                  </a:outerShdw>
                </a:effectLst>
                <a:cs typeface="Ali-A-Samik" pitchFamily="2" charset="-78"/>
              </a:rPr>
              <a:t>عِِ</a:t>
            </a:r>
            <a:endParaRPr lang="en-US" sz="8000" b="1"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358238" y="1542802"/>
            <a:ext cx="11653653" cy="5227123"/>
          </a:xfrm>
        </p:spPr>
        <p:txBody>
          <a:bodyPr>
            <a:noAutofit/>
          </a:bodyPr>
          <a:lstStyle/>
          <a:p>
            <a:pPr marL="0" indent="0" algn="r" rtl="1">
              <a:lnSpc>
                <a:spcPct val="150000"/>
              </a:lnSpc>
              <a:buNone/>
            </a:pPr>
            <a:r>
              <a:rPr lang="ar-SA" sz="4400" b="1" dirty="0">
                <a:effectLst>
                  <a:outerShdw blurRad="38100" dist="38100" dir="2700000" algn="tl">
                    <a:srgbClr val="000000">
                      <a:alpha val="43137"/>
                    </a:srgbClr>
                  </a:outerShdw>
                </a:effectLst>
                <a:latin typeface="+mj-lt"/>
                <a:ea typeface="+mj-ea"/>
                <a:cs typeface="Ali-A-Samik" pitchFamily="2" charset="-78"/>
              </a:rPr>
              <a:t>هناك تصنيفات عديدة للدوافع فنحن هنا سنعتمد على التصنيف الآتي</a:t>
            </a:r>
            <a:r>
              <a:rPr lang="ar-SA" sz="4400" b="1" dirty="0" smtClean="0">
                <a:effectLst>
                  <a:outerShdw blurRad="38100" dist="38100" dir="2700000" algn="tl">
                    <a:srgbClr val="000000">
                      <a:alpha val="43137"/>
                    </a:srgbClr>
                  </a:outerShdw>
                </a:effectLst>
                <a:latin typeface="+mj-lt"/>
                <a:ea typeface="+mj-ea"/>
                <a:cs typeface="Ali-A-Samik" pitchFamily="2" charset="-78"/>
              </a:rPr>
              <a:t>:</a:t>
            </a:r>
            <a:endParaRPr lang="en-US" sz="4400" b="1" dirty="0">
              <a:solidFill>
                <a:srgbClr val="FF0000"/>
              </a:solidFill>
              <a:effectLst>
                <a:outerShdw blurRad="38100" dist="38100" dir="2700000" algn="tl">
                  <a:srgbClr val="000000">
                    <a:alpha val="43137"/>
                  </a:srgbClr>
                </a:outerShdw>
              </a:effectLst>
              <a:latin typeface="+mj-lt"/>
              <a:ea typeface="+mj-ea"/>
              <a:cs typeface="Ali-A-Samik" pitchFamily="2" charset="-78"/>
            </a:endParaRPr>
          </a:p>
          <a:p>
            <a:pPr marL="0" indent="0" algn="r">
              <a:lnSpc>
                <a:spcPct val="150000"/>
              </a:lnSpc>
              <a:buNone/>
            </a:pPr>
            <a:r>
              <a:rPr lang="ar-IQ" sz="4800" b="1" dirty="0" smtClean="0">
                <a:solidFill>
                  <a:srgbClr val="FF0000"/>
                </a:solidFill>
                <a:effectLst>
                  <a:outerShdw blurRad="38100" dist="38100" dir="2700000" algn="tl">
                    <a:srgbClr val="000000">
                      <a:alpha val="43137"/>
                    </a:srgbClr>
                  </a:outerShdw>
                </a:effectLst>
                <a:latin typeface="+mj-lt"/>
                <a:ea typeface="+mj-ea"/>
                <a:cs typeface="Ali-A-Samik" pitchFamily="2" charset="-78"/>
              </a:rPr>
              <a:t>      </a:t>
            </a:r>
            <a:r>
              <a:rPr lang="ar-SA" sz="4800" b="1" dirty="0" smtClean="0">
                <a:solidFill>
                  <a:srgbClr val="FF0000"/>
                </a:solidFill>
                <a:effectLst>
                  <a:outerShdw blurRad="38100" dist="38100" dir="2700000" algn="tl">
                    <a:srgbClr val="000000">
                      <a:alpha val="43137"/>
                    </a:srgbClr>
                  </a:outerShdw>
                </a:effectLst>
                <a:latin typeface="+mj-lt"/>
                <a:ea typeface="+mj-ea"/>
                <a:cs typeface="Ali-A-Samik" pitchFamily="2" charset="-78"/>
              </a:rPr>
              <a:t>أولاً</a:t>
            </a:r>
            <a:r>
              <a:rPr lang="ar-SA" sz="4800" b="1" dirty="0">
                <a:solidFill>
                  <a:srgbClr val="FF0000"/>
                </a:solidFill>
                <a:effectLst>
                  <a:outerShdw blurRad="38100" dist="38100" dir="2700000" algn="tl">
                    <a:srgbClr val="000000">
                      <a:alpha val="43137"/>
                    </a:srgbClr>
                  </a:outerShdw>
                </a:effectLst>
                <a:latin typeface="+mj-lt"/>
                <a:ea typeface="+mj-ea"/>
                <a:cs typeface="Ali-A-Samik" pitchFamily="2" charset="-78"/>
              </a:rPr>
              <a:t>: </a:t>
            </a:r>
            <a:r>
              <a:rPr lang="ar-SA" sz="4800" b="1" dirty="0">
                <a:solidFill>
                  <a:srgbClr val="00B050"/>
                </a:solidFill>
                <a:effectLst>
                  <a:outerShdw blurRad="38100" dist="38100" dir="2700000" algn="tl">
                    <a:srgbClr val="000000">
                      <a:alpha val="43137"/>
                    </a:srgbClr>
                  </a:outerShdw>
                </a:effectLst>
                <a:latin typeface="+mj-lt"/>
                <a:ea typeface="+mj-ea"/>
                <a:cs typeface="Ali-A-Samik" pitchFamily="2" charset="-78"/>
              </a:rPr>
              <a:t>دَوَافِعٌ فِطْرِيَّةٌ </a:t>
            </a:r>
            <a:r>
              <a:rPr lang="ar-SA" sz="4800" b="1" dirty="0" smtClean="0">
                <a:solidFill>
                  <a:srgbClr val="00B050"/>
                </a:solidFill>
                <a:effectLst>
                  <a:outerShdw blurRad="38100" dist="38100" dir="2700000" algn="tl">
                    <a:srgbClr val="000000">
                      <a:alpha val="43137"/>
                    </a:srgbClr>
                  </a:outerShdw>
                </a:effectLst>
                <a:latin typeface="+mj-lt"/>
                <a:ea typeface="+mj-ea"/>
                <a:cs typeface="Ali-A-Samik" pitchFamily="2" charset="-78"/>
              </a:rPr>
              <a:t>فِسْيُولُوجِيَّة</a:t>
            </a:r>
            <a:endParaRPr lang="ar-IQ" sz="4800" b="1" dirty="0" smtClean="0">
              <a:solidFill>
                <a:srgbClr val="00B050"/>
              </a:solidFill>
              <a:effectLst>
                <a:outerShdw blurRad="38100" dist="38100" dir="2700000" algn="tl">
                  <a:srgbClr val="000000">
                    <a:alpha val="43137"/>
                  </a:srgbClr>
                </a:outerShdw>
              </a:effectLst>
              <a:latin typeface="+mj-lt"/>
              <a:ea typeface="+mj-ea"/>
              <a:cs typeface="Ali-A-Samik" pitchFamily="2" charset="-78"/>
            </a:endParaRPr>
          </a:p>
          <a:p>
            <a:pPr marL="0" indent="0" algn="r">
              <a:lnSpc>
                <a:spcPct val="150000"/>
              </a:lnSpc>
              <a:buNone/>
            </a:pPr>
            <a:r>
              <a:rPr lang="ar-IQ" sz="4800" b="1" dirty="0" smtClean="0">
                <a:solidFill>
                  <a:srgbClr val="002060"/>
                </a:solidFill>
                <a:effectLst>
                  <a:outerShdw blurRad="38100" dist="38100" dir="2700000" algn="tl">
                    <a:srgbClr val="000000">
                      <a:alpha val="43137"/>
                    </a:srgbClr>
                  </a:outerShdw>
                </a:effectLst>
                <a:latin typeface="+mj-lt"/>
                <a:ea typeface="+mj-ea"/>
                <a:cs typeface="Ali-A-Samik" pitchFamily="2" charset="-78"/>
              </a:rPr>
              <a:t>      </a:t>
            </a:r>
            <a:r>
              <a:rPr lang="ar-SA" sz="4800" b="1" dirty="0" smtClean="0">
                <a:effectLst>
                  <a:outerShdw blurRad="38100" dist="38100" dir="2700000" algn="tl">
                    <a:srgbClr val="000000">
                      <a:alpha val="43137"/>
                    </a:srgbClr>
                  </a:outerShdw>
                </a:effectLst>
                <a:latin typeface="+mj-lt"/>
                <a:ea typeface="+mj-ea"/>
                <a:cs typeface="Ali-A-Samik" pitchFamily="2" charset="-78"/>
              </a:rPr>
              <a:t>ثانياً</a:t>
            </a:r>
            <a:r>
              <a:rPr lang="ar-SA" sz="4800" b="1" dirty="0">
                <a:effectLst>
                  <a:outerShdw blurRad="38100" dist="38100" dir="2700000" algn="tl">
                    <a:srgbClr val="000000">
                      <a:alpha val="43137"/>
                    </a:srgbClr>
                  </a:outerShdw>
                </a:effectLst>
                <a:latin typeface="+mj-lt"/>
                <a:ea typeface="+mj-ea"/>
                <a:cs typeface="Ali-A-Samik" pitchFamily="2" charset="-78"/>
              </a:rPr>
              <a:t>: </a:t>
            </a:r>
            <a:r>
              <a:rPr lang="ar-SA" sz="4800" b="1" dirty="0">
                <a:solidFill>
                  <a:srgbClr val="002060"/>
                </a:solidFill>
                <a:effectLst>
                  <a:outerShdw blurRad="38100" dist="38100" dir="2700000" algn="tl">
                    <a:srgbClr val="000000">
                      <a:alpha val="43137"/>
                    </a:srgbClr>
                  </a:outerShdw>
                </a:effectLst>
                <a:latin typeface="+mj-lt"/>
                <a:ea typeface="+mj-ea"/>
                <a:cs typeface="Ali-A-Samik" pitchFamily="2" charset="-78"/>
              </a:rPr>
              <a:t>دَوَافِعٌ نَفْسِيَّةٌ اجْتِمَاعِيَّة</a:t>
            </a:r>
            <a:r>
              <a:rPr lang="ar-SA" sz="4400" b="1" dirty="0">
                <a:solidFill>
                  <a:srgbClr val="002060"/>
                </a:solidFill>
                <a:effectLst>
                  <a:outerShdw blurRad="38100" dist="38100" dir="2700000" algn="tl">
                    <a:srgbClr val="000000">
                      <a:alpha val="43137"/>
                    </a:srgbClr>
                  </a:outerShdw>
                </a:effectLst>
                <a:latin typeface="+mj-lt"/>
                <a:ea typeface="+mj-ea"/>
                <a:cs typeface="Ali-A-Samik" pitchFamily="2" charset="-78"/>
              </a:rPr>
              <a:t>ٌ</a:t>
            </a:r>
            <a:endParaRPr lang="en-US" sz="4400" b="1" dirty="0">
              <a:solidFill>
                <a:srgbClr val="002060"/>
              </a:solidFill>
              <a:effectLst>
                <a:outerShdw blurRad="38100" dist="38100" dir="2700000" algn="tl">
                  <a:srgbClr val="000000">
                    <a:alpha val="43137"/>
                  </a:srgbClr>
                </a:outerShdw>
              </a:effectLst>
              <a:latin typeface="+mj-lt"/>
              <a:ea typeface="+mj-ea"/>
              <a:cs typeface="Ali-A-Samik" pitchFamily="2" charset="-78"/>
            </a:endParaRPr>
          </a:p>
        </p:txBody>
      </p:sp>
      <p:sp>
        <p:nvSpPr>
          <p:cNvPr id="4" name="5-Point Star 3"/>
          <p:cNvSpPr/>
          <p:nvPr/>
        </p:nvSpPr>
        <p:spPr>
          <a:xfrm>
            <a:off x="11236036" y="2493818"/>
            <a:ext cx="775855" cy="85898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  </a:t>
            </a:r>
            <a:endParaRPr lang="en-US" dirty="0"/>
          </a:p>
        </p:txBody>
      </p:sp>
      <p:sp>
        <p:nvSpPr>
          <p:cNvPr id="5" name="5-Point Star 4"/>
          <p:cNvSpPr/>
          <p:nvPr/>
        </p:nvSpPr>
        <p:spPr>
          <a:xfrm>
            <a:off x="11236036" y="3685309"/>
            <a:ext cx="775855" cy="94211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547157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4691" y="138546"/>
            <a:ext cx="11942618" cy="6580910"/>
          </a:xfrm>
        </p:spPr>
        <p:txBody>
          <a:bodyPr>
            <a:noAutofit/>
          </a:bodyPr>
          <a:lstStyle/>
          <a:p>
            <a:pPr algn="r" rtl="1">
              <a:lnSpc>
                <a:spcPct val="150000"/>
              </a:lnSpc>
            </a:pPr>
            <a:r>
              <a:rPr lang="ar-IQ" sz="6600" b="1" dirty="0" smtClean="0">
                <a:solidFill>
                  <a:srgbClr val="0070C0"/>
                </a:solidFill>
                <a:effectLst>
                  <a:outerShdw blurRad="38100" dist="38100" dir="2700000" algn="tl">
                    <a:srgbClr val="000000">
                      <a:alpha val="43137"/>
                    </a:srgbClr>
                  </a:outerShdw>
                </a:effectLst>
                <a:cs typeface="Ali-A-Sharif Bold" pitchFamily="2" charset="-78"/>
              </a:rPr>
              <a:t> </a:t>
            </a:r>
            <a:r>
              <a:rPr lang="ar-SA" sz="6600" b="1" dirty="0" smtClean="0">
                <a:solidFill>
                  <a:srgbClr val="0070C0"/>
                </a:solidFill>
                <a:effectLst>
                  <a:outerShdw blurRad="38100" dist="38100" dir="2700000" algn="tl">
                    <a:srgbClr val="000000">
                      <a:alpha val="43137"/>
                    </a:srgbClr>
                  </a:outerShdw>
                </a:effectLst>
                <a:cs typeface="Ali-A-Sharif Bold" pitchFamily="2" charset="-78"/>
              </a:rPr>
              <a:t>القِسْمُ </a:t>
            </a:r>
            <a:r>
              <a:rPr lang="ar-SA" sz="6600" b="1" dirty="0">
                <a:solidFill>
                  <a:srgbClr val="0070C0"/>
                </a:solidFill>
                <a:effectLst>
                  <a:outerShdw blurRad="38100" dist="38100" dir="2700000" algn="tl">
                    <a:srgbClr val="000000">
                      <a:alpha val="43137"/>
                    </a:srgbClr>
                  </a:outerShdw>
                </a:effectLst>
                <a:cs typeface="Ali-A-Sharif Bold" pitchFamily="2" charset="-78"/>
              </a:rPr>
              <a:t>الأَوَّلُ: الدَّوَافِعُ الفِطْرِيَّة الفِسيُولُوجِيَّة</a:t>
            </a:r>
            <a:r>
              <a:rPr lang="en-US" sz="4900" b="1" dirty="0">
                <a:solidFill>
                  <a:srgbClr val="0070C0"/>
                </a:solidFill>
                <a:effectLst>
                  <a:outerShdw blurRad="38100" dist="38100" dir="2700000" algn="tl">
                    <a:srgbClr val="000000">
                      <a:alpha val="43137"/>
                    </a:srgbClr>
                  </a:outerShdw>
                </a:effectLst>
                <a:cs typeface="Ali-A-Sharif Bold" pitchFamily="2" charset="-78"/>
              </a:rPr>
              <a:t/>
            </a:r>
            <a:br>
              <a:rPr lang="en-US" sz="4900" b="1" dirty="0">
                <a:solidFill>
                  <a:srgbClr val="0070C0"/>
                </a:solidFill>
                <a:effectLst>
                  <a:outerShdw blurRad="38100" dist="38100" dir="2700000" algn="tl">
                    <a:srgbClr val="000000">
                      <a:alpha val="43137"/>
                    </a:srgbClr>
                  </a:outerShdw>
                </a:effectLst>
                <a:cs typeface="Ali-A-Sharif Bold" pitchFamily="2" charset="-78"/>
              </a:rPr>
            </a:br>
            <a:r>
              <a:rPr lang="ar-SA" sz="4900" b="1" dirty="0">
                <a:effectLst>
                  <a:outerShdw blurRad="38100" dist="38100" dir="2700000" algn="tl">
                    <a:srgbClr val="000000">
                      <a:alpha val="43137"/>
                    </a:srgbClr>
                  </a:outerShdw>
                </a:effectLst>
                <a:cs typeface="Ali-A-Sharif Bold" pitchFamily="2" charset="-78"/>
              </a:rPr>
              <a:t>هذه الدوافع تتحدد عن طريق الوراثة . وهي مرتبطة بالحاجات الجسمية لدى الكائن الحي. فَتُحْدِثٌ تغير في التوازن العضوي والكيميائي فتسبب حالة من التوتر والقلق ، هذا التوتر يدفع الكائن للقيام بعمل ما ليشبع الحاجات الجسمية ويعود إلى حالته الطبيعيَّة . </a:t>
            </a:r>
            <a:endParaRPr lang="en-US" sz="4900" b="1" u="sng" dirty="0">
              <a:solidFill>
                <a:srgbClr val="FF0000"/>
              </a:solidFill>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3527941879"/>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4692" y="138546"/>
            <a:ext cx="11845636" cy="6580910"/>
          </a:xfrm>
        </p:spPr>
        <p:txBody>
          <a:bodyPr>
            <a:noAutofit/>
          </a:bodyPr>
          <a:lstStyle/>
          <a:p>
            <a:pPr algn="r" rtl="1">
              <a:lnSpc>
                <a:spcPct val="150000"/>
              </a:lnSpc>
            </a:pPr>
            <a:r>
              <a:rPr lang="ar-SA" sz="5000" b="1" dirty="0" smtClean="0">
                <a:solidFill>
                  <a:srgbClr val="002060"/>
                </a:solidFill>
                <a:effectLst>
                  <a:outerShdw blurRad="38100" dist="38100" dir="2700000" algn="tl">
                    <a:srgbClr val="000000">
                      <a:alpha val="43137"/>
                    </a:srgbClr>
                  </a:outerShdw>
                </a:effectLst>
                <a:cs typeface="Ali-A-Sharif Bold" pitchFamily="2" charset="-78"/>
              </a:rPr>
              <a:t>وهذه الدَّواف</a:t>
            </a:r>
            <a:r>
              <a:rPr lang="ar-IQ" sz="5000" b="1" dirty="0" smtClean="0">
                <a:solidFill>
                  <a:srgbClr val="002060"/>
                </a:solidFill>
                <a:effectLst>
                  <a:outerShdw blurRad="38100" dist="38100" dir="2700000" algn="tl">
                    <a:srgbClr val="000000">
                      <a:alpha val="43137"/>
                    </a:srgbClr>
                  </a:outerShdw>
                </a:effectLst>
                <a:cs typeface="Ali-A-Sharif Bold" pitchFamily="2" charset="-78"/>
              </a:rPr>
              <a:t>ـ</a:t>
            </a:r>
            <a:r>
              <a:rPr lang="ar-SA" sz="5000" b="1" dirty="0" smtClean="0">
                <a:solidFill>
                  <a:srgbClr val="002060"/>
                </a:solidFill>
                <a:effectLst>
                  <a:outerShdw blurRad="38100" dist="38100" dir="2700000" algn="tl">
                    <a:srgbClr val="000000">
                      <a:alpha val="43137"/>
                    </a:srgbClr>
                  </a:outerShdw>
                </a:effectLst>
                <a:cs typeface="Ali-A-Sharif Bold" pitchFamily="2" charset="-78"/>
              </a:rPr>
              <a:t>ع </a:t>
            </a:r>
            <a:r>
              <a:rPr lang="ar-SA" sz="5000" b="1" dirty="0">
                <a:solidFill>
                  <a:srgbClr val="002060"/>
                </a:solidFill>
                <a:effectLst>
                  <a:outerShdw blurRad="38100" dist="38100" dir="2700000" algn="tl">
                    <a:srgbClr val="000000">
                      <a:alpha val="43137"/>
                    </a:srgbClr>
                  </a:outerShdw>
                </a:effectLst>
                <a:cs typeface="Ali-A-Sharif Bold" pitchFamily="2" charset="-78"/>
              </a:rPr>
              <a:t>مرتبطة </a:t>
            </a:r>
            <a:r>
              <a:rPr lang="ar-SA" sz="5000" b="1" dirty="0" smtClean="0">
                <a:solidFill>
                  <a:srgbClr val="002060"/>
                </a:solidFill>
                <a:effectLst>
                  <a:outerShdw blurRad="38100" dist="38100" dir="2700000" algn="tl">
                    <a:srgbClr val="000000">
                      <a:alpha val="43137"/>
                    </a:srgbClr>
                  </a:outerShdw>
                </a:effectLst>
                <a:cs typeface="Ali-A-Sharif Bold" pitchFamily="2" charset="-78"/>
              </a:rPr>
              <a:t>بالأجه</a:t>
            </a:r>
            <a:r>
              <a:rPr lang="ar-IQ" sz="5000" b="1" dirty="0" smtClean="0">
                <a:solidFill>
                  <a:srgbClr val="002060"/>
                </a:solidFill>
                <a:effectLst>
                  <a:outerShdw blurRad="38100" dist="38100" dir="2700000" algn="tl">
                    <a:srgbClr val="000000">
                      <a:alpha val="43137"/>
                    </a:srgbClr>
                  </a:outerShdw>
                </a:effectLst>
                <a:cs typeface="Ali-A-Sharif Bold" pitchFamily="2" charset="-78"/>
              </a:rPr>
              <a:t>ـ</a:t>
            </a:r>
            <a:r>
              <a:rPr lang="ar-SA" sz="5000" b="1" dirty="0" smtClean="0">
                <a:solidFill>
                  <a:srgbClr val="002060"/>
                </a:solidFill>
                <a:effectLst>
                  <a:outerShdw blurRad="38100" dist="38100" dir="2700000" algn="tl">
                    <a:srgbClr val="000000">
                      <a:alpha val="43137"/>
                    </a:srgbClr>
                  </a:outerShdw>
                </a:effectLst>
                <a:cs typeface="Ali-A-Sharif Bold" pitchFamily="2" charset="-78"/>
              </a:rPr>
              <a:t>زة العضوية</a:t>
            </a:r>
            <a:r>
              <a:rPr lang="ar-IQ" sz="5000" b="1" dirty="0" smtClean="0">
                <a:solidFill>
                  <a:srgbClr val="002060"/>
                </a:solidFill>
                <a:effectLst>
                  <a:outerShdw blurRad="38100" dist="38100" dir="2700000" algn="tl">
                    <a:srgbClr val="000000">
                      <a:alpha val="43137"/>
                    </a:srgbClr>
                  </a:outerShdw>
                </a:effectLst>
                <a:cs typeface="Ali-A-Sharif Bold" pitchFamily="2" charset="-78"/>
              </a:rPr>
              <a:t> </a:t>
            </a:r>
            <a:r>
              <a:rPr lang="ar-SA" sz="5000" b="1" dirty="0" smtClean="0">
                <a:solidFill>
                  <a:srgbClr val="002060"/>
                </a:solidFill>
                <a:effectLst>
                  <a:outerShdw blurRad="38100" dist="38100" dir="2700000" algn="tl">
                    <a:srgbClr val="000000">
                      <a:alpha val="43137"/>
                    </a:srgbClr>
                  </a:outerShdw>
                </a:effectLst>
                <a:cs typeface="Ali-A-Sharif Bold" pitchFamily="2" charset="-78"/>
              </a:rPr>
              <a:t>، فداف</a:t>
            </a:r>
            <a:r>
              <a:rPr lang="ar-IQ" sz="5000" b="1" dirty="0" smtClean="0">
                <a:solidFill>
                  <a:srgbClr val="002060"/>
                </a:solidFill>
                <a:effectLst>
                  <a:outerShdw blurRad="38100" dist="38100" dir="2700000" algn="tl">
                    <a:srgbClr val="000000">
                      <a:alpha val="43137"/>
                    </a:srgbClr>
                  </a:outerShdw>
                </a:effectLst>
                <a:cs typeface="Ali-A-Sharif Bold" pitchFamily="2" charset="-78"/>
              </a:rPr>
              <a:t>ـ</a:t>
            </a:r>
            <a:r>
              <a:rPr lang="ar-SA" sz="5000" b="1" dirty="0" smtClean="0">
                <a:solidFill>
                  <a:srgbClr val="002060"/>
                </a:solidFill>
                <a:effectLst>
                  <a:outerShdw blurRad="38100" dist="38100" dir="2700000" algn="tl">
                    <a:srgbClr val="000000">
                      <a:alpha val="43137"/>
                    </a:srgbClr>
                  </a:outerShdw>
                </a:effectLst>
                <a:cs typeface="Ali-A-Sharif Bold" pitchFamily="2" charset="-78"/>
              </a:rPr>
              <a:t>ع الج</a:t>
            </a:r>
            <a:r>
              <a:rPr lang="ar-IQ" sz="5000" b="1" dirty="0" smtClean="0">
                <a:solidFill>
                  <a:srgbClr val="002060"/>
                </a:solidFill>
                <a:effectLst>
                  <a:outerShdw blurRad="38100" dist="38100" dir="2700000" algn="tl">
                    <a:srgbClr val="000000">
                      <a:alpha val="43137"/>
                    </a:srgbClr>
                  </a:outerShdw>
                </a:effectLst>
                <a:cs typeface="Ali-A-Sharif Bold" pitchFamily="2" charset="-78"/>
              </a:rPr>
              <a:t>ـ</a:t>
            </a:r>
            <a:r>
              <a:rPr lang="ar-SA" sz="5000" b="1" dirty="0" smtClean="0">
                <a:solidFill>
                  <a:srgbClr val="002060"/>
                </a:solidFill>
                <a:effectLst>
                  <a:outerShdw blurRad="38100" dist="38100" dir="2700000" algn="tl">
                    <a:srgbClr val="000000">
                      <a:alpha val="43137"/>
                    </a:srgbClr>
                  </a:outerShdw>
                </a:effectLst>
                <a:cs typeface="Ali-A-Sharif Bold" pitchFamily="2" charset="-78"/>
              </a:rPr>
              <a:t>وع </a:t>
            </a:r>
            <a:r>
              <a:rPr lang="ar-SA" sz="5000" b="1" dirty="0">
                <a:solidFill>
                  <a:srgbClr val="002060"/>
                </a:solidFill>
                <a:effectLst>
                  <a:outerShdw blurRad="38100" dist="38100" dir="2700000" algn="tl">
                    <a:srgbClr val="000000">
                      <a:alpha val="43137"/>
                    </a:srgbClr>
                  </a:outerShdw>
                </a:effectLst>
                <a:cs typeface="Ali-A-Sharif Bold" pitchFamily="2" charset="-78"/>
              </a:rPr>
              <a:t>مرتبط </a:t>
            </a:r>
            <a:r>
              <a:rPr lang="ar-SA" sz="5000" b="1" dirty="0" smtClean="0">
                <a:solidFill>
                  <a:srgbClr val="002060"/>
                </a:solidFill>
                <a:effectLst>
                  <a:outerShdw blurRad="38100" dist="38100" dir="2700000" algn="tl">
                    <a:srgbClr val="000000">
                      <a:alpha val="43137"/>
                    </a:srgbClr>
                  </a:outerShdw>
                </a:effectLst>
                <a:cs typeface="Ali-A-Sharif Bold" pitchFamily="2" charset="-78"/>
              </a:rPr>
              <a:t>بالج</a:t>
            </a:r>
            <a:r>
              <a:rPr lang="ar-IQ" sz="5000" b="1" dirty="0" smtClean="0">
                <a:solidFill>
                  <a:srgbClr val="002060"/>
                </a:solidFill>
                <a:effectLst>
                  <a:outerShdw blurRad="38100" dist="38100" dir="2700000" algn="tl">
                    <a:srgbClr val="000000">
                      <a:alpha val="43137"/>
                    </a:srgbClr>
                  </a:outerShdw>
                </a:effectLst>
                <a:cs typeface="Ali-A-Sharif Bold" pitchFamily="2" charset="-78"/>
              </a:rPr>
              <a:t>ـ</a:t>
            </a:r>
            <a:r>
              <a:rPr lang="ar-SA" sz="5000" b="1" dirty="0" smtClean="0">
                <a:solidFill>
                  <a:srgbClr val="002060"/>
                </a:solidFill>
                <a:effectLst>
                  <a:outerShdw blurRad="38100" dist="38100" dir="2700000" algn="tl">
                    <a:srgbClr val="000000">
                      <a:alpha val="43137"/>
                    </a:srgbClr>
                  </a:outerShdw>
                </a:effectLst>
                <a:cs typeface="Ali-A-Sharif Bold" pitchFamily="2" charset="-78"/>
              </a:rPr>
              <a:t>هاز الهضمي</a:t>
            </a:r>
            <a:r>
              <a:rPr lang="ar-IQ" sz="5000" b="1" dirty="0" smtClean="0">
                <a:solidFill>
                  <a:srgbClr val="002060"/>
                </a:solidFill>
                <a:effectLst>
                  <a:outerShdw blurRad="38100" dist="38100" dir="2700000" algn="tl">
                    <a:srgbClr val="000000">
                      <a:alpha val="43137"/>
                    </a:srgbClr>
                  </a:outerShdw>
                </a:effectLst>
                <a:cs typeface="Ali-A-Sharif Bold" pitchFamily="2" charset="-78"/>
              </a:rPr>
              <a:t> </a:t>
            </a:r>
            <a:r>
              <a:rPr lang="ar-SA" sz="5000" b="1" dirty="0" smtClean="0">
                <a:solidFill>
                  <a:srgbClr val="002060"/>
                </a:solidFill>
                <a:effectLst>
                  <a:outerShdw blurRad="38100" dist="38100" dir="2700000" algn="tl">
                    <a:srgbClr val="000000">
                      <a:alpha val="43137"/>
                    </a:srgbClr>
                  </a:outerShdw>
                </a:effectLst>
                <a:cs typeface="Ali-A-Sharif Bold" pitchFamily="2" charset="-78"/>
              </a:rPr>
              <a:t>، </a:t>
            </a:r>
            <a:r>
              <a:rPr lang="ar-SA" sz="5000" b="1" dirty="0">
                <a:solidFill>
                  <a:srgbClr val="002060"/>
                </a:solidFill>
                <a:effectLst>
                  <a:outerShdw blurRad="38100" dist="38100" dir="2700000" algn="tl">
                    <a:srgbClr val="000000">
                      <a:alpha val="43137"/>
                    </a:srgbClr>
                  </a:outerShdw>
                </a:effectLst>
                <a:cs typeface="Ali-A-Sharif Bold" pitchFamily="2" charset="-78"/>
              </a:rPr>
              <a:t>ودافع التنفس مرتبط بالجهاز التنفسي . </a:t>
            </a:r>
            <a:r>
              <a:rPr lang="en-US" sz="5000" b="1" dirty="0">
                <a:effectLst>
                  <a:outerShdw blurRad="38100" dist="38100" dir="2700000" algn="tl">
                    <a:srgbClr val="000000">
                      <a:alpha val="43137"/>
                    </a:srgbClr>
                  </a:outerShdw>
                </a:effectLst>
                <a:cs typeface="Ali-A-Sharif Bold" pitchFamily="2" charset="-78"/>
              </a:rPr>
              <a:t/>
            </a:r>
            <a:br>
              <a:rPr lang="en-US" sz="5000" b="1" dirty="0">
                <a:effectLst>
                  <a:outerShdw blurRad="38100" dist="38100" dir="2700000" algn="tl">
                    <a:srgbClr val="000000">
                      <a:alpha val="43137"/>
                    </a:srgbClr>
                  </a:outerShdw>
                </a:effectLst>
                <a:cs typeface="Ali-A-Sharif Bold" pitchFamily="2" charset="-78"/>
              </a:rPr>
            </a:br>
            <a:r>
              <a:rPr lang="ar-SA" sz="5000" b="1" dirty="0">
                <a:effectLst>
                  <a:outerShdw blurRad="38100" dist="38100" dir="2700000" algn="tl">
                    <a:srgbClr val="000000">
                      <a:alpha val="43137"/>
                    </a:srgbClr>
                  </a:outerShdw>
                </a:effectLst>
                <a:cs typeface="Ali-A-Sharif Bold" pitchFamily="2" charset="-78"/>
              </a:rPr>
              <a:t>وهذه الدوافع </a:t>
            </a:r>
            <a:r>
              <a:rPr lang="ar-SA" sz="5000" b="1" dirty="0" smtClean="0">
                <a:effectLst>
                  <a:outerShdw blurRad="38100" dist="38100" dir="2700000" algn="tl">
                    <a:srgbClr val="000000">
                      <a:alpha val="43137"/>
                    </a:srgbClr>
                  </a:outerShdw>
                </a:effectLst>
                <a:cs typeface="Ali-A-Sharif Bold" pitchFamily="2" charset="-78"/>
              </a:rPr>
              <a:t>مهم</a:t>
            </a:r>
            <a:r>
              <a:rPr lang="ar-IQ" sz="5000" b="1" dirty="0" smtClean="0">
                <a:effectLst>
                  <a:outerShdw blurRad="38100" dist="38100" dir="2700000" algn="tl">
                    <a:srgbClr val="000000">
                      <a:alpha val="43137"/>
                    </a:srgbClr>
                  </a:outerShdw>
                </a:effectLst>
                <a:cs typeface="Ali-A-Sharif Bold" pitchFamily="2" charset="-78"/>
              </a:rPr>
              <a:t>َّ</a:t>
            </a:r>
            <a:r>
              <a:rPr lang="ar-SA" sz="5000" b="1" dirty="0" smtClean="0">
                <a:effectLst>
                  <a:outerShdw blurRad="38100" dist="38100" dir="2700000" algn="tl">
                    <a:srgbClr val="000000">
                      <a:alpha val="43137"/>
                    </a:srgbClr>
                  </a:outerShdw>
                </a:effectLst>
                <a:cs typeface="Ali-A-Sharif Bold" pitchFamily="2" charset="-78"/>
              </a:rPr>
              <a:t>ة </a:t>
            </a:r>
            <a:r>
              <a:rPr lang="ar-SA" sz="5000" b="1" dirty="0">
                <a:effectLst>
                  <a:outerShdw blurRad="38100" dist="38100" dir="2700000" algn="tl">
                    <a:srgbClr val="000000">
                      <a:alpha val="43137"/>
                    </a:srgbClr>
                  </a:outerShdw>
                </a:effectLst>
                <a:cs typeface="Ali-A-Sharif Bold" pitchFamily="2" charset="-78"/>
              </a:rPr>
              <a:t>ولابدّ من إشباعها </a:t>
            </a:r>
            <a:r>
              <a:rPr lang="ar-SA" sz="5000" b="1" dirty="0" smtClean="0">
                <a:effectLst>
                  <a:outerShdw blurRad="38100" dist="38100" dir="2700000" algn="tl">
                    <a:srgbClr val="000000">
                      <a:alpha val="43137"/>
                    </a:srgbClr>
                  </a:outerShdw>
                </a:effectLst>
                <a:cs typeface="Ali-A-Sharif Bold" pitchFamily="2" charset="-78"/>
              </a:rPr>
              <a:t>لأنّ</a:t>
            </a:r>
            <a:r>
              <a:rPr lang="ar-IQ" sz="5000" b="1" dirty="0" smtClean="0">
                <a:effectLst>
                  <a:outerShdw blurRad="38100" dist="38100" dir="2700000" algn="tl">
                    <a:srgbClr val="000000">
                      <a:alpha val="43137"/>
                    </a:srgbClr>
                  </a:outerShdw>
                </a:effectLst>
                <a:cs typeface="Ali-A-Sharif Bold" pitchFamily="2" charset="-78"/>
              </a:rPr>
              <a:t>َ</a:t>
            </a:r>
            <a:r>
              <a:rPr lang="ar-SA" sz="5000" b="1" dirty="0" smtClean="0">
                <a:effectLst>
                  <a:outerShdw blurRad="38100" dist="38100" dir="2700000" algn="tl">
                    <a:srgbClr val="000000">
                      <a:alpha val="43137"/>
                    </a:srgbClr>
                  </a:outerShdw>
                </a:effectLst>
                <a:cs typeface="Ali-A-Sharif Bold" pitchFamily="2" charset="-78"/>
              </a:rPr>
              <a:t>ها </a:t>
            </a:r>
            <a:r>
              <a:rPr lang="ar-SA" sz="5000" b="1" dirty="0">
                <a:effectLst>
                  <a:outerShdw blurRad="38100" dist="38100" dir="2700000" algn="tl">
                    <a:srgbClr val="000000">
                      <a:alpha val="43137"/>
                    </a:srgbClr>
                  </a:outerShdw>
                </a:effectLst>
                <a:cs typeface="Ali-A-Sharif Bold" pitchFamily="2" charset="-78"/>
              </a:rPr>
              <a:t>أساس بقائنا في </a:t>
            </a:r>
            <a:r>
              <a:rPr lang="ar-SA" sz="5000" b="1" dirty="0" smtClean="0">
                <a:effectLst>
                  <a:outerShdw blurRad="38100" dist="38100" dir="2700000" algn="tl">
                    <a:srgbClr val="000000">
                      <a:alpha val="43137"/>
                    </a:srgbClr>
                  </a:outerShdw>
                </a:effectLst>
                <a:cs typeface="Ali-A-Sharif Bold" pitchFamily="2" charset="-78"/>
              </a:rPr>
              <a:t>الحياة</a:t>
            </a:r>
            <a:r>
              <a:rPr lang="ar-IQ" sz="5000" b="1" dirty="0" smtClean="0">
                <a:effectLst>
                  <a:outerShdw blurRad="38100" dist="38100" dir="2700000" algn="tl">
                    <a:srgbClr val="000000">
                      <a:alpha val="43137"/>
                    </a:srgbClr>
                  </a:outerShdw>
                </a:effectLst>
                <a:cs typeface="Ali-A-Sharif Bold" pitchFamily="2" charset="-78"/>
              </a:rPr>
              <a:t> </a:t>
            </a:r>
            <a:r>
              <a:rPr lang="ar-SA" sz="5000" b="1" dirty="0" smtClean="0">
                <a:effectLst>
                  <a:outerShdw blurRad="38100" dist="38100" dir="2700000" algn="tl">
                    <a:srgbClr val="000000">
                      <a:alpha val="43137"/>
                    </a:srgbClr>
                  </a:outerShdw>
                </a:effectLst>
                <a:cs typeface="Ali-A-Sharif Bold" pitchFamily="2" charset="-78"/>
              </a:rPr>
              <a:t>. </a:t>
            </a:r>
            <a:r>
              <a:rPr lang="ar-SA" sz="5000" b="1" dirty="0">
                <a:effectLst>
                  <a:outerShdw blurRad="38100" dist="38100" dir="2700000" algn="tl">
                    <a:srgbClr val="000000">
                      <a:alpha val="43137"/>
                    </a:srgbClr>
                  </a:outerShdw>
                </a:effectLst>
                <a:cs typeface="Ali-A-Sharif Bold" pitchFamily="2" charset="-78"/>
              </a:rPr>
              <a:t>وهي أساسية من حفظ </a:t>
            </a:r>
            <a:r>
              <a:rPr lang="ar-SA" sz="5000" b="1" dirty="0" smtClean="0">
                <a:effectLst>
                  <a:outerShdw blurRad="38100" dist="38100" dir="2700000" algn="tl">
                    <a:srgbClr val="000000">
                      <a:alpha val="43137"/>
                    </a:srgbClr>
                  </a:outerShdw>
                </a:effectLst>
                <a:cs typeface="Ali-A-Sharif Bold" pitchFamily="2" charset="-78"/>
              </a:rPr>
              <a:t>النوع</a:t>
            </a:r>
            <a:r>
              <a:rPr lang="ar-IQ" sz="5000" b="1" dirty="0" smtClean="0">
                <a:effectLst>
                  <a:outerShdw blurRad="38100" dist="38100" dir="2700000" algn="tl">
                    <a:srgbClr val="000000">
                      <a:alpha val="43137"/>
                    </a:srgbClr>
                  </a:outerShdw>
                </a:effectLst>
                <a:cs typeface="Ali-A-Sharif Bold" pitchFamily="2" charset="-78"/>
              </a:rPr>
              <a:t> </a:t>
            </a:r>
            <a:r>
              <a:rPr lang="ar-SA" sz="5000" b="1" dirty="0" smtClean="0">
                <a:effectLst>
                  <a:outerShdw blurRad="38100" dist="38100" dir="2700000" algn="tl">
                    <a:srgbClr val="000000">
                      <a:alpha val="43137"/>
                    </a:srgbClr>
                  </a:outerShdw>
                </a:effectLst>
                <a:cs typeface="Ali-A-Sharif Bold" pitchFamily="2" charset="-78"/>
              </a:rPr>
              <a:t>. </a:t>
            </a:r>
            <a:r>
              <a:rPr lang="ar-SA" sz="5000" b="1" dirty="0">
                <a:effectLst>
                  <a:outerShdw blurRad="38100" dist="38100" dir="2700000" algn="tl">
                    <a:srgbClr val="000000">
                      <a:alpha val="43137"/>
                    </a:srgbClr>
                  </a:outerShdw>
                </a:effectLst>
                <a:cs typeface="Ali-A-Sharif Bold" pitchFamily="2" charset="-78"/>
              </a:rPr>
              <a:t>وهذه الدوافع تتسم بالعمومية لاشتراك جميع الكائنات </a:t>
            </a:r>
            <a:r>
              <a:rPr lang="ar-SA" sz="5000" b="1" dirty="0" smtClean="0">
                <a:effectLst>
                  <a:outerShdw blurRad="38100" dist="38100" dir="2700000" algn="tl">
                    <a:srgbClr val="000000">
                      <a:alpha val="43137"/>
                    </a:srgbClr>
                  </a:outerShdw>
                </a:effectLst>
                <a:cs typeface="Ali-A-Sharif Bold" pitchFamily="2" charset="-78"/>
              </a:rPr>
              <a:t>الحيّ</a:t>
            </a:r>
            <a:r>
              <a:rPr lang="ar-IQ" sz="5000" b="1" dirty="0" smtClean="0">
                <a:effectLst>
                  <a:outerShdw blurRad="38100" dist="38100" dir="2700000" algn="tl">
                    <a:srgbClr val="000000">
                      <a:alpha val="43137"/>
                    </a:srgbClr>
                  </a:outerShdw>
                </a:effectLst>
                <a:cs typeface="Ali-A-Sharif Bold" pitchFamily="2" charset="-78"/>
              </a:rPr>
              <a:t>َ</a:t>
            </a:r>
            <a:r>
              <a:rPr lang="ar-SA" sz="5000" b="1" dirty="0" smtClean="0">
                <a:effectLst>
                  <a:outerShdw blurRad="38100" dist="38100" dir="2700000" algn="tl">
                    <a:srgbClr val="000000">
                      <a:alpha val="43137"/>
                    </a:srgbClr>
                  </a:outerShdw>
                </a:effectLst>
                <a:cs typeface="Ali-A-Sharif Bold" pitchFamily="2" charset="-78"/>
              </a:rPr>
              <a:t>ة </a:t>
            </a:r>
            <a:r>
              <a:rPr lang="ar-SA" sz="5000" b="1" dirty="0">
                <a:effectLst>
                  <a:outerShdw blurRad="38100" dist="38100" dir="2700000" algn="tl">
                    <a:srgbClr val="000000">
                      <a:alpha val="43137"/>
                    </a:srgbClr>
                  </a:outerShdw>
                </a:effectLst>
                <a:cs typeface="Ali-A-Sharif Bold" pitchFamily="2" charset="-78"/>
              </a:rPr>
              <a:t>فيها . </a:t>
            </a:r>
            <a:r>
              <a:rPr lang="ar-IQ" sz="5000" b="1" dirty="0" smtClean="0">
                <a:effectLst>
                  <a:outerShdw blurRad="38100" dist="38100" dir="2700000" algn="tl">
                    <a:srgbClr val="000000">
                      <a:alpha val="43137"/>
                    </a:srgbClr>
                  </a:outerShdw>
                </a:effectLst>
                <a:cs typeface="Ali-A-Sharif Bold" pitchFamily="2" charset="-78"/>
              </a:rPr>
              <a:t> </a:t>
            </a:r>
            <a:r>
              <a:rPr lang="ar-IQ" sz="6000" b="1" u="sng" dirty="0" smtClean="0">
                <a:solidFill>
                  <a:srgbClr val="FF0000"/>
                </a:solidFill>
                <a:effectLst>
                  <a:outerShdw blurRad="38100" dist="38100" dir="2700000" algn="tl">
                    <a:srgbClr val="000000">
                      <a:alpha val="43137"/>
                    </a:srgbClr>
                  </a:outerShdw>
                </a:effectLst>
                <a:cs typeface="Ali-A-Sharif Bold" pitchFamily="2" charset="-78"/>
              </a:rPr>
              <a:t>ومن هذه الدَّوافـع</a:t>
            </a:r>
            <a:r>
              <a:rPr lang="ar-IQ" sz="6000" b="1" dirty="0" smtClean="0">
                <a:solidFill>
                  <a:srgbClr val="FF0000"/>
                </a:solidFill>
                <a:effectLst>
                  <a:outerShdw blurRad="38100" dist="38100" dir="2700000" algn="tl">
                    <a:srgbClr val="000000">
                      <a:alpha val="43137"/>
                    </a:srgbClr>
                  </a:outerShdw>
                </a:effectLst>
                <a:cs typeface="Ali-A-Sharif Bold" pitchFamily="2" charset="-78"/>
              </a:rPr>
              <a:t> :</a:t>
            </a:r>
            <a:endParaRPr lang="en-US" sz="6000" b="1" dirty="0">
              <a:solidFill>
                <a:srgbClr val="FF0000"/>
              </a:solidFill>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2896847800"/>
      </p:ext>
    </p:extLst>
  </p:cSld>
  <p:clrMapOvr>
    <a:masterClrMapping/>
  </p:clrMapOvr>
  <p:transition spd="slow">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4691" y="138546"/>
            <a:ext cx="11859491" cy="6580910"/>
          </a:xfrm>
        </p:spPr>
        <p:txBody>
          <a:bodyPr>
            <a:noAutofit/>
          </a:bodyPr>
          <a:lstStyle/>
          <a:p>
            <a:pPr algn="r" rtl="1">
              <a:lnSpc>
                <a:spcPct val="150000"/>
              </a:lnSpc>
            </a:pPr>
            <a:r>
              <a:rPr lang="ar-SA" b="1" dirty="0">
                <a:solidFill>
                  <a:srgbClr val="FF0000"/>
                </a:solidFill>
                <a:effectLst>
                  <a:outerShdw blurRad="38100" dist="38100" dir="2700000" algn="tl">
                    <a:srgbClr val="000000">
                      <a:alpha val="43137"/>
                    </a:srgbClr>
                  </a:outerShdw>
                </a:effectLst>
                <a:cs typeface="Ali-A-Samik" pitchFamily="2" charset="-78"/>
              </a:rPr>
              <a:t>◄دَافِعُ الجُوعِ:- </a:t>
            </a:r>
            <a:r>
              <a:rPr lang="ar-SA" sz="4000" b="1" dirty="0">
                <a:effectLst>
                  <a:outerShdw blurRad="38100" dist="38100" dir="2700000" algn="tl">
                    <a:srgbClr val="000000">
                      <a:alpha val="43137"/>
                    </a:srgbClr>
                  </a:outerShdw>
                </a:effectLst>
                <a:cs typeface="Ali-A-Samik" pitchFamily="2" charset="-78"/>
              </a:rPr>
              <a:t>المتمثل في الحاجة للطعام والسبب في حدوث الجوع عند الإنسان ناتج عن نقص المواد الغذائية في الدم، وينتج عن ذلك شعور بالتوتر وتقلصات في المعدة </a:t>
            </a:r>
            <a:r>
              <a:rPr lang="ar-SA" sz="4000" b="1" dirty="0" smtClean="0">
                <a:effectLst>
                  <a:outerShdw blurRad="38100" dist="38100" dir="2700000" algn="tl">
                    <a:srgbClr val="000000">
                      <a:alpha val="43137"/>
                    </a:srgbClr>
                  </a:outerShdw>
                </a:effectLst>
                <a:cs typeface="Ali-A-Samik" pitchFamily="2" charset="-78"/>
              </a:rPr>
              <a:t>مم</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ا </a:t>
            </a:r>
            <a:r>
              <a:rPr lang="ar-SA" sz="4000" b="1" dirty="0">
                <a:effectLst>
                  <a:outerShdw blurRad="38100" dist="38100" dir="2700000" algn="tl">
                    <a:srgbClr val="000000">
                      <a:alpha val="43137"/>
                    </a:srgbClr>
                  </a:outerShdw>
                </a:effectLst>
                <a:cs typeface="Ali-A-Samik" pitchFamily="2" charset="-78"/>
              </a:rPr>
              <a:t>يؤدي بالإنسان لإشباع حاجته للطعام لإعادة </a:t>
            </a:r>
            <a:r>
              <a:rPr lang="ar-SA" sz="4000" b="1" dirty="0" smtClean="0">
                <a:effectLst>
                  <a:outerShdw blurRad="38100" dist="38100" dir="2700000" algn="tl">
                    <a:srgbClr val="000000">
                      <a:alpha val="43137"/>
                    </a:srgbClr>
                  </a:outerShdw>
                </a:effectLst>
                <a:cs typeface="Ali-A-Samik" pitchFamily="2" charset="-78"/>
              </a:rPr>
              <a:t>توازنه</a:t>
            </a:r>
            <a:r>
              <a:rPr lang="ar-IQ" sz="4000" b="1" dirty="0" smtClean="0">
                <a:effectLst>
                  <a:outerShdw blurRad="38100" dist="38100" dir="2700000" algn="tl">
                    <a:srgbClr val="000000">
                      <a:alpha val="43137"/>
                    </a:srgbClr>
                  </a:outerShdw>
                </a:effectLst>
                <a:cs typeface="Ali-A-Samik" pitchFamily="2" charset="-78"/>
              </a:rPr>
              <a:t> .</a:t>
            </a:r>
            <a:br>
              <a:rPr lang="ar-IQ" sz="4000" b="1" dirty="0" smtClean="0">
                <a:effectLst>
                  <a:outerShdw blurRad="38100" dist="38100" dir="2700000" algn="tl">
                    <a:srgbClr val="000000">
                      <a:alpha val="43137"/>
                    </a:srgbClr>
                  </a:outerShdw>
                </a:effectLst>
                <a:cs typeface="Ali-A-Samik" pitchFamily="2" charset="-78"/>
              </a:rPr>
            </a:br>
            <a:r>
              <a:rPr lang="en-US" sz="1600" b="1" dirty="0">
                <a:effectLst>
                  <a:outerShdw blurRad="38100" dist="38100" dir="2700000" algn="tl">
                    <a:srgbClr val="000000">
                      <a:alpha val="43137"/>
                    </a:srgbClr>
                  </a:outerShdw>
                </a:effectLst>
                <a:cs typeface="Ali-A-Sahifa" pitchFamily="2" charset="-78"/>
              </a:rPr>
              <a:t/>
            </a:r>
            <a:br>
              <a:rPr lang="en-US" sz="1600" b="1" dirty="0">
                <a:effectLst>
                  <a:outerShdw blurRad="38100" dist="38100" dir="2700000" algn="tl">
                    <a:srgbClr val="000000">
                      <a:alpha val="43137"/>
                    </a:srgbClr>
                  </a:outerShdw>
                </a:effectLst>
                <a:cs typeface="Ali-A-Sahifa" pitchFamily="2" charset="-78"/>
              </a:rPr>
            </a:br>
            <a:r>
              <a:rPr lang="ar-SA" sz="4200" b="1" dirty="0">
                <a:solidFill>
                  <a:srgbClr val="0070C0"/>
                </a:solidFill>
                <a:effectLst>
                  <a:outerShdw blurRad="38100" dist="38100" dir="2700000" algn="tl">
                    <a:srgbClr val="000000">
                      <a:alpha val="43137"/>
                    </a:srgbClr>
                  </a:outerShdw>
                </a:effectLst>
                <a:cs typeface="Ali-A-Samik" pitchFamily="2" charset="-78"/>
              </a:rPr>
              <a:t>◄دَافِعُ الهَـوَاءِ: - </a:t>
            </a:r>
            <a:r>
              <a:rPr lang="ar-SA" sz="4200" b="1" dirty="0">
                <a:effectLst>
                  <a:outerShdw blurRad="38100" dist="38100" dir="2700000" algn="tl">
                    <a:srgbClr val="000000">
                      <a:alpha val="43137"/>
                    </a:srgbClr>
                  </a:outerShdw>
                </a:effectLst>
                <a:cs typeface="Ali-A-Samik" pitchFamily="2" charset="-78"/>
              </a:rPr>
              <a:t>فدافع الحصول على الأوكسجين من الدوافع المهمة لبقاء الإنسان واستمراره في الحياة، فأن نقص الأوكسجين وعدم وصوله إلى المخ يؤثر على خلايا المخ مما يؤدي إلى إصابته إصابة عضوية تؤدي إلى خلل في </a:t>
            </a:r>
            <a:r>
              <a:rPr lang="ar-SA" sz="4200" b="1" dirty="0" smtClean="0">
                <a:effectLst>
                  <a:outerShdw blurRad="38100" dist="38100" dir="2700000" algn="tl">
                    <a:srgbClr val="000000">
                      <a:alpha val="43137"/>
                    </a:srgbClr>
                  </a:outerShdw>
                </a:effectLst>
                <a:cs typeface="Ali-A-Samik" pitchFamily="2" charset="-78"/>
              </a:rPr>
              <a:t>وظائفه</a:t>
            </a:r>
            <a:r>
              <a:rPr lang="ar-IQ" sz="4200" b="1" dirty="0" smtClean="0">
                <a:effectLst>
                  <a:outerShdw blurRad="38100" dist="38100" dir="2700000" algn="tl">
                    <a:srgbClr val="000000">
                      <a:alpha val="43137"/>
                    </a:srgbClr>
                  </a:outerShdw>
                </a:effectLst>
                <a:cs typeface="Ali-A-Samik" pitchFamily="2" charset="-78"/>
              </a:rPr>
              <a:t> .</a:t>
            </a:r>
            <a:r>
              <a:rPr lang="ar-SA" sz="4200" b="1" dirty="0" smtClean="0">
                <a:effectLst>
                  <a:outerShdw blurRad="38100" dist="38100" dir="2700000" algn="tl">
                    <a:srgbClr val="000000">
                      <a:alpha val="43137"/>
                    </a:srgbClr>
                  </a:outerShdw>
                </a:effectLst>
                <a:cs typeface="Ali-A-Samik" pitchFamily="2" charset="-78"/>
              </a:rPr>
              <a:t> </a:t>
            </a:r>
            <a:endParaRPr lang="en-US" sz="4200" b="1" u="sng"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87518712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3964" y="138546"/>
            <a:ext cx="11776364" cy="6580910"/>
          </a:xfrm>
        </p:spPr>
        <p:txBody>
          <a:bodyPr>
            <a:noAutofit/>
          </a:bodyPr>
          <a:lstStyle/>
          <a:p>
            <a:pPr algn="r" rtl="1">
              <a:lnSpc>
                <a:spcPct val="150000"/>
              </a:lnSpc>
            </a:pPr>
            <a:r>
              <a:rPr lang="ar-SA" sz="5400" b="1" dirty="0" smtClean="0">
                <a:solidFill>
                  <a:srgbClr val="00B050"/>
                </a:solidFill>
                <a:effectLst>
                  <a:outerShdw blurRad="38100" dist="38100" dir="2700000" algn="tl">
                    <a:srgbClr val="000000">
                      <a:alpha val="43137"/>
                    </a:srgbClr>
                  </a:outerShdw>
                </a:effectLst>
                <a:cs typeface="Ali-A-Samik" pitchFamily="2" charset="-78"/>
              </a:rPr>
              <a:t>◄ </a:t>
            </a:r>
            <a:r>
              <a:rPr lang="ar-SA" sz="5400" b="1" dirty="0">
                <a:solidFill>
                  <a:srgbClr val="00B050"/>
                </a:solidFill>
                <a:effectLst>
                  <a:outerShdw blurRad="38100" dist="38100" dir="2700000" algn="tl">
                    <a:srgbClr val="000000">
                      <a:alpha val="43137"/>
                    </a:srgbClr>
                  </a:outerShdw>
                </a:effectLst>
                <a:cs typeface="Ali-A-Samik" pitchFamily="2" charset="-78"/>
              </a:rPr>
              <a:t>دَافِعُ النَّومِ وَالرَّاحَةِ:- </a:t>
            </a:r>
            <a:r>
              <a:rPr lang="ar-SA" sz="4800" b="1" dirty="0">
                <a:effectLst>
                  <a:outerShdw blurRad="38100" dist="38100" dir="2700000" algn="tl">
                    <a:srgbClr val="000000">
                      <a:alpha val="43137"/>
                    </a:srgbClr>
                  </a:outerShdw>
                </a:effectLst>
                <a:cs typeface="Ali-A-Samik" pitchFamily="2" charset="-78"/>
              </a:rPr>
              <a:t>يولد الكائن وله دوافع أولية يمارسها من دون أنْ يتعلمها ، وإنّ عدم إشباعها </a:t>
            </a:r>
            <a:r>
              <a:rPr lang="ar-SA" sz="4800" b="1" dirty="0" smtClean="0">
                <a:effectLst>
                  <a:outerShdw blurRad="38100" dist="38100" dir="2700000" algn="tl">
                    <a:srgbClr val="000000">
                      <a:alpha val="43137"/>
                    </a:srgbClr>
                  </a:outerShdw>
                </a:effectLst>
                <a:cs typeface="Ali-A-Samik" pitchFamily="2" charset="-78"/>
              </a:rPr>
              <a:t>يؤد</a:t>
            </a:r>
            <a:r>
              <a:rPr lang="ar-IQ" sz="4800" b="1" dirty="0" smtClean="0">
                <a:effectLst>
                  <a:outerShdw blurRad="38100" dist="38100" dir="2700000" algn="tl">
                    <a:srgbClr val="000000">
                      <a:alpha val="43137"/>
                    </a:srgbClr>
                  </a:outerShdw>
                </a:effectLst>
                <a:cs typeface="Ali-A-Samik" pitchFamily="2" charset="-78"/>
              </a:rPr>
              <a:t>ّ</a:t>
            </a:r>
            <a:r>
              <a:rPr lang="ar-SA" sz="4800" b="1" dirty="0" smtClean="0">
                <a:effectLst>
                  <a:outerShdw blurRad="38100" dist="38100" dir="2700000" algn="tl">
                    <a:srgbClr val="000000">
                      <a:alpha val="43137"/>
                    </a:srgbClr>
                  </a:outerShdw>
                </a:effectLst>
                <a:cs typeface="Ali-A-Samik" pitchFamily="2" charset="-78"/>
              </a:rPr>
              <a:t>ي </a:t>
            </a:r>
            <a:r>
              <a:rPr lang="ar-SA" sz="4800" b="1" dirty="0">
                <a:effectLst>
                  <a:outerShdw blurRad="38100" dist="38100" dir="2700000" algn="tl">
                    <a:srgbClr val="000000">
                      <a:alpha val="43137"/>
                    </a:srgbClr>
                  </a:outerShdw>
                </a:effectLst>
                <a:cs typeface="Ali-A-Samik" pitchFamily="2" charset="-78"/>
              </a:rPr>
              <a:t>إلى هلاكه ، فدافع النَّوم </a:t>
            </a:r>
            <a:r>
              <a:rPr lang="ar-SA" sz="4800" b="1" dirty="0" smtClean="0">
                <a:effectLst>
                  <a:outerShdw blurRad="38100" dist="38100" dir="2700000" algn="tl">
                    <a:srgbClr val="000000">
                      <a:alpha val="43137"/>
                    </a:srgbClr>
                  </a:outerShdw>
                </a:effectLst>
                <a:cs typeface="Ali-A-Samik" pitchFamily="2" charset="-78"/>
              </a:rPr>
              <a:t>ج</a:t>
            </a:r>
            <a:r>
              <a:rPr lang="ar-IQ" sz="4800" b="1" dirty="0" smtClean="0">
                <a:effectLst>
                  <a:outerShdw blurRad="38100" dist="38100" dir="2700000" algn="tl">
                    <a:srgbClr val="000000">
                      <a:alpha val="43137"/>
                    </a:srgbClr>
                  </a:outerShdw>
                </a:effectLst>
                <a:cs typeface="Ali-A-Samik" pitchFamily="2" charset="-78"/>
              </a:rPr>
              <a:t>ـ</a:t>
            </a:r>
            <a:r>
              <a:rPr lang="ar-SA" sz="4800" b="1" dirty="0" smtClean="0">
                <a:effectLst>
                  <a:outerShdw blurRad="38100" dist="38100" dir="2700000" algn="tl">
                    <a:srgbClr val="000000">
                      <a:alpha val="43137"/>
                    </a:srgbClr>
                  </a:outerShdw>
                </a:effectLst>
                <a:cs typeface="Ali-A-Samik" pitchFamily="2" charset="-78"/>
              </a:rPr>
              <a:t>عل</a:t>
            </a:r>
            <a:r>
              <a:rPr lang="ar-IQ" sz="4800" b="1" dirty="0" smtClean="0">
                <a:effectLst>
                  <a:outerShdw blurRad="38100" dist="38100" dir="2700000" algn="tl">
                    <a:srgbClr val="000000">
                      <a:alpha val="43137"/>
                    </a:srgbClr>
                  </a:outerShdw>
                </a:effectLst>
                <a:cs typeface="Ali-A-Samik" pitchFamily="2" charset="-78"/>
              </a:rPr>
              <a:t>ـ</a:t>
            </a:r>
            <a:r>
              <a:rPr lang="ar-SA" sz="4800" b="1" dirty="0" smtClean="0">
                <a:effectLst>
                  <a:outerShdw blurRad="38100" dist="38100" dir="2700000" algn="tl">
                    <a:srgbClr val="000000">
                      <a:alpha val="43137"/>
                    </a:srgbClr>
                  </a:outerShdw>
                </a:effectLst>
                <a:cs typeface="Ali-A-Samik" pitchFamily="2" charset="-78"/>
              </a:rPr>
              <a:t>ه </a:t>
            </a:r>
            <a:r>
              <a:rPr lang="ar-SA" sz="4800" b="1" dirty="0">
                <a:effectLst>
                  <a:outerShdw blurRad="38100" dist="38100" dir="2700000" algn="tl">
                    <a:srgbClr val="000000">
                      <a:alpha val="43137"/>
                    </a:srgbClr>
                  </a:outerShdw>
                </a:effectLst>
                <a:cs typeface="Ali-A-Samik" pitchFamily="2" charset="-78"/>
              </a:rPr>
              <a:t>-عزّ </a:t>
            </a:r>
            <a:r>
              <a:rPr lang="ar-SA" sz="4800" b="1" dirty="0" smtClean="0">
                <a:effectLst>
                  <a:outerShdw blurRad="38100" dist="38100" dir="2700000" algn="tl">
                    <a:srgbClr val="000000">
                      <a:alpha val="43137"/>
                    </a:srgbClr>
                  </a:outerShdw>
                </a:effectLst>
                <a:cs typeface="Ali-A-Samik" pitchFamily="2" charset="-78"/>
              </a:rPr>
              <a:t>وج</a:t>
            </a:r>
            <a:r>
              <a:rPr lang="ar-IQ" sz="4800" b="1" dirty="0" smtClean="0">
                <a:effectLst>
                  <a:outerShdw blurRad="38100" dist="38100" dir="2700000" algn="tl">
                    <a:srgbClr val="000000">
                      <a:alpha val="43137"/>
                    </a:srgbClr>
                  </a:outerShdw>
                </a:effectLst>
                <a:cs typeface="Ali-A-Samik" pitchFamily="2" charset="-78"/>
              </a:rPr>
              <a:t>ـ</a:t>
            </a:r>
            <a:r>
              <a:rPr lang="ar-SA" sz="4800" b="1" dirty="0" smtClean="0">
                <a:effectLst>
                  <a:outerShdw blurRad="38100" dist="38100" dir="2700000" algn="tl">
                    <a:srgbClr val="000000">
                      <a:alpha val="43137"/>
                    </a:srgbClr>
                  </a:outerShdw>
                </a:effectLst>
                <a:cs typeface="Ali-A-Samik" pitchFamily="2" charset="-78"/>
              </a:rPr>
              <a:t>لّ- للإن</a:t>
            </a:r>
            <a:r>
              <a:rPr lang="ar-IQ" sz="4800" b="1" dirty="0" smtClean="0">
                <a:effectLst>
                  <a:outerShdw blurRad="38100" dist="38100" dir="2700000" algn="tl">
                    <a:srgbClr val="000000">
                      <a:alpha val="43137"/>
                    </a:srgbClr>
                  </a:outerShdw>
                </a:effectLst>
                <a:cs typeface="Ali-A-Samik" pitchFamily="2" charset="-78"/>
              </a:rPr>
              <a:t>ـ</a:t>
            </a:r>
            <a:r>
              <a:rPr lang="ar-SA" sz="4800" b="1" dirty="0" smtClean="0">
                <a:effectLst>
                  <a:outerShdw blurRad="38100" dist="38100" dir="2700000" algn="tl">
                    <a:srgbClr val="000000">
                      <a:alpha val="43137"/>
                    </a:srgbClr>
                  </a:outerShdw>
                </a:effectLst>
                <a:cs typeface="Ali-A-Samik" pitchFamily="2" charset="-78"/>
              </a:rPr>
              <a:t>سان أي</a:t>
            </a:r>
            <a:r>
              <a:rPr lang="ar-IQ" sz="4800" b="1" dirty="0" smtClean="0">
                <a:effectLst>
                  <a:outerShdw blurRad="38100" dist="38100" dir="2700000" algn="tl">
                    <a:srgbClr val="000000">
                      <a:alpha val="43137"/>
                    </a:srgbClr>
                  </a:outerShdw>
                </a:effectLst>
                <a:cs typeface="Ali-A-Samik" pitchFamily="2" charset="-78"/>
              </a:rPr>
              <a:t>ـ</a:t>
            </a:r>
            <a:r>
              <a:rPr lang="ar-SA" sz="4800" b="1" dirty="0" smtClean="0">
                <a:effectLst>
                  <a:outerShdw blurRad="38100" dist="38100" dir="2700000" algn="tl">
                    <a:srgbClr val="000000">
                      <a:alpha val="43137"/>
                    </a:srgbClr>
                  </a:outerShdw>
                </a:effectLst>
                <a:cs typeface="Ali-A-Samik" pitchFamily="2" charset="-78"/>
              </a:rPr>
              <a:t>ةً م</a:t>
            </a:r>
            <a:r>
              <a:rPr lang="ar-IQ" sz="4800" b="1" dirty="0" smtClean="0">
                <a:effectLst>
                  <a:outerShdw blurRad="38100" dist="38100" dir="2700000" algn="tl">
                    <a:srgbClr val="000000">
                      <a:alpha val="43137"/>
                    </a:srgbClr>
                  </a:outerShdw>
                </a:effectLst>
                <a:cs typeface="Ali-A-Samik" pitchFamily="2" charset="-78"/>
              </a:rPr>
              <a:t>ـ</a:t>
            </a:r>
            <a:r>
              <a:rPr lang="ar-SA" sz="4800" b="1" dirty="0" smtClean="0">
                <a:effectLst>
                  <a:outerShdw blurRad="38100" dist="38100" dir="2700000" algn="tl">
                    <a:srgbClr val="000000">
                      <a:alpha val="43137"/>
                    </a:srgbClr>
                  </a:outerShdw>
                </a:effectLst>
                <a:cs typeface="Ali-A-Samik" pitchFamily="2" charset="-78"/>
              </a:rPr>
              <a:t>ن </a:t>
            </a:r>
            <a:r>
              <a:rPr lang="ar-SA" sz="4800" b="1" dirty="0">
                <a:effectLst>
                  <a:outerShdw blurRad="38100" dist="38100" dir="2700000" algn="tl">
                    <a:srgbClr val="000000">
                      <a:alpha val="43137"/>
                    </a:srgbClr>
                  </a:outerShdw>
                </a:effectLst>
                <a:cs typeface="Ali-A-Samik" pitchFamily="2" charset="-78"/>
              </a:rPr>
              <a:t>عظيم </a:t>
            </a:r>
            <a:r>
              <a:rPr lang="ar-SA" sz="4800" b="1" dirty="0" smtClean="0">
                <a:effectLst>
                  <a:outerShdw blurRad="38100" dist="38100" dir="2700000" algn="tl">
                    <a:srgbClr val="000000">
                      <a:alpha val="43137"/>
                    </a:srgbClr>
                  </a:outerShdw>
                </a:effectLst>
                <a:cs typeface="Ali-A-Samik" pitchFamily="2" charset="-78"/>
              </a:rPr>
              <a:t>قدرت</a:t>
            </a:r>
            <a:r>
              <a:rPr lang="ar-IQ" sz="4800" b="1" dirty="0" smtClean="0">
                <a:effectLst>
                  <a:outerShdw blurRad="38100" dist="38100" dir="2700000" algn="tl">
                    <a:srgbClr val="000000">
                      <a:alpha val="43137"/>
                    </a:srgbClr>
                  </a:outerShdw>
                </a:effectLst>
                <a:cs typeface="Ali-A-Samik" pitchFamily="2" charset="-78"/>
              </a:rPr>
              <a:t>ـ</a:t>
            </a:r>
            <a:r>
              <a:rPr lang="ar-SA" sz="4800" b="1" dirty="0" smtClean="0">
                <a:effectLst>
                  <a:outerShdw blurRad="38100" dist="38100" dir="2700000" algn="tl">
                    <a:srgbClr val="000000">
                      <a:alpha val="43137"/>
                    </a:srgbClr>
                  </a:outerShdw>
                </a:effectLst>
                <a:cs typeface="Ali-A-Samik" pitchFamily="2" charset="-78"/>
              </a:rPr>
              <a:t>ه</a:t>
            </a:r>
            <a:r>
              <a:rPr lang="ar-SA" sz="4800" b="1" dirty="0">
                <a:effectLst>
                  <a:outerShdw blurRad="38100" dist="38100" dir="2700000" algn="tl">
                    <a:srgbClr val="000000">
                      <a:alpha val="43137"/>
                    </a:srgbClr>
                  </a:outerShdw>
                </a:effectLst>
                <a:cs typeface="Ali-A-Samik" pitchFamily="2" charset="-78"/>
              </a:rPr>
              <a:t>، </a:t>
            </a:r>
            <a:r>
              <a:rPr lang="ar-SA" sz="4800" b="1" dirty="0" smtClean="0">
                <a:effectLst>
                  <a:outerShdw blurRad="38100" dist="38100" dir="2700000" algn="tl">
                    <a:srgbClr val="000000">
                      <a:alpha val="43137"/>
                    </a:srgbClr>
                  </a:outerShdw>
                </a:effectLst>
                <a:cs typeface="Ali-A-Samik" pitchFamily="2" charset="-78"/>
              </a:rPr>
              <a:t>ق</a:t>
            </a:r>
            <a:r>
              <a:rPr lang="ar-IQ" sz="4800" b="1" dirty="0" smtClean="0">
                <a:effectLst>
                  <a:outerShdw blurRad="38100" dist="38100" dir="2700000" algn="tl">
                    <a:srgbClr val="000000">
                      <a:alpha val="43137"/>
                    </a:srgbClr>
                  </a:outerShdw>
                </a:effectLst>
                <a:cs typeface="Ali-A-Samik" pitchFamily="2" charset="-78"/>
              </a:rPr>
              <a:t>ـ</a:t>
            </a:r>
            <a:r>
              <a:rPr lang="ar-SA" sz="4800" b="1" dirty="0" smtClean="0">
                <a:effectLst>
                  <a:outerShdw blurRad="38100" dist="38100" dir="2700000" algn="tl">
                    <a:srgbClr val="000000">
                      <a:alpha val="43137"/>
                    </a:srgbClr>
                  </a:outerShdw>
                </a:effectLst>
                <a:cs typeface="Ali-A-Samik" pitchFamily="2" charset="-78"/>
              </a:rPr>
              <a:t>ال </a:t>
            </a:r>
            <a:r>
              <a:rPr lang="ar-SA" sz="4800" b="1" dirty="0">
                <a:effectLst>
                  <a:outerShdw blurRad="38100" dist="38100" dir="2700000" algn="tl">
                    <a:srgbClr val="000000">
                      <a:alpha val="43137"/>
                    </a:srgbClr>
                  </a:outerShdw>
                </a:effectLst>
                <a:cs typeface="Ali-A-Samik" pitchFamily="2" charset="-78"/>
              </a:rPr>
              <a:t>تعالى: </a:t>
            </a:r>
            <a:r>
              <a:rPr lang="ar-IQ" sz="4800" b="1" dirty="0" smtClean="0">
                <a:effectLst>
                  <a:outerShdw blurRad="38100" dist="38100" dir="2700000" algn="tl">
                    <a:srgbClr val="000000">
                      <a:alpha val="43137"/>
                    </a:srgbClr>
                  </a:outerShdw>
                </a:effectLst>
                <a:cs typeface="Ali-A-Samik" pitchFamily="2" charset="-78"/>
              </a:rPr>
              <a:t/>
            </a:r>
            <a:br>
              <a:rPr lang="ar-IQ" sz="4800" b="1" dirty="0" smtClean="0">
                <a:effectLst>
                  <a:outerShdw blurRad="38100" dist="38100" dir="2700000" algn="tl">
                    <a:srgbClr val="000000">
                      <a:alpha val="43137"/>
                    </a:srgbClr>
                  </a:outerShdw>
                </a:effectLst>
                <a:cs typeface="Ali-A-Samik" pitchFamily="2" charset="-78"/>
              </a:rPr>
            </a:br>
            <a:r>
              <a:rPr lang="ar-SA" sz="4800" b="1" dirty="0" smtClean="0">
                <a:effectLst>
                  <a:outerShdw blurRad="38100" dist="38100" dir="2700000" algn="tl">
                    <a:srgbClr val="000000">
                      <a:alpha val="43137"/>
                    </a:srgbClr>
                  </a:outerShdw>
                </a:effectLst>
                <a:cs typeface="Ali-A-Samik" pitchFamily="2" charset="-78"/>
              </a:rPr>
              <a:t>[</a:t>
            </a:r>
            <a:r>
              <a:rPr lang="ar-SA" sz="4800" b="1" dirty="0">
                <a:effectLst>
                  <a:outerShdw blurRad="38100" dist="38100" dir="2700000" algn="tl">
                    <a:srgbClr val="000000">
                      <a:alpha val="43137"/>
                    </a:srgbClr>
                  </a:outerShdw>
                </a:effectLst>
                <a:cs typeface="Ali-A-Samik" pitchFamily="2" charset="-78"/>
              </a:rPr>
              <a:t>وَمِنْ آيَاتِهِ مَنَامُكُم بِاللَّيْلِ وَالنَّهَارِ] (الرُّوم: 23). يساعدُ الجسمَ في التَّغلب على التَّعب وتجديد نشاطه والتَّخلص مِنَ التَّوتر والاكتئاب والضَّغط النَّفسي </a:t>
            </a:r>
            <a:r>
              <a:rPr lang="ar-SA" sz="4800" b="1" dirty="0" smtClean="0">
                <a:effectLst>
                  <a:outerShdw blurRad="38100" dist="38100" dir="2700000" algn="tl">
                    <a:srgbClr val="000000">
                      <a:alpha val="43137"/>
                    </a:srgbClr>
                  </a:outerShdw>
                </a:effectLst>
                <a:cs typeface="Ali-A-Samik" pitchFamily="2" charset="-78"/>
              </a:rPr>
              <a:t>. </a:t>
            </a:r>
            <a:r>
              <a:rPr lang="ar-IQ" sz="4800" b="1" dirty="0" smtClean="0">
                <a:effectLst>
                  <a:outerShdw blurRad="38100" dist="38100" dir="2700000" algn="tl">
                    <a:srgbClr val="000000">
                      <a:alpha val="43137"/>
                    </a:srgbClr>
                  </a:outerShdw>
                </a:effectLst>
                <a:cs typeface="Ali-A-Samik" pitchFamily="2" charset="-78"/>
              </a:rPr>
              <a:t>  </a:t>
            </a:r>
            <a:endParaRPr lang="en-US" sz="4800" b="1" u="sng" dirty="0">
              <a:solidFill>
                <a:srgbClr val="FF000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040545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4691" y="138546"/>
            <a:ext cx="11942618" cy="6373090"/>
          </a:xfrm>
        </p:spPr>
        <p:txBody>
          <a:bodyPr>
            <a:noAutofit/>
          </a:bodyPr>
          <a:lstStyle/>
          <a:p>
            <a:pPr algn="r" rtl="1">
              <a:lnSpc>
                <a:spcPct val="150000"/>
              </a:lnSpc>
            </a:pPr>
            <a:r>
              <a:rPr lang="ar-SA" sz="6000" b="1" dirty="0">
                <a:solidFill>
                  <a:srgbClr val="FF0000"/>
                </a:solidFill>
                <a:effectLst>
                  <a:outerShdw blurRad="38100" dist="38100" dir="2700000" algn="tl">
                    <a:srgbClr val="000000">
                      <a:alpha val="43137"/>
                    </a:srgbClr>
                  </a:outerShdw>
                </a:effectLst>
                <a:cs typeface="Ali-A-Samik" pitchFamily="2" charset="-78"/>
              </a:rPr>
              <a:t>◄ الدَّافِعُ إِلَى الجِنْسِ الآَخَرِ:</a:t>
            </a:r>
            <a:r>
              <a:rPr lang="ar-SA" sz="6000" dirty="0">
                <a:solidFill>
                  <a:srgbClr val="FF0000"/>
                </a:solidFill>
                <a:effectLst>
                  <a:outerShdw blurRad="38100" dist="38100" dir="2700000" algn="tl">
                    <a:srgbClr val="000000">
                      <a:alpha val="43137"/>
                    </a:srgbClr>
                  </a:outerShdw>
                </a:effectLst>
                <a:cs typeface="Ali-A-Samik" pitchFamily="2" charset="-78"/>
              </a:rPr>
              <a:t> - </a:t>
            </a:r>
            <a:r>
              <a:rPr lang="ar-SA" sz="4800" dirty="0">
                <a:effectLst>
                  <a:outerShdw blurRad="38100" dist="38100" dir="2700000" algn="tl">
                    <a:srgbClr val="000000">
                      <a:alpha val="43137"/>
                    </a:srgbClr>
                  </a:outerShdw>
                </a:effectLst>
                <a:cs typeface="Ali-A-Samik" pitchFamily="2" charset="-78"/>
              </a:rPr>
              <a:t>من آيات الله </a:t>
            </a:r>
            <a:r>
              <a:rPr lang="ar-SA" sz="4800" dirty="0" smtClean="0">
                <a:effectLst>
                  <a:outerShdw blurRad="38100" dist="38100" dir="2700000" algn="tl">
                    <a:srgbClr val="000000">
                      <a:alpha val="43137"/>
                    </a:srgbClr>
                  </a:outerShdw>
                </a:effectLst>
                <a:cs typeface="Ali-A-Samik" pitchFamily="2" charset="-78"/>
              </a:rPr>
              <a:t>الد</a:t>
            </a:r>
            <a:r>
              <a:rPr lang="ar-IQ" sz="4800" dirty="0" smtClean="0">
                <a:effectLst>
                  <a:outerShdw blurRad="38100" dist="38100" dir="2700000" algn="tl">
                    <a:srgbClr val="000000">
                      <a:alpha val="43137"/>
                    </a:srgbClr>
                  </a:outerShdw>
                </a:effectLst>
                <a:cs typeface="Ali-A-Samik" pitchFamily="2" charset="-78"/>
              </a:rPr>
              <a:t>َّ</a:t>
            </a:r>
            <a:r>
              <a:rPr lang="ar-SA" sz="4800" dirty="0" smtClean="0">
                <a:effectLst>
                  <a:outerShdw blurRad="38100" dist="38100" dir="2700000" algn="tl">
                    <a:srgbClr val="000000">
                      <a:alpha val="43137"/>
                    </a:srgbClr>
                  </a:outerShdw>
                </a:effectLst>
                <a:cs typeface="Ali-A-Samik" pitchFamily="2" charset="-78"/>
              </a:rPr>
              <a:t>الة </a:t>
            </a:r>
            <a:r>
              <a:rPr lang="ar-SA" sz="4800" dirty="0">
                <a:effectLst>
                  <a:outerShdw blurRad="38100" dist="38100" dir="2700000" algn="tl">
                    <a:srgbClr val="000000">
                      <a:alpha val="43137"/>
                    </a:srgbClr>
                  </a:outerShdw>
                </a:effectLst>
                <a:cs typeface="Ali-A-Samik" pitchFamily="2" charset="-78"/>
              </a:rPr>
              <a:t>على عظمته وكمال قدرته ، ومِن تمام رحمته ببني </a:t>
            </a:r>
            <a:r>
              <a:rPr lang="ar-SA" sz="4800" dirty="0" smtClean="0">
                <a:effectLst>
                  <a:outerShdw blurRad="38100" dist="38100" dir="2700000" algn="tl">
                    <a:srgbClr val="000000">
                      <a:alpha val="43137"/>
                    </a:srgbClr>
                  </a:outerShdw>
                </a:effectLst>
                <a:cs typeface="Ali-A-Samik" pitchFamily="2" charset="-78"/>
              </a:rPr>
              <a:t>آدم</a:t>
            </a:r>
            <a:r>
              <a:rPr lang="ar-IQ" sz="4800" dirty="0" smtClean="0">
                <a:effectLst>
                  <a:outerShdw blurRad="38100" dist="38100" dir="2700000" algn="tl">
                    <a:srgbClr val="000000">
                      <a:alpha val="43137"/>
                    </a:srgbClr>
                  </a:outerShdw>
                </a:effectLst>
                <a:cs typeface="Ali-A-Samik" pitchFamily="2" charset="-78"/>
              </a:rPr>
              <a:t> </a:t>
            </a:r>
            <a:r>
              <a:rPr lang="ar-SA" sz="4800" dirty="0" smtClean="0">
                <a:effectLst>
                  <a:outerShdw blurRad="38100" dist="38100" dir="2700000" algn="tl">
                    <a:srgbClr val="000000">
                      <a:alpha val="43137"/>
                    </a:srgbClr>
                  </a:outerShdw>
                </a:effectLst>
                <a:cs typeface="Ali-A-Samik" pitchFamily="2" charset="-78"/>
              </a:rPr>
              <a:t>، </a:t>
            </a:r>
            <a:r>
              <a:rPr lang="ar-SA" sz="4800" dirty="0">
                <a:effectLst>
                  <a:outerShdw blurRad="38100" dist="38100" dir="2700000" algn="tl">
                    <a:srgbClr val="000000">
                      <a:alpha val="43137"/>
                    </a:srgbClr>
                  </a:outerShdw>
                </a:effectLst>
                <a:cs typeface="Ali-A-Samik" pitchFamily="2" charset="-78"/>
              </a:rPr>
              <a:t>ومن أجل الحفاظ على الأسر ونمو الشعوب ، </a:t>
            </a:r>
            <a:r>
              <a:rPr lang="ar-SA" sz="4800" dirty="0" smtClean="0">
                <a:effectLst>
                  <a:outerShdw blurRad="38100" dist="38100" dir="2700000" algn="tl">
                    <a:srgbClr val="000000">
                      <a:alpha val="43137"/>
                    </a:srgbClr>
                  </a:outerShdw>
                </a:effectLst>
                <a:cs typeface="Ali-A-Samik" pitchFamily="2" charset="-78"/>
              </a:rPr>
              <a:t>خَلَ</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قَ </a:t>
            </a:r>
            <a:r>
              <a:rPr lang="ar-SA" sz="4800" dirty="0">
                <a:effectLst>
                  <a:outerShdw blurRad="38100" dist="38100" dir="2700000" algn="tl">
                    <a:srgbClr val="000000">
                      <a:alpha val="43137"/>
                    </a:srgbClr>
                  </a:outerShdw>
                </a:effectLst>
                <a:cs typeface="Ali-A-Samik" pitchFamily="2" charset="-78"/>
              </a:rPr>
              <a:t>الله الزَّوجَيْنِ الذَّكَرَ وَالأُنْثَى، </a:t>
            </a:r>
            <a:r>
              <a:rPr lang="ar-SA" sz="4800" dirty="0" smtClean="0">
                <a:effectLst>
                  <a:outerShdw blurRad="38100" dist="38100" dir="2700000" algn="tl">
                    <a:srgbClr val="000000">
                      <a:alpha val="43137"/>
                    </a:srgbClr>
                  </a:outerShdw>
                </a:effectLst>
                <a:cs typeface="Ali-A-Samik" pitchFamily="2" charset="-78"/>
              </a:rPr>
              <a:t>وج</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ع</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ل ل</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ك</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ل من</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هم</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ا خ</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صائ</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ص مخت</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ل</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ف</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ة تت</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كام</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ل ف</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ي </a:t>
            </a:r>
            <a:r>
              <a:rPr lang="ar-SA" sz="4800" dirty="0">
                <a:effectLst>
                  <a:outerShdw blurRad="38100" dist="38100" dir="2700000" algn="tl">
                    <a:srgbClr val="000000">
                      <a:alpha val="43137"/>
                    </a:srgbClr>
                  </a:outerShdw>
                </a:effectLst>
                <a:cs typeface="Ali-A-Samik" pitchFamily="2" charset="-78"/>
              </a:rPr>
              <a:t>الدَورِ </a:t>
            </a:r>
            <a:r>
              <a:rPr lang="ar-SA" sz="4800" dirty="0" smtClean="0">
                <a:effectLst>
                  <a:outerShdw blurRad="38100" dist="38100" dir="2700000" algn="tl">
                    <a:srgbClr val="000000">
                      <a:alpha val="43137"/>
                    </a:srgbClr>
                  </a:outerShdw>
                </a:effectLst>
                <a:cs typeface="Ali-A-Samik" pitchFamily="2" charset="-78"/>
              </a:rPr>
              <a:t>والوظ</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ي</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ف</a:t>
            </a:r>
            <a:r>
              <a:rPr lang="ar-IQ" sz="4800" dirty="0" smtClean="0">
                <a:effectLst>
                  <a:outerShdw blurRad="38100" dist="38100" dir="2700000" algn="tl">
                    <a:srgbClr val="000000">
                      <a:alpha val="43137"/>
                    </a:srgbClr>
                  </a:outerShdw>
                </a:effectLst>
                <a:cs typeface="Ali-A-Samik" pitchFamily="2" charset="-78"/>
              </a:rPr>
              <a:t>ـ</a:t>
            </a:r>
            <a:r>
              <a:rPr lang="ar-SA" sz="4800" dirty="0" smtClean="0">
                <a:effectLst>
                  <a:outerShdw blurRad="38100" dist="38100" dir="2700000" algn="tl">
                    <a:srgbClr val="000000">
                      <a:alpha val="43137"/>
                    </a:srgbClr>
                  </a:outerShdw>
                </a:effectLst>
                <a:cs typeface="Ali-A-Samik" pitchFamily="2" charset="-78"/>
              </a:rPr>
              <a:t>ة</a:t>
            </a:r>
            <a:r>
              <a:rPr lang="ar-SA" sz="4800" dirty="0">
                <a:effectLst>
                  <a:outerShdw blurRad="38100" dist="38100" dir="2700000" algn="tl">
                    <a:srgbClr val="000000">
                      <a:alpha val="43137"/>
                    </a:srgbClr>
                  </a:outerShdw>
                </a:effectLst>
                <a:cs typeface="Ali-A-Samik" pitchFamily="2" charset="-78"/>
              </a:rPr>
              <a:t>، </a:t>
            </a:r>
            <a:r>
              <a:rPr lang="ar-IQ" sz="4800" dirty="0" smtClean="0">
                <a:effectLst>
                  <a:outerShdw blurRad="38100" dist="38100" dir="2700000" algn="tl">
                    <a:srgbClr val="000000">
                      <a:alpha val="43137"/>
                    </a:srgbClr>
                  </a:outerShdw>
                </a:effectLst>
                <a:cs typeface="Ali-A-Samik" pitchFamily="2" charset="-78"/>
              </a:rPr>
              <a:t/>
            </a:r>
            <a:br>
              <a:rPr lang="ar-IQ" sz="4800" dirty="0" smtClean="0">
                <a:effectLst>
                  <a:outerShdw blurRad="38100" dist="38100" dir="2700000" algn="tl">
                    <a:srgbClr val="000000">
                      <a:alpha val="43137"/>
                    </a:srgbClr>
                  </a:outerShdw>
                </a:effectLst>
                <a:cs typeface="Ali-A-Samik" pitchFamily="2" charset="-78"/>
              </a:rPr>
            </a:br>
            <a:r>
              <a:rPr lang="ar-SA" sz="4800" dirty="0" smtClean="0">
                <a:solidFill>
                  <a:srgbClr val="7030A0"/>
                </a:solidFill>
                <a:effectLst>
                  <a:outerShdw blurRad="38100" dist="38100" dir="2700000" algn="tl">
                    <a:srgbClr val="000000">
                      <a:alpha val="43137"/>
                    </a:srgbClr>
                  </a:outerShdw>
                </a:effectLst>
                <a:cs typeface="Ali-A-Samik" pitchFamily="2" charset="-78"/>
              </a:rPr>
              <a:t>[ </a:t>
            </a:r>
            <a:r>
              <a:rPr lang="ar-SA" sz="4800" dirty="0">
                <a:solidFill>
                  <a:srgbClr val="7030A0"/>
                </a:solidFill>
                <a:effectLst>
                  <a:outerShdw blurRad="38100" dist="38100" dir="2700000" algn="tl">
                    <a:srgbClr val="000000">
                      <a:alpha val="43137"/>
                    </a:srgbClr>
                  </a:outerShdw>
                </a:effectLst>
                <a:cs typeface="Ali-A-Samik" pitchFamily="2" charset="-78"/>
              </a:rPr>
              <a:t>وَمِنْ آيَاتِهِ أَنْ خَلَقَ لَكُم مِّنْ أَنفُسِكُمْ أَزْوَاجًا لِّتَسْكُنُوا إِلَيْهَا وَجَعَلَ بَيْنَكُم مَّوَدَّةً وَرَحْمَةًۚ إِنَّ فِي ذَلِكَ لَآيَاتٍ لِّقَوْمٍ يَتَفَكَّرُونَ</a:t>
            </a:r>
            <a:r>
              <a:rPr lang="ar-SA" sz="4800" dirty="0" smtClean="0">
                <a:solidFill>
                  <a:srgbClr val="7030A0"/>
                </a:solidFill>
                <a:effectLst>
                  <a:outerShdw blurRad="38100" dist="38100" dir="2700000" algn="tl">
                    <a:srgbClr val="000000">
                      <a:alpha val="43137"/>
                    </a:srgbClr>
                  </a:outerShdw>
                </a:effectLst>
                <a:cs typeface="Ali-A-Samik" pitchFamily="2" charset="-78"/>
              </a:rPr>
              <a:t>]</a:t>
            </a:r>
            <a:r>
              <a:rPr lang="ar-IQ" sz="4800" dirty="0" smtClean="0">
                <a:effectLst>
                  <a:outerShdw blurRad="38100" dist="38100" dir="2700000" algn="tl">
                    <a:srgbClr val="000000">
                      <a:alpha val="43137"/>
                    </a:srgbClr>
                  </a:outerShdw>
                </a:effectLst>
                <a:cs typeface="Ali-A-Samik" pitchFamily="2" charset="-78"/>
              </a:rPr>
              <a:t>.</a:t>
            </a:r>
            <a:endParaRPr lang="en-US" sz="4800" b="1" u="sng" dirty="0">
              <a:solidFill>
                <a:srgbClr val="FF000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35688382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4691" y="138546"/>
            <a:ext cx="11707091" cy="6456218"/>
          </a:xfrm>
        </p:spPr>
        <p:txBody>
          <a:bodyPr>
            <a:noAutofit/>
          </a:bodyPr>
          <a:lstStyle/>
          <a:p>
            <a:pPr algn="r" rtl="1">
              <a:lnSpc>
                <a:spcPct val="150000"/>
              </a:lnSpc>
            </a:pPr>
            <a:r>
              <a:rPr lang="ar-SA" sz="6000" b="1" dirty="0" smtClean="0">
                <a:solidFill>
                  <a:srgbClr val="0070C0"/>
                </a:solidFill>
                <a:effectLst>
                  <a:outerShdw blurRad="38100" dist="38100" dir="2700000" algn="tl">
                    <a:srgbClr val="000000">
                      <a:alpha val="43137"/>
                    </a:srgbClr>
                  </a:outerShdw>
                </a:effectLst>
                <a:cs typeface="Ali-A-Samik" pitchFamily="2" charset="-78"/>
              </a:rPr>
              <a:t>◄ </a:t>
            </a:r>
            <a:r>
              <a:rPr lang="ar-SA" sz="6000" b="1" dirty="0">
                <a:solidFill>
                  <a:srgbClr val="0070C0"/>
                </a:solidFill>
                <a:effectLst>
                  <a:outerShdw blurRad="38100" dist="38100" dir="2700000" algn="tl">
                    <a:srgbClr val="000000">
                      <a:alpha val="43137"/>
                    </a:srgbClr>
                  </a:outerShdw>
                </a:effectLst>
                <a:cs typeface="Ali-A-Samik" pitchFamily="2" charset="-78"/>
              </a:rPr>
              <a:t>دَافِعُ الأُمُومَـةِ:</a:t>
            </a:r>
            <a:r>
              <a:rPr lang="ar-SA" sz="6000" dirty="0">
                <a:solidFill>
                  <a:srgbClr val="0070C0"/>
                </a:solidFill>
                <a:effectLst>
                  <a:outerShdw blurRad="38100" dist="38100" dir="2700000" algn="tl">
                    <a:srgbClr val="000000">
                      <a:alpha val="43137"/>
                    </a:srgbClr>
                  </a:outerShdw>
                </a:effectLst>
                <a:cs typeface="Ali-A-Samik" pitchFamily="2" charset="-78"/>
              </a:rPr>
              <a:t> - </a:t>
            </a:r>
            <a:r>
              <a:rPr lang="ar-SA" sz="4700" dirty="0">
                <a:effectLst>
                  <a:outerShdw blurRad="38100" dist="38100" dir="2700000" algn="tl">
                    <a:srgbClr val="000000">
                      <a:alpha val="43137"/>
                    </a:srgbClr>
                  </a:outerShdw>
                </a:effectLst>
                <a:cs typeface="Ali-A-Sharif Bold" pitchFamily="2" charset="-78"/>
              </a:rPr>
              <a:t>هذا الدافعُ مسؤول على بقاء النَّوع . </a:t>
            </a:r>
            <a:r>
              <a:rPr lang="ar-IQ" sz="4700" dirty="0" smtClean="0">
                <a:effectLst>
                  <a:outerShdw blurRad="38100" dist="38100" dir="2700000" algn="tl">
                    <a:srgbClr val="000000">
                      <a:alpha val="43137"/>
                    </a:srgbClr>
                  </a:outerShdw>
                </a:effectLst>
                <a:cs typeface="Ali-A-Sharif Bold" pitchFamily="2" charset="-78"/>
              </a:rPr>
              <a:t/>
            </a:r>
            <a:br>
              <a:rPr lang="ar-IQ" sz="4700" dirty="0" smtClean="0">
                <a:effectLst>
                  <a:outerShdw blurRad="38100" dist="38100" dir="2700000" algn="tl">
                    <a:srgbClr val="000000">
                      <a:alpha val="43137"/>
                    </a:srgbClr>
                  </a:outerShdw>
                </a:effectLst>
                <a:cs typeface="Ali-A-Sharif Bold" pitchFamily="2" charset="-78"/>
              </a:rPr>
            </a:br>
            <a:r>
              <a:rPr lang="ar-SA" sz="4700" dirty="0" smtClean="0">
                <a:effectLst>
                  <a:outerShdw blurRad="38100" dist="38100" dir="2700000" algn="tl">
                    <a:srgbClr val="000000">
                      <a:alpha val="43137"/>
                    </a:srgbClr>
                  </a:outerShdw>
                </a:effectLst>
                <a:cs typeface="Ali-A-Sharif Bold" pitchFamily="2" charset="-78"/>
              </a:rPr>
              <a:t>ويتمث</a:t>
            </a:r>
            <a:r>
              <a:rPr lang="ar-IQ" sz="4700" dirty="0" smtClean="0">
                <a:effectLst>
                  <a:outerShdw blurRad="38100" dist="38100" dir="2700000" algn="tl">
                    <a:srgbClr val="000000">
                      <a:alpha val="43137"/>
                    </a:srgbClr>
                  </a:outerShdw>
                </a:effectLst>
                <a:cs typeface="Ali-A-Sharif Bold" pitchFamily="2" charset="-78"/>
              </a:rPr>
              <a:t>َّ</a:t>
            </a:r>
            <a:r>
              <a:rPr lang="ar-SA" sz="4700" dirty="0" smtClean="0">
                <a:effectLst>
                  <a:outerShdw blurRad="38100" dist="38100" dir="2700000" algn="tl">
                    <a:srgbClr val="000000">
                      <a:alpha val="43137"/>
                    </a:srgbClr>
                  </a:outerShdw>
                </a:effectLst>
                <a:cs typeface="Ali-A-Sharif Bold" pitchFamily="2" charset="-78"/>
              </a:rPr>
              <a:t>ل</a:t>
            </a:r>
            <a:r>
              <a:rPr lang="ar-IQ" sz="4700" dirty="0" smtClean="0">
                <a:effectLst>
                  <a:outerShdw blurRad="38100" dist="38100" dir="2700000" algn="tl">
                    <a:srgbClr val="000000">
                      <a:alpha val="43137"/>
                    </a:srgbClr>
                  </a:outerShdw>
                </a:effectLst>
                <a:cs typeface="Ali-A-Sharif Bold" pitchFamily="2" charset="-78"/>
              </a:rPr>
              <a:t>ُ</a:t>
            </a:r>
            <a:r>
              <a:rPr lang="ar-SA" sz="4700" dirty="0" smtClean="0">
                <a:effectLst>
                  <a:outerShdw blurRad="38100" dist="38100" dir="2700000" algn="tl">
                    <a:srgbClr val="000000">
                      <a:alpha val="43137"/>
                    </a:srgbClr>
                  </a:outerShdw>
                </a:effectLst>
                <a:cs typeface="Ali-A-Sharif Bold" pitchFamily="2" charset="-78"/>
              </a:rPr>
              <a:t> </a:t>
            </a:r>
            <a:r>
              <a:rPr lang="ar-SA" sz="4700" dirty="0">
                <a:effectLst>
                  <a:outerShdw blurRad="38100" dist="38100" dir="2700000" algn="tl">
                    <a:srgbClr val="000000">
                      <a:alpha val="43137"/>
                    </a:srgbClr>
                  </a:outerShdw>
                </a:effectLst>
                <a:cs typeface="Ali-A-Sharif Bold" pitchFamily="2" charset="-78"/>
              </a:rPr>
              <a:t>هذا الدافع من رعاية الأبناء والاهتمام بهم وإشباع حاجاتهم </a:t>
            </a:r>
            <a:r>
              <a:rPr lang="ar-IQ" sz="4700" dirty="0" smtClean="0">
                <a:effectLst>
                  <a:outerShdw blurRad="38100" dist="38100" dir="2700000" algn="tl">
                    <a:srgbClr val="000000">
                      <a:alpha val="43137"/>
                    </a:srgbClr>
                  </a:outerShdw>
                </a:effectLst>
                <a:cs typeface="Ali-A-Sharif Bold" pitchFamily="2" charset="-78"/>
              </a:rPr>
              <a:t/>
            </a:r>
            <a:br>
              <a:rPr lang="ar-IQ" sz="4700" dirty="0" smtClean="0">
                <a:effectLst>
                  <a:outerShdw blurRad="38100" dist="38100" dir="2700000" algn="tl">
                    <a:srgbClr val="000000">
                      <a:alpha val="43137"/>
                    </a:srgbClr>
                  </a:outerShdw>
                </a:effectLst>
                <a:cs typeface="Ali-A-Sharif Bold" pitchFamily="2" charset="-78"/>
              </a:rPr>
            </a:br>
            <a:r>
              <a:rPr lang="ar-SA" sz="4700" dirty="0" smtClean="0">
                <a:effectLst>
                  <a:outerShdw blurRad="38100" dist="38100" dir="2700000" algn="tl">
                    <a:srgbClr val="000000">
                      <a:alpha val="43137"/>
                    </a:srgbClr>
                  </a:outerShdw>
                </a:effectLst>
                <a:cs typeface="Ali-A-Sharif Bold" pitchFamily="2" charset="-78"/>
              </a:rPr>
              <a:t>حتى </a:t>
            </a:r>
            <a:r>
              <a:rPr lang="ar-SA" sz="4700" dirty="0">
                <a:effectLst>
                  <a:outerShdw blurRad="38100" dist="38100" dir="2700000" algn="tl">
                    <a:srgbClr val="000000">
                      <a:alpha val="43137"/>
                    </a:srgbClr>
                  </a:outerShdw>
                </a:effectLst>
                <a:cs typeface="Ali-A-Sharif Bold" pitchFamily="2" charset="-78"/>
              </a:rPr>
              <a:t>يصبحوا قادرين على رعاية أنفسهم، وكذلك فهو يشبع دوافع نفسية أخرى حيث تتولد العاطفة بين الطفل وأمِّه وينمو الحبُّ ويتولد الانتماء والشعور بالانتماء. ويبدو هذا الدافع واضحة وقوية عند الحيوانات والطيور، وكيف تدافع الأمُّ عن وليدها إذا تعرض للخطر</a:t>
            </a:r>
            <a:r>
              <a:rPr lang="ar-SA" sz="4700" dirty="0" smtClean="0">
                <a:effectLst>
                  <a:outerShdw blurRad="38100" dist="38100" dir="2700000" algn="tl">
                    <a:srgbClr val="000000">
                      <a:alpha val="43137"/>
                    </a:srgbClr>
                  </a:outerShdw>
                </a:effectLst>
                <a:cs typeface="Ali-A-Sharif Bold" pitchFamily="2" charset="-78"/>
              </a:rPr>
              <a:t>.</a:t>
            </a:r>
            <a:endParaRPr lang="en-US" sz="4700" b="1" u="sng" dirty="0">
              <a:solidFill>
                <a:srgbClr val="FF0000"/>
              </a:solidFill>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29515085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119465"/>
            <a:ext cx="11873346" cy="1293699"/>
          </a:xfrm>
        </p:spPr>
        <p:txBody>
          <a:bodyPr>
            <a:noAutofit/>
          </a:bodyPr>
          <a:lstStyle/>
          <a:p>
            <a:pPr algn="ctr" rtl="1"/>
            <a:r>
              <a:rPr lang="ar-IQ" sz="5800" b="1" dirty="0" smtClean="0">
                <a:solidFill>
                  <a:srgbClr val="FF0000"/>
                </a:solidFill>
                <a:effectLst>
                  <a:outerShdw blurRad="38100" dist="38100" dir="2700000" algn="tl">
                    <a:srgbClr val="000000">
                      <a:alpha val="43137"/>
                    </a:srgbClr>
                  </a:outerShdw>
                </a:effectLst>
                <a:cs typeface="Ali-A-Samik" pitchFamily="2" charset="-78"/>
              </a:rPr>
              <a:t> </a:t>
            </a:r>
            <a:r>
              <a:rPr lang="ar-SA" sz="5800" b="1" dirty="0">
                <a:solidFill>
                  <a:srgbClr val="FF0000"/>
                </a:solidFill>
                <a:effectLst>
                  <a:outerShdw blurRad="38100" dist="38100" dir="2700000" algn="tl">
                    <a:srgbClr val="000000">
                      <a:alpha val="43137"/>
                    </a:srgbClr>
                  </a:outerShdw>
                </a:effectLst>
                <a:cs typeface="Ali-A-Samik" pitchFamily="2" charset="-78"/>
              </a:rPr>
              <a:t>القِسْمُ الثَّانِي: الدَّوَافِعُ النَّفْسِيَّة الاجْتِمَاعِيَّة (المُكْتَسَبَة)</a:t>
            </a:r>
            <a:endParaRPr lang="en-US" sz="5800" b="1"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52400" y="1565563"/>
            <a:ext cx="11817927" cy="5112327"/>
          </a:xfrm>
        </p:spPr>
        <p:txBody>
          <a:bodyPr>
            <a:noAutofit/>
          </a:bodyPr>
          <a:lstStyle/>
          <a:p>
            <a:pPr marL="0" indent="0" algn="r" rtl="1">
              <a:lnSpc>
                <a:spcPct val="150000"/>
              </a:lnSpc>
              <a:buNone/>
            </a:pPr>
            <a:r>
              <a:rPr lang="ar-SA" sz="6000" b="1" dirty="0">
                <a:effectLst>
                  <a:outerShdw blurRad="38100" dist="38100" dir="2700000" algn="tl">
                    <a:srgbClr val="000000">
                      <a:alpha val="43137"/>
                    </a:srgbClr>
                  </a:outerShdw>
                </a:effectLst>
                <a:cs typeface="Ali-A-Samik" pitchFamily="2" charset="-78"/>
              </a:rPr>
              <a:t>وهذه الدوافع تنشأ نتيجة علاقة الفرد بالآخرين في الجماعة والمجتمع أي أنّ هذه الدوافع هي نفسيَّة تشبع عن طريق </a:t>
            </a:r>
            <a:r>
              <a:rPr lang="ar-SA" sz="6000" b="1" dirty="0" smtClean="0">
                <a:effectLst>
                  <a:outerShdw blurRad="38100" dist="38100" dir="2700000" algn="tl">
                    <a:srgbClr val="000000">
                      <a:alpha val="43137"/>
                    </a:srgbClr>
                  </a:outerShdw>
                </a:effectLst>
                <a:cs typeface="Ali-A-Samik" pitchFamily="2" charset="-78"/>
              </a:rPr>
              <a:t>الآخرين</a:t>
            </a:r>
            <a:r>
              <a:rPr lang="ar-IQ" sz="6000" b="1" dirty="0" smtClean="0">
                <a:effectLst>
                  <a:outerShdw blurRad="38100" dist="38100" dir="2700000" algn="tl">
                    <a:srgbClr val="000000">
                      <a:alpha val="43137"/>
                    </a:srgbClr>
                  </a:outerShdw>
                </a:effectLst>
                <a:cs typeface="Ali-A-Samik" pitchFamily="2" charset="-78"/>
              </a:rPr>
              <a:t> ،</a:t>
            </a:r>
            <a:r>
              <a:rPr lang="ar-SA" sz="6000" b="1" dirty="0" smtClean="0">
                <a:effectLst>
                  <a:outerShdw blurRad="38100" dist="38100" dir="2700000" algn="tl">
                    <a:srgbClr val="000000">
                      <a:alpha val="43137"/>
                    </a:srgbClr>
                  </a:outerShdw>
                </a:effectLst>
                <a:cs typeface="Ali-A-Samik" pitchFamily="2" charset="-78"/>
              </a:rPr>
              <a:t> </a:t>
            </a:r>
            <a:r>
              <a:rPr lang="ar-SA" sz="6000" b="1" u="sng" dirty="0">
                <a:effectLst>
                  <a:outerShdw blurRad="38100" dist="38100" dir="2700000" algn="tl">
                    <a:srgbClr val="000000">
                      <a:alpha val="43137"/>
                    </a:srgbClr>
                  </a:outerShdw>
                </a:effectLst>
                <a:cs typeface="Ali-A-Samik" pitchFamily="2" charset="-78"/>
              </a:rPr>
              <a:t>ومن أهمِّها ما يأتي </a:t>
            </a:r>
            <a:r>
              <a:rPr lang="ar-SA" sz="6000" b="1" dirty="0" smtClean="0">
                <a:effectLst>
                  <a:outerShdw blurRad="38100" dist="38100" dir="2700000" algn="tl">
                    <a:srgbClr val="000000">
                      <a:alpha val="43137"/>
                    </a:srgbClr>
                  </a:outerShdw>
                </a:effectLst>
                <a:cs typeface="Ali-A-Samik" pitchFamily="2" charset="-78"/>
              </a:rPr>
              <a:t>:</a:t>
            </a:r>
            <a:endParaRPr lang="en-US" sz="60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426971563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11831782" cy="6345382"/>
          </a:xfrm>
        </p:spPr>
        <p:txBody>
          <a:bodyPr>
            <a:noAutofit/>
          </a:bodyPr>
          <a:lstStyle/>
          <a:p>
            <a:pPr marL="0" indent="0" algn="r" rtl="1">
              <a:lnSpc>
                <a:spcPct val="150000"/>
              </a:lnSpc>
              <a:buNone/>
            </a:pPr>
            <a:r>
              <a:rPr lang="ar-SA" sz="5400" b="1" dirty="0" smtClean="0">
                <a:solidFill>
                  <a:srgbClr val="7030A0"/>
                </a:solidFill>
                <a:effectLst>
                  <a:outerShdw blurRad="38100" dist="38100" dir="2700000" algn="tl">
                    <a:srgbClr val="000000">
                      <a:alpha val="43137"/>
                    </a:srgbClr>
                  </a:outerShdw>
                </a:effectLst>
                <a:cs typeface="Ali-A-Samik" pitchFamily="2" charset="-78"/>
              </a:rPr>
              <a:t>◄</a:t>
            </a:r>
            <a:r>
              <a:rPr lang="ar-SA" sz="5400" b="1" dirty="0">
                <a:solidFill>
                  <a:srgbClr val="7030A0"/>
                </a:solidFill>
                <a:effectLst>
                  <a:outerShdw blurRad="38100" dist="38100" dir="2700000" algn="tl">
                    <a:srgbClr val="000000">
                      <a:alpha val="43137"/>
                    </a:srgbClr>
                  </a:outerShdw>
                </a:effectLst>
                <a:cs typeface="Ali-A-Samik" pitchFamily="2" charset="-78"/>
              </a:rPr>
              <a:t>دَافِعُ الحُبِّ وَالحَنَانِ: - </a:t>
            </a:r>
            <a:endParaRPr lang="en-US" sz="5400" b="1" dirty="0">
              <a:solidFill>
                <a:srgbClr val="7030A0"/>
              </a:solidFill>
              <a:effectLst>
                <a:outerShdw blurRad="38100" dist="38100" dir="2700000" algn="tl">
                  <a:srgbClr val="000000">
                    <a:alpha val="43137"/>
                  </a:srgbClr>
                </a:outerShdw>
              </a:effectLst>
              <a:cs typeface="Ali-A-Samik" pitchFamily="2" charset="-78"/>
            </a:endParaRPr>
          </a:p>
          <a:p>
            <a:pPr marL="0" indent="0" algn="r">
              <a:lnSpc>
                <a:spcPct val="150000"/>
              </a:lnSpc>
              <a:buNone/>
            </a:pPr>
            <a:r>
              <a:rPr lang="ar-SA" sz="4400" b="1" dirty="0">
                <a:effectLst>
                  <a:outerShdw blurRad="38100" dist="38100" dir="2700000" algn="tl">
                    <a:srgbClr val="000000">
                      <a:alpha val="43137"/>
                    </a:srgbClr>
                  </a:outerShdw>
                </a:effectLst>
                <a:cs typeface="Ali-A-Azzam" pitchFamily="2" charset="-78"/>
              </a:rPr>
              <a:t>هو من </a:t>
            </a:r>
            <a:r>
              <a:rPr lang="ar-SA" sz="4400" b="1" dirty="0" smtClean="0">
                <a:effectLst>
                  <a:outerShdw blurRad="38100" dist="38100" dir="2700000" algn="tl">
                    <a:srgbClr val="000000">
                      <a:alpha val="43137"/>
                    </a:srgbClr>
                  </a:outerShdw>
                </a:effectLst>
                <a:cs typeface="Ali-A-Azzam" pitchFamily="2" charset="-78"/>
              </a:rPr>
              <a:t>أهم</a:t>
            </a:r>
            <a:r>
              <a:rPr lang="ar-IQ" sz="4400" b="1" dirty="0" smtClean="0">
                <a:effectLst>
                  <a:outerShdw blurRad="38100" dist="38100" dir="2700000" algn="tl">
                    <a:srgbClr val="000000">
                      <a:alpha val="43137"/>
                    </a:srgbClr>
                  </a:outerShdw>
                </a:effectLst>
                <a:cs typeface="Ali-A-Azzam" pitchFamily="2" charset="-78"/>
              </a:rPr>
              <a:t>ّ</a:t>
            </a:r>
            <a:r>
              <a:rPr lang="ar-SA" sz="4400" b="1" dirty="0" smtClean="0">
                <a:effectLst>
                  <a:outerShdw blurRad="38100" dist="38100" dir="2700000" algn="tl">
                    <a:srgbClr val="000000">
                      <a:alpha val="43137"/>
                    </a:srgbClr>
                  </a:outerShdw>
                </a:effectLst>
                <a:cs typeface="Ali-A-Azzam" pitchFamily="2" charset="-78"/>
              </a:rPr>
              <a:t> </a:t>
            </a:r>
            <a:r>
              <a:rPr lang="ar-SA" sz="4400" b="1" dirty="0">
                <a:effectLst>
                  <a:outerShdw blurRad="38100" dist="38100" dir="2700000" algn="tl">
                    <a:srgbClr val="000000">
                      <a:alpha val="43137"/>
                    </a:srgbClr>
                  </a:outerShdw>
                </a:effectLst>
                <a:cs typeface="Ali-A-Azzam" pitchFamily="2" charset="-78"/>
              </a:rPr>
              <a:t>الدوافع </a:t>
            </a:r>
            <a:r>
              <a:rPr lang="ar-SA" sz="4400" b="1" dirty="0" smtClean="0">
                <a:effectLst>
                  <a:outerShdw blurRad="38100" dist="38100" dir="2700000" algn="tl">
                    <a:srgbClr val="000000">
                      <a:alpha val="43137"/>
                    </a:srgbClr>
                  </a:outerShdw>
                </a:effectLst>
                <a:cs typeface="Ali-A-Azzam" pitchFamily="2" charset="-78"/>
              </a:rPr>
              <a:t>النفسي</a:t>
            </a:r>
            <a:r>
              <a:rPr lang="ar-IQ" sz="4400" b="1" dirty="0" smtClean="0">
                <a:effectLst>
                  <a:outerShdw blurRad="38100" dist="38100" dir="2700000" algn="tl">
                    <a:srgbClr val="000000">
                      <a:alpha val="43137"/>
                    </a:srgbClr>
                  </a:outerShdw>
                </a:effectLst>
                <a:cs typeface="Ali-A-Azzam" pitchFamily="2" charset="-78"/>
              </a:rPr>
              <a:t>َّ</a:t>
            </a:r>
            <a:r>
              <a:rPr lang="ar-SA" sz="4400" b="1" dirty="0" smtClean="0">
                <a:effectLst>
                  <a:outerShdw blurRad="38100" dist="38100" dir="2700000" algn="tl">
                    <a:srgbClr val="000000">
                      <a:alpha val="43137"/>
                    </a:srgbClr>
                  </a:outerShdw>
                </a:effectLst>
                <a:cs typeface="Ali-A-Azzam" pitchFamily="2" charset="-78"/>
              </a:rPr>
              <a:t>ة الاجتماعي</a:t>
            </a:r>
            <a:r>
              <a:rPr lang="ar-IQ" sz="4400" b="1" dirty="0" smtClean="0">
                <a:effectLst>
                  <a:outerShdw blurRad="38100" dist="38100" dir="2700000" algn="tl">
                    <a:srgbClr val="000000">
                      <a:alpha val="43137"/>
                    </a:srgbClr>
                  </a:outerShdw>
                </a:effectLst>
                <a:cs typeface="Ali-A-Azzam" pitchFamily="2" charset="-78"/>
              </a:rPr>
              <a:t>َّ</a:t>
            </a:r>
            <a:r>
              <a:rPr lang="ar-SA" sz="4400" b="1" dirty="0" smtClean="0">
                <a:effectLst>
                  <a:outerShdw blurRad="38100" dist="38100" dir="2700000" algn="tl">
                    <a:srgbClr val="000000">
                      <a:alpha val="43137"/>
                    </a:srgbClr>
                  </a:outerShdw>
                </a:effectLst>
                <a:cs typeface="Ali-A-Azzam" pitchFamily="2" charset="-78"/>
              </a:rPr>
              <a:t>ة</a:t>
            </a:r>
            <a:r>
              <a:rPr lang="ar-IQ" sz="4400" b="1" dirty="0" smtClean="0">
                <a:effectLst>
                  <a:outerShdw blurRad="38100" dist="38100" dir="2700000" algn="tl">
                    <a:srgbClr val="000000">
                      <a:alpha val="43137"/>
                    </a:srgbClr>
                  </a:outerShdw>
                </a:effectLst>
                <a:cs typeface="Ali-A-Azzam" pitchFamily="2" charset="-78"/>
              </a:rPr>
              <a:t> </a:t>
            </a:r>
            <a:r>
              <a:rPr lang="ar-SA" sz="4400" b="1" dirty="0" smtClean="0">
                <a:effectLst>
                  <a:outerShdw blurRad="38100" dist="38100" dir="2700000" algn="tl">
                    <a:srgbClr val="000000">
                      <a:alpha val="43137"/>
                    </a:srgbClr>
                  </a:outerShdw>
                </a:effectLst>
                <a:cs typeface="Ali-A-Azzam" pitchFamily="2" charset="-78"/>
              </a:rPr>
              <a:t>، </a:t>
            </a:r>
            <a:r>
              <a:rPr lang="ar-SA" sz="4400" b="1" dirty="0">
                <a:effectLst>
                  <a:outerShdw blurRad="38100" dist="38100" dir="2700000" algn="tl">
                    <a:srgbClr val="000000">
                      <a:alpha val="43137"/>
                    </a:srgbClr>
                  </a:outerShdw>
                </a:effectLst>
                <a:cs typeface="Ali-A-Azzam" pitchFamily="2" charset="-78"/>
              </a:rPr>
              <a:t>وهو ينشأ وينمو منذ بداية ميلاد الطفل مع أمه التي تقوم بإشباع حاجاته </a:t>
            </a:r>
            <a:r>
              <a:rPr lang="ar-SA" sz="4400" b="1" dirty="0" smtClean="0">
                <a:effectLst>
                  <a:outerShdw blurRad="38100" dist="38100" dir="2700000" algn="tl">
                    <a:srgbClr val="000000">
                      <a:alpha val="43137"/>
                    </a:srgbClr>
                  </a:outerShdw>
                </a:effectLst>
                <a:cs typeface="Ali-A-Azzam" pitchFamily="2" charset="-78"/>
              </a:rPr>
              <a:t>الفطرية</a:t>
            </a:r>
            <a:r>
              <a:rPr lang="ar-IQ" sz="4400" b="1" dirty="0" smtClean="0">
                <a:effectLst>
                  <a:outerShdw blurRad="38100" dist="38100" dir="2700000" algn="tl">
                    <a:srgbClr val="000000">
                      <a:alpha val="43137"/>
                    </a:srgbClr>
                  </a:outerShdw>
                </a:effectLst>
                <a:cs typeface="Ali-A-Azzam" pitchFamily="2" charset="-78"/>
              </a:rPr>
              <a:t> </a:t>
            </a:r>
            <a:r>
              <a:rPr lang="ar-SA" sz="4400" b="1" dirty="0" smtClean="0">
                <a:effectLst>
                  <a:outerShdw blurRad="38100" dist="38100" dir="2700000" algn="tl">
                    <a:srgbClr val="000000">
                      <a:alpha val="43137"/>
                    </a:srgbClr>
                  </a:outerShdw>
                </a:effectLst>
                <a:cs typeface="Ali-A-Azzam" pitchFamily="2" charset="-78"/>
              </a:rPr>
              <a:t>. </a:t>
            </a:r>
            <a:r>
              <a:rPr lang="ar-SA" sz="4400" b="1" dirty="0">
                <a:effectLst>
                  <a:outerShdw blurRad="38100" dist="38100" dir="2700000" algn="tl">
                    <a:srgbClr val="000000">
                      <a:alpha val="43137"/>
                    </a:srgbClr>
                  </a:outerShdw>
                </a:effectLst>
                <a:cs typeface="Ali-A-Azzam" pitchFamily="2" charset="-78"/>
              </a:rPr>
              <a:t>ومن خلال هذه العملية يتعلم الحب فهي تشبع حاجته للطعام الذي يشعره بالسعادة </a:t>
            </a:r>
            <a:r>
              <a:rPr lang="ar-SA" sz="4400" b="1" dirty="0" smtClean="0">
                <a:effectLst>
                  <a:outerShdw blurRad="38100" dist="38100" dir="2700000" algn="tl">
                    <a:srgbClr val="000000">
                      <a:alpha val="43137"/>
                    </a:srgbClr>
                  </a:outerShdw>
                </a:effectLst>
                <a:cs typeface="Ali-A-Azzam" pitchFamily="2" charset="-78"/>
              </a:rPr>
              <a:t>والارتياح، فيتمركز </a:t>
            </a:r>
            <a:r>
              <a:rPr lang="ar-SA" sz="4400" b="1" dirty="0">
                <a:effectLst>
                  <a:outerShdw blurRad="38100" dist="38100" dir="2700000" algn="tl">
                    <a:srgbClr val="000000">
                      <a:alpha val="43137"/>
                    </a:srgbClr>
                  </a:outerShdw>
                </a:effectLst>
                <a:cs typeface="Ali-A-Azzam" pitchFamily="2" charset="-78"/>
              </a:rPr>
              <a:t>الحب حول الأم التي هي مصدر الإشباع. ثم ينتقل الحب إلى الأفراد المحيطين به وهم أبوه وإخوانه ثم أفراد الأسرة والأقرباء </a:t>
            </a:r>
            <a:r>
              <a:rPr lang="ar-SA" sz="4800" b="1" dirty="0">
                <a:effectLst>
                  <a:outerShdw blurRad="38100" dist="38100" dir="2700000" algn="tl">
                    <a:srgbClr val="000000">
                      <a:alpha val="43137"/>
                    </a:srgbClr>
                  </a:outerShdw>
                </a:effectLst>
                <a:cs typeface="Ali-A-Azzam" pitchFamily="2" charset="-78"/>
              </a:rPr>
              <a:t>.</a:t>
            </a:r>
            <a:endParaRPr lang="en-US" sz="4800" b="1" dirty="0">
              <a:effectLst>
                <a:outerShdw blurRad="38100" dist="38100" dir="2700000" algn="tl">
                  <a:srgbClr val="000000">
                    <a:alpha val="43137"/>
                  </a:srgbClr>
                </a:outerShdw>
              </a:effectLst>
              <a:cs typeface="Ali-A-Azzam" pitchFamily="2" charset="-78"/>
            </a:endParaRPr>
          </a:p>
        </p:txBody>
      </p:sp>
    </p:spTree>
    <p:extLst>
      <p:ext uri="{BB962C8B-B14F-4D97-AF65-F5344CB8AC3E}">
        <p14:creationId xmlns:p14="http://schemas.microsoft.com/office/powerpoint/2010/main" val="85322008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1942618" cy="6567055"/>
          </a:xfrm>
        </p:spPr>
        <p:txBody>
          <a:bodyPr>
            <a:noAutofit/>
          </a:bodyPr>
          <a:lstStyle/>
          <a:p>
            <a:pPr algn="r" rtl="1">
              <a:lnSpc>
                <a:spcPct val="150000"/>
              </a:lnSpc>
            </a:pPr>
            <a:r>
              <a:rPr lang="ar-SA" sz="4800" b="1" dirty="0">
                <a:solidFill>
                  <a:srgbClr val="00B050"/>
                </a:solidFill>
                <a:effectLst>
                  <a:outerShdw blurRad="38100" dist="38100" dir="2700000" algn="tl">
                    <a:srgbClr val="000000">
                      <a:alpha val="43137"/>
                    </a:srgbClr>
                  </a:outerShdw>
                </a:effectLst>
                <a:cs typeface="Ali-A-Sahifa Bold" pitchFamily="2" charset="-78"/>
              </a:rPr>
              <a:t>◄دَافِعُ الأَمْنِ: - </a:t>
            </a:r>
            <a:r>
              <a:rPr lang="ar-SA" sz="3600" dirty="0" smtClean="0">
                <a:effectLst>
                  <a:outerShdw blurRad="38100" dist="38100" dir="2700000" algn="tl">
                    <a:srgbClr val="000000">
                      <a:alpha val="43137"/>
                    </a:srgbClr>
                  </a:outerShdw>
                </a:effectLst>
                <a:cs typeface="Ali-A-Sahifa Bold" pitchFamily="2" charset="-78"/>
              </a:rPr>
              <a:t>يعني </a:t>
            </a:r>
            <a:r>
              <a:rPr lang="ar-SA" sz="3600" dirty="0">
                <a:effectLst>
                  <a:outerShdw blurRad="38100" dist="38100" dir="2700000" algn="tl">
                    <a:srgbClr val="000000">
                      <a:alpha val="43137"/>
                    </a:srgbClr>
                  </a:outerShdw>
                </a:effectLst>
                <a:cs typeface="Ali-A-Sahifa Bold" pitchFamily="2" charset="-78"/>
              </a:rPr>
              <a:t>الأمن النَّفسي، وهو يعني التحرر من الخوف. ويكون الفردُ آمناً إذا كان موضعَ عطفٍ وتقديرٍ وقَبولٍ من الآخرين وعندما يجد تجاوباً واهتماماً من </a:t>
            </a:r>
            <a:r>
              <a:rPr lang="ar-SA" sz="3600" dirty="0" smtClean="0">
                <a:effectLst>
                  <a:outerShdw blurRad="38100" dist="38100" dir="2700000" algn="tl">
                    <a:srgbClr val="000000">
                      <a:alpha val="43137"/>
                    </a:srgbClr>
                  </a:outerShdw>
                </a:effectLst>
                <a:cs typeface="Ali-A-Sahifa Bold" pitchFamily="2" charset="-78"/>
              </a:rPr>
              <a:t>ال</a:t>
            </a:r>
            <a:r>
              <a:rPr lang="ar-IQ" sz="3600" dirty="0" smtClean="0">
                <a:effectLst>
                  <a:outerShdw blurRad="38100" dist="38100" dir="2700000" algn="tl">
                    <a:srgbClr val="000000">
                      <a:alpha val="43137"/>
                    </a:srgbClr>
                  </a:outerShdw>
                </a:effectLst>
                <a:cs typeface="Ali-A-Sahifa Bold" pitchFamily="2" charset="-78"/>
              </a:rPr>
              <a:t>آ</a:t>
            </a:r>
            <a:r>
              <a:rPr lang="ar-SA" sz="3600" dirty="0" smtClean="0">
                <a:effectLst>
                  <a:outerShdw blurRad="38100" dist="38100" dir="2700000" algn="tl">
                    <a:srgbClr val="000000">
                      <a:alpha val="43137"/>
                    </a:srgbClr>
                  </a:outerShdw>
                </a:effectLst>
                <a:cs typeface="Ali-A-Sahifa Bold" pitchFamily="2" charset="-78"/>
              </a:rPr>
              <a:t>خرين</a:t>
            </a:r>
            <a:r>
              <a:rPr lang="ar-SA" sz="3600" dirty="0">
                <a:effectLst>
                  <a:outerShdw blurRad="38100" dist="38100" dir="2700000" algn="tl">
                    <a:srgbClr val="000000">
                      <a:alpha val="43137"/>
                    </a:srgbClr>
                  </a:outerShdw>
                </a:effectLst>
                <a:cs typeface="Ali-A-Sahifa Bold" pitchFamily="2" charset="-78"/>
              </a:rPr>
              <a:t>. </a:t>
            </a:r>
            <a:r>
              <a:rPr lang="en-US" sz="3600" dirty="0">
                <a:effectLst>
                  <a:outerShdw blurRad="38100" dist="38100" dir="2700000" algn="tl">
                    <a:srgbClr val="000000">
                      <a:alpha val="43137"/>
                    </a:srgbClr>
                  </a:outerShdw>
                </a:effectLst>
                <a:cs typeface="Ali-A-Sahifa Bold" pitchFamily="2" charset="-78"/>
              </a:rPr>
              <a:t/>
            </a:r>
            <a:br>
              <a:rPr lang="en-US" sz="3600" dirty="0">
                <a:effectLst>
                  <a:outerShdw blurRad="38100" dist="38100" dir="2700000" algn="tl">
                    <a:srgbClr val="000000">
                      <a:alpha val="43137"/>
                    </a:srgbClr>
                  </a:outerShdw>
                </a:effectLst>
                <a:cs typeface="Ali-A-Sahifa Bold" pitchFamily="2" charset="-78"/>
              </a:rPr>
            </a:br>
            <a:r>
              <a:rPr lang="ar-SA" sz="4800" b="1" dirty="0">
                <a:solidFill>
                  <a:srgbClr val="FF0000"/>
                </a:solidFill>
                <a:effectLst>
                  <a:outerShdw blurRad="38100" dist="38100" dir="2700000" algn="tl">
                    <a:srgbClr val="000000">
                      <a:alpha val="43137"/>
                    </a:srgbClr>
                  </a:outerShdw>
                </a:effectLst>
                <a:cs typeface="Ali-A-Sahifa Bold" pitchFamily="2" charset="-78"/>
              </a:rPr>
              <a:t>◄الدَّافِعُ لِلإِنْتِمَاءِ: - </a:t>
            </a:r>
            <a:r>
              <a:rPr lang="ar-SA" sz="3600" dirty="0" smtClean="0">
                <a:effectLst>
                  <a:outerShdw blurRad="38100" dist="38100" dir="2700000" algn="tl">
                    <a:srgbClr val="000000">
                      <a:alpha val="43137"/>
                    </a:srgbClr>
                  </a:outerShdw>
                </a:effectLst>
                <a:cs typeface="Ali-A-Sahifa Bold" pitchFamily="2" charset="-78"/>
              </a:rPr>
              <a:t>الدَّافع </a:t>
            </a:r>
            <a:r>
              <a:rPr lang="ar-SA" sz="3600" dirty="0">
                <a:effectLst>
                  <a:outerShdw blurRad="38100" dist="38100" dir="2700000" algn="tl">
                    <a:srgbClr val="000000">
                      <a:alpha val="43137"/>
                    </a:srgbClr>
                  </a:outerShdw>
                </a:effectLst>
                <a:cs typeface="Ali-A-Sahifa Bold" pitchFamily="2" charset="-78"/>
              </a:rPr>
              <a:t>للانتماء أو الحاجة للانتماء للجماعة من الحاجات الضرورية لدى الإنسان والحيوان معاً. لكنها تظهر بصورة واضحة لدى الجنس البشري . </a:t>
            </a:r>
            <a:r>
              <a:rPr lang="en-US" sz="3600" dirty="0">
                <a:effectLst>
                  <a:outerShdw blurRad="38100" dist="38100" dir="2700000" algn="tl">
                    <a:srgbClr val="000000">
                      <a:alpha val="43137"/>
                    </a:srgbClr>
                  </a:outerShdw>
                </a:effectLst>
                <a:cs typeface="Ali-A-Sahifa Bold" pitchFamily="2" charset="-78"/>
              </a:rPr>
              <a:t/>
            </a:r>
            <a:br>
              <a:rPr lang="en-US" sz="3600" dirty="0">
                <a:effectLst>
                  <a:outerShdw blurRad="38100" dist="38100" dir="2700000" algn="tl">
                    <a:srgbClr val="000000">
                      <a:alpha val="43137"/>
                    </a:srgbClr>
                  </a:outerShdw>
                </a:effectLst>
                <a:cs typeface="Ali-A-Sahifa Bold" pitchFamily="2" charset="-78"/>
              </a:rPr>
            </a:br>
            <a:r>
              <a:rPr lang="ar-SA" sz="3600" dirty="0">
                <a:effectLst>
                  <a:outerShdw blurRad="38100" dist="38100" dir="2700000" algn="tl">
                    <a:srgbClr val="000000">
                      <a:alpha val="43137"/>
                    </a:srgbClr>
                  </a:outerShdw>
                </a:effectLst>
                <a:cs typeface="Ali-A-Sahifa Bold" pitchFamily="2" charset="-78"/>
              </a:rPr>
              <a:t>ويبدأ هذا الدافع لدى الطفل منذ ولادته حيث أنّ بقاءه متوقف على إشباع حاجاته الأساسية من قبل المحيطين به لأنّه عاجز عن إشباعها </a:t>
            </a:r>
            <a:r>
              <a:rPr lang="ar-SA" sz="3600" dirty="0" smtClean="0">
                <a:effectLst>
                  <a:outerShdw blurRad="38100" dist="38100" dir="2700000" algn="tl">
                    <a:srgbClr val="000000">
                      <a:alpha val="43137"/>
                    </a:srgbClr>
                  </a:outerShdw>
                </a:effectLst>
                <a:cs typeface="Ali-A-Sahifa Bold" pitchFamily="2" charset="-78"/>
              </a:rPr>
              <a:t>.</a:t>
            </a:r>
            <a:endParaRPr lang="en-US" sz="3600"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667990975"/>
      </p:ext>
    </p:extLst>
  </p:cSld>
  <p:clrMapOvr>
    <a:overrideClrMapping bg1="lt1" tx1="dk1" bg2="lt2" tx2="dk2" accent1="accent1" accent2="accent2" accent3="accent3" accent4="accent4" accent5="accent5" accent6="accent6" hlink="hlink" folHlink="folHlink"/>
  </p:clrMapOvr>
  <p:transition spd="slow">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5636" y="138545"/>
            <a:ext cx="11499273" cy="1375737"/>
          </a:xfrm>
        </p:spPr>
        <p:txBody>
          <a:bodyPr>
            <a:noAutofit/>
          </a:bodyPr>
          <a:lstStyle/>
          <a:p>
            <a:pPr algn="ctr" rtl="1"/>
            <a:r>
              <a:rPr lang="ar-IQ" sz="80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rPr>
              <a:t>المُحَاضَرَةُ الثالثة / الدافعيَّة والتَّعلُّم</a:t>
            </a:r>
            <a:endParaRPr lang="en-US" sz="8000" b="1" dirty="0">
              <a:solidFill>
                <a:srgbClr val="00206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4" name="Content Placeholder 3"/>
          <p:cNvSpPr>
            <a:spLocks noGrp="1"/>
          </p:cNvSpPr>
          <p:nvPr>
            <p:ph idx="1"/>
          </p:nvPr>
        </p:nvSpPr>
        <p:spPr>
          <a:xfrm>
            <a:off x="332508" y="1662545"/>
            <a:ext cx="11554691" cy="4973782"/>
          </a:xfrm>
        </p:spPr>
        <p:txBody>
          <a:bodyPr>
            <a:normAutofit lnSpcReduction="10000"/>
          </a:bodyPr>
          <a:lstStyle/>
          <a:p>
            <a:pPr marL="0" indent="0" algn="ctr">
              <a:buNone/>
            </a:pPr>
            <a:r>
              <a:rPr lang="ar-IQ" sz="8000" b="1" dirty="0" smtClean="0">
                <a:effectLst>
                  <a:outerShdw blurRad="38100" dist="38100" dir="2700000" algn="tl">
                    <a:srgbClr val="000000">
                      <a:alpha val="43137"/>
                    </a:srgbClr>
                  </a:outerShdw>
                </a:effectLst>
                <a:cs typeface="Ali-A-Traditional" pitchFamily="2" charset="-78"/>
              </a:rPr>
              <a:t>محتويات المحاضرة</a:t>
            </a:r>
            <a:endParaRPr lang="ar-IQ" sz="200" b="1" dirty="0" smtClean="0">
              <a:effectLst>
                <a:outerShdw blurRad="38100" dist="38100" dir="2700000" algn="tl">
                  <a:srgbClr val="000000">
                    <a:alpha val="43137"/>
                  </a:srgbClr>
                </a:outerShdw>
              </a:effectLst>
              <a:cs typeface="Ali-A-Traditional" pitchFamily="2" charset="-78"/>
            </a:endParaRPr>
          </a:p>
          <a:p>
            <a:pPr marL="0" indent="0" algn="just" rtl="1">
              <a:lnSpc>
                <a:spcPct val="150000"/>
              </a:lnSpc>
              <a:spcBef>
                <a:spcPts val="600"/>
              </a:spcBef>
              <a:buNone/>
            </a:pPr>
            <a:r>
              <a:rPr lang="ar-SA" sz="5400" b="1" dirty="0">
                <a:solidFill>
                  <a:srgbClr val="0070C0"/>
                </a:solidFill>
                <a:effectLst>
                  <a:outerShdw blurRad="38100" dist="38100" dir="2700000" algn="tl">
                    <a:srgbClr val="000000">
                      <a:alpha val="43137"/>
                    </a:srgbClr>
                  </a:outerShdw>
                </a:effectLst>
                <a:cs typeface="Ali-A-Sharif Bold" pitchFamily="2" charset="-78"/>
              </a:rPr>
              <a:t>◄ </a:t>
            </a:r>
            <a:r>
              <a:rPr lang="ar-IQ" sz="5400" b="1" dirty="0" smtClean="0">
                <a:solidFill>
                  <a:srgbClr val="0070C0"/>
                </a:solidFill>
                <a:effectLst>
                  <a:outerShdw blurRad="38100" dist="38100" dir="2700000" algn="tl">
                    <a:srgbClr val="000000">
                      <a:alpha val="43137"/>
                    </a:srgbClr>
                  </a:outerShdw>
                </a:effectLst>
                <a:cs typeface="Ali-A-Sharif Bold" pitchFamily="2" charset="-78"/>
              </a:rPr>
              <a:t>تعريف الدافع</a:t>
            </a:r>
          </a:p>
          <a:p>
            <a:pPr marL="0" indent="0" algn="r" rtl="1">
              <a:buNone/>
            </a:pPr>
            <a:r>
              <a:rPr lang="ar-SA" sz="5400" b="1" dirty="0">
                <a:solidFill>
                  <a:srgbClr val="00B050"/>
                </a:solidFill>
                <a:effectLst>
                  <a:outerShdw blurRad="38100" dist="38100" dir="2700000" algn="tl">
                    <a:srgbClr val="000000">
                      <a:alpha val="43137"/>
                    </a:srgbClr>
                  </a:outerShdw>
                </a:effectLst>
                <a:cs typeface="Ali-A-Sharif Bold" pitchFamily="2" charset="-78"/>
              </a:rPr>
              <a:t>◄ </a:t>
            </a:r>
            <a:r>
              <a:rPr lang="ar-IQ" sz="5400" b="1" dirty="0" smtClean="0">
                <a:solidFill>
                  <a:srgbClr val="00B050"/>
                </a:solidFill>
                <a:effectLst>
                  <a:outerShdw blurRad="38100" dist="38100" dir="2700000" algn="tl">
                    <a:srgbClr val="000000">
                      <a:alpha val="43137"/>
                    </a:srgbClr>
                  </a:outerShdw>
                </a:effectLst>
                <a:cs typeface="Ali-A-Sharif Bold" pitchFamily="2" charset="-78"/>
              </a:rPr>
              <a:t>تصنيف الدوافع</a:t>
            </a:r>
            <a:endParaRPr lang="en-US" sz="5400" b="1" dirty="0">
              <a:solidFill>
                <a:srgbClr val="00B050"/>
              </a:solidFill>
              <a:effectLst>
                <a:outerShdw blurRad="38100" dist="38100" dir="2700000" algn="tl">
                  <a:srgbClr val="000000">
                    <a:alpha val="43137"/>
                  </a:srgbClr>
                </a:outerShdw>
              </a:effectLst>
              <a:cs typeface="Ali-A-Sharif Bold" pitchFamily="2" charset="-78"/>
            </a:endParaRPr>
          </a:p>
          <a:p>
            <a:pPr marL="0" indent="0" algn="r" rtl="1">
              <a:buNone/>
            </a:pPr>
            <a:r>
              <a:rPr lang="ar-SA" sz="5400" b="1" dirty="0">
                <a:solidFill>
                  <a:srgbClr val="C00000"/>
                </a:solidFill>
                <a:effectLst>
                  <a:outerShdw blurRad="38100" dist="38100" dir="2700000" algn="tl">
                    <a:srgbClr val="000000">
                      <a:alpha val="43137"/>
                    </a:srgbClr>
                  </a:outerShdw>
                </a:effectLst>
                <a:cs typeface="Ali-A-Sharif Bold" pitchFamily="2" charset="-78"/>
              </a:rPr>
              <a:t>◄ </a:t>
            </a:r>
            <a:r>
              <a:rPr lang="ar-IQ" sz="5400" b="1" dirty="0" smtClean="0">
                <a:solidFill>
                  <a:srgbClr val="C00000"/>
                </a:solidFill>
                <a:effectLst>
                  <a:outerShdw blurRad="38100" dist="38100" dir="2700000" algn="tl">
                    <a:srgbClr val="000000">
                      <a:alpha val="43137"/>
                    </a:srgbClr>
                  </a:outerShdw>
                </a:effectLst>
                <a:cs typeface="Ali-A-Sharif Bold" pitchFamily="2" charset="-78"/>
              </a:rPr>
              <a:t>نظريـة ماسلو للحاجات الإنسانيَّة والدوافع</a:t>
            </a:r>
            <a:endParaRPr lang="en-US" sz="5400" b="1" dirty="0">
              <a:solidFill>
                <a:srgbClr val="C00000"/>
              </a:solidFill>
              <a:effectLst>
                <a:outerShdw blurRad="38100" dist="38100" dir="2700000" algn="tl">
                  <a:srgbClr val="000000">
                    <a:alpha val="43137"/>
                  </a:srgbClr>
                </a:outerShdw>
              </a:effectLst>
              <a:cs typeface="Ali-A-Sharif Bold" pitchFamily="2" charset="-78"/>
            </a:endParaRPr>
          </a:p>
          <a:p>
            <a:pPr marL="0" indent="0" algn="r" rtl="1">
              <a:buNone/>
            </a:pPr>
            <a:r>
              <a:rPr lang="ar-SA" sz="5400" b="1" dirty="0">
                <a:solidFill>
                  <a:srgbClr val="7030A0"/>
                </a:solidFill>
                <a:effectLst>
                  <a:outerShdw blurRad="38100" dist="38100" dir="2700000" algn="tl">
                    <a:srgbClr val="000000">
                      <a:alpha val="43137"/>
                    </a:srgbClr>
                  </a:outerShdw>
                </a:effectLst>
                <a:cs typeface="Ali-A-Sharif Bold" pitchFamily="2" charset="-78"/>
              </a:rPr>
              <a:t>◄ </a:t>
            </a:r>
            <a:r>
              <a:rPr lang="ar-IQ" sz="5400" b="1" dirty="0" smtClean="0">
                <a:solidFill>
                  <a:srgbClr val="7030A0"/>
                </a:solidFill>
                <a:effectLst>
                  <a:outerShdw blurRad="38100" dist="38100" dir="2700000" algn="tl">
                    <a:srgbClr val="000000">
                      <a:alpha val="43137"/>
                    </a:srgbClr>
                  </a:outerShdw>
                </a:effectLst>
                <a:cs typeface="Ali-A-Sharif Bold" pitchFamily="2" charset="-78"/>
              </a:rPr>
              <a:t>الدافعيَّة وعلاقتها بالتَّعلُّم</a:t>
            </a:r>
            <a:endParaRPr lang="en-US" sz="5400" b="1" dirty="0">
              <a:solidFill>
                <a:srgbClr val="7030A0"/>
              </a:solidFill>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349979829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96982" y="221672"/>
            <a:ext cx="11914909" cy="6276109"/>
          </a:xfrm>
        </p:spPr>
        <p:txBody>
          <a:bodyPr>
            <a:noAutofit/>
          </a:bodyPr>
          <a:lstStyle/>
          <a:p>
            <a:pPr algn="r" rtl="1">
              <a:lnSpc>
                <a:spcPct val="150000"/>
              </a:lnSpc>
            </a:pPr>
            <a:r>
              <a:rPr lang="ar-SA" sz="5400" b="1" dirty="0" smtClean="0">
                <a:solidFill>
                  <a:srgbClr val="002060"/>
                </a:solidFill>
                <a:effectLst>
                  <a:outerShdw blurRad="38100" dist="38100" dir="2700000" algn="tl">
                    <a:srgbClr val="000000">
                      <a:alpha val="43137"/>
                    </a:srgbClr>
                  </a:outerShdw>
                </a:effectLst>
                <a:cs typeface="Ali-A-Sahifa Bold" pitchFamily="2" charset="-78"/>
              </a:rPr>
              <a:t>◄</a:t>
            </a:r>
            <a:r>
              <a:rPr lang="ar-SA" sz="5400" b="1" dirty="0">
                <a:solidFill>
                  <a:srgbClr val="002060"/>
                </a:solidFill>
                <a:effectLst>
                  <a:outerShdw blurRad="38100" dist="38100" dir="2700000" algn="tl">
                    <a:srgbClr val="000000">
                      <a:alpha val="43137"/>
                    </a:srgbClr>
                  </a:outerShdw>
                </a:effectLst>
                <a:cs typeface="Ali-A-Sahifa Bold" pitchFamily="2" charset="-78"/>
              </a:rPr>
              <a:t>الدَّافِعُ لِلنَّجَاحِ: - </a:t>
            </a:r>
            <a:r>
              <a:rPr lang="ar-SA" sz="4000" dirty="0" smtClean="0">
                <a:effectLst>
                  <a:outerShdw blurRad="38100" dist="38100" dir="2700000" algn="tl">
                    <a:srgbClr val="000000">
                      <a:alpha val="43137"/>
                    </a:srgbClr>
                  </a:outerShdw>
                </a:effectLst>
                <a:cs typeface="Ali-A-Sahifa Bold" pitchFamily="2" charset="-78"/>
              </a:rPr>
              <a:t>الفرد </a:t>
            </a:r>
            <a:r>
              <a:rPr lang="ar-SA" sz="4000" dirty="0">
                <a:effectLst>
                  <a:outerShdw blurRad="38100" dist="38100" dir="2700000" algn="tl">
                    <a:srgbClr val="000000">
                      <a:alpha val="43137"/>
                    </a:srgbClr>
                  </a:outerShdw>
                </a:effectLst>
                <a:cs typeface="Ali-A-Sahifa Bold" pitchFamily="2" charset="-78"/>
              </a:rPr>
              <a:t>بحاجة لأنْ يُحَقِقَ نجاحاً في كل مرحلة من مراحل </a:t>
            </a:r>
            <a:r>
              <a:rPr lang="ar-SA" sz="4000" dirty="0" smtClean="0">
                <a:effectLst>
                  <a:outerShdw blurRad="38100" dist="38100" dir="2700000" algn="tl">
                    <a:srgbClr val="000000">
                      <a:alpha val="43137"/>
                    </a:srgbClr>
                  </a:outerShdw>
                </a:effectLst>
                <a:cs typeface="Ali-A-Sahifa Bold" pitchFamily="2" charset="-78"/>
              </a:rPr>
              <a:t>حياته</a:t>
            </a:r>
            <a:r>
              <a:rPr lang="ar-IQ" sz="4000" dirty="0" smtClean="0">
                <a:effectLst>
                  <a:outerShdw blurRad="38100" dist="38100" dir="2700000" algn="tl">
                    <a:srgbClr val="000000">
                      <a:alpha val="43137"/>
                    </a:srgbClr>
                  </a:outerShdw>
                </a:effectLst>
                <a:cs typeface="Ali-A-Sahifa Bold" pitchFamily="2" charset="-78"/>
              </a:rPr>
              <a:t> </a:t>
            </a:r>
            <a:r>
              <a:rPr lang="ar-SA" sz="4000" dirty="0" smtClean="0">
                <a:effectLst>
                  <a:outerShdw blurRad="38100" dist="38100" dir="2700000" algn="tl">
                    <a:srgbClr val="000000">
                      <a:alpha val="43137"/>
                    </a:srgbClr>
                  </a:outerShdw>
                </a:effectLst>
                <a:cs typeface="Ali-A-Sahifa Bold" pitchFamily="2" charset="-78"/>
              </a:rPr>
              <a:t>، </a:t>
            </a:r>
            <a:r>
              <a:rPr lang="ar-SA" sz="4000" dirty="0">
                <a:effectLst>
                  <a:outerShdw blurRad="38100" dist="38100" dir="2700000" algn="tl">
                    <a:srgbClr val="000000">
                      <a:alpha val="43137"/>
                    </a:srgbClr>
                  </a:outerShdw>
                </a:effectLst>
                <a:cs typeface="Ali-A-Sahifa Bold" pitchFamily="2" charset="-78"/>
              </a:rPr>
              <a:t>والشعور بالنَّجاح يكسب الفرد ثقة بنفسه، ويشعره بالأمن، وتبدأ هذه الحاجة أو الدافع منذ الطفولة عندما يتعلم النطق ويتعلم الكلام، أو عندما يتعلم المشي، وعندما يقوم بهذه المطالب النمائية فإنه يجد التشجيع من الأسرة، وهو بذلك يكافأ على نجاحه في أداء تلك المطالب، </a:t>
            </a:r>
            <a:r>
              <a:rPr lang="ar-SA" sz="4000" dirty="0" smtClean="0">
                <a:effectLst>
                  <a:outerShdw blurRad="38100" dist="38100" dir="2700000" algn="tl">
                    <a:srgbClr val="000000">
                      <a:alpha val="43137"/>
                    </a:srgbClr>
                  </a:outerShdw>
                </a:effectLst>
                <a:cs typeface="Ali-A-Sahifa Bold" pitchFamily="2" charset="-78"/>
              </a:rPr>
              <a:t>مم</a:t>
            </a:r>
            <a:r>
              <a:rPr lang="ar-IQ" sz="4000" dirty="0" smtClean="0">
                <a:effectLst>
                  <a:outerShdw blurRad="38100" dist="38100" dir="2700000" algn="tl">
                    <a:srgbClr val="000000">
                      <a:alpha val="43137"/>
                    </a:srgbClr>
                  </a:outerShdw>
                </a:effectLst>
                <a:cs typeface="Ali-A-Sahifa Bold" pitchFamily="2" charset="-78"/>
              </a:rPr>
              <a:t>ّ</a:t>
            </a:r>
            <a:r>
              <a:rPr lang="ar-SA" sz="4000" dirty="0" smtClean="0">
                <a:effectLst>
                  <a:outerShdw blurRad="38100" dist="38100" dir="2700000" algn="tl">
                    <a:srgbClr val="000000">
                      <a:alpha val="43137"/>
                    </a:srgbClr>
                  </a:outerShdw>
                </a:effectLst>
                <a:cs typeface="Ali-A-Sahifa Bold" pitchFamily="2" charset="-78"/>
              </a:rPr>
              <a:t>ا يؤد</a:t>
            </a:r>
            <a:r>
              <a:rPr lang="ar-IQ" sz="4000" dirty="0" smtClean="0">
                <a:effectLst>
                  <a:outerShdw blurRad="38100" dist="38100" dir="2700000" algn="tl">
                    <a:srgbClr val="000000">
                      <a:alpha val="43137"/>
                    </a:srgbClr>
                  </a:outerShdw>
                </a:effectLst>
                <a:cs typeface="Ali-A-Sahifa Bold" pitchFamily="2" charset="-78"/>
              </a:rPr>
              <a:t>ِّ</a:t>
            </a:r>
            <a:r>
              <a:rPr lang="ar-SA" sz="4000" dirty="0" smtClean="0">
                <a:effectLst>
                  <a:outerShdw blurRad="38100" dist="38100" dir="2700000" algn="tl">
                    <a:srgbClr val="000000">
                      <a:alpha val="43137"/>
                    </a:srgbClr>
                  </a:outerShdw>
                </a:effectLst>
                <a:cs typeface="Ali-A-Sahifa Bold" pitchFamily="2" charset="-78"/>
              </a:rPr>
              <a:t>ي </a:t>
            </a:r>
            <a:r>
              <a:rPr lang="ar-SA" sz="4000" dirty="0">
                <a:effectLst>
                  <a:outerShdw blurRad="38100" dist="38100" dir="2700000" algn="tl">
                    <a:srgbClr val="000000">
                      <a:alpha val="43137"/>
                    </a:srgbClr>
                  </a:outerShdw>
                </a:effectLst>
                <a:cs typeface="Ali-A-Sahifa Bold" pitchFamily="2" charset="-78"/>
              </a:rPr>
              <a:t>إلى الشعور بالسعادة والتقدير فيؤدي به إلى تكرار المحاولات الناجحة.  </a:t>
            </a:r>
            <a:endParaRPr lang="en-US" sz="4000"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92868993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96982" y="152400"/>
            <a:ext cx="11942618" cy="6359236"/>
          </a:xfrm>
        </p:spPr>
        <p:txBody>
          <a:bodyPr>
            <a:noAutofit/>
          </a:bodyPr>
          <a:lstStyle/>
          <a:p>
            <a:pPr algn="r" rtl="1">
              <a:lnSpc>
                <a:spcPct val="150000"/>
              </a:lnSpc>
            </a:pPr>
            <a:r>
              <a:rPr lang="ar-SA" sz="6000" b="1" dirty="0">
                <a:solidFill>
                  <a:srgbClr val="FF0000"/>
                </a:solidFill>
                <a:effectLst>
                  <a:outerShdw blurRad="38100" dist="38100" dir="2700000" algn="tl">
                    <a:srgbClr val="000000">
                      <a:alpha val="43137"/>
                    </a:srgbClr>
                  </a:outerShdw>
                </a:effectLst>
                <a:cs typeface="Ali-A-Sahifa Bold" pitchFamily="2" charset="-78"/>
              </a:rPr>
              <a:t>◄ دَافِعُ الإِنْجَازِ الدِّرَاسِيِّ</a:t>
            </a:r>
            <a:r>
              <a:rPr lang="ar-SA" sz="6000" b="1" dirty="0" smtClean="0">
                <a:solidFill>
                  <a:srgbClr val="FF0000"/>
                </a:solidFill>
                <a:effectLst>
                  <a:outerShdw blurRad="38100" dist="38100" dir="2700000" algn="tl">
                    <a:srgbClr val="000000">
                      <a:alpha val="43137"/>
                    </a:srgbClr>
                  </a:outerShdw>
                </a:effectLst>
                <a:cs typeface="Ali-A-Sahifa Bold" pitchFamily="2" charset="-78"/>
              </a:rPr>
              <a:t>:</a:t>
            </a:r>
            <a:r>
              <a:rPr lang="ar-SA" sz="4800" b="1" dirty="0" smtClean="0">
                <a:solidFill>
                  <a:srgbClr val="FF0000"/>
                </a:solidFill>
                <a:effectLst>
                  <a:outerShdw blurRad="38100" dist="38100" dir="2700000" algn="tl">
                    <a:srgbClr val="000000">
                      <a:alpha val="43137"/>
                    </a:srgbClr>
                  </a:outerShdw>
                </a:effectLst>
                <a:cs typeface="Ali-A-Sahifa Bold" pitchFamily="2" charset="-78"/>
              </a:rPr>
              <a:t>- </a:t>
            </a:r>
            <a:r>
              <a:rPr lang="ar-SA" sz="4600" dirty="0" smtClean="0">
                <a:effectLst>
                  <a:outerShdw blurRad="38100" dist="38100" dir="2700000" algn="tl">
                    <a:srgbClr val="000000">
                      <a:alpha val="43137"/>
                    </a:srgbClr>
                  </a:outerShdw>
                </a:effectLst>
                <a:cs typeface="Ali-A-Sahifa Bold" pitchFamily="2" charset="-78"/>
              </a:rPr>
              <a:t>يشير </a:t>
            </a:r>
            <a:r>
              <a:rPr lang="ar-SA" sz="4600" dirty="0">
                <a:effectLst>
                  <a:outerShdw blurRad="38100" dist="38100" dir="2700000" algn="tl">
                    <a:srgbClr val="000000">
                      <a:alpha val="43137"/>
                    </a:srgbClr>
                  </a:outerShdw>
                </a:effectLst>
                <a:cs typeface="Ali-A-Sahifa Bold" pitchFamily="2" charset="-78"/>
              </a:rPr>
              <a:t>هذا الدافع إلى </a:t>
            </a:r>
            <a:r>
              <a:rPr lang="ar-SA" sz="4600" dirty="0" smtClean="0">
                <a:effectLst>
                  <a:outerShdw blurRad="38100" dist="38100" dir="2700000" algn="tl">
                    <a:srgbClr val="000000">
                      <a:alpha val="43137"/>
                    </a:srgbClr>
                  </a:outerShdw>
                </a:effectLst>
                <a:cs typeface="Ali-A-Sahifa Bold" pitchFamily="2" charset="-78"/>
              </a:rPr>
              <a:t>الرغب</a:t>
            </a:r>
            <a:r>
              <a:rPr lang="ar-IQ" sz="4600" dirty="0" smtClean="0">
                <a:effectLst>
                  <a:outerShdw blurRad="38100" dist="38100" dir="2700000" algn="tl">
                    <a:srgbClr val="000000">
                      <a:alpha val="43137"/>
                    </a:srgbClr>
                  </a:outerShdw>
                </a:effectLst>
                <a:cs typeface="Ali-A-Sahifa Bold" pitchFamily="2" charset="-78"/>
              </a:rPr>
              <a:t>ـــ</a:t>
            </a:r>
            <a:r>
              <a:rPr lang="ar-SA" sz="4600" dirty="0" smtClean="0">
                <a:effectLst>
                  <a:outerShdw blurRad="38100" dist="38100" dir="2700000" algn="tl">
                    <a:srgbClr val="000000">
                      <a:alpha val="43137"/>
                    </a:srgbClr>
                  </a:outerShdw>
                </a:effectLst>
                <a:cs typeface="Ali-A-Sahifa Bold" pitchFamily="2" charset="-78"/>
              </a:rPr>
              <a:t>ة </a:t>
            </a:r>
            <a:r>
              <a:rPr lang="ar-SA" sz="4600" dirty="0">
                <a:effectLst>
                  <a:outerShdw blurRad="38100" dist="38100" dir="2700000" algn="tl">
                    <a:srgbClr val="000000">
                      <a:alpha val="43137"/>
                    </a:srgbClr>
                  </a:outerShdw>
                </a:effectLst>
                <a:cs typeface="Ali-A-Sahifa Bold" pitchFamily="2" charset="-78"/>
              </a:rPr>
              <a:t>لبذل </a:t>
            </a:r>
            <a:r>
              <a:rPr lang="ar-SA" sz="4600" dirty="0" smtClean="0">
                <a:effectLst>
                  <a:outerShdw blurRad="38100" dist="38100" dir="2700000" algn="tl">
                    <a:srgbClr val="000000">
                      <a:alpha val="43137"/>
                    </a:srgbClr>
                  </a:outerShdw>
                </a:effectLst>
                <a:cs typeface="Ali-A-Sahifa Bold" pitchFamily="2" charset="-78"/>
              </a:rPr>
              <a:t>الجه</a:t>
            </a:r>
            <a:r>
              <a:rPr lang="ar-IQ" sz="4600" dirty="0" smtClean="0">
                <a:effectLst>
                  <a:outerShdw blurRad="38100" dist="38100" dir="2700000" algn="tl">
                    <a:srgbClr val="000000">
                      <a:alpha val="43137"/>
                    </a:srgbClr>
                  </a:outerShdw>
                </a:effectLst>
                <a:cs typeface="Ali-A-Sahifa Bold" pitchFamily="2" charset="-78"/>
              </a:rPr>
              <a:t>ـــ</a:t>
            </a:r>
            <a:r>
              <a:rPr lang="ar-SA" sz="4600" dirty="0" smtClean="0">
                <a:effectLst>
                  <a:outerShdw blurRad="38100" dist="38100" dir="2700000" algn="tl">
                    <a:srgbClr val="000000">
                      <a:alpha val="43137"/>
                    </a:srgbClr>
                  </a:outerShdw>
                </a:effectLst>
                <a:cs typeface="Ali-A-Sahifa Bold" pitchFamily="2" charset="-78"/>
              </a:rPr>
              <a:t>د </a:t>
            </a:r>
            <a:r>
              <a:rPr lang="ar-SA" sz="4600" dirty="0">
                <a:effectLst>
                  <a:outerShdw blurRad="38100" dist="38100" dir="2700000" algn="tl">
                    <a:srgbClr val="000000">
                      <a:alpha val="43137"/>
                    </a:srgbClr>
                  </a:outerShdw>
                </a:effectLst>
                <a:cs typeface="Ali-A-Sahifa Bold" pitchFamily="2" charset="-78"/>
              </a:rPr>
              <a:t>لأداء المهمات </a:t>
            </a:r>
            <a:r>
              <a:rPr lang="ar-SA" sz="4600" dirty="0" smtClean="0">
                <a:effectLst>
                  <a:outerShdw blurRad="38100" dist="38100" dir="2700000" algn="tl">
                    <a:srgbClr val="000000">
                      <a:alpha val="43137"/>
                    </a:srgbClr>
                  </a:outerShdw>
                </a:effectLst>
                <a:cs typeface="Ali-A-Sahifa Bold" pitchFamily="2" charset="-78"/>
              </a:rPr>
              <a:t>المدرسي</a:t>
            </a:r>
            <a:r>
              <a:rPr lang="ar-IQ" sz="4600" dirty="0" smtClean="0">
                <a:effectLst>
                  <a:outerShdw blurRad="38100" dist="38100" dir="2700000" algn="tl">
                    <a:srgbClr val="000000">
                      <a:alpha val="43137"/>
                    </a:srgbClr>
                  </a:outerShdw>
                </a:effectLst>
                <a:cs typeface="Ali-A-Sahifa Bold" pitchFamily="2" charset="-78"/>
              </a:rPr>
              <a:t>ـ</a:t>
            </a:r>
            <a:r>
              <a:rPr lang="ar-SA" sz="4600" dirty="0" smtClean="0">
                <a:effectLst>
                  <a:outerShdw blurRad="38100" dist="38100" dir="2700000" algn="tl">
                    <a:srgbClr val="000000">
                      <a:alpha val="43137"/>
                    </a:srgbClr>
                  </a:outerShdw>
                </a:effectLst>
                <a:cs typeface="Ali-A-Sahifa Bold" pitchFamily="2" charset="-78"/>
              </a:rPr>
              <a:t>ة والجامعي</a:t>
            </a:r>
            <a:r>
              <a:rPr lang="ar-IQ" sz="4600" dirty="0" smtClean="0">
                <a:effectLst>
                  <a:outerShdw blurRad="38100" dist="38100" dir="2700000" algn="tl">
                    <a:srgbClr val="000000">
                      <a:alpha val="43137"/>
                    </a:srgbClr>
                  </a:outerShdw>
                </a:effectLst>
                <a:cs typeface="Ali-A-Sahifa Bold" pitchFamily="2" charset="-78"/>
              </a:rPr>
              <a:t>ـ</a:t>
            </a:r>
            <a:r>
              <a:rPr lang="ar-SA" sz="4600" dirty="0" smtClean="0">
                <a:effectLst>
                  <a:outerShdw blurRad="38100" dist="38100" dir="2700000" algn="tl">
                    <a:srgbClr val="000000">
                      <a:alpha val="43137"/>
                    </a:srgbClr>
                  </a:outerShdw>
                </a:effectLst>
                <a:cs typeface="Ali-A-Sahifa Bold" pitchFamily="2" charset="-78"/>
              </a:rPr>
              <a:t>ة بص</a:t>
            </a:r>
            <a:r>
              <a:rPr lang="ar-IQ" sz="4600" dirty="0" smtClean="0">
                <a:effectLst>
                  <a:outerShdw blurRad="38100" dist="38100" dir="2700000" algn="tl">
                    <a:srgbClr val="000000">
                      <a:alpha val="43137"/>
                    </a:srgbClr>
                  </a:outerShdw>
                </a:effectLst>
                <a:cs typeface="Ali-A-Sahifa Bold" pitchFamily="2" charset="-78"/>
              </a:rPr>
              <a:t>ــ</a:t>
            </a:r>
            <a:r>
              <a:rPr lang="ar-SA" sz="4600" dirty="0" smtClean="0">
                <a:effectLst>
                  <a:outerShdw blurRad="38100" dist="38100" dir="2700000" algn="tl">
                    <a:srgbClr val="000000">
                      <a:alpha val="43137"/>
                    </a:srgbClr>
                  </a:outerShdw>
                </a:effectLst>
                <a:cs typeface="Ali-A-Sahifa Bold" pitchFamily="2" charset="-78"/>
              </a:rPr>
              <a:t>ورة </a:t>
            </a:r>
            <a:r>
              <a:rPr lang="ar-SA" sz="4600" dirty="0">
                <a:effectLst>
                  <a:outerShdw blurRad="38100" dist="38100" dir="2700000" algn="tl">
                    <a:srgbClr val="000000">
                      <a:alpha val="43137"/>
                    </a:srgbClr>
                  </a:outerShdw>
                </a:effectLst>
                <a:cs typeface="Ali-A-Sahifa Bold" pitchFamily="2" charset="-78"/>
              </a:rPr>
              <a:t>جيدة </a:t>
            </a:r>
            <a:r>
              <a:rPr lang="ar-SA" sz="4600" dirty="0" smtClean="0">
                <a:effectLst>
                  <a:outerShdw blurRad="38100" dist="38100" dir="2700000" algn="tl">
                    <a:srgbClr val="000000">
                      <a:alpha val="43137"/>
                    </a:srgbClr>
                  </a:outerShdw>
                </a:effectLst>
                <a:cs typeface="Ali-A-Sahifa Bold" pitchFamily="2" charset="-78"/>
              </a:rPr>
              <a:t>. </a:t>
            </a:r>
            <a:r>
              <a:rPr lang="ar-IQ" sz="4600" dirty="0" smtClean="0">
                <a:effectLst>
                  <a:outerShdw blurRad="38100" dist="38100" dir="2700000" algn="tl">
                    <a:srgbClr val="000000">
                      <a:alpha val="43137"/>
                    </a:srgbClr>
                  </a:outerShdw>
                </a:effectLst>
                <a:cs typeface="Ali-A-Sahifa Bold" pitchFamily="2" charset="-78"/>
              </a:rPr>
              <a:t>  </a:t>
            </a:r>
            <a:r>
              <a:rPr lang="ar-SA" sz="4600" dirty="0" smtClean="0">
                <a:effectLst>
                  <a:outerShdw blurRad="38100" dist="38100" dir="2700000" algn="tl">
                    <a:srgbClr val="000000">
                      <a:alpha val="43137"/>
                    </a:srgbClr>
                  </a:outerShdw>
                </a:effectLst>
                <a:cs typeface="Ali-A-Sahifa Bold" pitchFamily="2" charset="-78"/>
              </a:rPr>
              <a:t>ويعدُّ </a:t>
            </a:r>
            <a:r>
              <a:rPr lang="ar-SA" sz="4600" dirty="0">
                <a:effectLst>
                  <a:outerShdw blurRad="38100" dist="38100" dir="2700000" algn="tl">
                    <a:srgbClr val="000000">
                      <a:alpha val="43137"/>
                    </a:srgbClr>
                  </a:outerShdw>
                </a:effectLst>
                <a:cs typeface="Ali-A-Sahifa Bold" pitchFamily="2" charset="-78"/>
              </a:rPr>
              <a:t>هذا </a:t>
            </a:r>
            <a:r>
              <a:rPr lang="ar-SA" sz="4600" dirty="0" smtClean="0">
                <a:effectLst>
                  <a:outerShdw blurRad="38100" dist="38100" dir="2700000" algn="tl">
                    <a:srgbClr val="000000">
                      <a:alpha val="43137"/>
                    </a:srgbClr>
                  </a:outerShdw>
                </a:effectLst>
                <a:cs typeface="Ali-A-Sahifa Bold" pitchFamily="2" charset="-78"/>
              </a:rPr>
              <a:t>الد</a:t>
            </a:r>
            <a:r>
              <a:rPr lang="ar-IQ" sz="4600" dirty="0" smtClean="0">
                <a:effectLst>
                  <a:outerShdw blurRad="38100" dist="38100" dir="2700000" algn="tl">
                    <a:srgbClr val="000000">
                      <a:alpha val="43137"/>
                    </a:srgbClr>
                  </a:outerShdw>
                </a:effectLst>
                <a:cs typeface="Ali-A-Sahifa Bold" pitchFamily="2" charset="-78"/>
              </a:rPr>
              <a:t>َّ</a:t>
            </a:r>
            <a:r>
              <a:rPr lang="ar-SA" sz="4600" dirty="0" smtClean="0">
                <a:effectLst>
                  <a:outerShdw blurRad="38100" dist="38100" dir="2700000" algn="tl">
                    <a:srgbClr val="000000">
                      <a:alpha val="43137"/>
                    </a:srgbClr>
                  </a:outerShdw>
                </a:effectLst>
                <a:cs typeface="Ali-A-Sahifa Bold" pitchFamily="2" charset="-78"/>
              </a:rPr>
              <a:t>افع </a:t>
            </a:r>
            <a:r>
              <a:rPr lang="ar-SA" sz="4600" dirty="0">
                <a:effectLst>
                  <a:outerShdw blurRad="38100" dist="38100" dir="2700000" algn="tl">
                    <a:srgbClr val="000000">
                      <a:alpha val="43137"/>
                    </a:srgbClr>
                  </a:outerShdw>
                </a:effectLst>
                <a:cs typeface="Ali-A-Sahifa Bold" pitchFamily="2" charset="-78"/>
              </a:rPr>
              <a:t>من العوامل </a:t>
            </a:r>
            <a:r>
              <a:rPr lang="ar-SA" sz="4600" dirty="0" smtClean="0">
                <a:effectLst>
                  <a:outerShdw blurRad="38100" dist="38100" dir="2700000" algn="tl">
                    <a:srgbClr val="000000">
                      <a:alpha val="43137"/>
                    </a:srgbClr>
                  </a:outerShdw>
                </a:effectLst>
                <a:cs typeface="Ali-A-Sahifa Bold" pitchFamily="2" charset="-78"/>
              </a:rPr>
              <a:t>المهم</a:t>
            </a:r>
            <a:r>
              <a:rPr lang="ar-IQ" sz="4600" dirty="0" smtClean="0">
                <a:effectLst>
                  <a:outerShdw blurRad="38100" dist="38100" dir="2700000" algn="tl">
                    <a:srgbClr val="000000">
                      <a:alpha val="43137"/>
                    </a:srgbClr>
                  </a:outerShdw>
                </a:effectLst>
                <a:cs typeface="Ali-A-Sahifa Bold" pitchFamily="2" charset="-78"/>
              </a:rPr>
              <a:t>ّ</a:t>
            </a:r>
            <a:r>
              <a:rPr lang="ar-SA" sz="4600" dirty="0" smtClean="0">
                <a:effectLst>
                  <a:outerShdw blurRad="38100" dist="38100" dir="2700000" algn="tl">
                    <a:srgbClr val="000000">
                      <a:alpha val="43137"/>
                    </a:srgbClr>
                  </a:outerShdw>
                </a:effectLst>
                <a:cs typeface="Ali-A-Sahifa Bold" pitchFamily="2" charset="-78"/>
              </a:rPr>
              <a:t>ة </a:t>
            </a:r>
            <a:r>
              <a:rPr lang="ar-SA" sz="4600" dirty="0">
                <a:effectLst>
                  <a:outerShdw blurRad="38100" dist="38100" dir="2700000" algn="tl">
                    <a:srgbClr val="000000">
                      <a:alpha val="43137"/>
                    </a:srgbClr>
                  </a:outerShdw>
                </a:effectLst>
                <a:cs typeface="Ali-A-Sahifa Bold" pitchFamily="2" charset="-78"/>
              </a:rPr>
              <a:t>التي تقف وراء اختلاف الطلبة </a:t>
            </a:r>
            <a:r>
              <a:rPr lang="ar-SA" sz="4600" dirty="0" smtClean="0">
                <a:effectLst>
                  <a:outerShdw blurRad="38100" dist="38100" dir="2700000" algn="tl">
                    <a:srgbClr val="000000">
                      <a:alpha val="43137"/>
                    </a:srgbClr>
                  </a:outerShdw>
                </a:effectLst>
                <a:cs typeface="Ali-A-Sahifa Bold" pitchFamily="2" charset="-78"/>
              </a:rPr>
              <a:t>م</a:t>
            </a:r>
            <a:r>
              <a:rPr lang="ar-IQ" sz="4600" dirty="0" smtClean="0">
                <a:effectLst>
                  <a:outerShdw blurRad="38100" dist="38100" dir="2700000" algn="tl">
                    <a:srgbClr val="000000">
                      <a:alpha val="43137"/>
                    </a:srgbClr>
                  </a:outerShdw>
                </a:effectLst>
                <a:cs typeface="Ali-A-Sahifa Bold" pitchFamily="2" charset="-78"/>
              </a:rPr>
              <a:t>ـــ</a:t>
            </a:r>
            <a:r>
              <a:rPr lang="ar-SA" sz="4600" dirty="0" smtClean="0">
                <a:effectLst>
                  <a:outerShdw blurRad="38100" dist="38100" dir="2700000" algn="tl">
                    <a:srgbClr val="000000">
                      <a:alpha val="43137"/>
                    </a:srgbClr>
                  </a:outerShdw>
                </a:effectLst>
                <a:cs typeface="Ali-A-Sahifa Bold" pitchFamily="2" charset="-78"/>
              </a:rPr>
              <a:t>ن إنجازه</a:t>
            </a:r>
            <a:r>
              <a:rPr lang="ar-IQ" sz="4600" dirty="0" smtClean="0">
                <a:effectLst>
                  <a:outerShdw blurRad="38100" dist="38100" dir="2700000" algn="tl">
                    <a:srgbClr val="000000">
                      <a:alpha val="43137"/>
                    </a:srgbClr>
                  </a:outerShdw>
                </a:effectLst>
                <a:cs typeface="Ali-A-Sahifa Bold" pitchFamily="2" charset="-78"/>
              </a:rPr>
              <a:t>ـــ</a:t>
            </a:r>
            <a:r>
              <a:rPr lang="ar-SA" sz="4600" dirty="0" smtClean="0">
                <a:effectLst>
                  <a:outerShdw blurRad="38100" dist="38100" dir="2700000" algn="tl">
                    <a:srgbClr val="000000">
                      <a:alpha val="43137"/>
                    </a:srgbClr>
                  </a:outerShdw>
                </a:effectLst>
                <a:cs typeface="Ali-A-Sahifa Bold" pitchFamily="2" charset="-78"/>
              </a:rPr>
              <a:t>م الد</a:t>
            </a:r>
            <a:r>
              <a:rPr lang="ar-IQ" sz="4600" dirty="0" smtClean="0">
                <a:effectLst>
                  <a:outerShdw blurRad="38100" dist="38100" dir="2700000" algn="tl">
                    <a:srgbClr val="000000">
                      <a:alpha val="43137"/>
                    </a:srgbClr>
                  </a:outerShdw>
                </a:effectLst>
                <a:cs typeface="Ali-A-Sahifa Bold" pitchFamily="2" charset="-78"/>
              </a:rPr>
              <a:t>ِّ</a:t>
            </a:r>
            <a:r>
              <a:rPr lang="ar-SA" sz="4600" dirty="0" smtClean="0">
                <a:effectLst>
                  <a:outerShdw blurRad="38100" dist="38100" dir="2700000" algn="tl">
                    <a:srgbClr val="000000">
                      <a:alpha val="43137"/>
                    </a:srgbClr>
                  </a:outerShdw>
                </a:effectLst>
                <a:cs typeface="Ali-A-Sahifa Bold" pitchFamily="2" charset="-78"/>
              </a:rPr>
              <a:t>راس</a:t>
            </a:r>
            <a:r>
              <a:rPr lang="ar-IQ" sz="4600" dirty="0" smtClean="0">
                <a:effectLst>
                  <a:outerShdw blurRad="38100" dist="38100" dir="2700000" algn="tl">
                    <a:srgbClr val="000000">
                      <a:alpha val="43137"/>
                    </a:srgbClr>
                  </a:outerShdw>
                </a:effectLst>
                <a:cs typeface="Ali-A-Sahifa Bold" pitchFamily="2" charset="-78"/>
              </a:rPr>
              <a:t>ـ</a:t>
            </a:r>
            <a:r>
              <a:rPr lang="ar-SA" sz="4600" dirty="0" smtClean="0">
                <a:effectLst>
                  <a:outerShdw blurRad="38100" dist="38100" dir="2700000" algn="tl">
                    <a:srgbClr val="000000">
                      <a:alpha val="43137"/>
                    </a:srgbClr>
                  </a:outerShdw>
                </a:effectLst>
                <a:cs typeface="Ali-A-Sahifa Bold" pitchFamily="2" charset="-78"/>
              </a:rPr>
              <a:t>ي</a:t>
            </a:r>
            <a:r>
              <a:rPr lang="ar-SA" sz="4600" dirty="0">
                <a:effectLst>
                  <a:outerShdw blurRad="38100" dist="38100" dir="2700000" algn="tl">
                    <a:srgbClr val="000000">
                      <a:alpha val="43137"/>
                    </a:srgbClr>
                  </a:outerShdw>
                </a:effectLst>
                <a:cs typeface="Ali-A-Sahifa Bold" pitchFamily="2" charset="-78"/>
              </a:rPr>
              <a:t>، </a:t>
            </a:r>
            <a:r>
              <a:rPr lang="ar-SA" sz="4600" dirty="0" smtClean="0">
                <a:effectLst>
                  <a:outerShdw blurRad="38100" dist="38100" dir="2700000" algn="tl">
                    <a:srgbClr val="000000">
                      <a:alpha val="43137"/>
                    </a:srgbClr>
                  </a:outerShdw>
                </a:effectLst>
                <a:cs typeface="Ali-A-Sahifa Bold" pitchFamily="2" charset="-78"/>
              </a:rPr>
              <a:t>خاص</a:t>
            </a:r>
            <a:r>
              <a:rPr lang="ar-IQ" sz="4600" dirty="0" smtClean="0">
                <a:effectLst>
                  <a:outerShdw blurRad="38100" dist="38100" dir="2700000" algn="tl">
                    <a:srgbClr val="000000">
                      <a:alpha val="43137"/>
                    </a:srgbClr>
                  </a:outerShdw>
                </a:effectLst>
                <a:cs typeface="Ali-A-Sahifa Bold" pitchFamily="2" charset="-78"/>
              </a:rPr>
              <a:t>ــ</a:t>
            </a:r>
            <a:r>
              <a:rPr lang="ar-SA" sz="4600" dirty="0" smtClean="0">
                <a:effectLst>
                  <a:outerShdw blurRad="38100" dist="38100" dir="2700000" algn="tl">
                    <a:srgbClr val="000000">
                      <a:alpha val="43137"/>
                    </a:srgbClr>
                  </a:outerShdw>
                </a:effectLst>
                <a:cs typeface="Ali-A-Sahifa Bold" pitchFamily="2" charset="-78"/>
              </a:rPr>
              <a:t>ةً وأنّ</a:t>
            </a:r>
            <a:r>
              <a:rPr lang="ar-IQ" sz="4600" dirty="0" smtClean="0">
                <a:effectLst>
                  <a:outerShdw blurRad="38100" dist="38100" dir="2700000" algn="tl">
                    <a:srgbClr val="000000">
                      <a:alpha val="43137"/>
                    </a:srgbClr>
                  </a:outerShdw>
                </a:effectLst>
                <a:cs typeface="Ali-A-Sahifa Bold" pitchFamily="2" charset="-78"/>
              </a:rPr>
              <a:t>َ</a:t>
            </a:r>
            <a:r>
              <a:rPr lang="ar-SA" sz="4600" dirty="0" smtClean="0">
                <a:effectLst>
                  <a:outerShdw blurRad="38100" dist="38100" dir="2700000" algn="tl">
                    <a:srgbClr val="000000">
                      <a:alpha val="43137"/>
                    </a:srgbClr>
                  </a:outerShdw>
                </a:effectLst>
                <a:cs typeface="Ali-A-Sahifa Bold" pitchFamily="2" charset="-78"/>
              </a:rPr>
              <a:t> كثير</a:t>
            </a:r>
            <a:r>
              <a:rPr lang="ar-IQ" sz="4600" dirty="0" smtClean="0">
                <a:effectLst>
                  <a:outerShdw blurRad="38100" dist="38100" dir="2700000" algn="tl">
                    <a:srgbClr val="000000">
                      <a:alpha val="43137"/>
                    </a:srgbClr>
                  </a:outerShdw>
                </a:effectLst>
                <a:cs typeface="Ali-A-Sahifa Bold" pitchFamily="2" charset="-78"/>
              </a:rPr>
              <a:t>اً</a:t>
            </a:r>
            <a:r>
              <a:rPr lang="ar-SA" sz="4600" dirty="0" smtClean="0">
                <a:effectLst>
                  <a:outerShdw blurRad="38100" dist="38100" dir="2700000" algn="tl">
                    <a:srgbClr val="000000">
                      <a:alpha val="43137"/>
                    </a:srgbClr>
                  </a:outerShdw>
                </a:effectLst>
                <a:cs typeface="Ali-A-Sahifa Bold" pitchFamily="2" charset="-78"/>
              </a:rPr>
              <a:t> م</a:t>
            </a:r>
            <a:r>
              <a:rPr lang="ar-IQ" sz="4600" dirty="0" smtClean="0">
                <a:effectLst>
                  <a:outerShdw blurRad="38100" dist="38100" dir="2700000" algn="tl">
                    <a:srgbClr val="000000">
                      <a:alpha val="43137"/>
                    </a:srgbClr>
                  </a:outerShdw>
                </a:effectLst>
                <a:cs typeface="Ali-A-Sahifa Bold" pitchFamily="2" charset="-78"/>
              </a:rPr>
              <a:t>ـ</a:t>
            </a:r>
            <a:r>
              <a:rPr lang="ar-SA" sz="4600" dirty="0" smtClean="0">
                <a:effectLst>
                  <a:outerShdw blurRad="38100" dist="38100" dir="2700000" algn="tl">
                    <a:srgbClr val="000000">
                      <a:alpha val="43137"/>
                    </a:srgbClr>
                  </a:outerShdw>
                </a:effectLst>
                <a:cs typeface="Ali-A-Sahifa Bold" pitchFamily="2" charset="-78"/>
              </a:rPr>
              <a:t>ن </a:t>
            </a:r>
            <a:r>
              <a:rPr lang="ar-SA" sz="4600" dirty="0">
                <a:effectLst>
                  <a:outerShdw blurRad="38100" dist="38100" dir="2700000" algn="tl">
                    <a:srgbClr val="000000">
                      <a:alpha val="43137"/>
                    </a:srgbClr>
                  </a:outerShdw>
                </a:effectLst>
                <a:cs typeface="Ali-A-Sahifa Bold" pitchFamily="2" charset="-78"/>
              </a:rPr>
              <a:t>البحوث </a:t>
            </a:r>
            <a:r>
              <a:rPr lang="ar-SA" sz="4600" dirty="0" smtClean="0">
                <a:effectLst>
                  <a:outerShdw blurRad="38100" dist="38100" dir="2700000" algn="tl">
                    <a:srgbClr val="000000">
                      <a:alpha val="43137"/>
                    </a:srgbClr>
                  </a:outerShdw>
                </a:effectLst>
                <a:cs typeface="Ali-A-Sahifa Bold" pitchFamily="2" charset="-78"/>
              </a:rPr>
              <a:t>بي</a:t>
            </a:r>
            <a:r>
              <a:rPr lang="ar-IQ" sz="4600" dirty="0" smtClean="0">
                <a:effectLst>
                  <a:outerShdw blurRad="38100" dist="38100" dir="2700000" algn="tl">
                    <a:srgbClr val="000000">
                      <a:alpha val="43137"/>
                    </a:srgbClr>
                  </a:outerShdw>
                </a:effectLst>
                <a:cs typeface="Ali-A-Sahifa Bold" pitchFamily="2" charset="-78"/>
              </a:rPr>
              <a:t>َّ</a:t>
            </a:r>
            <a:r>
              <a:rPr lang="ar-SA" sz="4600" dirty="0" smtClean="0">
                <a:effectLst>
                  <a:outerShdw blurRad="38100" dist="38100" dir="2700000" algn="tl">
                    <a:srgbClr val="000000">
                      <a:alpha val="43137"/>
                    </a:srgbClr>
                  </a:outerShdw>
                </a:effectLst>
                <a:cs typeface="Ali-A-Sahifa Bold" pitchFamily="2" charset="-78"/>
              </a:rPr>
              <a:t>نت أنّ</a:t>
            </a:r>
            <a:r>
              <a:rPr lang="ar-IQ" sz="4600" dirty="0" smtClean="0">
                <a:effectLst>
                  <a:outerShdw blurRad="38100" dist="38100" dir="2700000" algn="tl">
                    <a:srgbClr val="000000">
                      <a:alpha val="43137"/>
                    </a:srgbClr>
                  </a:outerShdw>
                </a:effectLst>
                <a:cs typeface="Ali-A-Sahifa Bold" pitchFamily="2" charset="-78"/>
              </a:rPr>
              <a:t>َ</a:t>
            </a:r>
            <a:r>
              <a:rPr lang="ar-SA" sz="4600" dirty="0" smtClean="0">
                <a:effectLst>
                  <a:outerShdw blurRad="38100" dist="38100" dir="2700000" algn="tl">
                    <a:srgbClr val="000000">
                      <a:alpha val="43137"/>
                    </a:srgbClr>
                  </a:outerShdw>
                </a:effectLst>
                <a:cs typeface="Ali-A-Sahifa Bold" pitchFamily="2" charset="-78"/>
              </a:rPr>
              <a:t> </a:t>
            </a:r>
            <a:r>
              <a:rPr lang="ar-SA" sz="4600" dirty="0">
                <a:effectLst>
                  <a:outerShdw blurRad="38100" dist="38100" dir="2700000" algn="tl">
                    <a:srgbClr val="000000">
                      <a:alpha val="43137"/>
                    </a:srgbClr>
                  </a:outerShdw>
                </a:effectLst>
                <a:cs typeface="Ali-A-Sahifa Bold" pitchFamily="2" charset="-78"/>
              </a:rPr>
              <a:t>الذكاء ليس العامل الوحيد في هذا الاختلاف </a:t>
            </a:r>
            <a:r>
              <a:rPr lang="ar-SA" sz="4600" dirty="0" smtClean="0">
                <a:effectLst>
                  <a:outerShdw blurRad="38100" dist="38100" dir="2700000" algn="tl">
                    <a:srgbClr val="000000">
                      <a:alpha val="43137"/>
                    </a:srgbClr>
                  </a:outerShdw>
                </a:effectLst>
                <a:cs typeface="Ali-A-Sahifa Bold" pitchFamily="2" charset="-78"/>
              </a:rPr>
              <a:t>وأنّ</a:t>
            </a:r>
            <a:r>
              <a:rPr lang="ar-IQ" sz="4600" dirty="0" smtClean="0">
                <a:effectLst>
                  <a:outerShdw blurRad="38100" dist="38100" dir="2700000" algn="tl">
                    <a:srgbClr val="000000">
                      <a:alpha val="43137"/>
                    </a:srgbClr>
                  </a:outerShdw>
                </a:effectLst>
                <a:cs typeface="Ali-A-Sahifa Bold" pitchFamily="2" charset="-78"/>
              </a:rPr>
              <a:t>َ</a:t>
            </a:r>
            <a:r>
              <a:rPr lang="ar-SA" sz="4600" dirty="0" smtClean="0">
                <a:effectLst>
                  <a:outerShdw blurRad="38100" dist="38100" dir="2700000" algn="tl">
                    <a:srgbClr val="000000">
                      <a:alpha val="43137"/>
                    </a:srgbClr>
                  </a:outerShdw>
                </a:effectLst>
                <a:cs typeface="Ali-A-Sahifa Bold" pitchFamily="2" charset="-78"/>
              </a:rPr>
              <a:t> </a:t>
            </a:r>
            <a:r>
              <a:rPr lang="ar-SA" sz="4600" dirty="0">
                <a:effectLst>
                  <a:outerShdw blurRad="38100" dist="38100" dir="2700000" algn="tl">
                    <a:srgbClr val="000000">
                      <a:alpha val="43137"/>
                    </a:srgbClr>
                  </a:outerShdw>
                </a:effectLst>
                <a:cs typeface="Ali-A-Sahifa Bold" pitchFamily="2" charset="-78"/>
              </a:rPr>
              <a:t>قياس هذا </a:t>
            </a:r>
            <a:r>
              <a:rPr lang="ar-SA" sz="4600" dirty="0" smtClean="0">
                <a:effectLst>
                  <a:outerShdw blurRad="38100" dist="38100" dir="2700000" algn="tl">
                    <a:srgbClr val="000000">
                      <a:alpha val="43137"/>
                    </a:srgbClr>
                  </a:outerShdw>
                </a:effectLst>
                <a:cs typeface="Ali-A-Sahifa Bold" pitchFamily="2" charset="-78"/>
              </a:rPr>
              <a:t>الد</a:t>
            </a:r>
            <a:r>
              <a:rPr lang="ar-IQ" sz="4600" dirty="0" smtClean="0">
                <a:effectLst>
                  <a:outerShdw blurRad="38100" dist="38100" dir="2700000" algn="tl">
                    <a:srgbClr val="000000">
                      <a:alpha val="43137"/>
                    </a:srgbClr>
                  </a:outerShdw>
                </a:effectLst>
                <a:cs typeface="Ali-A-Sahifa Bold" pitchFamily="2" charset="-78"/>
              </a:rPr>
              <a:t>َّ</a:t>
            </a:r>
            <a:r>
              <a:rPr lang="ar-SA" sz="4600" dirty="0" smtClean="0">
                <a:effectLst>
                  <a:outerShdw blurRad="38100" dist="38100" dir="2700000" algn="tl">
                    <a:srgbClr val="000000">
                      <a:alpha val="43137"/>
                    </a:srgbClr>
                  </a:outerShdw>
                </a:effectLst>
                <a:cs typeface="Ali-A-Sahifa Bold" pitchFamily="2" charset="-78"/>
              </a:rPr>
              <a:t>افع يؤد</a:t>
            </a:r>
            <a:r>
              <a:rPr lang="ar-IQ" sz="4600" dirty="0" smtClean="0">
                <a:effectLst>
                  <a:outerShdw blurRad="38100" dist="38100" dir="2700000" algn="tl">
                    <a:srgbClr val="000000">
                      <a:alpha val="43137"/>
                    </a:srgbClr>
                  </a:outerShdw>
                </a:effectLst>
                <a:cs typeface="Ali-A-Sahifa Bold" pitchFamily="2" charset="-78"/>
              </a:rPr>
              <a:t>ِّ</a:t>
            </a:r>
            <a:r>
              <a:rPr lang="ar-SA" sz="4600" dirty="0" smtClean="0">
                <a:effectLst>
                  <a:outerShdw blurRad="38100" dist="38100" dir="2700000" algn="tl">
                    <a:srgbClr val="000000">
                      <a:alpha val="43137"/>
                    </a:srgbClr>
                  </a:outerShdw>
                </a:effectLst>
                <a:cs typeface="Ali-A-Sahifa Bold" pitchFamily="2" charset="-78"/>
              </a:rPr>
              <a:t>ي </a:t>
            </a:r>
            <a:r>
              <a:rPr lang="ar-SA" sz="4600" dirty="0">
                <a:effectLst>
                  <a:outerShdw blurRad="38100" dist="38100" dir="2700000" algn="tl">
                    <a:srgbClr val="000000">
                      <a:alpha val="43137"/>
                    </a:srgbClr>
                  </a:outerShdw>
                </a:effectLst>
                <a:cs typeface="Ali-A-Sahifa Bold" pitchFamily="2" charset="-78"/>
              </a:rPr>
              <a:t>وظائف كثيرة للمدرسة والطالب </a:t>
            </a:r>
            <a:r>
              <a:rPr lang="ar-SA" sz="4600" dirty="0" smtClean="0">
                <a:effectLst>
                  <a:outerShdw blurRad="38100" dist="38100" dir="2700000" algn="tl">
                    <a:srgbClr val="000000">
                      <a:alpha val="43137"/>
                    </a:srgbClr>
                  </a:outerShdw>
                </a:effectLst>
                <a:cs typeface="Ali-A-Sahifa Bold" pitchFamily="2" charset="-78"/>
              </a:rPr>
              <a:t>.</a:t>
            </a:r>
            <a:endParaRPr lang="en-US" sz="4600"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12279187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96982" y="152400"/>
            <a:ext cx="11901054" cy="6594764"/>
          </a:xfrm>
        </p:spPr>
        <p:txBody>
          <a:bodyPr>
            <a:noAutofit/>
          </a:bodyPr>
          <a:lstStyle/>
          <a:p>
            <a:pPr algn="r" rtl="1">
              <a:lnSpc>
                <a:spcPct val="150000"/>
              </a:lnSpc>
            </a:pPr>
            <a:r>
              <a:rPr lang="ar-SA" sz="6000" b="1" dirty="0" smtClean="0">
                <a:solidFill>
                  <a:srgbClr val="00B050"/>
                </a:solidFill>
                <a:effectLst>
                  <a:outerShdw blurRad="38100" dist="38100" dir="2700000" algn="tl">
                    <a:srgbClr val="000000">
                      <a:alpha val="43137"/>
                    </a:srgbClr>
                  </a:outerShdw>
                </a:effectLst>
                <a:cs typeface="Ali-A-Samik" pitchFamily="2" charset="-78"/>
              </a:rPr>
              <a:t>◄ دَافِ</a:t>
            </a:r>
            <a:r>
              <a:rPr lang="ar-IQ" sz="6000" b="1" dirty="0" smtClean="0">
                <a:solidFill>
                  <a:srgbClr val="00B050"/>
                </a:solidFill>
                <a:effectLst>
                  <a:outerShdw blurRad="38100" dist="38100" dir="2700000" algn="tl">
                    <a:srgbClr val="000000">
                      <a:alpha val="43137"/>
                    </a:srgbClr>
                  </a:outerShdw>
                </a:effectLst>
                <a:cs typeface="Ali-A-Samik" pitchFamily="2" charset="-78"/>
              </a:rPr>
              <a:t>ـ</a:t>
            </a:r>
            <a:r>
              <a:rPr lang="ar-SA" sz="6000" b="1" dirty="0" smtClean="0">
                <a:solidFill>
                  <a:srgbClr val="00B050"/>
                </a:solidFill>
                <a:effectLst>
                  <a:outerShdw blurRad="38100" dist="38100" dir="2700000" algn="tl">
                    <a:srgbClr val="000000">
                      <a:alpha val="43137"/>
                    </a:srgbClr>
                  </a:outerShdw>
                </a:effectLst>
                <a:cs typeface="Ali-A-Samik" pitchFamily="2" charset="-78"/>
              </a:rPr>
              <a:t>عُ </a:t>
            </a:r>
            <a:r>
              <a:rPr lang="ar-SA" sz="6000" b="1" dirty="0">
                <a:solidFill>
                  <a:srgbClr val="00B050"/>
                </a:solidFill>
                <a:effectLst>
                  <a:outerShdw blurRad="38100" dist="38100" dir="2700000" algn="tl">
                    <a:srgbClr val="000000">
                      <a:alpha val="43137"/>
                    </a:srgbClr>
                  </a:outerShdw>
                </a:effectLst>
                <a:cs typeface="Ali-A-Samik" pitchFamily="2" charset="-78"/>
              </a:rPr>
              <a:t>حُبُّ </a:t>
            </a:r>
            <a:r>
              <a:rPr lang="ar-SA" sz="6000" b="1" dirty="0" smtClean="0">
                <a:solidFill>
                  <a:srgbClr val="00B050"/>
                </a:solidFill>
                <a:effectLst>
                  <a:outerShdw blurRad="38100" dist="38100" dir="2700000" algn="tl">
                    <a:srgbClr val="000000">
                      <a:alpha val="43137"/>
                    </a:srgbClr>
                  </a:outerShdw>
                </a:effectLst>
                <a:cs typeface="Ali-A-Samik" pitchFamily="2" charset="-78"/>
              </a:rPr>
              <a:t>الاسْتِطْ</a:t>
            </a:r>
            <a:r>
              <a:rPr lang="ar-IQ" sz="6000" b="1" dirty="0" smtClean="0">
                <a:solidFill>
                  <a:srgbClr val="00B050"/>
                </a:solidFill>
                <a:effectLst>
                  <a:outerShdw blurRad="38100" dist="38100" dir="2700000" algn="tl">
                    <a:srgbClr val="000000">
                      <a:alpha val="43137"/>
                    </a:srgbClr>
                  </a:outerShdw>
                </a:effectLst>
                <a:cs typeface="Ali-A-Samik" pitchFamily="2" charset="-78"/>
              </a:rPr>
              <a:t>ـ</a:t>
            </a:r>
            <a:r>
              <a:rPr lang="ar-SA" sz="6000" b="1" dirty="0" smtClean="0">
                <a:solidFill>
                  <a:srgbClr val="00B050"/>
                </a:solidFill>
                <a:effectLst>
                  <a:outerShdw blurRad="38100" dist="38100" dir="2700000" algn="tl">
                    <a:srgbClr val="000000">
                      <a:alpha val="43137"/>
                    </a:srgbClr>
                  </a:outerShdw>
                </a:effectLst>
                <a:cs typeface="Ali-A-Samik" pitchFamily="2" charset="-78"/>
              </a:rPr>
              <a:t>لاَعِ:-</a:t>
            </a:r>
            <a:r>
              <a:rPr lang="ar-IQ" sz="6000" b="1" dirty="0">
                <a:solidFill>
                  <a:srgbClr val="00B050"/>
                </a:solidFill>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يُعَدُّ</a:t>
            </a:r>
            <a:r>
              <a:rPr lang="en-US" dirty="0">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حُبُّ الاستطلاع</a:t>
            </a:r>
            <a:r>
              <a:rPr lang="en-US" dirty="0">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من </a:t>
            </a:r>
            <a:r>
              <a:rPr lang="ar-SA" dirty="0" smtClean="0">
                <a:effectLst>
                  <a:outerShdw blurRad="38100" dist="38100" dir="2700000" algn="tl">
                    <a:srgbClr val="000000">
                      <a:alpha val="43137"/>
                    </a:srgbClr>
                  </a:outerShdw>
                </a:effectLst>
                <a:cs typeface="Ali-A-Samik" pitchFamily="2" charset="-78"/>
              </a:rPr>
              <a:t>الدَّواف</a:t>
            </a:r>
            <a:r>
              <a:rPr lang="ar-IQ" dirty="0" smtClean="0">
                <a:effectLst>
                  <a:outerShdw blurRad="38100" dist="38100" dir="2700000" algn="tl">
                    <a:srgbClr val="000000">
                      <a:alpha val="43137"/>
                    </a:srgbClr>
                  </a:outerShdw>
                </a:effectLst>
                <a:cs typeface="Ali-A-Samik" pitchFamily="2" charset="-78"/>
              </a:rPr>
              <a:t>ـ</a:t>
            </a:r>
            <a:r>
              <a:rPr lang="ar-SA" dirty="0" smtClean="0">
                <a:effectLst>
                  <a:outerShdw blurRad="38100" dist="38100" dir="2700000" algn="tl">
                    <a:srgbClr val="000000">
                      <a:alpha val="43137"/>
                    </a:srgbClr>
                  </a:outerShdw>
                </a:effectLst>
                <a:cs typeface="Ali-A-Samik" pitchFamily="2" charset="-78"/>
              </a:rPr>
              <a:t>ع </a:t>
            </a:r>
            <a:r>
              <a:rPr lang="ar-SA" dirty="0">
                <a:effectLst>
                  <a:outerShdw blurRad="38100" dist="38100" dir="2700000" algn="tl">
                    <a:srgbClr val="000000">
                      <a:alpha val="43137"/>
                    </a:srgbClr>
                  </a:outerShdw>
                </a:effectLst>
                <a:cs typeface="Ali-A-Samik" pitchFamily="2" charset="-78"/>
              </a:rPr>
              <a:t>التي تحرك سلوك الكائن الحيِّ وتوجهه. فرغبة الحيوان في استكشاف ما حوله، ورغبة الطفل في التَّعرف على بيئته، ورغبة الراشد في </a:t>
            </a:r>
            <a:r>
              <a:rPr lang="ar-SA" dirty="0" smtClean="0">
                <a:effectLst>
                  <a:outerShdw blurRad="38100" dist="38100" dir="2700000" algn="tl">
                    <a:srgbClr val="000000">
                      <a:alpha val="43137"/>
                    </a:srgbClr>
                  </a:outerShdw>
                </a:effectLst>
                <a:cs typeface="Ali-A-Samik" pitchFamily="2" charset="-78"/>
              </a:rPr>
              <a:t>استج</a:t>
            </a:r>
            <a:r>
              <a:rPr lang="ar-IQ" dirty="0" smtClean="0">
                <a:effectLst>
                  <a:outerShdw blurRad="38100" dist="38100" dir="2700000" algn="tl">
                    <a:srgbClr val="000000">
                      <a:alpha val="43137"/>
                    </a:srgbClr>
                  </a:outerShdw>
                </a:effectLst>
                <a:cs typeface="Ali-A-Samik" pitchFamily="2" charset="-78"/>
              </a:rPr>
              <a:t>ـــ</a:t>
            </a:r>
            <a:r>
              <a:rPr lang="ar-SA" dirty="0" smtClean="0">
                <a:effectLst>
                  <a:outerShdw blurRad="38100" dist="38100" dir="2700000" algn="tl">
                    <a:srgbClr val="000000">
                      <a:alpha val="43137"/>
                    </a:srgbClr>
                  </a:outerShdw>
                </a:effectLst>
                <a:cs typeface="Ali-A-Samik" pitchFamily="2" charset="-78"/>
              </a:rPr>
              <a:t>لاء الع</a:t>
            </a:r>
            <a:r>
              <a:rPr lang="ar-IQ" dirty="0" smtClean="0">
                <a:effectLst>
                  <a:outerShdw blurRad="38100" dist="38100" dir="2700000" algn="tl">
                    <a:srgbClr val="000000">
                      <a:alpha val="43137"/>
                    </a:srgbClr>
                  </a:outerShdw>
                </a:effectLst>
                <a:cs typeface="Ali-A-Samik" pitchFamily="2" charset="-78"/>
              </a:rPr>
              <a:t>َ</a:t>
            </a:r>
            <a:r>
              <a:rPr lang="ar-SA" dirty="0" smtClean="0">
                <a:effectLst>
                  <a:outerShdw blurRad="38100" dist="38100" dir="2700000" algn="tl">
                    <a:srgbClr val="000000">
                      <a:alpha val="43137"/>
                    </a:srgbClr>
                  </a:outerShdw>
                </a:effectLst>
                <a:cs typeface="Ali-A-Samik" pitchFamily="2" charset="-78"/>
              </a:rPr>
              <a:t>ال</a:t>
            </a:r>
            <a:r>
              <a:rPr lang="ar-IQ" dirty="0" smtClean="0">
                <a:effectLst>
                  <a:outerShdw blurRad="38100" dist="38100" dir="2700000" algn="tl">
                    <a:srgbClr val="000000">
                      <a:alpha val="43137"/>
                    </a:srgbClr>
                  </a:outerShdw>
                </a:effectLst>
                <a:cs typeface="Ali-A-Samik" pitchFamily="2" charset="-78"/>
              </a:rPr>
              <a:t>َـــ</a:t>
            </a:r>
            <a:r>
              <a:rPr lang="ar-SA" dirty="0" smtClean="0">
                <a:effectLst>
                  <a:outerShdw blurRad="38100" dist="38100" dir="2700000" algn="tl">
                    <a:srgbClr val="000000">
                      <a:alpha val="43137"/>
                    </a:srgbClr>
                  </a:outerShdw>
                </a:effectLst>
                <a:cs typeface="Ali-A-Samik" pitchFamily="2" charset="-78"/>
              </a:rPr>
              <a:t>م </a:t>
            </a:r>
            <a:r>
              <a:rPr lang="ar-SA" dirty="0">
                <a:effectLst>
                  <a:outerShdw blurRad="38100" dist="38100" dir="2700000" algn="tl">
                    <a:srgbClr val="000000">
                      <a:alpha val="43137"/>
                    </a:srgbClr>
                  </a:outerShdw>
                </a:effectLst>
                <a:cs typeface="Ali-A-Samik" pitchFamily="2" charset="-78"/>
              </a:rPr>
              <a:t>المحيط به، تدلُّ جميعها على وجود</a:t>
            </a:r>
            <a:r>
              <a:rPr lang="en-US" dirty="0">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دافع </a:t>
            </a:r>
            <a:r>
              <a:rPr lang="ar-SA" dirty="0" smtClean="0">
                <a:effectLst>
                  <a:outerShdw blurRad="38100" dist="38100" dir="2700000" algn="tl">
                    <a:srgbClr val="000000">
                      <a:alpha val="43137"/>
                    </a:srgbClr>
                  </a:outerShdw>
                </a:effectLst>
                <a:cs typeface="Ali-A-Samik" pitchFamily="2" charset="-78"/>
              </a:rPr>
              <a:t>حب</a:t>
            </a:r>
            <a:r>
              <a:rPr lang="ar-IQ" dirty="0" smtClean="0">
                <a:effectLst>
                  <a:outerShdw blurRad="38100" dist="38100" dir="2700000" algn="tl">
                    <a:srgbClr val="000000">
                      <a:alpha val="43137"/>
                    </a:srgbClr>
                  </a:outerShdw>
                </a:effectLst>
                <a:cs typeface="Ali-A-Samik" pitchFamily="2" charset="-78"/>
              </a:rPr>
              <a:t>ّ</a:t>
            </a:r>
            <a:r>
              <a:rPr lang="ar-SA" dirty="0" smtClean="0">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الاستطلاع</a:t>
            </a:r>
            <a:r>
              <a:rPr lang="en-US" dirty="0">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لدى الكائن </a:t>
            </a:r>
            <a:r>
              <a:rPr lang="ar-SA" dirty="0" smtClean="0">
                <a:effectLst>
                  <a:outerShdw blurRad="38100" dist="38100" dir="2700000" algn="tl">
                    <a:srgbClr val="000000">
                      <a:alpha val="43137"/>
                    </a:srgbClr>
                  </a:outerShdw>
                </a:effectLst>
                <a:cs typeface="Ali-A-Samik" pitchFamily="2" charset="-78"/>
              </a:rPr>
              <a:t>الح</a:t>
            </a:r>
            <a:r>
              <a:rPr lang="ar-IQ" dirty="0" smtClean="0">
                <a:effectLst>
                  <a:outerShdw blurRad="38100" dist="38100" dir="2700000" algn="tl">
                    <a:srgbClr val="000000">
                      <a:alpha val="43137"/>
                    </a:srgbClr>
                  </a:outerShdw>
                </a:effectLst>
                <a:cs typeface="Ali-A-Samik" pitchFamily="2" charset="-78"/>
              </a:rPr>
              <a:t>ـ</a:t>
            </a:r>
            <a:r>
              <a:rPr lang="ar-SA" dirty="0" smtClean="0">
                <a:effectLst>
                  <a:outerShdw blurRad="38100" dist="38100" dir="2700000" algn="tl">
                    <a:srgbClr val="000000">
                      <a:alpha val="43137"/>
                    </a:srgbClr>
                  </a:outerShdw>
                </a:effectLst>
                <a:cs typeface="Ali-A-Samik" pitchFamily="2" charset="-78"/>
              </a:rPr>
              <a:t>يِّ</a:t>
            </a:r>
            <a:r>
              <a:rPr lang="ar-SA" dirty="0">
                <a:effectLst>
                  <a:outerShdw blurRad="38100" dist="38100" dir="2700000" algn="tl">
                    <a:srgbClr val="000000">
                      <a:alpha val="43137"/>
                    </a:srgbClr>
                  </a:outerShdw>
                </a:effectLst>
                <a:cs typeface="Ali-A-Samik" pitchFamily="2" charset="-78"/>
              </a:rPr>
              <a:t>.</a:t>
            </a:r>
            <a:r>
              <a:rPr lang="en-US" dirty="0">
                <a:effectLst>
                  <a:outerShdw blurRad="38100" dist="38100" dir="2700000" algn="tl">
                    <a:srgbClr val="000000">
                      <a:alpha val="43137"/>
                    </a:srgbClr>
                  </a:outerShdw>
                </a:effectLst>
                <a:cs typeface="Ali-A-Samik" pitchFamily="2" charset="-78"/>
              </a:rPr>
              <a:t/>
            </a:r>
            <a:br>
              <a:rPr lang="en-US" dirty="0">
                <a:effectLst>
                  <a:outerShdw blurRad="38100" dist="38100" dir="2700000" algn="tl">
                    <a:srgbClr val="000000">
                      <a:alpha val="43137"/>
                    </a:srgbClr>
                  </a:outerShdw>
                </a:effectLst>
                <a:cs typeface="Ali-A-Samik" pitchFamily="2" charset="-78"/>
              </a:rPr>
            </a:br>
            <a:r>
              <a:rPr lang="ar-SA" dirty="0">
                <a:effectLst>
                  <a:outerShdw blurRad="38100" dist="38100" dir="2700000" algn="tl">
                    <a:srgbClr val="000000">
                      <a:alpha val="43137"/>
                    </a:srgbClr>
                  </a:outerShdw>
                </a:effectLst>
                <a:cs typeface="Ali-A-Samik" pitchFamily="2" charset="-78"/>
              </a:rPr>
              <a:t>ويشكل حبُّ الاستطلاع المحرِّك الأول للدَّافع إلى المعرفة والفهم، لأنَّه </a:t>
            </a:r>
            <a:r>
              <a:rPr lang="ar-SA" dirty="0" smtClean="0">
                <a:effectLst>
                  <a:outerShdw blurRad="38100" dist="38100" dir="2700000" algn="tl">
                    <a:srgbClr val="000000">
                      <a:alpha val="43137"/>
                    </a:srgbClr>
                  </a:outerShdw>
                </a:effectLst>
                <a:cs typeface="Ali-A-Samik" pitchFamily="2" charset="-78"/>
              </a:rPr>
              <a:t>يُوَجِّ</a:t>
            </a:r>
            <a:r>
              <a:rPr lang="ar-IQ" dirty="0" smtClean="0">
                <a:effectLst>
                  <a:outerShdw blurRad="38100" dist="38100" dir="2700000" algn="tl">
                    <a:srgbClr val="000000">
                      <a:alpha val="43137"/>
                    </a:srgbClr>
                  </a:outerShdw>
                </a:effectLst>
                <a:cs typeface="Ali-A-Samik" pitchFamily="2" charset="-78"/>
              </a:rPr>
              <a:t>ـ</a:t>
            </a:r>
            <a:r>
              <a:rPr lang="ar-SA" dirty="0" smtClean="0">
                <a:effectLst>
                  <a:outerShdw blurRad="38100" dist="38100" dir="2700000" algn="tl">
                    <a:srgbClr val="000000">
                      <a:alpha val="43137"/>
                    </a:srgbClr>
                  </a:outerShdw>
                </a:effectLst>
                <a:cs typeface="Ali-A-Samik" pitchFamily="2" charset="-78"/>
              </a:rPr>
              <a:t>هُ </a:t>
            </a:r>
            <a:r>
              <a:rPr lang="ar-SA" dirty="0">
                <a:effectLst>
                  <a:outerShdw blurRad="38100" dist="38100" dir="2700000" algn="tl">
                    <a:srgbClr val="000000">
                      <a:alpha val="43137"/>
                    </a:srgbClr>
                  </a:outerShdw>
                </a:effectLst>
                <a:cs typeface="Ali-A-Samik" pitchFamily="2" charset="-78"/>
              </a:rPr>
              <a:t>الفردَ إلى تَلَقِي المثيرات والانتباه إليها.  </a:t>
            </a:r>
            <a:endParaRPr lang="en-US"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3434657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119465"/>
            <a:ext cx="11873346" cy="1058171"/>
          </a:xfrm>
        </p:spPr>
        <p:txBody>
          <a:bodyPr>
            <a:noAutofit/>
          </a:bodyPr>
          <a:lstStyle/>
          <a:p>
            <a:pPr algn="ctr" rtl="1"/>
            <a:r>
              <a:rPr lang="ar-SA" sz="3800" b="1" dirty="0">
                <a:solidFill>
                  <a:srgbClr val="FF0000"/>
                </a:solidFill>
                <a:effectLst>
                  <a:outerShdw blurRad="38100" dist="38100" dir="2700000" algn="tl">
                    <a:srgbClr val="000000">
                      <a:alpha val="43137"/>
                    </a:srgbClr>
                  </a:outerShdw>
                </a:effectLst>
                <a:cs typeface="Ali-A-Samik" pitchFamily="2" charset="-78"/>
              </a:rPr>
              <a:t>نَظَرِيَّةُ مَاسلو لِلحَاجَاتِ الإِنْسَانِيَّةِ وَالدَّوَافِعِ (</a:t>
            </a:r>
            <a:r>
              <a:rPr lang="en-US" sz="3800" b="1" dirty="0">
                <a:solidFill>
                  <a:srgbClr val="FF0000"/>
                </a:solidFill>
                <a:effectLst>
                  <a:outerShdw blurRad="38100" dist="38100" dir="2700000" algn="tl">
                    <a:srgbClr val="000000">
                      <a:alpha val="43137"/>
                    </a:srgbClr>
                  </a:outerShdw>
                </a:effectLst>
                <a:cs typeface="Ali-A-Samik" pitchFamily="2" charset="-78"/>
              </a:rPr>
              <a:t>Abraham Maslow</a:t>
            </a:r>
            <a:r>
              <a:rPr lang="ar-SA" sz="3800" b="1" dirty="0">
                <a:solidFill>
                  <a:srgbClr val="FF0000"/>
                </a:solidFill>
                <a:effectLst>
                  <a:outerShdw blurRad="38100" dist="38100" dir="2700000" algn="tl">
                    <a:srgbClr val="000000">
                      <a:alpha val="43137"/>
                    </a:srgbClr>
                  </a:outerShdw>
                </a:effectLst>
                <a:cs typeface="Ali-A-Samik" pitchFamily="2" charset="-78"/>
              </a:rPr>
              <a:t> "1908- 1970</a:t>
            </a:r>
            <a:r>
              <a:rPr lang="ar-SA" sz="3800" b="1" dirty="0" smtClean="0">
                <a:solidFill>
                  <a:srgbClr val="FF0000"/>
                </a:solidFill>
                <a:effectLst>
                  <a:outerShdw blurRad="38100" dist="38100" dir="2700000" algn="tl">
                    <a:srgbClr val="000000">
                      <a:alpha val="43137"/>
                    </a:srgbClr>
                  </a:outerShdw>
                </a:effectLst>
                <a:cs typeface="Ali-A-Samik" pitchFamily="2" charset="-78"/>
              </a:rPr>
              <a:t>")</a:t>
            </a:r>
            <a:endParaRPr lang="en-US" sz="3800" b="1"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0" y="1260764"/>
            <a:ext cx="12011891" cy="5500253"/>
          </a:xfrm>
        </p:spPr>
        <p:txBody>
          <a:bodyPr>
            <a:noAutofit/>
          </a:bodyPr>
          <a:lstStyle/>
          <a:p>
            <a:pPr marL="0" indent="0" algn="r" rtl="1">
              <a:lnSpc>
                <a:spcPct val="150000"/>
              </a:lnSpc>
              <a:buNone/>
            </a:pPr>
            <a:r>
              <a:rPr lang="ar-SA" sz="3700" b="1" dirty="0">
                <a:effectLst>
                  <a:outerShdw blurRad="38100" dist="38100" dir="2700000" algn="tl">
                    <a:srgbClr val="000000">
                      <a:alpha val="43137"/>
                    </a:srgbClr>
                  </a:outerShdw>
                </a:effectLst>
                <a:cs typeface="Ali-A-Samik" pitchFamily="2" charset="-78"/>
              </a:rPr>
              <a:t>تظلُّ نظرية سُلَّم الحاجات لـ "</a:t>
            </a:r>
            <a:r>
              <a:rPr lang="ar-SA" sz="3700" b="1" dirty="0">
                <a:solidFill>
                  <a:srgbClr val="00B050"/>
                </a:solidFill>
                <a:effectLst>
                  <a:outerShdw blurRad="38100" dist="38100" dir="2700000" algn="tl">
                    <a:srgbClr val="000000">
                      <a:alpha val="43137"/>
                    </a:srgbClr>
                  </a:outerShdw>
                </a:effectLst>
                <a:cs typeface="Ali-A-Samik" pitchFamily="2" charset="-78"/>
              </a:rPr>
              <a:t>أبراهام ماسلو</a:t>
            </a:r>
            <a:r>
              <a:rPr lang="ar-SA" sz="3700" b="1" dirty="0">
                <a:effectLst>
                  <a:outerShdw blurRad="38100" dist="38100" dir="2700000" algn="tl">
                    <a:srgbClr val="000000">
                      <a:alpha val="43137"/>
                    </a:srgbClr>
                  </a:outerShdw>
                </a:effectLst>
                <a:cs typeface="Ali-A-Samik" pitchFamily="2" charset="-78"/>
              </a:rPr>
              <a:t>" من أكثر نظريات الدَّافعية انتشاراً وشمولاً، </a:t>
            </a:r>
            <a:r>
              <a:rPr lang="ar-SA" sz="3700" b="1" dirty="0" smtClean="0">
                <a:effectLst>
                  <a:outerShdw blurRad="38100" dist="38100" dir="2700000" algn="tl">
                    <a:srgbClr val="000000">
                      <a:alpha val="43137"/>
                    </a:srgbClr>
                  </a:outerShdw>
                </a:effectLst>
                <a:cs typeface="Ali-A-Samik" pitchFamily="2" charset="-78"/>
              </a:rPr>
              <a:t>ممـّا </a:t>
            </a:r>
            <a:r>
              <a:rPr lang="ar-SA" sz="3700" b="1" dirty="0">
                <a:effectLst>
                  <a:outerShdw blurRad="38100" dist="38100" dir="2700000" algn="tl">
                    <a:srgbClr val="000000">
                      <a:alpha val="43137"/>
                    </a:srgbClr>
                  </a:outerShdw>
                </a:effectLst>
                <a:cs typeface="Ali-A-Samik" pitchFamily="2" charset="-78"/>
              </a:rPr>
              <a:t>جعلها تستحوذ على اهتمام الدارسين في محاولة منهم لتطبيقها في الواقع </a:t>
            </a:r>
            <a:r>
              <a:rPr lang="ar-SA" sz="3700" b="1" dirty="0" smtClean="0">
                <a:effectLst>
                  <a:outerShdw blurRad="38100" dist="38100" dir="2700000" algn="tl">
                    <a:srgbClr val="000000">
                      <a:alpha val="43137"/>
                    </a:srgbClr>
                  </a:outerShdw>
                </a:effectLst>
                <a:cs typeface="Ali-A-Samik" pitchFamily="2" charset="-78"/>
              </a:rPr>
              <a:t>العملي</a:t>
            </a:r>
            <a:r>
              <a:rPr lang="ar-IQ" sz="3700" b="1" dirty="0" smtClean="0">
                <a:effectLst>
                  <a:outerShdw blurRad="38100" dist="38100" dir="2700000" algn="tl">
                    <a:srgbClr val="000000">
                      <a:alpha val="43137"/>
                    </a:srgbClr>
                  </a:outerShdw>
                </a:effectLst>
                <a:cs typeface="Ali-A-Samik" pitchFamily="2" charset="-78"/>
              </a:rPr>
              <a:t> </a:t>
            </a:r>
            <a:r>
              <a:rPr lang="ar-SA" sz="3700" b="1" dirty="0" smtClean="0">
                <a:effectLst>
                  <a:outerShdw blurRad="38100" dist="38100" dir="2700000" algn="tl">
                    <a:srgbClr val="000000">
                      <a:alpha val="43137"/>
                    </a:srgbClr>
                  </a:outerShdw>
                </a:effectLst>
                <a:cs typeface="Ali-A-Samik" pitchFamily="2" charset="-78"/>
              </a:rPr>
              <a:t>. </a:t>
            </a:r>
            <a:endParaRPr lang="en-US" sz="3700" b="1" dirty="0">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3700" b="1" dirty="0">
                <a:effectLst>
                  <a:outerShdw blurRad="38100" dist="38100" dir="2700000" algn="tl">
                    <a:srgbClr val="000000">
                      <a:alpha val="43137"/>
                    </a:srgbClr>
                  </a:outerShdw>
                </a:effectLst>
                <a:cs typeface="Ali-A-Samik" pitchFamily="2" charset="-78"/>
              </a:rPr>
              <a:t>أوضح "</a:t>
            </a:r>
            <a:r>
              <a:rPr lang="ar-SA" sz="3700" b="1" dirty="0">
                <a:solidFill>
                  <a:srgbClr val="0070C0"/>
                </a:solidFill>
                <a:effectLst>
                  <a:outerShdw blurRad="38100" dist="38100" dir="2700000" algn="tl">
                    <a:srgbClr val="000000">
                      <a:alpha val="43137"/>
                    </a:srgbClr>
                  </a:outerShdw>
                </a:effectLst>
                <a:cs typeface="Ali-A-Samik" pitchFamily="2" charset="-78"/>
              </a:rPr>
              <a:t>أبراهام ماسلو</a:t>
            </a:r>
            <a:r>
              <a:rPr lang="ar-SA" sz="3700" b="1" dirty="0">
                <a:effectLst>
                  <a:outerShdw blurRad="38100" dist="38100" dir="2700000" algn="tl">
                    <a:srgbClr val="000000">
                      <a:alpha val="43137"/>
                    </a:srgbClr>
                  </a:outerShdw>
                </a:effectLst>
                <a:cs typeface="Ali-A-Samik" pitchFamily="2" charset="-78"/>
              </a:rPr>
              <a:t>" أنّ الإنسان في كل ما يصدر عنه </a:t>
            </a:r>
            <a:r>
              <a:rPr lang="ar-SA" sz="3700" b="1" dirty="0" smtClean="0">
                <a:effectLst>
                  <a:outerShdw blurRad="38100" dist="38100" dir="2700000" algn="tl">
                    <a:srgbClr val="000000">
                      <a:alpha val="43137"/>
                    </a:srgbClr>
                  </a:outerShdw>
                </a:effectLst>
                <a:cs typeface="Ali-A-Samik" pitchFamily="2" charset="-78"/>
              </a:rPr>
              <a:t>م</a:t>
            </a:r>
            <a:r>
              <a:rPr lang="ar-IQ" sz="3700" b="1" dirty="0" smtClean="0">
                <a:effectLst>
                  <a:outerShdw blurRad="38100" dist="38100" dir="2700000" algn="tl">
                    <a:srgbClr val="000000">
                      <a:alpha val="43137"/>
                    </a:srgbClr>
                  </a:outerShdw>
                </a:effectLst>
                <a:cs typeface="Ali-A-Samik" pitchFamily="2" charset="-78"/>
              </a:rPr>
              <a:t>ــ</a:t>
            </a:r>
            <a:r>
              <a:rPr lang="ar-SA" sz="3700" b="1" dirty="0" smtClean="0">
                <a:effectLst>
                  <a:outerShdw blurRad="38100" dist="38100" dir="2700000" algn="tl">
                    <a:srgbClr val="000000">
                      <a:alpha val="43137"/>
                    </a:srgbClr>
                  </a:outerShdw>
                </a:effectLst>
                <a:cs typeface="Ali-A-Samik" pitchFamily="2" charset="-78"/>
              </a:rPr>
              <a:t>ن </a:t>
            </a:r>
            <a:r>
              <a:rPr lang="ar-SA" sz="3700" b="1" dirty="0">
                <a:effectLst>
                  <a:outerShdw blurRad="38100" dist="38100" dir="2700000" algn="tl">
                    <a:srgbClr val="000000">
                      <a:alpha val="43137"/>
                    </a:srgbClr>
                  </a:outerShdw>
                </a:effectLst>
                <a:cs typeface="Ali-A-Samik" pitchFamily="2" charset="-78"/>
              </a:rPr>
              <a:t>سلوك إنَّما يسعى إلى إشباع حاجات معينة، إذْ لكل فرد مجموعة من الحاجات تتطلب إشباعاً. وأن هذه الحاجات هي التي تدفع هذا الفرد للقيام بنوع من السلوك الموجه نحو الهدف، وهو الهدف الذي </a:t>
            </a:r>
            <a:r>
              <a:rPr lang="ar-SA" sz="3700" b="1" dirty="0" smtClean="0">
                <a:effectLst>
                  <a:outerShdw blurRad="38100" dist="38100" dir="2700000" algn="tl">
                    <a:srgbClr val="000000">
                      <a:alpha val="43137"/>
                    </a:srgbClr>
                  </a:outerShdw>
                </a:effectLst>
                <a:cs typeface="Ali-A-Samik" pitchFamily="2" charset="-78"/>
              </a:rPr>
              <a:t>يأم</a:t>
            </a:r>
            <a:r>
              <a:rPr lang="ar-IQ" sz="3700" b="1" dirty="0" smtClean="0">
                <a:effectLst>
                  <a:outerShdw blurRad="38100" dist="38100" dir="2700000" algn="tl">
                    <a:srgbClr val="000000">
                      <a:alpha val="43137"/>
                    </a:srgbClr>
                  </a:outerShdw>
                </a:effectLst>
                <a:cs typeface="Ali-A-Samik" pitchFamily="2" charset="-78"/>
              </a:rPr>
              <a:t>ـ</a:t>
            </a:r>
            <a:r>
              <a:rPr lang="ar-SA" sz="3700" b="1" dirty="0" smtClean="0">
                <a:effectLst>
                  <a:outerShdw blurRad="38100" dist="38100" dir="2700000" algn="tl">
                    <a:srgbClr val="000000">
                      <a:alpha val="43137"/>
                    </a:srgbClr>
                  </a:outerShdw>
                </a:effectLst>
                <a:cs typeface="Ali-A-Samik" pitchFamily="2" charset="-78"/>
              </a:rPr>
              <a:t>ل </a:t>
            </a:r>
            <a:endParaRPr lang="ar-IQ" sz="3700" b="1" dirty="0" smtClean="0">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3700" b="1" dirty="0" smtClean="0">
                <a:effectLst>
                  <a:outerShdw blurRad="38100" dist="38100" dir="2700000" algn="tl">
                    <a:srgbClr val="000000">
                      <a:alpha val="43137"/>
                    </a:srgbClr>
                  </a:outerShdw>
                </a:effectLst>
                <a:cs typeface="Ali-A-Samik" pitchFamily="2" charset="-78"/>
              </a:rPr>
              <a:t>أنْ </a:t>
            </a:r>
            <a:r>
              <a:rPr lang="ar-SA" sz="3700" b="1" dirty="0">
                <a:effectLst>
                  <a:outerShdw blurRad="38100" dist="38100" dir="2700000" algn="tl">
                    <a:srgbClr val="000000">
                      <a:alpha val="43137"/>
                    </a:srgbClr>
                  </a:outerShdw>
                </a:effectLst>
                <a:cs typeface="Ali-A-Samik" pitchFamily="2" charset="-78"/>
              </a:rPr>
              <a:t>يشبع له </a:t>
            </a:r>
            <a:r>
              <a:rPr lang="ar-SA" sz="3700" b="1" dirty="0" smtClean="0">
                <a:effectLst>
                  <a:outerShdw blurRad="38100" dist="38100" dir="2700000" algn="tl">
                    <a:srgbClr val="000000">
                      <a:alpha val="43137"/>
                    </a:srgbClr>
                  </a:outerShdw>
                </a:effectLst>
                <a:cs typeface="Ali-A-Samik" pitchFamily="2" charset="-78"/>
              </a:rPr>
              <a:t>حاجاته</a:t>
            </a:r>
            <a:r>
              <a:rPr lang="ar-IQ" sz="3700" b="1" dirty="0" smtClean="0">
                <a:effectLst>
                  <a:outerShdw blurRad="38100" dist="38100" dir="2700000" algn="tl">
                    <a:srgbClr val="000000">
                      <a:alpha val="43137"/>
                    </a:srgbClr>
                  </a:outerShdw>
                </a:effectLst>
                <a:cs typeface="Ali-A-Samik" pitchFamily="2" charset="-78"/>
              </a:rPr>
              <a:t> </a:t>
            </a:r>
            <a:r>
              <a:rPr lang="ar-SA" sz="3700" b="1" dirty="0" smtClean="0">
                <a:effectLst>
                  <a:outerShdw blurRad="38100" dist="38100" dir="2700000" algn="tl">
                    <a:srgbClr val="000000">
                      <a:alpha val="43137"/>
                    </a:srgbClr>
                  </a:outerShdw>
                </a:effectLst>
                <a:cs typeface="Ali-A-Samik" pitchFamily="2" charset="-78"/>
              </a:rPr>
              <a:t>.</a:t>
            </a:r>
            <a:endParaRPr lang="en-US" sz="37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80592655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45" y="332509"/>
            <a:ext cx="11887200" cy="6345382"/>
          </a:xfrm>
        </p:spPr>
        <p:txBody>
          <a:bodyPr>
            <a:noAutofit/>
          </a:bodyPr>
          <a:lstStyle/>
          <a:p>
            <a:pPr marL="0" indent="0" algn="just" rtl="1">
              <a:lnSpc>
                <a:spcPct val="150000"/>
              </a:lnSpc>
              <a:buNone/>
            </a:pPr>
            <a:r>
              <a:rPr lang="ar-SA" sz="3400" b="1" dirty="0" smtClean="0">
                <a:effectLst>
                  <a:outerShdw blurRad="38100" dist="38100" dir="2700000" algn="tl">
                    <a:srgbClr val="000000">
                      <a:alpha val="43137"/>
                    </a:srgbClr>
                  </a:outerShdw>
                </a:effectLst>
                <a:cs typeface="Ali-A-Azzam" pitchFamily="2" charset="-78"/>
              </a:rPr>
              <a:t>وفي </a:t>
            </a:r>
            <a:r>
              <a:rPr lang="ar-SA" sz="3400" b="1" dirty="0">
                <a:effectLst>
                  <a:outerShdw blurRad="38100" dist="38100" dir="2700000" algn="tl">
                    <a:srgbClr val="000000">
                      <a:alpha val="43137"/>
                    </a:srgbClr>
                  </a:outerShdw>
                </a:effectLst>
                <a:cs typeface="Ali-A-Azzam" pitchFamily="2" charset="-78"/>
              </a:rPr>
              <a:t>ظل افتراضات نظرية "</a:t>
            </a:r>
            <a:r>
              <a:rPr lang="ar-SA" sz="3400" b="1" dirty="0">
                <a:solidFill>
                  <a:srgbClr val="0070C0"/>
                </a:solidFill>
                <a:effectLst>
                  <a:outerShdw blurRad="38100" dist="38100" dir="2700000" algn="tl">
                    <a:srgbClr val="000000">
                      <a:alpha val="43137"/>
                    </a:srgbClr>
                  </a:outerShdw>
                </a:effectLst>
                <a:cs typeface="Ali-A-Azzam" pitchFamily="2" charset="-78"/>
              </a:rPr>
              <a:t>ماسلو</a:t>
            </a:r>
            <a:r>
              <a:rPr lang="ar-SA" sz="3400" b="1" dirty="0">
                <a:effectLst>
                  <a:outerShdw blurRad="38100" dist="38100" dir="2700000" algn="tl">
                    <a:srgbClr val="000000">
                      <a:alpha val="43137"/>
                    </a:srgbClr>
                  </a:outerShdw>
                </a:effectLst>
                <a:cs typeface="Ali-A-Azzam" pitchFamily="2" charset="-78"/>
              </a:rPr>
              <a:t>" لدى الفرد خمسُ مجموعاتٍ من الحاجات، وتظل الحاجة غير المشبعة هي المتحكمة في </a:t>
            </a:r>
            <a:r>
              <a:rPr lang="ar-SA" sz="3400" b="1" dirty="0" smtClean="0">
                <a:effectLst>
                  <a:outerShdw blurRad="38100" dist="38100" dir="2700000" algn="tl">
                    <a:srgbClr val="000000">
                      <a:alpha val="43137"/>
                    </a:srgbClr>
                  </a:outerShdw>
                </a:effectLst>
                <a:cs typeface="Ali-A-Azzam" pitchFamily="2" charset="-78"/>
              </a:rPr>
              <a:t>السلوك</a:t>
            </a:r>
            <a:r>
              <a:rPr lang="ar-IQ" sz="3400" b="1" dirty="0" smtClean="0">
                <a:effectLst>
                  <a:outerShdw blurRad="38100" dist="38100" dir="2700000" algn="tl">
                    <a:srgbClr val="000000">
                      <a:alpha val="43137"/>
                    </a:srgbClr>
                  </a:outerShdw>
                </a:effectLst>
                <a:cs typeface="Ali-A-Azzam" pitchFamily="2" charset="-78"/>
              </a:rPr>
              <a:t> </a:t>
            </a:r>
            <a:r>
              <a:rPr lang="ar-SA" sz="3400" b="1" dirty="0" smtClean="0">
                <a:effectLst>
                  <a:outerShdw blurRad="38100" dist="38100" dir="2700000" algn="tl">
                    <a:srgbClr val="000000">
                      <a:alpha val="43137"/>
                    </a:srgbClr>
                  </a:outerShdw>
                </a:effectLst>
                <a:cs typeface="Ali-A-Azzam" pitchFamily="2" charset="-78"/>
              </a:rPr>
              <a:t>، </a:t>
            </a:r>
            <a:r>
              <a:rPr lang="ar-SA" sz="3400" b="1" dirty="0">
                <a:effectLst>
                  <a:outerShdw blurRad="38100" dist="38100" dir="2700000" algn="tl">
                    <a:srgbClr val="000000">
                      <a:alpha val="43137"/>
                    </a:srgbClr>
                  </a:outerShdw>
                </a:effectLst>
                <a:cs typeface="Ali-A-Azzam" pitchFamily="2" charset="-78"/>
              </a:rPr>
              <a:t>أي أنها تؤثر في سلوك الفرد في حين لا تؤثر الحاجة غير المشبعة في سلوكه. وبالتالي ينتهي دورها في عملية الحفز</a:t>
            </a:r>
            <a:r>
              <a:rPr lang="ar-IQ" sz="3400" b="1" dirty="0">
                <a:effectLst>
                  <a:outerShdw blurRad="38100" dist="38100" dir="2700000" algn="tl">
                    <a:srgbClr val="000000">
                      <a:alpha val="43137"/>
                    </a:srgbClr>
                  </a:outerShdw>
                </a:effectLst>
                <a:cs typeface="Ali-A-Azzam" pitchFamily="2" charset="-78"/>
              </a:rPr>
              <a:t> </a:t>
            </a:r>
            <a:r>
              <a:rPr lang="ar-SA" sz="3400" b="1" dirty="0">
                <a:effectLst>
                  <a:outerShdw blurRad="38100" dist="38100" dir="2700000" algn="tl">
                    <a:srgbClr val="000000">
                      <a:alpha val="43137"/>
                    </a:srgbClr>
                  </a:outerShdw>
                </a:effectLst>
                <a:cs typeface="Ali-A-Azzam" pitchFamily="2" charset="-78"/>
              </a:rPr>
              <a:t>.</a:t>
            </a:r>
            <a:endParaRPr lang="ar-IQ" sz="3400" b="1" dirty="0">
              <a:effectLst>
                <a:outerShdw blurRad="38100" dist="38100" dir="2700000" algn="tl">
                  <a:srgbClr val="000000">
                    <a:alpha val="43137"/>
                  </a:srgbClr>
                </a:outerShdw>
              </a:effectLst>
              <a:cs typeface="Ali-A-Azzam" pitchFamily="2" charset="-78"/>
            </a:endParaRPr>
          </a:p>
          <a:p>
            <a:pPr marL="0" indent="0" algn="r" rtl="1">
              <a:lnSpc>
                <a:spcPct val="150000"/>
              </a:lnSpc>
              <a:buNone/>
            </a:pPr>
            <a:r>
              <a:rPr lang="ar-SA" sz="3400" b="1" dirty="0">
                <a:effectLst>
                  <a:outerShdw blurRad="38100" dist="38100" dir="2700000" algn="tl">
                    <a:srgbClr val="000000">
                      <a:alpha val="43137"/>
                    </a:srgbClr>
                  </a:outerShdw>
                </a:effectLst>
                <a:cs typeface="Ali-A-Azzam" pitchFamily="2" charset="-78"/>
              </a:rPr>
              <a:t>وبناءً على ذلك لا بدّ من إشباع المستوى الأدنى قبل أنْ يصبح بالإمكان إشباع المستوى الأعلى. وأنّ حاجات الفرد مرتبةٌ ترتيباً تصاعدياً على شكل سُلَّم أو هرم تحتل قاعدته الحاجات الفسيولوجية، تعلوها حاجات الأمن، فالحاجات الاجتماعية، فحاجات التقدير والاحترام الذاتي، فحاجات تحقيق الذات. </a:t>
            </a:r>
            <a:r>
              <a:rPr lang="en-US" sz="3400" b="1" dirty="0">
                <a:effectLst>
                  <a:outerShdw blurRad="38100" dist="38100" dir="2700000" algn="tl">
                    <a:srgbClr val="000000">
                      <a:alpha val="43137"/>
                    </a:srgbClr>
                  </a:outerShdw>
                </a:effectLst>
                <a:cs typeface="Ali-A-Azzam" pitchFamily="2" charset="-78"/>
              </a:rPr>
              <a:t/>
            </a:r>
            <a:br>
              <a:rPr lang="en-US" sz="3400" b="1" dirty="0">
                <a:effectLst>
                  <a:outerShdw blurRad="38100" dist="38100" dir="2700000" algn="tl">
                    <a:srgbClr val="000000">
                      <a:alpha val="43137"/>
                    </a:srgbClr>
                  </a:outerShdw>
                </a:effectLst>
                <a:cs typeface="Ali-A-Azzam" pitchFamily="2" charset="-78"/>
              </a:rPr>
            </a:br>
            <a:r>
              <a:rPr lang="ar-SA" sz="3600" b="1" dirty="0">
                <a:solidFill>
                  <a:srgbClr val="FF0000"/>
                </a:solidFill>
                <a:effectLst>
                  <a:outerShdw blurRad="38100" dist="38100" dir="2700000" algn="tl">
                    <a:srgbClr val="000000">
                      <a:alpha val="43137"/>
                    </a:srgbClr>
                  </a:outerShdw>
                </a:effectLst>
                <a:cs typeface="Ali-A-Azzam" pitchFamily="2" charset="-78"/>
              </a:rPr>
              <a:t>ونذكر فيما يلي شرحاً موجزاً لكلِّ حاجة من هذه الحاجات</a:t>
            </a:r>
            <a:r>
              <a:rPr lang="ar-IQ" sz="3600" b="1" dirty="0">
                <a:solidFill>
                  <a:srgbClr val="FF0000"/>
                </a:solidFill>
                <a:effectLst>
                  <a:outerShdw blurRad="38100" dist="38100" dir="2700000" algn="tl">
                    <a:srgbClr val="000000">
                      <a:alpha val="43137"/>
                    </a:srgbClr>
                  </a:outerShdw>
                </a:effectLst>
                <a:cs typeface="Ali-A-Azzam" pitchFamily="2" charset="-78"/>
              </a:rPr>
              <a:t> </a:t>
            </a:r>
            <a:r>
              <a:rPr lang="ar-SA" sz="3600" b="1" dirty="0">
                <a:solidFill>
                  <a:srgbClr val="FF0000"/>
                </a:solidFill>
                <a:effectLst>
                  <a:outerShdw blurRad="38100" dist="38100" dir="2700000" algn="tl">
                    <a:srgbClr val="000000">
                      <a:alpha val="43137"/>
                    </a:srgbClr>
                  </a:outerShdw>
                </a:effectLst>
                <a:cs typeface="Ali-A-Azzam" pitchFamily="2" charset="-78"/>
              </a:rPr>
              <a:t>. </a:t>
            </a:r>
            <a:endParaRPr lang="en-US" sz="3600" b="1" dirty="0">
              <a:solidFill>
                <a:srgbClr val="FF0000"/>
              </a:solidFill>
              <a:effectLst>
                <a:outerShdw blurRad="38100" dist="38100" dir="2700000" algn="tl">
                  <a:srgbClr val="000000">
                    <a:alpha val="43137"/>
                  </a:srgbClr>
                </a:outerShdw>
              </a:effectLst>
              <a:cs typeface="Ali-A-Azzam" pitchFamily="2" charset="-78"/>
            </a:endParaRPr>
          </a:p>
        </p:txBody>
      </p:sp>
    </p:spTree>
    <p:extLst>
      <p:ext uri="{BB962C8B-B14F-4D97-AF65-F5344CB8AC3E}">
        <p14:creationId xmlns:p14="http://schemas.microsoft.com/office/powerpoint/2010/main" val="102965101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52400"/>
            <a:ext cx="11887200" cy="6594764"/>
          </a:xfrm>
        </p:spPr>
        <p:txBody>
          <a:bodyPr>
            <a:noAutofit/>
          </a:bodyPr>
          <a:lstStyle/>
          <a:p>
            <a:pPr algn="r" rtl="1">
              <a:lnSpc>
                <a:spcPct val="150000"/>
              </a:lnSpc>
            </a:pPr>
            <a:r>
              <a:rPr lang="ar-SA" b="1" dirty="0" smtClean="0">
                <a:solidFill>
                  <a:srgbClr val="FF0000"/>
                </a:solidFill>
                <a:effectLst>
                  <a:outerShdw blurRad="38100" dist="38100" dir="2700000" algn="tl">
                    <a:srgbClr val="000000">
                      <a:alpha val="43137"/>
                    </a:srgbClr>
                  </a:outerShdw>
                </a:effectLst>
                <a:cs typeface="Ali-A-Samik" pitchFamily="2" charset="-78"/>
              </a:rPr>
              <a:t>← </a:t>
            </a:r>
            <a:r>
              <a:rPr lang="ar-SA" b="1" dirty="0">
                <a:solidFill>
                  <a:srgbClr val="FF0000"/>
                </a:solidFill>
                <a:effectLst>
                  <a:outerShdw blurRad="38100" dist="38100" dir="2700000" algn="tl">
                    <a:srgbClr val="000000">
                      <a:alpha val="43137"/>
                    </a:srgbClr>
                  </a:outerShdw>
                </a:effectLst>
                <a:cs typeface="Ali-A-Samik" pitchFamily="2" charset="-78"/>
              </a:rPr>
              <a:t>أَوْلاً: الحَاجَةُ الجِسْمِيَّةُ أَو الفِسْيُولُوجِيَّةُ (</a:t>
            </a:r>
            <a:r>
              <a:rPr lang="en-US" b="1" dirty="0">
                <a:solidFill>
                  <a:srgbClr val="FF0000"/>
                </a:solidFill>
                <a:effectLst>
                  <a:outerShdw blurRad="38100" dist="38100" dir="2700000" algn="tl">
                    <a:srgbClr val="000000">
                      <a:alpha val="43137"/>
                    </a:srgbClr>
                  </a:outerShdw>
                </a:effectLst>
                <a:cs typeface="Ali-A-Samik" pitchFamily="2" charset="-78"/>
              </a:rPr>
              <a:t>Physiological Needs</a:t>
            </a:r>
            <a:r>
              <a:rPr lang="ar-SA" b="1" dirty="0">
                <a:solidFill>
                  <a:srgbClr val="FF0000"/>
                </a:solidFill>
                <a:effectLst>
                  <a:outerShdw blurRad="38100" dist="38100" dir="2700000" algn="tl">
                    <a:srgbClr val="000000">
                      <a:alpha val="43137"/>
                    </a:srgbClr>
                  </a:outerShdw>
                </a:effectLst>
                <a:cs typeface="Ali-A-Samik" pitchFamily="2" charset="-78"/>
              </a:rPr>
              <a:t>):</a:t>
            </a:r>
            <a:r>
              <a:rPr lang="en-US" sz="4000" dirty="0">
                <a:effectLst>
                  <a:outerShdw blurRad="38100" dist="38100" dir="2700000" algn="tl">
                    <a:srgbClr val="000000">
                      <a:alpha val="43137"/>
                    </a:srgbClr>
                  </a:outerShdw>
                </a:effectLst>
                <a:cs typeface="Ali-A-Sharif Bold" pitchFamily="2" charset="-78"/>
              </a:rPr>
              <a:t/>
            </a:r>
            <a:br>
              <a:rPr lang="en-US" sz="4000" dirty="0">
                <a:effectLst>
                  <a:outerShdw blurRad="38100" dist="38100" dir="2700000" algn="tl">
                    <a:srgbClr val="000000">
                      <a:alpha val="43137"/>
                    </a:srgbClr>
                  </a:outerShdw>
                </a:effectLst>
                <a:cs typeface="Ali-A-Sharif Bold" pitchFamily="2" charset="-78"/>
              </a:rPr>
            </a:br>
            <a:r>
              <a:rPr lang="ar-SA" sz="4000" dirty="0">
                <a:effectLst>
                  <a:outerShdw blurRad="38100" dist="38100" dir="2700000" algn="tl">
                    <a:srgbClr val="000000">
                      <a:alpha val="43137"/>
                    </a:srgbClr>
                  </a:outerShdw>
                </a:effectLst>
                <a:cs typeface="Ali-A-Sharif Bold" pitchFamily="2" charset="-78"/>
              </a:rPr>
              <a:t>   </a:t>
            </a:r>
            <a:r>
              <a:rPr lang="ar-SA" sz="4000" dirty="0" smtClean="0">
                <a:effectLst>
                  <a:outerShdw blurRad="38100" dist="38100" dir="2700000" algn="tl">
                    <a:srgbClr val="000000">
                      <a:alpha val="43137"/>
                    </a:srgbClr>
                  </a:outerShdw>
                </a:effectLst>
                <a:cs typeface="Ali-A-Sharif Bold" pitchFamily="2" charset="-78"/>
              </a:rPr>
              <a:t> </a:t>
            </a:r>
            <a:r>
              <a:rPr lang="ar-SA" sz="4800" dirty="0">
                <a:effectLst>
                  <a:outerShdw blurRad="38100" dist="38100" dir="2700000" algn="tl">
                    <a:srgbClr val="000000">
                      <a:alpha val="43137"/>
                    </a:srgbClr>
                  </a:outerShdw>
                </a:effectLst>
                <a:cs typeface="Ali-A-Sharif Bold" pitchFamily="2" charset="-78"/>
              </a:rPr>
              <a:t>وهِيَ لا تَخْتَلَفُ </a:t>
            </a:r>
            <a:r>
              <a:rPr lang="ar-SA" sz="4800" dirty="0" smtClean="0">
                <a:effectLst>
                  <a:outerShdw blurRad="38100" dist="38100" dir="2700000" algn="tl">
                    <a:srgbClr val="000000">
                      <a:alpha val="43137"/>
                    </a:srgbClr>
                  </a:outerShdw>
                </a:effectLst>
                <a:cs typeface="Ali-A-Sharif Bold" pitchFamily="2" charset="-78"/>
              </a:rPr>
              <a:t>ب</a:t>
            </a:r>
            <a:r>
              <a:rPr lang="ar-IQ" sz="4800" dirty="0" smtClean="0">
                <a:effectLst>
                  <a:outerShdw blurRad="38100" dist="38100" dir="2700000" algn="tl">
                    <a:srgbClr val="000000">
                      <a:alpha val="43137"/>
                    </a:srgbClr>
                  </a:outerShdw>
                </a:effectLst>
                <a:cs typeface="Ali-A-Sharif Bold" pitchFamily="2" charset="-78"/>
              </a:rPr>
              <a:t>ا</a:t>
            </a:r>
            <a:r>
              <a:rPr lang="ar-SA" sz="4800" dirty="0" smtClean="0">
                <a:effectLst>
                  <a:outerShdw blurRad="38100" dist="38100" dir="2700000" algn="tl">
                    <a:srgbClr val="000000">
                      <a:alpha val="43137"/>
                    </a:srgbClr>
                  </a:outerShdw>
                </a:effectLst>
                <a:cs typeface="Ali-A-Sharif Bold" pitchFamily="2" charset="-78"/>
              </a:rPr>
              <a:t>ختلاف المجتمعات</a:t>
            </a:r>
            <a:r>
              <a:rPr lang="ar-IQ" sz="4800" dirty="0" smtClean="0">
                <a:effectLst>
                  <a:outerShdw blurRad="38100" dist="38100" dir="2700000" algn="tl">
                    <a:srgbClr val="000000">
                      <a:alpha val="43137"/>
                    </a:srgbClr>
                  </a:outerShdw>
                </a:effectLst>
                <a:cs typeface="Ali-A-Sharif Bold" pitchFamily="2" charset="-78"/>
              </a:rPr>
              <a:t> </a:t>
            </a:r>
            <a:r>
              <a:rPr lang="ar-SA" sz="4800" dirty="0" smtClean="0">
                <a:effectLst>
                  <a:outerShdw blurRad="38100" dist="38100" dir="2700000" algn="tl">
                    <a:srgbClr val="000000">
                      <a:alpha val="43137"/>
                    </a:srgbClr>
                  </a:outerShdw>
                </a:effectLst>
                <a:cs typeface="Ali-A-Sharif Bold" pitchFamily="2" charset="-78"/>
              </a:rPr>
              <a:t>. </a:t>
            </a:r>
            <a:r>
              <a:rPr lang="ar-SA" sz="4800" dirty="0">
                <a:effectLst>
                  <a:outerShdw blurRad="38100" dist="38100" dir="2700000" algn="tl">
                    <a:srgbClr val="000000">
                      <a:alpha val="43137"/>
                    </a:srgbClr>
                  </a:outerShdw>
                </a:effectLst>
                <a:cs typeface="Ali-A-Sharif Bold" pitchFamily="2" charset="-78"/>
              </a:rPr>
              <a:t>كَمَا أنَّ الأَفراد جميعاً يتساوون في الشعور بها مهما اختلفت الأعمار والثَّقافات، وهيَ أهمُّ الحاجات الإنسانية لأنها مرتبطة بضروريات البقاء على قيد الحياة، وتشمل المأكل والملبس والمأوى والنَّوم والرَّاحة والهَوَاء. كما تشمل الحاجة إلى الزَّواج للمحافظة على بقاء </a:t>
            </a:r>
            <a:r>
              <a:rPr lang="ar-SA" sz="4800" dirty="0" smtClean="0">
                <a:effectLst>
                  <a:outerShdw blurRad="38100" dist="38100" dir="2700000" algn="tl">
                    <a:srgbClr val="000000">
                      <a:alpha val="43137"/>
                    </a:srgbClr>
                  </a:outerShdw>
                </a:effectLst>
                <a:cs typeface="Ali-A-Sharif Bold" pitchFamily="2" charset="-78"/>
              </a:rPr>
              <a:t>الن</a:t>
            </a:r>
            <a:r>
              <a:rPr lang="ar-IQ" sz="4800" dirty="0" smtClean="0">
                <a:effectLst>
                  <a:outerShdw blurRad="38100" dist="38100" dir="2700000" algn="tl">
                    <a:srgbClr val="000000">
                      <a:alpha val="43137"/>
                    </a:srgbClr>
                  </a:outerShdw>
                </a:effectLst>
                <a:cs typeface="Ali-A-Sharif Bold" pitchFamily="2" charset="-78"/>
              </a:rPr>
              <a:t>َّ</a:t>
            </a:r>
            <a:r>
              <a:rPr lang="ar-SA" sz="4800" dirty="0" smtClean="0">
                <a:effectLst>
                  <a:outerShdw blurRad="38100" dist="38100" dir="2700000" algn="tl">
                    <a:srgbClr val="000000">
                      <a:alpha val="43137"/>
                    </a:srgbClr>
                  </a:outerShdw>
                </a:effectLst>
                <a:cs typeface="Ali-A-Sharif Bold" pitchFamily="2" charset="-78"/>
              </a:rPr>
              <a:t>وع</a:t>
            </a:r>
            <a:r>
              <a:rPr lang="ar-SA" sz="4800" dirty="0">
                <a:effectLst>
                  <a:outerShdw blurRad="38100" dist="38100" dir="2700000" algn="tl">
                    <a:srgbClr val="000000">
                      <a:alpha val="43137"/>
                    </a:srgbClr>
                  </a:outerShdw>
                </a:effectLst>
                <a:cs typeface="Ali-A-Sharif Bold" pitchFamily="2" charset="-78"/>
              </a:rPr>
              <a:t>. </a:t>
            </a:r>
            <a:endParaRPr lang="en-US" sz="4800" dirty="0">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646691241"/>
      </p:ext>
    </p:extLst>
  </p:cSld>
  <p:clrMapOvr>
    <a:masterClrMapping/>
  </p:clrMapOvr>
  <mc:AlternateContent xmlns:mc="http://schemas.openxmlformats.org/markup-compatibility/2006" xmlns:p14="http://schemas.microsoft.com/office/powerpoint/2010/main">
    <mc:Choice Requires="p14">
      <p:transition spd="slow" p14:dur="1400">
        <p14:doors/>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52400"/>
            <a:ext cx="11901054" cy="6594764"/>
          </a:xfrm>
        </p:spPr>
        <p:txBody>
          <a:bodyPr>
            <a:noAutofit/>
          </a:bodyPr>
          <a:lstStyle/>
          <a:p>
            <a:pPr algn="r" rtl="1">
              <a:lnSpc>
                <a:spcPct val="150000"/>
              </a:lnSpc>
            </a:pPr>
            <a:r>
              <a:rPr lang="ar-SA" sz="4000" b="1" dirty="0">
                <a:effectLst>
                  <a:outerShdw blurRad="38100" dist="38100" dir="2700000" algn="tl">
                    <a:srgbClr val="000000">
                      <a:alpha val="43137"/>
                    </a:srgbClr>
                  </a:outerShdw>
                </a:effectLst>
                <a:cs typeface="Ali-A-Sharif Bold" pitchFamily="2" charset="-78"/>
              </a:rPr>
              <a:t>ووفقاً لنَّظرية "</a:t>
            </a:r>
            <a:r>
              <a:rPr lang="ar-SA" sz="4000" b="1" dirty="0" smtClean="0">
                <a:effectLst>
                  <a:outerShdw blurRad="38100" dist="38100" dir="2700000" algn="tl">
                    <a:srgbClr val="000000">
                      <a:alpha val="43137"/>
                    </a:srgbClr>
                  </a:outerShdw>
                </a:effectLst>
                <a:cs typeface="Ali-A-Sharif Bold" pitchFamily="2" charset="-78"/>
              </a:rPr>
              <a:t>ما</a:t>
            </a:r>
            <a:r>
              <a:rPr lang="ar-IQ" sz="4000" b="1" dirty="0" smtClean="0">
                <a:effectLst>
                  <a:outerShdw blurRad="38100" dist="38100" dir="2700000" algn="tl">
                    <a:srgbClr val="000000">
                      <a:alpha val="43137"/>
                    </a:srgbClr>
                  </a:outerShdw>
                </a:effectLst>
                <a:cs typeface="Ali-A-Sharif Bold" pitchFamily="2" charset="-78"/>
              </a:rPr>
              <a:t>س</a:t>
            </a:r>
            <a:r>
              <a:rPr lang="ar-SA" sz="4000" b="1" dirty="0" smtClean="0">
                <a:effectLst>
                  <a:outerShdw blurRad="38100" dist="38100" dir="2700000" algn="tl">
                    <a:srgbClr val="000000">
                      <a:alpha val="43137"/>
                    </a:srgbClr>
                  </a:outerShdw>
                </a:effectLst>
                <a:cs typeface="Ali-A-Sharif Bold" pitchFamily="2" charset="-78"/>
              </a:rPr>
              <a:t>لو</a:t>
            </a:r>
            <a:r>
              <a:rPr lang="ar-SA" sz="4000" b="1" dirty="0">
                <a:effectLst>
                  <a:outerShdw blurRad="38100" dist="38100" dir="2700000" algn="tl">
                    <a:srgbClr val="000000">
                      <a:alpha val="43137"/>
                    </a:srgbClr>
                  </a:outerShdw>
                </a:effectLst>
                <a:cs typeface="Ali-A-Sharif Bold" pitchFamily="2" charset="-78"/>
              </a:rPr>
              <a:t>" فإنَّ الحاجات الفسيولوجية تأخذ مكان القمة في إلحاحها على الفرد حتى يصل إشباعها إلى درجة مناسبة. ولهذا تعتبر هذه الحاجات دافعاً قويّاً للعمل. </a:t>
            </a:r>
            <a:r>
              <a:rPr lang="en-US" sz="4000" b="1" dirty="0">
                <a:effectLst>
                  <a:outerShdw blurRad="38100" dist="38100" dir="2700000" algn="tl">
                    <a:srgbClr val="000000">
                      <a:alpha val="43137"/>
                    </a:srgbClr>
                  </a:outerShdw>
                </a:effectLst>
                <a:cs typeface="Ali-A-Sharif Bold" pitchFamily="2" charset="-78"/>
              </a:rPr>
              <a:t/>
            </a:r>
            <a:br>
              <a:rPr lang="en-US" sz="4000" b="1" dirty="0">
                <a:effectLst>
                  <a:outerShdw blurRad="38100" dist="38100" dir="2700000" algn="tl">
                    <a:srgbClr val="000000">
                      <a:alpha val="43137"/>
                    </a:srgbClr>
                  </a:outerShdw>
                </a:effectLst>
                <a:cs typeface="Ali-A-Sharif Bold" pitchFamily="2" charset="-78"/>
              </a:rPr>
            </a:br>
            <a:r>
              <a:rPr lang="ar-SA" sz="4000" b="1" dirty="0">
                <a:effectLst>
                  <a:outerShdw blurRad="38100" dist="38100" dir="2700000" algn="tl">
                    <a:srgbClr val="000000">
                      <a:alpha val="43137"/>
                    </a:srgbClr>
                  </a:outerShdw>
                </a:effectLst>
                <a:cs typeface="Ali-A-Sharif Bold" pitchFamily="2" charset="-78"/>
              </a:rPr>
              <a:t>وعندما تصل الحاجات الفسيولوجية إلى درجة معقولة من الإشباع، تأخذ في الهبوط في أهميتها، وترتفع حاجة أخرى لتحتل مكان الصدارة لدى الفرد لإشباعها. ومن ثم تأخذ الحاجة إلى الأمن والسلامة بالارتفاع في أهميتها، وتأخذ المكانة الأولى نحو الإشباع، وهكذا. </a:t>
            </a:r>
            <a:endParaRPr lang="en-US" sz="4000" b="1" dirty="0">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2815350215"/>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52400"/>
            <a:ext cx="11942618" cy="6373091"/>
          </a:xfrm>
        </p:spPr>
        <p:txBody>
          <a:bodyPr>
            <a:noAutofit/>
          </a:bodyPr>
          <a:lstStyle/>
          <a:p>
            <a:pPr algn="r" rtl="1">
              <a:lnSpc>
                <a:spcPct val="150000"/>
              </a:lnSpc>
            </a:pPr>
            <a:r>
              <a:rPr lang="ar-SA" b="1" dirty="0" smtClean="0">
                <a:solidFill>
                  <a:srgbClr val="00B050"/>
                </a:solidFill>
                <a:effectLst>
                  <a:outerShdw blurRad="38100" dist="38100" dir="2700000" algn="tl">
                    <a:srgbClr val="000000">
                      <a:alpha val="43137"/>
                    </a:srgbClr>
                  </a:outerShdw>
                </a:effectLst>
                <a:cs typeface="Ali-A-Sharif Bold" pitchFamily="2" charset="-78"/>
              </a:rPr>
              <a:t>← </a:t>
            </a:r>
            <a:r>
              <a:rPr lang="ar-SA" b="1" dirty="0">
                <a:solidFill>
                  <a:srgbClr val="00B050"/>
                </a:solidFill>
                <a:effectLst>
                  <a:outerShdw blurRad="38100" dist="38100" dir="2700000" algn="tl">
                    <a:srgbClr val="000000">
                      <a:alpha val="43137"/>
                    </a:srgbClr>
                  </a:outerShdw>
                </a:effectLst>
                <a:cs typeface="Ali-A-Sharif Bold" pitchFamily="2" charset="-78"/>
              </a:rPr>
              <a:t>ثانياً: حَاجَاتُ الأَمْنِ وَالسَّلاَمَةِ </a:t>
            </a:r>
            <a:r>
              <a:rPr lang="ar-SA" b="1" dirty="0">
                <a:solidFill>
                  <a:srgbClr val="0070C0"/>
                </a:solidFill>
                <a:effectLst>
                  <a:outerShdw blurRad="38100" dist="38100" dir="2700000" algn="tl">
                    <a:srgbClr val="000000">
                      <a:alpha val="43137"/>
                    </a:srgbClr>
                  </a:outerShdw>
                </a:effectLst>
                <a:cs typeface="Ali-A-Sharif Bold" pitchFamily="2" charset="-78"/>
              </a:rPr>
              <a:t>(</a:t>
            </a:r>
            <a:r>
              <a:rPr lang="en-US" b="1" dirty="0">
                <a:solidFill>
                  <a:srgbClr val="0070C0"/>
                </a:solidFill>
                <a:effectLst>
                  <a:outerShdw blurRad="38100" dist="38100" dir="2700000" algn="tl">
                    <a:srgbClr val="000000">
                      <a:alpha val="43137"/>
                    </a:srgbClr>
                  </a:outerShdw>
                </a:effectLst>
                <a:cs typeface="Ali-A-Sharif Bold" pitchFamily="2" charset="-78"/>
              </a:rPr>
              <a:t>Safety and Security Needs</a:t>
            </a:r>
            <a:r>
              <a:rPr lang="ar-SA" b="1" dirty="0">
                <a:solidFill>
                  <a:srgbClr val="0070C0"/>
                </a:solidFill>
                <a:effectLst>
                  <a:outerShdw blurRad="38100" dist="38100" dir="2700000" algn="tl">
                    <a:srgbClr val="000000">
                      <a:alpha val="43137"/>
                    </a:srgbClr>
                  </a:outerShdw>
                </a:effectLst>
                <a:cs typeface="Ali-A-Sharif Bold" pitchFamily="2" charset="-78"/>
              </a:rPr>
              <a:t>):</a:t>
            </a:r>
            <a:r>
              <a:rPr lang="en-US" sz="4000" b="1" dirty="0">
                <a:solidFill>
                  <a:srgbClr val="0070C0"/>
                </a:solidFill>
                <a:effectLst>
                  <a:outerShdw blurRad="38100" dist="38100" dir="2700000" algn="tl">
                    <a:srgbClr val="000000">
                      <a:alpha val="43137"/>
                    </a:srgbClr>
                  </a:outerShdw>
                </a:effectLst>
                <a:cs typeface="Ali-A-Sharif Bold" pitchFamily="2" charset="-78"/>
              </a:rPr>
              <a:t/>
            </a:r>
            <a:br>
              <a:rPr lang="en-US" sz="4000" b="1" dirty="0">
                <a:solidFill>
                  <a:srgbClr val="0070C0"/>
                </a:solidFill>
                <a:effectLst>
                  <a:outerShdw blurRad="38100" dist="38100" dir="2700000" algn="tl">
                    <a:srgbClr val="000000">
                      <a:alpha val="43137"/>
                    </a:srgbClr>
                  </a:outerShdw>
                </a:effectLst>
                <a:cs typeface="Ali-A-Sharif Bold" pitchFamily="2" charset="-78"/>
              </a:rPr>
            </a:br>
            <a:r>
              <a:rPr lang="ar-SA" sz="4000" dirty="0">
                <a:effectLst>
                  <a:outerShdw blurRad="38100" dist="38100" dir="2700000" algn="tl">
                    <a:srgbClr val="000000">
                      <a:alpha val="43137"/>
                    </a:srgbClr>
                  </a:outerShdw>
                </a:effectLst>
                <a:cs typeface="Ali-A-Sharif Bold" pitchFamily="2" charset="-78"/>
              </a:rPr>
              <a:t>      </a:t>
            </a:r>
            <a:r>
              <a:rPr lang="ar-SA" b="1" dirty="0">
                <a:effectLst>
                  <a:outerShdw blurRad="38100" dist="38100" dir="2700000" algn="tl">
                    <a:srgbClr val="000000">
                      <a:alpha val="43137"/>
                    </a:srgbClr>
                  </a:outerShdw>
                </a:effectLst>
                <a:cs typeface="Ali-A-Sharif Bold" pitchFamily="2" charset="-78"/>
              </a:rPr>
              <a:t>يُمكن التَّعبير عن حاجات الأمن والسلامة في صورة الرغبة في الحصول على وظيفة تتميز </a:t>
            </a:r>
            <a:r>
              <a:rPr lang="ar-SA" b="1" dirty="0" smtClean="0">
                <a:effectLst>
                  <a:outerShdw blurRad="38100" dist="38100" dir="2700000" algn="tl">
                    <a:srgbClr val="000000">
                      <a:alpha val="43137"/>
                    </a:srgbClr>
                  </a:outerShdw>
                </a:effectLst>
                <a:cs typeface="Ali-A-Sharif Bold" pitchFamily="2" charset="-78"/>
              </a:rPr>
              <a:t>بالاستقرار</a:t>
            </a:r>
            <a:r>
              <a:rPr lang="ar-IQ" b="1" dirty="0" smtClean="0">
                <a:effectLst>
                  <a:outerShdw blurRad="38100" dist="38100" dir="2700000" algn="tl">
                    <a:srgbClr val="000000">
                      <a:alpha val="43137"/>
                    </a:srgbClr>
                  </a:outerShdw>
                </a:effectLst>
                <a:cs typeface="Ali-A-Sharif Bold" pitchFamily="2" charset="-78"/>
              </a:rPr>
              <a:t> </a:t>
            </a:r>
            <a:r>
              <a:rPr lang="ar-SA" b="1" dirty="0" smtClean="0">
                <a:effectLst>
                  <a:outerShdw blurRad="38100" dist="38100" dir="2700000" algn="tl">
                    <a:srgbClr val="000000">
                      <a:alpha val="43137"/>
                    </a:srgbClr>
                  </a:outerShdw>
                </a:effectLst>
                <a:cs typeface="Ali-A-Sharif Bold" pitchFamily="2" charset="-78"/>
              </a:rPr>
              <a:t>، </a:t>
            </a:r>
            <a:r>
              <a:rPr lang="ar-SA" b="1" dirty="0">
                <a:effectLst>
                  <a:outerShdw blurRad="38100" dist="38100" dir="2700000" algn="tl">
                    <a:srgbClr val="000000">
                      <a:alpha val="43137"/>
                    </a:srgbClr>
                  </a:outerShdw>
                </a:effectLst>
                <a:cs typeface="Ali-A-Sharif Bold" pitchFamily="2" charset="-78"/>
              </a:rPr>
              <a:t>أو في سعي الفرد لحماية نفسه من الأخطار التي يتعرض </a:t>
            </a:r>
            <a:r>
              <a:rPr lang="ar-SA" b="1" dirty="0" smtClean="0">
                <a:effectLst>
                  <a:outerShdw blurRad="38100" dist="38100" dir="2700000" algn="tl">
                    <a:srgbClr val="000000">
                      <a:alpha val="43137"/>
                    </a:srgbClr>
                  </a:outerShdw>
                </a:effectLst>
                <a:cs typeface="Ali-A-Sharif Bold" pitchFamily="2" charset="-78"/>
              </a:rPr>
              <a:t>لها</a:t>
            </a:r>
            <a:r>
              <a:rPr lang="ar-IQ" b="1" dirty="0" smtClean="0">
                <a:effectLst>
                  <a:outerShdw blurRad="38100" dist="38100" dir="2700000" algn="tl">
                    <a:srgbClr val="000000">
                      <a:alpha val="43137"/>
                    </a:srgbClr>
                  </a:outerShdw>
                </a:effectLst>
                <a:cs typeface="Ali-A-Sharif Bold" pitchFamily="2" charset="-78"/>
              </a:rPr>
              <a:t> </a:t>
            </a:r>
            <a:r>
              <a:rPr lang="ar-SA" b="1" dirty="0" smtClean="0">
                <a:effectLst>
                  <a:outerShdw blurRad="38100" dist="38100" dir="2700000" algn="tl">
                    <a:srgbClr val="000000">
                      <a:alpha val="43137"/>
                    </a:srgbClr>
                  </a:outerShdw>
                </a:effectLst>
                <a:cs typeface="Ali-A-Sharif Bold" pitchFamily="2" charset="-78"/>
              </a:rPr>
              <a:t>، </a:t>
            </a:r>
            <a:r>
              <a:rPr lang="ar-SA" b="1" dirty="0">
                <a:effectLst>
                  <a:outerShdw blurRad="38100" dist="38100" dir="2700000" algn="tl">
                    <a:srgbClr val="000000">
                      <a:alpha val="43137"/>
                    </a:srgbClr>
                  </a:outerShdw>
                </a:effectLst>
                <a:cs typeface="Ali-A-Sharif Bold" pitchFamily="2" charset="-78"/>
              </a:rPr>
              <a:t>أو الحماية من الأذى الجسدي مثل الحريق أو الحوادث وأخطار التهديد، والحرمان من الأمن </a:t>
            </a:r>
            <a:r>
              <a:rPr lang="ar-SA" b="1" dirty="0" smtClean="0">
                <a:effectLst>
                  <a:outerShdw blurRad="38100" dist="38100" dir="2700000" algn="tl">
                    <a:srgbClr val="000000">
                      <a:alpha val="43137"/>
                    </a:srgbClr>
                  </a:outerShdw>
                </a:effectLst>
                <a:cs typeface="Ali-A-Sharif Bold" pitchFamily="2" charset="-78"/>
              </a:rPr>
              <a:t>الاقتصادي</a:t>
            </a:r>
            <a:r>
              <a:rPr lang="ar-IQ" b="1" dirty="0" smtClean="0">
                <a:effectLst>
                  <a:outerShdw blurRad="38100" dist="38100" dir="2700000" algn="tl">
                    <a:srgbClr val="000000">
                      <a:alpha val="43137"/>
                    </a:srgbClr>
                  </a:outerShdw>
                </a:effectLst>
                <a:cs typeface="Ali-A-Sharif Bold" pitchFamily="2" charset="-78"/>
              </a:rPr>
              <a:t> </a:t>
            </a:r>
            <a:r>
              <a:rPr lang="ar-SA" b="1" dirty="0" smtClean="0">
                <a:effectLst>
                  <a:outerShdw blurRad="38100" dist="38100" dir="2700000" algn="tl">
                    <a:srgbClr val="000000">
                      <a:alpha val="43137"/>
                    </a:srgbClr>
                  </a:outerShdw>
                </a:effectLst>
                <a:cs typeface="Ali-A-Sharif Bold" pitchFamily="2" charset="-78"/>
              </a:rPr>
              <a:t>.</a:t>
            </a:r>
            <a:endParaRPr lang="en-US" b="1" dirty="0">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20623272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96982"/>
            <a:ext cx="11942618" cy="6594764"/>
          </a:xfrm>
        </p:spPr>
        <p:txBody>
          <a:bodyPr>
            <a:noAutofit/>
          </a:bodyPr>
          <a:lstStyle/>
          <a:p>
            <a:pPr algn="r" rtl="1">
              <a:lnSpc>
                <a:spcPct val="150000"/>
              </a:lnSpc>
            </a:pPr>
            <a:r>
              <a:rPr lang="ar-SA" sz="4800" b="1" dirty="0">
                <a:solidFill>
                  <a:srgbClr val="FF0000"/>
                </a:solidFill>
                <a:effectLst>
                  <a:outerShdw blurRad="38100" dist="38100" dir="2700000" algn="tl">
                    <a:srgbClr val="000000">
                      <a:alpha val="43137"/>
                    </a:srgbClr>
                  </a:outerShdw>
                </a:effectLst>
                <a:cs typeface="Ali-A-Samik" pitchFamily="2" charset="-78"/>
              </a:rPr>
              <a:t>← ثالثاً: الحَاجَاتُ الاجْتِمَاعِيَّةُ (</a:t>
            </a:r>
            <a:r>
              <a:rPr lang="en-US" sz="4800" b="1" dirty="0">
                <a:solidFill>
                  <a:srgbClr val="FF0000"/>
                </a:solidFill>
                <a:effectLst>
                  <a:outerShdw blurRad="38100" dist="38100" dir="2700000" algn="tl">
                    <a:srgbClr val="000000">
                      <a:alpha val="43137"/>
                    </a:srgbClr>
                  </a:outerShdw>
                </a:effectLst>
                <a:cs typeface="Ali-A-Samik" pitchFamily="2" charset="-78"/>
              </a:rPr>
              <a:t>Social Needs</a:t>
            </a:r>
            <a:r>
              <a:rPr lang="ar-SA" sz="4800" b="1" dirty="0">
                <a:solidFill>
                  <a:srgbClr val="FF0000"/>
                </a:solidFill>
                <a:effectLst>
                  <a:outerShdw blurRad="38100" dist="38100" dir="2700000" algn="tl">
                    <a:srgbClr val="000000">
                      <a:alpha val="43137"/>
                    </a:srgbClr>
                  </a:outerShdw>
                </a:effectLst>
                <a:cs typeface="Ali-A-Samik" pitchFamily="2" charset="-78"/>
              </a:rPr>
              <a:t>): </a:t>
            </a:r>
            <a:r>
              <a:rPr lang="en-US" sz="3600" dirty="0">
                <a:effectLst>
                  <a:outerShdw blurRad="38100" dist="38100" dir="2700000" algn="tl">
                    <a:srgbClr val="000000">
                      <a:alpha val="43137"/>
                    </a:srgbClr>
                  </a:outerShdw>
                </a:effectLst>
                <a:cs typeface="Ali-A-Sharif Bold" pitchFamily="2" charset="-78"/>
              </a:rPr>
              <a:t/>
            </a:r>
            <a:br>
              <a:rPr lang="en-US" sz="3600" dirty="0">
                <a:effectLst>
                  <a:outerShdw blurRad="38100" dist="38100" dir="2700000" algn="tl">
                    <a:srgbClr val="000000">
                      <a:alpha val="43137"/>
                    </a:srgbClr>
                  </a:outerShdw>
                </a:effectLst>
                <a:cs typeface="Ali-A-Sharif Bold" pitchFamily="2" charset="-78"/>
              </a:rPr>
            </a:br>
            <a:r>
              <a:rPr lang="ar-IQ" sz="3600" dirty="0" smtClean="0">
                <a:effectLst>
                  <a:outerShdw blurRad="38100" dist="38100" dir="2700000" algn="tl">
                    <a:srgbClr val="000000">
                      <a:alpha val="43137"/>
                    </a:srgbClr>
                  </a:outerShdw>
                </a:effectLst>
                <a:cs typeface="Ali-A-Sharif Bold" pitchFamily="2" charset="-78"/>
              </a:rPr>
              <a:t> </a:t>
            </a:r>
            <a:r>
              <a:rPr lang="ar-SA" sz="3600" dirty="0" smtClean="0">
                <a:effectLst>
                  <a:outerShdw blurRad="38100" dist="38100" dir="2700000" algn="tl">
                    <a:srgbClr val="000000">
                      <a:alpha val="43137"/>
                    </a:srgbClr>
                  </a:outerShdw>
                </a:effectLst>
                <a:cs typeface="Ali-A-Sharif Bold" pitchFamily="2" charset="-78"/>
              </a:rPr>
              <a:t>عندما </a:t>
            </a:r>
            <a:r>
              <a:rPr lang="ar-SA" sz="3600" dirty="0">
                <a:effectLst>
                  <a:outerShdw blurRad="38100" dist="38100" dir="2700000" algn="tl">
                    <a:srgbClr val="000000">
                      <a:alpha val="43137"/>
                    </a:srgbClr>
                  </a:outerShdw>
                </a:effectLst>
                <a:cs typeface="Ali-A-Sharif Bold" pitchFamily="2" charset="-78"/>
              </a:rPr>
              <a:t>يتغلب الفرد بشكل مستمر على الجوع، وعندما يشعر بقدر كاف من الأمن تصبح الحاجات الاجتماعية هي المسيطرة. وتتعلق هذه الحاجات برغبة الفرد في أنْ يشعر بالانتماء للآخرين، وبقبول الآخرين له، وأنْ يبادلوه الحب والاحترام. أي أنّ الفرد يريد أنْ يشعر بأنّه مطلوب وأنّ الآخرين يحتاجون إليه. </a:t>
            </a:r>
            <a:r>
              <a:rPr lang="ar-IQ" sz="3600" dirty="0">
                <a:effectLst>
                  <a:outerShdw blurRad="38100" dist="38100" dir="2700000" algn="tl">
                    <a:srgbClr val="000000">
                      <a:alpha val="43137"/>
                    </a:srgbClr>
                  </a:outerShdw>
                </a:effectLst>
                <a:cs typeface="Ali-A-Sharif Bold" pitchFamily="2" charset="-78"/>
              </a:rPr>
              <a:t/>
            </a:r>
            <a:br>
              <a:rPr lang="ar-IQ" sz="3600" dirty="0">
                <a:effectLst>
                  <a:outerShdw blurRad="38100" dist="38100" dir="2700000" algn="tl">
                    <a:srgbClr val="000000">
                      <a:alpha val="43137"/>
                    </a:srgbClr>
                  </a:outerShdw>
                </a:effectLst>
                <a:cs typeface="Ali-A-Sharif Bold" pitchFamily="2" charset="-78"/>
              </a:rPr>
            </a:br>
            <a:r>
              <a:rPr lang="ar-IQ" sz="3600" dirty="0">
                <a:effectLst>
                  <a:outerShdw blurRad="38100" dist="38100" dir="2700000" algn="tl">
                    <a:srgbClr val="000000">
                      <a:alpha val="43137"/>
                    </a:srgbClr>
                  </a:outerShdw>
                </a:effectLst>
                <a:cs typeface="Ali-A-Sharif Bold" pitchFamily="2" charset="-78"/>
              </a:rPr>
              <a:t> </a:t>
            </a:r>
            <a:r>
              <a:rPr lang="ar-SA" sz="3600" dirty="0" smtClean="0">
                <a:effectLst>
                  <a:outerShdw blurRad="38100" dist="38100" dir="2700000" algn="tl">
                    <a:srgbClr val="000000">
                      <a:alpha val="43137"/>
                    </a:srgbClr>
                  </a:outerShdw>
                </a:effectLst>
                <a:cs typeface="Ali-A-Sharif Bold" pitchFamily="2" charset="-78"/>
              </a:rPr>
              <a:t>وتنبع </a:t>
            </a:r>
            <a:r>
              <a:rPr lang="ar-SA" sz="3600" dirty="0">
                <a:effectLst>
                  <a:outerShdw blurRad="38100" dist="38100" dir="2700000" algn="tl">
                    <a:srgbClr val="000000">
                      <a:alpha val="43137"/>
                    </a:srgbClr>
                  </a:outerShdw>
                </a:effectLst>
                <a:cs typeface="Ali-A-Sharif Bold" pitchFamily="2" charset="-78"/>
              </a:rPr>
              <a:t>حاجات الإنسان إلى الانتماء من حقيقة كونه كائناً اجتماعياً، لا يستطيع أنْ يعيش في عزلة عن المجتمع الذي يعيش أو يعمل فيه، ويعتمد الإنسان في إشباع حاجاته الاجتماعية على الآخرين مثل الأصدقاء، والزملاء، وجماعات العمل. </a:t>
            </a:r>
            <a:endParaRPr lang="en-US" sz="3600" dirty="0">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1326449248"/>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52400"/>
            <a:ext cx="11928763" cy="6594764"/>
          </a:xfrm>
        </p:spPr>
        <p:txBody>
          <a:bodyPr>
            <a:noAutofit/>
          </a:bodyPr>
          <a:lstStyle/>
          <a:p>
            <a:pPr algn="r" rtl="1">
              <a:lnSpc>
                <a:spcPct val="150000"/>
              </a:lnSpc>
            </a:pPr>
            <a:r>
              <a:rPr lang="ar-SA" sz="4200" b="1" dirty="0">
                <a:solidFill>
                  <a:srgbClr val="002060"/>
                </a:solidFill>
                <a:effectLst>
                  <a:outerShdw blurRad="38100" dist="38100" dir="2700000" algn="tl">
                    <a:srgbClr val="000000">
                      <a:alpha val="43137"/>
                    </a:srgbClr>
                  </a:outerShdw>
                </a:effectLst>
                <a:cs typeface="Ali-A-Samik" pitchFamily="2" charset="-78"/>
              </a:rPr>
              <a:t>← رابعاً: حَاجَاتُ التَّقْدِير وَالاحْتِرَام الذَّاتِي (</a:t>
            </a:r>
            <a:r>
              <a:rPr lang="en-US" sz="4200" b="1" dirty="0">
                <a:solidFill>
                  <a:srgbClr val="002060"/>
                </a:solidFill>
                <a:effectLst>
                  <a:outerShdw blurRad="38100" dist="38100" dir="2700000" algn="tl">
                    <a:srgbClr val="000000">
                      <a:alpha val="43137"/>
                    </a:srgbClr>
                  </a:outerShdw>
                </a:effectLst>
                <a:cs typeface="Ali-A-Samik" pitchFamily="2" charset="-78"/>
              </a:rPr>
              <a:t>Self – Esteem Needs</a:t>
            </a:r>
            <a:r>
              <a:rPr lang="ar-SA" sz="4200" b="1" dirty="0">
                <a:solidFill>
                  <a:srgbClr val="002060"/>
                </a:solidFill>
                <a:effectLst>
                  <a:outerShdw blurRad="38100" dist="38100" dir="2700000" algn="tl">
                    <a:srgbClr val="000000">
                      <a:alpha val="43137"/>
                    </a:srgbClr>
                  </a:outerShdw>
                </a:effectLst>
                <a:cs typeface="Ali-A-Samik" pitchFamily="2" charset="-78"/>
              </a:rPr>
              <a:t>):</a:t>
            </a:r>
            <a:r>
              <a:rPr lang="en-US" sz="3600" dirty="0">
                <a:effectLst>
                  <a:outerShdw blurRad="38100" dist="38100" dir="2700000" algn="tl">
                    <a:srgbClr val="000000">
                      <a:alpha val="43137"/>
                    </a:srgbClr>
                  </a:outerShdw>
                </a:effectLst>
                <a:cs typeface="Ali-A-Sharif Bold" pitchFamily="2" charset="-78"/>
              </a:rPr>
              <a:t/>
            </a:r>
            <a:br>
              <a:rPr lang="en-US" sz="3600" dirty="0">
                <a:effectLst>
                  <a:outerShdw blurRad="38100" dist="38100" dir="2700000" algn="tl">
                    <a:srgbClr val="000000">
                      <a:alpha val="43137"/>
                    </a:srgbClr>
                  </a:outerShdw>
                </a:effectLst>
                <a:cs typeface="Ali-A-Sharif Bold" pitchFamily="2" charset="-78"/>
              </a:rPr>
            </a:br>
            <a:r>
              <a:rPr lang="ar-SA" sz="3600" b="1" dirty="0">
                <a:solidFill>
                  <a:srgbClr val="00B0F0"/>
                </a:solidFill>
                <a:effectLst>
                  <a:outerShdw blurRad="38100" dist="38100" dir="2700000" algn="tl">
                    <a:srgbClr val="000000">
                      <a:alpha val="43137"/>
                    </a:srgbClr>
                  </a:outerShdw>
                </a:effectLst>
                <a:cs typeface="Ali-A-Sharif Bold" pitchFamily="2" charset="-78"/>
              </a:rPr>
              <a:t>      </a:t>
            </a:r>
            <a:r>
              <a:rPr lang="ar-SA" b="1" dirty="0">
                <a:solidFill>
                  <a:srgbClr val="FF0000"/>
                </a:solidFill>
                <a:effectLst>
                  <a:outerShdw blurRad="38100" dist="38100" dir="2700000" algn="tl">
                    <a:srgbClr val="000000">
                      <a:alpha val="43137"/>
                    </a:srgbClr>
                  </a:outerShdw>
                </a:effectLst>
                <a:cs typeface="Ali-A-Samik" pitchFamily="2" charset="-78"/>
              </a:rPr>
              <a:t>لهذه الحاجات </a:t>
            </a:r>
            <a:r>
              <a:rPr lang="ar-SA" b="1" dirty="0" smtClean="0">
                <a:solidFill>
                  <a:srgbClr val="FF0000"/>
                </a:solidFill>
                <a:effectLst>
                  <a:outerShdw blurRad="38100" dist="38100" dir="2700000" algn="tl">
                    <a:srgbClr val="000000">
                      <a:alpha val="43137"/>
                    </a:srgbClr>
                  </a:outerShdw>
                </a:effectLst>
                <a:cs typeface="Ali-A-Samik" pitchFamily="2" charset="-78"/>
              </a:rPr>
              <a:t>شق</a:t>
            </a:r>
            <a:r>
              <a:rPr lang="ar-IQ" b="1" dirty="0" smtClean="0">
                <a:solidFill>
                  <a:srgbClr val="FF0000"/>
                </a:solidFill>
                <a:effectLst>
                  <a:outerShdw blurRad="38100" dist="38100" dir="2700000" algn="tl">
                    <a:srgbClr val="000000">
                      <a:alpha val="43137"/>
                    </a:srgbClr>
                  </a:outerShdw>
                </a:effectLst>
                <a:cs typeface="Ali-A-Samik" pitchFamily="2" charset="-78"/>
              </a:rPr>
              <a:t>ـ</a:t>
            </a:r>
            <a:r>
              <a:rPr lang="ar-SA" b="1" dirty="0" smtClean="0">
                <a:solidFill>
                  <a:srgbClr val="FF0000"/>
                </a:solidFill>
                <a:effectLst>
                  <a:outerShdw blurRad="38100" dist="38100" dir="2700000" algn="tl">
                    <a:srgbClr val="000000">
                      <a:alpha val="43137"/>
                    </a:srgbClr>
                  </a:outerShdw>
                </a:effectLst>
                <a:cs typeface="Ali-A-Samik" pitchFamily="2" charset="-78"/>
              </a:rPr>
              <a:t>ان</a:t>
            </a:r>
            <a:r>
              <a:rPr lang="ar-SA" b="1" dirty="0">
                <a:solidFill>
                  <a:srgbClr val="FF0000"/>
                </a:solidFill>
                <a:effectLst>
                  <a:outerShdw blurRad="38100" dist="38100" dir="2700000" algn="tl">
                    <a:srgbClr val="000000">
                      <a:alpha val="43137"/>
                    </a:srgbClr>
                  </a:outerShdw>
                </a:effectLst>
                <a:cs typeface="Ali-A-Samik" pitchFamily="2" charset="-78"/>
              </a:rPr>
              <a:t>: </a:t>
            </a:r>
            <a:r>
              <a:rPr lang="en-US" sz="3600" dirty="0">
                <a:solidFill>
                  <a:srgbClr val="FF0000"/>
                </a:solidFill>
                <a:effectLst>
                  <a:outerShdw blurRad="38100" dist="38100" dir="2700000" algn="tl">
                    <a:srgbClr val="000000">
                      <a:alpha val="43137"/>
                    </a:srgbClr>
                  </a:outerShdw>
                </a:effectLst>
                <a:cs typeface="Ali-A-Sharif Bold" pitchFamily="2" charset="-78"/>
              </a:rPr>
              <a:t/>
            </a:r>
            <a:br>
              <a:rPr lang="en-US" sz="3600" dirty="0">
                <a:solidFill>
                  <a:srgbClr val="FF0000"/>
                </a:solidFill>
                <a:effectLst>
                  <a:outerShdw blurRad="38100" dist="38100" dir="2700000" algn="tl">
                    <a:srgbClr val="000000">
                      <a:alpha val="43137"/>
                    </a:srgbClr>
                  </a:outerShdw>
                </a:effectLst>
                <a:cs typeface="Ali-A-Sharif Bold" pitchFamily="2" charset="-78"/>
              </a:rPr>
            </a:br>
            <a:r>
              <a:rPr lang="ar-SA" sz="3700" dirty="0">
                <a:effectLst>
                  <a:outerShdw blurRad="38100" dist="38100" dir="2700000" algn="tl">
                    <a:srgbClr val="000000">
                      <a:alpha val="43137"/>
                    </a:srgbClr>
                  </a:outerShdw>
                </a:effectLst>
                <a:cs typeface="Ali-A-Sharif Bold" pitchFamily="2" charset="-78"/>
              </a:rPr>
              <a:t>يتعلَّق الأول بالاعتداد بالنَّفس: ويشمل ذلك الثقة بالنفس واحترامها والجدارة والاستقلال. ويقود إشباع هذه الحاجات إلى شعور الفرد بالمقدرة والقوة، وبأنّه مفيد وضروري في هذا العالم. </a:t>
            </a:r>
            <a:r>
              <a:rPr lang="en-US" sz="3700" dirty="0">
                <a:effectLst>
                  <a:outerShdw blurRad="38100" dist="38100" dir="2700000" algn="tl">
                    <a:srgbClr val="000000">
                      <a:alpha val="43137"/>
                    </a:srgbClr>
                  </a:outerShdw>
                </a:effectLst>
                <a:cs typeface="Ali-A-Sharif Bold" pitchFamily="2" charset="-78"/>
              </a:rPr>
              <a:t/>
            </a:r>
            <a:br>
              <a:rPr lang="en-US" sz="3700" dirty="0">
                <a:effectLst>
                  <a:outerShdw blurRad="38100" dist="38100" dir="2700000" algn="tl">
                    <a:srgbClr val="000000">
                      <a:alpha val="43137"/>
                    </a:srgbClr>
                  </a:outerShdw>
                </a:effectLst>
                <a:cs typeface="Ali-A-Sharif Bold" pitchFamily="2" charset="-78"/>
              </a:rPr>
            </a:br>
            <a:r>
              <a:rPr lang="ar-SA" sz="3700" dirty="0">
                <a:effectLst>
                  <a:outerShdw blurRad="38100" dist="38100" dir="2700000" algn="tl">
                    <a:srgbClr val="000000">
                      <a:alpha val="43137"/>
                    </a:srgbClr>
                  </a:outerShdw>
                </a:effectLst>
                <a:cs typeface="Ali-A-Sharif Bold" pitchFamily="2" charset="-78"/>
              </a:rPr>
              <a:t>ويتعلَّق الشق الآخر بحاجاته إلى الشعور باعتراف الآخرين به: وليس من شك، أنّ الحاجات المرتبطة بالشق الأول ليست كافيةً إذا لم يتم تدعيمها بحاجات الشق الآخر. فاعتداد الفرد بنفسه ليس كافياً إذا لم يتم تدعيمه بإظهار الآخرين له أنّه مهم فعلاً. </a:t>
            </a:r>
            <a:endParaRPr lang="en-US" sz="3700" dirty="0">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1001311511"/>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4654" y="346363"/>
            <a:ext cx="8714509" cy="928255"/>
          </a:xfrm>
        </p:spPr>
        <p:txBody>
          <a:bodyPr>
            <a:noAutofit/>
          </a:bodyPr>
          <a:lstStyle/>
          <a:p>
            <a:pPr algn="ctr"/>
            <a:r>
              <a:rPr lang="ar-IQ" sz="8000" b="1" dirty="0" smtClean="0">
                <a:solidFill>
                  <a:srgbClr val="FF0000"/>
                </a:solidFill>
                <a:effectLst>
                  <a:outerShdw blurRad="38100" dist="38100" dir="2700000" algn="tl">
                    <a:srgbClr val="000000">
                      <a:alpha val="43137"/>
                    </a:srgbClr>
                  </a:outerShdw>
                </a:effectLst>
                <a:cs typeface="Ali-A-Samik" pitchFamily="2" charset="-78"/>
              </a:rPr>
              <a:t>مَـــدخـــلٌ</a:t>
            </a:r>
            <a:endParaRPr lang="en-US" sz="80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3" name="Content Placeholder 2"/>
          <p:cNvSpPr>
            <a:spLocks noGrp="1"/>
          </p:cNvSpPr>
          <p:nvPr>
            <p:ph idx="1"/>
          </p:nvPr>
        </p:nvSpPr>
        <p:spPr>
          <a:xfrm>
            <a:off x="263236" y="1191491"/>
            <a:ext cx="11693237" cy="5514109"/>
          </a:xfrm>
        </p:spPr>
        <p:txBody>
          <a:bodyPr>
            <a:noAutofit/>
          </a:bodyPr>
          <a:lstStyle/>
          <a:p>
            <a:pPr marL="0" indent="0" algn="just" rtl="1">
              <a:lnSpc>
                <a:spcPct val="150000"/>
              </a:lnSpc>
              <a:buNone/>
            </a:pPr>
            <a:r>
              <a:rPr lang="ar-SA" sz="3900" b="1" dirty="0">
                <a:effectLst>
                  <a:outerShdw blurRad="38100" dist="38100" dir="2700000" algn="tl">
                    <a:srgbClr val="000000">
                      <a:alpha val="43137"/>
                    </a:srgbClr>
                  </a:outerShdw>
                </a:effectLst>
                <a:cs typeface="Ali-A-Sharif" pitchFamily="2" charset="-78"/>
              </a:rPr>
              <a:t>ما الذي يَجْعَلُ شخصاً يُجازف بحياته لينقذَ آخر ؟ لماذا يَسْهَرُ الإنسان اللَّيالي لتحقيق هدف معين ؟ ما الأسباب التي تجعل شخصاً ما يأكل طول اليوم بطريقة مستمرة تقريباً ؟ </a:t>
            </a:r>
            <a:endParaRPr lang="ar-IQ" sz="3900" b="1" dirty="0">
              <a:effectLst>
                <a:outerShdw blurRad="38100" dist="38100" dir="2700000" algn="tl">
                  <a:srgbClr val="000000">
                    <a:alpha val="43137"/>
                  </a:srgbClr>
                </a:outerShdw>
              </a:effectLst>
              <a:cs typeface="Ali-A-Sharif" pitchFamily="2" charset="-78"/>
            </a:endParaRPr>
          </a:p>
          <a:p>
            <a:pPr marL="0" indent="0" algn="just" rtl="1">
              <a:lnSpc>
                <a:spcPct val="150000"/>
              </a:lnSpc>
              <a:buNone/>
            </a:pPr>
            <a:r>
              <a:rPr lang="ar-SA" sz="3900" b="1" dirty="0">
                <a:solidFill>
                  <a:srgbClr val="0070C0"/>
                </a:solidFill>
                <a:effectLst>
                  <a:outerShdw blurRad="38100" dist="38100" dir="2700000" algn="tl">
                    <a:srgbClr val="000000">
                      <a:alpha val="43137"/>
                    </a:srgbClr>
                  </a:outerShdw>
                </a:effectLst>
                <a:cs typeface="Ali-A-Sharif" pitchFamily="2" charset="-78"/>
              </a:rPr>
              <a:t>لماذا يغرم بعض الناس بالجَاهِ والنّسَبِ أكثر من غيرهم ؟ لماذا يهتم شخص ما اهتماماً شديداً بأن يكون في حضرة الآخرين </a:t>
            </a:r>
            <a:r>
              <a:rPr lang="ar-SA" sz="3900" b="1" dirty="0" smtClean="0">
                <a:solidFill>
                  <a:srgbClr val="0070C0"/>
                </a:solidFill>
                <a:effectLst>
                  <a:outerShdw blurRad="38100" dist="38100" dir="2700000" algn="tl">
                    <a:srgbClr val="000000">
                      <a:alpha val="43137"/>
                    </a:srgbClr>
                  </a:outerShdw>
                </a:effectLst>
                <a:cs typeface="Ali-A-Sharif" pitchFamily="2" charset="-78"/>
              </a:rPr>
              <a:t>دائماً</a:t>
            </a:r>
            <a:r>
              <a:rPr lang="ar-IQ" sz="3900" b="1" dirty="0" smtClean="0">
                <a:solidFill>
                  <a:srgbClr val="0070C0"/>
                </a:solidFill>
                <a:effectLst>
                  <a:outerShdw blurRad="38100" dist="38100" dir="2700000" algn="tl">
                    <a:srgbClr val="000000">
                      <a:alpha val="43137"/>
                    </a:srgbClr>
                  </a:outerShdw>
                </a:effectLst>
                <a:cs typeface="Ali-A-Sharif" pitchFamily="2" charset="-78"/>
              </a:rPr>
              <a:t> </a:t>
            </a:r>
            <a:r>
              <a:rPr lang="ar-SA" sz="3900" b="1" dirty="0" smtClean="0">
                <a:solidFill>
                  <a:srgbClr val="0070C0"/>
                </a:solidFill>
                <a:effectLst>
                  <a:outerShdw blurRad="38100" dist="38100" dir="2700000" algn="tl">
                    <a:srgbClr val="000000">
                      <a:alpha val="43137"/>
                    </a:srgbClr>
                  </a:outerShdw>
                </a:effectLst>
                <a:cs typeface="Ali-A-Sharif" pitchFamily="2" charset="-78"/>
              </a:rPr>
              <a:t>؟ </a:t>
            </a:r>
            <a:r>
              <a:rPr lang="ar-SA" sz="3900" b="1" dirty="0">
                <a:solidFill>
                  <a:srgbClr val="0070C0"/>
                </a:solidFill>
                <a:effectLst>
                  <a:outerShdw blurRad="38100" dist="38100" dir="2700000" algn="tl">
                    <a:srgbClr val="000000">
                      <a:alpha val="43137"/>
                    </a:srgbClr>
                  </a:outerShdw>
                </a:effectLst>
                <a:cs typeface="Ali-A-Sharif" pitchFamily="2" charset="-78"/>
              </a:rPr>
              <a:t>لماذا يقضي العالِم ساعاتٍ طويلةٍ في بحوثه مبتعداً عن ملفات الحياة ؟. لماذا يكرس شخص جهوده لجمع المال وآخر لخدمة الفقراء والمحتاجين </a:t>
            </a:r>
            <a:r>
              <a:rPr lang="ar-SA" sz="3900" b="1" dirty="0" smtClean="0">
                <a:solidFill>
                  <a:srgbClr val="0070C0"/>
                </a:solidFill>
                <a:effectLst>
                  <a:outerShdw blurRad="38100" dist="38100" dir="2700000" algn="tl">
                    <a:srgbClr val="000000">
                      <a:alpha val="43137"/>
                    </a:srgbClr>
                  </a:outerShdw>
                </a:effectLst>
                <a:cs typeface="Ali-A-Sharif" pitchFamily="2" charset="-78"/>
              </a:rPr>
              <a:t>؟</a:t>
            </a:r>
            <a:endParaRPr lang="en-US" sz="3900" b="1" dirty="0">
              <a:solidFill>
                <a:srgbClr val="0070C0"/>
              </a:solidFill>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364303661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52400"/>
            <a:ext cx="11942618" cy="6386945"/>
          </a:xfrm>
        </p:spPr>
        <p:txBody>
          <a:bodyPr>
            <a:noAutofit/>
          </a:bodyPr>
          <a:lstStyle/>
          <a:p>
            <a:pPr algn="r" rtl="1">
              <a:lnSpc>
                <a:spcPct val="150000"/>
              </a:lnSpc>
            </a:pPr>
            <a:r>
              <a:rPr lang="ar-SA" b="1" dirty="0">
                <a:solidFill>
                  <a:srgbClr val="FF0000"/>
                </a:solidFill>
                <a:effectLst>
                  <a:outerShdw blurRad="38100" dist="38100" dir="2700000" algn="tl">
                    <a:srgbClr val="000000">
                      <a:alpha val="43137"/>
                    </a:srgbClr>
                  </a:outerShdw>
                </a:effectLst>
                <a:cs typeface="Ali-A-Samik" pitchFamily="2" charset="-78"/>
              </a:rPr>
              <a:t>← خَامِساً: حَاجَاتُ تَحْقِيق الذَّات </a:t>
            </a:r>
            <a:r>
              <a:rPr lang="ar-SA" b="1" dirty="0">
                <a:solidFill>
                  <a:srgbClr val="0070C0"/>
                </a:solidFill>
                <a:effectLst>
                  <a:outerShdw blurRad="38100" dist="38100" dir="2700000" algn="tl">
                    <a:srgbClr val="000000">
                      <a:alpha val="43137"/>
                    </a:srgbClr>
                  </a:outerShdw>
                </a:effectLst>
                <a:cs typeface="Ali-A-Samik" pitchFamily="2" charset="-78"/>
              </a:rPr>
              <a:t>(</a:t>
            </a:r>
            <a:r>
              <a:rPr lang="en-US" b="1" dirty="0">
                <a:solidFill>
                  <a:srgbClr val="0070C0"/>
                </a:solidFill>
                <a:effectLst>
                  <a:outerShdw blurRad="38100" dist="38100" dir="2700000" algn="tl">
                    <a:srgbClr val="000000">
                      <a:alpha val="43137"/>
                    </a:srgbClr>
                  </a:outerShdw>
                </a:effectLst>
                <a:cs typeface="Ali-A-Samik" pitchFamily="2" charset="-78"/>
              </a:rPr>
              <a:t>Self – Actualization Needs</a:t>
            </a:r>
            <a:r>
              <a:rPr lang="ar-SA" b="1" dirty="0">
                <a:solidFill>
                  <a:srgbClr val="0070C0"/>
                </a:solidFill>
                <a:effectLst>
                  <a:outerShdw blurRad="38100" dist="38100" dir="2700000" algn="tl">
                    <a:srgbClr val="000000">
                      <a:alpha val="43137"/>
                    </a:srgbClr>
                  </a:outerShdw>
                </a:effectLst>
                <a:cs typeface="Ali-A-Samik" pitchFamily="2" charset="-78"/>
              </a:rPr>
              <a:t>): </a:t>
            </a:r>
            <a:r>
              <a:rPr lang="en-US" sz="4000" dirty="0">
                <a:effectLst>
                  <a:outerShdw blurRad="38100" dist="38100" dir="2700000" algn="tl">
                    <a:srgbClr val="000000">
                      <a:alpha val="43137"/>
                    </a:srgbClr>
                  </a:outerShdw>
                </a:effectLst>
                <a:cs typeface="Ali-A-Sharif Bold" pitchFamily="2" charset="-78"/>
              </a:rPr>
              <a:t/>
            </a:r>
            <a:br>
              <a:rPr lang="en-US" sz="4000" dirty="0">
                <a:effectLst>
                  <a:outerShdw blurRad="38100" dist="38100" dir="2700000" algn="tl">
                    <a:srgbClr val="000000">
                      <a:alpha val="43137"/>
                    </a:srgbClr>
                  </a:outerShdw>
                </a:effectLst>
                <a:cs typeface="Ali-A-Sharif Bold" pitchFamily="2" charset="-78"/>
              </a:rPr>
            </a:br>
            <a:r>
              <a:rPr lang="ar-IQ" sz="4000" dirty="0" smtClean="0">
                <a:effectLst>
                  <a:outerShdw blurRad="38100" dist="38100" dir="2700000" algn="tl">
                    <a:srgbClr val="000000">
                      <a:alpha val="43137"/>
                    </a:srgbClr>
                  </a:outerShdw>
                </a:effectLst>
                <a:cs typeface="Ali-A-Sharif Bold" pitchFamily="2" charset="-78"/>
              </a:rPr>
              <a:t> </a:t>
            </a:r>
            <a:r>
              <a:rPr lang="ar-SA" sz="4300" dirty="0" smtClean="0">
                <a:effectLst>
                  <a:outerShdw blurRad="38100" dist="38100" dir="2700000" algn="tl">
                    <a:srgbClr val="000000">
                      <a:alpha val="43137"/>
                    </a:srgbClr>
                  </a:outerShdw>
                </a:effectLst>
                <a:cs typeface="Ali-A-Sharif Bold" pitchFamily="2" charset="-78"/>
              </a:rPr>
              <a:t>بعد </a:t>
            </a:r>
            <a:r>
              <a:rPr lang="ar-SA" sz="4300" dirty="0">
                <a:effectLst>
                  <a:outerShdw blurRad="38100" dist="38100" dir="2700000" algn="tl">
                    <a:srgbClr val="000000">
                      <a:alpha val="43137"/>
                    </a:srgbClr>
                  </a:outerShdw>
                </a:effectLst>
                <a:cs typeface="Ali-A-Sharif Bold" pitchFamily="2" charset="-78"/>
              </a:rPr>
              <a:t>أنْ يشبعَ الإنسان الحاجات السَّابقة، تصبح أهمَّ حاجات يسعى إلى إشباعها هي مجموعة حاجات تحقيق الذات. ويعني تحقيق الذات رغبة الفرد في تحقيق أهدافه وطموحاته، وأنْ يصبح أكثر تميزاً عن غيره من الأفراد، وأنْ يصبح قادراً على فعل أي شيء يستطيعه بنو الانسان. إنها حاجة الطبيب ليصبح أفضل الأطباء، والموظف ليصبح أفضل الموظفين، وهكذا</a:t>
            </a:r>
            <a:r>
              <a:rPr lang="ar-SA" sz="4300" dirty="0" smtClean="0">
                <a:effectLst>
                  <a:outerShdw blurRad="38100" dist="38100" dir="2700000" algn="tl">
                    <a:srgbClr val="000000">
                      <a:alpha val="43137"/>
                    </a:srgbClr>
                  </a:outerShdw>
                </a:effectLst>
                <a:cs typeface="Ali-A-Sharif Bold" pitchFamily="2" charset="-78"/>
              </a:rPr>
              <a:t>.</a:t>
            </a:r>
            <a:endParaRPr lang="en-US" sz="4300" dirty="0">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35028905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119465"/>
            <a:ext cx="11873346" cy="1307553"/>
          </a:xfrm>
        </p:spPr>
        <p:txBody>
          <a:bodyPr>
            <a:normAutofit/>
          </a:bodyPr>
          <a:lstStyle/>
          <a:p>
            <a:pPr algn="ctr" rtl="1"/>
            <a:r>
              <a:rPr lang="ar-SA" sz="8800" b="1" dirty="0" smtClean="0">
                <a:solidFill>
                  <a:srgbClr val="FF0000"/>
                </a:solidFill>
                <a:effectLst>
                  <a:outerShdw blurRad="38100" dist="38100" dir="2700000" algn="tl">
                    <a:srgbClr val="000000">
                      <a:alpha val="43137"/>
                    </a:srgbClr>
                  </a:outerShdw>
                </a:effectLst>
                <a:cs typeface="Ali-A-Samik" pitchFamily="2" charset="-78"/>
              </a:rPr>
              <a:t>وَظَائِفُ </a:t>
            </a:r>
            <a:r>
              <a:rPr lang="ar-SA" sz="8800" b="1" dirty="0">
                <a:solidFill>
                  <a:srgbClr val="FF0000"/>
                </a:solidFill>
                <a:effectLst>
                  <a:outerShdw blurRad="38100" dist="38100" dir="2700000" algn="tl">
                    <a:srgbClr val="000000">
                      <a:alpha val="43137"/>
                    </a:srgbClr>
                  </a:outerShdw>
                </a:effectLst>
                <a:cs typeface="Ali-A-Samik" pitchFamily="2" charset="-78"/>
              </a:rPr>
              <a:t>الدَّافِعِيَّةِ</a:t>
            </a:r>
            <a:endParaRPr lang="en-US" sz="8800" b="1"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52400" y="1302327"/>
            <a:ext cx="11928764" cy="5361710"/>
          </a:xfrm>
        </p:spPr>
        <p:txBody>
          <a:bodyPr>
            <a:noAutofit/>
          </a:bodyPr>
          <a:lstStyle/>
          <a:p>
            <a:pPr marL="0" indent="0" algn="r" rtl="1">
              <a:lnSpc>
                <a:spcPct val="150000"/>
              </a:lnSpc>
              <a:buNone/>
            </a:pPr>
            <a:r>
              <a:rPr lang="ar-SA" sz="4000" b="1" dirty="0" smtClean="0">
                <a:effectLst>
                  <a:outerShdw blurRad="38100" dist="38100" dir="2700000" algn="tl">
                    <a:srgbClr val="000000">
                      <a:alpha val="43137"/>
                    </a:srgbClr>
                  </a:outerShdw>
                </a:effectLst>
                <a:cs typeface="Ali-A-Samik" pitchFamily="2" charset="-78"/>
              </a:rPr>
              <a:t>يُمكن </a:t>
            </a:r>
            <a:r>
              <a:rPr lang="ar-SA" sz="4000" b="1" dirty="0">
                <a:effectLst>
                  <a:outerShdw blurRad="38100" dist="38100" dir="2700000" algn="tl">
                    <a:srgbClr val="000000">
                      <a:alpha val="43137"/>
                    </a:srgbClr>
                  </a:outerShdw>
                </a:effectLst>
                <a:cs typeface="Ali-A-Samik" pitchFamily="2" charset="-78"/>
              </a:rPr>
              <a:t>للدَّافعيَّة أنْ </a:t>
            </a:r>
            <a:r>
              <a:rPr lang="ar-SA" sz="4000" b="1" dirty="0" smtClean="0">
                <a:effectLst>
                  <a:outerShdw blurRad="38100" dist="38100" dir="2700000" algn="tl">
                    <a:srgbClr val="000000">
                      <a:alpha val="43137"/>
                    </a:srgbClr>
                  </a:outerShdw>
                </a:effectLst>
                <a:cs typeface="Ali-A-Samik" pitchFamily="2" charset="-78"/>
              </a:rPr>
              <a:t>تؤد</a:t>
            </a:r>
            <a:r>
              <a:rPr lang="ar-IQ" sz="4000" b="1" dirty="0" smtClean="0">
                <a:effectLst>
                  <a:outerShdw blurRad="38100" dist="38100" dir="2700000" algn="tl">
                    <a:srgbClr val="000000">
                      <a:alpha val="43137"/>
                    </a:srgbClr>
                  </a:outerShdw>
                </a:effectLst>
                <a:cs typeface="Ali-A-Samik" pitchFamily="2" charset="-78"/>
              </a:rPr>
              <a:t>ي</a:t>
            </a:r>
            <a:r>
              <a:rPr lang="ar-SA" sz="4000" b="1" dirty="0" smtClean="0">
                <a:effectLst>
                  <a:outerShdw blurRad="38100" dist="38100" dir="2700000" algn="tl">
                    <a:srgbClr val="000000">
                      <a:alpha val="43137"/>
                    </a:srgbClr>
                  </a:outerShdw>
                </a:effectLst>
                <a:cs typeface="Ali-A-Samik" pitchFamily="2" charset="-78"/>
              </a:rPr>
              <a:t> </a:t>
            </a:r>
            <a:r>
              <a:rPr lang="ar-SA" sz="4000" b="1" dirty="0">
                <a:effectLst>
                  <a:outerShdw blurRad="38100" dist="38100" dir="2700000" algn="tl">
                    <a:srgbClr val="000000">
                      <a:alpha val="43137"/>
                    </a:srgbClr>
                  </a:outerShdw>
                </a:effectLst>
                <a:cs typeface="Ali-A-Samik" pitchFamily="2" charset="-78"/>
              </a:rPr>
              <a:t>الوظائف التالية :</a:t>
            </a:r>
            <a:r>
              <a:rPr lang="en-US" sz="3600" b="1" dirty="0">
                <a:effectLst>
                  <a:outerShdw blurRad="38100" dist="38100" dir="2700000" algn="tl">
                    <a:srgbClr val="000000">
                      <a:alpha val="43137"/>
                    </a:srgbClr>
                  </a:outerShdw>
                </a:effectLst>
                <a:cs typeface="Ali-A-Samik" pitchFamily="2" charset="-78"/>
              </a:rPr>
              <a:t/>
            </a:r>
            <a:br>
              <a:rPr lang="en-US" sz="3600" b="1" dirty="0">
                <a:effectLst>
                  <a:outerShdw blurRad="38100" dist="38100" dir="2700000" algn="tl">
                    <a:srgbClr val="000000">
                      <a:alpha val="43137"/>
                    </a:srgbClr>
                  </a:outerShdw>
                </a:effectLst>
                <a:cs typeface="Ali-A-Samik" pitchFamily="2" charset="-78"/>
              </a:rPr>
            </a:br>
            <a:r>
              <a:rPr lang="ar-SA" sz="3600" b="1" dirty="0">
                <a:solidFill>
                  <a:srgbClr val="0070C0"/>
                </a:solidFill>
                <a:effectLst>
                  <a:outerShdw blurRad="38100" dist="38100" dir="2700000" algn="tl">
                    <a:srgbClr val="000000">
                      <a:alpha val="43137"/>
                    </a:srgbClr>
                  </a:outerShdw>
                </a:effectLst>
                <a:cs typeface="Ali-A-Samik" pitchFamily="2" charset="-78"/>
              </a:rPr>
              <a:t>1- تَنشيطُ السُّلوك من أجل إشباع الحاجات .</a:t>
            </a:r>
            <a:r>
              <a:rPr lang="en-US" sz="3600" b="1" dirty="0">
                <a:effectLst>
                  <a:outerShdw blurRad="38100" dist="38100" dir="2700000" algn="tl">
                    <a:srgbClr val="000000">
                      <a:alpha val="43137"/>
                    </a:srgbClr>
                  </a:outerShdw>
                </a:effectLst>
                <a:cs typeface="Ali-A-Samik" pitchFamily="2" charset="-78"/>
              </a:rPr>
              <a:t/>
            </a:r>
            <a:br>
              <a:rPr lang="en-US" sz="3600" b="1" dirty="0">
                <a:effectLst>
                  <a:outerShdw blurRad="38100" dist="38100" dir="2700000" algn="tl">
                    <a:srgbClr val="000000">
                      <a:alpha val="43137"/>
                    </a:srgbClr>
                  </a:outerShdw>
                </a:effectLst>
                <a:cs typeface="Ali-A-Samik" pitchFamily="2" charset="-78"/>
              </a:rPr>
            </a:br>
            <a:r>
              <a:rPr lang="ar-SA" sz="3600" b="1" dirty="0">
                <a:solidFill>
                  <a:srgbClr val="7030A0"/>
                </a:solidFill>
                <a:effectLst>
                  <a:outerShdw blurRad="38100" dist="38100" dir="2700000" algn="tl">
                    <a:srgbClr val="000000">
                      <a:alpha val="43137"/>
                    </a:srgbClr>
                  </a:outerShdw>
                </a:effectLst>
                <a:cs typeface="Ali-A-Samik" pitchFamily="2" charset="-78"/>
              </a:rPr>
              <a:t>2- تَوجيهُ السُّلوك نحو مصدر إشباع الحاجة واختيار الوسائل المناسبة لذلك .</a:t>
            </a:r>
            <a:r>
              <a:rPr lang="en-US" sz="3600" b="1" dirty="0">
                <a:effectLst>
                  <a:outerShdw blurRad="38100" dist="38100" dir="2700000" algn="tl">
                    <a:srgbClr val="000000">
                      <a:alpha val="43137"/>
                    </a:srgbClr>
                  </a:outerShdw>
                </a:effectLst>
                <a:cs typeface="Ali-A-Samik" pitchFamily="2" charset="-78"/>
              </a:rPr>
              <a:t/>
            </a:r>
            <a:br>
              <a:rPr lang="en-US" sz="3600" b="1" dirty="0">
                <a:effectLst>
                  <a:outerShdw blurRad="38100" dist="38100" dir="2700000" algn="tl">
                    <a:srgbClr val="000000">
                      <a:alpha val="43137"/>
                    </a:srgbClr>
                  </a:outerShdw>
                </a:effectLst>
                <a:cs typeface="Ali-A-Samik" pitchFamily="2" charset="-78"/>
              </a:rPr>
            </a:br>
            <a:r>
              <a:rPr lang="ar-SA" sz="3600" b="1" dirty="0">
                <a:solidFill>
                  <a:srgbClr val="00B050"/>
                </a:solidFill>
                <a:effectLst>
                  <a:outerShdw blurRad="38100" dist="38100" dir="2700000" algn="tl">
                    <a:srgbClr val="000000">
                      <a:alpha val="43137"/>
                    </a:srgbClr>
                  </a:outerShdw>
                </a:effectLst>
                <a:cs typeface="Ali-A-Samik" pitchFamily="2" charset="-78"/>
              </a:rPr>
              <a:t>3- تُحَدِدُ الدَّوافع شدةَ السُّلوك اعتماداً على مدى الحاجة أو سهولة وصعوبة الوصول للهدف .</a:t>
            </a:r>
            <a:r>
              <a:rPr lang="en-US" sz="3600" b="1" dirty="0">
                <a:effectLst>
                  <a:outerShdw blurRad="38100" dist="38100" dir="2700000" algn="tl">
                    <a:srgbClr val="000000">
                      <a:alpha val="43137"/>
                    </a:srgbClr>
                  </a:outerShdw>
                </a:effectLst>
                <a:cs typeface="Ali-A-Samik" pitchFamily="2" charset="-78"/>
              </a:rPr>
              <a:t/>
            </a:r>
            <a:br>
              <a:rPr lang="en-US" sz="3600" b="1" dirty="0">
                <a:effectLst>
                  <a:outerShdw blurRad="38100" dist="38100" dir="2700000" algn="tl">
                    <a:srgbClr val="000000">
                      <a:alpha val="43137"/>
                    </a:srgbClr>
                  </a:outerShdw>
                </a:effectLst>
                <a:cs typeface="Ali-A-Samik" pitchFamily="2" charset="-78"/>
              </a:rPr>
            </a:br>
            <a:r>
              <a:rPr lang="ar-SA" sz="3600" b="1" dirty="0">
                <a:solidFill>
                  <a:srgbClr val="002060"/>
                </a:solidFill>
                <a:effectLst>
                  <a:outerShdw blurRad="38100" dist="38100" dir="2700000" algn="tl">
                    <a:srgbClr val="000000">
                      <a:alpha val="43137"/>
                    </a:srgbClr>
                  </a:outerShdw>
                </a:effectLst>
                <a:cs typeface="Ali-A-Samik" pitchFamily="2" charset="-78"/>
              </a:rPr>
              <a:t>4- تُحَافِظُ عَلَى استمراريَّة السُّلوك فالدوافع تمد السلوك بالطاقة اللازمة لإشباع الدوافع . </a:t>
            </a:r>
            <a:r>
              <a:rPr lang="ar-SA" sz="3600" b="1" dirty="0">
                <a:effectLst>
                  <a:outerShdw blurRad="38100" dist="38100" dir="2700000" algn="tl">
                    <a:srgbClr val="000000">
                      <a:alpha val="43137"/>
                    </a:srgbClr>
                  </a:outerShdw>
                </a:effectLst>
                <a:cs typeface="Ali-A-Samik" pitchFamily="2" charset="-78"/>
              </a:rPr>
              <a:t> </a:t>
            </a:r>
            <a:endParaRPr lang="en-US" sz="3600" b="1" dirty="0">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3600" b="1" dirty="0">
                <a:effectLst>
                  <a:outerShdw blurRad="38100" dist="38100" dir="2700000" algn="tl">
                    <a:srgbClr val="000000">
                      <a:alpha val="43137"/>
                    </a:srgbClr>
                  </a:outerShdw>
                </a:effectLst>
                <a:cs typeface="Ali-A-Samik" pitchFamily="2" charset="-78"/>
              </a:rPr>
              <a:t>5- تَحقيقُ الغايات والأهداف المَنْشودة . </a:t>
            </a:r>
            <a:endParaRPr lang="en-US" sz="36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282573536"/>
      </p:ext>
    </p:extLst>
  </p:cSld>
  <p:clrMapOvr>
    <a:masterClrMapping/>
  </p:clrMapOvr>
  <p:transition spd="slow">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180109"/>
            <a:ext cx="11873346" cy="1302327"/>
          </a:xfrm>
        </p:spPr>
        <p:txBody>
          <a:bodyPr>
            <a:noAutofit/>
          </a:bodyPr>
          <a:lstStyle/>
          <a:p>
            <a:pPr algn="ctr" rtl="1"/>
            <a:r>
              <a:rPr lang="ar-SA" sz="8000" b="1" dirty="0">
                <a:solidFill>
                  <a:srgbClr val="FF0000"/>
                </a:solidFill>
                <a:effectLst>
                  <a:outerShdw blurRad="38100" dist="38100" dir="2700000" algn="tl">
                    <a:srgbClr val="000000">
                      <a:alpha val="43137"/>
                    </a:srgbClr>
                  </a:outerShdw>
                </a:effectLst>
                <a:cs typeface="Ali-A-Samik" pitchFamily="2" charset="-78"/>
              </a:rPr>
              <a:t>الدَّافِعِيَّةُ وَعَلاَقُتُهَا </a:t>
            </a:r>
            <a:r>
              <a:rPr lang="ar-SA" sz="8000" b="1" dirty="0" smtClean="0">
                <a:solidFill>
                  <a:srgbClr val="FF0000"/>
                </a:solidFill>
                <a:effectLst>
                  <a:outerShdw blurRad="38100" dist="38100" dir="2700000" algn="tl">
                    <a:srgbClr val="000000">
                      <a:alpha val="43137"/>
                    </a:srgbClr>
                  </a:outerShdw>
                </a:effectLst>
                <a:cs typeface="Ali-A-Samik" pitchFamily="2" charset="-78"/>
              </a:rPr>
              <a:t>بِالتَّعَلُّمِِ</a:t>
            </a:r>
            <a:endParaRPr lang="en-US" sz="8000" b="1"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52399" y="1496291"/>
            <a:ext cx="11914909" cy="5167746"/>
          </a:xfrm>
        </p:spPr>
        <p:txBody>
          <a:bodyPr>
            <a:noAutofit/>
          </a:bodyPr>
          <a:lstStyle/>
          <a:p>
            <a:pPr marL="0" indent="0" algn="just" rtl="1">
              <a:lnSpc>
                <a:spcPct val="150000"/>
              </a:lnSpc>
              <a:buNone/>
            </a:pPr>
            <a:r>
              <a:rPr lang="ar-SA" sz="4000" b="1" dirty="0">
                <a:effectLst>
                  <a:outerShdw blurRad="38100" dist="38100" dir="2700000" algn="tl">
                    <a:srgbClr val="000000">
                      <a:alpha val="43137"/>
                    </a:srgbClr>
                  </a:outerShdw>
                </a:effectLst>
                <a:cs typeface="Ali-A-Samik" pitchFamily="2" charset="-78"/>
              </a:rPr>
              <a:t>إذا كانت الدَّافعية وسيلة لتحقيق الأهداف التَّعليميَّة فإنّها تعدُّ من أهمِّ العوامل التي تساعد على تحصيل المعرفة والفهم والمهارات وغيرها من الأهداف التي نسعى لتحقيقها مثلها في ذلك مثل الذَّكاء والخبرة السَّابقة ، فالطلاب الذين يتمتّعون بدافعية عالية يَتِمُّ تحصيلهم الدِّراسي بفاعلية أكبر في حين أنّ المتعلمين الذين ليس لديهم دافعية عالية قد يصبحون مثار شغب وسخرية داخل الصَّف والقاعة </a:t>
            </a:r>
            <a:r>
              <a:rPr lang="ar-SA" sz="4000" b="1" dirty="0" smtClean="0">
                <a:effectLst>
                  <a:outerShdw blurRad="38100" dist="38100" dir="2700000" algn="tl">
                    <a:srgbClr val="000000">
                      <a:alpha val="43137"/>
                    </a:srgbClr>
                  </a:outerShdw>
                </a:effectLst>
                <a:cs typeface="Ali-A-Samik" pitchFamily="2" charset="-78"/>
              </a:rPr>
              <a:t>الدراسيَّة</a:t>
            </a:r>
            <a:endParaRPr lang="en-US" sz="36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287071601"/>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10837"/>
            <a:ext cx="11998036" cy="6373090"/>
          </a:xfrm>
        </p:spPr>
        <p:txBody>
          <a:bodyPr>
            <a:noAutofit/>
          </a:bodyPr>
          <a:lstStyle/>
          <a:p>
            <a:pPr algn="r" rtl="1">
              <a:lnSpc>
                <a:spcPct val="150000"/>
              </a:lnSpc>
            </a:pPr>
            <a:r>
              <a:rPr lang="ar-IQ" sz="4000" b="1" dirty="0" smtClean="0">
                <a:solidFill>
                  <a:srgbClr val="FF0000"/>
                </a:solidFill>
                <a:effectLst>
                  <a:outerShdw blurRad="38100" dist="38100" dir="2700000" algn="tl">
                    <a:srgbClr val="000000">
                      <a:alpha val="43137"/>
                    </a:srgbClr>
                  </a:outerShdw>
                </a:effectLst>
                <a:cs typeface="Ali-A-Jiddah" pitchFamily="2" charset="-78"/>
              </a:rPr>
              <a:t>                     </a:t>
            </a:r>
            <a:r>
              <a:rPr lang="ar-SA" sz="4800" b="1" dirty="0" smtClean="0">
                <a:solidFill>
                  <a:srgbClr val="FF0000"/>
                </a:solidFill>
                <a:effectLst>
                  <a:outerShdw blurRad="38100" dist="38100" dir="2700000" algn="tl">
                    <a:srgbClr val="000000">
                      <a:alpha val="43137"/>
                    </a:srgbClr>
                  </a:outerShdw>
                </a:effectLst>
                <a:cs typeface="Ali-A-Jiddah" pitchFamily="2" charset="-78"/>
              </a:rPr>
              <a:t>وَظَائِفُ </a:t>
            </a:r>
            <a:r>
              <a:rPr lang="ar-SA" sz="4800" b="1" dirty="0">
                <a:solidFill>
                  <a:srgbClr val="FF0000"/>
                </a:solidFill>
                <a:effectLst>
                  <a:outerShdw blurRad="38100" dist="38100" dir="2700000" algn="tl">
                    <a:srgbClr val="000000">
                      <a:alpha val="43137"/>
                    </a:srgbClr>
                  </a:outerShdw>
                </a:effectLst>
                <a:cs typeface="Ali-A-Jiddah" pitchFamily="2" charset="-78"/>
              </a:rPr>
              <a:t>الدَّوَافِعِ فِي عَمَلِيَّةَ التَّعْلُّمِ</a:t>
            </a:r>
            <a:r>
              <a:rPr lang="en-US" sz="2800" dirty="0">
                <a:cs typeface="Ali-A-Sahifa Bold" pitchFamily="2" charset="-78"/>
              </a:rPr>
              <a:t/>
            </a:r>
            <a:br>
              <a:rPr lang="en-US" sz="2800" dirty="0">
                <a:cs typeface="Ali-A-Sahifa Bold" pitchFamily="2" charset="-78"/>
              </a:rPr>
            </a:br>
            <a:r>
              <a:rPr lang="ar-SA" sz="3400" b="1" dirty="0" smtClean="0">
                <a:effectLst>
                  <a:outerShdw blurRad="38100" dist="38100" dir="2700000" algn="tl">
                    <a:srgbClr val="000000">
                      <a:alpha val="43137"/>
                    </a:srgbClr>
                  </a:outerShdw>
                </a:effectLst>
                <a:cs typeface="Ali-A-Samik" pitchFamily="2" charset="-78"/>
              </a:rPr>
              <a:t>1- </a:t>
            </a:r>
            <a:r>
              <a:rPr lang="ar-SA" sz="3400" b="1" dirty="0">
                <a:effectLst>
                  <a:outerShdw blurRad="38100" dist="38100" dir="2700000" algn="tl">
                    <a:srgbClr val="000000">
                      <a:alpha val="43137"/>
                    </a:srgbClr>
                  </a:outerShdw>
                </a:effectLst>
                <a:cs typeface="Ali-A-Samik" pitchFamily="2" charset="-78"/>
              </a:rPr>
              <a:t>تضعُ الدَّوافع أمامَ الفرد أهدافاً معينةً يسعى وينشط لتحقيقها بناءً على وضوح الهدف وحيويته والغرض منه وقربه أو بعده وهُنَا يصبح التَّعلُّم مُجديَّاً </a:t>
            </a:r>
            <a:r>
              <a:rPr lang="en-US" sz="3400" b="1" dirty="0">
                <a:effectLst>
                  <a:outerShdw blurRad="38100" dist="38100" dir="2700000" algn="tl">
                    <a:srgbClr val="000000">
                      <a:alpha val="43137"/>
                    </a:srgbClr>
                  </a:outerShdw>
                </a:effectLst>
                <a:cs typeface="Ali-A-Samik" pitchFamily="2" charset="-78"/>
              </a:rPr>
              <a:t>  .</a:t>
            </a:r>
            <a:br>
              <a:rPr lang="en-US" sz="3400" b="1" dirty="0">
                <a:effectLst>
                  <a:outerShdw blurRad="38100" dist="38100" dir="2700000" algn="tl">
                    <a:srgbClr val="000000">
                      <a:alpha val="43137"/>
                    </a:srgbClr>
                  </a:outerShdw>
                </a:effectLst>
                <a:cs typeface="Ali-A-Samik" pitchFamily="2" charset="-78"/>
              </a:rPr>
            </a:br>
            <a:r>
              <a:rPr lang="ar-SA" sz="3400" b="1" dirty="0">
                <a:solidFill>
                  <a:srgbClr val="0070C0"/>
                </a:solidFill>
                <a:effectLst>
                  <a:outerShdw blurRad="38100" dist="38100" dir="2700000" algn="tl">
                    <a:srgbClr val="000000">
                      <a:alpha val="43137"/>
                    </a:srgbClr>
                  </a:outerShdw>
                </a:effectLst>
                <a:cs typeface="Ali-A-Samik" pitchFamily="2" charset="-78"/>
              </a:rPr>
              <a:t>2- تمدُّ السلوك بالطَّاقة وتثير النشاط. فالتَّعلُّم يحدث عن طريق النشاط الذي يقوم به الطالب، ويحدث هذا النشاط عند ظهور دافع (حاجة تسعى إلى الإشباع) ويزداد ذلك النشاط بزيادة الدافع </a:t>
            </a:r>
            <a:r>
              <a:rPr lang="en-US" sz="3400" b="1" dirty="0">
                <a:effectLst>
                  <a:outerShdw blurRad="38100" dist="38100" dir="2700000" algn="tl">
                    <a:srgbClr val="000000">
                      <a:alpha val="43137"/>
                    </a:srgbClr>
                  </a:outerShdw>
                </a:effectLst>
                <a:cs typeface="Ali-A-Samik" pitchFamily="2" charset="-78"/>
              </a:rPr>
              <a:t/>
            </a:r>
            <a:br>
              <a:rPr lang="en-US" sz="3400" b="1" dirty="0">
                <a:effectLst>
                  <a:outerShdw blurRad="38100" dist="38100" dir="2700000" algn="tl">
                    <a:srgbClr val="000000">
                      <a:alpha val="43137"/>
                    </a:srgbClr>
                  </a:outerShdw>
                </a:effectLst>
                <a:cs typeface="Ali-A-Samik" pitchFamily="2" charset="-78"/>
              </a:rPr>
            </a:br>
            <a:r>
              <a:rPr lang="ar-SA" sz="3400" b="1" dirty="0">
                <a:solidFill>
                  <a:srgbClr val="C00000"/>
                </a:solidFill>
                <a:effectLst>
                  <a:outerShdw blurRad="38100" dist="38100" dir="2700000" algn="tl">
                    <a:srgbClr val="000000">
                      <a:alpha val="43137"/>
                    </a:srgbClr>
                  </a:outerShdw>
                </a:effectLst>
                <a:cs typeface="Ali-A-Samik" pitchFamily="2" charset="-78"/>
              </a:rPr>
              <a:t>3- تساعد على تحديد أوجه النشاط المطلوب لكي يتم التعلم، فالدوافع تجعل الفرد يستجيب لبعض المواقف (تركيز الانتباه في اتجاه واحد) وحول نشاط معين حسب اللزوم ومقتضيات الظروف </a:t>
            </a:r>
            <a:endParaRPr lang="en-US" sz="3400" b="1" dirty="0">
              <a:solidFill>
                <a:srgbClr val="C0000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4087354958"/>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56508" y="166255"/>
            <a:ext cx="9497291" cy="1274618"/>
          </a:xfrm>
        </p:spPr>
        <p:txBody>
          <a:bodyPr>
            <a:noAutofit/>
          </a:bodyPr>
          <a:lstStyle/>
          <a:p>
            <a:pPr algn="ctr" rtl="1"/>
            <a:r>
              <a:rPr lang="ar-SA" sz="7200" b="1" dirty="0" smtClean="0">
                <a:effectLst>
                  <a:outerShdw blurRad="38100" dist="38100" dir="2700000" algn="tl">
                    <a:srgbClr val="000000">
                      <a:alpha val="43137"/>
                    </a:srgbClr>
                  </a:outerShdw>
                </a:effectLst>
                <a:cs typeface="Ali-A-Samik" pitchFamily="2" charset="-78"/>
              </a:rPr>
              <a:t>أَسْبَابُ </a:t>
            </a:r>
            <a:r>
              <a:rPr lang="ar-SA" sz="7200" b="1" dirty="0">
                <a:effectLst>
                  <a:outerShdw blurRad="38100" dist="38100" dir="2700000" algn="tl">
                    <a:srgbClr val="000000">
                      <a:alpha val="43137"/>
                    </a:srgbClr>
                  </a:outerShdw>
                </a:effectLst>
                <a:cs typeface="Ali-A-Samik" pitchFamily="2" charset="-78"/>
              </a:rPr>
              <a:t>انخِفَاضِ الدَّافِعِيَّةِ</a:t>
            </a:r>
            <a:endParaRPr lang="en-US" sz="7200" dirty="0">
              <a:effectLst>
                <a:outerShdw blurRad="38100" dist="38100" dir="2700000" algn="tl">
                  <a:srgbClr val="000000">
                    <a:alpha val="43137"/>
                  </a:srgbClr>
                </a:outerShdw>
              </a:effectLst>
              <a:cs typeface="Ali-A-Samik" pitchFamily="2" charset="-78"/>
            </a:endParaRPr>
          </a:p>
        </p:txBody>
      </p:sp>
      <p:sp>
        <p:nvSpPr>
          <p:cNvPr id="2" name="Content Placeholder 1"/>
          <p:cNvSpPr>
            <a:spLocks noGrp="1"/>
          </p:cNvSpPr>
          <p:nvPr>
            <p:ph idx="1"/>
          </p:nvPr>
        </p:nvSpPr>
        <p:spPr>
          <a:xfrm>
            <a:off x="138544" y="1510145"/>
            <a:ext cx="11887201" cy="5223164"/>
          </a:xfrm>
        </p:spPr>
        <p:txBody>
          <a:bodyPr>
            <a:noAutofit/>
          </a:bodyPr>
          <a:lstStyle/>
          <a:p>
            <a:pPr marL="0" indent="0" algn="r" rtl="1">
              <a:lnSpc>
                <a:spcPct val="150000"/>
              </a:lnSpc>
              <a:buNone/>
            </a:pPr>
            <a:r>
              <a:rPr lang="ar-SA" sz="5400" b="1" dirty="0">
                <a:solidFill>
                  <a:schemeClr val="accent5"/>
                </a:solidFill>
                <a:effectLst>
                  <a:outerShdw blurRad="38100" dist="38100" dir="2700000" algn="tl">
                    <a:srgbClr val="000000">
                      <a:alpha val="43137"/>
                    </a:srgbClr>
                  </a:outerShdw>
                </a:effectLst>
                <a:cs typeface="Ali-A-Sharif Bold" pitchFamily="2" charset="-78"/>
              </a:rPr>
              <a:t>يرجع انخفاض الدَّافعية نحو الدِّراسة إلى عدة أسباب منها:- </a:t>
            </a:r>
            <a:r>
              <a:rPr lang="en-US" sz="5400" b="1" dirty="0">
                <a:solidFill>
                  <a:schemeClr val="accent5"/>
                </a:solidFill>
                <a:effectLst>
                  <a:outerShdw blurRad="38100" dist="38100" dir="2700000" algn="tl">
                    <a:srgbClr val="000000">
                      <a:alpha val="43137"/>
                    </a:srgbClr>
                  </a:outerShdw>
                </a:effectLst>
                <a:cs typeface="Ali-A-Sharif Bold" pitchFamily="2" charset="-78"/>
              </a:rPr>
              <a:t> </a:t>
            </a:r>
            <a:r>
              <a:rPr lang="en-US" sz="4400" b="1" dirty="0">
                <a:effectLst>
                  <a:outerShdw blurRad="38100" dist="38100" dir="2700000" algn="tl">
                    <a:srgbClr val="000000">
                      <a:alpha val="43137"/>
                    </a:srgbClr>
                  </a:outerShdw>
                </a:effectLst>
                <a:cs typeface="Ali-A-Sharif Bold" pitchFamily="2" charset="-78"/>
              </a:rPr>
              <a:t/>
            </a:r>
            <a:br>
              <a:rPr lang="en-US" sz="4400" b="1" dirty="0">
                <a:effectLst>
                  <a:outerShdw blurRad="38100" dist="38100" dir="2700000" algn="tl">
                    <a:srgbClr val="000000">
                      <a:alpha val="43137"/>
                    </a:srgbClr>
                  </a:outerShdw>
                </a:effectLst>
                <a:cs typeface="Ali-A-Sharif Bold" pitchFamily="2" charset="-78"/>
              </a:rPr>
            </a:br>
            <a:r>
              <a:rPr lang="ar-SA" sz="5400" b="1" dirty="0">
                <a:solidFill>
                  <a:srgbClr val="FF0000"/>
                </a:solidFill>
                <a:effectLst>
                  <a:outerShdw blurRad="38100" dist="38100" dir="2700000" algn="tl">
                    <a:srgbClr val="000000">
                      <a:alpha val="43137"/>
                    </a:srgbClr>
                  </a:outerShdw>
                </a:effectLst>
                <a:cs typeface="Ali-A-Sharif Bold" pitchFamily="2" charset="-78"/>
              </a:rPr>
              <a:t>1- الاستجابة لسلوك الوالدين : ويتمثل ذلك في عدة نقاط </a:t>
            </a:r>
            <a:r>
              <a:rPr lang="en-US" sz="4800" b="1" dirty="0">
                <a:solidFill>
                  <a:srgbClr val="FF0000"/>
                </a:solidFill>
                <a:effectLst>
                  <a:outerShdw blurRad="38100" dist="38100" dir="2700000" algn="tl">
                    <a:srgbClr val="000000">
                      <a:alpha val="43137"/>
                    </a:srgbClr>
                  </a:outerShdw>
                </a:effectLst>
                <a:cs typeface="Ali-A-Sharif Bold" pitchFamily="2" charset="-78"/>
              </a:rPr>
              <a:t> </a:t>
            </a:r>
            <a:r>
              <a:rPr lang="en-US" sz="4400" b="1" dirty="0">
                <a:solidFill>
                  <a:srgbClr val="FF0000"/>
                </a:solidFill>
                <a:effectLst>
                  <a:outerShdw blurRad="38100" dist="38100" dir="2700000" algn="tl">
                    <a:srgbClr val="000000">
                      <a:alpha val="43137"/>
                    </a:srgbClr>
                  </a:outerShdw>
                </a:effectLst>
                <a:cs typeface="Ali-A-Sharif Bold" pitchFamily="2" charset="-78"/>
              </a:rPr>
              <a:t>:</a:t>
            </a:r>
            <a:r>
              <a:rPr lang="en-US" sz="4400" b="1" dirty="0">
                <a:effectLst>
                  <a:outerShdw blurRad="38100" dist="38100" dir="2700000" algn="tl">
                    <a:srgbClr val="000000">
                      <a:alpha val="43137"/>
                    </a:srgbClr>
                  </a:outerShdw>
                </a:effectLst>
                <a:cs typeface="Ali-A-Sharif Bold" pitchFamily="2" charset="-78"/>
              </a:rPr>
              <a:t/>
            </a:r>
            <a:br>
              <a:rPr lang="en-US" sz="4400" b="1" dirty="0">
                <a:effectLst>
                  <a:outerShdw blurRad="38100" dist="38100" dir="2700000" algn="tl">
                    <a:srgbClr val="000000">
                      <a:alpha val="43137"/>
                    </a:srgbClr>
                  </a:outerShdw>
                </a:effectLst>
                <a:cs typeface="Ali-A-Sharif Bold" pitchFamily="2" charset="-78"/>
              </a:rPr>
            </a:br>
            <a:r>
              <a:rPr lang="ar-SA" sz="4800" b="1" dirty="0">
                <a:solidFill>
                  <a:srgbClr val="00B050"/>
                </a:solidFill>
                <a:effectLst>
                  <a:outerShdw blurRad="38100" dist="38100" dir="2700000" algn="tl">
                    <a:srgbClr val="000000">
                      <a:alpha val="43137"/>
                    </a:srgbClr>
                  </a:outerShdw>
                </a:effectLst>
                <a:cs typeface="Ali-A-Sharif Bold" pitchFamily="2" charset="-78"/>
              </a:rPr>
              <a:t>‌أ</a:t>
            </a:r>
            <a:r>
              <a:rPr lang="en-US" sz="4800" b="1" dirty="0">
                <a:solidFill>
                  <a:srgbClr val="00B050"/>
                </a:solidFill>
                <a:effectLst>
                  <a:outerShdw blurRad="38100" dist="38100" dir="2700000" algn="tl">
                    <a:srgbClr val="000000">
                      <a:alpha val="43137"/>
                    </a:srgbClr>
                  </a:outerShdw>
                </a:effectLst>
                <a:cs typeface="Ali-A-Sharif Bold" pitchFamily="2" charset="-78"/>
              </a:rPr>
              <a:t>-  </a:t>
            </a:r>
            <a:r>
              <a:rPr lang="ar-SA" sz="4800" b="1" dirty="0">
                <a:solidFill>
                  <a:srgbClr val="00B050"/>
                </a:solidFill>
                <a:effectLst>
                  <a:outerShdw blurRad="38100" dist="38100" dir="2700000" algn="tl">
                    <a:srgbClr val="000000">
                      <a:alpha val="43137"/>
                    </a:srgbClr>
                  </a:outerShdw>
                </a:effectLst>
                <a:cs typeface="Ali-A-Sharif Bold" pitchFamily="2" charset="-78"/>
              </a:rPr>
              <a:t>توقعات </a:t>
            </a:r>
            <a:r>
              <a:rPr lang="ar-SA" sz="4800" b="1" dirty="0" smtClean="0">
                <a:solidFill>
                  <a:srgbClr val="00B050"/>
                </a:solidFill>
                <a:effectLst>
                  <a:outerShdw blurRad="38100" dist="38100" dir="2700000" algn="tl">
                    <a:srgbClr val="000000">
                      <a:alpha val="43137"/>
                    </a:srgbClr>
                  </a:outerShdw>
                </a:effectLst>
                <a:cs typeface="Ali-A-Sharif Bold" pitchFamily="2" charset="-78"/>
              </a:rPr>
              <a:t>الوالدين</a:t>
            </a:r>
            <a:r>
              <a:rPr lang="ar-IQ" sz="4800" b="1" dirty="0" smtClean="0">
                <a:solidFill>
                  <a:srgbClr val="00B050"/>
                </a:solidFill>
                <a:effectLst>
                  <a:outerShdw blurRad="38100" dist="38100" dir="2700000" algn="tl">
                    <a:srgbClr val="000000">
                      <a:alpha val="43137"/>
                    </a:srgbClr>
                  </a:outerShdw>
                </a:effectLst>
                <a:cs typeface="Ali-A-Sharif Bold" pitchFamily="2" charset="-78"/>
              </a:rPr>
              <a:t> </a:t>
            </a:r>
            <a:r>
              <a:rPr lang="ar-SA" sz="4800" b="1" dirty="0" smtClean="0">
                <a:solidFill>
                  <a:srgbClr val="00B050"/>
                </a:solidFill>
                <a:effectLst>
                  <a:outerShdw blurRad="38100" dist="38100" dir="2700000" algn="tl">
                    <a:srgbClr val="000000">
                      <a:alpha val="43137"/>
                    </a:srgbClr>
                  </a:outerShdw>
                </a:effectLst>
                <a:cs typeface="Ali-A-Sharif Bold" pitchFamily="2" charset="-78"/>
              </a:rPr>
              <a:t>: </a:t>
            </a:r>
            <a:r>
              <a:rPr lang="ar-SA" sz="4400" b="1" dirty="0">
                <a:effectLst>
                  <a:outerShdw blurRad="38100" dist="38100" dir="2700000" algn="tl">
                    <a:srgbClr val="000000">
                      <a:alpha val="43137"/>
                    </a:srgbClr>
                  </a:outerShdw>
                </a:effectLst>
                <a:cs typeface="Ali-A-Sharif Bold" pitchFamily="2" charset="-78"/>
              </a:rPr>
              <a:t>فعندما تكون توقعات الوالدين مرتفعة جداً فإن الأطفال </a:t>
            </a:r>
            <a:r>
              <a:rPr lang="ar-SA" sz="4400" b="1" dirty="0" smtClean="0">
                <a:effectLst>
                  <a:outerShdw blurRad="38100" dist="38100" dir="2700000" algn="tl">
                    <a:srgbClr val="000000">
                      <a:alpha val="43137"/>
                    </a:srgbClr>
                  </a:outerShdw>
                </a:effectLst>
                <a:cs typeface="Ali-A-Sharif Bold" pitchFamily="2" charset="-78"/>
              </a:rPr>
              <a:t>يخافون</a:t>
            </a:r>
            <a:r>
              <a:rPr lang="ar-IQ" sz="4400" b="1" dirty="0" smtClean="0">
                <a:effectLst>
                  <a:outerShdw blurRad="38100" dist="38100" dir="2700000" algn="tl">
                    <a:srgbClr val="000000">
                      <a:alpha val="43137"/>
                    </a:srgbClr>
                  </a:outerShdw>
                </a:effectLst>
                <a:cs typeface="Ali-A-Sharif Bold" pitchFamily="2" charset="-78"/>
              </a:rPr>
              <a:t>َ</a:t>
            </a:r>
            <a:r>
              <a:rPr lang="ar-SA" sz="4400" b="1" dirty="0" smtClean="0">
                <a:effectLst>
                  <a:outerShdw blurRad="38100" dist="38100" dir="2700000" algn="tl">
                    <a:srgbClr val="000000">
                      <a:alpha val="43137"/>
                    </a:srgbClr>
                  </a:outerShdw>
                </a:effectLst>
                <a:cs typeface="Ali-A-Sharif Bold" pitchFamily="2" charset="-78"/>
              </a:rPr>
              <a:t> </a:t>
            </a:r>
            <a:r>
              <a:rPr lang="ar-SA" sz="4400" b="1" dirty="0">
                <a:effectLst>
                  <a:outerShdw blurRad="38100" dist="38100" dir="2700000" algn="tl">
                    <a:srgbClr val="000000">
                      <a:alpha val="43137"/>
                    </a:srgbClr>
                  </a:outerShdw>
                </a:effectLst>
                <a:cs typeface="Ali-A-Sharif Bold" pitchFamily="2" charset="-78"/>
              </a:rPr>
              <a:t>من الفشل وبالتالي تنخفض </a:t>
            </a:r>
            <a:r>
              <a:rPr lang="ar-SA" sz="4400" b="1" dirty="0" smtClean="0">
                <a:effectLst>
                  <a:outerShdw blurRad="38100" dist="38100" dir="2700000" algn="tl">
                    <a:srgbClr val="000000">
                      <a:alpha val="43137"/>
                    </a:srgbClr>
                  </a:outerShdw>
                </a:effectLst>
                <a:cs typeface="Ali-A-Sharif Bold" pitchFamily="2" charset="-78"/>
              </a:rPr>
              <a:t>الدافعي</a:t>
            </a:r>
            <a:r>
              <a:rPr lang="ar-IQ" sz="4400" b="1" dirty="0" smtClean="0">
                <a:effectLst>
                  <a:outerShdw blurRad="38100" dist="38100" dir="2700000" algn="tl">
                    <a:srgbClr val="000000">
                      <a:alpha val="43137"/>
                    </a:srgbClr>
                  </a:outerShdw>
                </a:effectLst>
                <a:cs typeface="Ali-A-Sharif Bold" pitchFamily="2" charset="-78"/>
              </a:rPr>
              <a:t>َّ</a:t>
            </a:r>
            <a:r>
              <a:rPr lang="ar-SA" sz="4400" b="1" dirty="0" smtClean="0">
                <a:effectLst>
                  <a:outerShdw blurRad="38100" dist="38100" dir="2700000" algn="tl">
                    <a:srgbClr val="000000">
                      <a:alpha val="43137"/>
                    </a:srgbClr>
                  </a:outerShdw>
                </a:effectLst>
                <a:cs typeface="Ali-A-Sharif Bold" pitchFamily="2" charset="-78"/>
              </a:rPr>
              <a:t>ة .</a:t>
            </a:r>
            <a:endParaRPr lang="en-US" sz="4400" b="1" dirty="0">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4019924122"/>
      </p:ext>
    </p:extLst>
  </p:cSld>
  <p:clrMapOvr>
    <a:masterClrMapping/>
  </p:clrMapOvr>
  <p:transition spd="slow">
    <p:pull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3235" y="374074"/>
            <a:ext cx="11568547" cy="6359236"/>
          </a:xfrm>
        </p:spPr>
        <p:txBody>
          <a:bodyPr>
            <a:noAutofit/>
          </a:bodyPr>
          <a:lstStyle/>
          <a:p>
            <a:pPr marL="0" indent="0" algn="r" rtl="1">
              <a:lnSpc>
                <a:spcPct val="150000"/>
              </a:lnSpc>
              <a:buNone/>
            </a:pPr>
            <a:r>
              <a:rPr lang="ar-SA" sz="4000" b="1" dirty="0" smtClean="0">
                <a:solidFill>
                  <a:srgbClr val="002060"/>
                </a:solidFill>
                <a:effectLst>
                  <a:outerShdw blurRad="38100" dist="38100" dir="2700000" algn="tl">
                    <a:srgbClr val="000000">
                      <a:alpha val="43137"/>
                    </a:srgbClr>
                  </a:outerShdw>
                </a:effectLst>
                <a:cs typeface="Ali-A-Samik" pitchFamily="2" charset="-78"/>
              </a:rPr>
              <a:t>‌ب</a:t>
            </a:r>
            <a:r>
              <a:rPr lang="en-US" sz="4000" b="1" dirty="0" smtClean="0">
                <a:solidFill>
                  <a:srgbClr val="002060"/>
                </a:solidFill>
                <a:effectLst>
                  <a:outerShdw blurRad="38100" dist="38100" dir="2700000" algn="tl">
                    <a:srgbClr val="000000">
                      <a:alpha val="43137"/>
                    </a:srgbClr>
                  </a:outerShdw>
                </a:effectLst>
                <a:cs typeface="Ali-A-Samik" pitchFamily="2" charset="-78"/>
              </a:rPr>
              <a:t> </a:t>
            </a:r>
            <a:r>
              <a:rPr lang="en-US" sz="4000" b="1" dirty="0">
                <a:solidFill>
                  <a:srgbClr val="002060"/>
                </a:solidFill>
                <a:effectLst>
                  <a:outerShdw blurRad="38100" dist="38100" dir="2700000" algn="tl">
                    <a:srgbClr val="000000">
                      <a:alpha val="43137"/>
                    </a:srgbClr>
                  </a:outerShdw>
                </a:effectLst>
                <a:cs typeface="Ali-A-Samik" pitchFamily="2" charset="-78"/>
              </a:rPr>
              <a:t>- </a:t>
            </a:r>
            <a:r>
              <a:rPr lang="ar-SA" sz="4000" b="1" dirty="0">
                <a:solidFill>
                  <a:srgbClr val="002060"/>
                </a:solidFill>
                <a:effectLst>
                  <a:outerShdw blurRad="38100" dist="38100" dir="2700000" algn="tl">
                    <a:srgbClr val="000000">
                      <a:alpha val="43137"/>
                    </a:srgbClr>
                  </a:outerShdw>
                </a:effectLst>
                <a:cs typeface="Ali-A-Samik" pitchFamily="2" charset="-78"/>
              </a:rPr>
              <a:t>التوقعات المنخفضة جداً : </a:t>
            </a:r>
            <a:r>
              <a:rPr lang="ar-SA" sz="3600" dirty="0">
                <a:effectLst>
                  <a:outerShdw blurRad="38100" dist="38100" dir="2700000" algn="tl">
                    <a:srgbClr val="000000">
                      <a:alpha val="43137"/>
                    </a:srgbClr>
                  </a:outerShdw>
                </a:effectLst>
                <a:cs typeface="Ali-A-Sharif Bold" pitchFamily="2" charset="-78"/>
              </a:rPr>
              <a:t>فقد يقدر الآباء أطفالهم تقديراً منخفضاً وينقلون إليهم مستوى طموح متدنّ ٍ، وبهذا يتعلم الأطفال أنه لا يتوقع منهم إلا القليل فيستجيبون تبعاً لذلك. فنجد الآباء غير المبالين لا يشجعون الطالب على التحضير وبذل الجهد والأداء الجيد في الامتحانات لأنهم يعتقدون أنهم غير قادرين على ذلك مما يَجُر إلى هذه التبعات </a:t>
            </a:r>
            <a:r>
              <a:rPr lang="ar-SA" sz="3600" dirty="0" smtClean="0">
                <a:effectLst>
                  <a:outerShdw blurRad="38100" dist="38100" dir="2700000" algn="tl">
                    <a:srgbClr val="000000">
                      <a:alpha val="43137"/>
                    </a:srgbClr>
                  </a:outerShdw>
                </a:effectLst>
                <a:cs typeface="Ali-A-Sharif Bold" pitchFamily="2" charset="-78"/>
              </a:rPr>
              <a:t>السلبية</a:t>
            </a:r>
            <a:r>
              <a:rPr lang="ar-IQ" sz="3600" dirty="0" smtClean="0">
                <a:effectLst>
                  <a:outerShdw blurRad="38100" dist="38100" dir="2700000" algn="tl">
                    <a:srgbClr val="000000">
                      <a:alpha val="43137"/>
                    </a:srgbClr>
                  </a:outerShdw>
                </a:effectLst>
                <a:cs typeface="Ali-A-Sharif Bold" pitchFamily="2" charset="-78"/>
              </a:rPr>
              <a:t>.</a:t>
            </a:r>
          </a:p>
          <a:p>
            <a:pPr marL="0" indent="0" algn="r" rtl="1">
              <a:lnSpc>
                <a:spcPct val="150000"/>
              </a:lnSpc>
              <a:buNone/>
            </a:pPr>
            <a:r>
              <a:rPr lang="ar-SA" sz="4400" dirty="0">
                <a:solidFill>
                  <a:srgbClr val="00B050"/>
                </a:solidFill>
                <a:effectLst>
                  <a:outerShdw blurRad="38100" dist="38100" dir="2700000" algn="tl">
                    <a:srgbClr val="000000">
                      <a:alpha val="43137"/>
                    </a:srgbClr>
                  </a:outerShdw>
                </a:effectLst>
                <a:cs typeface="Ali-A-Samik" pitchFamily="2" charset="-78"/>
              </a:rPr>
              <a:t>‌ج</a:t>
            </a:r>
            <a:r>
              <a:rPr lang="en-US" sz="4400" dirty="0">
                <a:solidFill>
                  <a:srgbClr val="00B050"/>
                </a:solidFill>
                <a:effectLst>
                  <a:outerShdw blurRad="38100" dist="38100" dir="2700000" algn="tl">
                    <a:srgbClr val="000000">
                      <a:alpha val="43137"/>
                    </a:srgbClr>
                  </a:outerShdw>
                </a:effectLst>
                <a:cs typeface="Ali-A-Samik" pitchFamily="2" charset="-78"/>
              </a:rPr>
              <a:t>-  </a:t>
            </a:r>
            <a:r>
              <a:rPr lang="ar-SA" sz="4400" dirty="0">
                <a:solidFill>
                  <a:srgbClr val="00B050"/>
                </a:solidFill>
                <a:effectLst>
                  <a:outerShdw blurRad="38100" dist="38100" dir="2700000" algn="tl">
                    <a:srgbClr val="000000">
                      <a:alpha val="43137"/>
                    </a:srgbClr>
                  </a:outerShdw>
                </a:effectLst>
                <a:cs typeface="Ali-A-Samik" pitchFamily="2" charset="-78"/>
              </a:rPr>
              <a:t>عدم الاهتمام : </a:t>
            </a:r>
            <a:r>
              <a:rPr lang="ar-SA" sz="3600" dirty="0">
                <a:effectLst>
                  <a:outerShdw blurRad="38100" dist="38100" dir="2700000" algn="tl">
                    <a:srgbClr val="000000">
                      <a:alpha val="43137"/>
                    </a:srgbClr>
                  </a:outerShdw>
                </a:effectLst>
                <a:cs typeface="Ali-A-Sharif Bold" pitchFamily="2" charset="-78"/>
              </a:rPr>
              <a:t>فقد ينشغل الآباء بشؤونهم الخاصة ومشكلاتهم فلا يعيرون اهتماماً بعمل الطالب في المدرسة كما لو أن تعلمه ليس من شأنهم ، وقد يكون الآباء مهتمين بالتحصيل إلا أنهم غير مهتمين بالعملية التي تؤدي إلى ذلك </a:t>
            </a:r>
            <a:r>
              <a:rPr lang="ar-SA" sz="3600" dirty="0" smtClean="0">
                <a:effectLst>
                  <a:outerShdw blurRad="38100" dist="38100" dir="2700000" algn="tl">
                    <a:srgbClr val="000000">
                      <a:alpha val="43137"/>
                    </a:srgbClr>
                  </a:outerShdw>
                </a:effectLst>
                <a:cs typeface="Ali-A-Sharif Bold" pitchFamily="2" charset="-78"/>
              </a:rPr>
              <a:t>التحصيل</a:t>
            </a:r>
            <a:r>
              <a:rPr lang="ar-IQ" sz="3600" dirty="0" smtClean="0">
                <a:effectLst>
                  <a:outerShdw blurRad="38100" dist="38100" dir="2700000" algn="tl">
                    <a:srgbClr val="000000">
                      <a:alpha val="43137"/>
                    </a:srgbClr>
                  </a:outerShdw>
                </a:effectLst>
                <a:cs typeface="Ali-A-Sharif Bold" pitchFamily="2" charset="-78"/>
              </a:rPr>
              <a:t>.</a:t>
            </a:r>
            <a:endParaRPr lang="en-US" sz="3600" dirty="0">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3900514733"/>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1" y="166255"/>
            <a:ext cx="11956473" cy="6580909"/>
          </a:xfrm>
        </p:spPr>
        <p:txBody>
          <a:bodyPr>
            <a:noAutofit/>
          </a:bodyPr>
          <a:lstStyle/>
          <a:p>
            <a:pPr algn="r" rtl="1">
              <a:lnSpc>
                <a:spcPct val="150000"/>
              </a:lnSpc>
            </a:pPr>
            <a:r>
              <a:rPr lang="ar-SA" sz="4800" b="1" dirty="0" smtClean="0">
                <a:solidFill>
                  <a:srgbClr val="C00000"/>
                </a:solidFill>
                <a:effectLst>
                  <a:outerShdw blurRad="38100" dist="38100" dir="2700000" algn="tl">
                    <a:srgbClr val="000000">
                      <a:alpha val="43137"/>
                    </a:srgbClr>
                  </a:outerShdw>
                </a:effectLst>
                <a:cs typeface="Ali-A-Samik" pitchFamily="2" charset="-78"/>
              </a:rPr>
              <a:t>‌د</a:t>
            </a:r>
            <a:r>
              <a:rPr lang="en-US" sz="4800" b="1" dirty="0" smtClean="0">
                <a:solidFill>
                  <a:srgbClr val="C00000"/>
                </a:solidFill>
                <a:effectLst>
                  <a:outerShdw blurRad="38100" dist="38100" dir="2700000" algn="tl">
                    <a:srgbClr val="000000">
                      <a:alpha val="43137"/>
                    </a:srgbClr>
                  </a:outerShdw>
                </a:effectLst>
                <a:cs typeface="Ali-A-Samik" pitchFamily="2" charset="-78"/>
              </a:rPr>
              <a:t> </a:t>
            </a:r>
            <a:r>
              <a:rPr lang="en-US" sz="4800" b="1" dirty="0">
                <a:solidFill>
                  <a:srgbClr val="C00000"/>
                </a:solidFill>
                <a:effectLst>
                  <a:outerShdw blurRad="38100" dist="38100" dir="2700000" algn="tl">
                    <a:srgbClr val="000000">
                      <a:alpha val="43137"/>
                    </a:srgbClr>
                  </a:outerShdw>
                </a:effectLst>
                <a:cs typeface="Ali-A-Samik" pitchFamily="2" charset="-78"/>
              </a:rPr>
              <a:t>–</a:t>
            </a:r>
            <a:r>
              <a:rPr lang="ar-SA" sz="4800" b="1" dirty="0">
                <a:solidFill>
                  <a:srgbClr val="C00000"/>
                </a:solidFill>
                <a:effectLst>
                  <a:outerShdw blurRad="38100" dist="38100" dir="2700000" algn="tl">
                    <a:srgbClr val="000000">
                      <a:alpha val="43137"/>
                    </a:srgbClr>
                  </a:outerShdw>
                </a:effectLst>
                <a:cs typeface="Ali-A-Samik" pitchFamily="2" charset="-78"/>
              </a:rPr>
              <a:t>الصِّراعات الأسريَّة : </a:t>
            </a:r>
            <a:r>
              <a:rPr lang="ar-SA" sz="4800" dirty="0">
                <a:effectLst>
                  <a:outerShdw blurRad="38100" dist="38100" dir="2700000" algn="tl">
                    <a:srgbClr val="000000">
                      <a:alpha val="43137"/>
                    </a:srgbClr>
                  </a:outerShdw>
                </a:effectLst>
                <a:cs typeface="Ali-A-Sharif Bold" pitchFamily="2" charset="-78"/>
              </a:rPr>
              <a:t>فقد تشغل المشكلات الأسرية الأطفال ولا تترك لديهم رغبة في الدراسة، فكيف تكون المدرسة مهمة لهم إذا كانوا يدركون أن شعورهم بالأمن مهدد بأخطار </a:t>
            </a:r>
            <a:r>
              <a:rPr lang="ar-SA" sz="4800" dirty="0" smtClean="0">
                <a:effectLst>
                  <a:outerShdw blurRad="38100" dist="38100" dir="2700000" algn="tl">
                    <a:srgbClr val="000000">
                      <a:alpha val="43137"/>
                    </a:srgbClr>
                  </a:outerShdw>
                </a:effectLst>
                <a:cs typeface="Ali-A-Sharif Bold" pitchFamily="2" charset="-78"/>
              </a:rPr>
              <a:t>مستمرة </a:t>
            </a:r>
            <a:r>
              <a:rPr lang="en-US" sz="4800" dirty="0">
                <a:effectLst>
                  <a:outerShdw blurRad="38100" dist="38100" dir="2700000" algn="tl">
                    <a:srgbClr val="000000">
                      <a:alpha val="43137"/>
                    </a:srgbClr>
                  </a:outerShdw>
                </a:effectLst>
                <a:cs typeface="Ali-A-Sharif Bold" pitchFamily="2" charset="-78"/>
              </a:rPr>
              <a:t>.</a:t>
            </a:r>
            <a:br>
              <a:rPr lang="en-US" sz="4800" dirty="0">
                <a:effectLst>
                  <a:outerShdw blurRad="38100" dist="38100" dir="2700000" algn="tl">
                    <a:srgbClr val="000000">
                      <a:alpha val="43137"/>
                    </a:srgbClr>
                  </a:outerShdw>
                </a:effectLst>
                <a:cs typeface="Ali-A-Sharif Bold" pitchFamily="2" charset="-78"/>
              </a:rPr>
            </a:br>
            <a:r>
              <a:rPr lang="ar-SA" sz="4800" b="1" dirty="0">
                <a:solidFill>
                  <a:srgbClr val="0070C0"/>
                </a:solidFill>
                <a:effectLst>
                  <a:outerShdw blurRad="38100" dist="38100" dir="2700000" algn="tl">
                    <a:srgbClr val="000000">
                      <a:alpha val="43137"/>
                    </a:srgbClr>
                  </a:outerShdw>
                </a:effectLst>
                <a:cs typeface="Ali-A-Samik" pitchFamily="2" charset="-78"/>
              </a:rPr>
              <a:t>‌و</a:t>
            </a:r>
            <a:r>
              <a:rPr lang="en-US" sz="4800" b="1" dirty="0">
                <a:solidFill>
                  <a:srgbClr val="0070C0"/>
                </a:solidFill>
                <a:effectLst>
                  <a:outerShdw blurRad="38100" dist="38100" dir="2700000" algn="tl">
                    <a:srgbClr val="000000">
                      <a:alpha val="43137"/>
                    </a:srgbClr>
                  </a:outerShdw>
                </a:effectLst>
                <a:cs typeface="Ali-A-Samik" pitchFamily="2" charset="-78"/>
              </a:rPr>
              <a:t> - </a:t>
            </a:r>
            <a:r>
              <a:rPr lang="ar-SA" sz="4800" b="1" dirty="0">
                <a:solidFill>
                  <a:srgbClr val="0070C0"/>
                </a:solidFill>
                <a:effectLst>
                  <a:outerShdw blurRad="38100" dist="38100" dir="2700000" algn="tl">
                    <a:srgbClr val="000000">
                      <a:alpha val="43137"/>
                    </a:srgbClr>
                  </a:outerShdw>
                </a:effectLst>
                <a:cs typeface="Ali-A-Samik" pitchFamily="2" charset="-78"/>
              </a:rPr>
              <a:t>النَّبْذُ والنَّقْدُ المُتَكَرِر : </a:t>
            </a:r>
            <a:r>
              <a:rPr lang="ar-SA" sz="4800" dirty="0">
                <a:effectLst>
                  <a:outerShdw blurRad="38100" dist="38100" dir="2700000" algn="tl">
                    <a:srgbClr val="000000">
                      <a:alpha val="43137"/>
                    </a:srgbClr>
                  </a:outerShdw>
                </a:effectLst>
                <a:cs typeface="Ali-A-Sharif Bold" pitchFamily="2" charset="-78"/>
              </a:rPr>
              <a:t>يشعر الأطفال المنبوذون باليأس وعدم الكفاءة والغضب فتنخفض الدافعية نحو التحصيل ويظهر ذلك كما لو كان طريقة للانتقام من الوالدين </a:t>
            </a:r>
            <a:r>
              <a:rPr lang="ar-IQ" sz="4800" dirty="0" smtClean="0">
                <a:effectLst>
                  <a:outerShdw blurRad="38100" dist="38100" dir="2700000" algn="tl">
                    <a:srgbClr val="000000">
                      <a:alpha val="43137"/>
                    </a:srgbClr>
                  </a:outerShdw>
                </a:effectLst>
                <a:cs typeface="Ali-A-Sharif Bold" pitchFamily="2" charset="-78"/>
              </a:rPr>
              <a:t>.</a:t>
            </a:r>
            <a:endParaRPr lang="en-US" sz="4800" b="1" dirty="0">
              <a:solidFill>
                <a:srgbClr val="0070C0"/>
              </a:solidFill>
              <a:effectLst>
                <a:outerShdw blurRad="38100" dist="38100" dir="2700000" algn="tl">
                  <a:srgbClr val="000000">
                    <a:alpha val="43137"/>
                  </a:srgbClr>
                </a:outerShdw>
              </a:effectLst>
              <a:latin typeface="+mn-lt"/>
              <a:ea typeface="+mn-ea"/>
              <a:cs typeface="Ali-A-Sharif Bold" pitchFamily="2" charset="-78"/>
            </a:endParaRPr>
          </a:p>
        </p:txBody>
      </p:sp>
    </p:spTree>
    <p:extLst>
      <p:ext uri="{BB962C8B-B14F-4D97-AF65-F5344CB8AC3E}">
        <p14:creationId xmlns:p14="http://schemas.microsoft.com/office/powerpoint/2010/main" val="31533819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1" y="166255"/>
            <a:ext cx="11956473" cy="6580909"/>
          </a:xfrm>
        </p:spPr>
        <p:txBody>
          <a:bodyPr>
            <a:noAutofit/>
          </a:bodyPr>
          <a:lstStyle/>
          <a:p>
            <a:pPr algn="r" rtl="1">
              <a:lnSpc>
                <a:spcPct val="150000"/>
              </a:lnSpc>
            </a:pPr>
            <a:r>
              <a:rPr lang="ar-SA" sz="4800" b="1" dirty="0">
                <a:solidFill>
                  <a:srgbClr val="0070C0"/>
                </a:solidFill>
                <a:effectLst>
                  <a:outerShdw blurRad="38100" dist="38100" dir="2700000" algn="tl">
                    <a:srgbClr val="000000">
                      <a:alpha val="43137"/>
                    </a:srgbClr>
                  </a:outerShdw>
                </a:effectLst>
                <a:cs typeface="Ali-A-Samik" pitchFamily="2" charset="-78"/>
              </a:rPr>
              <a:t>‌ز</a:t>
            </a:r>
            <a:r>
              <a:rPr lang="en-US" sz="4800" b="1" dirty="0">
                <a:solidFill>
                  <a:srgbClr val="0070C0"/>
                </a:solidFill>
                <a:effectLst>
                  <a:outerShdw blurRad="38100" dist="38100" dir="2700000" algn="tl">
                    <a:srgbClr val="000000">
                      <a:alpha val="43137"/>
                    </a:srgbClr>
                  </a:outerShdw>
                </a:effectLst>
                <a:cs typeface="Ali-A-Samik" pitchFamily="2" charset="-78"/>
              </a:rPr>
              <a:t>-  </a:t>
            </a:r>
            <a:r>
              <a:rPr lang="ar-SA" sz="4800" b="1" dirty="0">
                <a:solidFill>
                  <a:srgbClr val="0070C0"/>
                </a:solidFill>
                <a:effectLst>
                  <a:outerShdw blurRad="38100" dist="38100" dir="2700000" algn="tl">
                    <a:srgbClr val="000000">
                      <a:alpha val="43137"/>
                    </a:srgbClr>
                  </a:outerShdw>
                </a:effectLst>
                <a:cs typeface="Ali-A-Samik" pitchFamily="2" charset="-78"/>
              </a:rPr>
              <a:t>الحمايَّة الزائدة : </a:t>
            </a:r>
            <a:r>
              <a:rPr lang="ar-SA" b="1" dirty="0">
                <a:effectLst>
                  <a:outerShdw blurRad="38100" dist="38100" dir="2700000" algn="tl">
                    <a:srgbClr val="000000">
                      <a:alpha val="43137"/>
                    </a:srgbClr>
                  </a:outerShdw>
                </a:effectLst>
                <a:cs typeface="Ali-A-Sharif Bold" pitchFamily="2" charset="-78"/>
              </a:rPr>
              <a:t>كثير من الآباء يحمون أطفالهم حماية زائدة لأسباب متعددة أكثرها شيوعاً الخوف على سلامة الأطفال والرغبة في أنْ يعيشوا حياة أفضل من تلك التي عاشها الآباء </a:t>
            </a:r>
            <a:r>
              <a:rPr lang="en-US" b="1" dirty="0" smtClean="0">
                <a:effectLst>
                  <a:outerShdw blurRad="38100" dist="38100" dir="2700000" algn="tl">
                    <a:srgbClr val="000000">
                      <a:alpha val="43137"/>
                    </a:srgbClr>
                  </a:outerShdw>
                </a:effectLst>
                <a:cs typeface="Ali-A-Sharif Bold" pitchFamily="2" charset="-78"/>
              </a:rPr>
              <a:t>.</a:t>
            </a:r>
            <a:r>
              <a:rPr lang="en-US" sz="4800" b="1" dirty="0">
                <a:effectLst>
                  <a:outerShdw blurRad="38100" dist="38100" dir="2700000" algn="tl">
                    <a:srgbClr val="000000">
                      <a:alpha val="43137"/>
                    </a:srgbClr>
                  </a:outerShdw>
                </a:effectLst>
                <a:cs typeface="Ali-A-Sharif Bold" pitchFamily="2" charset="-78"/>
              </a:rPr>
              <a:t/>
            </a:r>
            <a:br>
              <a:rPr lang="en-US" sz="4800" b="1" dirty="0">
                <a:effectLst>
                  <a:outerShdw blurRad="38100" dist="38100" dir="2700000" algn="tl">
                    <a:srgbClr val="000000">
                      <a:alpha val="43137"/>
                    </a:srgbClr>
                  </a:outerShdw>
                </a:effectLst>
                <a:cs typeface="Ali-A-Sharif Bold" pitchFamily="2" charset="-78"/>
              </a:rPr>
            </a:br>
            <a:r>
              <a:rPr lang="ar-SA" sz="6000" b="1" dirty="0">
                <a:solidFill>
                  <a:srgbClr val="FF0000"/>
                </a:solidFill>
                <a:effectLst>
                  <a:outerShdw blurRad="38100" dist="38100" dir="2700000" algn="tl">
                    <a:srgbClr val="000000">
                      <a:alpha val="43137"/>
                    </a:srgbClr>
                  </a:outerShdw>
                </a:effectLst>
                <a:cs typeface="Ali-A-Samik" pitchFamily="2" charset="-78"/>
              </a:rPr>
              <a:t>2- تَدَنِّي تَقْديرُ الذَّات : </a:t>
            </a:r>
            <a:r>
              <a:rPr lang="ar-SA" sz="4800" b="1" dirty="0" smtClean="0">
                <a:effectLst>
                  <a:outerShdw blurRad="38100" dist="38100" dir="2700000" algn="tl">
                    <a:srgbClr val="000000">
                      <a:alpha val="43137"/>
                    </a:srgbClr>
                  </a:outerShdw>
                </a:effectLst>
                <a:cs typeface="Ali-A-Sharif Bold" pitchFamily="2" charset="-78"/>
              </a:rPr>
              <a:t>يؤد</a:t>
            </a:r>
            <a:r>
              <a:rPr lang="ar-IQ" sz="4800" b="1" dirty="0" smtClean="0">
                <a:effectLst>
                  <a:outerShdw blurRad="38100" dist="38100" dir="2700000" algn="tl">
                    <a:srgbClr val="000000">
                      <a:alpha val="43137"/>
                    </a:srgbClr>
                  </a:outerShdw>
                </a:effectLst>
                <a:cs typeface="Ali-A-Sharif Bold" pitchFamily="2" charset="-78"/>
              </a:rPr>
              <a:t>ّ</a:t>
            </a:r>
            <a:r>
              <a:rPr lang="ar-SA" sz="4800" b="1" dirty="0" smtClean="0">
                <a:effectLst>
                  <a:outerShdw blurRad="38100" dist="38100" dir="2700000" algn="tl">
                    <a:srgbClr val="000000">
                      <a:alpha val="43137"/>
                    </a:srgbClr>
                  </a:outerShdw>
                </a:effectLst>
                <a:cs typeface="Ali-A-Sharif Bold" pitchFamily="2" charset="-78"/>
              </a:rPr>
              <a:t>ي </a:t>
            </a:r>
            <a:r>
              <a:rPr lang="ar-SA" sz="4800" b="1" dirty="0">
                <a:effectLst>
                  <a:outerShdw blurRad="38100" dist="38100" dir="2700000" algn="tl">
                    <a:srgbClr val="000000">
                      <a:alpha val="43137"/>
                    </a:srgbClr>
                  </a:outerShdw>
                </a:effectLst>
                <a:cs typeface="Ali-A-Sharif Bold" pitchFamily="2" charset="-78"/>
              </a:rPr>
              <a:t>تدني اعتبار الذات </a:t>
            </a:r>
            <a:r>
              <a:rPr lang="ar-SA" sz="4800" b="1" dirty="0" smtClean="0">
                <a:effectLst>
                  <a:outerShdw blurRad="38100" dist="38100" dir="2700000" algn="tl">
                    <a:srgbClr val="000000">
                      <a:alpha val="43137"/>
                    </a:srgbClr>
                  </a:outerShdw>
                </a:effectLst>
                <a:cs typeface="Ali-A-Sharif Bold" pitchFamily="2" charset="-78"/>
              </a:rPr>
              <a:t>وتقدي</a:t>
            </a:r>
            <a:r>
              <a:rPr lang="ar-IQ" sz="4800" b="1" dirty="0" smtClean="0">
                <a:effectLst>
                  <a:outerShdw blurRad="38100" dist="38100" dir="2700000" algn="tl">
                    <a:srgbClr val="000000">
                      <a:alpha val="43137"/>
                    </a:srgbClr>
                  </a:outerShdw>
                </a:effectLst>
                <a:cs typeface="Ali-A-Sharif Bold" pitchFamily="2" charset="-78"/>
              </a:rPr>
              <a:t>ـ</a:t>
            </a:r>
            <a:r>
              <a:rPr lang="ar-SA" sz="4800" b="1" dirty="0" smtClean="0">
                <a:effectLst>
                  <a:outerShdw blurRad="38100" dist="38100" dir="2700000" algn="tl">
                    <a:srgbClr val="000000">
                      <a:alpha val="43137"/>
                    </a:srgbClr>
                  </a:outerShdw>
                </a:effectLst>
                <a:cs typeface="Ali-A-Sharif Bold" pitchFamily="2" charset="-78"/>
              </a:rPr>
              <a:t>رها </a:t>
            </a:r>
            <a:r>
              <a:rPr lang="ar-IQ" sz="4800" b="1" dirty="0" smtClean="0">
                <a:effectLst>
                  <a:outerShdw blurRad="38100" dist="38100" dir="2700000" algn="tl">
                    <a:srgbClr val="000000">
                      <a:alpha val="43137"/>
                    </a:srgbClr>
                  </a:outerShdw>
                </a:effectLst>
                <a:cs typeface="Ali-A-Sharif Bold" pitchFamily="2" charset="-78"/>
              </a:rPr>
              <a:t/>
            </a:r>
            <a:br>
              <a:rPr lang="ar-IQ" sz="4800" b="1" dirty="0" smtClean="0">
                <a:effectLst>
                  <a:outerShdw blurRad="38100" dist="38100" dir="2700000" algn="tl">
                    <a:srgbClr val="000000">
                      <a:alpha val="43137"/>
                    </a:srgbClr>
                  </a:outerShdw>
                </a:effectLst>
                <a:cs typeface="Ali-A-Sharif Bold" pitchFamily="2" charset="-78"/>
              </a:rPr>
            </a:br>
            <a:r>
              <a:rPr lang="ar-SA" sz="4800" b="1" dirty="0" smtClean="0">
                <a:effectLst>
                  <a:outerShdw blurRad="38100" dist="38100" dir="2700000" algn="tl">
                    <a:srgbClr val="000000">
                      <a:alpha val="43137"/>
                    </a:srgbClr>
                  </a:outerShdw>
                </a:effectLst>
                <a:cs typeface="Ali-A-Sharif Bold" pitchFamily="2" charset="-78"/>
              </a:rPr>
              <a:t>إلى </a:t>
            </a:r>
            <a:r>
              <a:rPr lang="ar-SA" sz="4800" b="1" dirty="0">
                <a:effectLst>
                  <a:outerShdw blurRad="38100" dist="38100" dir="2700000" algn="tl">
                    <a:srgbClr val="000000">
                      <a:alpha val="43137"/>
                    </a:srgbClr>
                  </a:outerShdw>
                </a:effectLst>
                <a:cs typeface="Ali-A-Sharif Bold" pitchFamily="2" charset="-78"/>
              </a:rPr>
              <a:t>انخفاض الدافعية للتعلم، فمجرد شعور الطالب بعدم القيمة </a:t>
            </a:r>
            <a:r>
              <a:rPr lang="ar-SA" sz="4800" b="1" dirty="0" smtClean="0">
                <a:effectLst>
                  <a:outerShdw blurRad="38100" dist="38100" dir="2700000" algn="tl">
                    <a:srgbClr val="000000">
                      <a:alpha val="43137"/>
                    </a:srgbClr>
                  </a:outerShdw>
                </a:effectLst>
                <a:cs typeface="Ali-A-Sharif Bold" pitchFamily="2" charset="-78"/>
              </a:rPr>
              <a:t>وع</a:t>
            </a:r>
            <a:r>
              <a:rPr lang="ar-IQ" sz="4800" b="1" dirty="0" smtClean="0">
                <a:effectLst>
                  <a:outerShdw blurRad="38100" dist="38100" dir="2700000" algn="tl">
                    <a:srgbClr val="000000">
                      <a:alpha val="43137"/>
                    </a:srgbClr>
                  </a:outerShdw>
                </a:effectLst>
                <a:cs typeface="Ali-A-Sharif Bold" pitchFamily="2" charset="-78"/>
              </a:rPr>
              <a:t>ـ</a:t>
            </a:r>
            <a:r>
              <a:rPr lang="ar-SA" sz="4800" b="1" dirty="0" smtClean="0">
                <a:effectLst>
                  <a:outerShdw blurRad="38100" dist="38100" dir="2700000" algn="tl">
                    <a:srgbClr val="000000">
                      <a:alpha val="43137"/>
                    </a:srgbClr>
                  </a:outerShdw>
                </a:effectLst>
                <a:cs typeface="Ali-A-Sharif Bold" pitchFamily="2" charset="-78"/>
              </a:rPr>
              <a:t>دم </a:t>
            </a:r>
            <a:r>
              <a:rPr lang="ar-SA" sz="4800" b="1" dirty="0">
                <a:effectLst>
                  <a:outerShdw blurRad="38100" dist="38100" dir="2700000" algn="tl">
                    <a:srgbClr val="000000">
                      <a:alpha val="43137"/>
                    </a:srgbClr>
                  </a:outerShdw>
                </a:effectLst>
                <a:cs typeface="Ali-A-Sharif Bold" pitchFamily="2" charset="-78"/>
              </a:rPr>
              <a:t>الاهتمام </a:t>
            </a:r>
            <a:r>
              <a:rPr lang="ar-SA" sz="4800" b="1" dirty="0" smtClean="0">
                <a:effectLst>
                  <a:outerShdw blurRad="38100" dist="38100" dir="2700000" algn="tl">
                    <a:srgbClr val="000000">
                      <a:alpha val="43137"/>
                    </a:srgbClr>
                  </a:outerShdw>
                </a:effectLst>
                <a:cs typeface="Ali-A-Sharif Bold" pitchFamily="2" charset="-78"/>
              </a:rPr>
              <a:t>ب</a:t>
            </a:r>
            <a:r>
              <a:rPr lang="ar-IQ" sz="4800" b="1" dirty="0" smtClean="0">
                <a:effectLst>
                  <a:outerShdw blurRad="38100" dist="38100" dir="2700000" algn="tl">
                    <a:srgbClr val="000000">
                      <a:alpha val="43137"/>
                    </a:srgbClr>
                  </a:outerShdw>
                </a:effectLst>
                <a:cs typeface="Ali-A-Sharif Bold" pitchFamily="2" charset="-78"/>
              </a:rPr>
              <a:t>ـ</a:t>
            </a:r>
            <a:r>
              <a:rPr lang="ar-SA" sz="4800" b="1" dirty="0" smtClean="0">
                <a:effectLst>
                  <a:outerShdw blurRad="38100" dist="38100" dir="2700000" algn="tl">
                    <a:srgbClr val="000000">
                      <a:alpha val="43137"/>
                    </a:srgbClr>
                  </a:outerShdw>
                </a:effectLst>
                <a:cs typeface="Ali-A-Sharif Bold" pitchFamily="2" charset="-78"/>
              </a:rPr>
              <a:t>ه وتقدي</a:t>
            </a:r>
            <a:r>
              <a:rPr lang="ar-IQ" sz="4800" b="1" dirty="0" smtClean="0">
                <a:effectLst>
                  <a:outerShdw blurRad="38100" dist="38100" dir="2700000" algn="tl">
                    <a:srgbClr val="000000">
                      <a:alpha val="43137"/>
                    </a:srgbClr>
                  </a:outerShdw>
                </a:effectLst>
                <a:cs typeface="Ali-A-Sharif Bold" pitchFamily="2" charset="-78"/>
              </a:rPr>
              <a:t>ـ</a:t>
            </a:r>
            <a:r>
              <a:rPr lang="ar-SA" sz="4800" b="1" dirty="0" smtClean="0">
                <a:effectLst>
                  <a:outerShdw blurRad="38100" dist="38100" dir="2700000" algn="tl">
                    <a:srgbClr val="000000">
                      <a:alpha val="43137"/>
                    </a:srgbClr>
                  </a:outerShdw>
                </a:effectLst>
                <a:cs typeface="Ali-A-Sharif Bold" pitchFamily="2" charset="-78"/>
              </a:rPr>
              <a:t>ره </a:t>
            </a:r>
            <a:r>
              <a:rPr lang="ar-SA" sz="4800" b="1" dirty="0">
                <a:effectLst>
                  <a:outerShdw blurRad="38100" dist="38100" dir="2700000" algn="tl">
                    <a:srgbClr val="000000">
                      <a:alpha val="43137"/>
                    </a:srgbClr>
                  </a:outerShdw>
                </a:effectLst>
                <a:cs typeface="Ali-A-Sharif Bold" pitchFamily="2" charset="-78"/>
              </a:rPr>
              <a:t>يكون ذلك عاملاً من عوامل </a:t>
            </a:r>
            <a:r>
              <a:rPr lang="ar-SA" sz="4800" b="1" dirty="0" smtClean="0">
                <a:effectLst>
                  <a:outerShdw blurRad="38100" dist="38100" dir="2700000" algn="tl">
                    <a:srgbClr val="000000">
                      <a:alpha val="43137"/>
                    </a:srgbClr>
                  </a:outerShdw>
                </a:effectLst>
                <a:cs typeface="Ali-A-Sharif Bold" pitchFamily="2" charset="-78"/>
              </a:rPr>
              <a:t>ضع</a:t>
            </a:r>
            <a:r>
              <a:rPr lang="ar-IQ" sz="4800" b="1" dirty="0" smtClean="0">
                <a:effectLst>
                  <a:outerShdw blurRad="38100" dist="38100" dir="2700000" algn="tl">
                    <a:srgbClr val="000000">
                      <a:alpha val="43137"/>
                    </a:srgbClr>
                  </a:outerShdw>
                </a:effectLst>
                <a:cs typeface="Ali-A-Sharif Bold" pitchFamily="2" charset="-78"/>
              </a:rPr>
              <a:t>ـ</a:t>
            </a:r>
            <a:r>
              <a:rPr lang="ar-SA" sz="4800" b="1" dirty="0" smtClean="0">
                <a:effectLst>
                  <a:outerShdw blurRad="38100" dist="38100" dir="2700000" algn="tl">
                    <a:srgbClr val="000000">
                      <a:alpha val="43137"/>
                    </a:srgbClr>
                  </a:outerShdw>
                </a:effectLst>
                <a:cs typeface="Ali-A-Sharif Bold" pitchFamily="2" charset="-78"/>
              </a:rPr>
              <a:t>ف الدافعي</a:t>
            </a:r>
            <a:r>
              <a:rPr lang="ar-IQ" sz="4800" b="1" dirty="0" smtClean="0">
                <a:effectLst>
                  <a:outerShdw blurRad="38100" dist="38100" dir="2700000" algn="tl">
                    <a:srgbClr val="000000">
                      <a:alpha val="43137"/>
                    </a:srgbClr>
                  </a:outerShdw>
                </a:effectLst>
                <a:cs typeface="Ali-A-Sharif Bold" pitchFamily="2" charset="-78"/>
              </a:rPr>
              <a:t>َّ</a:t>
            </a:r>
            <a:r>
              <a:rPr lang="ar-SA" sz="4800" b="1" dirty="0" smtClean="0">
                <a:effectLst>
                  <a:outerShdw blurRad="38100" dist="38100" dir="2700000" algn="tl">
                    <a:srgbClr val="000000">
                      <a:alpha val="43137"/>
                    </a:srgbClr>
                  </a:outerShdw>
                </a:effectLst>
                <a:cs typeface="Ali-A-Sharif Bold" pitchFamily="2" charset="-78"/>
              </a:rPr>
              <a:t>ة</a:t>
            </a:r>
            <a:r>
              <a:rPr lang="ar-IQ" sz="4800" b="1" dirty="0" smtClean="0">
                <a:effectLst>
                  <a:outerShdw blurRad="38100" dist="38100" dir="2700000" algn="tl">
                    <a:srgbClr val="000000">
                      <a:alpha val="43137"/>
                    </a:srgbClr>
                  </a:outerShdw>
                </a:effectLst>
                <a:cs typeface="Ali-A-Sharif Bold" pitchFamily="2" charset="-78"/>
              </a:rPr>
              <a:t> </a:t>
            </a:r>
            <a:r>
              <a:rPr lang="ar-SA" sz="4800" b="1" dirty="0" smtClean="0">
                <a:effectLst>
                  <a:outerShdw blurRad="38100" dist="38100" dir="2700000" algn="tl">
                    <a:srgbClr val="000000">
                      <a:alpha val="43137"/>
                    </a:srgbClr>
                  </a:outerShdw>
                </a:effectLst>
                <a:cs typeface="Ali-A-Sharif Bold" pitchFamily="2" charset="-78"/>
              </a:rPr>
              <a:t>. </a:t>
            </a:r>
            <a:endParaRPr lang="en-US" b="1" dirty="0">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1807364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1" y="166255"/>
            <a:ext cx="11956473" cy="6580909"/>
          </a:xfrm>
        </p:spPr>
        <p:txBody>
          <a:bodyPr>
            <a:noAutofit/>
          </a:bodyPr>
          <a:lstStyle/>
          <a:p>
            <a:pPr algn="r" rtl="1">
              <a:lnSpc>
                <a:spcPct val="150000"/>
              </a:lnSpc>
            </a:pPr>
            <a:r>
              <a:rPr lang="ar-SA" b="1" dirty="0">
                <a:solidFill>
                  <a:srgbClr val="FF0000"/>
                </a:solidFill>
                <a:effectLst>
                  <a:outerShdw blurRad="38100" dist="38100" dir="2700000" algn="tl">
                    <a:srgbClr val="000000">
                      <a:alpha val="43137"/>
                    </a:srgbClr>
                  </a:outerShdw>
                </a:effectLst>
                <a:cs typeface="Ali-A-Samik" pitchFamily="2" charset="-78"/>
              </a:rPr>
              <a:t>3- الجَوُّ المَدْرَسي غير المناسب : </a:t>
            </a:r>
            <a:r>
              <a:rPr lang="ar-SA" sz="4000" dirty="0" smtClean="0">
                <a:effectLst>
                  <a:outerShdw blurRad="38100" dist="38100" dir="2700000" algn="tl">
                    <a:srgbClr val="000000">
                      <a:alpha val="43137"/>
                    </a:srgbClr>
                  </a:outerShdw>
                </a:effectLst>
                <a:cs typeface="Ali-A-Sharif Bold" pitchFamily="2" charset="-78"/>
              </a:rPr>
              <a:t>إنّ</a:t>
            </a:r>
            <a:r>
              <a:rPr lang="ar-IQ" sz="4000" dirty="0" smtClean="0">
                <a:effectLst>
                  <a:outerShdw blurRad="38100" dist="38100" dir="2700000" algn="tl">
                    <a:srgbClr val="000000">
                      <a:alpha val="43137"/>
                    </a:srgbClr>
                  </a:outerShdw>
                </a:effectLst>
                <a:cs typeface="Ali-A-Sharif Bold" pitchFamily="2" charset="-78"/>
              </a:rPr>
              <a:t>َ</a:t>
            </a:r>
            <a:r>
              <a:rPr lang="ar-SA" sz="4000" dirty="0" smtClean="0">
                <a:effectLst>
                  <a:outerShdw blurRad="38100" dist="38100" dir="2700000" algn="tl">
                    <a:srgbClr val="000000">
                      <a:alpha val="43137"/>
                    </a:srgbClr>
                  </a:outerShdw>
                </a:effectLst>
                <a:cs typeface="Ali-A-Sharif Bold" pitchFamily="2" charset="-78"/>
              </a:rPr>
              <a:t> </a:t>
            </a:r>
            <a:r>
              <a:rPr lang="ar-SA" sz="4000" dirty="0">
                <a:effectLst>
                  <a:outerShdw blurRad="38100" dist="38100" dir="2700000" algn="tl">
                    <a:srgbClr val="000000">
                      <a:alpha val="43137"/>
                    </a:srgbClr>
                  </a:outerShdw>
                </a:effectLst>
                <a:cs typeface="Ali-A-Sharif Bold" pitchFamily="2" charset="-78"/>
              </a:rPr>
              <a:t>الجوّ التَّعليمي في نظام المدرسة أو في صف معين يمكن أنْ يؤدي إلى خفض الدافعية للتعلم لدى عدد كبير من الطلاب، ويعتمد جو المدرسة على مزيج من العوامل المرتبطة بالكادر الإداري </a:t>
            </a:r>
            <a:r>
              <a:rPr lang="ar-SA" sz="4000" dirty="0" smtClean="0">
                <a:effectLst>
                  <a:outerShdw blurRad="38100" dist="38100" dir="2700000" algn="tl">
                    <a:srgbClr val="000000">
                      <a:alpha val="43137"/>
                    </a:srgbClr>
                  </a:outerShdw>
                </a:effectLst>
                <a:cs typeface="Ali-A-Sharif Bold" pitchFamily="2" charset="-78"/>
              </a:rPr>
              <a:t>والت</a:t>
            </a:r>
            <a:r>
              <a:rPr lang="ar-IQ" sz="4000" dirty="0" smtClean="0">
                <a:effectLst>
                  <a:outerShdw blurRad="38100" dist="38100" dir="2700000" algn="tl">
                    <a:srgbClr val="000000">
                      <a:alpha val="43137"/>
                    </a:srgbClr>
                  </a:outerShdw>
                </a:effectLst>
                <a:cs typeface="Ali-A-Sharif Bold" pitchFamily="2" charset="-78"/>
              </a:rPr>
              <a:t>َّ</a:t>
            </a:r>
            <a:r>
              <a:rPr lang="ar-SA" sz="4000" dirty="0" smtClean="0">
                <a:effectLst>
                  <a:outerShdw blurRad="38100" dist="38100" dir="2700000" algn="tl">
                    <a:srgbClr val="000000">
                      <a:alpha val="43137"/>
                    </a:srgbClr>
                  </a:outerShdw>
                </a:effectLst>
                <a:cs typeface="Ali-A-Sharif Bold" pitchFamily="2" charset="-78"/>
              </a:rPr>
              <a:t>عليمي </a:t>
            </a:r>
            <a:r>
              <a:rPr lang="en-US" sz="4000" dirty="0" smtClean="0">
                <a:effectLst>
                  <a:outerShdw blurRad="38100" dist="38100" dir="2700000" algn="tl">
                    <a:srgbClr val="000000">
                      <a:alpha val="43137"/>
                    </a:srgbClr>
                  </a:outerShdw>
                </a:effectLst>
                <a:cs typeface="Ali-A-Sharif Bold" pitchFamily="2" charset="-78"/>
              </a:rPr>
              <a:t>.</a:t>
            </a:r>
            <a:r>
              <a:rPr lang="en-US" sz="4000" dirty="0">
                <a:effectLst>
                  <a:outerShdw blurRad="38100" dist="38100" dir="2700000" algn="tl">
                    <a:srgbClr val="000000">
                      <a:alpha val="43137"/>
                    </a:srgbClr>
                  </a:outerShdw>
                </a:effectLst>
                <a:cs typeface="Ali-A-Sharif Bold" pitchFamily="2" charset="-78"/>
              </a:rPr>
              <a:t/>
            </a:r>
            <a:br>
              <a:rPr lang="en-US" sz="4000" dirty="0">
                <a:effectLst>
                  <a:outerShdw blurRad="38100" dist="38100" dir="2700000" algn="tl">
                    <a:srgbClr val="000000">
                      <a:alpha val="43137"/>
                    </a:srgbClr>
                  </a:outerShdw>
                </a:effectLst>
                <a:cs typeface="Ali-A-Sharif Bold" pitchFamily="2" charset="-78"/>
              </a:rPr>
            </a:br>
            <a:r>
              <a:rPr lang="ar-SA" sz="4000" b="1" dirty="0">
                <a:solidFill>
                  <a:srgbClr val="0070C0"/>
                </a:solidFill>
                <a:effectLst>
                  <a:outerShdw blurRad="38100" dist="38100" dir="2700000" algn="tl">
                    <a:srgbClr val="000000">
                      <a:alpha val="43137"/>
                    </a:srgbClr>
                  </a:outerShdw>
                </a:effectLst>
                <a:cs typeface="Ali-A-Samik" pitchFamily="2" charset="-78"/>
              </a:rPr>
              <a:t>4- المشكلات النَّمائِيَّة : </a:t>
            </a:r>
            <a:r>
              <a:rPr lang="ar-SA" sz="4000" dirty="0">
                <a:effectLst>
                  <a:outerShdw blurRad="38100" dist="38100" dir="2700000" algn="tl">
                    <a:srgbClr val="000000">
                      <a:alpha val="43137"/>
                    </a:srgbClr>
                  </a:outerShdw>
                </a:effectLst>
                <a:cs typeface="Ali-A-Sharif Bold" pitchFamily="2" charset="-78"/>
              </a:rPr>
              <a:t>إنَّ الأطفال الذين يسير نموهم بمعدل بطيء بالمقارنة مع أقرانهم هُم أقلّ دافعيةً من أقرانهم أي أنّ توقعاتهم لأدائهم في التعلم قد يكون أقلّ من توقعات أقرانهم فهم يتصرفون وينظرون لأنفسهم كأشخاص أقلّ قدرةً من غيرهم </a:t>
            </a:r>
            <a:r>
              <a:rPr lang="en-US" sz="3600" dirty="0">
                <a:effectLst>
                  <a:outerShdw blurRad="38100" dist="38100" dir="2700000" algn="tl">
                    <a:srgbClr val="000000">
                      <a:alpha val="43137"/>
                    </a:srgbClr>
                  </a:outerShdw>
                </a:effectLst>
                <a:cs typeface="Ali-A-Sharif Bold" pitchFamily="2" charset="-78"/>
              </a:rPr>
              <a:t> </a:t>
            </a:r>
            <a:r>
              <a:rPr lang="en-US" sz="3600" dirty="0" smtClean="0">
                <a:effectLst>
                  <a:outerShdw blurRad="38100" dist="38100" dir="2700000" algn="tl">
                    <a:srgbClr val="000000">
                      <a:alpha val="43137"/>
                    </a:srgbClr>
                  </a:outerShdw>
                </a:effectLst>
                <a:cs typeface="Ali-A-Sharif Bold" pitchFamily="2" charset="-78"/>
              </a:rPr>
              <a:t>.</a:t>
            </a:r>
            <a:endParaRPr lang="en-US" sz="3600" b="1" dirty="0">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27044040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0" y="235528"/>
            <a:ext cx="11831783" cy="6220690"/>
          </a:xfrm>
        </p:spPr>
        <p:txBody>
          <a:bodyPr>
            <a:noAutofit/>
          </a:bodyPr>
          <a:lstStyle/>
          <a:p>
            <a:pPr marL="0" indent="0" algn="just" rtl="1">
              <a:lnSpc>
                <a:spcPct val="150000"/>
              </a:lnSpc>
              <a:buNone/>
            </a:pPr>
            <a:r>
              <a:rPr lang="ar-SA" sz="3600" b="1" dirty="0" smtClean="0">
                <a:effectLst>
                  <a:outerShdw blurRad="38100" dist="38100" dir="2700000" algn="tl">
                    <a:srgbClr val="000000">
                      <a:alpha val="43137"/>
                    </a:srgbClr>
                  </a:outerShdw>
                </a:effectLst>
                <a:cs typeface="Ali-A-Azzam" pitchFamily="2" charset="-78"/>
              </a:rPr>
              <a:t>تدور هذه الأسئلة جميعاً حول موضوع الدَّافِعِيَّة " </a:t>
            </a:r>
            <a:r>
              <a:rPr lang="en-US" sz="3600" b="1" dirty="0" smtClean="0">
                <a:effectLst>
                  <a:outerShdw blurRad="38100" dist="38100" dir="2700000" algn="tl">
                    <a:srgbClr val="000000">
                      <a:alpha val="43137"/>
                    </a:srgbClr>
                  </a:outerShdw>
                </a:effectLst>
                <a:cs typeface="Ali-A-Azzam" pitchFamily="2" charset="-78"/>
              </a:rPr>
              <a:t>Motivation </a:t>
            </a:r>
            <a:r>
              <a:rPr lang="ar-SA" sz="3600" b="1" dirty="0" smtClean="0">
                <a:effectLst>
                  <a:outerShdw blurRad="38100" dist="38100" dir="2700000" algn="tl">
                    <a:srgbClr val="000000">
                      <a:alpha val="43137"/>
                    </a:srgbClr>
                  </a:outerShdw>
                </a:effectLst>
                <a:cs typeface="Ali-A-Azzam" pitchFamily="2" charset="-78"/>
              </a:rPr>
              <a:t>" ، والذي يحاول الإجابة عن السؤال: لماذا يسلك الأشخاص بالطريقة التي سلكوا بها؟. ومثل هذا الاستخدام سوف يجعل موضوع الدَّافعيَّة يشمل كلّ علم النَّفس، ومع ذلك فقد حدَّد علماء النَّفس مفهوم الدَّافعيَّة: بــ </a:t>
            </a:r>
            <a:r>
              <a:rPr lang="ar-SA" sz="3600" b="1" dirty="0" smtClean="0">
                <a:solidFill>
                  <a:srgbClr val="0070C0"/>
                </a:solidFill>
                <a:effectLst>
                  <a:outerShdw blurRad="38100" dist="38100" dir="2700000" algn="tl">
                    <a:srgbClr val="000000">
                      <a:alpha val="43137"/>
                    </a:srgbClr>
                  </a:outerShdw>
                </a:effectLst>
                <a:cs typeface="Ali-A-Azzam" pitchFamily="2" charset="-78"/>
              </a:rPr>
              <a:t>"تِلْكَ العَوَامِلُ الَتِي تَنْشِطُ السُّلُوكَ وَتُزَوِدُهُ بِالطَّاقَةِ وَتُوَجِهُهُ نَحْوَ هَدَفٍ مُعَيَّنٍ ". </a:t>
            </a:r>
            <a:endParaRPr lang="en-US" sz="3600" b="1" dirty="0" smtClean="0">
              <a:solidFill>
                <a:srgbClr val="0070C0"/>
              </a:solidFill>
              <a:effectLst>
                <a:outerShdw blurRad="38100" dist="38100" dir="2700000" algn="tl">
                  <a:srgbClr val="000000">
                    <a:alpha val="43137"/>
                  </a:srgbClr>
                </a:outerShdw>
              </a:effectLst>
              <a:cs typeface="Ali-A-Azzam" pitchFamily="2" charset="-78"/>
            </a:endParaRPr>
          </a:p>
          <a:p>
            <a:pPr marL="0" indent="0" algn="just" rtl="1">
              <a:lnSpc>
                <a:spcPct val="150000"/>
              </a:lnSpc>
              <a:buNone/>
            </a:pPr>
            <a:r>
              <a:rPr lang="ar-SA" sz="3600" b="1" dirty="0" smtClean="0">
                <a:effectLst>
                  <a:outerShdw blurRad="38100" dist="38100" dir="2700000" algn="tl">
                    <a:srgbClr val="000000">
                      <a:alpha val="43137"/>
                    </a:srgbClr>
                  </a:outerShdw>
                </a:effectLst>
                <a:cs typeface="Ali-A-Azzam" pitchFamily="2" charset="-78"/>
              </a:rPr>
              <a:t>فالحيوان أو الإنسان الجائع مثلاً لدى كلٍ منهما دافع للبحث عن الطعام المناسب له.</a:t>
            </a:r>
            <a:endParaRPr lang="en-US" sz="3600" b="1" dirty="0" smtClean="0">
              <a:effectLst>
                <a:outerShdw blurRad="38100" dist="38100" dir="2700000" algn="tl">
                  <a:srgbClr val="000000">
                    <a:alpha val="43137"/>
                  </a:srgbClr>
                </a:outerShdw>
              </a:effectLst>
              <a:cs typeface="Ali-A-Azzam" pitchFamily="2" charset="-78"/>
            </a:endParaRPr>
          </a:p>
          <a:p>
            <a:pPr marL="0" indent="0" algn="just" rtl="1">
              <a:lnSpc>
                <a:spcPct val="150000"/>
              </a:lnSpc>
              <a:buNone/>
            </a:pPr>
            <a:r>
              <a:rPr lang="ar-SA" sz="3600" b="1" dirty="0" smtClean="0">
                <a:effectLst>
                  <a:outerShdw blurRad="38100" dist="38100" dir="2700000" algn="tl">
                    <a:srgbClr val="000000">
                      <a:alpha val="43137"/>
                    </a:srgbClr>
                  </a:outerShdw>
                </a:effectLst>
                <a:cs typeface="Ali-A-Azzam" pitchFamily="2" charset="-78"/>
              </a:rPr>
              <a:t>ومن المبادىء المقررة في هذا الصدد أنَّ </a:t>
            </a:r>
            <a:r>
              <a:rPr lang="ar-SA" sz="3600" b="1" dirty="0" smtClean="0">
                <a:solidFill>
                  <a:srgbClr val="FF0000"/>
                </a:solidFill>
                <a:effectLst>
                  <a:outerShdw blurRad="38100" dist="38100" dir="2700000" algn="tl">
                    <a:srgbClr val="000000">
                      <a:alpha val="43137"/>
                    </a:srgbClr>
                  </a:outerShdw>
                </a:effectLst>
                <a:cs typeface="Ali-A-Azzam" pitchFamily="2" charset="-78"/>
              </a:rPr>
              <a:t>( كُلُ سُلُوكٍ وَرَاءَهُ دَافِعٌ )، </a:t>
            </a:r>
            <a:r>
              <a:rPr lang="ar-SA" sz="3600" b="1" dirty="0" smtClean="0">
                <a:effectLst>
                  <a:outerShdw blurRad="38100" dist="38100" dir="2700000" algn="tl">
                    <a:srgbClr val="000000">
                      <a:alpha val="43137"/>
                    </a:srgbClr>
                  </a:outerShdw>
                </a:effectLst>
                <a:cs typeface="Ali-A-Azzam" pitchFamily="2" charset="-78"/>
              </a:rPr>
              <a:t>ولكن ما هو تعريف الدافع ؟.</a:t>
            </a:r>
            <a:endParaRPr lang="en-US" sz="3600" b="1" dirty="0">
              <a:effectLst>
                <a:outerShdw blurRad="38100" dist="38100" dir="2700000" algn="tl">
                  <a:srgbClr val="000000">
                    <a:alpha val="43137"/>
                  </a:srgbClr>
                </a:outerShdw>
              </a:effectLst>
              <a:cs typeface="Ali-A-Azzam" pitchFamily="2" charset="-78"/>
            </a:endParaRPr>
          </a:p>
        </p:txBody>
      </p:sp>
    </p:spTree>
    <p:extLst>
      <p:ext uri="{BB962C8B-B14F-4D97-AF65-F5344CB8AC3E}">
        <p14:creationId xmlns:p14="http://schemas.microsoft.com/office/powerpoint/2010/main" val="313487354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80108"/>
            <a:ext cx="8714509" cy="886691"/>
          </a:xfrm>
        </p:spPr>
        <p:txBody>
          <a:bodyPr>
            <a:noAutofit/>
          </a:bodyPr>
          <a:lstStyle/>
          <a:p>
            <a:pPr marL="0" indent="0" algn="ctr" rtl="1"/>
            <a:r>
              <a:rPr lang="ar-SA" sz="6600" b="1" dirty="0" smtClean="0">
                <a:solidFill>
                  <a:srgbClr val="FF0000"/>
                </a:solidFill>
                <a:effectLst>
                  <a:outerShdw blurRad="38100" dist="38100" dir="2700000" algn="tl">
                    <a:srgbClr val="000000">
                      <a:alpha val="43137"/>
                    </a:srgbClr>
                  </a:outerShdw>
                </a:effectLst>
                <a:cs typeface="Ali-A-Samik" pitchFamily="2" charset="-78"/>
              </a:rPr>
              <a:t>تَ</a:t>
            </a:r>
            <a:r>
              <a:rPr lang="ar-IQ" sz="6600" b="1" dirty="0" smtClean="0">
                <a:solidFill>
                  <a:srgbClr val="FF0000"/>
                </a:solidFill>
                <a:effectLst>
                  <a:outerShdw blurRad="38100" dist="38100" dir="2700000" algn="tl">
                    <a:srgbClr val="000000">
                      <a:alpha val="43137"/>
                    </a:srgbClr>
                  </a:outerShdw>
                </a:effectLst>
                <a:cs typeface="Ali-A-Samik" pitchFamily="2" charset="-78"/>
              </a:rPr>
              <a:t>ـ</a:t>
            </a:r>
            <a:r>
              <a:rPr lang="ar-SA" sz="6600" b="1" dirty="0" smtClean="0">
                <a:solidFill>
                  <a:srgbClr val="FF0000"/>
                </a:solidFill>
                <a:effectLst>
                  <a:outerShdw blurRad="38100" dist="38100" dir="2700000" algn="tl">
                    <a:srgbClr val="000000">
                      <a:alpha val="43137"/>
                    </a:srgbClr>
                  </a:outerShdw>
                </a:effectLst>
                <a:cs typeface="Ali-A-Samik" pitchFamily="2" charset="-78"/>
              </a:rPr>
              <a:t>عْ</a:t>
            </a:r>
            <a:r>
              <a:rPr lang="ar-IQ" sz="6600" b="1" dirty="0" smtClean="0">
                <a:solidFill>
                  <a:srgbClr val="FF0000"/>
                </a:solidFill>
                <a:effectLst>
                  <a:outerShdw blurRad="38100" dist="38100" dir="2700000" algn="tl">
                    <a:srgbClr val="000000">
                      <a:alpha val="43137"/>
                    </a:srgbClr>
                  </a:outerShdw>
                </a:effectLst>
                <a:cs typeface="Ali-A-Samik" pitchFamily="2" charset="-78"/>
              </a:rPr>
              <a:t>ـ</a:t>
            </a:r>
            <a:r>
              <a:rPr lang="ar-SA" sz="6600" b="1" dirty="0" smtClean="0">
                <a:solidFill>
                  <a:srgbClr val="FF0000"/>
                </a:solidFill>
                <a:effectLst>
                  <a:outerShdw blurRad="38100" dist="38100" dir="2700000" algn="tl">
                    <a:srgbClr val="000000">
                      <a:alpha val="43137"/>
                    </a:srgbClr>
                  </a:outerShdw>
                </a:effectLst>
                <a:cs typeface="Ali-A-Samik" pitchFamily="2" charset="-78"/>
              </a:rPr>
              <a:t>رِي</a:t>
            </a:r>
            <a:r>
              <a:rPr lang="ar-IQ" sz="6600" b="1" dirty="0" smtClean="0">
                <a:solidFill>
                  <a:srgbClr val="FF0000"/>
                </a:solidFill>
                <a:effectLst>
                  <a:outerShdw blurRad="38100" dist="38100" dir="2700000" algn="tl">
                    <a:srgbClr val="000000">
                      <a:alpha val="43137"/>
                    </a:srgbClr>
                  </a:outerShdw>
                </a:effectLst>
                <a:cs typeface="Ali-A-Samik" pitchFamily="2" charset="-78"/>
              </a:rPr>
              <a:t>ـــ</a:t>
            </a:r>
            <a:r>
              <a:rPr lang="ar-SA" sz="6600" b="1" dirty="0" smtClean="0">
                <a:solidFill>
                  <a:srgbClr val="FF0000"/>
                </a:solidFill>
                <a:effectLst>
                  <a:outerShdw blurRad="38100" dist="38100" dir="2700000" algn="tl">
                    <a:srgbClr val="000000">
                      <a:alpha val="43137"/>
                    </a:srgbClr>
                  </a:outerShdw>
                </a:effectLst>
                <a:cs typeface="Ali-A-Samik" pitchFamily="2" charset="-78"/>
              </a:rPr>
              <a:t>فُ </a:t>
            </a:r>
            <a:r>
              <a:rPr lang="ar-IQ" sz="6600" b="1" dirty="0" smtClean="0">
                <a:solidFill>
                  <a:srgbClr val="FF0000"/>
                </a:solidFill>
                <a:effectLst>
                  <a:outerShdw blurRad="38100" dist="38100" dir="2700000" algn="tl">
                    <a:srgbClr val="000000">
                      <a:alpha val="43137"/>
                    </a:srgbClr>
                  </a:outerShdw>
                </a:effectLst>
                <a:cs typeface="Ali-A-Samik" pitchFamily="2" charset="-78"/>
              </a:rPr>
              <a:t>الـدَّافــع</a:t>
            </a:r>
            <a:endParaRPr lang="en-US" sz="6600"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10837" y="900545"/>
            <a:ext cx="11928764" cy="5818909"/>
          </a:xfrm>
        </p:spPr>
        <p:txBody>
          <a:bodyPr>
            <a:noAutofit/>
          </a:bodyPr>
          <a:lstStyle/>
          <a:p>
            <a:pPr marL="0" indent="0" algn="just" rtl="1">
              <a:lnSpc>
                <a:spcPct val="150000"/>
              </a:lnSpc>
              <a:buNone/>
            </a:pPr>
            <a:r>
              <a:rPr lang="ar-SA" sz="3600" b="1" dirty="0">
                <a:effectLst>
                  <a:outerShdw blurRad="38100" dist="38100" dir="2700000" algn="tl">
                    <a:srgbClr val="000000">
                      <a:alpha val="43137"/>
                    </a:srgbClr>
                  </a:outerShdw>
                </a:effectLst>
                <a:cs typeface="Ali-A-Sharif" pitchFamily="2" charset="-78"/>
              </a:rPr>
              <a:t>Ξ الدَّافع: "حالة ٌداخليةٌ جسمية أو نفسية يثير السلوك في ظروف معينة وتواصله تحي، ينتهي إلى غاية معينة" مثل: حيوان جائع يبحث عن طعام أو مريض يبحث عن الدواء </a:t>
            </a:r>
            <a:r>
              <a:rPr lang="ar-SA" sz="3600" b="1" dirty="0" smtClean="0">
                <a:effectLst>
                  <a:outerShdw blurRad="38100" dist="38100" dir="2700000" algn="tl">
                    <a:srgbClr val="000000">
                      <a:alpha val="43137"/>
                    </a:srgbClr>
                  </a:outerShdw>
                </a:effectLst>
                <a:cs typeface="Ali-A-Sharif" pitchFamily="2" charset="-78"/>
              </a:rPr>
              <a:t>والش</a:t>
            </a:r>
            <a:r>
              <a:rPr lang="ar-IQ" sz="3600" b="1" dirty="0" smtClean="0">
                <a:effectLst>
                  <a:outerShdw blurRad="38100" dist="38100" dir="2700000" algn="tl">
                    <a:srgbClr val="000000">
                      <a:alpha val="43137"/>
                    </a:srgbClr>
                  </a:outerShdw>
                </a:effectLst>
                <a:cs typeface="Ali-A-Sharif" pitchFamily="2" charset="-78"/>
              </a:rPr>
              <a:t>ِّ</a:t>
            </a:r>
            <a:r>
              <a:rPr lang="ar-SA" sz="3600" b="1" dirty="0" smtClean="0">
                <a:effectLst>
                  <a:outerShdw blurRad="38100" dist="38100" dir="2700000" algn="tl">
                    <a:srgbClr val="000000">
                      <a:alpha val="43137"/>
                    </a:srgbClr>
                  </a:outerShdw>
                </a:effectLst>
                <a:cs typeface="Ali-A-Sharif" pitchFamily="2" charset="-78"/>
              </a:rPr>
              <a:t>فاء </a:t>
            </a:r>
            <a:r>
              <a:rPr lang="ar-SA" sz="3600" b="1" dirty="0">
                <a:effectLst>
                  <a:outerShdw blurRad="38100" dist="38100" dir="2700000" algn="tl">
                    <a:srgbClr val="000000">
                      <a:alpha val="43137"/>
                    </a:srgbClr>
                  </a:outerShdw>
                </a:effectLst>
                <a:cs typeface="Ali-A-Sharif" pitchFamily="2" charset="-78"/>
              </a:rPr>
              <a:t>.</a:t>
            </a:r>
            <a:endParaRPr lang="en-US" sz="3600" b="1" dirty="0">
              <a:effectLst>
                <a:outerShdw blurRad="38100" dist="38100" dir="2700000" algn="tl">
                  <a:srgbClr val="000000">
                    <a:alpha val="43137"/>
                  </a:srgbClr>
                </a:outerShdw>
              </a:effectLst>
              <a:cs typeface="Ali-A-Sharif" pitchFamily="2" charset="-78"/>
            </a:endParaRPr>
          </a:p>
          <a:p>
            <a:pPr marL="0" indent="0" algn="just" rtl="1">
              <a:lnSpc>
                <a:spcPct val="150000"/>
              </a:lnSpc>
              <a:buNone/>
            </a:pPr>
            <a:r>
              <a:rPr lang="ar-SA" sz="3200" b="1" dirty="0">
                <a:solidFill>
                  <a:srgbClr val="002060"/>
                </a:solidFill>
                <a:effectLst>
                  <a:outerShdw blurRad="38100" dist="38100" dir="2700000" algn="tl">
                    <a:srgbClr val="000000">
                      <a:alpha val="43137"/>
                    </a:srgbClr>
                  </a:outerShdw>
                </a:effectLst>
                <a:cs typeface="Ali-A-Sharif" pitchFamily="2" charset="-78"/>
              </a:rPr>
              <a:t>≤</a:t>
            </a:r>
            <a:r>
              <a:rPr lang="ar-SA" sz="3000" b="1" dirty="0">
                <a:solidFill>
                  <a:srgbClr val="002060"/>
                </a:solidFill>
                <a:effectLst>
                  <a:outerShdw blurRad="38100" dist="38100" dir="2700000" algn="tl">
                    <a:srgbClr val="000000">
                      <a:alpha val="43137"/>
                    </a:srgbClr>
                  </a:outerShdw>
                </a:effectLst>
                <a:cs typeface="Ali-A-Sharif" pitchFamily="2" charset="-78"/>
              </a:rPr>
              <a:t> الدَّافع: حالة استثارة وتوتر داخلي تثير السلوك وتدفعه إلى تحقيق هدف معين ، والدافع يهيئ الكائن الحي ويقوم بالتعبئة العامة لطاقته بحيث تتناسب قوة الدافع مع مقدار الطاقة الناتجة عنه ، مثل: الشخص الذي امتنع عن الطعام لمدة أطول تكون قوة الدَّافع التماس الطعام أكثر بكثير من الشَّخص الذي منع من الطعام لمدة قصيرة سعات مثلاً . </a:t>
            </a:r>
            <a:endParaRPr lang="ar-IQ" sz="3000" b="1" dirty="0">
              <a:solidFill>
                <a:srgbClr val="002060"/>
              </a:solidFill>
              <a:effectLst>
                <a:outerShdw blurRad="38100" dist="38100" dir="2700000" algn="tl">
                  <a:srgbClr val="000000">
                    <a:alpha val="43137"/>
                  </a:srgbClr>
                </a:outerShdw>
              </a:effectLst>
              <a:cs typeface="Ali-A-Sharif" pitchFamily="2" charset="-78"/>
            </a:endParaRPr>
          </a:p>
          <a:p>
            <a:pPr marL="0" indent="0" algn="just" rtl="1">
              <a:lnSpc>
                <a:spcPct val="150000"/>
              </a:lnSpc>
              <a:buNone/>
            </a:pPr>
            <a:r>
              <a:rPr lang="ar-IQ" sz="4000" b="1" dirty="0">
                <a:solidFill>
                  <a:srgbClr val="C00000"/>
                </a:solidFill>
                <a:effectLst>
                  <a:outerShdw blurRad="38100" dist="38100" dir="2700000" algn="tl">
                    <a:srgbClr val="000000">
                      <a:alpha val="43137"/>
                    </a:srgbClr>
                  </a:outerShdw>
                </a:effectLst>
                <a:cs typeface="Ali-A-Sharif" pitchFamily="2" charset="-78"/>
              </a:rPr>
              <a:t>♦</a:t>
            </a:r>
            <a:r>
              <a:rPr lang="ar-IQ" sz="3600" b="1" dirty="0">
                <a:solidFill>
                  <a:srgbClr val="C00000"/>
                </a:solidFill>
                <a:effectLst>
                  <a:outerShdw blurRad="38100" dist="38100" dir="2700000" algn="tl">
                    <a:srgbClr val="000000">
                      <a:alpha val="43137"/>
                    </a:srgbClr>
                  </a:outerShdw>
                </a:effectLst>
                <a:cs typeface="Ali-A-Sharif" pitchFamily="2" charset="-78"/>
              </a:rPr>
              <a:t> ويمكن القول بأنَّ الدافع هو: "أيّ عامل داخلي في الكائن الحيّ يدْفَعُهُ إلى عَمَلٍ معيَّن والإستمرار في هذا العمل مدة معينة من الزمن حتى يشبع هذا الدَّافع</a:t>
            </a:r>
            <a:r>
              <a:rPr lang="ar-IQ" sz="3600" b="1" dirty="0" smtClean="0">
                <a:solidFill>
                  <a:srgbClr val="C00000"/>
                </a:solidFill>
                <a:effectLst>
                  <a:outerShdw blurRad="38100" dist="38100" dir="2700000" algn="tl">
                    <a:srgbClr val="000000">
                      <a:alpha val="43137"/>
                    </a:srgbClr>
                  </a:outerShdw>
                </a:effectLst>
                <a:cs typeface="Ali-A-Sharif" pitchFamily="2" charset="-78"/>
              </a:rPr>
              <a:t>".</a:t>
            </a:r>
            <a:endParaRPr lang="en-US" sz="3600" b="1" dirty="0">
              <a:solidFill>
                <a:srgbClr val="C00000"/>
              </a:solidFill>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70676181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10836" y="124692"/>
            <a:ext cx="11914909" cy="6247079"/>
          </a:xfrm>
        </p:spPr>
        <p:txBody>
          <a:bodyPr>
            <a:noAutofit/>
          </a:bodyPr>
          <a:lstStyle/>
          <a:p>
            <a:pPr algn="r" rtl="1">
              <a:lnSpc>
                <a:spcPct val="150000"/>
              </a:lnSpc>
            </a:pPr>
            <a:r>
              <a:rPr lang="ar-IQ" sz="5400" b="1" dirty="0" smtClean="0">
                <a:solidFill>
                  <a:srgbClr val="002060"/>
                </a:solidFill>
                <a:effectLst>
                  <a:outerShdw blurRad="38100" dist="38100" dir="2700000" algn="tl">
                    <a:srgbClr val="000000">
                      <a:alpha val="43137"/>
                    </a:srgbClr>
                  </a:outerShdw>
                </a:effectLst>
                <a:cs typeface="Ali-A-Sharif Bold" pitchFamily="2" charset="-78"/>
              </a:rPr>
              <a:t>       </a:t>
            </a:r>
            <a:r>
              <a:rPr lang="ar-IQ" sz="6000" b="1" dirty="0" smtClean="0">
                <a:solidFill>
                  <a:srgbClr val="002060"/>
                </a:solidFill>
                <a:effectLst>
                  <a:outerShdw blurRad="38100" dist="38100" dir="2700000" algn="tl">
                    <a:srgbClr val="000000">
                      <a:alpha val="43137"/>
                    </a:srgbClr>
                  </a:outerShdw>
                </a:effectLst>
                <a:cs typeface="Ali-A-Azzam" pitchFamily="2" charset="-78"/>
              </a:rPr>
              <a:t>الحَـافِـز</a:t>
            </a:r>
            <a:r>
              <a:rPr lang="ar-IQ" sz="6000" b="1" dirty="0">
                <a:solidFill>
                  <a:srgbClr val="002060"/>
                </a:solidFill>
                <a:effectLst>
                  <a:outerShdw blurRad="38100" dist="38100" dir="2700000" algn="tl">
                    <a:srgbClr val="000000">
                      <a:alpha val="43137"/>
                    </a:srgbClr>
                  </a:outerShdw>
                </a:effectLst>
                <a:cs typeface="Ali-A-Azzam" pitchFamily="2" charset="-78"/>
              </a:rPr>
              <a:t>:</a:t>
            </a:r>
            <a:r>
              <a:rPr lang="en-US" sz="4000" dirty="0">
                <a:effectLst>
                  <a:outerShdw blurRad="38100" dist="38100" dir="2700000" algn="tl">
                    <a:srgbClr val="000000">
                      <a:alpha val="43137"/>
                    </a:srgbClr>
                  </a:outerShdw>
                </a:effectLst>
                <a:cs typeface="Ali-A-Sharif Bold" pitchFamily="2" charset="-78"/>
              </a:rPr>
              <a:t/>
            </a:r>
            <a:br>
              <a:rPr lang="en-US" sz="4000" dirty="0">
                <a:effectLst>
                  <a:outerShdw blurRad="38100" dist="38100" dir="2700000" algn="tl">
                    <a:srgbClr val="000000">
                      <a:alpha val="43137"/>
                    </a:srgbClr>
                  </a:outerShdw>
                </a:effectLst>
                <a:cs typeface="Ali-A-Sharif Bold" pitchFamily="2" charset="-78"/>
              </a:rPr>
            </a:br>
            <a:r>
              <a:rPr lang="ar-SA" sz="4000" dirty="0" smtClean="0">
                <a:effectLst>
                  <a:outerShdw blurRad="38100" dist="38100" dir="2700000" algn="tl">
                    <a:srgbClr val="000000">
                      <a:alpha val="43137"/>
                    </a:srgbClr>
                  </a:outerShdw>
                </a:effectLst>
                <a:cs typeface="Ali-A-Sharif Bold" pitchFamily="2" charset="-78"/>
              </a:rPr>
              <a:t>ه</a:t>
            </a:r>
            <a:r>
              <a:rPr lang="ar-IQ" sz="4000" dirty="0" smtClean="0">
                <a:effectLst>
                  <a:outerShdw blurRad="38100" dist="38100" dir="2700000" algn="tl">
                    <a:srgbClr val="000000">
                      <a:alpha val="43137"/>
                    </a:srgbClr>
                  </a:outerShdw>
                </a:effectLst>
                <a:cs typeface="Ali-A-Sharif Bold" pitchFamily="2" charset="-78"/>
              </a:rPr>
              <a:t>ـ</a:t>
            </a:r>
            <a:r>
              <a:rPr lang="ar-SA" sz="4000" dirty="0" smtClean="0">
                <a:effectLst>
                  <a:outerShdw blurRad="38100" dist="38100" dir="2700000" algn="tl">
                    <a:srgbClr val="000000">
                      <a:alpha val="43137"/>
                    </a:srgbClr>
                  </a:outerShdw>
                </a:effectLst>
                <a:cs typeface="Ali-A-Sharif Bold" pitchFamily="2" charset="-78"/>
              </a:rPr>
              <a:t>ي </a:t>
            </a:r>
            <a:r>
              <a:rPr lang="ar-SA" sz="4000" dirty="0">
                <a:effectLst>
                  <a:outerShdw blurRad="38100" dist="38100" dir="2700000" algn="tl">
                    <a:srgbClr val="000000">
                      <a:alpha val="43137"/>
                    </a:srgbClr>
                  </a:outerShdw>
                </a:effectLst>
                <a:cs typeface="Ali-A-Sharif Bold" pitchFamily="2" charset="-78"/>
              </a:rPr>
              <a:t>تسهيلات </a:t>
            </a:r>
            <a:r>
              <a:rPr lang="ar-SA" sz="4000" dirty="0" smtClean="0">
                <a:effectLst>
                  <a:outerShdw blurRad="38100" dist="38100" dir="2700000" algn="tl">
                    <a:srgbClr val="000000">
                      <a:alpha val="43137"/>
                    </a:srgbClr>
                  </a:outerShdw>
                </a:effectLst>
                <a:cs typeface="Ali-A-Sharif Bold" pitchFamily="2" charset="-78"/>
              </a:rPr>
              <a:t>مادي</a:t>
            </a:r>
            <a:r>
              <a:rPr lang="ar-IQ" sz="4000" dirty="0" smtClean="0">
                <a:effectLst>
                  <a:outerShdw blurRad="38100" dist="38100" dir="2700000" algn="tl">
                    <a:srgbClr val="000000">
                      <a:alpha val="43137"/>
                    </a:srgbClr>
                  </a:outerShdw>
                </a:effectLst>
                <a:cs typeface="Ali-A-Sharif Bold" pitchFamily="2" charset="-78"/>
              </a:rPr>
              <a:t>ـ</a:t>
            </a:r>
            <a:r>
              <a:rPr lang="ar-SA" sz="4000" dirty="0" smtClean="0">
                <a:effectLst>
                  <a:outerShdw blurRad="38100" dist="38100" dir="2700000" algn="tl">
                    <a:srgbClr val="000000">
                      <a:alpha val="43137"/>
                    </a:srgbClr>
                  </a:outerShdw>
                </a:effectLst>
                <a:cs typeface="Ali-A-Sharif Bold" pitchFamily="2" charset="-78"/>
              </a:rPr>
              <a:t>ة </a:t>
            </a:r>
            <a:r>
              <a:rPr lang="ar-SA" sz="4000" dirty="0">
                <a:effectLst>
                  <a:outerShdw blurRad="38100" dist="38100" dir="2700000" algn="tl">
                    <a:srgbClr val="000000">
                      <a:alpha val="43137"/>
                    </a:srgbClr>
                  </a:outerShdw>
                </a:effectLst>
                <a:cs typeface="Ali-A-Sharif Bold" pitchFamily="2" charset="-78"/>
              </a:rPr>
              <a:t>أو </a:t>
            </a:r>
            <a:r>
              <a:rPr lang="ar-SA" sz="4000" dirty="0" smtClean="0">
                <a:effectLst>
                  <a:outerShdw blurRad="38100" dist="38100" dir="2700000" algn="tl">
                    <a:srgbClr val="000000">
                      <a:alpha val="43137"/>
                    </a:srgbClr>
                  </a:outerShdw>
                </a:effectLst>
                <a:cs typeface="Ali-A-Sharif Bold" pitchFamily="2" charset="-78"/>
              </a:rPr>
              <a:t>معنوي</a:t>
            </a:r>
            <a:r>
              <a:rPr lang="ar-IQ" sz="4000" dirty="0" smtClean="0">
                <a:effectLst>
                  <a:outerShdw blurRad="38100" dist="38100" dir="2700000" algn="tl">
                    <a:srgbClr val="000000">
                      <a:alpha val="43137"/>
                    </a:srgbClr>
                  </a:outerShdw>
                </a:effectLst>
                <a:cs typeface="Ali-A-Sharif Bold" pitchFamily="2" charset="-78"/>
              </a:rPr>
              <a:t>ـ</a:t>
            </a:r>
            <a:r>
              <a:rPr lang="ar-SA" sz="4000" dirty="0" smtClean="0">
                <a:effectLst>
                  <a:outerShdw blurRad="38100" dist="38100" dir="2700000" algn="tl">
                    <a:srgbClr val="000000">
                      <a:alpha val="43137"/>
                    </a:srgbClr>
                  </a:outerShdw>
                </a:effectLst>
                <a:cs typeface="Ali-A-Sharif Bold" pitchFamily="2" charset="-78"/>
              </a:rPr>
              <a:t>ة تقدِّم</a:t>
            </a:r>
            <a:r>
              <a:rPr lang="ar-IQ" sz="4000" dirty="0" smtClean="0">
                <a:effectLst>
                  <a:outerShdw blurRad="38100" dist="38100" dir="2700000" algn="tl">
                    <a:srgbClr val="000000">
                      <a:alpha val="43137"/>
                    </a:srgbClr>
                  </a:outerShdw>
                </a:effectLst>
                <a:cs typeface="Ali-A-Sharif Bold" pitchFamily="2" charset="-78"/>
              </a:rPr>
              <a:t>ُ</a:t>
            </a:r>
            <a:r>
              <a:rPr lang="ar-SA" sz="4000" dirty="0" smtClean="0">
                <a:effectLst>
                  <a:outerShdw blurRad="38100" dist="38100" dir="2700000" algn="tl">
                    <a:srgbClr val="000000">
                      <a:alpha val="43137"/>
                    </a:srgbClr>
                  </a:outerShdw>
                </a:effectLst>
                <a:cs typeface="Ali-A-Sharif Bold" pitchFamily="2" charset="-78"/>
              </a:rPr>
              <a:t>ها </a:t>
            </a:r>
            <a:r>
              <a:rPr lang="ar-SA" sz="4000" dirty="0">
                <a:effectLst>
                  <a:outerShdw blurRad="38100" dist="38100" dir="2700000" algn="tl">
                    <a:srgbClr val="000000">
                      <a:alpha val="43137"/>
                    </a:srgbClr>
                  </a:outerShdw>
                </a:effectLst>
                <a:cs typeface="Ali-A-Sharif Bold" pitchFamily="2" charset="-78"/>
              </a:rPr>
              <a:t>البيئة </a:t>
            </a:r>
            <a:r>
              <a:rPr lang="ar-SA" sz="4000" dirty="0" smtClean="0">
                <a:effectLst>
                  <a:outerShdw blurRad="38100" dist="38100" dir="2700000" algn="tl">
                    <a:srgbClr val="000000">
                      <a:alpha val="43137"/>
                    </a:srgbClr>
                  </a:outerShdw>
                </a:effectLst>
                <a:cs typeface="Ali-A-Sharif Bold" pitchFamily="2" charset="-78"/>
              </a:rPr>
              <a:t>المحيط</a:t>
            </a:r>
            <a:r>
              <a:rPr lang="ar-IQ" sz="4000" dirty="0" smtClean="0">
                <a:effectLst>
                  <a:outerShdw blurRad="38100" dist="38100" dir="2700000" algn="tl">
                    <a:srgbClr val="000000">
                      <a:alpha val="43137"/>
                    </a:srgbClr>
                  </a:outerShdw>
                </a:effectLst>
                <a:cs typeface="Ali-A-Sharif Bold" pitchFamily="2" charset="-78"/>
              </a:rPr>
              <a:t>ـ</a:t>
            </a:r>
            <a:r>
              <a:rPr lang="ar-SA" sz="4000" dirty="0" smtClean="0">
                <a:effectLst>
                  <a:outerShdw blurRad="38100" dist="38100" dir="2700000" algn="tl">
                    <a:srgbClr val="000000">
                      <a:alpha val="43137"/>
                    </a:srgbClr>
                  </a:outerShdw>
                </a:effectLst>
                <a:cs typeface="Ali-A-Sharif Bold" pitchFamily="2" charset="-78"/>
              </a:rPr>
              <a:t>ة بالأف</a:t>
            </a:r>
            <a:r>
              <a:rPr lang="ar-IQ" sz="4000" dirty="0" smtClean="0">
                <a:effectLst>
                  <a:outerShdw blurRad="38100" dist="38100" dir="2700000" algn="tl">
                    <a:srgbClr val="000000">
                      <a:alpha val="43137"/>
                    </a:srgbClr>
                  </a:outerShdw>
                </a:effectLst>
                <a:cs typeface="Ali-A-Sharif Bold" pitchFamily="2" charset="-78"/>
              </a:rPr>
              <a:t>ـ</a:t>
            </a:r>
            <a:r>
              <a:rPr lang="ar-SA" sz="4000" dirty="0" smtClean="0">
                <a:effectLst>
                  <a:outerShdw blurRad="38100" dist="38100" dir="2700000" algn="tl">
                    <a:srgbClr val="000000">
                      <a:alpha val="43137"/>
                    </a:srgbClr>
                  </a:outerShdw>
                </a:effectLst>
                <a:cs typeface="Ali-A-Sharif Bold" pitchFamily="2" charset="-78"/>
              </a:rPr>
              <a:t>راد لمساعدته</a:t>
            </a:r>
            <a:r>
              <a:rPr lang="ar-IQ" sz="4000" dirty="0" smtClean="0">
                <a:effectLst>
                  <a:outerShdw blurRad="38100" dist="38100" dir="2700000" algn="tl">
                    <a:srgbClr val="000000">
                      <a:alpha val="43137"/>
                    </a:srgbClr>
                  </a:outerShdw>
                </a:effectLst>
                <a:cs typeface="Ali-A-Sharif Bold" pitchFamily="2" charset="-78"/>
              </a:rPr>
              <a:t>ـ</a:t>
            </a:r>
            <a:r>
              <a:rPr lang="ar-SA" sz="4000" dirty="0" smtClean="0">
                <a:effectLst>
                  <a:outerShdw blurRad="38100" dist="38100" dir="2700000" algn="tl">
                    <a:srgbClr val="000000">
                      <a:alpha val="43137"/>
                    </a:srgbClr>
                  </a:outerShdw>
                </a:effectLst>
                <a:cs typeface="Ali-A-Sharif Bold" pitchFamily="2" charset="-78"/>
              </a:rPr>
              <a:t>م </a:t>
            </a:r>
            <a:r>
              <a:rPr lang="ar-SA" sz="4000" dirty="0">
                <a:effectLst>
                  <a:outerShdw blurRad="38100" dist="38100" dir="2700000" algn="tl">
                    <a:srgbClr val="000000">
                      <a:alpha val="43137"/>
                    </a:srgbClr>
                  </a:outerShdw>
                </a:effectLst>
                <a:cs typeface="Ali-A-Sharif Bold" pitchFamily="2" charset="-78"/>
              </a:rPr>
              <a:t>في الوصول بدوافعهم الى غاياتهم اشباعاً لحاجاتهم </a:t>
            </a:r>
            <a:r>
              <a:rPr lang="en-US" sz="4000" dirty="0">
                <a:effectLst>
                  <a:outerShdw blurRad="38100" dist="38100" dir="2700000" algn="tl">
                    <a:srgbClr val="000000">
                      <a:alpha val="43137"/>
                    </a:srgbClr>
                  </a:outerShdw>
                </a:effectLst>
                <a:cs typeface="Ali-A-Sharif Bold" pitchFamily="2" charset="-78"/>
              </a:rPr>
              <a:t>.</a:t>
            </a:r>
            <a:br>
              <a:rPr lang="en-US" sz="4000" dirty="0">
                <a:effectLst>
                  <a:outerShdw blurRad="38100" dist="38100" dir="2700000" algn="tl">
                    <a:srgbClr val="000000">
                      <a:alpha val="43137"/>
                    </a:srgbClr>
                  </a:outerShdw>
                </a:effectLst>
                <a:cs typeface="Ali-A-Sharif Bold" pitchFamily="2" charset="-78"/>
              </a:rPr>
            </a:br>
            <a:r>
              <a:rPr lang="ar-IQ" sz="4000" dirty="0" smtClean="0">
                <a:effectLst>
                  <a:outerShdw blurRad="38100" dist="38100" dir="2700000" algn="tl">
                    <a:srgbClr val="000000">
                      <a:alpha val="43137"/>
                    </a:srgbClr>
                  </a:outerShdw>
                </a:effectLst>
                <a:cs typeface="Ali-A-Sharif Bold" pitchFamily="2" charset="-78"/>
              </a:rPr>
              <a:t>         </a:t>
            </a:r>
            <a:r>
              <a:rPr lang="ar-SA" sz="5400" b="1" dirty="0" smtClean="0">
                <a:solidFill>
                  <a:srgbClr val="FF0000"/>
                </a:solidFill>
                <a:effectLst>
                  <a:outerShdw blurRad="38100" dist="38100" dir="2700000" algn="tl">
                    <a:srgbClr val="000000">
                      <a:alpha val="43137"/>
                    </a:srgbClr>
                  </a:outerShdw>
                </a:effectLst>
                <a:cs typeface="Ali-A-Azzam" pitchFamily="2" charset="-78"/>
              </a:rPr>
              <a:t>الفَ</a:t>
            </a:r>
            <a:r>
              <a:rPr lang="ar-IQ" sz="5400" b="1" dirty="0" smtClean="0">
                <a:solidFill>
                  <a:srgbClr val="FF0000"/>
                </a:solidFill>
                <a:effectLst>
                  <a:outerShdw blurRad="38100" dist="38100" dir="2700000" algn="tl">
                    <a:srgbClr val="000000">
                      <a:alpha val="43137"/>
                    </a:srgbClr>
                  </a:outerShdw>
                </a:effectLst>
                <a:cs typeface="Ali-A-Azzam" pitchFamily="2" charset="-78"/>
              </a:rPr>
              <a:t>ـ</a:t>
            </a:r>
            <a:r>
              <a:rPr lang="ar-SA" sz="5400" b="1" dirty="0" smtClean="0">
                <a:solidFill>
                  <a:srgbClr val="FF0000"/>
                </a:solidFill>
                <a:effectLst>
                  <a:outerShdw blurRad="38100" dist="38100" dir="2700000" algn="tl">
                    <a:srgbClr val="000000">
                      <a:alpha val="43137"/>
                    </a:srgbClr>
                  </a:outerShdw>
                </a:effectLst>
                <a:cs typeface="Ali-A-Azzam" pitchFamily="2" charset="-78"/>
              </a:rPr>
              <a:t>رْقُ </a:t>
            </a:r>
            <a:r>
              <a:rPr lang="ar-SA" sz="5400" b="1" dirty="0">
                <a:solidFill>
                  <a:srgbClr val="FF0000"/>
                </a:solidFill>
                <a:effectLst>
                  <a:outerShdw blurRad="38100" dist="38100" dir="2700000" algn="tl">
                    <a:srgbClr val="000000">
                      <a:alpha val="43137"/>
                    </a:srgbClr>
                  </a:outerShdw>
                </a:effectLst>
                <a:cs typeface="Ali-A-Azzam" pitchFamily="2" charset="-78"/>
              </a:rPr>
              <a:t>بَيْنَ </a:t>
            </a:r>
            <a:r>
              <a:rPr lang="ar-SA" sz="5400" b="1" dirty="0" smtClean="0">
                <a:solidFill>
                  <a:srgbClr val="FF0000"/>
                </a:solidFill>
                <a:effectLst>
                  <a:outerShdw blurRad="38100" dist="38100" dir="2700000" algn="tl">
                    <a:srgbClr val="000000">
                      <a:alpha val="43137"/>
                    </a:srgbClr>
                  </a:outerShdw>
                </a:effectLst>
                <a:cs typeface="Ali-A-Azzam" pitchFamily="2" charset="-78"/>
              </a:rPr>
              <a:t>الحَافِ</a:t>
            </a:r>
            <a:r>
              <a:rPr lang="ar-IQ" sz="5400" b="1" dirty="0" smtClean="0">
                <a:solidFill>
                  <a:srgbClr val="FF0000"/>
                </a:solidFill>
                <a:effectLst>
                  <a:outerShdw blurRad="38100" dist="38100" dir="2700000" algn="tl">
                    <a:srgbClr val="000000">
                      <a:alpha val="43137"/>
                    </a:srgbClr>
                  </a:outerShdw>
                </a:effectLst>
                <a:cs typeface="Ali-A-Azzam" pitchFamily="2" charset="-78"/>
              </a:rPr>
              <a:t>ـ</a:t>
            </a:r>
            <a:r>
              <a:rPr lang="ar-SA" sz="5400" b="1" dirty="0" smtClean="0">
                <a:solidFill>
                  <a:srgbClr val="FF0000"/>
                </a:solidFill>
                <a:effectLst>
                  <a:outerShdw blurRad="38100" dist="38100" dir="2700000" algn="tl">
                    <a:srgbClr val="000000">
                      <a:alpha val="43137"/>
                    </a:srgbClr>
                  </a:outerShdw>
                </a:effectLst>
                <a:cs typeface="Ali-A-Azzam" pitchFamily="2" charset="-78"/>
              </a:rPr>
              <a:t>زِ وَالدَّافِ</a:t>
            </a:r>
            <a:r>
              <a:rPr lang="ar-IQ" sz="5400" b="1" dirty="0" smtClean="0">
                <a:solidFill>
                  <a:srgbClr val="FF0000"/>
                </a:solidFill>
                <a:effectLst>
                  <a:outerShdw blurRad="38100" dist="38100" dir="2700000" algn="tl">
                    <a:srgbClr val="000000">
                      <a:alpha val="43137"/>
                    </a:srgbClr>
                  </a:outerShdw>
                </a:effectLst>
                <a:cs typeface="Ali-A-Azzam" pitchFamily="2" charset="-78"/>
              </a:rPr>
              <a:t>ـ</a:t>
            </a:r>
            <a:r>
              <a:rPr lang="ar-SA" sz="5400" b="1" dirty="0" smtClean="0">
                <a:solidFill>
                  <a:srgbClr val="FF0000"/>
                </a:solidFill>
                <a:effectLst>
                  <a:outerShdw blurRad="38100" dist="38100" dir="2700000" algn="tl">
                    <a:srgbClr val="000000">
                      <a:alpha val="43137"/>
                    </a:srgbClr>
                  </a:outerShdw>
                </a:effectLst>
                <a:cs typeface="Ali-A-Azzam" pitchFamily="2" charset="-78"/>
              </a:rPr>
              <a:t>عِ </a:t>
            </a:r>
            <a:r>
              <a:rPr lang="ar-SA" sz="5400" b="1" dirty="0">
                <a:solidFill>
                  <a:srgbClr val="FF0000"/>
                </a:solidFill>
                <a:effectLst>
                  <a:outerShdw blurRad="38100" dist="38100" dir="2700000" algn="tl">
                    <a:srgbClr val="000000">
                      <a:alpha val="43137"/>
                    </a:srgbClr>
                  </a:outerShdw>
                </a:effectLst>
                <a:cs typeface="Ali-A-Azzam" pitchFamily="2" charset="-78"/>
              </a:rPr>
              <a:t>:</a:t>
            </a:r>
            <a:r>
              <a:rPr lang="en-US" dirty="0">
                <a:effectLst>
                  <a:outerShdw blurRad="38100" dist="38100" dir="2700000" algn="tl">
                    <a:srgbClr val="000000">
                      <a:alpha val="43137"/>
                    </a:srgbClr>
                  </a:outerShdw>
                </a:effectLst>
                <a:cs typeface="Ali-A-Sharif Bold" pitchFamily="2" charset="-78"/>
              </a:rPr>
              <a:t/>
            </a:r>
            <a:br>
              <a:rPr lang="en-US" dirty="0">
                <a:effectLst>
                  <a:outerShdw blurRad="38100" dist="38100" dir="2700000" algn="tl">
                    <a:srgbClr val="000000">
                      <a:alpha val="43137"/>
                    </a:srgbClr>
                  </a:outerShdw>
                </a:effectLst>
                <a:cs typeface="Ali-A-Sharif Bold" pitchFamily="2" charset="-78"/>
              </a:rPr>
            </a:br>
            <a:r>
              <a:rPr lang="ar-SA" sz="3800" dirty="0">
                <a:effectLst>
                  <a:outerShdw blurRad="38100" dist="38100" dir="2700000" algn="tl">
                    <a:srgbClr val="000000">
                      <a:alpha val="43137"/>
                    </a:srgbClr>
                  </a:outerShdw>
                </a:effectLst>
                <a:cs typeface="Ali-A-Sharif Bold" pitchFamily="2" charset="-78"/>
              </a:rPr>
              <a:t>الحافز شيء خارجي موجود في البيئة توفره المنشأة للعاملين فيها لإثارة </a:t>
            </a:r>
            <a:r>
              <a:rPr lang="ar-SA" sz="3800" dirty="0" smtClean="0">
                <a:effectLst>
                  <a:outerShdw blurRad="38100" dist="38100" dir="2700000" algn="tl">
                    <a:srgbClr val="000000">
                      <a:alpha val="43137"/>
                    </a:srgbClr>
                  </a:outerShdw>
                </a:effectLst>
                <a:cs typeface="Ali-A-Sharif Bold" pitchFamily="2" charset="-78"/>
              </a:rPr>
              <a:t>حاجاتهم</a:t>
            </a:r>
            <a:r>
              <a:rPr lang="ar-IQ" sz="3800" dirty="0" smtClean="0">
                <a:effectLst>
                  <a:outerShdw blurRad="38100" dist="38100" dir="2700000" algn="tl">
                    <a:srgbClr val="000000">
                      <a:alpha val="43137"/>
                    </a:srgbClr>
                  </a:outerShdw>
                </a:effectLst>
                <a:cs typeface="Ali-A-Sharif Bold" pitchFamily="2" charset="-78"/>
              </a:rPr>
              <a:t> </a:t>
            </a:r>
            <a:r>
              <a:rPr lang="ar-SA" sz="3800" dirty="0" smtClean="0">
                <a:effectLst>
                  <a:outerShdw blurRad="38100" dist="38100" dir="2700000" algn="tl">
                    <a:srgbClr val="000000">
                      <a:alpha val="43137"/>
                    </a:srgbClr>
                  </a:outerShdw>
                </a:effectLst>
                <a:cs typeface="Ali-A-Sharif Bold" pitchFamily="2" charset="-78"/>
              </a:rPr>
              <a:t>ودوافعهم </a:t>
            </a:r>
            <a:r>
              <a:rPr lang="ar-IQ" sz="4000" dirty="0" smtClean="0">
                <a:effectLst>
                  <a:outerShdw blurRad="38100" dist="38100" dir="2700000" algn="tl">
                    <a:srgbClr val="000000">
                      <a:alpha val="43137"/>
                    </a:srgbClr>
                  </a:outerShdw>
                </a:effectLst>
                <a:cs typeface="Ali-A-Sharif Bold" pitchFamily="2" charset="-78"/>
              </a:rPr>
              <a:t/>
            </a:r>
            <a:br>
              <a:rPr lang="ar-IQ" sz="4000" dirty="0" smtClean="0">
                <a:effectLst>
                  <a:outerShdw blurRad="38100" dist="38100" dir="2700000" algn="tl">
                    <a:srgbClr val="000000">
                      <a:alpha val="43137"/>
                    </a:srgbClr>
                  </a:outerShdw>
                </a:effectLst>
                <a:cs typeface="Ali-A-Sharif Bold" pitchFamily="2" charset="-78"/>
              </a:rPr>
            </a:br>
            <a:r>
              <a:rPr lang="ar-SA" sz="4000" dirty="0" smtClean="0">
                <a:effectLst>
                  <a:outerShdw blurRad="38100" dist="38100" dir="2700000" algn="tl">
                    <a:srgbClr val="000000">
                      <a:alpha val="43137"/>
                    </a:srgbClr>
                  </a:outerShdw>
                </a:effectLst>
                <a:cs typeface="Ali-A-Sharif Bold" pitchFamily="2" charset="-78"/>
              </a:rPr>
              <a:t>في </a:t>
            </a:r>
            <a:r>
              <a:rPr lang="ar-SA" sz="4000" dirty="0">
                <a:effectLst>
                  <a:outerShdw blurRad="38100" dist="38100" dir="2700000" algn="tl">
                    <a:srgbClr val="000000">
                      <a:alpha val="43137"/>
                    </a:srgbClr>
                  </a:outerShdw>
                </a:effectLst>
                <a:cs typeface="Ali-A-Sharif Bold" pitchFamily="2" charset="-78"/>
              </a:rPr>
              <a:t>حين أنَّ الدَّافع شيء </a:t>
            </a:r>
            <a:r>
              <a:rPr lang="ar-SA" sz="4000" dirty="0" smtClean="0">
                <a:effectLst>
                  <a:outerShdw blurRad="38100" dist="38100" dir="2700000" algn="tl">
                    <a:srgbClr val="000000">
                      <a:alpha val="43137"/>
                    </a:srgbClr>
                  </a:outerShdw>
                </a:effectLst>
                <a:cs typeface="Ali-A-Sharif Bold" pitchFamily="2" charset="-78"/>
              </a:rPr>
              <a:t>داخلي</a:t>
            </a:r>
            <a:r>
              <a:rPr lang="ar-IQ" sz="4000" dirty="0" smtClean="0">
                <a:effectLst>
                  <a:outerShdw blurRad="38100" dist="38100" dir="2700000" algn="tl">
                    <a:srgbClr val="000000">
                      <a:alpha val="43137"/>
                    </a:srgbClr>
                  </a:outerShdw>
                </a:effectLst>
                <a:cs typeface="Ali-A-Sharif Bold" pitchFamily="2" charset="-78"/>
              </a:rPr>
              <a:t>ٌّ</a:t>
            </a:r>
            <a:r>
              <a:rPr lang="ar-SA" sz="4000" dirty="0" smtClean="0">
                <a:effectLst>
                  <a:outerShdw blurRad="38100" dist="38100" dir="2700000" algn="tl">
                    <a:srgbClr val="000000">
                      <a:alpha val="43137"/>
                    </a:srgbClr>
                  </a:outerShdw>
                </a:effectLst>
                <a:cs typeface="Ali-A-Sharif Bold" pitchFamily="2" charset="-78"/>
              </a:rPr>
              <a:t> نابع</a:t>
            </a:r>
            <a:r>
              <a:rPr lang="ar-IQ" sz="4000" dirty="0" smtClean="0">
                <a:effectLst>
                  <a:outerShdw blurRad="38100" dist="38100" dir="2700000" algn="tl">
                    <a:srgbClr val="000000">
                      <a:alpha val="43137"/>
                    </a:srgbClr>
                  </a:outerShdw>
                </a:effectLst>
                <a:cs typeface="Ali-A-Sharif Bold" pitchFamily="2" charset="-78"/>
              </a:rPr>
              <a:t>ٌ</a:t>
            </a:r>
            <a:r>
              <a:rPr lang="ar-SA" sz="4000" dirty="0" smtClean="0">
                <a:effectLst>
                  <a:outerShdw blurRad="38100" dist="38100" dir="2700000" algn="tl">
                    <a:srgbClr val="000000">
                      <a:alpha val="43137"/>
                    </a:srgbClr>
                  </a:outerShdw>
                </a:effectLst>
                <a:cs typeface="Ali-A-Sharif Bold" pitchFamily="2" charset="-78"/>
              </a:rPr>
              <a:t> </a:t>
            </a:r>
            <a:r>
              <a:rPr lang="ar-SA" sz="4000" dirty="0">
                <a:effectLst>
                  <a:outerShdw blurRad="38100" dist="38100" dir="2700000" algn="tl">
                    <a:srgbClr val="000000">
                      <a:alpha val="43137"/>
                    </a:srgbClr>
                  </a:outerShdw>
                </a:effectLst>
                <a:cs typeface="Ali-A-Sharif Bold" pitchFamily="2" charset="-78"/>
              </a:rPr>
              <a:t>من داخل الفرد وهو تعبير عن حاجة ما يحثه على الفعل </a:t>
            </a:r>
            <a:r>
              <a:rPr lang="ar-SA" sz="4000" dirty="0" smtClean="0">
                <a:effectLst>
                  <a:outerShdw blurRad="38100" dist="38100" dir="2700000" algn="tl">
                    <a:srgbClr val="000000">
                      <a:alpha val="43137"/>
                    </a:srgbClr>
                  </a:outerShdw>
                </a:effectLst>
                <a:cs typeface="Ali-A-Sharif Bold" pitchFamily="2" charset="-78"/>
              </a:rPr>
              <a:t>والس</a:t>
            </a:r>
            <a:r>
              <a:rPr lang="ar-IQ" sz="4000" dirty="0" smtClean="0">
                <a:effectLst>
                  <a:outerShdw blurRad="38100" dist="38100" dir="2700000" algn="tl">
                    <a:srgbClr val="000000">
                      <a:alpha val="43137"/>
                    </a:srgbClr>
                  </a:outerShdw>
                </a:effectLst>
                <a:cs typeface="Ali-A-Sharif Bold" pitchFamily="2" charset="-78"/>
              </a:rPr>
              <a:t>ُّ</a:t>
            </a:r>
            <a:r>
              <a:rPr lang="ar-SA" sz="4000" dirty="0" smtClean="0">
                <a:effectLst>
                  <a:outerShdw blurRad="38100" dist="38100" dir="2700000" algn="tl">
                    <a:srgbClr val="000000">
                      <a:alpha val="43137"/>
                    </a:srgbClr>
                  </a:outerShdw>
                </a:effectLst>
                <a:cs typeface="Ali-A-Sharif Bold" pitchFamily="2" charset="-78"/>
              </a:rPr>
              <a:t>لوك </a:t>
            </a:r>
            <a:r>
              <a:rPr lang="ar-SA" sz="4000" dirty="0">
                <a:effectLst>
                  <a:outerShdw blurRad="38100" dist="38100" dir="2700000" algn="tl">
                    <a:srgbClr val="000000">
                      <a:alpha val="43137"/>
                    </a:srgbClr>
                  </a:outerShdw>
                </a:effectLst>
                <a:cs typeface="Ali-A-Sharif Bold" pitchFamily="2" charset="-78"/>
              </a:rPr>
              <a:t>المرغوب فيه.  </a:t>
            </a:r>
            <a:endParaRPr lang="en-US" sz="3600" dirty="0">
              <a:solidFill>
                <a:srgbClr val="FF0000"/>
              </a:solidFill>
              <a:effectLst>
                <a:outerShdw blurRad="38100" dist="38100" dir="2700000" algn="tl">
                  <a:srgbClr val="000000">
                    <a:alpha val="43137"/>
                  </a:srgbClr>
                </a:outerShdw>
              </a:effectLst>
              <a:latin typeface="+mn-lt"/>
              <a:ea typeface="+mn-ea"/>
              <a:cs typeface="Ali-A-Sharif Bold" pitchFamily="2" charset="-78"/>
            </a:endParaRPr>
          </a:p>
        </p:txBody>
      </p:sp>
      <p:sp>
        <p:nvSpPr>
          <p:cNvPr id="2" name="Left Arrow 1"/>
          <p:cNvSpPr/>
          <p:nvPr/>
        </p:nvSpPr>
        <p:spPr>
          <a:xfrm>
            <a:off x="10979694" y="20657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Left Arrow 2"/>
          <p:cNvSpPr/>
          <p:nvPr/>
        </p:nvSpPr>
        <p:spPr>
          <a:xfrm>
            <a:off x="10985645" y="325458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61121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52400" y="0"/>
            <a:ext cx="11887200" cy="6677891"/>
          </a:xfrm>
        </p:spPr>
        <p:txBody>
          <a:bodyPr>
            <a:noAutofit/>
          </a:bodyPr>
          <a:lstStyle/>
          <a:p>
            <a:pPr algn="r" rtl="1">
              <a:lnSpc>
                <a:spcPct val="150000"/>
              </a:lnSpc>
            </a:pPr>
            <a:r>
              <a:rPr lang="ar-IQ" sz="4800"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         </a:t>
            </a:r>
            <a:r>
              <a:rPr lang="ar-SA" sz="54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الدَّافِ</a:t>
            </a:r>
            <a:r>
              <a:rPr lang="ar-IQ" sz="54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ـ</a:t>
            </a:r>
            <a:r>
              <a:rPr lang="ar-SA" sz="54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عُ وَالبَاعِ</a:t>
            </a:r>
            <a:r>
              <a:rPr lang="ar-IQ" sz="54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ـ</a:t>
            </a:r>
            <a:r>
              <a:rPr lang="ar-SA" sz="54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ث </a:t>
            </a:r>
            <a:r>
              <a:rPr lang="ar-SA" sz="5400" b="1" dirty="0">
                <a:solidFill>
                  <a:srgbClr val="FF0000"/>
                </a:solidFill>
                <a:effectLst>
                  <a:outerShdw blurRad="38100" dist="38100" dir="2700000" algn="tl">
                    <a:srgbClr val="000000">
                      <a:alpha val="43137"/>
                    </a:srgbClr>
                  </a:outerShdw>
                </a:effectLst>
                <a:latin typeface="+mn-lt"/>
                <a:ea typeface="+mn-ea"/>
                <a:cs typeface="Ali-A-Azzam" pitchFamily="2" charset="-78"/>
              </a:rPr>
              <a:t>:</a:t>
            </a:r>
            <a:r>
              <a:rPr lang="en-US" sz="4800" b="1" dirty="0">
                <a:effectLst>
                  <a:outerShdw blurRad="38100" dist="38100" dir="2700000" algn="tl">
                    <a:srgbClr val="000000">
                      <a:alpha val="43137"/>
                    </a:srgbClr>
                  </a:outerShdw>
                </a:effectLst>
                <a:latin typeface="+mn-lt"/>
                <a:ea typeface="+mn-ea"/>
                <a:cs typeface="Ali-A-Azzam" pitchFamily="2" charset="-78"/>
              </a:rPr>
              <a:t/>
            </a:r>
            <a:br>
              <a:rPr lang="en-US" sz="4800" b="1" dirty="0">
                <a:effectLst>
                  <a:outerShdw blurRad="38100" dist="38100" dir="2700000" algn="tl">
                    <a:srgbClr val="000000">
                      <a:alpha val="43137"/>
                    </a:srgbClr>
                  </a:outerShdw>
                </a:effectLst>
                <a:latin typeface="+mn-lt"/>
                <a:ea typeface="+mn-ea"/>
                <a:cs typeface="Ali-A-Azzam" pitchFamily="2" charset="-78"/>
              </a:rPr>
            </a:br>
            <a:r>
              <a:rPr lang="ar-SA" sz="4800" b="1" dirty="0">
                <a:effectLst>
                  <a:outerShdw blurRad="38100" dist="38100" dir="2700000" algn="tl">
                    <a:srgbClr val="000000">
                      <a:alpha val="43137"/>
                    </a:srgbClr>
                  </a:outerShdw>
                </a:effectLst>
                <a:latin typeface="+mn-lt"/>
                <a:ea typeface="+mn-ea"/>
                <a:cs typeface="Ali-A-Sahifa Bold" pitchFamily="2" charset="-78"/>
              </a:rPr>
              <a:t>الدافع حالة </a:t>
            </a:r>
            <a:r>
              <a:rPr lang="ar-SA" sz="4800" b="1" dirty="0" smtClean="0">
                <a:effectLst>
                  <a:outerShdw blurRad="38100" dist="38100" dir="2700000" algn="tl">
                    <a:srgbClr val="000000">
                      <a:alpha val="43137"/>
                    </a:srgbClr>
                  </a:outerShdw>
                </a:effectLst>
                <a:latin typeface="+mn-lt"/>
                <a:ea typeface="+mn-ea"/>
                <a:cs typeface="Ali-A-Sahifa Bold" pitchFamily="2" charset="-78"/>
              </a:rPr>
              <a:t>داخلي</a:t>
            </a:r>
            <a:r>
              <a:rPr lang="ar-IQ" sz="4800" b="1" dirty="0" smtClean="0">
                <a:effectLst>
                  <a:outerShdw blurRad="38100" dist="38100" dir="2700000" algn="tl">
                    <a:srgbClr val="000000">
                      <a:alpha val="43137"/>
                    </a:srgbClr>
                  </a:outerShdw>
                </a:effectLst>
                <a:latin typeface="+mn-lt"/>
                <a:ea typeface="+mn-ea"/>
                <a:cs typeface="Ali-A-Sahifa Bold" pitchFamily="2" charset="-78"/>
              </a:rPr>
              <a:t>َّ</a:t>
            </a:r>
            <a:r>
              <a:rPr lang="ar-SA" sz="4800" b="1" dirty="0" smtClean="0">
                <a:effectLst>
                  <a:outerShdw blurRad="38100" dist="38100" dir="2700000" algn="tl">
                    <a:srgbClr val="000000">
                      <a:alpha val="43137"/>
                    </a:srgbClr>
                  </a:outerShdw>
                </a:effectLst>
                <a:latin typeface="+mn-lt"/>
                <a:ea typeface="+mn-ea"/>
                <a:cs typeface="Ali-A-Sahifa Bold" pitchFamily="2" charset="-78"/>
              </a:rPr>
              <a:t>ة</a:t>
            </a:r>
            <a:r>
              <a:rPr lang="ar-IQ" sz="4800" b="1" dirty="0" smtClean="0">
                <a:effectLst>
                  <a:outerShdw blurRad="38100" dist="38100" dir="2700000" algn="tl">
                    <a:srgbClr val="000000">
                      <a:alpha val="43137"/>
                    </a:srgbClr>
                  </a:outerShdw>
                </a:effectLst>
                <a:latin typeface="+mn-lt"/>
                <a:ea typeface="+mn-ea"/>
                <a:cs typeface="Ali-A-Sahifa Bold" pitchFamily="2" charset="-78"/>
              </a:rPr>
              <a:t> </a:t>
            </a:r>
            <a:r>
              <a:rPr lang="ar-SA" sz="4800" b="1" dirty="0" smtClean="0">
                <a:effectLst>
                  <a:outerShdw blurRad="38100" dist="38100" dir="2700000" algn="tl">
                    <a:srgbClr val="000000">
                      <a:alpha val="43137"/>
                    </a:srgbClr>
                  </a:outerShdw>
                </a:effectLst>
                <a:latin typeface="+mn-lt"/>
                <a:ea typeface="+mn-ea"/>
                <a:cs typeface="Ali-A-Sahifa Bold" pitchFamily="2" charset="-78"/>
              </a:rPr>
              <a:t>، </a:t>
            </a:r>
            <a:r>
              <a:rPr lang="ar-SA" sz="4800" b="1" dirty="0">
                <a:effectLst>
                  <a:outerShdw blurRad="38100" dist="38100" dir="2700000" algn="tl">
                    <a:srgbClr val="000000">
                      <a:alpha val="43137"/>
                    </a:srgbClr>
                  </a:outerShdw>
                </a:effectLst>
                <a:latin typeface="+mn-lt"/>
                <a:ea typeface="+mn-ea"/>
                <a:cs typeface="Ali-A-Sahifa Bold" pitchFamily="2" charset="-78"/>
              </a:rPr>
              <a:t>أما الباعث فهو حالة </a:t>
            </a:r>
            <a:r>
              <a:rPr lang="ar-SA" sz="4800" b="1" dirty="0" smtClean="0">
                <a:effectLst>
                  <a:outerShdw blurRad="38100" dist="38100" dir="2700000" algn="tl">
                    <a:srgbClr val="000000">
                      <a:alpha val="43137"/>
                    </a:srgbClr>
                  </a:outerShdw>
                </a:effectLst>
                <a:latin typeface="+mn-lt"/>
                <a:ea typeface="+mn-ea"/>
                <a:cs typeface="Ali-A-Sahifa Bold" pitchFamily="2" charset="-78"/>
              </a:rPr>
              <a:t>خارجي</a:t>
            </a:r>
            <a:r>
              <a:rPr lang="ar-IQ" sz="4800" b="1" dirty="0" smtClean="0">
                <a:effectLst>
                  <a:outerShdw blurRad="38100" dist="38100" dir="2700000" algn="tl">
                    <a:srgbClr val="000000">
                      <a:alpha val="43137"/>
                    </a:srgbClr>
                  </a:outerShdw>
                </a:effectLst>
                <a:latin typeface="+mn-lt"/>
                <a:ea typeface="+mn-ea"/>
                <a:cs typeface="Ali-A-Sahifa Bold" pitchFamily="2" charset="-78"/>
              </a:rPr>
              <a:t>َّ</a:t>
            </a:r>
            <a:r>
              <a:rPr lang="ar-SA" sz="4800" b="1" dirty="0" smtClean="0">
                <a:effectLst>
                  <a:outerShdw blurRad="38100" dist="38100" dir="2700000" algn="tl">
                    <a:srgbClr val="000000">
                      <a:alpha val="43137"/>
                    </a:srgbClr>
                  </a:outerShdw>
                </a:effectLst>
                <a:latin typeface="+mn-lt"/>
                <a:ea typeface="+mn-ea"/>
                <a:cs typeface="Ali-A-Sahifa Bold" pitchFamily="2" charset="-78"/>
              </a:rPr>
              <a:t>ة </a:t>
            </a:r>
            <a:r>
              <a:rPr lang="ar-SA" sz="4800" b="1" dirty="0">
                <a:effectLst>
                  <a:outerShdw blurRad="38100" dist="38100" dir="2700000" algn="tl">
                    <a:srgbClr val="000000">
                      <a:alpha val="43137"/>
                    </a:srgbClr>
                  </a:outerShdw>
                </a:effectLst>
                <a:latin typeface="+mn-lt"/>
                <a:ea typeface="+mn-ea"/>
                <a:cs typeface="Ali-A-Sahifa Bold" pitchFamily="2" charset="-78"/>
              </a:rPr>
              <a:t>ماديةً كانت أو </a:t>
            </a:r>
            <a:r>
              <a:rPr lang="ar-IQ" sz="4800" b="1" dirty="0" smtClean="0">
                <a:effectLst>
                  <a:outerShdw blurRad="38100" dist="38100" dir="2700000" algn="tl">
                    <a:srgbClr val="000000">
                      <a:alpha val="43137"/>
                    </a:srgbClr>
                  </a:outerShdw>
                </a:effectLst>
                <a:latin typeface="+mn-lt"/>
                <a:ea typeface="+mn-ea"/>
                <a:cs typeface="Ali-A-Sahifa Bold" pitchFamily="2" charset="-78"/>
              </a:rPr>
              <a:t>ا</a:t>
            </a:r>
            <a:r>
              <a:rPr lang="ar-SA" sz="4800" b="1" dirty="0" smtClean="0">
                <a:effectLst>
                  <a:outerShdw blurRad="38100" dist="38100" dir="2700000" algn="tl">
                    <a:srgbClr val="000000">
                      <a:alpha val="43137"/>
                    </a:srgbClr>
                  </a:outerShdw>
                </a:effectLst>
                <a:latin typeface="+mn-lt"/>
                <a:ea typeface="+mn-ea"/>
                <a:cs typeface="Ali-A-Sahifa Bold" pitchFamily="2" charset="-78"/>
              </a:rPr>
              <a:t>جتماعي</a:t>
            </a:r>
            <a:r>
              <a:rPr lang="ar-IQ" sz="4800" b="1" dirty="0" smtClean="0">
                <a:effectLst>
                  <a:outerShdw blurRad="38100" dist="38100" dir="2700000" algn="tl">
                    <a:srgbClr val="000000">
                      <a:alpha val="43137"/>
                    </a:srgbClr>
                  </a:outerShdw>
                </a:effectLst>
                <a:latin typeface="+mn-lt"/>
                <a:ea typeface="+mn-ea"/>
                <a:cs typeface="Ali-A-Sahifa Bold" pitchFamily="2" charset="-78"/>
              </a:rPr>
              <a:t>َّ</a:t>
            </a:r>
            <a:r>
              <a:rPr lang="ar-SA" sz="4800" b="1" dirty="0" smtClean="0">
                <a:effectLst>
                  <a:outerShdw blurRad="38100" dist="38100" dir="2700000" algn="tl">
                    <a:srgbClr val="000000">
                      <a:alpha val="43137"/>
                    </a:srgbClr>
                  </a:outerShdw>
                </a:effectLst>
                <a:latin typeface="+mn-lt"/>
                <a:ea typeface="+mn-ea"/>
                <a:cs typeface="Ali-A-Sahifa Bold" pitchFamily="2" charset="-78"/>
              </a:rPr>
              <a:t>ةً</a:t>
            </a:r>
            <a:r>
              <a:rPr lang="ar-IQ" sz="4800" b="1" dirty="0" smtClean="0">
                <a:effectLst>
                  <a:outerShdw blurRad="38100" dist="38100" dir="2700000" algn="tl">
                    <a:srgbClr val="000000">
                      <a:alpha val="43137"/>
                    </a:srgbClr>
                  </a:outerShdw>
                </a:effectLst>
                <a:latin typeface="+mn-lt"/>
                <a:ea typeface="+mn-ea"/>
                <a:cs typeface="Ali-A-Sahifa Bold" pitchFamily="2" charset="-78"/>
              </a:rPr>
              <a:t> </a:t>
            </a:r>
            <a:r>
              <a:rPr lang="ar-SA" sz="4800" b="1" dirty="0" smtClean="0">
                <a:effectLst>
                  <a:outerShdw blurRad="38100" dist="38100" dir="2700000" algn="tl">
                    <a:srgbClr val="000000">
                      <a:alpha val="43137"/>
                    </a:srgbClr>
                  </a:outerShdw>
                </a:effectLst>
                <a:latin typeface="+mn-lt"/>
                <a:ea typeface="+mn-ea"/>
                <a:cs typeface="Ali-A-Sahifa Bold" pitchFamily="2" charset="-78"/>
              </a:rPr>
              <a:t>، </a:t>
            </a:r>
            <a:r>
              <a:rPr lang="ar-SA" sz="4800" b="1" dirty="0">
                <a:effectLst>
                  <a:outerShdw blurRad="38100" dist="38100" dir="2700000" algn="tl">
                    <a:srgbClr val="000000">
                      <a:alpha val="43137"/>
                    </a:srgbClr>
                  </a:outerShdw>
                </a:effectLst>
                <a:latin typeface="+mn-lt"/>
                <a:ea typeface="+mn-ea"/>
                <a:cs typeface="Ali-A-Sahifa Bold" pitchFamily="2" charset="-78"/>
              </a:rPr>
              <a:t>يستجيب لها </a:t>
            </a:r>
            <a:r>
              <a:rPr lang="ar-SA" sz="4800" b="1" dirty="0" smtClean="0">
                <a:effectLst>
                  <a:outerShdw blurRad="38100" dist="38100" dir="2700000" algn="tl">
                    <a:srgbClr val="000000">
                      <a:alpha val="43137"/>
                    </a:srgbClr>
                  </a:outerShdw>
                </a:effectLst>
                <a:latin typeface="+mn-lt"/>
                <a:ea typeface="+mn-ea"/>
                <a:cs typeface="Ali-A-Sahifa Bold" pitchFamily="2" charset="-78"/>
              </a:rPr>
              <a:t>الدافع</a:t>
            </a:r>
            <a:r>
              <a:rPr lang="ar-IQ" sz="4800" b="1" dirty="0" smtClean="0">
                <a:effectLst>
                  <a:outerShdw blurRad="38100" dist="38100" dir="2700000" algn="tl">
                    <a:srgbClr val="000000">
                      <a:alpha val="43137"/>
                    </a:srgbClr>
                  </a:outerShdw>
                </a:effectLst>
                <a:latin typeface="+mn-lt"/>
                <a:ea typeface="+mn-ea"/>
                <a:cs typeface="Ali-A-Sahifa Bold" pitchFamily="2" charset="-78"/>
              </a:rPr>
              <a:t> </a:t>
            </a:r>
            <a:r>
              <a:rPr lang="ar-SA" sz="4800" b="1" dirty="0" smtClean="0">
                <a:effectLst>
                  <a:outerShdw blurRad="38100" dist="38100" dir="2700000" algn="tl">
                    <a:srgbClr val="000000">
                      <a:alpha val="43137"/>
                    </a:srgbClr>
                  </a:outerShdw>
                </a:effectLst>
                <a:latin typeface="+mn-lt"/>
                <a:ea typeface="+mn-ea"/>
                <a:cs typeface="Ali-A-Sahifa Bold" pitchFamily="2" charset="-78"/>
              </a:rPr>
              <a:t>. </a:t>
            </a:r>
            <a:r>
              <a:rPr lang="ar-SA" sz="4800" b="1" dirty="0">
                <a:effectLst>
                  <a:outerShdw blurRad="38100" dist="38100" dir="2700000" algn="tl">
                    <a:srgbClr val="000000">
                      <a:alpha val="43137"/>
                    </a:srgbClr>
                  </a:outerShdw>
                </a:effectLst>
                <a:latin typeface="+mn-lt"/>
                <a:ea typeface="+mn-ea"/>
                <a:cs typeface="Ali-A-Sahifa Bold" pitchFamily="2" charset="-78"/>
              </a:rPr>
              <a:t>فرؤية الطعام مثلاً باعثٌ يستجيب له دافع الجوع . ورؤية الماء باعثٌ يستجيب له دافع العطش . </a:t>
            </a:r>
            <a:r>
              <a:rPr lang="ar-IQ" sz="4800" b="1" dirty="0" smtClean="0">
                <a:effectLst>
                  <a:outerShdw blurRad="38100" dist="38100" dir="2700000" algn="tl">
                    <a:srgbClr val="000000">
                      <a:alpha val="43137"/>
                    </a:srgbClr>
                  </a:outerShdw>
                </a:effectLst>
                <a:latin typeface="+mn-lt"/>
                <a:ea typeface="+mn-ea"/>
                <a:cs typeface="Ali-A-Sahifa Bold" pitchFamily="2" charset="-78"/>
              </a:rPr>
              <a:t/>
            </a:r>
            <a:br>
              <a:rPr lang="ar-IQ" sz="4800" b="1" dirty="0" smtClean="0">
                <a:effectLst>
                  <a:outerShdw blurRad="38100" dist="38100" dir="2700000" algn="tl">
                    <a:srgbClr val="000000">
                      <a:alpha val="43137"/>
                    </a:srgbClr>
                  </a:outerShdw>
                </a:effectLst>
                <a:latin typeface="+mn-lt"/>
                <a:ea typeface="+mn-ea"/>
                <a:cs typeface="Ali-A-Sahifa Bold" pitchFamily="2" charset="-78"/>
              </a:rPr>
            </a:br>
            <a:r>
              <a:rPr lang="ar-SA" sz="4800" b="1" dirty="0" smtClean="0">
                <a:effectLst>
                  <a:outerShdw blurRad="38100" dist="38100" dir="2700000" algn="tl">
                    <a:srgbClr val="000000">
                      <a:alpha val="43137"/>
                    </a:srgbClr>
                  </a:outerShdw>
                </a:effectLst>
                <a:latin typeface="+mn-lt"/>
                <a:ea typeface="+mn-ea"/>
                <a:cs typeface="Ali-A-Sahifa Bold" pitchFamily="2" charset="-78"/>
              </a:rPr>
              <a:t>وبالت</a:t>
            </a:r>
            <a:r>
              <a:rPr lang="ar-IQ" sz="4800" b="1" dirty="0" smtClean="0">
                <a:effectLst>
                  <a:outerShdw blurRad="38100" dist="38100" dir="2700000" algn="tl">
                    <a:srgbClr val="000000">
                      <a:alpha val="43137"/>
                    </a:srgbClr>
                  </a:outerShdw>
                </a:effectLst>
                <a:latin typeface="+mn-lt"/>
                <a:ea typeface="+mn-ea"/>
                <a:cs typeface="Ali-A-Sahifa Bold" pitchFamily="2" charset="-78"/>
              </a:rPr>
              <a:t>َّ</a:t>
            </a:r>
            <a:r>
              <a:rPr lang="ar-SA" sz="4800" b="1" dirty="0" smtClean="0">
                <a:effectLst>
                  <a:outerShdw blurRad="38100" dist="38100" dir="2700000" algn="tl">
                    <a:srgbClr val="000000">
                      <a:alpha val="43137"/>
                    </a:srgbClr>
                  </a:outerShdw>
                </a:effectLst>
                <a:latin typeface="+mn-lt"/>
                <a:ea typeface="+mn-ea"/>
                <a:cs typeface="Ali-A-Sahifa Bold" pitchFamily="2" charset="-78"/>
              </a:rPr>
              <a:t>الي </a:t>
            </a:r>
            <a:r>
              <a:rPr lang="ar-SA" sz="4800" b="1" dirty="0">
                <a:effectLst>
                  <a:outerShdw blurRad="38100" dist="38100" dir="2700000" algn="tl">
                    <a:srgbClr val="000000">
                      <a:alpha val="43137"/>
                    </a:srgbClr>
                  </a:outerShdw>
                </a:effectLst>
                <a:latin typeface="+mn-lt"/>
                <a:ea typeface="+mn-ea"/>
                <a:cs typeface="Ali-A-Sahifa Bold" pitchFamily="2" charset="-78"/>
              </a:rPr>
              <a:t>فالدافع قوةٌ داخل </a:t>
            </a:r>
            <a:r>
              <a:rPr lang="ar-SA" sz="4800" b="1" dirty="0" smtClean="0">
                <a:effectLst>
                  <a:outerShdw blurRad="38100" dist="38100" dir="2700000" algn="tl">
                    <a:srgbClr val="000000">
                      <a:alpha val="43137"/>
                    </a:srgbClr>
                  </a:outerShdw>
                </a:effectLst>
                <a:latin typeface="+mn-lt"/>
                <a:ea typeface="+mn-ea"/>
                <a:cs typeface="Ali-A-Sahifa Bold" pitchFamily="2" charset="-78"/>
              </a:rPr>
              <a:t>الفرد</a:t>
            </a:r>
            <a:r>
              <a:rPr lang="ar-IQ" sz="4800" b="1" dirty="0" smtClean="0">
                <a:effectLst>
                  <a:outerShdw blurRad="38100" dist="38100" dir="2700000" algn="tl">
                    <a:srgbClr val="000000">
                      <a:alpha val="43137"/>
                    </a:srgbClr>
                  </a:outerShdw>
                </a:effectLst>
                <a:latin typeface="+mn-lt"/>
                <a:ea typeface="+mn-ea"/>
                <a:cs typeface="Ali-A-Sahifa Bold" pitchFamily="2" charset="-78"/>
              </a:rPr>
              <a:t> </a:t>
            </a:r>
            <a:r>
              <a:rPr lang="ar-SA" sz="4800" b="1" dirty="0" smtClean="0">
                <a:effectLst>
                  <a:outerShdw blurRad="38100" dist="38100" dir="2700000" algn="tl">
                    <a:srgbClr val="000000">
                      <a:alpha val="43137"/>
                    </a:srgbClr>
                  </a:outerShdw>
                </a:effectLst>
                <a:latin typeface="+mn-lt"/>
                <a:ea typeface="+mn-ea"/>
                <a:cs typeface="Ali-A-Sahifa Bold" pitchFamily="2" charset="-78"/>
              </a:rPr>
              <a:t>، </a:t>
            </a:r>
            <a:r>
              <a:rPr lang="ar-SA" sz="4800" b="1" dirty="0">
                <a:effectLst>
                  <a:outerShdw blurRad="38100" dist="38100" dir="2700000" algn="tl">
                    <a:srgbClr val="000000">
                      <a:alpha val="43137"/>
                    </a:srgbClr>
                  </a:outerShdw>
                </a:effectLst>
                <a:latin typeface="+mn-lt"/>
                <a:ea typeface="+mn-ea"/>
                <a:cs typeface="Ali-A-Sahifa Bold" pitchFamily="2" charset="-78"/>
              </a:rPr>
              <a:t>أما الباعث فهو قوة </a:t>
            </a:r>
            <a:r>
              <a:rPr lang="ar-SA" sz="4800" b="1" dirty="0" smtClean="0">
                <a:effectLst>
                  <a:outerShdw blurRad="38100" dist="38100" dir="2700000" algn="tl">
                    <a:srgbClr val="000000">
                      <a:alpha val="43137"/>
                    </a:srgbClr>
                  </a:outerShdw>
                </a:effectLst>
                <a:latin typeface="+mn-lt"/>
                <a:ea typeface="+mn-ea"/>
                <a:cs typeface="Ali-A-Sahifa Bold" pitchFamily="2" charset="-78"/>
              </a:rPr>
              <a:t>خارجي</a:t>
            </a:r>
            <a:r>
              <a:rPr lang="ar-IQ" sz="4800" b="1" dirty="0" smtClean="0">
                <a:effectLst>
                  <a:outerShdw blurRad="38100" dist="38100" dir="2700000" algn="tl">
                    <a:srgbClr val="000000">
                      <a:alpha val="43137"/>
                    </a:srgbClr>
                  </a:outerShdw>
                </a:effectLst>
                <a:latin typeface="+mn-lt"/>
                <a:ea typeface="+mn-ea"/>
                <a:cs typeface="Ali-A-Sahifa Bold" pitchFamily="2" charset="-78"/>
              </a:rPr>
              <a:t>َّ</a:t>
            </a:r>
            <a:r>
              <a:rPr lang="ar-SA" sz="4800" b="1" dirty="0" smtClean="0">
                <a:effectLst>
                  <a:outerShdw blurRad="38100" dist="38100" dir="2700000" algn="tl">
                    <a:srgbClr val="000000">
                      <a:alpha val="43137"/>
                    </a:srgbClr>
                  </a:outerShdw>
                </a:effectLst>
                <a:latin typeface="+mn-lt"/>
                <a:ea typeface="+mn-ea"/>
                <a:cs typeface="Ali-A-Sahifa Bold" pitchFamily="2" charset="-78"/>
              </a:rPr>
              <a:t>ة </a:t>
            </a:r>
            <a:endParaRPr lang="en-US" b="1" dirty="0">
              <a:effectLst>
                <a:outerShdw blurRad="38100" dist="38100" dir="2700000" algn="tl">
                  <a:srgbClr val="000000">
                    <a:alpha val="43137"/>
                  </a:srgbClr>
                </a:outerShdw>
              </a:effectLst>
              <a:latin typeface="+mn-lt"/>
              <a:ea typeface="+mn-ea"/>
              <a:cs typeface="Ali-A-Sahifa Bold" pitchFamily="2" charset="-78"/>
            </a:endParaRPr>
          </a:p>
        </p:txBody>
      </p:sp>
      <p:sp>
        <p:nvSpPr>
          <p:cNvPr id="2" name="Sun 1"/>
          <p:cNvSpPr/>
          <p:nvPr/>
        </p:nvSpPr>
        <p:spPr>
          <a:xfrm>
            <a:off x="10917382" y="110836"/>
            <a:ext cx="914400" cy="914400"/>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Tree>
    <p:extLst>
      <p:ext uri="{BB962C8B-B14F-4D97-AF65-F5344CB8AC3E}">
        <p14:creationId xmlns:p14="http://schemas.microsoft.com/office/powerpoint/2010/main" val="324093698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52400" y="124691"/>
            <a:ext cx="11887200" cy="6470073"/>
          </a:xfrm>
        </p:spPr>
        <p:txBody>
          <a:bodyPr>
            <a:noAutofit/>
          </a:bodyPr>
          <a:lstStyle/>
          <a:p>
            <a:pPr algn="r" rtl="1">
              <a:lnSpc>
                <a:spcPct val="150000"/>
              </a:lnSpc>
            </a:pPr>
            <a:r>
              <a:rPr lang="ar-IQ" sz="5400" b="1" dirty="0" smtClean="0">
                <a:solidFill>
                  <a:srgbClr val="FF0000"/>
                </a:solidFill>
                <a:effectLst>
                  <a:outerShdw blurRad="38100" dist="38100" dir="2700000" algn="tl">
                    <a:srgbClr val="000000">
                      <a:alpha val="43137"/>
                    </a:srgbClr>
                  </a:outerShdw>
                </a:effectLst>
                <a:cs typeface="Ali-A-Sahifa Bold" pitchFamily="2" charset="-78"/>
              </a:rPr>
              <a:t>    </a:t>
            </a:r>
            <a:r>
              <a:rPr lang="ar-IQ" sz="6000" b="1" dirty="0" smtClean="0">
                <a:solidFill>
                  <a:srgbClr val="FF0000"/>
                </a:solidFill>
                <a:effectLst>
                  <a:outerShdw blurRad="38100" dist="38100" dir="2700000" algn="tl">
                    <a:srgbClr val="000000">
                      <a:alpha val="43137"/>
                    </a:srgbClr>
                  </a:outerShdw>
                </a:effectLst>
                <a:cs typeface="Ali-A-Azzam" pitchFamily="2" charset="-78"/>
              </a:rPr>
              <a:t> </a:t>
            </a:r>
            <a:r>
              <a:rPr lang="ar-SA" sz="6000" b="1" dirty="0" smtClean="0">
                <a:solidFill>
                  <a:srgbClr val="FF0000"/>
                </a:solidFill>
                <a:effectLst>
                  <a:outerShdw blurRad="38100" dist="38100" dir="2700000" algn="tl">
                    <a:srgbClr val="000000">
                      <a:alpha val="43137"/>
                    </a:srgbClr>
                  </a:outerShdw>
                </a:effectLst>
                <a:cs typeface="Ali-A-Azzam" pitchFamily="2" charset="-78"/>
              </a:rPr>
              <a:t>الدَّاف</a:t>
            </a:r>
            <a:r>
              <a:rPr lang="ar-IQ" sz="6000" b="1" dirty="0" smtClean="0">
                <a:solidFill>
                  <a:srgbClr val="FF0000"/>
                </a:solidFill>
                <a:effectLst>
                  <a:outerShdw blurRad="38100" dist="38100" dir="2700000" algn="tl">
                    <a:srgbClr val="000000">
                      <a:alpha val="43137"/>
                    </a:srgbClr>
                  </a:outerShdw>
                </a:effectLst>
                <a:cs typeface="Ali-A-Azzam" pitchFamily="2" charset="-78"/>
              </a:rPr>
              <a:t>ـ</a:t>
            </a:r>
            <a:r>
              <a:rPr lang="ar-SA" sz="6000" b="1" dirty="0" smtClean="0">
                <a:solidFill>
                  <a:srgbClr val="FF0000"/>
                </a:solidFill>
                <a:effectLst>
                  <a:outerShdw blurRad="38100" dist="38100" dir="2700000" algn="tl">
                    <a:srgbClr val="000000">
                      <a:alpha val="43137"/>
                    </a:srgbClr>
                  </a:outerShdw>
                </a:effectLst>
                <a:cs typeface="Ali-A-Azzam" pitchFamily="2" charset="-78"/>
              </a:rPr>
              <a:t>ع والحَاج</a:t>
            </a:r>
            <a:r>
              <a:rPr lang="ar-IQ" sz="6000" b="1" dirty="0" smtClean="0">
                <a:solidFill>
                  <a:srgbClr val="FF0000"/>
                </a:solidFill>
                <a:effectLst>
                  <a:outerShdw blurRad="38100" dist="38100" dir="2700000" algn="tl">
                    <a:srgbClr val="000000">
                      <a:alpha val="43137"/>
                    </a:srgbClr>
                  </a:outerShdw>
                </a:effectLst>
                <a:cs typeface="Ali-A-Azzam" pitchFamily="2" charset="-78"/>
              </a:rPr>
              <a:t>ـ</a:t>
            </a:r>
            <a:r>
              <a:rPr lang="ar-SA" sz="6000" b="1" dirty="0" smtClean="0">
                <a:solidFill>
                  <a:srgbClr val="FF0000"/>
                </a:solidFill>
                <a:effectLst>
                  <a:outerShdw blurRad="38100" dist="38100" dir="2700000" algn="tl">
                    <a:srgbClr val="000000">
                      <a:alpha val="43137"/>
                    </a:srgbClr>
                  </a:outerShdw>
                </a:effectLst>
                <a:cs typeface="Ali-A-Azzam" pitchFamily="2" charset="-78"/>
              </a:rPr>
              <a:t>ة </a:t>
            </a:r>
            <a:r>
              <a:rPr lang="en-US" sz="6000" b="1" dirty="0">
                <a:solidFill>
                  <a:srgbClr val="FF0000"/>
                </a:solidFill>
                <a:effectLst>
                  <a:outerShdw blurRad="38100" dist="38100" dir="2700000" algn="tl">
                    <a:srgbClr val="000000">
                      <a:alpha val="43137"/>
                    </a:srgbClr>
                  </a:outerShdw>
                </a:effectLst>
                <a:cs typeface="Ali-A-Azzam" pitchFamily="2" charset="-78"/>
              </a:rPr>
              <a:t>Need </a:t>
            </a:r>
            <a:r>
              <a:rPr lang="ar-SA" sz="6000" b="1" dirty="0">
                <a:solidFill>
                  <a:srgbClr val="FF0000"/>
                </a:solidFill>
                <a:effectLst>
                  <a:outerShdw blurRad="38100" dist="38100" dir="2700000" algn="tl">
                    <a:srgbClr val="000000">
                      <a:alpha val="43137"/>
                    </a:srgbClr>
                  </a:outerShdw>
                </a:effectLst>
                <a:cs typeface="Ali-A-Azzam" pitchFamily="2" charset="-78"/>
              </a:rPr>
              <a:t>: </a:t>
            </a:r>
            <a:r>
              <a:rPr lang="en-US" sz="3600" dirty="0">
                <a:effectLst>
                  <a:outerShdw blurRad="38100" dist="38100" dir="2700000" algn="tl">
                    <a:srgbClr val="000000">
                      <a:alpha val="43137"/>
                    </a:srgbClr>
                  </a:outerShdw>
                </a:effectLst>
                <a:cs typeface="Ali-A-Sahifa Bold" pitchFamily="2" charset="-78"/>
              </a:rPr>
              <a:t/>
            </a:r>
            <a:br>
              <a:rPr lang="en-US" sz="3600" dirty="0">
                <a:effectLst>
                  <a:outerShdw blurRad="38100" dist="38100" dir="2700000" algn="tl">
                    <a:srgbClr val="000000">
                      <a:alpha val="43137"/>
                    </a:srgbClr>
                  </a:outerShdw>
                </a:effectLst>
                <a:cs typeface="Ali-A-Sahifa Bold" pitchFamily="2" charset="-78"/>
              </a:rPr>
            </a:br>
            <a:r>
              <a:rPr lang="ar-SA" sz="4000" dirty="0">
                <a:effectLst>
                  <a:outerShdw blurRad="38100" dist="38100" dir="2700000" algn="tl">
                    <a:srgbClr val="000000">
                      <a:alpha val="43137"/>
                    </a:srgbClr>
                  </a:outerShdw>
                </a:effectLst>
                <a:cs typeface="Ali-A-Sahifa Bold" pitchFamily="2" charset="-78"/>
              </a:rPr>
              <a:t>الحاجة: </a:t>
            </a:r>
            <a:r>
              <a:rPr lang="ar-IQ" sz="4000" dirty="0" smtClean="0">
                <a:effectLst>
                  <a:outerShdw blurRad="38100" dist="38100" dir="2700000" algn="tl">
                    <a:srgbClr val="000000">
                      <a:alpha val="43137"/>
                    </a:srgbClr>
                  </a:outerShdw>
                </a:effectLst>
                <a:cs typeface="Ali-A-Sahifa Bold" pitchFamily="2" charset="-78"/>
              </a:rPr>
              <a:t>" </a:t>
            </a:r>
            <a:r>
              <a:rPr lang="ar-SA" sz="4000" dirty="0" smtClean="0">
                <a:effectLst>
                  <a:outerShdw blurRad="38100" dist="38100" dir="2700000" algn="tl">
                    <a:srgbClr val="000000">
                      <a:alpha val="43137"/>
                    </a:srgbClr>
                  </a:outerShdw>
                </a:effectLst>
                <a:cs typeface="Ali-A-Sahifa Bold" pitchFamily="2" charset="-78"/>
              </a:rPr>
              <a:t>هي </a:t>
            </a:r>
            <a:r>
              <a:rPr lang="ar-SA" sz="4000" dirty="0">
                <a:effectLst>
                  <a:outerShdw blurRad="38100" dist="38100" dir="2700000" algn="tl">
                    <a:srgbClr val="000000">
                      <a:alpha val="43137"/>
                    </a:srgbClr>
                  </a:outerShdw>
                </a:effectLst>
                <a:cs typeface="Ali-A-Sahifa Bold" pitchFamily="2" charset="-78"/>
              </a:rPr>
              <a:t>حالة لدى الكائن الحي تنشأ عن انحراف أو حيد العوامل البيئة عن الشروط البيولوجية (الحيوية) المثلى اللازمة لحفظ </a:t>
            </a:r>
            <a:r>
              <a:rPr lang="ar-SA" sz="4000" dirty="0" smtClean="0">
                <a:effectLst>
                  <a:outerShdw blurRad="38100" dist="38100" dir="2700000" algn="tl">
                    <a:srgbClr val="000000">
                      <a:alpha val="43137"/>
                    </a:srgbClr>
                  </a:outerShdw>
                </a:effectLst>
                <a:cs typeface="Ali-A-Sahifa Bold" pitchFamily="2" charset="-78"/>
              </a:rPr>
              <a:t>بقائه</a:t>
            </a:r>
            <a:r>
              <a:rPr lang="ar-IQ" sz="4000" dirty="0" smtClean="0">
                <a:effectLst>
                  <a:outerShdw blurRad="38100" dist="38100" dir="2700000" algn="tl">
                    <a:srgbClr val="000000">
                      <a:alpha val="43137"/>
                    </a:srgbClr>
                  </a:outerShdw>
                </a:effectLst>
                <a:cs typeface="Ali-A-Sahifa Bold" pitchFamily="2" charset="-78"/>
              </a:rPr>
              <a:t> </a:t>
            </a:r>
            <a:r>
              <a:rPr lang="ar-SA" sz="4000" dirty="0" smtClean="0">
                <a:effectLst>
                  <a:outerShdw blurRad="38100" dist="38100" dir="2700000" algn="tl">
                    <a:srgbClr val="000000">
                      <a:alpha val="43137"/>
                    </a:srgbClr>
                  </a:outerShdw>
                </a:effectLst>
                <a:cs typeface="Ali-A-Sahifa Bold" pitchFamily="2" charset="-78"/>
              </a:rPr>
              <a:t>" </a:t>
            </a:r>
            <a:r>
              <a:rPr lang="ar-IQ" sz="4000" dirty="0" smtClean="0">
                <a:effectLst>
                  <a:outerShdw blurRad="38100" dist="38100" dir="2700000" algn="tl">
                    <a:srgbClr val="000000">
                      <a:alpha val="43137"/>
                    </a:srgbClr>
                  </a:outerShdw>
                </a:effectLst>
                <a:cs typeface="Ali-A-Sahifa Bold" pitchFamily="2" charset="-78"/>
              </a:rPr>
              <a:t/>
            </a:r>
            <a:br>
              <a:rPr lang="ar-IQ" sz="4000" dirty="0" smtClean="0">
                <a:effectLst>
                  <a:outerShdw blurRad="38100" dist="38100" dir="2700000" algn="tl">
                    <a:srgbClr val="000000">
                      <a:alpha val="43137"/>
                    </a:srgbClr>
                  </a:outerShdw>
                </a:effectLst>
                <a:cs typeface="Ali-A-Sahifa Bold" pitchFamily="2" charset="-78"/>
              </a:rPr>
            </a:br>
            <a:r>
              <a:rPr lang="ar-SA" sz="4000" dirty="0" smtClean="0">
                <a:effectLst>
                  <a:outerShdw blurRad="38100" dist="38100" dir="2700000" algn="tl">
                    <a:srgbClr val="000000">
                      <a:alpha val="43137"/>
                    </a:srgbClr>
                  </a:outerShdw>
                </a:effectLst>
                <a:cs typeface="Ali-A-Sahifa Bold" pitchFamily="2" charset="-78"/>
              </a:rPr>
              <a:t>إذن </a:t>
            </a:r>
            <a:r>
              <a:rPr lang="ar-SA" sz="4000" dirty="0">
                <a:effectLst>
                  <a:outerShdw blurRad="38100" dist="38100" dir="2700000" algn="tl">
                    <a:srgbClr val="000000">
                      <a:alpha val="43137"/>
                    </a:srgbClr>
                  </a:outerShdw>
                </a:effectLst>
                <a:cs typeface="Ali-A-Sahifa Bold" pitchFamily="2" charset="-78"/>
              </a:rPr>
              <a:t>النقص والافتقار واختلال التوازن يقترن بنوع من التوتر لا يلبث أنْ يزول متى قضيت الحاجة. </a:t>
            </a:r>
            <a:r>
              <a:rPr lang="en-US" sz="4000" dirty="0">
                <a:effectLst>
                  <a:outerShdw blurRad="38100" dist="38100" dir="2700000" algn="tl">
                    <a:srgbClr val="000000">
                      <a:alpha val="43137"/>
                    </a:srgbClr>
                  </a:outerShdw>
                </a:effectLst>
                <a:cs typeface="Ali-A-Sahifa Bold" pitchFamily="2" charset="-78"/>
              </a:rPr>
              <a:t/>
            </a:r>
            <a:br>
              <a:rPr lang="en-US" sz="4000" dirty="0">
                <a:effectLst>
                  <a:outerShdw blurRad="38100" dist="38100" dir="2700000" algn="tl">
                    <a:srgbClr val="000000">
                      <a:alpha val="43137"/>
                    </a:srgbClr>
                  </a:outerShdw>
                </a:effectLst>
                <a:cs typeface="Ali-A-Sahifa Bold" pitchFamily="2" charset="-78"/>
              </a:rPr>
            </a:br>
            <a:r>
              <a:rPr lang="ar-SA" sz="4000" dirty="0">
                <a:effectLst>
                  <a:outerShdw blurRad="38100" dist="38100" dir="2700000" algn="tl">
                    <a:srgbClr val="000000">
                      <a:alpha val="43137"/>
                    </a:srgbClr>
                  </a:outerShdw>
                </a:effectLst>
                <a:cs typeface="Ali-A-Sahifa Bold" pitchFamily="2" charset="-78"/>
              </a:rPr>
              <a:t>وكثير من علماء النَّفس يستخدمون مصطلح الحاجة على أنَّه مرادف لمصطلح الدَّافع ، فالحاجة إذن مرادفة للدَّافع غير المشبع. </a:t>
            </a:r>
            <a:endParaRPr lang="en-US" sz="3600" dirty="0">
              <a:effectLst>
                <a:outerShdw blurRad="38100" dist="38100" dir="2700000" algn="tl">
                  <a:srgbClr val="000000">
                    <a:alpha val="43137"/>
                  </a:srgbClr>
                </a:outerShdw>
              </a:effectLst>
              <a:cs typeface="Ali-A-Sahifa Bold" pitchFamily="2" charset="-78"/>
            </a:endParaRPr>
          </a:p>
        </p:txBody>
      </p:sp>
      <p:sp>
        <p:nvSpPr>
          <p:cNvPr id="2" name="Quad Arrow 1"/>
          <p:cNvSpPr/>
          <p:nvPr/>
        </p:nvSpPr>
        <p:spPr>
          <a:xfrm>
            <a:off x="11306833" y="360218"/>
            <a:ext cx="774331" cy="734291"/>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809111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318655" y="360218"/>
            <a:ext cx="11637818" cy="5943600"/>
          </a:xfrm>
        </p:spPr>
        <p:txBody>
          <a:bodyPr>
            <a:noAutofit/>
          </a:bodyPr>
          <a:lstStyle/>
          <a:p>
            <a:pPr algn="r" rtl="1">
              <a:lnSpc>
                <a:spcPct val="150000"/>
              </a:lnSpc>
            </a:pPr>
            <a:r>
              <a:rPr lang="ar-SA" sz="8800" b="1" dirty="0" smtClean="0">
                <a:solidFill>
                  <a:srgbClr val="FF0000"/>
                </a:solidFill>
                <a:effectLst>
                  <a:outerShdw blurRad="38100" dist="38100" dir="2700000" algn="tl">
                    <a:srgbClr val="000000">
                      <a:alpha val="43137"/>
                    </a:srgbClr>
                  </a:outerShdw>
                </a:effectLst>
                <a:cs typeface="Ali-A-Sahifa Bold" pitchFamily="2" charset="-78"/>
              </a:rPr>
              <a:t>الدَّاف</a:t>
            </a:r>
            <a:r>
              <a:rPr lang="ar-IQ" sz="8800" b="1" dirty="0" smtClean="0">
                <a:solidFill>
                  <a:srgbClr val="FF0000"/>
                </a:solidFill>
                <a:effectLst>
                  <a:outerShdw blurRad="38100" dist="38100" dir="2700000" algn="tl">
                    <a:srgbClr val="000000">
                      <a:alpha val="43137"/>
                    </a:srgbClr>
                  </a:outerShdw>
                </a:effectLst>
                <a:cs typeface="Ali-A-Sahifa Bold" pitchFamily="2" charset="-78"/>
              </a:rPr>
              <a:t>ـ</a:t>
            </a:r>
            <a:r>
              <a:rPr lang="ar-SA" sz="8800" b="1" dirty="0" smtClean="0">
                <a:solidFill>
                  <a:srgbClr val="FF0000"/>
                </a:solidFill>
                <a:effectLst>
                  <a:outerShdw blurRad="38100" dist="38100" dir="2700000" algn="tl">
                    <a:srgbClr val="000000">
                      <a:alpha val="43137"/>
                    </a:srgbClr>
                  </a:outerShdw>
                </a:effectLst>
                <a:cs typeface="Ali-A-Sahifa Bold" pitchFamily="2" charset="-78"/>
              </a:rPr>
              <a:t>ع والهَ</a:t>
            </a:r>
            <a:r>
              <a:rPr lang="ar-IQ" sz="8800" b="1" dirty="0" smtClean="0">
                <a:solidFill>
                  <a:srgbClr val="FF0000"/>
                </a:solidFill>
                <a:effectLst>
                  <a:outerShdw blurRad="38100" dist="38100" dir="2700000" algn="tl">
                    <a:srgbClr val="000000">
                      <a:alpha val="43137"/>
                    </a:srgbClr>
                  </a:outerShdw>
                </a:effectLst>
                <a:cs typeface="Ali-A-Sahifa Bold" pitchFamily="2" charset="-78"/>
              </a:rPr>
              <a:t>ـ</a:t>
            </a:r>
            <a:r>
              <a:rPr lang="ar-SA" sz="8800" b="1" dirty="0" smtClean="0">
                <a:solidFill>
                  <a:srgbClr val="FF0000"/>
                </a:solidFill>
                <a:effectLst>
                  <a:outerShdw blurRad="38100" dist="38100" dir="2700000" algn="tl">
                    <a:srgbClr val="000000">
                      <a:alpha val="43137"/>
                    </a:srgbClr>
                  </a:outerShdw>
                </a:effectLst>
                <a:cs typeface="Ali-A-Sahifa Bold" pitchFamily="2" charset="-78"/>
              </a:rPr>
              <a:t>د</a:t>
            </a:r>
            <a:r>
              <a:rPr lang="ar-IQ" sz="8800" b="1" dirty="0" smtClean="0">
                <a:solidFill>
                  <a:srgbClr val="FF0000"/>
                </a:solidFill>
                <a:effectLst>
                  <a:outerShdw blurRad="38100" dist="38100" dir="2700000" algn="tl">
                    <a:srgbClr val="000000">
                      <a:alpha val="43137"/>
                    </a:srgbClr>
                  </a:outerShdw>
                </a:effectLst>
                <a:cs typeface="Ali-A-Sahifa Bold" pitchFamily="2" charset="-78"/>
              </a:rPr>
              <a:t>َ</a:t>
            </a:r>
            <a:r>
              <a:rPr lang="ar-SA" sz="8800" b="1" dirty="0" smtClean="0">
                <a:solidFill>
                  <a:srgbClr val="FF0000"/>
                </a:solidFill>
                <a:effectLst>
                  <a:outerShdw blurRad="38100" dist="38100" dir="2700000" algn="tl">
                    <a:srgbClr val="000000">
                      <a:alpha val="43137"/>
                    </a:srgbClr>
                  </a:outerShdw>
                </a:effectLst>
                <a:cs typeface="Ali-A-Sahifa Bold" pitchFamily="2" charset="-78"/>
              </a:rPr>
              <a:t>ف</a:t>
            </a:r>
            <a:r>
              <a:rPr lang="ar-SA" sz="8800" b="1" dirty="0">
                <a:solidFill>
                  <a:srgbClr val="FF0000"/>
                </a:solidFill>
                <a:effectLst>
                  <a:outerShdw blurRad="38100" dist="38100" dir="2700000" algn="tl">
                    <a:srgbClr val="000000">
                      <a:alpha val="43137"/>
                    </a:srgbClr>
                  </a:outerShdw>
                </a:effectLst>
                <a:cs typeface="Ali-A-Sahifa Bold" pitchFamily="2" charset="-78"/>
              </a:rPr>
              <a:t>: </a:t>
            </a:r>
            <a:r>
              <a:rPr lang="en-US" sz="8800" b="1" dirty="0">
                <a:solidFill>
                  <a:srgbClr val="0070C0"/>
                </a:solidFill>
                <a:effectLst>
                  <a:outerShdw blurRad="38100" dist="38100" dir="2700000" algn="tl">
                    <a:srgbClr val="000000">
                      <a:alpha val="43137"/>
                    </a:srgbClr>
                  </a:outerShdw>
                </a:effectLst>
                <a:cs typeface="Ali-A-Sahifa Bold" pitchFamily="2" charset="-78"/>
              </a:rPr>
              <a:t>Goal</a:t>
            </a:r>
            <a:r>
              <a:rPr lang="en-US" b="1" dirty="0">
                <a:effectLst>
                  <a:outerShdw blurRad="38100" dist="38100" dir="2700000" algn="tl">
                    <a:srgbClr val="000000">
                      <a:alpha val="43137"/>
                    </a:srgbClr>
                  </a:outerShdw>
                </a:effectLst>
                <a:cs typeface="Ali-A-Sahifa Bold" pitchFamily="2" charset="-78"/>
              </a:rPr>
              <a:t/>
            </a:r>
            <a:br>
              <a:rPr lang="en-US" b="1" dirty="0">
                <a:effectLst>
                  <a:outerShdw blurRad="38100" dist="38100" dir="2700000" algn="tl">
                    <a:srgbClr val="000000">
                      <a:alpha val="43137"/>
                    </a:srgbClr>
                  </a:outerShdw>
                </a:effectLst>
                <a:cs typeface="Ali-A-Sahifa Bold" pitchFamily="2" charset="-78"/>
              </a:rPr>
            </a:br>
            <a:r>
              <a:rPr lang="ar-SA" sz="6000" b="1" dirty="0">
                <a:effectLst>
                  <a:outerShdw blurRad="38100" dist="38100" dir="2700000" algn="tl">
                    <a:srgbClr val="000000">
                      <a:alpha val="43137"/>
                    </a:srgbClr>
                  </a:outerShdw>
                </a:effectLst>
                <a:cs typeface="Ali-A-Sahifa Bold" pitchFamily="2" charset="-78"/>
              </a:rPr>
              <a:t>الدَّافع كما ذكرنا سابقاً داخلي ، أمَّا الهدف فهو ما يشبع الدافع وإليه يتَّجه السُّلوك ، ويكون في العادة شيئاً خارجياً </a:t>
            </a:r>
            <a:r>
              <a:rPr lang="ar-SA" sz="6000" b="1" dirty="0" smtClean="0">
                <a:effectLst>
                  <a:outerShdw blurRad="38100" dist="38100" dir="2700000" algn="tl">
                    <a:srgbClr val="000000">
                      <a:alpha val="43137"/>
                    </a:srgbClr>
                  </a:outerShdw>
                </a:effectLst>
                <a:cs typeface="Ali-A-Sahifa Bold" pitchFamily="2" charset="-78"/>
              </a:rPr>
              <a:t>.</a:t>
            </a:r>
            <a:endParaRPr lang="en-US" sz="60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36197186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Concourse</Template>
  <TotalTime>1155</TotalTime>
  <Words>1543</Words>
  <Application>Microsoft Office PowerPoint</Application>
  <PresentationFormat>مخصص</PresentationFormat>
  <Paragraphs>65</Paragraphs>
  <Slides>38</Slides>
  <Notes>0</Notes>
  <HiddenSlides>0</HiddenSlides>
  <MMClips>0</MMClips>
  <ScaleCrop>false</ScaleCrop>
  <HeadingPairs>
    <vt:vector size="4" baseType="variant">
      <vt:variant>
        <vt:lpstr>نسق</vt:lpstr>
      </vt:variant>
      <vt:variant>
        <vt:i4>1</vt:i4>
      </vt:variant>
      <vt:variant>
        <vt:lpstr>عناوين الشرائح</vt:lpstr>
      </vt:variant>
      <vt:variant>
        <vt:i4>38</vt:i4>
      </vt:variant>
    </vt:vector>
  </HeadingPairs>
  <TitlesOfParts>
    <vt:vector size="39" baseType="lpstr">
      <vt:lpstr>Office Theme</vt:lpstr>
      <vt:lpstr>مَــدْخَــــلٌ إِلَى عِــلْــمِ النَّــــفْـــــسِ العَــامِ  محاضرات جامعية لطلبة  كلية العلوم الإسلامية – قسم الدراسات الإسلامية  -المرحلة الثالثة-    إعـداد الدكتور/ عباس علي الدكتور/ بختيار عبد الرحمن</vt:lpstr>
      <vt:lpstr>المُحَاضَرَةُ الثالثة / الدافعيَّة والتَّعلُّم</vt:lpstr>
      <vt:lpstr>مَـــدخـــلٌ</vt:lpstr>
      <vt:lpstr>عرض تقديمي في PowerPoint</vt:lpstr>
      <vt:lpstr>تَـعْـرِيـــفُ الـدَّافــع</vt:lpstr>
      <vt:lpstr>       الحَـافِـز: هـي تسهيلات ماديـة أو معنويـة تقدِّمُها البيئة المحيطـة بالأفـراد لمساعدتهـم في الوصول بدوافعهم الى غاياتهم اشباعاً لحاجاتهم .          الفَـرْقُ بَيْنَ الحَافِـزِ وَالدَّافِـعِ : الحافز شيء خارجي موجود في البيئة توفره المنشأة للعاملين فيها لإثارة حاجاتهم ودوافعهم  في حين أنَّ الدَّافع شيء داخليٌّ نابعٌ من داخل الفرد وهو تعبير عن حاجة ما يحثه على الفعل والسُّلوك المرغوب فيه.  </vt:lpstr>
      <vt:lpstr>         الدَّافِـعُ وَالبَاعِـث : الدافع حالة داخليَّة ، أما الباعث فهو حالة خارجيَّة ماديةً كانت أو اجتماعيَّةً ، يستجيب لها الدافع . فرؤية الطعام مثلاً باعثٌ يستجيب له دافع الجوع . ورؤية الماء باعثٌ يستجيب له دافع العطش .  وبالتَّالي فالدافع قوةٌ داخل الفرد ، أما الباعث فهو قوة خارجيَّة </vt:lpstr>
      <vt:lpstr>     الدَّافـع والحَاجـة Need :  الحاجة: " هي حالة لدى الكائن الحي تنشأ عن انحراف أو حيد العوامل البيئة عن الشروط البيولوجية (الحيوية) المثلى اللازمة لحفظ بقائه "  إذن النقص والافتقار واختلال التوازن يقترن بنوع من التوتر لا يلبث أنْ يزول متى قضيت الحاجة.  وكثير من علماء النَّفس يستخدمون مصطلح الحاجة على أنَّه مرادف لمصطلح الدَّافع ، فالحاجة إذن مرادفة للدَّافع غير المشبع. </vt:lpstr>
      <vt:lpstr>الدَّافـع والهَـدَف: Goal الدَّافع كما ذكرنا سابقاً داخلي ، أمَّا الهدف فهو ما يشبع الدافع وإليه يتَّجه السُّلوك ، ويكون في العادة شيئاً خارجياً .</vt:lpstr>
      <vt:lpstr>تَصْنِيـفُ الدَّوَافِـعِِ</vt:lpstr>
      <vt:lpstr> القِسْمُ الأَوَّلُ: الدَّوَافِعُ الفِطْرِيَّة الفِسيُولُوجِيَّة هذه الدوافع تتحدد عن طريق الوراثة . وهي مرتبطة بالحاجات الجسمية لدى الكائن الحي. فَتُحْدِثٌ تغير في التوازن العضوي والكيميائي فتسبب حالة من التوتر والقلق ، هذا التوتر يدفع الكائن للقيام بعمل ما ليشبع الحاجات الجسمية ويعود إلى حالته الطبيعيَّة . </vt:lpstr>
      <vt:lpstr>وهذه الدَّوافـع مرتبطة بالأجهـزة العضوية ، فدافـع الجـوع مرتبط بالجـهاز الهضمي ، ودافع التنفس مرتبط بالجهاز التنفسي .  وهذه الدوافع مهمَّة ولابدّ من إشباعها لأنَّها أساس بقائنا في الحياة . وهي أساسية من حفظ النوع . وهذه الدوافع تتسم بالعمومية لاشتراك جميع الكائنات الحيَّة فيها .  ومن هذه الدَّوافـع :</vt:lpstr>
      <vt:lpstr>◄دَافِعُ الجُوعِ:- المتمثل في الحاجة للطعام والسبب في حدوث الجوع عند الإنسان ناتج عن نقص المواد الغذائية في الدم، وينتج عن ذلك شعور بالتوتر وتقلصات في المعدة ممَّا يؤدي بالإنسان لإشباع حاجته للطعام لإعادة توازنه .  ◄دَافِعُ الهَـوَاءِ: - فدافع الحصول على الأوكسجين من الدوافع المهمة لبقاء الإنسان واستمراره في الحياة، فأن نقص الأوكسجين وعدم وصوله إلى المخ يؤثر على خلايا المخ مما يؤدي إلى إصابته إصابة عضوية تؤدي إلى خلل في وظائفه . </vt:lpstr>
      <vt:lpstr>◄ دَافِعُ النَّومِ وَالرَّاحَةِ:- يولد الكائن وله دوافع أولية يمارسها من دون أنْ يتعلمها ، وإنّ عدم إشباعها يؤدّي إلى هلاكه ، فدافع النَّوم جـعلـه -عزّ وجـلّ- للإنـسان أيـةً مـن عظيم قدرتـه، قـال تعالى:  [وَمِنْ آيَاتِهِ مَنَامُكُم بِاللَّيْلِ وَالنَّهَارِ] (الرُّوم: 23). يساعدُ الجسمَ في التَّغلب على التَّعب وتجديد نشاطه والتَّخلص مِنَ التَّوتر والاكتئاب والضَّغط النَّفسي .   </vt:lpstr>
      <vt:lpstr>◄ الدَّافِعُ إِلَى الجِنْسِ الآَخَرِ: - من آيات الله الدَّالة على عظمته وكمال قدرته ، ومِن تمام رحمته ببني آدم ، ومن أجل الحفاظ على الأسر ونمو الشعوب ، خَلَـقَ الله الزَّوجَيْنِ الذَّكَرَ وَالأُنْثَى، وجـعـل لـكـل منـهمـا خـصائـص مختـلـفـة تتـكامـل فـي الدَورِ والوظـيـفـة،  [ وَمِنْ آيَاتِهِ أَنْ خَلَقَ لَكُم مِّنْ أَنفُسِكُمْ أَزْوَاجًا لِّتَسْكُنُوا إِلَيْهَا وَجَعَلَ بَيْنَكُم مَّوَدَّةً وَرَحْمَةًۚ إِنَّ فِي ذَلِكَ لَآيَاتٍ لِّقَوْمٍ يَتَفَكَّرُونَ].</vt:lpstr>
      <vt:lpstr>◄ دَافِعُ الأُمُومَـةِ: - هذا الدافعُ مسؤول على بقاء النَّوع .  ويتمثَّلُ هذا الدافع من رعاية الأبناء والاهتمام بهم وإشباع حاجاتهم  حتى يصبحوا قادرين على رعاية أنفسهم، وكذلك فهو يشبع دوافع نفسية أخرى حيث تتولد العاطفة بين الطفل وأمِّه وينمو الحبُّ ويتولد الانتماء والشعور بالانتماء. ويبدو هذا الدافع واضحة وقوية عند الحيوانات والطيور، وكيف تدافع الأمُّ عن وليدها إذا تعرض للخطر.</vt:lpstr>
      <vt:lpstr> القِسْمُ الثَّانِي: الدَّوَافِعُ النَّفْسِيَّة الاجْتِمَاعِيَّة (المُكْتَسَبَة)</vt:lpstr>
      <vt:lpstr>عرض تقديمي في PowerPoint</vt:lpstr>
      <vt:lpstr>◄دَافِعُ الأَمْنِ: - يعني الأمن النَّفسي، وهو يعني التحرر من الخوف. ويكون الفردُ آمناً إذا كان موضعَ عطفٍ وتقديرٍ وقَبولٍ من الآخرين وعندما يجد تجاوباً واهتماماً من الآخرين.  ◄الدَّافِعُ لِلإِنْتِمَاءِ: - الدَّافع للانتماء أو الحاجة للانتماء للجماعة من الحاجات الضرورية لدى الإنسان والحيوان معاً. لكنها تظهر بصورة واضحة لدى الجنس البشري .  ويبدأ هذا الدافع لدى الطفل منذ ولادته حيث أنّ بقاءه متوقف على إشباع حاجاته الأساسية من قبل المحيطين به لأنّه عاجز عن إشباعها .</vt:lpstr>
      <vt:lpstr>◄الدَّافِعُ لِلنَّجَاحِ: - الفرد بحاجة لأنْ يُحَقِقَ نجاحاً في كل مرحلة من مراحل حياته ، والشعور بالنَّجاح يكسب الفرد ثقة بنفسه، ويشعره بالأمن، وتبدأ هذه الحاجة أو الدافع منذ الطفولة عندما يتعلم النطق ويتعلم الكلام، أو عندما يتعلم المشي، وعندما يقوم بهذه المطالب النمائية فإنه يجد التشجيع من الأسرة، وهو بذلك يكافأ على نجاحه في أداء تلك المطالب، ممّا يؤدِّي إلى الشعور بالسعادة والتقدير فيؤدي به إلى تكرار المحاولات الناجحة.  </vt:lpstr>
      <vt:lpstr>◄ دَافِعُ الإِنْجَازِ الدِّرَاسِيِّ:- يشير هذا الدافع إلى الرغبـــة لبذل الجهـــد لأداء المهمات المدرسيـة والجامعيـة بصــورة جيدة .   ويعدُّ هذا الدَّافع من العوامل المهمّة التي تقف وراء اختلاف الطلبة مـــن إنجازهـــم الدِّراسـي، خاصــةً وأنَّ كثيراً مـن البحوث بيَّنت أنَّ الذكاء ليس العامل الوحيد في هذا الاختلاف وأنَّ قياس هذا الدَّافع يؤدِّي وظائف كثيرة للمدرسة والطالب .</vt:lpstr>
      <vt:lpstr>◄ دَافِـعُ حُبُّ الاسْتِطْـلاَعِ:- يُعَدُّ حُبُّ الاستطلاع من الدَّوافـع التي تحرك سلوك الكائن الحيِّ وتوجهه. فرغبة الحيوان في استكشاف ما حوله، ورغبة الطفل في التَّعرف على بيئته، ورغبة الراشد في استجـــلاء العَالَـــم المحيط به، تدلُّ جميعها على وجود دافع حبّ الاستطلاع لدى الكائن الحـيِّ. ويشكل حبُّ الاستطلاع المحرِّك الأول للدَّافع إلى المعرفة والفهم، لأنَّه يُوَجِّـهُ الفردَ إلى تَلَقِي المثيرات والانتباه إليها.  </vt:lpstr>
      <vt:lpstr>نَظَرِيَّةُ مَاسلو لِلحَاجَاتِ الإِنْسَانِيَّةِ وَالدَّوَافِعِ (Abraham Maslow "1908- 1970")</vt:lpstr>
      <vt:lpstr>عرض تقديمي في PowerPoint</vt:lpstr>
      <vt:lpstr>← أَوْلاً: الحَاجَةُ الجِسْمِيَّةُ أَو الفِسْيُولُوجِيَّةُ (Physiological Needs):     وهِيَ لا تَخْتَلَفُ باختلاف المجتمعات . كَمَا أنَّ الأَفراد جميعاً يتساوون في الشعور بها مهما اختلفت الأعمار والثَّقافات، وهيَ أهمُّ الحاجات الإنسانية لأنها مرتبطة بضروريات البقاء على قيد الحياة، وتشمل المأكل والملبس والمأوى والنَّوم والرَّاحة والهَوَاء. كما تشمل الحاجة إلى الزَّواج للمحافظة على بقاء النَّوع. </vt:lpstr>
      <vt:lpstr>ووفقاً لنَّظرية "ماسلو" فإنَّ الحاجات الفسيولوجية تأخذ مكان القمة في إلحاحها على الفرد حتى يصل إشباعها إلى درجة مناسبة. ولهذا تعتبر هذه الحاجات دافعاً قويّاً للعمل.  وعندما تصل الحاجات الفسيولوجية إلى درجة معقولة من الإشباع، تأخذ في الهبوط في أهميتها، وترتفع حاجة أخرى لتحتل مكان الصدارة لدى الفرد لإشباعها. ومن ثم تأخذ الحاجة إلى الأمن والسلامة بالارتفاع في أهميتها، وتأخذ المكانة الأولى نحو الإشباع، وهكذا. </vt:lpstr>
      <vt:lpstr>← ثانياً: حَاجَاتُ الأَمْنِ وَالسَّلاَمَةِ (Safety and Security Needs):       يُمكن التَّعبير عن حاجات الأمن والسلامة في صورة الرغبة في الحصول على وظيفة تتميز بالاستقرار ، أو في سعي الفرد لحماية نفسه من الأخطار التي يتعرض لها ، أو الحماية من الأذى الجسدي مثل الحريق أو الحوادث وأخطار التهديد، والحرمان من الأمن الاقتصادي .</vt:lpstr>
      <vt:lpstr>← ثالثاً: الحَاجَاتُ الاجْتِمَاعِيَّةُ (Social Needs):   عندما يتغلب الفرد بشكل مستمر على الجوع، وعندما يشعر بقدر كاف من الأمن تصبح الحاجات الاجتماعية هي المسيطرة. وتتعلق هذه الحاجات برغبة الفرد في أنْ يشعر بالانتماء للآخرين، وبقبول الآخرين له، وأنْ يبادلوه الحب والاحترام. أي أنّ الفرد يريد أنْ يشعر بأنّه مطلوب وأنّ الآخرين يحتاجون إليه.   وتنبع حاجات الإنسان إلى الانتماء من حقيقة كونه كائناً اجتماعياً، لا يستطيع أنْ يعيش في عزلة عن المجتمع الذي يعيش أو يعمل فيه، ويعتمد الإنسان في إشباع حاجاته الاجتماعية على الآخرين مثل الأصدقاء، والزملاء، وجماعات العمل. </vt:lpstr>
      <vt:lpstr>← رابعاً: حَاجَاتُ التَّقْدِير وَالاحْتِرَام الذَّاتِي (Self – Esteem Needs):       لهذه الحاجات شقـان:  يتعلَّق الأول بالاعتداد بالنَّفس: ويشمل ذلك الثقة بالنفس واحترامها والجدارة والاستقلال. ويقود إشباع هذه الحاجات إلى شعور الفرد بالمقدرة والقوة، وبأنّه مفيد وضروري في هذا العالم.  ويتعلَّق الشق الآخر بحاجاته إلى الشعور باعتراف الآخرين به: وليس من شك، أنّ الحاجات المرتبطة بالشق الأول ليست كافيةً إذا لم يتم تدعيمها بحاجات الشق الآخر. فاعتداد الفرد بنفسه ليس كافياً إذا لم يتم تدعيمه بإظهار الآخرين له أنّه مهم فعلاً. </vt:lpstr>
      <vt:lpstr>← خَامِساً: حَاجَاتُ تَحْقِيق الذَّات (Self – Actualization Needs):   بعد أنْ يشبعَ الإنسان الحاجات السَّابقة، تصبح أهمَّ حاجات يسعى إلى إشباعها هي مجموعة حاجات تحقيق الذات. ويعني تحقيق الذات رغبة الفرد في تحقيق أهدافه وطموحاته، وأنْ يصبح أكثر تميزاً عن غيره من الأفراد، وأنْ يصبح قادراً على فعل أي شيء يستطيعه بنو الانسان. إنها حاجة الطبيب ليصبح أفضل الأطباء، والموظف ليصبح أفضل الموظفين، وهكذا.</vt:lpstr>
      <vt:lpstr>وَظَائِفُ الدَّافِعِيَّةِ</vt:lpstr>
      <vt:lpstr>الدَّافِعِيَّةُ وَعَلاَقُتُهَا بِالتَّعَلُّمِِ</vt:lpstr>
      <vt:lpstr>                     وَظَائِفُ الدَّوَافِعِ فِي عَمَلِيَّةَ التَّعْلُّمِ 1- تضعُ الدَّوافع أمامَ الفرد أهدافاً معينةً يسعى وينشط لتحقيقها بناءً على وضوح الهدف وحيويته والغرض منه وقربه أو بعده وهُنَا يصبح التَّعلُّم مُجديَّاً   . 2- تمدُّ السلوك بالطَّاقة وتثير النشاط. فالتَّعلُّم يحدث عن طريق النشاط الذي يقوم به الطالب، ويحدث هذا النشاط عند ظهور دافع (حاجة تسعى إلى الإشباع) ويزداد ذلك النشاط بزيادة الدافع  3- تساعد على تحديد أوجه النشاط المطلوب لكي يتم التعلم، فالدوافع تجعل الفرد يستجيب لبعض المواقف (تركيز الانتباه في اتجاه واحد) وحول نشاط معين حسب اللزوم ومقتضيات الظروف </vt:lpstr>
      <vt:lpstr>أَسْبَابُ انخِفَاضِ الدَّافِعِيَّةِ</vt:lpstr>
      <vt:lpstr>عرض تقديمي في PowerPoint</vt:lpstr>
      <vt:lpstr>‌د –الصِّراعات الأسريَّة : فقد تشغل المشكلات الأسرية الأطفال ولا تترك لديهم رغبة في الدراسة، فكيف تكون المدرسة مهمة لهم إذا كانوا يدركون أن شعورهم بالأمن مهدد بأخطار مستمرة . ‌و - النَّبْذُ والنَّقْدُ المُتَكَرِر : يشعر الأطفال المنبوذون باليأس وعدم الكفاءة والغضب فتنخفض الدافعية نحو التحصيل ويظهر ذلك كما لو كان طريقة للانتقام من الوالدين .</vt:lpstr>
      <vt:lpstr>‌ز-  الحمايَّة الزائدة : كثير من الآباء يحمون أطفالهم حماية زائدة لأسباب متعددة أكثرها شيوعاً الخوف على سلامة الأطفال والرغبة في أنْ يعيشوا حياة أفضل من تلك التي عاشها الآباء . 2- تَدَنِّي تَقْديرُ الذَّات : يؤدّي تدني اعتبار الذات وتقديـرها  إلى انخفاض الدافعية للتعلم، فمجرد شعور الطالب بعدم القيمة وعـدم الاهتمام بـه وتقديـره يكون ذلك عاملاً من عوامل ضعـف الدافعيَّة . </vt:lpstr>
      <vt:lpstr>3- الجَوُّ المَدْرَسي غير المناسب : إنَّ الجوّ التَّعليمي في نظام المدرسة أو في صف معين يمكن أنْ يؤدي إلى خفض الدافعية للتعلم لدى عدد كبير من الطلاب، ويعتمد جو المدرسة على مزيج من العوامل المرتبطة بالكادر الإداري والتَّعليمي . 4- المشكلات النَّمائِيَّة : إنَّ الأطفال الذين يسير نموهم بمعدل بطيء بالمقارنة مع أقرانهم هُم أقلّ دافعيةً من أقرانهم أي أنّ توقعاتهم لأدائهم في التعلم قد يكون أقلّ من توقعات أقرانهم فهم يتصرفون وينظرون لأنفسهم كأشخاص أقلّ قدرةً من غيرهم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عِـلْمِ النَّـفْـسِ التَّرْبَــوي  محاضرات جامعية لطلبة  كلية العلوم الإسلامية – قسم الدراسات الإسلامية - جامعة صلاح الدين المرحلة الثالثة))     إعـداد: م. م. لقمان صمد برادۆستى</dc:title>
  <dc:creator>HP</dc:creator>
  <cp:lastModifiedBy>a</cp:lastModifiedBy>
  <cp:revision>412</cp:revision>
  <dcterms:created xsi:type="dcterms:W3CDTF">2020-11-06T17:51:24Z</dcterms:created>
  <dcterms:modified xsi:type="dcterms:W3CDTF">2024-09-21T11:44:35Z</dcterms:modified>
</cp:coreProperties>
</file>