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339" r:id="rId1"/>
  </p:sldMasterIdLst>
  <p:notesMasterIdLst>
    <p:notesMasterId r:id="rId45"/>
  </p:notesMasterIdLst>
  <p:sldIdLst>
    <p:sldId id="256" r:id="rId2"/>
    <p:sldId id="257" r:id="rId3"/>
    <p:sldId id="258" r:id="rId4"/>
    <p:sldId id="259" r:id="rId5"/>
    <p:sldId id="273" r:id="rId6"/>
    <p:sldId id="301" r:id="rId7"/>
    <p:sldId id="263" r:id="rId8"/>
    <p:sldId id="340" r:id="rId9"/>
    <p:sldId id="275" r:id="rId10"/>
    <p:sldId id="324" r:id="rId11"/>
    <p:sldId id="341" r:id="rId12"/>
    <p:sldId id="285" r:id="rId13"/>
    <p:sldId id="286" r:id="rId14"/>
    <p:sldId id="287" r:id="rId15"/>
    <p:sldId id="304" r:id="rId16"/>
    <p:sldId id="288" r:id="rId17"/>
    <p:sldId id="289" r:id="rId18"/>
    <p:sldId id="290" r:id="rId19"/>
    <p:sldId id="314" r:id="rId20"/>
    <p:sldId id="316" r:id="rId21"/>
    <p:sldId id="315" r:id="rId22"/>
    <p:sldId id="342" r:id="rId23"/>
    <p:sldId id="318" r:id="rId24"/>
    <p:sldId id="319" r:id="rId25"/>
    <p:sldId id="320" r:id="rId26"/>
    <p:sldId id="321" r:id="rId27"/>
    <p:sldId id="322" r:id="rId28"/>
    <p:sldId id="323" r:id="rId29"/>
    <p:sldId id="325" r:id="rId30"/>
    <p:sldId id="326" r:id="rId31"/>
    <p:sldId id="327" r:id="rId32"/>
    <p:sldId id="328" r:id="rId33"/>
    <p:sldId id="329" r:id="rId34"/>
    <p:sldId id="330" r:id="rId35"/>
    <p:sldId id="331" r:id="rId36"/>
    <p:sldId id="332" r:id="rId37"/>
    <p:sldId id="333" r:id="rId38"/>
    <p:sldId id="334" r:id="rId39"/>
    <p:sldId id="335" r:id="rId40"/>
    <p:sldId id="336" r:id="rId41"/>
    <p:sldId id="337" r:id="rId42"/>
    <p:sldId id="338" r:id="rId43"/>
    <p:sldId id="339"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عرض المادة" id="{AABE07D2-0435-471E-8BCF-00EC1DCFF6F0}">
          <p14:sldIdLst>
            <p14:sldId id="256"/>
          </p14:sldIdLst>
        </p14:section>
        <p14:section name="محتويات المحاضرة" id="{555B0330-FBCE-4F33-962E-C8B7F02F566C}">
          <p14:sldIdLst>
            <p14:sldId id="257"/>
          </p14:sldIdLst>
        </p14:section>
        <p14:section name="بداية دراسة النمو" id="{7B50EA47-DAB8-499D-88B1-8737D79D697B}">
          <p14:sldIdLst>
            <p14:sldId id="258"/>
            <p14:sldId id="259"/>
            <p14:sldId id="273"/>
          </p14:sldIdLst>
        </p14:section>
        <p14:section name="أهمية دراسة النمو" id="{452828D5-83E7-4170-AC6D-E7752AE0C23C}">
          <p14:sldIdLst>
            <p14:sldId id="301"/>
          </p14:sldIdLst>
        </p14:section>
        <p14:section name="ظاهرة النمو" id="{CC950AC5-6B6D-4EEB-BBDA-85747CE10FDD}">
          <p14:sldIdLst>
            <p14:sldId id="263"/>
            <p14:sldId id="340"/>
            <p14:sldId id="275"/>
            <p14:sldId id="324"/>
          </p14:sldIdLst>
        </p14:section>
        <p14:section name="القوانين والمبادئ العامة للنمو" id="{6E260B29-8A6E-462D-BF1F-7A2903B21353}">
          <p14:sldIdLst>
            <p14:sldId id="341"/>
            <p14:sldId id="285"/>
            <p14:sldId id="286"/>
            <p14:sldId id="287"/>
            <p14:sldId id="304"/>
            <p14:sldId id="288"/>
            <p14:sldId id="289"/>
            <p14:sldId id="290"/>
          </p14:sldIdLst>
        </p14:section>
        <p14:section name="مطالب النمو" id="{C9C0109F-63E4-45EC-96F9-1F0A3285E8DF}">
          <p14:sldIdLst>
            <p14:sldId id="314"/>
            <p14:sldId id="316"/>
            <p14:sldId id="315"/>
            <p14:sldId id="342"/>
            <p14:sldId id="318"/>
            <p14:sldId id="319"/>
            <p14:sldId id="320"/>
            <p14:sldId id="321"/>
            <p14:sldId id="322"/>
          </p14:sldIdLst>
        </p14:section>
        <p14:section name="العوامل المؤثرة في النُّمو" id="{AA8ECCF9-CEBC-4B9D-8CA7-E52A4944AF4C}">
          <p14:sldIdLst>
            <p14:sldId id="323"/>
            <p14:sldId id="325"/>
            <p14:sldId id="326"/>
            <p14:sldId id="327"/>
            <p14:sldId id="328"/>
            <p14:sldId id="329"/>
            <p14:sldId id="330"/>
            <p14:sldId id="331"/>
            <p14:sldId id="332"/>
            <p14:sldId id="333"/>
            <p14:sldId id="334"/>
            <p14:sldId id="335"/>
            <p14:sldId id="336"/>
            <p14:sldId id="337"/>
            <p14:sldId id="338"/>
            <p14:sldId id="339"/>
          </p14:sldIdLst>
        </p14:section>
      </p14:sectionLst>
    </p:ex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p:cViewPr varScale="1">
        <p:scale>
          <a:sx n="87" d="100"/>
          <a:sy n="87" d="100"/>
        </p:scale>
        <p:origin x="-624" y="-84"/>
      </p:cViewPr>
      <p:guideLst>
        <p:guide orient="horz" pos="2160"/>
        <p:guide pos="3840"/>
      </p:guideLst>
    </p:cSldViewPr>
  </p:slideViewPr>
  <p:notesTextViewPr>
    <p:cViewPr>
      <p:scale>
        <a:sx n="1" d="1"/>
        <a:sy n="1" d="1"/>
      </p:scale>
      <p:origin x="0" y="0"/>
    </p:cViewPr>
  </p:notesTextViewPr>
  <p:notesViewPr>
    <p:cSldViewPr snapToGrid="0">
      <p:cViewPr varScale="1">
        <p:scale>
          <a:sx n="56" d="100"/>
          <a:sy n="56" d="100"/>
        </p:scale>
        <p:origin x="-2838"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8C36E6-5D12-4E24-8EC0-09F219C7E535}" type="datetimeFigureOut">
              <a:rPr lang="en-US" smtClean="0"/>
              <a:t>9/10/2024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020391-8E4E-443D-8DAD-35184529A4FE}" type="slidenum">
              <a:rPr lang="en-US" smtClean="0"/>
              <a:t>‹#›</a:t>
            </a:fld>
            <a:endParaRPr lang="en-US"/>
          </a:p>
        </p:txBody>
      </p:sp>
    </p:spTree>
    <p:extLst>
      <p:ext uri="{BB962C8B-B14F-4D97-AF65-F5344CB8AC3E}">
        <p14:creationId xmlns:p14="http://schemas.microsoft.com/office/powerpoint/2010/main" val="2000218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020391-8E4E-443D-8DAD-35184529A4FE}" type="slidenum">
              <a:rPr lang="en-US" smtClean="0"/>
              <a:t>43</a:t>
            </a:fld>
            <a:endParaRPr lang="en-US"/>
          </a:p>
        </p:txBody>
      </p:sp>
    </p:spTree>
    <p:extLst>
      <p:ext uri="{BB962C8B-B14F-4D97-AF65-F5344CB8AC3E}">
        <p14:creationId xmlns:p14="http://schemas.microsoft.com/office/powerpoint/2010/main" val="31537922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64D59DF-2849-4AD4-BAA0-78AC501EA2FE}" type="datetimeFigureOut">
              <a:rPr lang="en-US" smtClean="0"/>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2187771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4D59DF-2849-4AD4-BAA0-78AC501EA2FE}" type="datetimeFigureOut">
              <a:rPr lang="en-US" smtClean="0"/>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503618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4D59DF-2849-4AD4-BAA0-78AC501EA2FE}" type="datetimeFigureOut">
              <a:rPr lang="en-US" smtClean="0"/>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1649378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4D59DF-2849-4AD4-BAA0-78AC501EA2FE}" type="datetimeFigureOut">
              <a:rPr lang="en-US" smtClean="0"/>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336353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4D59DF-2849-4AD4-BAA0-78AC501EA2FE}" type="datetimeFigureOut">
              <a:rPr lang="en-US" smtClean="0"/>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3355252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64D59DF-2849-4AD4-BAA0-78AC501EA2FE}" type="datetimeFigureOut">
              <a:rPr lang="en-US" smtClean="0"/>
              <a:t>9/10/2024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4206467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4D59DF-2849-4AD4-BAA0-78AC501EA2FE}" type="datetimeFigureOut">
              <a:rPr lang="en-US" smtClean="0"/>
              <a:t>9/10/2024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4161253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4D59DF-2849-4AD4-BAA0-78AC501EA2FE}" type="datetimeFigureOut">
              <a:rPr lang="en-US" smtClean="0"/>
              <a:t>9/10/2024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606268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D59DF-2849-4AD4-BAA0-78AC501EA2FE}" type="datetimeFigureOut">
              <a:rPr lang="en-US" smtClean="0"/>
              <a:t>9/10/2024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3760652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4D59DF-2849-4AD4-BAA0-78AC501EA2FE}" type="datetimeFigureOut">
              <a:rPr lang="en-US" smtClean="0"/>
              <a:t>9/10/2024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767326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4D59DF-2849-4AD4-BAA0-78AC501EA2FE}" type="datetimeFigureOut">
              <a:rPr lang="en-US" smtClean="0"/>
              <a:t>9/10/2024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627002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4D59DF-2849-4AD4-BAA0-78AC501EA2FE}" type="datetimeFigureOut">
              <a:rPr lang="en-US" smtClean="0"/>
              <a:t>9/10/2024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157BC4-C688-41C4-85EE-B5C6595D4A34}" type="slidenum">
              <a:rPr lang="en-US" smtClean="0"/>
              <a:t>‹#›</a:t>
            </a:fld>
            <a:endParaRPr lang="en-US"/>
          </a:p>
        </p:txBody>
      </p:sp>
    </p:spTree>
    <p:extLst>
      <p:ext uri="{BB962C8B-B14F-4D97-AF65-F5344CB8AC3E}">
        <p14:creationId xmlns:p14="http://schemas.microsoft.com/office/powerpoint/2010/main" val="145432278"/>
      </p:ext>
    </p:extLst>
  </p:cSld>
  <p:clrMap bg1="lt1" tx1="dk1" bg2="lt2" tx2="dk2" accent1="accent1" accent2="accent2" accent3="accent3" accent4="accent4" accent5="accent5" accent6="accent6" hlink="hlink" folHlink="folHlink"/>
  <p:sldLayoutIdLst>
    <p:sldLayoutId id="2147484340" r:id="rId1"/>
    <p:sldLayoutId id="2147484341" r:id="rId2"/>
    <p:sldLayoutId id="2147484342" r:id="rId3"/>
    <p:sldLayoutId id="2147484343" r:id="rId4"/>
    <p:sldLayoutId id="2147484344" r:id="rId5"/>
    <p:sldLayoutId id="2147484345" r:id="rId6"/>
    <p:sldLayoutId id="2147484346" r:id="rId7"/>
    <p:sldLayoutId id="2147484347" r:id="rId8"/>
    <p:sldLayoutId id="2147484348" r:id="rId9"/>
    <p:sldLayoutId id="2147484349" r:id="rId10"/>
    <p:sldLayoutId id="214748435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
            <a:ext cx="12192000" cy="6705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spcBef>
                <a:spcPts val="600"/>
              </a:spcBef>
            </a:pPr>
            <a:r>
              <a:rPr lang="ar-IQ" sz="7200" b="1" spc="50" dirty="0" smtClean="0">
                <a:ln w="11430"/>
                <a:solidFill>
                  <a:srgbClr val="002060"/>
                </a:solidFill>
                <a:effectLst>
                  <a:outerShdw blurRad="76200" dist="50800" dir="5400000" algn="tl" rotWithShape="0">
                    <a:srgbClr val="000000">
                      <a:alpha val="65000"/>
                    </a:srgbClr>
                  </a:outerShdw>
                </a:effectLst>
                <a:latin typeface="Sakkal Majalla" panose="02000000000000000000" pitchFamily="2" charset="-78"/>
                <a:cs typeface="Ali-A-Samik" pitchFamily="2" charset="-78"/>
              </a:rPr>
              <a:t>مَــدْخَــــلٌ إِلَى عِــلْــمِ النَّــــفْـــــسِ العَــامِ</a:t>
            </a:r>
            <a: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r>
            <a:b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br>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r>
            <a:b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br>
            <a:r>
              <a:rPr lang="ar-SA" sz="4000" b="1" spc="50" dirty="0">
                <a:ln w="11430"/>
                <a:solidFill>
                  <a:srgbClr val="FF0000"/>
                </a:soli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t>محاضرات جامعية لط</a:t>
            </a:r>
            <a:r>
              <a:rPr lang="ar-IQ" sz="4000" b="1" spc="50" dirty="0" smtClean="0">
                <a:ln w="11430"/>
                <a:solidFill>
                  <a:srgbClr val="FF0000"/>
                </a:soli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t>لبة</a:t>
            </a:r>
            <a:r>
              <a:rPr lang="ar-SA" sz="4000" b="1" spc="50" dirty="0" smtClean="0">
                <a:ln w="11430"/>
                <a:solidFill>
                  <a:srgbClr val="FF0000"/>
                </a:soli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t> </a:t>
            </a:r>
            <a:r>
              <a:rPr lang="ar-SA" sz="4000" b="1" spc="50" dirty="0">
                <a:ln w="11430"/>
                <a:solidFill>
                  <a:srgbClr val="FF0000"/>
                </a:soli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t>كلية العلوم الإسلامية – قسم الدراسات </a:t>
            </a:r>
            <a:r>
              <a:rPr lang="ar-SA" sz="4000" b="1" spc="50" dirty="0" smtClean="0">
                <a:ln w="11430"/>
                <a:solidFill>
                  <a:srgbClr val="FF0000"/>
                </a:soli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t>الإسلامية</a:t>
            </a:r>
            <a:r>
              <a:rPr lang="ar-IQ" sz="3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t/>
            </a:r>
            <a:br>
              <a:rPr lang="ar-IQ" sz="3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br>
            <a:r>
              <a:rPr lang="en-US" sz="2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r>
            <a:br>
              <a:rPr lang="en-US" sz="2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br>
            <a:r>
              <a:rPr lang="ar-IQ" sz="4800" b="1" spc="50" dirty="0" smtClean="0">
                <a:ln w="11430"/>
                <a:solidFill>
                  <a:srgbClr val="00B050"/>
                </a:solidFill>
                <a:effectLst>
                  <a:outerShdw blurRad="76200" dist="50800" dir="5400000" algn="tl" rotWithShape="0">
                    <a:srgbClr val="000000">
                      <a:alpha val="65000"/>
                    </a:srgbClr>
                  </a:outerShdw>
                </a:effectLst>
                <a:latin typeface="Sakkal Majalla" panose="02000000000000000000" pitchFamily="2" charset="-78"/>
                <a:cs typeface="Ali-A-Sahifa Bold" pitchFamily="2" charset="-78"/>
              </a:rPr>
              <a:t>- المرحلة الثالثة -</a:t>
            </a:r>
            <a:r>
              <a:rPr lang="en-US" sz="2800" b="1" spc="50" dirty="0">
                <a:ln w="11430"/>
                <a:solidFill>
                  <a:srgbClr val="00B050"/>
                </a:soli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r>
            <a:br>
              <a:rPr lang="en-US" sz="2800" b="1" spc="50" dirty="0">
                <a:ln w="11430"/>
                <a:solidFill>
                  <a:srgbClr val="00B050"/>
                </a:soli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br>
            <a:r>
              <a:rPr lang="ar-IQ"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t>
            </a:r>
            <a: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r>
            <a:b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br>
            <a:r>
              <a:rPr lang="ar-IQ"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t>
            </a:r>
            <a:r>
              <a:rPr lang="ar-IQ" sz="6300" b="1" spc="50" dirty="0" smtClean="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إعـداد</a:t>
            </a:r>
            <a:r>
              <a:rPr lang="en-US" sz="6300" b="1" spc="50" dirty="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r>
            <a:br>
              <a:rPr lang="en-US" sz="6300" b="1" spc="50" dirty="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br>
            <a:r>
              <a:rPr lang="ar-IQ" sz="6300" b="1" spc="50" dirty="0" smtClean="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الدكتور/ </a:t>
            </a:r>
            <a:r>
              <a:rPr lang="ar-SY" sz="6300" b="1" spc="50" dirty="0" smtClean="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عباس علي</a:t>
            </a:r>
            <a:br>
              <a:rPr lang="ar-SY" sz="6300" b="1" spc="50" dirty="0" smtClean="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br>
            <a:r>
              <a:rPr lang="ar-SY" sz="6300" b="1" spc="50" dirty="0" smtClean="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الدكتور/ بختيار عبد الرحمن</a:t>
            </a:r>
            <a:endParaRPr lang="en-US" sz="6300" b="1" spc="50" dirty="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328816718"/>
      </p:ext>
    </p:extLst>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4"/>
                                        </p:tgtEl>
                                      </p:cBhvr>
                                    </p:animEffect>
                                    <p:animScale>
                                      <p:cBhvr>
                                        <p:cTn id="7" dur="25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166255"/>
            <a:ext cx="11901054" cy="6580909"/>
          </a:xfrm>
        </p:spPr>
        <p:txBody>
          <a:bodyPr>
            <a:normAutofit fontScale="90000"/>
          </a:bodyPr>
          <a:lstStyle/>
          <a:p>
            <a:pPr lvl="0" algn="r" rtl="1">
              <a:lnSpc>
                <a:spcPct val="150000"/>
              </a:lnSpc>
            </a:pPr>
            <a:r>
              <a:rPr lang="ar-IQ" b="1" dirty="0" smtClean="0">
                <a:solidFill>
                  <a:srgbClr val="00B050"/>
                </a:solidFill>
                <a:effectLst>
                  <a:outerShdw blurRad="38100" dist="38100" dir="2700000" algn="tl">
                    <a:srgbClr val="000000">
                      <a:alpha val="43137"/>
                    </a:srgbClr>
                  </a:outerShdw>
                </a:effectLst>
                <a:latin typeface="+mn-lt"/>
                <a:ea typeface="+mn-ea"/>
                <a:cs typeface="Ali-A-Jiddah" pitchFamily="2" charset="-78"/>
              </a:rPr>
              <a:t>4- </a:t>
            </a:r>
            <a:r>
              <a:rPr lang="ar-SA" sz="5400" b="1" dirty="0" smtClean="0">
                <a:solidFill>
                  <a:srgbClr val="00B050"/>
                </a:solidFill>
                <a:effectLst>
                  <a:outerShdw blurRad="38100" dist="38100" dir="2700000" algn="tl">
                    <a:srgbClr val="000000">
                      <a:alpha val="43137"/>
                    </a:srgbClr>
                  </a:outerShdw>
                </a:effectLst>
                <a:latin typeface="+mn-lt"/>
                <a:ea typeface="+mn-ea"/>
                <a:cs typeface="Ali-A-Jiddah" pitchFamily="2" charset="-78"/>
              </a:rPr>
              <a:t>النُّمُو </a:t>
            </a:r>
            <a:r>
              <a:rPr lang="ar-SA" sz="5400" b="1" dirty="0">
                <a:solidFill>
                  <a:srgbClr val="00B050"/>
                </a:solidFill>
                <a:effectLst>
                  <a:outerShdw blurRad="38100" dist="38100" dir="2700000" algn="tl">
                    <a:srgbClr val="000000">
                      <a:alpha val="43137"/>
                    </a:srgbClr>
                  </a:outerShdw>
                </a:effectLst>
                <a:latin typeface="+mn-lt"/>
                <a:ea typeface="+mn-ea"/>
                <a:cs typeface="Ali-A-Jiddah" pitchFamily="2" charset="-78"/>
              </a:rPr>
              <a:t>الانْفِعَالِي: </a:t>
            </a:r>
            <a:r>
              <a:rPr lang="en-US" b="1" dirty="0">
                <a:effectLst>
                  <a:outerShdw blurRad="38100" dist="38100" dir="2700000" algn="tl">
                    <a:srgbClr val="000000">
                      <a:alpha val="43137"/>
                    </a:srgbClr>
                  </a:outerShdw>
                </a:effectLst>
                <a:latin typeface="+mn-lt"/>
                <a:ea typeface="+mn-ea"/>
                <a:cs typeface="Ali-A-Sharif" pitchFamily="2" charset="-78"/>
              </a:rPr>
              <a:t/>
            </a:r>
            <a:br>
              <a:rPr lang="en-US" b="1" dirty="0">
                <a:effectLst>
                  <a:outerShdw blurRad="38100" dist="38100" dir="2700000" algn="tl">
                    <a:srgbClr val="000000">
                      <a:alpha val="43137"/>
                    </a:srgbClr>
                  </a:outerShdw>
                </a:effectLst>
                <a:latin typeface="+mn-lt"/>
                <a:ea typeface="+mn-ea"/>
                <a:cs typeface="Ali-A-Sharif" pitchFamily="2" charset="-78"/>
              </a:rPr>
            </a:br>
            <a:r>
              <a:rPr lang="ar-SA" sz="4900" b="1" dirty="0" smtClean="0">
                <a:effectLst>
                  <a:outerShdw blurRad="38100" dist="38100" dir="2700000" algn="tl">
                    <a:srgbClr val="000000">
                      <a:alpha val="43137"/>
                    </a:srgbClr>
                  </a:outerShdw>
                </a:effectLst>
                <a:latin typeface="+mn-lt"/>
                <a:ea typeface="+mn-ea"/>
                <a:cs typeface="Ali-A-Sharif" pitchFamily="2" charset="-78"/>
              </a:rPr>
              <a:t>يتمث</a:t>
            </a:r>
            <a:r>
              <a:rPr lang="ar-IQ" sz="4900" b="1" dirty="0" smtClean="0">
                <a:effectLst>
                  <a:outerShdw blurRad="38100" dist="38100" dir="2700000" algn="tl">
                    <a:srgbClr val="000000">
                      <a:alpha val="43137"/>
                    </a:srgbClr>
                  </a:outerShdw>
                </a:effectLst>
                <a:latin typeface="+mn-lt"/>
                <a:ea typeface="+mn-ea"/>
                <a:cs typeface="Ali-A-Sharif" pitchFamily="2" charset="-78"/>
              </a:rPr>
              <a:t>َّ</a:t>
            </a:r>
            <a:r>
              <a:rPr lang="ar-SA" sz="4900" b="1" dirty="0" smtClean="0">
                <a:effectLst>
                  <a:outerShdw blurRad="38100" dist="38100" dir="2700000" algn="tl">
                    <a:srgbClr val="000000">
                      <a:alpha val="43137"/>
                    </a:srgbClr>
                  </a:outerShdw>
                </a:effectLst>
                <a:latin typeface="+mn-lt"/>
                <a:ea typeface="+mn-ea"/>
                <a:cs typeface="Ali-A-Sharif" pitchFamily="2" charset="-78"/>
              </a:rPr>
              <a:t>ل </a:t>
            </a:r>
            <a:r>
              <a:rPr lang="ar-SA" sz="4900" b="1" dirty="0">
                <a:effectLst>
                  <a:outerShdw blurRad="38100" dist="38100" dir="2700000" algn="tl">
                    <a:srgbClr val="000000">
                      <a:alpha val="43137"/>
                    </a:srgbClr>
                  </a:outerShdw>
                </a:effectLst>
                <a:latin typeface="+mn-lt"/>
                <a:ea typeface="+mn-ea"/>
                <a:cs typeface="Ali-A-Sharif" pitchFamily="2" charset="-78"/>
              </a:rPr>
              <a:t>في </a:t>
            </a:r>
            <a:r>
              <a:rPr lang="ar-SA" sz="4900" b="1" dirty="0" smtClean="0">
                <a:effectLst>
                  <a:outerShdw blurRad="38100" dist="38100" dir="2700000" algn="tl">
                    <a:srgbClr val="000000">
                      <a:alpha val="43137"/>
                    </a:srgbClr>
                  </a:outerShdw>
                </a:effectLst>
                <a:latin typeface="+mn-lt"/>
                <a:ea typeface="+mn-ea"/>
                <a:cs typeface="Ali-A-Sharif" pitchFamily="2" charset="-78"/>
              </a:rPr>
              <a:t>التَّغي</a:t>
            </a:r>
            <a:r>
              <a:rPr lang="ar-IQ" sz="4900" b="1" dirty="0" smtClean="0">
                <a:effectLst>
                  <a:outerShdw blurRad="38100" dist="38100" dir="2700000" algn="tl">
                    <a:srgbClr val="000000">
                      <a:alpha val="43137"/>
                    </a:srgbClr>
                  </a:outerShdw>
                </a:effectLst>
                <a:latin typeface="+mn-lt"/>
                <a:ea typeface="+mn-ea"/>
                <a:cs typeface="Ali-A-Sharif" pitchFamily="2" charset="-78"/>
              </a:rPr>
              <a:t>ــ</a:t>
            </a:r>
            <a:r>
              <a:rPr lang="ar-SA" sz="4900" b="1" dirty="0" smtClean="0">
                <a:effectLst>
                  <a:outerShdw blurRad="38100" dist="38100" dir="2700000" algn="tl">
                    <a:srgbClr val="000000">
                      <a:alpha val="43137"/>
                    </a:srgbClr>
                  </a:outerShdw>
                </a:effectLst>
                <a:latin typeface="+mn-lt"/>
                <a:ea typeface="+mn-ea"/>
                <a:cs typeface="Ali-A-Sharif" pitchFamily="2" charset="-78"/>
              </a:rPr>
              <a:t>رات </a:t>
            </a:r>
            <a:r>
              <a:rPr lang="ar-SA" sz="4900" b="1" dirty="0">
                <a:effectLst>
                  <a:outerShdw blurRad="38100" dist="38100" dir="2700000" algn="tl">
                    <a:srgbClr val="000000">
                      <a:alpha val="43137"/>
                    </a:srgbClr>
                  </a:outerShdw>
                </a:effectLst>
                <a:latin typeface="+mn-lt"/>
                <a:ea typeface="+mn-ea"/>
                <a:cs typeface="Ali-A-Sharif" pitchFamily="2" charset="-78"/>
              </a:rPr>
              <a:t>التي </a:t>
            </a:r>
            <a:r>
              <a:rPr lang="ar-SA" sz="4900" b="1" dirty="0" smtClean="0">
                <a:effectLst>
                  <a:outerShdw blurRad="38100" dist="38100" dir="2700000" algn="tl">
                    <a:srgbClr val="000000">
                      <a:alpha val="43137"/>
                    </a:srgbClr>
                  </a:outerShdw>
                </a:effectLst>
                <a:latin typeface="+mn-lt"/>
                <a:ea typeface="+mn-ea"/>
                <a:cs typeface="Ali-A-Sharif" pitchFamily="2" charset="-78"/>
              </a:rPr>
              <a:t>تط</a:t>
            </a:r>
            <a:r>
              <a:rPr lang="ar-IQ" sz="4900" b="1" dirty="0" smtClean="0">
                <a:effectLst>
                  <a:outerShdw blurRad="38100" dist="38100" dir="2700000" algn="tl">
                    <a:srgbClr val="000000">
                      <a:alpha val="43137"/>
                    </a:srgbClr>
                  </a:outerShdw>
                </a:effectLst>
                <a:latin typeface="+mn-lt"/>
                <a:ea typeface="+mn-ea"/>
                <a:cs typeface="Ali-A-Sharif" pitchFamily="2" charset="-78"/>
              </a:rPr>
              <a:t>ــ</a:t>
            </a:r>
            <a:r>
              <a:rPr lang="ar-SA" sz="4900" b="1" dirty="0" smtClean="0">
                <a:effectLst>
                  <a:outerShdw blurRad="38100" dist="38100" dir="2700000" algn="tl">
                    <a:srgbClr val="000000">
                      <a:alpha val="43137"/>
                    </a:srgbClr>
                  </a:outerShdw>
                </a:effectLst>
                <a:latin typeface="+mn-lt"/>
                <a:ea typeface="+mn-ea"/>
                <a:cs typeface="Ali-A-Sharif" pitchFamily="2" charset="-78"/>
              </a:rPr>
              <a:t>رأ </a:t>
            </a:r>
            <a:r>
              <a:rPr lang="ar-SA" sz="4900" b="1" dirty="0">
                <a:effectLst>
                  <a:outerShdw blurRad="38100" dist="38100" dir="2700000" algn="tl">
                    <a:srgbClr val="000000">
                      <a:alpha val="43137"/>
                    </a:srgbClr>
                  </a:outerShdw>
                </a:effectLst>
                <a:latin typeface="+mn-lt"/>
                <a:ea typeface="+mn-ea"/>
                <a:cs typeface="Ali-A-Sharif" pitchFamily="2" charset="-78"/>
              </a:rPr>
              <a:t>على نمو الانفعالات ومثيراتها وكذلك </a:t>
            </a:r>
            <a:r>
              <a:rPr lang="ar-SA" sz="4900" b="1" dirty="0" smtClean="0">
                <a:effectLst>
                  <a:outerShdw blurRad="38100" dist="38100" dir="2700000" algn="tl">
                    <a:srgbClr val="000000">
                      <a:alpha val="43137"/>
                    </a:srgbClr>
                  </a:outerShdw>
                </a:effectLst>
                <a:latin typeface="+mn-lt"/>
                <a:ea typeface="+mn-ea"/>
                <a:cs typeface="Ali-A-Sharif" pitchFamily="2" charset="-78"/>
              </a:rPr>
              <a:t>أسالي</a:t>
            </a:r>
            <a:r>
              <a:rPr lang="ar-IQ" sz="4900" b="1" dirty="0" smtClean="0">
                <a:effectLst>
                  <a:outerShdw blurRad="38100" dist="38100" dir="2700000" algn="tl">
                    <a:srgbClr val="000000">
                      <a:alpha val="43137"/>
                    </a:srgbClr>
                  </a:outerShdw>
                </a:effectLst>
                <a:latin typeface="+mn-lt"/>
                <a:ea typeface="+mn-ea"/>
                <a:cs typeface="Ali-A-Sharif" pitchFamily="2" charset="-78"/>
              </a:rPr>
              <a:t>ـ</a:t>
            </a:r>
            <a:r>
              <a:rPr lang="ar-SA" sz="4900" b="1" dirty="0" smtClean="0">
                <a:effectLst>
                  <a:outerShdw blurRad="38100" dist="38100" dir="2700000" algn="tl">
                    <a:srgbClr val="000000">
                      <a:alpha val="43137"/>
                    </a:srgbClr>
                  </a:outerShdw>
                </a:effectLst>
                <a:latin typeface="+mn-lt"/>
                <a:ea typeface="+mn-ea"/>
                <a:cs typeface="Ali-A-Sharif" pitchFamily="2" charset="-78"/>
              </a:rPr>
              <a:t>ب </a:t>
            </a:r>
            <a:r>
              <a:rPr lang="ar-SA" sz="4900" b="1" dirty="0">
                <a:effectLst>
                  <a:outerShdw blurRad="38100" dist="38100" dir="2700000" algn="tl">
                    <a:srgbClr val="000000">
                      <a:alpha val="43137"/>
                    </a:srgbClr>
                  </a:outerShdw>
                </a:effectLst>
                <a:latin typeface="+mn-lt"/>
                <a:ea typeface="+mn-ea"/>
                <a:cs typeface="Ali-A-Sharif" pitchFamily="2" charset="-78"/>
              </a:rPr>
              <a:t>الاستجابة نحو شيىء </a:t>
            </a:r>
            <a:r>
              <a:rPr lang="ar-SA" sz="4900" b="1" dirty="0" smtClean="0">
                <a:effectLst>
                  <a:outerShdw blurRad="38100" dist="38100" dir="2700000" algn="tl">
                    <a:srgbClr val="000000">
                      <a:alpha val="43137"/>
                    </a:srgbClr>
                  </a:outerShdw>
                </a:effectLst>
                <a:latin typeface="+mn-lt"/>
                <a:ea typeface="+mn-ea"/>
                <a:cs typeface="Ali-A-Sharif" pitchFamily="2" charset="-78"/>
              </a:rPr>
              <a:t>ما، </a:t>
            </a:r>
            <a:r>
              <a:rPr lang="ar-SA" sz="4900" b="1" dirty="0">
                <a:effectLst>
                  <a:outerShdw blurRad="38100" dist="38100" dir="2700000" algn="tl">
                    <a:srgbClr val="000000">
                      <a:alpha val="43137"/>
                    </a:srgbClr>
                  </a:outerShdw>
                </a:effectLst>
                <a:latin typeface="+mn-lt"/>
                <a:ea typeface="+mn-ea"/>
                <a:cs typeface="Ali-A-Sharif" pitchFamily="2" charset="-78"/>
              </a:rPr>
              <a:t>وردود الأفعال نحو الآخرين والمثيرات الأخرى، </a:t>
            </a:r>
            <a:r>
              <a:rPr lang="ar-SA" sz="4900" b="1" dirty="0" smtClean="0">
                <a:effectLst>
                  <a:outerShdw blurRad="38100" dist="38100" dir="2700000" algn="tl">
                    <a:srgbClr val="000000">
                      <a:alpha val="43137"/>
                    </a:srgbClr>
                  </a:outerShdw>
                </a:effectLst>
                <a:latin typeface="+mn-lt"/>
                <a:ea typeface="+mn-ea"/>
                <a:cs typeface="Ali-A-Sharif" pitchFamily="2" charset="-78"/>
              </a:rPr>
              <a:t>والعواطف </a:t>
            </a:r>
            <a:r>
              <a:rPr lang="en-US" b="1" dirty="0">
                <a:effectLst>
                  <a:outerShdw blurRad="38100" dist="38100" dir="2700000" algn="tl">
                    <a:srgbClr val="000000">
                      <a:alpha val="43137"/>
                    </a:srgbClr>
                  </a:outerShdw>
                </a:effectLst>
                <a:latin typeface="+mn-lt"/>
                <a:ea typeface="+mn-ea"/>
                <a:cs typeface="Ali-A-Sharif" pitchFamily="2" charset="-78"/>
              </a:rPr>
              <a:t/>
            </a:r>
            <a:br>
              <a:rPr lang="en-US" b="1" dirty="0">
                <a:effectLst>
                  <a:outerShdw blurRad="38100" dist="38100" dir="2700000" algn="tl">
                    <a:srgbClr val="000000">
                      <a:alpha val="43137"/>
                    </a:srgbClr>
                  </a:outerShdw>
                </a:effectLst>
                <a:latin typeface="+mn-lt"/>
                <a:ea typeface="+mn-ea"/>
                <a:cs typeface="Ali-A-Sharif" pitchFamily="2" charset="-78"/>
              </a:rPr>
            </a:br>
            <a:r>
              <a:rPr lang="ar-IQ" b="1" dirty="0" smtClean="0">
                <a:solidFill>
                  <a:srgbClr val="FF0000"/>
                </a:solidFill>
                <a:effectLst>
                  <a:outerShdw blurRad="38100" dist="38100" dir="2700000" algn="tl">
                    <a:srgbClr val="000000">
                      <a:alpha val="43137"/>
                    </a:srgbClr>
                  </a:outerShdw>
                </a:effectLst>
                <a:latin typeface="+mn-lt"/>
                <a:ea typeface="+mn-ea"/>
                <a:cs typeface="Ali-A-Jiddah" pitchFamily="2" charset="-78"/>
              </a:rPr>
              <a:t>5-</a:t>
            </a:r>
            <a:r>
              <a:rPr lang="ar-IQ" sz="5300" b="1" dirty="0" smtClean="0">
                <a:solidFill>
                  <a:srgbClr val="FF0000"/>
                </a:solidFill>
                <a:effectLst>
                  <a:outerShdw blurRad="38100" dist="38100" dir="2700000" algn="tl">
                    <a:srgbClr val="000000">
                      <a:alpha val="43137"/>
                    </a:srgbClr>
                  </a:outerShdw>
                </a:effectLst>
                <a:latin typeface="+mn-lt"/>
                <a:ea typeface="+mn-ea"/>
                <a:cs typeface="Ali-A-Jiddah" pitchFamily="2" charset="-78"/>
              </a:rPr>
              <a:t> </a:t>
            </a:r>
            <a:r>
              <a:rPr lang="ar-SA" sz="5300" b="1" dirty="0" smtClean="0">
                <a:solidFill>
                  <a:srgbClr val="FF0000"/>
                </a:solidFill>
                <a:effectLst>
                  <a:outerShdw blurRad="38100" dist="38100" dir="2700000" algn="tl">
                    <a:srgbClr val="000000">
                      <a:alpha val="43137"/>
                    </a:srgbClr>
                  </a:outerShdw>
                </a:effectLst>
                <a:latin typeface="+mn-lt"/>
                <a:ea typeface="+mn-ea"/>
                <a:cs typeface="Ali-A-Jiddah" pitchFamily="2" charset="-78"/>
              </a:rPr>
              <a:t>النُّمُو </a:t>
            </a:r>
            <a:r>
              <a:rPr lang="ar-SA" sz="5300" b="1" dirty="0">
                <a:solidFill>
                  <a:srgbClr val="FF0000"/>
                </a:solidFill>
                <a:effectLst>
                  <a:outerShdw blurRad="38100" dist="38100" dir="2700000" algn="tl">
                    <a:srgbClr val="000000">
                      <a:alpha val="43137"/>
                    </a:srgbClr>
                  </a:outerShdw>
                </a:effectLst>
                <a:latin typeface="+mn-lt"/>
                <a:ea typeface="+mn-ea"/>
                <a:cs typeface="Ali-A-Jiddah" pitchFamily="2" charset="-78"/>
              </a:rPr>
              <a:t>الاجْتِمَاعِي:</a:t>
            </a:r>
            <a:r>
              <a:rPr lang="ar-SA" b="1" dirty="0">
                <a:effectLst>
                  <a:outerShdw blurRad="38100" dist="38100" dir="2700000" algn="tl">
                    <a:srgbClr val="000000">
                      <a:alpha val="43137"/>
                    </a:srgbClr>
                  </a:outerShdw>
                </a:effectLst>
                <a:latin typeface="+mn-lt"/>
                <a:ea typeface="+mn-ea"/>
                <a:cs typeface="Ali-A-Jiddah" pitchFamily="2" charset="-78"/>
              </a:rPr>
              <a:t> </a:t>
            </a:r>
            <a:r>
              <a:rPr lang="en-US" b="1" dirty="0">
                <a:effectLst>
                  <a:outerShdw blurRad="38100" dist="38100" dir="2700000" algn="tl">
                    <a:srgbClr val="000000">
                      <a:alpha val="43137"/>
                    </a:srgbClr>
                  </a:outerShdw>
                </a:effectLst>
                <a:latin typeface="+mn-lt"/>
                <a:ea typeface="+mn-ea"/>
                <a:cs typeface="Ali-A-Sharif" pitchFamily="2" charset="-78"/>
              </a:rPr>
              <a:t/>
            </a:r>
            <a:br>
              <a:rPr lang="en-US" b="1" dirty="0">
                <a:effectLst>
                  <a:outerShdw blurRad="38100" dist="38100" dir="2700000" algn="tl">
                    <a:srgbClr val="000000">
                      <a:alpha val="43137"/>
                    </a:srgbClr>
                  </a:outerShdw>
                </a:effectLst>
                <a:latin typeface="+mn-lt"/>
                <a:ea typeface="+mn-ea"/>
                <a:cs typeface="Ali-A-Sharif" pitchFamily="2" charset="-78"/>
              </a:rPr>
            </a:br>
            <a:r>
              <a:rPr lang="ar-SA" sz="6000" b="1" dirty="0">
                <a:effectLst>
                  <a:outerShdw blurRad="38100" dist="38100" dir="2700000" algn="tl">
                    <a:srgbClr val="000000">
                      <a:alpha val="43137"/>
                    </a:srgbClr>
                  </a:outerShdw>
                </a:effectLst>
                <a:latin typeface="+mn-lt"/>
                <a:ea typeface="+mn-ea"/>
                <a:cs typeface="Ali-A-Sharif" pitchFamily="2" charset="-78"/>
              </a:rPr>
              <a:t>يتمثل في التَّغيرات التي تطرأ على العلاقات الاجتماعيَّة مع أفراد الأسرة والأقران والآخرين</a:t>
            </a:r>
            <a:r>
              <a:rPr lang="ar-SA" sz="6000" b="1" dirty="0" smtClean="0">
                <a:effectLst>
                  <a:outerShdw blurRad="38100" dist="38100" dir="2700000" algn="tl">
                    <a:srgbClr val="000000">
                      <a:alpha val="43137"/>
                    </a:srgbClr>
                  </a:outerShdw>
                </a:effectLst>
                <a:latin typeface="+mn-lt"/>
                <a:ea typeface="+mn-ea"/>
                <a:cs typeface="Ali-A-Sharif" pitchFamily="2" charset="-78"/>
              </a:rPr>
              <a:t>.</a:t>
            </a:r>
            <a:endParaRPr lang="en-US" sz="5300" b="1" dirty="0">
              <a:effectLst>
                <a:outerShdw blurRad="38100" dist="38100" dir="2700000" algn="tl">
                  <a:srgbClr val="000000">
                    <a:alpha val="43137"/>
                  </a:srgbClr>
                </a:outerShdw>
              </a:effectLst>
              <a:latin typeface="+mn-lt"/>
              <a:ea typeface="+mn-ea"/>
              <a:cs typeface="Ali-A-Sharif" pitchFamily="2" charset="-78"/>
            </a:endParaRPr>
          </a:p>
        </p:txBody>
      </p:sp>
    </p:spTree>
    <p:extLst>
      <p:ext uri="{BB962C8B-B14F-4D97-AF65-F5344CB8AC3E}">
        <p14:creationId xmlns:p14="http://schemas.microsoft.com/office/powerpoint/2010/main" val="270440402"/>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18655" y="207818"/>
            <a:ext cx="11637818" cy="1052945"/>
          </a:xfrm>
        </p:spPr>
        <p:txBody>
          <a:bodyPr>
            <a:noAutofit/>
          </a:bodyPr>
          <a:lstStyle/>
          <a:p>
            <a:pPr algn="ctr"/>
            <a:r>
              <a:rPr lang="ar-IQ" sz="6600" b="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Ali-A-Jiddah" pitchFamily="2" charset="-78"/>
              </a:rPr>
              <a:t>القوانين والمبادئ العامة للنُّمو</a:t>
            </a:r>
            <a:endParaRPr lang="en-US" sz="6600" b="1" dirty="0">
              <a:solidFill>
                <a:srgbClr val="FF0000"/>
              </a:solidFill>
              <a:effectLst>
                <a:outerShdw blurRad="38100" dist="38100" dir="2700000" algn="tl">
                  <a:srgbClr val="000000">
                    <a:alpha val="43137"/>
                  </a:srgbClr>
                </a:outerShdw>
              </a:effectLst>
              <a:latin typeface="Sakkal Majalla" panose="02000000000000000000" pitchFamily="2" charset="-78"/>
              <a:cs typeface="Ali-A-Jiddah" pitchFamily="2" charset="-78"/>
            </a:endParaRPr>
          </a:p>
        </p:txBody>
      </p:sp>
      <p:sp>
        <p:nvSpPr>
          <p:cNvPr id="4" name="Content Placeholder 3"/>
          <p:cNvSpPr>
            <a:spLocks noGrp="1"/>
          </p:cNvSpPr>
          <p:nvPr>
            <p:ph idx="1"/>
          </p:nvPr>
        </p:nvSpPr>
        <p:spPr>
          <a:xfrm>
            <a:off x="96982" y="1440873"/>
            <a:ext cx="11984182" cy="5250872"/>
          </a:xfrm>
        </p:spPr>
        <p:txBody>
          <a:bodyPr>
            <a:normAutofit/>
          </a:bodyPr>
          <a:lstStyle/>
          <a:p>
            <a:pPr marL="0" indent="0" algn="just" rtl="1">
              <a:buNone/>
            </a:pPr>
            <a:r>
              <a:rPr lang="ar-SA" sz="6000" b="1" dirty="0" smtClean="0">
                <a:solidFill>
                  <a:srgbClr val="0070C0"/>
                </a:solidFill>
                <a:effectLst>
                  <a:outerShdw blurRad="38100" dist="38100" dir="2700000" algn="tl">
                    <a:srgbClr val="000000">
                      <a:alpha val="43137"/>
                    </a:srgbClr>
                  </a:outerShdw>
                </a:effectLst>
                <a:cs typeface="Ali-A-Sulaimania" pitchFamily="2" charset="-78"/>
              </a:rPr>
              <a:t>1- النّ</a:t>
            </a:r>
            <a:r>
              <a:rPr lang="ar-IQ" sz="6000" b="1" dirty="0" smtClean="0">
                <a:solidFill>
                  <a:srgbClr val="0070C0"/>
                </a:solidFill>
                <a:effectLst>
                  <a:outerShdw blurRad="38100" dist="38100" dir="2700000" algn="tl">
                    <a:srgbClr val="000000">
                      <a:alpha val="43137"/>
                    </a:srgbClr>
                  </a:outerShdw>
                </a:effectLst>
                <a:cs typeface="Ali-A-Sulaimania" pitchFamily="2" charset="-78"/>
              </a:rPr>
              <a:t>ُ</a:t>
            </a:r>
            <a:r>
              <a:rPr lang="ar-SA" sz="6000" b="1" dirty="0" smtClean="0">
                <a:solidFill>
                  <a:srgbClr val="0070C0"/>
                </a:solidFill>
                <a:effectLst>
                  <a:outerShdw blurRad="38100" dist="38100" dir="2700000" algn="tl">
                    <a:srgbClr val="000000">
                      <a:alpha val="43137"/>
                    </a:srgbClr>
                  </a:outerShdw>
                </a:effectLst>
                <a:cs typeface="Ali-A-Sulaimania" pitchFamily="2" charset="-78"/>
              </a:rPr>
              <a:t>مو عملي</a:t>
            </a:r>
            <a:r>
              <a:rPr lang="ar-IQ" sz="6000" b="1" dirty="0" smtClean="0">
                <a:solidFill>
                  <a:srgbClr val="0070C0"/>
                </a:solidFill>
                <a:effectLst>
                  <a:outerShdw blurRad="38100" dist="38100" dir="2700000" algn="tl">
                    <a:srgbClr val="000000">
                      <a:alpha val="43137"/>
                    </a:srgbClr>
                  </a:outerShdw>
                </a:effectLst>
                <a:cs typeface="Ali-A-Sulaimania" pitchFamily="2" charset="-78"/>
              </a:rPr>
              <a:t>َّ</a:t>
            </a:r>
            <a:r>
              <a:rPr lang="ar-SA" sz="6000" b="1" dirty="0" smtClean="0">
                <a:solidFill>
                  <a:srgbClr val="0070C0"/>
                </a:solidFill>
                <a:effectLst>
                  <a:outerShdw blurRad="38100" dist="38100" dir="2700000" algn="tl">
                    <a:srgbClr val="000000">
                      <a:alpha val="43137"/>
                    </a:srgbClr>
                  </a:outerShdw>
                </a:effectLst>
                <a:cs typeface="Ali-A-Sulaimania" pitchFamily="2" charset="-78"/>
              </a:rPr>
              <a:t>ة </a:t>
            </a:r>
            <a:r>
              <a:rPr lang="ar-SA" sz="6000" b="1" dirty="0">
                <a:solidFill>
                  <a:srgbClr val="0070C0"/>
                </a:solidFill>
                <a:effectLst>
                  <a:outerShdw blurRad="38100" dist="38100" dir="2700000" algn="tl">
                    <a:srgbClr val="000000">
                      <a:alpha val="43137"/>
                    </a:srgbClr>
                  </a:outerShdw>
                </a:effectLst>
                <a:cs typeface="Ali-A-Sulaimania" pitchFamily="2" charset="-78"/>
              </a:rPr>
              <a:t>تغير مستمر ومنتظم:</a:t>
            </a:r>
            <a:endParaRPr lang="en-US" sz="6000" b="1" dirty="0">
              <a:solidFill>
                <a:srgbClr val="0070C0"/>
              </a:solidFill>
              <a:effectLst>
                <a:outerShdw blurRad="38100" dist="38100" dir="2700000" algn="tl">
                  <a:srgbClr val="000000">
                    <a:alpha val="43137"/>
                  </a:srgbClr>
                </a:outerShdw>
              </a:effectLst>
              <a:cs typeface="Ali-A-Sulaimania" pitchFamily="2" charset="-78"/>
            </a:endParaRPr>
          </a:p>
          <a:p>
            <a:pPr marL="0" indent="0" algn="just" rtl="1">
              <a:lnSpc>
                <a:spcPct val="150000"/>
              </a:lnSpc>
              <a:buNone/>
            </a:pPr>
            <a:r>
              <a:rPr lang="ar-SA" sz="4400" b="1" dirty="0" smtClean="0">
                <a:effectLst>
                  <a:outerShdw blurRad="38100" dist="38100" dir="2700000" algn="tl">
                    <a:srgbClr val="000000">
                      <a:alpha val="43137"/>
                    </a:srgbClr>
                  </a:outerShdw>
                </a:effectLst>
                <a:cs typeface="Ali-A-Samik" pitchFamily="2" charset="-78"/>
              </a:rPr>
              <a:t>الن</a:t>
            </a:r>
            <a:r>
              <a:rPr lang="ar-IQ" sz="4400" b="1" dirty="0" smtClean="0">
                <a:effectLst>
                  <a:outerShdw blurRad="38100" dist="38100" dir="2700000" algn="tl">
                    <a:srgbClr val="000000">
                      <a:alpha val="43137"/>
                    </a:srgbClr>
                  </a:outerShdw>
                </a:effectLst>
                <a:cs typeface="Ali-A-Samik" pitchFamily="2" charset="-78"/>
              </a:rPr>
              <a:t>ُّ</a:t>
            </a:r>
            <a:r>
              <a:rPr lang="ar-SA" sz="4400" b="1" dirty="0" smtClean="0">
                <a:effectLst>
                  <a:outerShdw blurRad="38100" dist="38100" dir="2700000" algn="tl">
                    <a:srgbClr val="000000">
                      <a:alpha val="43137"/>
                    </a:srgbClr>
                  </a:outerShdw>
                </a:effectLst>
                <a:cs typeface="Ali-A-Samik" pitchFamily="2" charset="-78"/>
              </a:rPr>
              <a:t>مو </a:t>
            </a:r>
            <a:r>
              <a:rPr lang="ar-SA" sz="4400" b="1" dirty="0">
                <a:effectLst>
                  <a:outerShdw blurRad="38100" dist="38100" dir="2700000" algn="tl">
                    <a:srgbClr val="000000">
                      <a:alpha val="43137"/>
                    </a:srgbClr>
                  </a:outerShdw>
                </a:effectLst>
                <a:cs typeface="Ali-A-Samik" pitchFamily="2" charset="-78"/>
              </a:rPr>
              <a:t>عملية مستمرة طوال حياة الإنسان ويرتبط ذلك بمفهوم مدى الحياة، ورغم استمرارية النمو إلاّ أنه ليس تدريجياً دائماً فقد تحدث طَفَرَاتٌ، كما في مرحلة المراهقة، أو طَفْرَةٌ في النمو اللغوي كما في مرحلة ما قبل </a:t>
            </a:r>
            <a:r>
              <a:rPr lang="ar-SA" sz="4400" b="1" dirty="0" smtClean="0">
                <a:effectLst>
                  <a:outerShdw blurRad="38100" dist="38100" dir="2700000" algn="tl">
                    <a:srgbClr val="000000">
                      <a:alpha val="43137"/>
                    </a:srgbClr>
                  </a:outerShdw>
                </a:effectLst>
                <a:cs typeface="Ali-A-Samik" pitchFamily="2" charset="-78"/>
              </a:rPr>
              <a:t>المدرسة</a:t>
            </a:r>
            <a:r>
              <a:rPr lang="ar-IQ" sz="4400" b="1" dirty="0" smtClean="0">
                <a:effectLst>
                  <a:outerShdw blurRad="38100" dist="38100" dir="2700000" algn="tl">
                    <a:srgbClr val="000000">
                      <a:alpha val="43137"/>
                    </a:srgbClr>
                  </a:outerShdw>
                </a:effectLst>
                <a:cs typeface="Ali-A-Samik" pitchFamily="2" charset="-78"/>
              </a:rPr>
              <a:t> </a:t>
            </a:r>
            <a:r>
              <a:rPr lang="ar-SA" sz="4400" b="1" dirty="0" smtClean="0">
                <a:effectLst>
                  <a:outerShdw blurRad="38100" dist="38100" dir="2700000" algn="tl">
                    <a:srgbClr val="000000">
                      <a:alpha val="43137"/>
                    </a:srgbClr>
                  </a:outerShdw>
                </a:effectLst>
                <a:cs typeface="Ali-A-Samik" pitchFamily="2" charset="-78"/>
              </a:rPr>
              <a:t>، </a:t>
            </a:r>
            <a:r>
              <a:rPr lang="ar-SA" sz="4400" b="1" dirty="0">
                <a:effectLst>
                  <a:outerShdw blurRad="38100" dist="38100" dir="2700000" algn="tl">
                    <a:srgbClr val="000000">
                      <a:alpha val="43137"/>
                    </a:srgbClr>
                  </a:outerShdw>
                </a:effectLst>
                <a:cs typeface="Ali-A-Samik" pitchFamily="2" charset="-78"/>
              </a:rPr>
              <a:t>والطَفْرَةُ في النمو الاجتماعي كما في </a:t>
            </a:r>
            <a:r>
              <a:rPr lang="ar-SA" sz="4400" b="1" dirty="0" smtClean="0">
                <a:effectLst>
                  <a:outerShdw blurRad="38100" dist="38100" dir="2700000" algn="tl">
                    <a:srgbClr val="000000">
                      <a:alpha val="43137"/>
                    </a:srgbClr>
                  </a:outerShdw>
                </a:effectLst>
                <a:cs typeface="Ali-A-Samik" pitchFamily="2" charset="-78"/>
              </a:rPr>
              <a:t>الرشد</a:t>
            </a:r>
            <a:r>
              <a:rPr lang="ar-IQ" sz="4400" b="1" dirty="0" smtClean="0">
                <a:effectLst>
                  <a:outerShdw blurRad="38100" dist="38100" dir="2700000" algn="tl">
                    <a:srgbClr val="000000">
                      <a:alpha val="43137"/>
                    </a:srgbClr>
                  </a:outerShdw>
                </a:effectLst>
                <a:cs typeface="Ali-A-Samik" pitchFamily="2" charset="-78"/>
              </a:rPr>
              <a:t> </a:t>
            </a:r>
            <a:r>
              <a:rPr lang="ar-SA" sz="4400" b="1" dirty="0" smtClean="0">
                <a:effectLst>
                  <a:outerShdw blurRad="38100" dist="38100" dir="2700000" algn="tl">
                    <a:srgbClr val="000000">
                      <a:alpha val="43137"/>
                    </a:srgbClr>
                  </a:outerShdw>
                </a:effectLst>
                <a:cs typeface="Ali-A-Samik" pitchFamily="2" charset="-78"/>
              </a:rPr>
              <a:t>.</a:t>
            </a:r>
            <a:endParaRPr lang="en-US" sz="4400" b="1" dirty="0">
              <a:effectLst>
                <a:outerShdw blurRad="38100" dist="38100" dir="2700000" algn="tl">
                  <a:srgbClr val="000000">
                    <a:alpha val="43137"/>
                  </a:srgbClr>
                </a:outerShdw>
              </a:effectLst>
              <a:cs typeface="Ali-A-Samik" pitchFamily="2" charset="-78"/>
            </a:endParaRPr>
          </a:p>
        </p:txBody>
      </p:sp>
    </p:spTree>
    <p:extLst>
      <p:ext uri="{BB962C8B-B14F-4D97-AF65-F5344CB8AC3E}">
        <p14:creationId xmlns:p14="http://schemas.microsoft.com/office/powerpoint/2010/main" val="36224719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21673" y="318655"/>
            <a:ext cx="11748654" cy="6192981"/>
          </a:xfrm>
        </p:spPr>
        <p:txBody>
          <a:bodyPr>
            <a:normAutofit lnSpcReduction="10000"/>
          </a:bodyPr>
          <a:lstStyle/>
          <a:p>
            <a:pPr marL="0" indent="0" algn="just" rtl="1">
              <a:lnSpc>
                <a:spcPct val="150000"/>
              </a:lnSpc>
              <a:buNone/>
            </a:pPr>
            <a:r>
              <a:rPr lang="ar-SA" sz="5400" b="1" dirty="0" smtClean="0">
                <a:effectLst>
                  <a:outerShdw blurRad="38100" dist="38100" dir="2700000" algn="tl">
                    <a:srgbClr val="000000">
                      <a:alpha val="43137"/>
                    </a:srgbClr>
                  </a:outerShdw>
                </a:effectLst>
                <a:cs typeface="Ali-A-Samik" pitchFamily="2" charset="-78"/>
              </a:rPr>
              <a:t>النّ</a:t>
            </a:r>
            <a:r>
              <a:rPr lang="ar-IQ" sz="5400" b="1" dirty="0" smtClean="0">
                <a:effectLst>
                  <a:outerShdw blurRad="38100" dist="38100" dir="2700000" algn="tl">
                    <a:srgbClr val="000000">
                      <a:alpha val="43137"/>
                    </a:srgbClr>
                  </a:outerShdw>
                </a:effectLst>
                <a:cs typeface="Ali-A-Samik" pitchFamily="2" charset="-78"/>
              </a:rPr>
              <a:t>ُ</a:t>
            </a:r>
            <a:r>
              <a:rPr lang="ar-SA" sz="5400" b="1" dirty="0" smtClean="0">
                <a:effectLst>
                  <a:outerShdw blurRad="38100" dist="38100" dir="2700000" algn="tl">
                    <a:srgbClr val="000000">
                      <a:alpha val="43137"/>
                    </a:srgbClr>
                  </a:outerShdw>
                </a:effectLst>
                <a:cs typeface="Ali-A-Samik" pitchFamily="2" charset="-78"/>
              </a:rPr>
              <a:t>مو </a:t>
            </a:r>
            <a:r>
              <a:rPr lang="ar-SA" sz="5400" b="1" dirty="0">
                <a:effectLst>
                  <a:outerShdw blurRad="38100" dist="38100" dir="2700000" algn="tl">
                    <a:srgbClr val="000000">
                      <a:alpha val="43137"/>
                    </a:srgbClr>
                  </a:outerShdw>
                </a:effectLst>
                <a:cs typeface="Ali-A-Samik" pitchFamily="2" charset="-78"/>
              </a:rPr>
              <a:t>عملية كلية لا تمس </a:t>
            </a:r>
            <a:r>
              <a:rPr lang="ar-SA" sz="5400" b="1" dirty="0" smtClean="0">
                <a:effectLst>
                  <a:outerShdw blurRad="38100" dist="38100" dir="2700000" algn="tl">
                    <a:srgbClr val="000000">
                      <a:alpha val="43137"/>
                    </a:srgbClr>
                  </a:outerShdw>
                </a:effectLst>
                <a:cs typeface="Ali-A-Samik" pitchFamily="2" charset="-78"/>
              </a:rPr>
              <a:t>جانب</a:t>
            </a:r>
            <a:r>
              <a:rPr lang="ar-IQ" sz="5400" b="1" dirty="0" smtClean="0">
                <a:effectLst>
                  <a:outerShdw blurRad="38100" dist="38100" dir="2700000" algn="tl">
                    <a:srgbClr val="000000">
                      <a:alpha val="43137"/>
                    </a:srgbClr>
                  </a:outerShdw>
                </a:effectLst>
                <a:cs typeface="Ali-A-Samik" pitchFamily="2" charset="-78"/>
              </a:rPr>
              <a:t>اً</a:t>
            </a:r>
            <a:r>
              <a:rPr lang="ar-SA" sz="5400" b="1" dirty="0" smtClean="0">
                <a:effectLst>
                  <a:outerShdw blurRad="38100" dist="38100" dir="2700000" algn="tl">
                    <a:srgbClr val="000000">
                      <a:alpha val="43137"/>
                    </a:srgbClr>
                  </a:outerShdw>
                </a:effectLst>
                <a:cs typeface="Ali-A-Samik" pitchFamily="2" charset="-78"/>
              </a:rPr>
              <a:t> واحد</a:t>
            </a:r>
            <a:r>
              <a:rPr lang="ar-IQ" sz="5400" b="1" dirty="0" smtClean="0">
                <a:effectLst>
                  <a:outerShdw blurRad="38100" dist="38100" dir="2700000" algn="tl">
                    <a:srgbClr val="000000">
                      <a:alpha val="43137"/>
                    </a:srgbClr>
                  </a:outerShdw>
                </a:effectLst>
                <a:cs typeface="Ali-A-Samik" pitchFamily="2" charset="-78"/>
              </a:rPr>
              <a:t>اً</a:t>
            </a:r>
            <a:r>
              <a:rPr lang="ar-SA" sz="5400" b="1" dirty="0" smtClean="0">
                <a:effectLst>
                  <a:outerShdw blurRad="38100" dist="38100" dir="2700000" algn="tl">
                    <a:srgbClr val="000000">
                      <a:alpha val="43137"/>
                    </a:srgbClr>
                  </a:outerShdw>
                </a:effectLst>
                <a:cs typeface="Ali-A-Samik" pitchFamily="2" charset="-78"/>
              </a:rPr>
              <a:t> </a:t>
            </a:r>
            <a:r>
              <a:rPr lang="ar-SA" sz="5400" b="1" dirty="0">
                <a:effectLst>
                  <a:outerShdw blurRad="38100" dist="38100" dir="2700000" algn="tl">
                    <a:srgbClr val="000000">
                      <a:alpha val="43137"/>
                    </a:srgbClr>
                  </a:outerShdw>
                </a:effectLst>
                <a:cs typeface="Ali-A-Samik" pitchFamily="2" charset="-78"/>
              </a:rPr>
              <a:t>من </a:t>
            </a:r>
            <a:r>
              <a:rPr lang="ar-SA" sz="5400" b="1" dirty="0" smtClean="0">
                <a:effectLst>
                  <a:outerShdw blurRad="38100" dist="38100" dir="2700000" algn="tl">
                    <a:srgbClr val="000000">
                      <a:alpha val="43137"/>
                    </a:srgbClr>
                  </a:outerShdw>
                </a:effectLst>
                <a:cs typeface="Ali-A-Samik" pitchFamily="2" charset="-78"/>
              </a:rPr>
              <a:t>الش</a:t>
            </a:r>
            <a:r>
              <a:rPr lang="ar-IQ" sz="5400" b="1" dirty="0" smtClean="0">
                <a:effectLst>
                  <a:outerShdw blurRad="38100" dist="38100" dir="2700000" algn="tl">
                    <a:srgbClr val="000000">
                      <a:alpha val="43137"/>
                    </a:srgbClr>
                  </a:outerShdw>
                </a:effectLst>
                <a:cs typeface="Ali-A-Samik" pitchFamily="2" charset="-78"/>
              </a:rPr>
              <a:t>َّ</a:t>
            </a:r>
            <a:r>
              <a:rPr lang="ar-SA" sz="5400" b="1" dirty="0" smtClean="0">
                <a:effectLst>
                  <a:outerShdw blurRad="38100" dist="38100" dir="2700000" algn="tl">
                    <a:srgbClr val="000000">
                      <a:alpha val="43137"/>
                    </a:srgbClr>
                  </a:outerShdw>
                </a:effectLst>
                <a:cs typeface="Ali-A-Samik" pitchFamily="2" charset="-78"/>
              </a:rPr>
              <a:t>خصي</a:t>
            </a:r>
            <a:r>
              <a:rPr lang="ar-IQ" sz="5400" b="1" dirty="0" smtClean="0">
                <a:effectLst>
                  <a:outerShdw blurRad="38100" dist="38100" dir="2700000" algn="tl">
                    <a:srgbClr val="000000">
                      <a:alpha val="43137"/>
                    </a:srgbClr>
                  </a:outerShdw>
                </a:effectLst>
                <a:cs typeface="Ali-A-Samik" pitchFamily="2" charset="-78"/>
              </a:rPr>
              <a:t>َّ</a:t>
            </a:r>
            <a:r>
              <a:rPr lang="ar-SA" sz="5400" b="1" dirty="0" smtClean="0">
                <a:effectLst>
                  <a:outerShdw blurRad="38100" dist="38100" dir="2700000" algn="tl">
                    <a:srgbClr val="000000">
                      <a:alpha val="43137"/>
                    </a:srgbClr>
                  </a:outerShdw>
                </a:effectLst>
                <a:cs typeface="Ali-A-Samik" pitchFamily="2" charset="-78"/>
              </a:rPr>
              <a:t>ة </a:t>
            </a:r>
            <a:r>
              <a:rPr lang="ar-SA" sz="5400" b="1" dirty="0">
                <a:effectLst>
                  <a:outerShdw blurRad="38100" dist="38100" dir="2700000" algn="tl">
                    <a:srgbClr val="000000">
                      <a:alpha val="43137"/>
                    </a:srgbClr>
                  </a:outerShdw>
                </a:effectLst>
                <a:cs typeface="Ali-A-Samik" pitchFamily="2" charset="-78"/>
              </a:rPr>
              <a:t>، ولكنها تمس الجوانب الاجتماعية والجسمية والانفعالية </a:t>
            </a:r>
            <a:endParaRPr lang="ar-IQ" sz="5400" b="1" dirty="0" smtClean="0">
              <a:effectLst>
                <a:outerShdw blurRad="38100" dist="38100" dir="2700000" algn="tl">
                  <a:srgbClr val="000000">
                    <a:alpha val="43137"/>
                  </a:srgbClr>
                </a:outerShdw>
              </a:effectLst>
              <a:cs typeface="Ali-A-Samik" pitchFamily="2" charset="-78"/>
            </a:endParaRPr>
          </a:p>
          <a:p>
            <a:pPr marL="0" indent="0" algn="just" rtl="1">
              <a:lnSpc>
                <a:spcPct val="150000"/>
              </a:lnSpc>
              <a:buNone/>
            </a:pPr>
            <a:r>
              <a:rPr lang="ar-SA" sz="5400" b="1" dirty="0" smtClean="0">
                <a:effectLst>
                  <a:outerShdw blurRad="38100" dist="38100" dir="2700000" algn="tl">
                    <a:srgbClr val="000000">
                      <a:alpha val="43137"/>
                    </a:srgbClr>
                  </a:outerShdw>
                </a:effectLst>
                <a:cs typeface="Ali-A-Samik" pitchFamily="2" charset="-78"/>
              </a:rPr>
              <a:t>في </a:t>
            </a:r>
            <a:r>
              <a:rPr lang="ar-SA" sz="5400" b="1" dirty="0">
                <a:effectLst>
                  <a:outerShdw blurRad="38100" dist="38100" dir="2700000" algn="tl">
                    <a:srgbClr val="000000">
                      <a:alpha val="43137"/>
                    </a:srgbClr>
                  </a:outerShdw>
                </a:effectLst>
                <a:cs typeface="Ali-A-Samik" pitchFamily="2" charset="-78"/>
              </a:rPr>
              <a:t>تكامل تام </a:t>
            </a:r>
            <a:r>
              <a:rPr lang="ar-IQ" sz="5400" b="1" dirty="0" smtClean="0">
                <a:effectLst>
                  <a:outerShdw blurRad="38100" dist="38100" dir="2700000" algn="tl">
                    <a:srgbClr val="000000">
                      <a:alpha val="43137"/>
                    </a:srgbClr>
                  </a:outerShdw>
                </a:effectLst>
                <a:cs typeface="Ali-A-Samik" pitchFamily="2" charset="-78"/>
              </a:rPr>
              <a:t>، </a:t>
            </a:r>
            <a:r>
              <a:rPr lang="ar-SA" sz="5400" b="1" dirty="0" smtClean="0">
                <a:effectLst>
                  <a:outerShdw blurRad="38100" dist="38100" dir="2700000" algn="tl">
                    <a:srgbClr val="000000">
                      <a:alpha val="43137"/>
                    </a:srgbClr>
                  </a:outerShdw>
                </a:effectLst>
                <a:cs typeface="Ali-A-Samik" pitchFamily="2" charset="-78"/>
              </a:rPr>
              <a:t>مثال</a:t>
            </a:r>
            <a:r>
              <a:rPr lang="ar-IQ" sz="5400" b="1" dirty="0" smtClean="0">
                <a:effectLst>
                  <a:outerShdw blurRad="38100" dist="38100" dir="2700000" algn="tl">
                    <a:srgbClr val="000000">
                      <a:alpha val="43137"/>
                    </a:srgbClr>
                  </a:outerShdw>
                </a:effectLst>
                <a:cs typeface="Ali-A-Samik" pitchFamily="2" charset="-78"/>
              </a:rPr>
              <a:t> </a:t>
            </a:r>
            <a:r>
              <a:rPr lang="ar-SA" sz="5400" b="1" dirty="0" smtClean="0">
                <a:effectLst>
                  <a:outerShdw blurRad="38100" dist="38100" dir="2700000" algn="tl">
                    <a:srgbClr val="000000">
                      <a:alpha val="43137"/>
                    </a:srgbClr>
                  </a:outerShdw>
                </a:effectLst>
                <a:cs typeface="Ali-A-Samik" pitchFamily="2" charset="-78"/>
              </a:rPr>
              <a:t>: </a:t>
            </a:r>
            <a:endParaRPr lang="ar-IQ" sz="5400" b="1" dirty="0" smtClean="0">
              <a:effectLst>
                <a:outerShdw blurRad="38100" dist="38100" dir="2700000" algn="tl">
                  <a:srgbClr val="000000">
                    <a:alpha val="43137"/>
                  </a:srgbClr>
                </a:outerShdw>
              </a:effectLst>
              <a:cs typeface="Ali-A-Samik" pitchFamily="2" charset="-78"/>
            </a:endParaRPr>
          </a:p>
          <a:p>
            <a:pPr marL="0" indent="0" algn="just" rtl="1">
              <a:lnSpc>
                <a:spcPct val="150000"/>
              </a:lnSpc>
              <a:buNone/>
            </a:pPr>
            <a:r>
              <a:rPr lang="ar-SA" sz="5400" b="1" dirty="0" smtClean="0">
                <a:solidFill>
                  <a:srgbClr val="0070C0"/>
                </a:solidFill>
                <a:effectLst>
                  <a:outerShdw blurRad="38100" dist="38100" dir="2700000" algn="tl">
                    <a:srgbClr val="000000">
                      <a:alpha val="43137"/>
                    </a:srgbClr>
                  </a:outerShdw>
                </a:effectLst>
                <a:cs typeface="Ali-A-Samik" pitchFamily="2" charset="-78"/>
              </a:rPr>
              <a:t>(</a:t>
            </a:r>
            <a:r>
              <a:rPr lang="ar-SA" sz="5400" b="1" dirty="0">
                <a:solidFill>
                  <a:srgbClr val="0070C0"/>
                </a:solidFill>
                <a:effectLst>
                  <a:outerShdw blurRad="38100" dist="38100" dir="2700000" algn="tl">
                    <a:srgbClr val="000000">
                      <a:alpha val="43137"/>
                    </a:srgbClr>
                  </a:outerShdw>
                </a:effectLst>
                <a:cs typeface="Ali-A-Samik" pitchFamily="2" charset="-78"/>
              </a:rPr>
              <a:t>الطفل عندما يمشي تزيد حصيلته </a:t>
            </a:r>
            <a:r>
              <a:rPr lang="ar-SA" sz="5400" b="1" dirty="0" smtClean="0">
                <a:solidFill>
                  <a:srgbClr val="0070C0"/>
                </a:solidFill>
                <a:effectLst>
                  <a:outerShdw blurRad="38100" dist="38100" dir="2700000" algn="tl">
                    <a:srgbClr val="000000">
                      <a:alpha val="43137"/>
                    </a:srgbClr>
                  </a:outerShdw>
                </a:effectLst>
                <a:cs typeface="Ali-A-Samik" pitchFamily="2" charset="-78"/>
              </a:rPr>
              <a:t>اللغوية</a:t>
            </a:r>
            <a:r>
              <a:rPr lang="ar-IQ" sz="5400" b="1" dirty="0" smtClean="0">
                <a:solidFill>
                  <a:srgbClr val="0070C0"/>
                </a:solidFill>
                <a:effectLst>
                  <a:outerShdw blurRad="38100" dist="38100" dir="2700000" algn="tl">
                    <a:srgbClr val="000000">
                      <a:alpha val="43137"/>
                    </a:srgbClr>
                  </a:outerShdw>
                </a:effectLst>
                <a:cs typeface="Ali-A-Samik" pitchFamily="2" charset="-78"/>
              </a:rPr>
              <a:t> </a:t>
            </a:r>
            <a:r>
              <a:rPr lang="ar-SA" sz="5400" b="1" dirty="0" smtClean="0">
                <a:solidFill>
                  <a:srgbClr val="0070C0"/>
                </a:solidFill>
                <a:effectLst>
                  <a:outerShdw blurRad="38100" dist="38100" dir="2700000" algn="tl">
                    <a:srgbClr val="000000">
                      <a:alpha val="43137"/>
                    </a:srgbClr>
                  </a:outerShdw>
                </a:effectLst>
                <a:cs typeface="Ali-A-Samik" pitchFamily="2" charset="-78"/>
              </a:rPr>
              <a:t>، </a:t>
            </a:r>
            <a:r>
              <a:rPr lang="ar-SA" sz="5400" b="1" dirty="0">
                <a:solidFill>
                  <a:srgbClr val="0070C0"/>
                </a:solidFill>
                <a:effectLst>
                  <a:outerShdw blurRad="38100" dist="38100" dir="2700000" algn="tl">
                    <a:srgbClr val="000000">
                      <a:alpha val="43137"/>
                    </a:srgbClr>
                  </a:outerShdw>
                </a:effectLst>
                <a:cs typeface="Ali-A-Samik" pitchFamily="2" charset="-78"/>
              </a:rPr>
              <a:t>ويصبح أكثر </a:t>
            </a:r>
            <a:r>
              <a:rPr lang="ar-SA" sz="5400" b="1" dirty="0" smtClean="0">
                <a:solidFill>
                  <a:srgbClr val="0070C0"/>
                </a:solidFill>
                <a:effectLst>
                  <a:outerShdw blurRad="38100" dist="38100" dir="2700000" algn="tl">
                    <a:srgbClr val="000000">
                      <a:alpha val="43137"/>
                    </a:srgbClr>
                  </a:outerShdw>
                </a:effectLst>
                <a:cs typeface="Ali-A-Samik" pitchFamily="2" charset="-78"/>
              </a:rPr>
              <a:t>اجتماعية</a:t>
            </a:r>
            <a:r>
              <a:rPr lang="ar-IQ" sz="5400" b="1" dirty="0" smtClean="0">
                <a:solidFill>
                  <a:srgbClr val="0070C0"/>
                </a:solidFill>
                <a:effectLst>
                  <a:outerShdw blurRad="38100" dist="38100" dir="2700000" algn="tl">
                    <a:srgbClr val="000000">
                      <a:alpha val="43137"/>
                    </a:srgbClr>
                  </a:outerShdw>
                </a:effectLst>
                <a:cs typeface="Ali-A-Samik" pitchFamily="2" charset="-78"/>
              </a:rPr>
              <a:t> </a:t>
            </a:r>
            <a:r>
              <a:rPr lang="ar-SA" sz="5400" b="1" dirty="0" smtClean="0">
                <a:solidFill>
                  <a:srgbClr val="0070C0"/>
                </a:solidFill>
                <a:effectLst>
                  <a:outerShdw blurRad="38100" dist="38100" dir="2700000" algn="tl">
                    <a:srgbClr val="000000">
                      <a:alpha val="43137"/>
                    </a:srgbClr>
                  </a:outerShdw>
                </a:effectLst>
                <a:cs typeface="Ali-A-Samik" pitchFamily="2" charset="-78"/>
              </a:rPr>
              <a:t>، </a:t>
            </a:r>
            <a:r>
              <a:rPr lang="ar-SA" sz="5400" b="1" dirty="0">
                <a:solidFill>
                  <a:srgbClr val="0070C0"/>
                </a:solidFill>
                <a:effectLst>
                  <a:outerShdw blurRad="38100" dist="38100" dir="2700000" algn="tl">
                    <a:srgbClr val="000000">
                      <a:alpha val="43137"/>
                    </a:srgbClr>
                  </a:outerShdw>
                </a:effectLst>
                <a:cs typeface="Ali-A-Samik" pitchFamily="2" charset="-78"/>
              </a:rPr>
              <a:t>وتخف </a:t>
            </a:r>
            <a:r>
              <a:rPr lang="ar-SA" sz="5400" b="1" dirty="0" smtClean="0">
                <a:solidFill>
                  <a:srgbClr val="0070C0"/>
                </a:solidFill>
                <a:effectLst>
                  <a:outerShdw blurRad="38100" dist="38100" dir="2700000" algn="tl">
                    <a:srgbClr val="000000">
                      <a:alpha val="43137"/>
                    </a:srgbClr>
                  </a:outerShdw>
                </a:effectLst>
                <a:cs typeface="Ali-A-Samik" pitchFamily="2" charset="-78"/>
              </a:rPr>
              <a:t>حدة</a:t>
            </a:r>
            <a:r>
              <a:rPr lang="ar-IQ" sz="5400" b="1" dirty="0" smtClean="0">
                <a:solidFill>
                  <a:srgbClr val="0070C0"/>
                </a:solidFill>
                <a:effectLst>
                  <a:outerShdw blurRad="38100" dist="38100" dir="2700000" algn="tl">
                    <a:srgbClr val="000000">
                      <a:alpha val="43137"/>
                    </a:srgbClr>
                  </a:outerShdw>
                </a:effectLst>
                <a:cs typeface="Ali-A-Samik" pitchFamily="2" charset="-78"/>
              </a:rPr>
              <a:t>  </a:t>
            </a:r>
            <a:r>
              <a:rPr lang="ar-SA" sz="5400" b="1" dirty="0" smtClean="0">
                <a:solidFill>
                  <a:srgbClr val="0070C0"/>
                </a:solidFill>
                <a:effectLst>
                  <a:outerShdw blurRad="38100" dist="38100" dir="2700000" algn="tl">
                    <a:srgbClr val="000000">
                      <a:alpha val="43137"/>
                    </a:srgbClr>
                  </a:outerShdw>
                </a:effectLst>
                <a:cs typeface="Ali-A-Samik" pitchFamily="2" charset="-78"/>
              </a:rPr>
              <a:t>انفعالاته).</a:t>
            </a:r>
            <a:endParaRPr lang="en-US" sz="5400" b="1" dirty="0">
              <a:solidFill>
                <a:srgbClr val="0070C0"/>
              </a:solidFill>
              <a:effectLst>
                <a:outerShdw blurRad="38100" dist="38100" dir="2700000" algn="tl">
                  <a:srgbClr val="000000">
                    <a:alpha val="43137"/>
                  </a:srgbClr>
                </a:outerShdw>
              </a:effectLst>
              <a:cs typeface="Ali-A-Samik" pitchFamily="2" charset="-78"/>
            </a:endParaRPr>
          </a:p>
        </p:txBody>
      </p:sp>
    </p:spTree>
    <p:extLst>
      <p:ext uri="{BB962C8B-B14F-4D97-AF65-F5344CB8AC3E}">
        <p14:creationId xmlns:p14="http://schemas.microsoft.com/office/powerpoint/2010/main" val="2360460850"/>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3964" y="96982"/>
            <a:ext cx="11845636" cy="6470073"/>
          </a:xfrm>
        </p:spPr>
        <p:txBody>
          <a:bodyPr>
            <a:noAutofit/>
          </a:bodyPr>
          <a:lstStyle/>
          <a:p>
            <a:pPr algn="r" rtl="1">
              <a:lnSpc>
                <a:spcPct val="150000"/>
              </a:lnSpc>
            </a:pPr>
            <a:r>
              <a:rPr lang="ar-SA" sz="6600" b="1" dirty="0">
                <a:solidFill>
                  <a:srgbClr val="00B050"/>
                </a:solidFill>
                <a:effectLst>
                  <a:outerShdw blurRad="38100" dist="38100" dir="2700000" algn="tl">
                    <a:srgbClr val="000000">
                      <a:alpha val="43137"/>
                    </a:srgbClr>
                  </a:outerShdw>
                </a:effectLst>
                <a:latin typeface="+mn-lt"/>
                <a:ea typeface="+mn-ea"/>
                <a:cs typeface="Ali-A-Sahifa Bold" pitchFamily="2" charset="-78"/>
              </a:rPr>
              <a:t>2</a:t>
            </a:r>
            <a:r>
              <a:rPr lang="ar-SA" sz="8000" b="1" dirty="0">
                <a:solidFill>
                  <a:srgbClr val="00B050"/>
                </a:solidFill>
                <a:effectLst>
                  <a:outerShdw blurRad="38100" dist="38100" dir="2700000" algn="tl">
                    <a:srgbClr val="000000">
                      <a:alpha val="43137"/>
                    </a:srgbClr>
                  </a:outerShdw>
                </a:effectLst>
                <a:latin typeface="+mn-lt"/>
                <a:ea typeface="+mn-ea"/>
                <a:cs typeface="Ali-A-Sahifa Bold" pitchFamily="2" charset="-78"/>
              </a:rPr>
              <a:t> - يسير النّمو في اتجاهات محددة: </a:t>
            </a:r>
            <a:r>
              <a:rPr lang="en-US" sz="4800" b="1" dirty="0">
                <a:effectLst>
                  <a:outerShdw blurRad="38100" dist="38100" dir="2700000" algn="tl">
                    <a:srgbClr val="000000">
                      <a:alpha val="43137"/>
                    </a:srgbClr>
                  </a:outerShdw>
                </a:effectLst>
                <a:latin typeface="+mn-lt"/>
                <a:ea typeface="+mn-ea"/>
                <a:cs typeface="Ali-A-Sharif" pitchFamily="2" charset="-78"/>
              </a:rPr>
              <a:t/>
            </a:r>
            <a:br>
              <a:rPr lang="en-US" sz="4800" b="1" dirty="0">
                <a:effectLst>
                  <a:outerShdw blurRad="38100" dist="38100" dir="2700000" algn="tl">
                    <a:srgbClr val="000000">
                      <a:alpha val="43137"/>
                    </a:srgbClr>
                  </a:outerShdw>
                </a:effectLst>
                <a:latin typeface="+mn-lt"/>
                <a:ea typeface="+mn-ea"/>
                <a:cs typeface="Ali-A-Sharif" pitchFamily="2" charset="-78"/>
              </a:rPr>
            </a:br>
            <a:r>
              <a:rPr lang="ar-SA" sz="4800" b="1" dirty="0">
                <a:effectLst>
                  <a:outerShdw blurRad="38100" dist="38100" dir="2700000" algn="tl">
                    <a:srgbClr val="000000">
                      <a:alpha val="43137"/>
                    </a:srgbClr>
                  </a:outerShdw>
                </a:effectLst>
                <a:latin typeface="+mn-lt"/>
                <a:ea typeface="+mn-ea"/>
                <a:cs typeface="Ali-A-Sharif" pitchFamily="2" charset="-78"/>
              </a:rPr>
              <a:t>أ - الاتجاه من الرأس إلى القدمين أو الاتجاه من أعلى إلى أسفل </a:t>
            </a:r>
            <a:r>
              <a:rPr lang="ar-SA" sz="4800" b="1" dirty="0" smtClean="0">
                <a:effectLst>
                  <a:outerShdw blurRad="38100" dist="38100" dir="2700000" algn="tl">
                    <a:srgbClr val="000000">
                      <a:alpha val="43137"/>
                    </a:srgbClr>
                  </a:outerShdw>
                </a:effectLst>
                <a:latin typeface="+mn-lt"/>
                <a:ea typeface="+mn-ea"/>
                <a:cs typeface="Ali-A-Sharif" pitchFamily="2" charset="-78"/>
              </a:rPr>
              <a:t>مثل</a:t>
            </a:r>
            <a:r>
              <a:rPr lang="ar-IQ" sz="4800" b="1" dirty="0" smtClean="0">
                <a:effectLst>
                  <a:outerShdw blurRad="38100" dist="38100" dir="2700000" algn="tl">
                    <a:srgbClr val="000000">
                      <a:alpha val="43137"/>
                    </a:srgbClr>
                  </a:outerShdw>
                </a:effectLst>
                <a:latin typeface="+mn-lt"/>
                <a:ea typeface="+mn-ea"/>
                <a:cs typeface="Ali-A-Sharif" pitchFamily="2" charset="-78"/>
              </a:rPr>
              <a:t> </a:t>
            </a:r>
            <a:r>
              <a:rPr lang="ar-SA" sz="4800" b="1" dirty="0" smtClean="0">
                <a:effectLst>
                  <a:outerShdw blurRad="38100" dist="38100" dir="2700000" algn="tl">
                    <a:srgbClr val="000000">
                      <a:alpha val="43137"/>
                    </a:srgbClr>
                  </a:outerShdw>
                </a:effectLst>
                <a:latin typeface="+mn-lt"/>
                <a:ea typeface="+mn-ea"/>
                <a:cs typeface="Ali-A-Sharif" pitchFamily="2" charset="-78"/>
              </a:rPr>
              <a:t>: </a:t>
            </a:r>
            <a:r>
              <a:rPr lang="ar-SA" sz="4800" b="1" dirty="0">
                <a:effectLst>
                  <a:outerShdw blurRad="38100" dist="38100" dir="2700000" algn="tl">
                    <a:srgbClr val="000000">
                      <a:alpha val="43137"/>
                    </a:srgbClr>
                  </a:outerShdw>
                </a:effectLst>
                <a:latin typeface="+mn-lt"/>
                <a:ea typeface="+mn-ea"/>
                <a:cs typeface="Ali-A-Sharif" pitchFamily="2" charset="-78"/>
              </a:rPr>
              <a:t>حركات الرأس قبل </a:t>
            </a:r>
            <a:r>
              <a:rPr lang="ar-SA" sz="4800" b="1" dirty="0" smtClean="0">
                <a:effectLst>
                  <a:outerShdw blurRad="38100" dist="38100" dir="2700000" algn="tl">
                    <a:srgbClr val="000000">
                      <a:alpha val="43137"/>
                    </a:srgbClr>
                  </a:outerShdw>
                </a:effectLst>
                <a:latin typeface="+mn-lt"/>
                <a:ea typeface="+mn-ea"/>
                <a:cs typeface="Ali-A-Sharif" pitchFamily="2" charset="-78"/>
              </a:rPr>
              <a:t>الوقوف</a:t>
            </a:r>
            <a:r>
              <a:rPr lang="ar-IQ" sz="4800" b="1" dirty="0" smtClean="0">
                <a:effectLst>
                  <a:outerShdw blurRad="38100" dist="38100" dir="2700000" algn="tl">
                    <a:srgbClr val="000000">
                      <a:alpha val="43137"/>
                    </a:srgbClr>
                  </a:outerShdw>
                </a:effectLst>
                <a:latin typeface="+mn-lt"/>
                <a:ea typeface="+mn-ea"/>
                <a:cs typeface="Ali-A-Sharif" pitchFamily="2" charset="-78"/>
              </a:rPr>
              <a:t> </a:t>
            </a:r>
            <a:r>
              <a:rPr lang="ar-SA" sz="4800" b="1" dirty="0" smtClean="0">
                <a:effectLst>
                  <a:outerShdw blurRad="38100" dist="38100" dir="2700000" algn="tl">
                    <a:srgbClr val="000000">
                      <a:alpha val="43137"/>
                    </a:srgbClr>
                  </a:outerShdw>
                </a:effectLst>
                <a:latin typeface="+mn-lt"/>
                <a:ea typeface="+mn-ea"/>
                <a:cs typeface="Ali-A-Sharif" pitchFamily="2" charset="-78"/>
              </a:rPr>
              <a:t>. </a:t>
            </a:r>
            <a:r>
              <a:rPr lang="ar-SA" sz="4800" b="1" dirty="0">
                <a:effectLst>
                  <a:outerShdw blurRad="38100" dist="38100" dir="2700000" algn="tl">
                    <a:srgbClr val="000000">
                      <a:alpha val="43137"/>
                    </a:srgbClr>
                  </a:outerShdw>
                </a:effectLst>
                <a:latin typeface="+mn-lt"/>
                <a:ea typeface="+mn-ea"/>
                <a:cs typeface="Ali-A-Sharif" pitchFamily="2" charset="-78"/>
              </a:rPr>
              <a:t>ومثل الجلوس قبل الوقوف أو </a:t>
            </a:r>
            <a:r>
              <a:rPr lang="ar-SA" sz="4800" b="1" dirty="0" smtClean="0">
                <a:effectLst>
                  <a:outerShdw blurRad="38100" dist="38100" dir="2700000" algn="tl">
                    <a:srgbClr val="000000">
                      <a:alpha val="43137"/>
                    </a:srgbClr>
                  </a:outerShdw>
                </a:effectLst>
                <a:latin typeface="+mn-lt"/>
                <a:ea typeface="+mn-ea"/>
                <a:cs typeface="Ali-A-Sharif" pitchFamily="2" charset="-78"/>
              </a:rPr>
              <a:t>المشي</a:t>
            </a:r>
            <a:r>
              <a:rPr lang="ar-IQ" sz="4800" b="1" dirty="0" smtClean="0">
                <a:effectLst>
                  <a:outerShdw blurRad="38100" dist="38100" dir="2700000" algn="tl">
                    <a:srgbClr val="000000">
                      <a:alpha val="43137"/>
                    </a:srgbClr>
                  </a:outerShdw>
                </a:effectLst>
                <a:latin typeface="+mn-lt"/>
                <a:ea typeface="+mn-ea"/>
                <a:cs typeface="Ali-A-Sharif" pitchFamily="2" charset="-78"/>
              </a:rPr>
              <a:t> </a:t>
            </a:r>
            <a:r>
              <a:rPr lang="ar-SA" sz="4800" b="1" dirty="0" smtClean="0">
                <a:effectLst>
                  <a:outerShdw blurRad="38100" dist="38100" dir="2700000" algn="tl">
                    <a:srgbClr val="000000">
                      <a:alpha val="43137"/>
                    </a:srgbClr>
                  </a:outerShdw>
                </a:effectLst>
                <a:latin typeface="+mn-lt"/>
                <a:ea typeface="+mn-ea"/>
                <a:cs typeface="Ali-A-Sharif" pitchFamily="2" charset="-78"/>
              </a:rPr>
              <a:t>.  </a:t>
            </a:r>
            <a:r>
              <a:rPr lang="en-US" sz="4800" b="1" dirty="0">
                <a:effectLst>
                  <a:outerShdw blurRad="38100" dist="38100" dir="2700000" algn="tl">
                    <a:srgbClr val="000000">
                      <a:alpha val="43137"/>
                    </a:srgbClr>
                  </a:outerShdw>
                </a:effectLst>
                <a:latin typeface="+mn-lt"/>
                <a:ea typeface="+mn-ea"/>
                <a:cs typeface="Ali-A-Sharif" pitchFamily="2" charset="-78"/>
              </a:rPr>
              <a:t/>
            </a:r>
            <a:br>
              <a:rPr lang="en-US" sz="4800" b="1" dirty="0">
                <a:effectLst>
                  <a:outerShdw blurRad="38100" dist="38100" dir="2700000" algn="tl">
                    <a:srgbClr val="000000">
                      <a:alpha val="43137"/>
                    </a:srgbClr>
                  </a:outerShdw>
                </a:effectLst>
                <a:latin typeface="+mn-lt"/>
                <a:ea typeface="+mn-ea"/>
                <a:cs typeface="Ali-A-Sharif" pitchFamily="2" charset="-78"/>
              </a:rPr>
            </a:br>
            <a:r>
              <a:rPr lang="ar-SA" sz="4800" b="1" dirty="0">
                <a:solidFill>
                  <a:srgbClr val="FF0000"/>
                </a:solidFill>
                <a:effectLst>
                  <a:outerShdw blurRad="38100" dist="38100" dir="2700000" algn="tl">
                    <a:srgbClr val="000000">
                      <a:alpha val="43137"/>
                    </a:srgbClr>
                  </a:outerShdw>
                </a:effectLst>
                <a:latin typeface="+mn-lt"/>
                <a:ea typeface="+mn-ea"/>
                <a:cs typeface="Ali-A-Sharif" pitchFamily="2" charset="-78"/>
              </a:rPr>
              <a:t>ب - الاتجاه من الوسط إلى </a:t>
            </a:r>
            <a:r>
              <a:rPr lang="ar-SA" sz="4800"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الأطراف</a:t>
            </a:r>
            <a:r>
              <a:rPr lang="ar-IQ" sz="4800"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 </a:t>
            </a:r>
            <a:r>
              <a:rPr lang="ar-SA" sz="4800"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 </a:t>
            </a:r>
            <a:r>
              <a:rPr lang="ar-SA" sz="4800" b="1" dirty="0">
                <a:solidFill>
                  <a:srgbClr val="FF0000"/>
                </a:solidFill>
                <a:effectLst>
                  <a:outerShdw blurRad="38100" dist="38100" dir="2700000" algn="tl">
                    <a:srgbClr val="000000">
                      <a:alpha val="43137"/>
                    </a:srgbClr>
                  </a:outerShdw>
                </a:effectLst>
                <a:latin typeface="+mn-lt"/>
                <a:ea typeface="+mn-ea"/>
                <a:cs typeface="Ali-A-Sharif" pitchFamily="2" charset="-78"/>
              </a:rPr>
              <a:t>مثل: استخدام مفاصل الرسغ والكوع قبل استخدام </a:t>
            </a:r>
            <a:r>
              <a:rPr lang="ar-SA" sz="4800"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الأطراف</a:t>
            </a:r>
            <a:r>
              <a:rPr lang="ar-IQ" sz="4800"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 </a:t>
            </a:r>
            <a:r>
              <a:rPr lang="ar-SA" sz="4800"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 </a:t>
            </a:r>
            <a:r>
              <a:rPr lang="ar-SA" sz="4800" b="1" dirty="0">
                <a:solidFill>
                  <a:srgbClr val="FF0000"/>
                </a:solidFill>
                <a:effectLst>
                  <a:outerShdw blurRad="38100" dist="38100" dir="2700000" algn="tl">
                    <a:srgbClr val="000000">
                      <a:alpha val="43137"/>
                    </a:srgbClr>
                  </a:outerShdw>
                </a:effectLst>
                <a:latin typeface="+mn-lt"/>
                <a:ea typeface="+mn-ea"/>
                <a:cs typeface="Ali-A-Sharif" pitchFamily="2" charset="-78"/>
              </a:rPr>
              <a:t>الجلوس قبل الكلام والمشي</a:t>
            </a:r>
            <a:r>
              <a:rPr lang="ar-SA" sz="4800"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a:t>
            </a:r>
            <a:endParaRPr lang="en-US" sz="4000" b="1" dirty="0">
              <a:solidFill>
                <a:srgbClr val="0070C0"/>
              </a:solidFill>
              <a:effectLst>
                <a:outerShdw blurRad="38100" dist="38100" dir="2700000" algn="tl">
                  <a:srgbClr val="000000">
                    <a:alpha val="43137"/>
                  </a:srgbClr>
                </a:outerShdw>
              </a:effectLst>
              <a:latin typeface="+mn-lt"/>
              <a:ea typeface="+mn-ea"/>
              <a:cs typeface="Ali-A-Sharif" pitchFamily="2" charset="-78"/>
            </a:endParaRPr>
          </a:p>
        </p:txBody>
      </p:sp>
    </p:spTree>
    <p:extLst>
      <p:ext uri="{BB962C8B-B14F-4D97-AF65-F5344CB8AC3E}">
        <p14:creationId xmlns:p14="http://schemas.microsoft.com/office/powerpoint/2010/main" val="628352696"/>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0836" y="152400"/>
            <a:ext cx="11956473" cy="6442363"/>
          </a:xfrm>
        </p:spPr>
        <p:txBody>
          <a:bodyPr>
            <a:noAutofit/>
          </a:bodyPr>
          <a:lstStyle/>
          <a:p>
            <a:pPr algn="r" rtl="1">
              <a:lnSpc>
                <a:spcPct val="150000"/>
              </a:lnSpc>
            </a:pPr>
            <a:r>
              <a:rPr lang="ar-SA" sz="3800" b="1" dirty="0" smtClean="0">
                <a:solidFill>
                  <a:srgbClr val="FF0000"/>
                </a:solidFill>
                <a:effectLst>
                  <a:outerShdw blurRad="38100" dist="38100" dir="2700000" algn="tl">
                    <a:srgbClr val="000000">
                      <a:alpha val="43137"/>
                    </a:srgbClr>
                  </a:outerShdw>
                </a:effectLst>
                <a:latin typeface="+mn-lt"/>
                <a:ea typeface="+mn-ea"/>
                <a:cs typeface="Ali-A-Samik" pitchFamily="2" charset="-78"/>
              </a:rPr>
              <a:t>3 </a:t>
            </a:r>
            <a:r>
              <a:rPr lang="ar-SA" sz="3800" b="1" dirty="0">
                <a:solidFill>
                  <a:srgbClr val="FF0000"/>
                </a:solidFill>
                <a:effectLst>
                  <a:outerShdw blurRad="38100" dist="38100" dir="2700000" algn="tl">
                    <a:srgbClr val="000000">
                      <a:alpha val="43137"/>
                    </a:srgbClr>
                  </a:outerShdw>
                </a:effectLst>
                <a:latin typeface="+mn-lt"/>
                <a:ea typeface="+mn-ea"/>
                <a:cs typeface="Ali-A-Samik" pitchFamily="2" charset="-78"/>
              </a:rPr>
              <a:t>- تتأثر كل مرحلة من مراحل </a:t>
            </a:r>
            <a:r>
              <a:rPr lang="ar-SA" sz="3800" b="1" dirty="0" smtClean="0">
                <a:solidFill>
                  <a:srgbClr val="FF0000"/>
                </a:solidFill>
                <a:effectLst>
                  <a:outerShdw blurRad="38100" dist="38100" dir="2700000" algn="tl">
                    <a:srgbClr val="000000">
                      <a:alpha val="43137"/>
                    </a:srgbClr>
                  </a:outerShdw>
                </a:effectLst>
                <a:latin typeface="+mn-lt"/>
                <a:ea typeface="+mn-ea"/>
                <a:cs typeface="Ali-A-Samik" pitchFamily="2" charset="-78"/>
              </a:rPr>
              <a:t>الن</a:t>
            </a:r>
            <a:r>
              <a:rPr lang="ar-IQ" sz="3800" b="1" dirty="0" smtClean="0">
                <a:solidFill>
                  <a:srgbClr val="FF0000"/>
                </a:solidFill>
                <a:effectLst>
                  <a:outerShdw blurRad="38100" dist="38100" dir="2700000" algn="tl">
                    <a:srgbClr val="000000">
                      <a:alpha val="43137"/>
                    </a:srgbClr>
                  </a:outerShdw>
                </a:effectLst>
                <a:latin typeface="+mn-lt"/>
                <a:ea typeface="+mn-ea"/>
                <a:cs typeface="Ali-A-Samik" pitchFamily="2" charset="-78"/>
              </a:rPr>
              <a:t>ُّ</a:t>
            </a:r>
            <a:r>
              <a:rPr lang="ar-SA" sz="3800" b="1" dirty="0" smtClean="0">
                <a:solidFill>
                  <a:srgbClr val="FF0000"/>
                </a:solidFill>
                <a:effectLst>
                  <a:outerShdw blurRad="38100" dist="38100" dir="2700000" algn="tl">
                    <a:srgbClr val="000000">
                      <a:alpha val="43137"/>
                    </a:srgbClr>
                  </a:outerShdw>
                </a:effectLst>
                <a:latin typeface="+mn-lt"/>
                <a:ea typeface="+mn-ea"/>
                <a:cs typeface="Ali-A-Samik" pitchFamily="2" charset="-78"/>
              </a:rPr>
              <a:t>مو </a:t>
            </a:r>
            <a:r>
              <a:rPr lang="ar-SA" sz="3800" b="1" dirty="0">
                <a:solidFill>
                  <a:srgbClr val="FF0000"/>
                </a:solidFill>
                <a:effectLst>
                  <a:outerShdw blurRad="38100" dist="38100" dir="2700000" algn="tl">
                    <a:srgbClr val="000000">
                      <a:alpha val="43137"/>
                    </a:srgbClr>
                  </a:outerShdw>
                </a:effectLst>
                <a:latin typeface="+mn-lt"/>
                <a:ea typeface="+mn-ea"/>
                <a:cs typeface="Ali-A-Samik" pitchFamily="2" charset="-78"/>
              </a:rPr>
              <a:t>بالمرحلة </a:t>
            </a:r>
            <a:r>
              <a:rPr lang="ar-SA" sz="3800" b="1" dirty="0" smtClean="0">
                <a:solidFill>
                  <a:srgbClr val="FF0000"/>
                </a:solidFill>
                <a:effectLst>
                  <a:outerShdw blurRad="38100" dist="38100" dir="2700000" algn="tl">
                    <a:srgbClr val="000000">
                      <a:alpha val="43137"/>
                    </a:srgbClr>
                  </a:outerShdw>
                </a:effectLst>
                <a:latin typeface="+mn-lt"/>
                <a:ea typeface="+mn-ea"/>
                <a:cs typeface="Ali-A-Samik" pitchFamily="2" charset="-78"/>
              </a:rPr>
              <a:t>الس</a:t>
            </a:r>
            <a:r>
              <a:rPr lang="ar-IQ" sz="3800" b="1" dirty="0" smtClean="0">
                <a:solidFill>
                  <a:srgbClr val="FF0000"/>
                </a:solidFill>
                <a:effectLst>
                  <a:outerShdw blurRad="38100" dist="38100" dir="2700000" algn="tl">
                    <a:srgbClr val="000000">
                      <a:alpha val="43137"/>
                    </a:srgbClr>
                  </a:outerShdw>
                </a:effectLst>
                <a:latin typeface="+mn-lt"/>
                <a:ea typeface="+mn-ea"/>
                <a:cs typeface="Ali-A-Samik" pitchFamily="2" charset="-78"/>
              </a:rPr>
              <a:t>َّ</a:t>
            </a:r>
            <a:r>
              <a:rPr lang="ar-SA" sz="3800" b="1" dirty="0" smtClean="0">
                <a:solidFill>
                  <a:srgbClr val="FF0000"/>
                </a:solidFill>
                <a:effectLst>
                  <a:outerShdw blurRad="38100" dist="38100" dir="2700000" algn="tl">
                    <a:srgbClr val="000000">
                      <a:alpha val="43137"/>
                    </a:srgbClr>
                  </a:outerShdw>
                </a:effectLst>
                <a:latin typeface="+mn-lt"/>
                <a:ea typeface="+mn-ea"/>
                <a:cs typeface="Ali-A-Samik" pitchFamily="2" charset="-78"/>
              </a:rPr>
              <a:t>ابقة </a:t>
            </a:r>
            <a:r>
              <a:rPr lang="ar-SA" sz="3800" b="1" dirty="0">
                <a:solidFill>
                  <a:srgbClr val="FF0000"/>
                </a:solidFill>
                <a:effectLst>
                  <a:outerShdw blurRad="38100" dist="38100" dir="2700000" algn="tl">
                    <a:srgbClr val="000000">
                      <a:alpha val="43137"/>
                    </a:srgbClr>
                  </a:outerShdw>
                </a:effectLst>
                <a:latin typeface="+mn-lt"/>
                <a:ea typeface="+mn-ea"/>
                <a:cs typeface="Ali-A-Samik" pitchFamily="2" charset="-78"/>
              </a:rPr>
              <a:t>وتؤثر في المرحلة التالية </a:t>
            </a:r>
            <a:r>
              <a:rPr lang="ar-SA" sz="3800" b="1" dirty="0" smtClean="0">
                <a:solidFill>
                  <a:srgbClr val="FF0000"/>
                </a:solidFill>
                <a:effectLst>
                  <a:outerShdw blurRad="38100" dist="38100" dir="2700000" algn="tl">
                    <a:srgbClr val="000000">
                      <a:alpha val="43137"/>
                    </a:srgbClr>
                  </a:outerShdw>
                </a:effectLst>
                <a:latin typeface="+mn-lt"/>
                <a:ea typeface="+mn-ea"/>
                <a:cs typeface="Ali-A-Samik" pitchFamily="2" charset="-78"/>
              </a:rPr>
              <a:t>لها </a:t>
            </a:r>
            <a:r>
              <a:rPr lang="en-US" sz="3600" b="1" dirty="0">
                <a:effectLst>
                  <a:outerShdw blurRad="38100" dist="38100" dir="2700000" algn="tl">
                    <a:srgbClr val="000000">
                      <a:alpha val="43137"/>
                    </a:srgbClr>
                  </a:outerShdw>
                </a:effectLst>
                <a:latin typeface="+mn-lt"/>
                <a:ea typeface="+mn-ea"/>
                <a:cs typeface="Ali-A-Sahifa Bold" pitchFamily="2" charset="-78"/>
              </a:rPr>
              <a:t/>
            </a:r>
            <a:br>
              <a:rPr lang="en-US" sz="3600" b="1" dirty="0">
                <a:effectLst>
                  <a:outerShdw blurRad="38100" dist="38100" dir="2700000" algn="tl">
                    <a:srgbClr val="000000">
                      <a:alpha val="43137"/>
                    </a:srgbClr>
                  </a:outerShdw>
                </a:effectLst>
                <a:latin typeface="+mn-lt"/>
                <a:ea typeface="+mn-ea"/>
                <a:cs typeface="Ali-A-Sahifa Bold" pitchFamily="2" charset="-78"/>
              </a:rPr>
            </a:br>
            <a:r>
              <a:rPr lang="ar-SA" sz="3600" b="1" dirty="0">
                <a:effectLst>
                  <a:outerShdw blurRad="38100" dist="38100" dir="2700000" algn="tl">
                    <a:srgbClr val="000000">
                      <a:alpha val="43137"/>
                    </a:srgbClr>
                  </a:outerShdw>
                </a:effectLst>
                <a:latin typeface="+mn-lt"/>
                <a:ea typeface="+mn-ea"/>
                <a:cs typeface="Ali-A-Sahifa Bold" pitchFamily="2" charset="-78"/>
              </a:rPr>
              <a:t>كل مرحلة هي امتداد للمرحلة السابقة لها وتمهيد للمرحلة </a:t>
            </a:r>
            <a:r>
              <a:rPr lang="ar-SA" sz="3600" b="1" dirty="0" smtClean="0">
                <a:effectLst>
                  <a:outerShdw blurRad="38100" dist="38100" dir="2700000" algn="tl">
                    <a:srgbClr val="000000">
                      <a:alpha val="43137"/>
                    </a:srgbClr>
                  </a:outerShdw>
                </a:effectLst>
                <a:latin typeface="+mn-lt"/>
                <a:ea typeface="+mn-ea"/>
                <a:cs typeface="Ali-A-Sahifa Bold" pitchFamily="2" charset="-78"/>
              </a:rPr>
              <a:t>التالية</a:t>
            </a:r>
            <a:r>
              <a:rPr lang="ar-IQ" sz="3600" b="1" dirty="0" smtClean="0">
                <a:effectLst>
                  <a:outerShdw blurRad="38100" dist="38100" dir="2700000" algn="tl">
                    <a:srgbClr val="000000">
                      <a:alpha val="43137"/>
                    </a:srgbClr>
                  </a:outerShdw>
                </a:effectLst>
                <a:latin typeface="+mn-lt"/>
                <a:ea typeface="+mn-ea"/>
                <a:cs typeface="Ali-A-Sahifa Bold" pitchFamily="2" charset="-78"/>
              </a:rPr>
              <a:t> .</a:t>
            </a:r>
            <a:r>
              <a:rPr lang="ar-SA" sz="3600" b="1" dirty="0" smtClean="0">
                <a:effectLst>
                  <a:outerShdw blurRad="38100" dist="38100" dir="2700000" algn="tl">
                    <a:srgbClr val="000000">
                      <a:alpha val="43137"/>
                    </a:srgbClr>
                  </a:outerShdw>
                </a:effectLst>
                <a:latin typeface="+mn-lt"/>
                <a:ea typeface="+mn-ea"/>
                <a:cs typeface="Ali-A-Sahifa Bold" pitchFamily="2" charset="-78"/>
              </a:rPr>
              <a:t> </a:t>
            </a:r>
            <a:r>
              <a:rPr lang="ar-IQ" sz="3600" b="1" dirty="0" smtClean="0">
                <a:effectLst>
                  <a:outerShdw blurRad="38100" dist="38100" dir="2700000" algn="tl">
                    <a:srgbClr val="000000">
                      <a:alpha val="43137"/>
                    </a:srgbClr>
                  </a:outerShdw>
                </a:effectLst>
                <a:latin typeface="+mn-lt"/>
                <a:ea typeface="+mn-ea"/>
                <a:cs typeface="Ali-A-Sahifa Bold" pitchFamily="2" charset="-78"/>
              </a:rPr>
              <a:t/>
            </a:r>
            <a:br>
              <a:rPr lang="ar-IQ" sz="3600" b="1" dirty="0" smtClean="0">
                <a:effectLst>
                  <a:outerShdw blurRad="38100" dist="38100" dir="2700000" algn="tl">
                    <a:srgbClr val="000000">
                      <a:alpha val="43137"/>
                    </a:srgbClr>
                  </a:outerShdw>
                </a:effectLst>
                <a:latin typeface="+mn-lt"/>
                <a:ea typeface="+mn-ea"/>
                <a:cs typeface="Ali-A-Sahifa Bold" pitchFamily="2" charset="-78"/>
              </a:rPr>
            </a:br>
            <a:r>
              <a:rPr lang="ar-SA" sz="3600" b="1" dirty="0" smtClean="0">
                <a:solidFill>
                  <a:srgbClr val="00B050"/>
                </a:solidFill>
                <a:effectLst>
                  <a:outerShdw blurRad="38100" dist="38100" dir="2700000" algn="tl">
                    <a:srgbClr val="000000">
                      <a:alpha val="43137"/>
                    </a:srgbClr>
                  </a:outerShdw>
                </a:effectLst>
                <a:latin typeface="+mn-lt"/>
                <a:ea typeface="+mn-ea"/>
                <a:cs typeface="Ali-A-Sahifa Bold" pitchFamily="2" charset="-78"/>
              </a:rPr>
              <a:t>مثال</a:t>
            </a:r>
            <a:r>
              <a:rPr lang="ar-SA" sz="3600" b="1" dirty="0">
                <a:solidFill>
                  <a:srgbClr val="00B050"/>
                </a:solidFill>
                <a:effectLst>
                  <a:outerShdw blurRad="38100" dist="38100" dir="2700000" algn="tl">
                    <a:srgbClr val="000000">
                      <a:alpha val="43137"/>
                    </a:srgbClr>
                  </a:outerShdw>
                </a:effectLst>
                <a:latin typeface="+mn-lt"/>
                <a:ea typeface="+mn-ea"/>
                <a:cs typeface="Ali-A-Sahifa Bold" pitchFamily="2" charset="-78"/>
              </a:rPr>
              <a:t>: إصابة الأم بالحصبة الألمانية خلال </a:t>
            </a:r>
            <a:r>
              <a:rPr lang="ar-SA" sz="3600" b="1" dirty="0" smtClean="0">
                <a:solidFill>
                  <a:srgbClr val="00B050"/>
                </a:solidFill>
                <a:effectLst>
                  <a:outerShdw blurRad="38100" dist="38100" dir="2700000" algn="tl">
                    <a:srgbClr val="000000">
                      <a:alpha val="43137"/>
                    </a:srgbClr>
                  </a:outerShdw>
                </a:effectLst>
                <a:latin typeface="+mn-lt"/>
                <a:ea typeface="+mn-ea"/>
                <a:cs typeface="Ali-A-Sahifa Bold" pitchFamily="2" charset="-78"/>
              </a:rPr>
              <a:t>الث</a:t>
            </a:r>
            <a:r>
              <a:rPr lang="ar-IQ" sz="3600" b="1" dirty="0" smtClean="0">
                <a:solidFill>
                  <a:srgbClr val="00B050"/>
                </a:solidFill>
                <a:effectLst>
                  <a:outerShdw blurRad="38100" dist="38100" dir="2700000" algn="tl">
                    <a:srgbClr val="000000">
                      <a:alpha val="43137"/>
                    </a:srgbClr>
                  </a:outerShdw>
                </a:effectLst>
                <a:latin typeface="+mn-lt"/>
                <a:ea typeface="+mn-ea"/>
                <a:cs typeface="Ali-A-Sahifa Bold" pitchFamily="2" charset="-78"/>
              </a:rPr>
              <a:t>َّ</a:t>
            </a:r>
            <a:r>
              <a:rPr lang="ar-SA" sz="3600" b="1" dirty="0" smtClean="0">
                <a:solidFill>
                  <a:srgbClr val="00B050"/>
                </a:solidFill>
                <a:effectLst>
                  <a:outerShdw blurRad="38100" dist="38100" dir="2700000" algn="tl">
                    <a:srgbClr val="000000">
                      <a:alpha val="43137"/>
                    </a:srgbClr>
                  </a:outerShdw>
                </a:effectLst>
                <a:latin typeface="+mn-lt"/>
                <a:ea typeface="+mn-ea"/>
                <a:cs typeface="Ali-A-Sahifa Bold" pitchFamily="2" charset="-78"/>
              </a:rPr>
              <a:t>لاث </a:t>
            </a:r>
            <a:r>
              <a:rPr lang="ar-SA" sz="3600" b="1" dirty="0">
                <a:solidFill>
                  <a:srgbClr val="00B050"/>
                </a:solidFill>
                <a:effectLst>
                  <a:outerShdw blurRad="38100" dist="38100" dir="2700000" algn="tl">
                    <a:srgbClr val="000000">
                      <a:alpha val="43137"/>
                    </a:srgbClr>
                  </a:outerShdw>
                </a:effectLst>
                <a:latin typeface="+mn-lt"/>
                <a:ea typeface="+mn-ea"/>
                <a:cs typeface="Ali-A-Sahifa Bold" pitchFamily="2" charset="-78"/>
              </a:rPr>
              <a:t>أشهر الأولى من الحمل تؤدي إلى ولادة طفل مشوهاً ويبقى </a:t>
            </a:r>
            <a:r>
              <a:rPr lang="ar-SA" sz="3600" b="1" dirty="0" smtClean="0">
                <a:solidFill>
                  <a:srgbClr val="00B050"/>
                </a:solidFill>
                <a:effectLst>
                  <a:outerShdw blurRad="38100" dist="38100" dir="2700000" algn="tl">
                    <a:srgbClr val="000000">
                      <a:alpha val="43137"/>
                    </a:srgbClr>
                  </a:outerShdw>
                </a:effectLst>
                <a:latin typeface="+mn-lt"/>
                <a:ea typeface="+mn-ea"/>
                <a:cs typeface="Ali-A-Sahifa Bold" pitchFamily="2" charset="-78"/>
              </a:rPr>
              <a:t>كذلك</a:t>
            </a:r>
            <a:r>
              <a:rPr lang="ar-IQ" sz="3600" b="1" dirty="0" smtClean="0">
                <a:solidFill>
                  <a:srgbClr val="00B050"/>
                </a:solidFill>
                <a:effectLst>
                  <a:outerShdw blurRad="38100" dist="38100" dir="2700000" algn="tl">
                    <a:srgbClr val="000000">
                      <a:alpha val="43137"/>
                    </a:srgbClr>
                  </a:outerShdw>
                </a:effectLst>
                <a:latin typeface="+mn-lt"/>
                <a:ea typeface="+mn-ea"/>
                <a:cs typeface="Ali-A-Sahifa Bold" pitchFamily="2" charset="-78"/>
              </a:rPr>
              <a:t> </a:t>
            </a:r>
            <a:r>
              <a:rPr lang="ar-SA" sz="3600" b="1" dirty="0" smtClean="0">
                <a:solidFill>
                  <a:srgbClr val="00B050"/>
                </a:solidFill>
                <a:effectLst>
                  <a:outerShdw blurRad="38100" dist="38100" dir="2700000" algn="tl">
                    <a:srgbClr val="000000">
                      <a:alpha val="43137"/>
                    </a:srgbClr>
                  </a:outerShdw>
                </a:effectLst>
                <a:latin typeface="+mn-lt"/>
                <a:ea typeface="+mn-ea"/>
                <a:cs typeface="Ali-A-Sahifa Bold" pitchFamily="2" charset="-78"/>
              </a:rPr>
              <a:t>.</a:t>
            </a:r>
            <a:r>
              <a:rPr lang="en-US" sz="3600" b="1" dirty="0">
                <a:effectLst>
                  <a:outerShdw blurRad="38100" dist="38100" dir="2700000" algn="tl">
                    <a:srgbClr val="000000">
                      <a:alpha val="43137"/>
                    </a:srgbClr>
                  </a:outerShdw>
                </a:effectLst>
                <a:latin typeface="+mn-lt"/>
                <a:ea typeface="+mn-ea"/>
                <a:cs typeface="Ali-A-Sahifa Bold" pitchFamily="2" charset="-78"/>
              </a:rPr>
              <a:t/>
            </a:r>
            <a:br>
              <a:rPr lang="en-US" sz="3600" b="1" dirty="0">
                <a:effectLst>
                  <a:outerShdw blurRad="38100" dist="38100" dir="2700000" algn="tl">
                    <a:srgbClr val="000000">
                      <a:alpha val="43137"/>
                    </a:srgbClr>
                  </a:outerShdw>
                </a:effectLst>
                <a:latin typeface="+mn-lt"/>
                <a:ea typeface="+mn-ea"/>
                <a:cs typeface="Ali-A-Sahifa Bold" pitchFamily="2" charset="-78"/>
              </a:rPr>
            </a:br>
            <a:r>
              <a:rPr lang="ar-SA" sz="3600" b="1" dirty="0" smtClean="0">
                <a:solidFill>
                  <a:srgbClr val="002060"/>
                </a:solidFill>
                <a:effectLst>
                  <a:outerShdw blurRad="38100" dist="38100" dir="2700000" algn="tl">
                    <a:srgbClr val="000000">
                      <a:alpha val="43137"/>
                    </a:srgbClr>
                  </a:outerShdw>
                </a:effectLst>
                <a:latin typeface="+mn-lt"/>
                <a:ea typeface="+mn-ea"/>
                <a:cs typeface="Ali-A-Sahifa Bold" pitchFamily="2" charset="-78"/>
              </a:rPr>
              <a:t>مثال</a:t>
            </a:r>
            <a:r>
              <a:rPr lang="ar-IQ" sz="3600" b="1" dirty="0" smtClean="0">
                <a:solidFill>
                  <a:srgbClr val="002060"/>
                </a:solidFill>
                <a:effectLst>
                  <a:outerShdw blurRad="38100" dist="38100" dir="2700000" algn="tl">
                    <a:srgbClr val="000000">
                      <a:alpha val="43137"/>
                    </a:srgbClr>
                  </a:outerShdw>
                </a:effectLst>
                <a:latin typeface="+mn-lt"/>
                <a:ea typeface="+mn-ea"/>
                <a:cs typeface="Ali-A-Sahifa Bold" pitchFamily="2" charset="-78"/>
              </a:rPr>
              <a:t> </a:t>
            </a:r>
            <a:r>
              <a:rPr lang="ar-SA" sz="3600" b="1" dirty="0" smtClean="0">
                <a:solidFill>
                  <a:srgbClr val="002060"/>
                </a:solidFill>
                <a:effectLst>
                  <a:outerShdw blurRad="38100" dist="38100" dir="2700000" algn="tl">
                    <a:srgbClr val="000000">
                      <a:alpha val="43137"/>
                    </a:srgbClr>
                  </a:outerShdw>
                </a:effectLst>
                <a:latin typeface="+mn-lt"/>
                <a:ea typeface="+mn-ea"/>
                <a:cs typeface="Ali-A-Sahifa Bold" pitchFamily="2" charset="-78"/>
              </a:rPr>
              <a:t>: </a:t>
            </a:r>
            <a:r>
              <a:rPr lang="ar-SA" sz="3600" b="1" dirty="0">
                <a:solidFill>
                  <a:srgbClr val="002060"/>
                </a:solidFill>
                <a:effectLst>
                  <a:outerShdw blurRad="38100" dist="38100" dir="2700000" algn="tl">
                    <a:srgbClr val="000000">
                      <a:alpha val="43137"/>
                    </a:srgbClr>
                  </a:outerShdw>
                </a:effectLst>
                <a:latin typeface="+mn-lt"/>
                <a:ea typeface="+mn-ea"/>
                <a:cs typeface="Ali-A-Sahifa Bold" pitchFamily="2" charset="-78"/>
              </a:rPr>
              <a:t>العام الأول من حياة الطفل يعتبر عاماً حاسماً في نمو الشعور بالثقة، وفقدان الرعاية والاهتمام الكافي يؤدي إلى الفشل في تكوين علاقات اجتماعية صحيحة في </a:t>
            </a:r>
            <a:r>
              <a:rPr lang="ar-SA" sz="3600" b="1" dirty="0" smtClean="0">
                <a:solidFill>
                  <a:srgbClr val="002060"/>
                </a:solidFill>
                <a:effectLst>
                  <a:outerShdw blurRad="38100" dist="38100" dir="2700000" algn="tl">
                    <a:srgbClr val="000000">
                      <a:alpha val="43137"/>
                    </a:srgbClr>
                  </a:outerShdw>
                </a:effectLst>
                <a:latin typeface="+mn-lt"/>
                <a:ea typeface="+mn-ea"/>
                <a:cs typeface="Ali-A-Sahifa Bold" pitchFamily="2" charset="-78"/>
              </a:rPr>
              <a:t>المستقبل</a:t>
            </a:r>
            <a:r>
              <a:rPr lang="ar-IQ" sz="3600" b="1" dirty="0" smtClean="0">
                <a:solidFill>
                  <a:srgbClr val="002060"/>
                </a:solidFill>
                <a:effectLst>
                  <a:outerShdw blurRad="38100" dist="38100" dir="2700000" algn="tl">
                    <a:srgbClr val="000000">
                      <a:alpha val="43137"/>
                    </a:srgbClr>
                  </a:outerShdw>
                </a:effectLst>
                <a:latin typeface="+mn-lt"/>
                <a:ea typeface="+mn-ea"/>
                <a:cs typeface="Ali-A-Sahifa Bold" pitchFamily="2" charset="-78"/>
              </a:rPr>
              <a:t> </a:t>
            </a:r>
            <a:r>
              <a:rPr lang="ar-SA" sz="3600" b="1" dirty="0" smtClean="0">
                <a:solidFill>
                  <a:srgbClr val="002060"/>
                </a:solidFill>
                <a:effectLst>
                  <a:outerShdw blurRad="38100" dist="38100" dir="2700000" algn="tl">
                    <a:srgbClr val="000000">
                      <a:alpha val="43137"/>
                    </a:srgbClr>
                  </a:outerShdw>
                </a:effectLst>
                <a:latin typeface="+mn-lt"/>
                <a:ea typeface="+mn-ea"/>
                <a:cs typeface="Ali-A-Sahifa Bold" pitchFamily="2" charset="-78"/>
              </a:rPr>
              <a:t>.</a:t>
            </a:r>
            <a:endParaRPr lang="en-US" sz="3600" b="1" dirty="0">
              <a:solidFill>
                <a:srgbClr val="002060"/>
              </a:solidFill>
              <a:effectLst>
                <a:outerShdw blurRad="38100" dist="38100" dir="2700000" algn="tl">
                  <a:srgbClr val="000000">
                    <a:alpha val="43137"/>
                  </a:srgbClr>
                </a:outerShdw>
              </a:effectLst>
              <a:latin typeface="+mn-lt"/>
              <a:ea typeface="+mn-ea"/>
              <a:cs typeface="Ali-A-Sahifa Bold" pitchFamily="2" charset="-78"/>
            </a:endParaRPr>
          </a:p>
        </p:txBody>
      </p:sp>
    </p:spTree>
    <p:extLst>
      <p:ext uri="{BB962C8B-B14F-4D97-AF65-F5344CB8AC3E}">
        <p14:creationId xmlns:p14="http://schemas.microsoft.com/office/powerpoint/2010/main" val="3561269177"/>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38545" y="374072"/>
            <a:ext cx="11928764" cy="6040583"/>
          </a:xfrm>
        </p:spPr>
        <p:txBody>
          <a:bodyPr>
            <a:noAutofit/>
          </a:bodyPr>
          <a:lstStyle/>
          <a:p>
            <a:pPr algn="r" rtl="1">
              <a:lnSpc>
                <a:spcPct val="150000"/>
              </a:lnSpc>
            </a:pPr>
            <a:r>
              <a:rPr lang="ar-SA" sz="7000" b="1" dirty="0">
                <a:solidFill>
                  <a:srgbClr val="FF0000"/>
                </a:solidFill>
                <a:effectLst>
                  <a:outerShdw blurRad="38100" dist="38100" dir="2700000" algn="tl">
                    <a:srgbClr val="000000">
                      <a:alpha val="43137"/>
                    </a:srgbClr>
                  </a:outerShdw>
                </a:effectLst>
                <a:latin typeface="+mn-lt"/>
                <a:ea typeface="+mn-ea"/>
                <a:cs typeface="Ali-A-Samik" pitchFamily="2" charset="-78"/>
              </a:rPr>
              <a:t>4 - يتأثر </a:t>
            </a:r>
            <a:r>
              <a:rPr lang="ar-SA" sz="7000" b="1" dirty="0" smtClean="0">
                <a:solidFill>
                  <a:srgbClr val="FF0000"/>
                </a:solidFill>
                <a:effectLst>
                  <a:outerShdw blurRad="38100" dist="38100" dir="2700000" algn="tl">
                    <a:srgbClr val="000000">
                      <a:alpha val="43137"/>
                    </a:srgbClr>
                  </a:outerShdw>
                </a:effectLst>
                <a:latin typeface="+mn-lt"/>
                <a:ea typeface="+mn-ea"/>
                <a:cs typeface="Ali-A-Samik" pitchFamily="2" charset="-78"/>
              </a:rPr>
              <a:t>النّ</a:t>
            </a:r>
            <a:r>
              <a:rPr lang="ar-IQ" sz="7000" b="1" dirty="0" smtClean="0">
                <a:solidFill>
                  <a:srgbClr val="FF0000"/>
                </a:solidFill>
                <a:effectLst>
                  <a:outerShdw blurRad="38100" dist="38100" dir="2700000" algn="tl">
                    <a:srgbClr val="000000">
                      <a:alpha val="43137"/>
                    </a:srgbClr>
                  </a:outerShdw>
                </a:effectLst>
                <a:latin typeface="+mn-lt"/>
                <a:ea typeface="+mn-ea"/>
                <a:cs typeface="Ali-A-Samik" pitchFamily="2" charset="-78"/>
              </a:rPr>
              <a:t>ُ</a:t>
            </a:r>
            <a:r>
              <a:rPr lang="ar-SA" sz="7000" b="1" dirty="0" smtClean="0">
                <a:solidFill>
                  <a:srgbClr val="FF0000"/>
                </a:solidFill>
                <a:effectLst>
                  <a:outerShdw blurRad="38100" dist="38100" dir="2700000" algn="tl">
                    <a:srgbClr val="000000">
                      <a:alpha val="43137"/>
                    </a:srgbClr>
                  </a:outerShdw>
                </a:effectLst>
                <a:latin typeface="+mn-lt"/>
                <a:ea typeface="+mn-ea"/>
                <a:cs typeface="Ali-A-Samik" pitchFamily="2" charset="-78"/>
              </a:rPr>
              <a:t>مو </a:t>
            </a:r>
            <a:r>
              <a:rPr lang="ar-SA" sz="7000" b="1" dirty="0">
                <a:solidFill>
                  <a:srgbClr val="FF0000"/>
                </a:solidFill>
                <a:effectLst>
                  <a:outerShdw blurRad="38100" dist="38100" dir="2700000" algn="tl">
                    <a:srgbClr val="000000">
                      <a:alpha val="43137"/>
                    </a:srgbClr>
                  </a:outerShdw>
                </a:effectLst>
                <a:latin typeface="+mn-lt"/>
                <a:ea typeface="+mn-ea"/>
                <a:cs typeface="Ali-A-Samik" pitchFamily="2" charset="-78"/>
              </a:rPr>
              <a:t>بالعوامل </a:t>
            </a:r>
            <a:r>
              <a:rPr lang="ar-SA" sz="7000" b="1" dirty="0" smtClean="0">
                <a:solidFill>
                  <a:srgbClr val="FF0000"/>
                </a:solidFill>
                <a:effectLst>
                  <a:outerShdw blurRad="38100" dist="38100" dir="2700000" algn="tl">
                    <a:srgbClr val="000000">
                      <a:alpha val="43137"/>
                    </a:srgbClr>
                  </a:outerShdw>
                </a:effectLst>
                <a:latin typeface="+mn-lt"/>
                <a:ea typeface="+mn-ea"/>
                <a:cs typeface="Ali-A-Samik" pitchFamily="2" charset="-78"/>
              </a:rPr>
              <a:t>الداخلي</a:t>
            </a:r>
            <a:r>
              <a:rPr lang="ar-IQ" sz="7000" b="1" dirty="0" smtClean="0">
                <a:solidFill>
                  <a:srgbClr val="FF0000"/>
                </a:solidFill>
                <a:effectLst>
                  <a:outerShdw blurRad="38100" dist="38100" dir="2700000" algn="tl">
                    <a:srgbClr val="000000">
                      <a:alpha val="43137"/>
                    </a:srgbClr>
                  </a:outerShdw>
                </a:effectLst>
                <a:latin typeface="+mn-lt"/>
                <a:ea typeface="+mn-ea"/>
                <a:cs typeface="Ali-A-Samik" pitchFamily="2" charset="-78"/>
              </a:rPr>
              <a:t>َّ</a:t>
            </a:r>
            <a:r>
              <a:rPr lang="ar-SA" sz="7000" b="1" dirty="0" smtClean="0">
                <a:solidFill>
                  <a:srgbClr val="FF0000"/>
                </a:solidFill>
                <a:effectLst>
                  <a:outerShdw blurRad="38100" dist="38100" dir="2700000" algn="tl">
                    <a:srgbClr val="000000">
                      <a:alpha val="43137"/>
                    </a:srgbClr>
                  </a:outerShdw>
                </a:effectLst>
                <a:latin typeface="+mn-lt"/>
                <a:ea typeface="+mn-ea"/>
                <a:cs typeface="Ali-A-Samik" pitchFamily="2" charset="-78"/>
              </a:rPr>
              <a:t>ة والخارجي</a:t>
            </a:r>
            <a:r>
              <a:rPr lang="ar-IQ" sz="7000" b="1" dirty="0" smtClean="0">
                <a:solidFill>
                  <a:srgbClr val="FF0000"/>
                </a:solidFill>
                <a:effectLst>
                  <a:outerShdw blurRad="38100" dist="38100" dir="2700000" algn="tl">
                    <a:srgbClr val="000000">
                      <a:alpha val="43137"/>
                    </a:srgbClr>
                  </a:outerShdw>
                </a:effectLst>
                <a:latin typeface="+mn-lt"/>
                <a:ea typeface="+mn-ea"/>
                <a:cs typeface="Ali-A-Samik" pitchFamily="2" charset="-78"/>
              </a:rPr>
              <a:t>َّ</a:t>
            </a:r>
            <a:r>
              <a:rPr lang="ar-SA" sz="7000" b="1" dirty="0" smtClean="0">
                <a:solidFill>
                  <a:srgbClr val="FF0000"/>
                </a:solidFill>
                <a:effectLst>
                  <a:outerShdw blurRad="38100" dist="38100" dir="2700000" algn="tl">
                    <a:srgbClr val="000000">
                      <a:alpha val="43137"/>
                    </a:srgbClr>
                  </a:outerShdw>
                </a:effectLst>
                <a:latin typeface="+mn-lt"/>
                <a:ea typeface="+mn-ea"/>
                <a:cs typeface="Ali-A-Samik" pitchFamily="2" charset="-78"/>
              </a:rPr>
              <a:t>ة</a:t>
            </a:r>
            <a:r>
              <a:rPr lang="ar-SA" sz="7000" b="1" dirty="0">
                <a:solidFill>
                  <a:srgbClr val="FF0000"/>
                </a:solidFill>
                <a:effectLst>
                  <a:outerShdw blurRad="38100" dist="38100" dir="2700000" algn="tl">
                    <a:srgbClr val="000000">
                      <a:alpha val="43137"/>
                    </a:srgbClr>
                  </a:outerShdw>
                </a:effectLst>
                <a:latin typeface="+mn-lt"/>
                <a:ea typeface="+mn-ea"/>
                <a:cs typeface="Ali-A-Samik" pitchFamily="2" charset="-78"/>
              </a:rPr>
              <a:t>: </a:t>
            </a:r>
            <a:r>
              <a:rPr lang="en-US" sz="3800" b="1" dirty="0">
                <a:effectLst>
                  <a:outerShdw blurRad="38100" dist="38100" dir="2700000" algn="tl">
                    <a:srgbClr val="000000">
                      <a:alpha val="43137"/>
                    </a:srgbClr>
                  </a:outerShdw>
                </a:effectLst>
                <a:latin typeface="+mn-lt"/>
                <a:ea typeface="+mn-ea"/>
                <a:cs typeface="Ali-A-Samik" pitchFamily="2" charset="-78"/>
              </a:rPr>
              <a:t/>
            </a:r>
            <a:br>
              <a:rPr lang="en-US" sz="3800" b="1" dirty="0">
                <a:effectLst>
                  <a:outerShdw blurRad="38100" dist="38100" dir="2700000" algn="tl">
                    <a:srgbClr val="000000">
                      <a:alpha val="43137"/>
                    </a:srgbClr>
                  </a:outerShdw>
                </a:effectLst>
                <a:latin typeface="+mn-lt"/>
                <a:ea typeface="+mn-ea"/>
                <a:cs typeface="Ali-A-Samik" pitchFamily="2" charset="-78"/>
              </a:rPr>
            </a:br>
            <a:r>
              <a:rPr lang="ar-SA" sz="4000" b="1" dirty="0">
                <a:effectLst>
                  <a:outerShdw blurRad="38100" dist="38100" dir="2700000" algn="tl">
                    <a:srgbClr val="000000">
                      <a:alpha val="43137"/>
                    </a:srgbClr>
                  </a:outerShdw>
                </a:effectLst>
                <a:latin typeface="+mn-lt"/>
                <a:ea typeface="+mn-ea"/>
                <a:cs typeface="Ali-A-Jiddah" pitchFamily="2" charset="-78"/>
              </a:rPr>
              <a:t>العوامل الوراثية (</a:t>
            </a:r>
            <a:r>
              <a:rPr lang="ar-SA" sz="4000" b="1" dirty="0" smtClean="0">
                <a:effectLst>
                  <a:outerShdw blurRad="38100" dist="38100" dir="2700000" algn="tl">
                    <a:srgbClr val="000000">
                      <a:alpha val="43137"/>
                    </a:srgbClr>
                  </a:outerShdw>
                </a:effectLst>
                <a:latin typeface="+mn-lt"/>
                <a:ea typeface="+mn-ea"/>
                <a:cs typeface="Ali-A-Jiddah" pitchFamily="2" charset="-78"/>
              </a:rPr>
              <a:t>الداخلي</a:t>
            </a:r>
            <a:r>
              <a:rPr lang="ar-IQ" sz="4000" b="1" dirty="0" smtClean="0">
                <a:effectLst>
                  <a:outerShdw blurRad="38100" dist="38100" dir="2700000" algn="tl">
                    <a:srgbClr val="000000">
                      <a:alpha val="43137"/>
                    </a:srgbClr>
                  </a:outerShdw>
                </a:effectLst>
                <a:latin typeface="+mn-lt"/>
                <a:ea typeface="+mn-ea"/>
                <a:cs typeface="Ali-A-Jiddah" pitchFamily="2" charset="-78"/>
              </a:rPr>
              <a:t>َّ</a:t>
            </a:r>
            <a:r>
              <a:rPr lang="ar-SA" sz="4000" b="1" dirty="0" smtClean="0">
                <a:effectLst>
                  <a:outerShdw blurRad="38100" dist="38100" dir="2700000" algn="tl">
                    <a:srgbClr val="000000">
                      <a:alpha val="43137"/>
                    </a:srgbClr>
                  </a:outerShdw>
                </a:effectLst>
                <a:latin typeface="+mn-lt"/>
                <a:ea typeface="+mn-ea"/>
                <a:cs typeface="Ali-A-Jiddah" pitchFamily="2" charset="-78"/>
              </a:rPr>
              <a:t>ة</a:t>
            </a:r>
            <a:r>
              <a:rPr lang="ar-SA" sz="4000" b="1" dirty="0">
                <a:effectLst>
                  <a:outerShdw blurRad="38100" dist="38100" dir="2700000" algn="tl">
                    <a:srgbClr val="000000">
                      <a:alpha val="43137"/>
                    </a:srgbClr>
                  </a:outerShdw>
                </a:effectLst>
                <a:latin typeface="+mn-lt"/>
                <a:ea typeface="+mn-ea"/>
                <a:cs typeface="Ali-A-Jiddah" pitchFamily="2" charset="-78"/>
              </a:rPr>
              <a:t>) تظهر في الصفات الجسمية والعقلية كالذكاء والقدرات العقلية الخاصة.</a:t>
            </a:r>
            <a:r>
              <a:rPr lang="en-US" sz="4000" b="1" dirty="0">
                <a:effectLst>
                  <a:outerShdw blurRad="38100" dist="38100" dir="2700000" algn="tl">
                    <a:srgbClr val="000000">
                      <a:alpha val="43137"/>
                    </a:srgbClr>
                  </a:outerShdw>
                </a:effectLst>
                <a:latin typeface="+mn-lt"/>
                <a:ea typeface="+mn-ea"/>
                <a:cs typeface="Ali-A-Jiddah" pitchFamily="2" charset="-78"/>
              </a:rPr>
              <a:t/>
            </a:r>
            <a:br>
              <a:rPr lang="en-US" sz="4000" b="1" dirty="0">
                <a:effectLst>
                  <a:outerShdw blurRad="38100" dist="38100" dir="2700000" algn="tl">
                    <a:srgbClr val="000000">
                      <a:alpha val="43137"/>
                    </a:srgbClr>
                  </a:outerShdw>
                </a:effectLst>
                <a:latin typeface="+mn-lt"/>
                <a:ea typeface="+mn-ea"/>
                <a:cs typeface="Ali-A-Jiddah" pitchFamily="2" charset="-78"/>
              </a:rPr>
            </a:br>
            <a:r>
              <a:rPr lang="ar-SA" sz="4000" b="1" dirty="0">
                <a:effectLst>
                  <a:outerShdw blurRad="38100" dist="38100" dir="2700000" algn="tl">
                    <a:srgbClr val="000000">
                      <a:alpha val="43137"/>
                    </a:srgbClr>
                  </a:outerShdw>
                </a:effectLst>
                <a:latin typeface="+mn-lt"/>
                <a:ea typeface="+mn-ea"/>
                <a:cs typeface="Ali-A-Jiddah" pitchFamily="2" charset="-78"/>
              </a:rPr>
              <a:t>أما العوامل البيئية (</a:t>
            </a:r>
            <a:r>
              <a:rPr lang="ar-SA" sz="4000" b="1" dirty="0" smtClean="0">
                <a:effectLst>
                  <a:outerShdw blurRad="38100" dist="38100" dir="2700000" algn="tl">
                    <a:srgbClr val="000000">
                      <a:alpha val="43137"/>
                    </a:srgbClr>
                  </a:outerShdw>
                </a:effectLst>
                <a:latin typeface="+mn-lt"/>
                <a:ea typeface="+mn-ea"/>
                <a:cs typeface="Ali-A-Jiddah" pitchFamily="2" charset="-78"/>
              </a:rPr>
              <a:t>الخارجي</a:t>
            </a:r>
            <a:r>
              <a:rPr lang="ar-IQ" sz="4000" b="1" dirty="0" smtClean="0">
                <a:effectLst>
                  <a:outerShdw blurRad="38100" dist="38100" dir="2700000" algn="tl">
                    <a:srgbClr val="000000">
                      <a:alpha val="43137"/>
                    </a:srgbClr>
                  </a:outerShdw>
                </a:effectLst>
                <a:latin typeface="+mn-lt"/>
                <a:ea typeface="+mn-ea"/>
                <a:cs typeface="Ali-A-Jiddah" pitchFamily="2" charset="-78"/>
              </a:rPr>
              <a:t>َّ</a:t>
            </a:r>
            <a:r>
              <a:rPr lang="ar-SA" sz="4000" b="1" dirty="0" smtClean="0">
                <a:effectLst>
                  <a:outerShdw blurRad="38100" dist="38100" dir="2700000" algn="tl">
                    <a:srgbClr val="000000">
                      <a:alpha val="43137"/>
                    </a:srgbClr>
                  </a:outerShdw>
                </a:effectLst>
                <a:latin typeface="+mn-lt"/>
                <a:ea typeface="+mn-ea"/>
                <a:cs typeface="Ali-A-Jiddah" pitchFamily="2" charset="-78"/>
              </a:rPr>
              <a:t>ة</a:t>
            </a:r>
            <a:r>
              <a:rPr lang="ar-SA" sz="4000" b="1" dirty="0">
                <a:effectLst>
                  <a:outerShdw blurRad="38100" dist="38100" dir="2700000" algn="tl">
                    <a:srgbClr val="000000">
                      <a:alpha val="43137"/>
                    </a:srgbClr>
                  </a:outerShdw>
                </a:effectLst>
                <a:latin typeface="+mn-lt"/>
                <a:ea typeface="+mn-ea"/>
                <a:cs typeface="Ali-A-Jiddah" pitchFamily="2" charset="-78"/>
              </a:rPr>
              <a:t>) تظهر في الصفات الانفعالية والاجتماعية </a:t>
            </a:r>
            <a:r>
              <a:rPr lang="ar-SA" sz="4000" b="1" dirty="0" smtClean="0">
                <a:effectLst>
                  <a:outerShdw blurRad="38100" dist="38100" dir="2700000" algn="tl">
                    <a:srgbClr val="000000">
                      <a:alpha val="43137"/>
                    </a:srgbClr>
                  </a:outerShdw>
                </a:effectLst>
                <a:latin typeface="+mn-lt"/>
                <a:ea typeface="+mn-ea"/>
                <a:cs typeface="Ali-A-Jiddah" pitchFamily="2" charset="-78"/>
              </a:rPr>
              <a:t>والن</a:t>
            </a:r>
            <a:r>
              <a:rPr lang="ar-IQ" sz="4000" b="1" dirty="0" smtClean="0">
                <a:effectLst>
                  <a:outerShdw blurRad="38100" dist="38100" dir="2700000" algn="tl">
                    <a:srgbClr val="000000">
                      <a:alpha val="43137"/>
                    </a:srgbClr>
                  </a:outerShdw>
                </a:effectLst>
                <a:latin typeface="+mn-lt"/>
                <a:ea typeface="+mn-ea"/>
                <a:cs typeface="Ali-A-Jiddah" pitchFamily="2" charset="-78"/>
              </a:rPr>
              <a:t>َّ</a:t>
            </a:r>
            <a:r>
              <a:rPr lang="ar-SA" sz="4000" b="1" dirty="0" smtClean="0">
                <a:effectLst>
                  <a:outerShdw blurRad="38100" dist="38100" dir="2700000" algn="tl">
                    <a:srgbClr val="000000">
                      <a:alpha val="43137"/>
                    </a:srgbClr>
                  </a:outerShdw>
                </a:effectLst>
                <a:latin typeface="+mn-lt"/>
                <a:ea typeface="+mn-ea"/>
                <a:cs typeface="Ali-A-Jiddah" pitchFamily="2" charset="-78"/>
              </a:rPr>
              <a:t>فسية</a:t>
            </a:r>
            <a:r>
              <a:rPr lang="ar-IQ" sz="4000" b="1" dirty="0" smtClean="0">
                <a:effectLst>
                  <a:outerShdw blurRad="38100" dist="38100" dir="2700000" algn="tl">
                    <a:srgbClr val="000000">
                      <a:alpha val="43137"/>
                    </a:srgbClr>
                  </a:outerShdw>
                </a:effectLst>
                <a:latin typeface="+mn-lt"/>
                <a:ea typeface="+mn-ea"/>
                <a:cs typeface="Ali-A-Jiddah" pitchFamily="2" charset="-78"/>
              </a:rPr>
              <a:t> </a:t>
            </a:r>
            <a:r>
              <a:rPr lang="ar-SA" sz="4000" b="1" dirty="0" smtClean="0">
                <a:effectLst>
                  <a:outerShdw blurRad="38100" dist="38100" dir="2700000" algn="tl">
                    <a:srgbClr val="000000">
                      <a:alpha val="43137"/>
                    </a:srgbClr>
                  </a:outerShdw>
                </a:effectLst>
                <a:latin typeface="+mn-lt"/>
                <a:ea typeface="+mn-ea"/>
                <a:cs typeface="Ali-A-Jiddah" pitchFamily="2" charset="-78"/>
              </a:rPr>
              <a:t>. </a:t>
            </a:r>
            <a:endParaRPr lang="en-US" sz="4000" b="1" dirty="0">
              <a:solidFill>
                <a:srgbClr val="002060"/>
              </a:solidFill>
              <a:effectLst>
                <a:outerShdw blurRad="38100" dist="38100" dir="2700000" algn="tl">
                  <a:srgbClr val="000000">
                    <a:alpha val="43137"/>
                  </a:srgbClr>
                </a:outerShdw>
              </a:effectLst>
              <a:latin typeface="+mn-lt"/>
              <a:ea typeface="+mn-ea"/>
              <a:cs typeface="Ali-A-Jiddah" pitchFamily="2" charset="-78"/>
            </a:endParaRPr>
          </a:p>
        </p:txBody>
      </p:sp>
    </p:spTree>
    <p:extLst>
      <p:ext uri="{BB962C8B-B14F-4D97-AF65-F5344CB8AC3E}">
        <p14:creationId xmlns:p14="http://schemas.microsoft.com/office/powerpoint/2010/main" val="4050800227"/>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0836" y="96981"/>
            <a:ext cx="11859491" cy="6386946"/>
          </a:xfrm>
        </p:spPr>
        <p:txBody>
          <a:bodyPr>
            <a:noAutofit/>
          </a:bodyPr>
          <a:lstStyle/>
          <a:p>
            <a:pPr algn="r" rtl="1">
              <a:lnSpc>
                <a:spcPct val="150000"/>
              </a:lnSpc>
            </a:pPr>
            <a:r>
              <a:rPr lang="ar-SA" sz="4800" b="1" dirty="0">
                <a:solidFill>
                  <a:srgbClr val="FF0000"/>
                </a:solidFill>
                <a:effectLst>
                  <a:outerShdw blurRad="38100" dist="38100" dir="2700000" algn="tl">
                    <a:srgbClr val="000000">
                      <a:alpha val="43137"/>
                    </a:srgbClr>
                  </a:outerShdw>
                </a:effectLst>
                <a:cs typeface="+mn-cs"/>
              </a:rPr>
              <a:t>5</a:t>
            </a:r>
            <a:r>
              <a:rPr lang="ar-SA" sz="6000" b="1" dirty="0">
                <a:solidFill>
                  <a:srgbClr val="FF0000"/>
                </a:solidFill>
                <a:effectLst>
                  <a:outerShdw blurRad="38100" dist="38100" dir="2700000" algn="tl">
                    <a:srgbClr val="000000">
                      <a:alpha val="43137"/>
                    </a:srgbClr>
                  </a:outerShdw>
                </a:effectLst>
                <a:latin typeface="+mn-lt"/>
                <a:ea typeface="+mn-ea"/>
                <a:cs typeface="Ali-A-Sharif" pitchFamily="2" charset="-78"/>
              </a:rPr>
              <a:t> </a:t>
            </a:r>
            <a:r>
              <a:rPr lang="ar-SA" sz="6600" b="1" dirty="0">
                <a:solidFill>
                  <a:srgbClr val="FF0000"/>
                </a:solidFill>
                <a:effectLst>
                  <a:outerShdw blurRad="38100" dist="38100" dir="2700000" algn="tl">
                    <a:srgbClr val="000000">
                      <a:alpha val="43137"/>
                    </a:srgbClr>
                  </a:outerShdw>
                </a:effectLst>
                <a:latin typeface="+mn-lt"/>
                <a:ea typeface="+mn-ea"/>
                <a:cs typeface="Ali-A-Azzam" pitchFamily="2" charset="-78"/>
              </a:rPr>
              <a:t>- يخضع </a:t>
            </a:r>
            <a:r>
              <a:rPr lang="ar-SA" sz="6600"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النّ</a:t>
            </a:r>
            <a:r>
              <a:rPr lang="ar-IQ" sz="6600"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a:t>
            </a:r>
            <a:r>
              <a:rPr lang="ar-SA" sz="6600"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مو </a:t>
            </a:r>
            <a:r>
              <a:rPr lang="ar-SA" sz="6600" b="1" dirty="0">
                <a:solidFill>
                  <a:srgbClr val="FF0000"/>
                </a:solidFill>
                <a:effectLst>
                  <a:outerShdw blurRad="38100" dist="38100" dir="2700000" algn="tl">
                    <a:srgbClr val="000000">
                      <a:alpha val="43137"/>
                    </a:srgbClr>
                  </a:outerShdw>
                </a:effectLst>
                <a:latin typeface="+mn-lt"/>
                <a:ea typeface="+mn-ea"/>
                <a:cs typeface="Ali-A-Azzam" pitchFamily="2" charset="-78"/>
              </a:rPr>
              <a:t>لمبدأ الفروق </a:t>
            </a:r>
            <a:r>
              <a:rPr lang="ar-SA" sz="6600"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الفردي</a:t>
            </a:r>
            <a:r>
              <a:rPr lang="ar-IQ" sz="6600"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ـ</a:t>
            </a:r>
            <a:r>
              <a:rPr lang="ar-SA" sz="6600"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ة</a:t>
            </a:r>
            <a:r>
              <a:rPr lang="ar-SA" sz="6600" b="1" dirty="0">
                <a:solidFill>
                  <a:srgbClr val="FF0000"/>
                </a:solidFill>
                <a:effectLst>
                  <a:outerShdw blurRad="38100" dist="38100" dir="2700000" algn="tl">
                    <a:srgbClr val="000000">
                      <a:alpha val="43137"/>
                    </a:srgbClr>
                  </a:outerShdw>
                </a:effectLst>
                <a:latin typeface="+mn-lt"/>
                <a:ea typeface="+mn-ea"/>
                <a:cs typeface="Ali-A-Azzam" pitchFamily="2" charset="-78"/>
              </a:rPr>
              <a:t>: </a:t>
            </a:r>
            <a:r>
              <a:rPr lang="en-US" b="1" dirty="0">
                <a:effectLst>
                  <a:outerShdw blurRad="38100" dist="38100" dir="2700000" algn="tl">
                    <a:srgbClr val="000000">
                      <a:alpha val="43137"/>
                    </a:srgbClr>
                  </a:outerShdw>
                </a:effectLst>
                <a:latin typeface="+mn-lt"/>
                <a:ea typeface="+mn-ea"/>
                <a:cs typeface="Ali-A-Sharif" pitchFamily="2" charset="-78"/>
              </a:rPr>
              <a:t/>
            </a:r>
            <a:br>
              <a:rPr lang="en-US" b="1" dirty="0">
                <a:effectLst>
                  <a:outerShdw blurRad="38100" dist="38100" dir="2700000" algn="tl">
                    <a:srgbClr val="000000">
                      <a:alpha val="43137"/>
                    </a:srgbClr>
                  </a:outerShdw>
                </a:effectLst>
                <a:latin typeface="+mn-lt"/>
                <a:ea typeface="+mn-ea"/>
                <a:cs typeface="Ali-A-Sharif" pitchFamily="2" charset="-78"/>
              </a:rPr>
            </a:br>
            <a:r>
              <a:rPr lang="ar-SA" sz="4500" b="1" dirty="0">
                <a:effectLst>
                  <a:outerShdw blurRad="38100" dist="38100" dir="2700000" algn="tl">
                    <a:srgbClr val="000000">
                      <a:alpha val="43137"/>
                    </a:srgbClr>
                  </a:outerShdw>
                </a:effectLst>
                <a:latin typeface="+mn-lt"/>
                <a:ea typeface="+mn-ea"/>
                <a:cs typeface="Ali-A-Sharif" pitchFamily="2" charset="-78"/>
              </a:rPr>
              <a:t>أساس هذا المبدأ هو عاملي الوراثة </a:t>
            </a:r>
            <a:r>
              <a:rPr lang="ar-SA" sz="4500" b="1" dirty="0" smtClean="0">
                <a:effectLst>
                  <a:outerShdw blurRad="38100" dist="38100" dir="2700000" algn="tl">
                    <a:srgbClr val="000000">
                      <a:alpha val="43137"/>
                    </a:srgbClr>
                  </a:outerShdw>
                </a:effectLst>
                <a:latin typeface="+mn-lt"/>
                <a:ea typeface="+mn-ea"/>
                <a:cs typeface="Ali-A-Sharif" pitchFamily="2" charset="-78"/>
              </a:rPr>
              <a:t>والبيئة</a:t>
            </a:r>
            <a:r>
              <a:rPr lang="ar-IQ" sz="4500" b="1" dirty="0" smtClean="0">
                <a:effectLst>
                  <a:outerShdw blurRad="38100" dist="38100" dir="2700000" algn="tl">
                    <a:srgbClr val="000000">
                      <a:alpha val="43137"/>
                    </a:srgbClr>
                  </a:outerShdw>
                </a:effectLst>
                <a:latin typeface="+mn-lt"/>
                <a:ea typeface="+mn-ea"/>
                <a:cs typeface="Ali-A-Sharif" pitchFamily="2" charset="-78"/>
              </a:rPr>
              <a:t> </a:t>
            </a:r>
            <a:r>
              <a:rPr lang="ar-SA" sz="4500" b="1" dirty="0" smtClean="0">
                <a:effectLst>
                  <a:outerShdw blurRad="38100" dist="38100" dir="2700000" algn="tl">
                    <a:srgbClr val="000000">
                      <a:alpha val="43137"/>
                    </a:srgbClr>
                  </a:outerShdw>
                </a:effectLst>
                <a:latin typeface="+mn-lt"/>
                <a:ea typeface="+mn-ea"/>
                <a:cs typeface="Ali-A-Sharif" pitchFamily="2" charset="-78"/>
              </a:rPr>
              <a:t>. </a:t>
            </a:r>
            <a:r>
              <a:rPr lang="ar-SA" sz="4500" b="1" dirty="0">
                <a:effectLst>
                  <a:outerShdw blurRad="38100" dist="38100" dir="2700000" algn="tl">
                    <a:srgbClr val="000000">
                      <a:alpha val="43137"/>
                    </a:srgbClr>
                  </a:outerShdw>
                </a:effectLst>
                <a:latin typeface="+mn-lt"/>
                <a:ea typeface="+mn-ea"/>
                <a:cs typeface="Ali-A-Sharif" pitchFamily="2" charset="-78"/>
              </a:rPr>
              <a:t>لكل فرد سرعته في </a:t>
            </a:r>
            <a:r>
              <a:rPr lang="ar-SA" sz="4500" b="1" dirty="0" smtClean="0">
                <a:effectLst>
                  <a:outerShdw blurRad="38100" dist="38100" dir="2700000" algn="tl">
                    <a:srgbClr val="000000">
                      <a:alpha val="43137"/>
                    </a:srgbClr>
                  </a:outerShdw>
                </a:effectLst>
                <a:latin typeface="+mn-lt"/>
                <a:ea typeface="+mn-ea"/>
                <a:cs typeface="Ali-A-Sharif" pitchFamily="2" charset="-78"/>
              </a:rPr>
              <a:t>الن</a:t>
            </a:r>
            <a:r>
              <a:rPr lang="ar-IQ" sz="4500" b="1" dirty="0" smtClean="0">
                <a:effectLst>
                  <a:outerShdw blurRad="38100" dist="38100" dir="2700000" algn="tl">
                    <a:srgbClr val="000000">
                      <a:alpha val="43137"/>
                    </a:srgbClr>
                  </a:outerShdw>
                </a:effectLst>
                <a:latin typeface="+mn-lt"/>
                <a:ea typeface="+mn-ea"/>
                <a:cs typeface="Ali-A-Sharif" pitchFamily="2" charset="-78"/>
              </a:rPr>
              <a:t>ُّ</a:t>
            </a:r>
            <a:r>
              <a:rPr lang="ar-SA" sz="4500" b="1" dirty="0" smtClean="0">
                <a:effectLst>
                  <a:outerShdw blurRad="38100" dist="38100" dir="2700000" algn="tl">
                    <a:srgbClr val="000000">
                      <a:alpha val="43137"/>
                    </a:srgbClr>
                  </a:outerShdw>
                </a:effectLst>
                <a:latin typeface="+mn-lt"/>
                <a:ea typeface="+mn-ea"/>
                <a:cs typeface="Ali-A-Sharif" pitchFamily="2" charset="-78"/>
              </a:rPr>
              <a:t>مو </a:t>
            </a:r>
            <a:r>
              <a:rPr lang="ar-SA" sz="4500" b="1" dirty="0">
                <a:effectLst>
                  <a:outerShdw blurRad="38100" dist="38100" dir="2700000" algn="tl">
                    <a:srgbClr val="000000">
                      <a:alpha val="43137"/>
                    </a:srgbClr>
                  </a:outerShdw>
                </a:effectLst>
                <a:latin typeface="+mn-lt"/>
                <a:ea typeface="+mn-ea"/>
                <a:cs typeface="Ali-A-Sharif" pitchFamily="2" charset="-78"/>
              </a:rPr>
              <a:t>تختلف عن </a:t>
            </a:r>
            <a:r>
              <a:rPr lang="ar-SA" sz="4500" b="1" dirty="0" smtClean="0">
                <a:effectLst>
                  <a:outerShdw blurRad="38100" dist="38100" dir="2700000" algn="tl">
                    <a:srgbClr val="000000">
                      <a:alpha val="43137"/>
                    </a:srgbClr>
                  </a:outerShdw>
                </a:effectLst>
                <a:latin typeface="+mn-lt"/>
                <a:ea typeface="+mn-ea"/>
                <a:cs typeface="Ali-A-Sharif" pitchFamily="2" charset="-78"/>
              </a:rPr>
              <a:t>الآخرين</a:t>
            </a:r>
            <a:r>
              <a:rPr lang="ar-IQ" sz="4500" b="1" dirty="0" smtClean="0">
                <a:effectLst>
                  <a:outerShdw blurRad="38100" dist="38100" dir="2700000" algn="tl">
                    <a:srgbClr val="000000">
                      <a:alpha val="43137"/>
                    </a:srgbClr>
                  </a:outerShdw>
                </a:effectLst>
                <a:latin typeface="+mn-lt"/>
                <a:ea typeface="+mn-ea"/>
                <a:cs typeface="Ali-A-Sharif" pitchFamily="2" charset="-78"/>
              </a:rPr>
              <a:t> </a:t>
            </a:r>
            <a:r>
              <a:rPr lang="ar-SA" sz="4500" b="1" dirty="0" smtClean="0">
                <a:effectLst>
                  <a:outerShdw blurRad="38100" dist="38100" dir="2700000" algn="tl">
                    <a:srgbClr val="000000">
                      <a:alpha val="43137"/>
                    </a:srgbClr>
                  </a:outerShdw>
                </a:effectLst>
                <a:latin typeface="+mn-lt"/>
                <a:ea typeface="+mn-ea"/>
                <a:cs typeface="Ali-A-Sharif" pitchFamily="2" charset="-78"/>
              </a:rPr>
              <a:t>، </a:t>
            </a:r>
            <a:r>
              <a:rPr lang="ar-SA" sz="4500" b="1" dirty="0">
                <a:effectLst>
                  <a:outerShdw blurRad="38100" dist="38100" dir="2700000" algn="tl">
                    <a:srgbClr val="000000">
                      <a:alpha val="43137"/>
                    </a:srgbClr>
                  </a:outerShdw>
                </a:effectLst>
                <a:latin typeface="+mn-lt"/>
                <a:ea typeface="+mn-ea"/>
                <a:cs typeface="Ali-A-Sharif" pitchFamily="2" charset="-78"/>
              </a:rPr>
              <a:t>وأسلوبه في </a:t>
            </a:r>
            <a:r>
              <a:rPr lang="ar-SA" sz="4500" b="1" dirty="0" smtClean="0">
                <a:effectLst>
                  <a:outerShdw blurRad="38100" dist="38100" dir="2700000" algn="tl">
                    <a:srgbClr val="000000">
                      <a:alpha val="43137"/>
                    </a:srgbClr>
                  </a:outerShdw>
                </a:effectLst>
                <a:latin typeface="+mn-lt"/>
                <a:ea typeface="+mn-ea"/>
                <a:cs typeface="Ali-A-Sharif" pitchFamily="2" charset="-78"/>
              </a:rPr>
              <a:t>الحياة</a:t>
            </a:r>
            <a:r>
              <a:rPr lang="ar-IQ" sz="4500" b="1" dirty="0" smtClean="0">
                <a:effectLst>
                  <a:outerShdw blurRad="38100" dist="38100" dir="2700000" algn="tl">
                    <a:srgbClr val="000000">
                      <a:alpha val="43137"/>
                    </a:srgbClr>
                  </a:outerShdw>
                </a:effectLst>
                <a:latin typeface="+mn-lt"/>
                <a:ea typeface="+mn-ea"/>
                <a:cs typeface="Ali-A-Sharif" pitchFamily="2" charset="-78"/>
              </a:rPr>
              <a:t> </a:t>
            </a:r>
            <a:r>
              <a:rPr lang="ar-SA" sz="4500" b="1" dirty="0" smtClean="0">
                <a:effectLst>
                  <a:outerShdw blurRad="38100" dist="38100" dir="2700000" algn="tl">
                    <a:srgbClr val="000000">
                      <a:alpha val="43137"/>
                    </a:srgbClr>
                  </a:outerShdw>
                </a:effectLst>
                <a:latin typeface="+mn-lt"/>
                <a:ea typeface="+mn-ea"/>
                <a:cs typeface="Ali-A-Sharif" pitchFamily="2" charset="-78"/>
              </a:rPr>
              <a:t>، </a:t>
            </a:r>
            <a:r>
              <a:rPr lang="ar-SA" sz="4500" b="1" dirty="0">
                <a:effectLst>
                  <a:outerShdw blurRad="38100" dist="38100" dir="2700000" algn="tl">
                    <a:srgbClr val="000000">
                      <a:alpha val="43137"/>
                    </a:srgbClr>
                  </a:outerShdw>
                </a:effectLst>
                <a:latin typeface="+mn-lt"/>
                <a:ea typeface="+mn-ea"/>
                <a:cs typeface="Ali-A-Sharif" pitchFamily="2" charset="-78"/>
              </a:rPr>
              <a:t>وطريقته في </a:t>
            </a:r>
            <a:r>
              <a:rPr lang="ar-SA" sz="4500" b="1" dirty="0" smtClean="0">
                <a:effectLst>
                  <a:outerShdw blurRad="38100" dist="38100" dir="2700000" algn="tl">
                    <a:srgbClr val="000000">
                      <a:alpha val="43137"/>
                    </a:srgbClr>
                  </a:outerShdw>
                </a:effectLst>
                <a:latin typeface="+mn-lt"/>
                <a:ea typeface="+mn-ea"/>
                <a:cs typeface="Ali-A-Sharif" pitchFamily="2" charset="-78"/>
              </a:rPr>
              <a:t>التعلم</a:t>
            </a:r>
            <a:r>
              <a:rPr lang="ar-IQ" sz="4500" b="1" dirty="0" smtClean="0">
                <a:effectLst>
                  <a:outerShdw blurRad="38100" dist="38100" dir="2700000" algn="tl">
                    <a:srgbClr val="000000">
                      <a:alpha val="43137"/>
                    </a:srgbClr>
                  </a:outerShdw>
                </a:effectLst>
                <a:latin typeface="+mn-lt"/>
                <a:ea typeface="+mn-ea"/>
                <a:cs typeface="Ali-A-Sharif" pitchFamily="2" charset="-78"/>
              </a:rPr>
              <a:t> </a:t>
            </a:r>
            <a:r>
              <a:rPr lang="ar-SA" sz="4500" b="1" dirty="0" smtClean="0">
                <a:effectLst>
                  <a:outerShdw blurRad="38100" dist="38100" dir="2700000" algn="tl">
                    <a:srgbClr val="000000">
                      <a:alpha val="43137"/>
                    </a:srgbClr>
                  </a:outerShdw>
                </a:effectLst>
                <a:latin typeface="+mn-lt"/>
                <a:ea typeface="+mn-ea"/>
                <a:cs typeface="Ali-A-Sharif" pitchFamily="2" charset="-78"/>
              </a:rPr>
              <a:t>, </a:t>
            </a:r>
            <a:r>
              <a:rPr lang="ar-SA" sz="4500" b="1" dirty="0">
                <a:effectLst>
                  <a:outerShdw blurRad="38100" dist="38100" dir="2700000" algn="tl">
                    <a:srgbClr val="000000">
                      <a:alpha val="43137"/>
                    </a:srgbClr>
                  </a:outerShdw>
                </a:effectLst>
                <a:latin typeface="+mn-lt"/>
                <a:ea typeface="+mn-ea"/>
                <a:cs typeface="Ali-A-Sharif" pitchFamily="2" charset="-78"/>
              </a:rPr>
              <a:t>وقدرات ومهارات</a:t>
            </a:r>
            <a:r>
              <a:rPr lang="ar-SA" sz="4500" b="1" dirty="0" smtClean="0">
                <a:effectLst>
                  <a:outerShdw blurRad="38100" dist="38100" dir="2700000" algn="tl">
                    <a:srgbClr val="000000">
                      <a:alpha val="43137"/>
                    </a:srgbClr>
                  </a:outerShdw>
                </a:effectLst>
                <a:latin typeface="+mn-lt"/>
                <a:ea typeface="+mn-ea"/>
                <a:cs typeface="Ali-A-Sharif" pitchFamily="2" charset="-78"/>
              </a:rPr>
              <a:t>...</a:t>
            </a:r>
            <a:r>
              <a:rPr lang="en-US" b="1" dirty="0">
                <a:effectLst>
                  <a:outerShdw blurRad="38100" dist="38100" dir="2700000" algn="tl">
                    <a:srgbClr val="000000">
                      <a:alpha val="43137"/>
                    </a:srgbClr>
                  </a:outerShdw>
                </a:effectLst>
                <a:latin typeface="+mn-lt"/>
                <a:ea typeface="+mn-ea"/>
                <a:cs typeface="Ali-A-Sharif" pitchFamily="2" charset="-78"/>
              </a:rPr>
              <a:t/>
            </a:r>
            <a:br>
              <a:rPr lang="en-US" b="1" dirty="0">
                <a:effectLst>
                  <a:outerShdw blurRad="38100" dist="38100" dir="2700000" algn="tl">
                    <a:srgbClr val="000000">
                      <a:alpha val="43137"/>
                    </a:srgbClr>
                  </a:outerShdw>
                </a:effectLst>
                <a:latin typeface="+mn-lt"/>
                <a:ea typeface="+mn-ea"/>
                <a:cs typeface="Ali-A-Sharif" pitchFamily="2" charset="-78"/>
              </a:rPr>
            </a:br>
            <a:r>
              <a:rPr lang="ar-IQ" b="1" dirty="0" smtClean="0">
                <a:solidFill>
                  <a:srgbClr val="0070C0"/>
                </a:solidFill>
                <a:effectLst>
                  <a:outerShdw blurRad="38100" dist="38100" dir="2700000" algn="tl">
                    <a:srgbClr val="000000">
                      <a:alpha val="43137"/>
                    </a:srgbClr>
                  </a:outerShdw>
                </a:effectLst>
                <a:latin typeface="+mn-lt"/>
                <a:ea typeface="+mn-ea"/>
                <a:cs typeface="Ali-A-Sharif" pitchFamily="2" charset="-78"/>
              </a:rPr>
              <a:t>                 </a:t>
            </a:r>
            <a:r>
              <a:rPr lang="ar-SA" b="1" dirty="0" smtClean="0">
                <a:solidFill>
                  <a:srgbClr val="0070C0"/>
                </a:solidFill>
                <a:effectLst>
                  <a:outerShdw blurRad="38100" dist="38100" dir="2700000" algn="tl">
                    <a:srgbClr val="000000">
                      <a:alpha val="43137"/>
                    </a:srgbClr>
                  </a:outerShdw>
                </a:effectLst>
                <a:latin typeface="+mn-lt"/>
                <a:ea typeface="+mn-ea"/>
                <a:cs typeface="+mn-cs"/>
              </a:rPr>
              <a:t>16</a:t>
            </a:r>
            <a:r>
              <a:rPr lang="ar-SA" b="1" dirty="0">
                <a:solidFill>
                  <a:srgbClr val="0070C0"/>
                </a:solidFill>
                <a:effectLst>
                  <a:outerShdw blurRad="38100" dist="38100" dir="2700000" algn="tl">
                    <a:srgbClr val="000000">
                      <a:alpha val="43137"/>
                    </a:srgbClr>
                  </a:outerShdw>
                </a:effectLst>
                <a:latin typeface="+mn-lt"/>
                <a:ea typeface="+mn-ea"/>
                <a:cs typeface="+mn-cs"/>
              </a:rPr>
              <a:t>%              68%              16</a:t>
            </a:r>
            <a:r>
              <a:rPr lang="ar-SA" b="1" dirty="0" smtClean="0">
                <a:solidFill>
                  <a:srgbClr val="0070C0"/>
                </a:solidFill>
                <a:effectLst>
                  <a:outerShdw blurRad="38100" dist="38100" dir="2700000" algn="tl">
                    <a:srgbClr val="000000">
                      <a:alpha val="43137"/>
                    </a:srgbClr>
                  </a:outerShdw>
                </a:effectLst>
                <a:latin typeface="+mn-lt"/>
                <a:ea typeface="+mn-ea"/>
                <a:cs typeface="+mn-cs"/>
              </a:rPr>
              <a:t>%</a:t>
            </a:r>
            <a:r>
              <a:rPr lang="en-US" b="1" dirty="0">
                <a:solidFill>
                  <a:srgbClr val="0070C0"/>
                </a:solidFill>
                <a:effectLst>
                  <a:outerShdw blurRad="38100" dist="38100" dir="2700000" algn="tl">
                    <a:srgbClr val="000000">
                      <a:alpha val="43137"/>
                    </a:srgbClr>
                  </a:outerShdw>
                </a:effectLst>
                <a:latin typeface="+mn-lt"/>
                <a:ea typeface="+mn-ea"/>
                <a:cs typeface="+mn-cs"/>
              </a:rPr>
              <a:t/>
            </a:r>
            <a:br>
              <a:rPr lang="en-US" b="1" dirty="0">
                <a:solidFill>
                  <a:srgbClr val="0070C0"/>
                </a:solidFill>
                <a:effectLst>
                  <a:outerShdw blurRad="38100" dist="38100" dir="2700000" algn="tl">
                    <a:srgbClr val="000000">
                      <a:alpha val="43137"/>
                    </a:srgbClr>
                  </a:outerShdw>
                </a:effectLst>
                <a:latin typeface="+mn-lt"/>
                <a:ea typeface="+mn-ea"/>
                <a:cs typeface="+mn-cs"/>
              </a:rPr>
            </a:br>
            <a:r>
              <a:rPr lang="ar-IQ" b="1" dirty="0" smtClean="0">
                <a:solidFill>
                  <a:srgbClr val="0070C0"/>
                </a:solidFill>
                <a:effectLst>
                  <a:outerShdw blurRad="38100" dist="38100" dir="2700000" algn="tl">
                    <a:srgbClr val="000000">
                      <a:alpha val="43137"/>
                    </a:srgbClr>
                  </a:outerShdw>
                </a:effectLst>
                <a:latin typeface="+mn-lt"/>
                <a:ea typeface="+mn-ea"/>
                <a:cs typeface="Ali-A-Sharif" pitchFamily="2" charset="-78"/>
              </a:rPr>
              <a:t>                 </a:t>
            </a:r>
            <a:r>
              <a:rPr lang="ar-SA" b="1" dirty="0" smtClean="0">
                <a:solidFill>
                  <a:srgbClr val="0070C0"/>
                </a:solidFill>
                <a:effectLst>
                  <a:outerShdw blurRad="38100" dist="38100" dir="2700000" algn="tl">
                    <a:srgbClr val="000000">
                      <a:alpha val="43137"/>
                    </a:srgbClr>
                  </a:outerShdw>
                </a:effectLst>
                <a:latin typeface="+mn-lt"/>
                <a:ea typeface="+mn-ea"/>
                <a:cs typeface="Ali-A-Sharif" pitchFamily="2" charset="-78"/>
              </a:rPr>
              <a:t>متفوقين</a:t>
            </a:r>
            <a:r>
              <a:rPr lang="ar-IQ" b="1" dirty="0" smtClean="0">
                <a:solidFill>
                  <a:srgbClr val="0070C0"/>
                </a:solidFill>
                <a:effectLst>
                  <a:outerShdw blurRad="38100" dist="38100" dir="2700000" algn="tl">
                    <a:srgbClr val="000000">
                      <a:alpha val="43137"/>
                    </a:srgbClr>
                  </a:outerShdw>
                </a:effectLst>
                <a:latin typeface="+mn-lt"/>
                <a:ea typeface="+mn-ea"/>
                <a:cs typeface="Ali-A-Sharif" pitchFamily="2" charset="-78"/>
              </a:rPr>
              <a:t>               </a:t>
            </a:r>
            <a:r>
              <a:rPr lang="ar-SA" b="1" dirty="0" smtClean="0">
                <a:solidFill>
                  <a:srgbClr val="0070C0"/>
                </a:solidFill>
                <a:effectLst>
                  <a:outerShdw blurRad="38100" dist="38100" dir="2700000" algn="tl">
                    <a:srgbClr val="000000">
                      <a:alpha val="43137"/>
                    </a:srgbClr>
                  </a:outerShdw>
                </a:effectLst>
                <a:latin typeface="+mn-lt"/>
                <a:ea typeface="+mn-ea"/>
                <a:cs typeface="Ali-A-Sharif" pitchFamily="2" charset="-78"/>
              </a:rPr>
              <a:t>متوسط	    </a:t>
            </a:r>
            <a:r>
              <a:rPr lang="ar-IQ" b="1" dirty="0" smtClean="0">
                <a:solidFill>
                  <a:srgbClr val="0070C0"/>
                </a:solidFill>
                <a:effectLst>
                  <a:outerShdw blurRad="38100" dist="38100" dir="2700000" algn="tl">
                    <a:srgbClr val="000000">
                      <a:alpha val="43137"/>
                    </a:srgbClr>
                  </a:outerShdw>
                </a:effectLst>
                <a:latin typeface="+mn-lt"/>
                <a:ea typeface="+mn-ea"/>
                <a:cs typeface="Ali-A-Sharif" pitchFamily="2" charset="-78"/>
              </a:rPr>
              <a:t>      </a:t>
            </a:r>
            <a:r>
              <a:rPr lang="ar-SA" b="1" dirty="0" smtClean="0">
                <a:solidFill>
                  <a:srgbClr val="0070C0"/>
                </a:solidFill>
                <a:effectLst>
                  <a:outerShdw blurRad="38100" dist="38100" dir="2700000" algn="tl">
                    <a:srgbClr val="000000">
                      <a:alpha val="43137"/>
                    </a:srgbClr>
                  </a:outerShdw>
                </a:effectLst>
                <a:latin typeface="+mn-lt"/>
                <a:ea typeface="+mn-ea"/>
                <a:cs typeface="Ali-A-Sharif" pitchFamily="2" charset="-78"/>
              </a:rPr>
              <a:t>  ضعيف</a:t>
            </a:r>
            <a:endParaRPr lang="en-US" sz="3600" b="1" dirty="0">
              <a:solidFill>
                <a:srgbClr val="0070C0"/>
              </a:solidFill>
              <a:effectLst>
                <a:outerShdw blurRad="38100" dist="38100" dir="2700000" algn="tl">
                  <a:srgbClr val="000000">
                    <a:alpha val="43137"/>
                  </a:srgbClr>
                </a:outerShdw>
              </a:effectLst>
              <a:latin typeface="+mn-lt"/>
              <a:ea typeface="+mn-ea"/>
              <a:cs typeface="Ali-A-Sharif" pitchFamily="2" charset="-78"/>
            </a:endParaRPr>
          </a:p>
        </p:txBody>
      </p:sp>
    </p:spTree>
    <p:extLst>
      <p:ext uri="{BB962C8B-B14F-4D97-AF65-F5344CB8AC3E}">
        <p14:creationId xmlns:p14="http://schemas.microsoft.com/office/powerpoint/2010/main" val="2982224092"/>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0836" y="346364"/>
            <a:ext cx="11984182" cy="6040582"/>
          </a:xfrm>
        </p:spPr>
        <p:txBody>
          <a:bodyPr>
            <a:noAutofit/>
          </a:bodyPr>
          <a:lstStyle/>
          <a:p>
            <a:pPr algn="r" rtl="1">
              <a:lnSpc>
                <a:spcPct val="150000"/>
              </a:lnSpc>
            </a:pPr>
            <a:r>
              <a:rPr lang="ar-SA" sz="6000" b="1" dirty="0">
                <a:solidFill>
                  <a:srgbClr val="00B050"/>
                </a:solidFill>
                <a:effectLst>
                  <a:outerShdw blurRad="38100" dist="38100" dir="2700000" algn="tl">
                    <a:srgbClr val="000000">
                      <a:alpha val="43137"/>
                    </a:srgbClr>
                  </a:outerShdw>
                </a:effectLst>
                <a:latin typeface="+mn-lt"/>
                <a:ea typeface="+mn-ea"/>
                <a:cs typeface="+mn-cs"/>
              </a:rPr>
              <a:t>6</a:t>
            </a:r>
            <a:r>
              <a:rPr lang="ar-SA" sz="6000" b="1" dirty="0">
                <a:solidFill>
                  <a:srgbClr val="00B050"/>
                </a:solidFill>
                <a:effectLst>
                  <a:outerShdw blurRad="38100" dist="38100" dir="2700000" algn="tl">
                    <a:srgbClr val="000000">
                      <a:alpha val="43137"/>
                    </a:srgbClr>
                  </a:outerShdw>
                </a:effectLst>
                <a:latin typeface="+mn-lt"/>
                <a:ea typeface="+mn-ea"/>
                <a:cs typeface="Ali-A-Sharif" pitchFamily="2" charset="-78"/>
              </a:rPr>
              <a:t> - </a:t>
            </a:r>
            <a:r>
              <a:rPr lang="ar-SA" sz="6000" b="1" dirty="0" smtClean="0">
                <a:solidFill>
                  <a:srgbClr val="00B050"/>
                </a:solidFill>
                <a:effectLst>
                  <a:outerShdw blurRad="38100" dist="38100" dir="2700000" algn="tl">
                    <a:srgbClr val="000000">
                      <a:alpha val="43137"/>
                    </a:srgbClr>
                  </a:outerShdw>
                </a:effectLst>
                <a:latin typeface="+mn-lt"/>
                <a:ea typeface="+mn-ea"/>
                <a:cs typeface="Ali-A-Samik" pitchFamily="2" charset="-78"/>
              </a:rPr>
              <a:t>النّ</a:t>
            </a:r>
            <a:r>
              <a:rPr lang="ar-IQ" sz="6000" b="1" dirty="0" smtClean="0">
                <a:solidFill>
                  <a:srgbClr val="00B050"/>
                </a:solidFill>
                <a:effectLst>
                  <a:outerShdw blurRad="38100" dist="38100" dir="2700000" algn="tl">
                    <a:srgbClr val="000000">
                      <a:alpha val="43137"/>
                    </a:srgbClr>
                  </a:outerShdw>
                </a:effectLst>
                <a:latin typeface="+mn-lt"/>
                <a:ea typeface="+mn-ea"/>
                <a:cs typeface="Ali-A-Samik" pitchFamily="2" charset="-78"/>
              </a:rPr>
              <a:t>ُ</a:t>
            </a:r>
            <a:r>
              <a:rPr lang="ar-SA" sz="6000" b="1" dirty="0" smtClean="0">
                <a:solidFill>
                  <a:srgbClr val="00B050"/>
                </a:solidFill>
                <a:effectLst>
                  <a:outerShdw blurRad="38100" dist="38100" dir="2700000" algn="tl">
                    <a:srgbClr val="000000">
                      <a:alpha val="43137"/>
                    </a:srgbClr>
                  </a:outerShdw>
                </a:effectLst>
                <a:latin typeface="+mn-lt"/>
                <a:ea typeface="+mn-ea"/>
                <a:cs typeface="Ali-A-Samik" pitchFamily="2" charset="-78"/>
              </a:rPr>
              <a:t>مو </a:t>
            </a:r>
            <a:r>
              <a:rPr lang="ar-SA" sz="6000" b="1" dirty="0">
                <a:solidFill>
                  <a:srgbClr val="00B050"/>
                </a:solidFill>
                <a:effectLst>
                  <a:outerShdw blurRad="38100" dist="38100" dir="2700000" algn="tl">
                    <a:srgbClr val="000000">
                      <a:alpha val="43137"/>
                    </a:srgbClr>
                  </a:outerShdw>
                </a:effectLst>
                <a:latin typeface="+mn-lt"/>
                <a:ea typeface="+mn-ea"/>
                <a:cs typeface="Ali-A-Samik" pitchFamily="2" charset="-78"/>
              </a:rPr>
              <a:t>يتضمن التغير الكمي والكيفي: </a:t>
            </a:r>
            <a:r>
              <a:rPr lang="en-US" b="1" dirty="0">
                <a:effectLst>
                  <a:outerShdw blurRad="38100" dist="38100" dir="2700000" algn="tl">
                    <a:srgbClr val="000000">
                      <a:alpha val="43137"/>
                    </a:srgbClr>
                  </a:outerShdw>
                </a:effectLst>
                <a:latin typeface="+mn-lt"/>
                <a:ea typeface="+mn-ea"/>
                <a:cs typeface="Ali-A-Sharif" pitchFamily="2" charset="-78"/>
              </a:rPr>
              <a:t/>
            </a:r>
            <a:br>
              <a:rPr lang="en-US" b="1" dirty="0">
                <a:effectLst>
                  <a:outerShdw blurRad="38100" dist="38100" dir="2700000" algn="tl">
                    <a:srgbClr val="000000">
                      <a:alpha val="43137"/>
                    </a:srgbClr>
                  </a:outerShdw>
                </a:effectLst>
                <a:latin typeface="+mn-lt"/>
                <a:ea typeface="+mn-ea"/>
                <a:cs typeface="Ali-A-Sharif" pitchFamily="2" charset="-78"/>
              </a:rPr>
            </a:br>
            <a:r>
              <a:rPr lang="ar-SA" sz="5200" b="1" dirty="0">
                <a:effectLst>
                  <a:outerShdw blurRad="38100" dist="38100" dir="2700000" algn="tl">
                    <a:srgbClr val="000000">
                      <a:alpha val="43137"/>
                    </a:srgbClr>
                  </a:outerShdw>
                </a:effectLst>
                <a:latin typeface="+mn-lt"/>
                <a:ea typeface="+mn-ea"/>
                <a:cs typeface="Ali-A-Sharif" pitchFamily="2" charset="-78"/>
              </a:rPr>
              <a:t>التغير الكمي يتضمن الزيادة في حجم </a:t>
            </a:r>
            <a:r>
              <a:rPr lang="ar-SA" sz="5200" b="1" dirty="0" smtClean="0">
                <a:effectLst>
                  <a:outerShdw blurRad="38100" dist="38100" dir="2700000" algn="tl">
                    <a:srgbClr val="000000">
                      <a:alpha val="43137"/>
                    </a:srgbClr>
                  </a:outerShdw>
                </a:effectLst>
                <a:latin typeface="+mn-lt"/>
                <a:ea typeface="+mn-ea"/>
                <a:cs typeface="Ali-A-Sharif" pitchFamily="2" charset="-78"/>
              </a:rPr>
              <a:t>الأعضاء، </a:t>
            </a:r>
            <a:r>
              <a:rPr lang="ar-SA" sz="5200" b="1" dirty="0">
                <a:effectLst>
                  <a:outerShdw blurRad="38100" dist="38100" dir="2700000" algn="tl">
                    <a:srgbClr val="000000">
                      <a:alpha val="43137"/>
                    </a:srgbClr>
                  </a:outerShdw>
                </a:effectLst>
                <a:latin typeface="+mn-lt"/>
                <a:ea typeface="+mn-ea"/>
                <a:cs typeface="Ali-A-Sharif" pitchFamily="2" charset="-78"/>
              </a:rPr>
              <a:t>أما الكيفي فيتضمن الزيادة في القدرة الوظيفية للعضو مصاحبةً للزيادة في الحجم.</a:t>
            </a:r>
            <a:r>
              <a:rPr lang="en-US" sz="5200" b="1" dirty="0">
                <a:effectLst>
                  <a:outerShdw blurRad="38100" dist="38100" dir="2700000" algn="tl">
                    <a:srgbClr val="000000">
                      <a:alpha val="43137"/>
                    </a:srgbClr>
                  </a:outerShdw>
                </a:effectLst>
                <a:latin typeface="+mn-lt"/>
                <a:ea typeface="+mn-ea"/>
                <a:cs typeface="Ali-A-Sharif" pitchFamily="2" charset="-78"/>
              </a:rPr>
              <a:t/>
            </a:r>
            <a:br>
              <a:rPr lang="en-US" sz="5200" b="1" dirty="0">
                <a:effectLst>
                  <a:outerShdw blurRad="38100" dist="38100" dir="2700000" algn="tl">
                    <a:srgbClr val="000000">
                      <a:alpha val="43137"/>
                    </a:srgbClr>
                  </a:outerShdw>
                </a:effectLst>
                <a:latin typeface="+mn-lt"/>
                <a:ea typeface="+mn-ea"/>
                <a:cs typeface="Ali-A-Sharif" pitchFamily="2" charset="-78"/>
              </a:rPr>
            </a:br>
            <a:r>
              <a:rPr lang="ar-SA" sz="5200" b="1" dirty="0">
                <a:effectLst>
                  <a:outerShdw blurRad="38100" dist="38100" dir="2700000" algn="tl">
                    <a:srgbClr val="000000">
                      <a:alpha val="43137"/>
                    </a:srgbClr>
                  </a:outerShdw>
                </a:effectLst>
                <a:latin typeface="+mn-lt"/>
                <a:ea typeface="+mn-ea"/>
                <a:cs typeface="Ali-A-Sharif" pitchFamily="2" charset="-78"/>
              </a:rPr>
              <a:t>مثل: زيادة حجم الذراعين يصاحبها زيادة في كفاءتها الوظيفية</a:t>
            </a:r>
            <a:r>
              <a:rPr lang="ar-SA" sz="5200" b="1" dirty="0" smtClean="0">
                <a:effectLst>
                  <a:outerShdw blurRad="38100" dist="38100" dir="2700000" algn="tl">
                    <a:srgbClr val="000000">
                      <a:alpha val="43137"/>
                    </a:srgbClr>
                  </a:outerShdw>
                </a:effectLst>
                <a:latin typeface="+mn-lt"/>
                <a:ea typeface="+mn-ea"/>
                <a:cs typeface="Ali-A-Sharif" pitchFamily="2" charset="-78"/>
              </a:rPr>
              <a:t>...</a:t>
            </a:r>
            <a:endParaRPr lang="en-US" sz="5200" b="1" dirty="0">
              <a:effectLst>
                <a:outerShdw blurRad="38100" dist="38100" dir="2700000" algn="tl">
                  <a:srgbClr val="000000">
                    <a:alpha val="43137"/>
                  </a:srgbClr>
                </a:outerShdw>
              </a:effectLst>
              <a:latin typeface="+mn-lt"/>
              <a:ea typeface="+mn-ea"/>
              <a:cs typeface="Ali-A-Sharif" pitchFamily="2" charset="-78"/>
            </a:endParaRPr>
          </a:p>
        </p:txBody>
      </p:sp>
    </p:spTree>
    <p:extLst>
      <p:ext uri="{BB962C8B-B14F-4D97-AF65-F5344CB8AC3E}">
        <p14:creationId xmlns:p14="http://schemas.microsoft.com/office/powerpoint/2010/main" val="79540969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07818" y="96982"/>
            <a:ext cx="11887200" cy="6636327"/>
          </a:xfrm>
        </p:spPr>
        <p:txBody>
          <a:bodyPr>
            <a:noAutofit/>
          </a:bodyPr>
          <a:lstStyle/>
          <a:p>
            <a:pPr algn="r" rtl="1">
              <a:lnSpc>
                <a:spcPct val="150000"/>
              </a:lnSpc>
            </a:pPr>
            <a:r>
              <a:rPr lang="ar-SA" sz="4800" b="1" dirty="0">
                <a:solidFill>
                  <a:srgbClr val="FF0000"/>
                </a:solidFill>
                <a:effectLst>
                  <a:outerShdw blurRad="38100" dist="38100" dir="2700000" algn="tl">
                    <a:srgbClr val="000000">
                      <a:alpha val="43137"/>
                    </a:srgbClr>
                  </a:outerShdw>
                </a:effectLst>
                <a:latin typeface="+mn-lt"/>
                <a:ea typeface="+mn-ea"/>
                <a:cs typeface="+mn-cs"/>
              </a:rPr>
              <a:t>7</a:t>
            </a:r>
            <a:r>
              <a:rPr lang="ar-SA" sz="4800" b="1" dirty="0">
                <a:solidFill>
                  <a:srgbClr val="FF0000"/>
                </a:solidFill>
                <a:effectLst>
                  <a:outerShdw blurRad="38100" dist="38100" dir="2700000" algn="tl">
                    <a:srgbClr val="000000">
                      <a:alpha val="43137"/>
                    </a:srgbClr>
                  </a:outerShdw>
                </a:effectLst>
                <a:latin typeface="+mn-lt"/>
                <a:ea typeface="+mn-ea"/>
                <a:cs typeface="Ali-A-Sharif" pitchFamily="2" charset="-78"/>
              </a:rPr>
              <a:t> - </a:t>
            </a:r>
            <a:r>
              <a:rPr lang="ar-SA" sz="4800" b="1" dirty="0">
                <a:solidFill>
                  <a:srgbClr val="FF0000"/>
                </a:solidFill>
                <a:effectLst>
                  <a:outerShdw blurRad="38100" dist="38100" dir="2700000" algn="tl">
                    <a:srgbClr val="000000">
                      <a:alpha val="43137"/>
                    </a:srgbClr>
                  </a:outerShdw>
                </a:effectLst>
                <a:latin typeface="+mn-lt"/>
                <a:ea typeface="+mn-ea"/>
                <a:cs typeface="Ali-A-Jiddah" pitchFamily="2" charset="-78"/>
              </a:rPr>
              <a:t>اختلاف معدل سرعة </a:t>
            </a:r>
            <a:r>
              <a:rPr lang="ar-SA" sz="4800" b="1" dirty="0" smtClean="0">
                <a:solidFill>
                  <a:srgbClr val="FF0000"/>
                </a:solidFill>
                <a:effectLst>
                  <a:outerShdw blurRad="38100" dist="38100" dir="2700000" algn="tl">
                    <a:srgbClr val="000000">
                      <a:alpha val="43137"/>
                    </a:srgbClr>
                  </a:outerShdw>
                </a:effectLst>
                <a:latin typeface="+mn-lt"/>
                <a:ea typeface="+mn-ea"/>
                <a:cs typeface="Ali-A-Jiddah" pitchFamily="2" charset="-78"/>
              </a:rPr>
              <a:t>النّ</a:t>
            </a:r>
            <a:r>
              <a:rPr lang="ar-IQ" sz="4800" b="1" dirty="0" smtClean="0">
                <a:solidFill>
                  <a:srgbClr val="FF0000"/>
                </a:solidFill>
                <a:effectLst>
                  <a:outerShdw blurRad="38100" dist="38100" dir="2700000" algn="tl">
                    <a:srgbClr val="000000">
                      <a:alpha val="43137"/>
                    </a:srgbClr>
                  </a:outerShdw>
                </a:effectLst>
                <a:latin typeface="+mn-lt"/>
                <a:ea typeface="+mn-ea"/>
                <a:cs typeface="Ali-A-Jiddah" pitchFamily="2" charset="-78"/>
              </a:rPr>
              <a:t>ُ</a:t>
            </a:r>
            <a:r>
              <a:rPr lang="ar-SA" sz="4800" b="1" dirty="0" smtClean="0">
                <a:solidFill>
                  <a:srgbClr val="FF0000"/>
                </a:solidFill>
                <a:effectLst>
                  <a:outerShdw blurRad="38100" dist="38100" dir="2700000" algn="tl">
                    <a:srgbClr val="000000">
                      <a:alpha val="43137"/>
                    </a:srgbClr>
                  </a:outerShdw>
                </a:effectLst>
                <a:latin typeface="+mn-lt"/>
                <a:ea typeface="+mn-ea"/>
                <a:cs typeface="Ali-A-Jiddah" pitchFamily="2" charset="-78"/>
              </a:rPr>
              <a:t>مو</a:t>
            </a:r>
            <a:r>
              <a:rPr lang="ar-SA" sz="4800" b="1" dirty="0">
                <a:solidFill>
                  <a:srgbClr val="FF0000"/>
                </a:solidFill>
                <a:effectLst>
                  <a:outerShdw blurRad="38100" dist="38100" dir="2700000" algn="tl">
                    <a:srgbClr val="000000">
                      <a:alpha val="43137"/>
                    </a:srgbClr>
                  </a:outerShdw>
                </a:effectLst>
                <a:latin typeface="+mn-lt"/>
                <a:ea typeface="+mn-ea"/>
                <a:cs typeface="Ali-A-Jiddah" pitchFamily="2" charset="-78"/>
              </a:rPr>
              <a:t>:</a:t>
            </a:r>
            <a:r>
              <a:rPr lang="en-US" sz="3600" b="1" dirty="0">
                <a:effectLst>
                  <a:outerShdw blurRad="38100" dist="38100" dir="2700000" algn="tl">
                    <a:srgbClr val="000000">
                      <a:alpha val="43137"/>
                    </a:srgbClr>
                  </a:outerShdw>
                </a:effectLst>
                <a:latin typeface="+mn-lt"/>
                <a:ea typeface="+mn-ea"/>
                <a:cs typeface="Ali-A-Sharif" pitchFamily="2" charset="-78"/>
              </a:rPr>
              <a:t/>
            </a:r>
            <a:br>
              <a:rPr lang="en-US" sz="3600" b="1" dirty="0">
                <a:effectLst>
                  <a:outerShdw blurRad="38100" dist="38100" dir="2700000" algn="tl">
                    <a:srgbClr val="000000">
                      <a:alpha val="43137"/>
                    </a:srgbClr>
                  </a:outerShdw>
                </a:effectLst>
                <a:latin typeface="+mn-lt"/>
                <a:ea typeface="+mn-ea"/>
                <a:cs typeface="Ali-A-Sharif" pitchFamily="2" charset="-78"/>
              </a:rPr>
            </a:br>
            <a:r>
              <a:rPr lang="ar-SA" sz="4800" b="1" dirty="0">
                <a:effectLst>
                  <a:outerShdw blurRad="38100" dist="38100" dir="2700000" algn="tl">
                    <a:srgbClr val="000000">
                      <a:alpha val="43137"/>
                    </a:srgbClr>
                  </a:outerShdw>
                </a:effectLst>
                <a:latin typeface="+mn-lt"/>
                <a:ea typeface="+mn-ea"/>
                <a:cs typeface="Ali-A-Sharif" pitchFamily="2" charset="-78"/>
              </a:rPr>
              <a:t>تختلف سرعة </a:t>
            </a:r>
            <a:r>
              <a:rPr lang="ar-SA" sz="4800" b="1" dirty="0" smtClean="0">
                <a:effectLst>
                  <a:outerShdw blurRad="38100" dist="38100" dir="2700000" algn="tl">
                    <a:srgbClr val="000000">
                      <a:alpha val="43137"/>
                    </a:srgbClr>
                  </a:outerShdw>
                </a:effectLst>
                <a:latin typeface="+mn-lt"/>
                <a:ea typeface="+mn-ea"/>
                <a:cs typeface="Ali-A-Sharif" pitchFamily="2" charset="-78"/>
              </a:rPr>
              <a:t>الن</a:t>
            </a:r>
            <a:r>
              <a:rPr lang="ar-IQ" sz="4800" b="1" dirty="0" smtClean="0">
                <a:effectLst>
                  <a:outerShdw blurRad="38100" dist="38100" dir="2700000" algn="tl">
                    <a:srgbClr val="000000">
                      <a:alpha val="43137"/>
                    </a:srgbClr>
                  </a:outerShdw>
                </a:effectLst>
                <a:latin typeface="+mn-lt"/>
                <a:ea typeface="+mn-ea"/>
                <a:cs typeface="Ali-A-Sharif" pitchFamily="2" charset="-78"/>
              </a:rPr>
              <a:t>ُّ</a:t>
            </a:r>
            <a:r>
              <a:rPr lang="ar-SA" sz="4800" b="1" dirty="0" smtClean="0">
                <a:effectLst>
                  <a:outerShdw blurRad="38100" dist="38100" dir="2700000" algn="tl">
                    <a:srgbClr val="000000">
                      <a:alpha val="43137"/>
                    </a:srgbClr>
                  </a:outerShdw>
                </a:effectLst>
                <a:latin typeface="+mn-lt"/>
                <a:ea typeface="+mn-ea"/>
                <a:cs typeface="Ali-A-Sharif" pitchFamily="2" charset="-78"/>
              </a:rPr>
              <a:t>مو </a:t>
            </a:r>
            <a:r>
              <a:rPr lang="ar-SA" sz="4800" b="1" dirty="0">
                <a:effectLst>
                  <a:outerShdw blurRad="38100" dist="38100" dir="2700000" algn="tl">
                    <a:srgbClr val="000000">
                      <a:alpha val="43137"/>
                    </a:srgbClr>
                  </a:outerShdw>
                </a:effectLst>
                <a:latin typeface="+mn-lt"/>
                <a:ea typeface="+mn-ea"/>
                <a:cs typeface="Ali-A-Sharif" pitchFamily="2" charset="-78"/>
              </a:rPr>
              <a:t>من مرحلة إلى أخرى ، وبين كل جانب من جوانب </a:t>
            </a:r>
            <a:r>
              <a:rPr lang="ar-SA" sz="4800" b="1" dirty="0" smtClean="0">
                <a:effectLst>
                  <a:outerShdw blurRad="38100" dist="38100" dir="2700000" algn="tl">
                    <a:srgbClr val="000000">
                      <a:alpha val="43137"/>
                    </a:srgbClr>
                  </a:outerShdw>
                </a:effectLst>
                <a:latin typeface="+mn-lt"/>
                <a:ea typeface="+mn-ea"/>
                <a:cs typeface="Ali-A-Sharif" pitchFamily="2" charset="-78"/>
              </a:rPr>
              <a:t>الن</a:t>
            </a:r>
            <a:r>
              <a:rPr lang="ar-IQ" sz="4800" b="1" dirty="0" smtClean="0">
                <a:effectLst>
                  <a:outerShdw blurRad="38100" dist="38100" dir="2700000" algn="tl">
                    <a:srgbClr val="000000">
                      <a:alpha val="43137"/>
                    </a:srgbClr>
                  </a:outerShdw>
                </a:effectLst>
                <a:latin typeface="+mn-lt"/>
                <a:ea typeface="+mn-ea"/>
                <a:cs typeface="Ali-A-Sharif" pitchFamily="2" charset="-78"/>
              </a:rPr>
              <a:t>ُّ</a:t>
            </a:r>
            <a:r>
              <a:rPr lang="ar-SA" sz="4800" b="1" dirty="0" smtClean="0">
                <a:effectLst>
                  <a:outerShdw blurRad="38100" dist="38100" dir="2700000" algn="tl">
                    <a:srgbClr val="000000">
                      <a:alpha val="43137"/>
                    </a:srgbClr>
                  </a:outerShdw>
                </a:effectLst>
                <a:latin typeface="+mn-lt"/>
                <a:ea typeface="+mn-ea"/>
                <a:cs typeface="Ali-A-Sharif" pitchFamily="2" charset="-78"/>
              </a:rPr>
              <a:t>مو </a:t>
            </a:r>
            <a:r>
              <a:rPr lang="ar-SA" sz="4800" b="1" dirty="0">
                <a:effectLst>
                  <a:outerShdw blurRad="38100" dist="38100" dir="2700000" algn="tl">
                    <a:srgbClr val="000000">
                      <a:alpha val="43137"/>
                    </a:srgbClr>
                  </a:outerShdw>
                </a:effectLst>
                <a:latin typeface="+mn-lt"/>
                <a:ea typeface="+mn-ea"/>
                <a:cs typeface="Ali-A-Sharif" pitchFamily="2" charset="-78"/>
              </a:rPr>
              <a:t>، ومن فرد إلى آخر </a:t>
            </a:r>
            <a:r>
              <a:rPr lang="ar-SA" sz="4800" b="1" dirty="0" smtClean="0">
                <a:effectLst>
                  <a:outerShdw blurRad="38100" dist="38100" dir="2700000" algn="tl">
                    <a:srgbClr val="000000">
                      <a:alpha val="43137"/>
                    </a:srgbClr>
                  </a:outerShdw>
                </a:effectLst>
                <a:latin typeface="+mn-lt"/>
                <a:ea typeface="+mn-ea"/>
                <a:cs typeface="Ali-A-Sharif" pitchFamily="2" charset="-78"/>
              </a:rPr>
              <a:t>.</a:t>
            </a:r>
            <a:r>
              <a:rPr lang="en-US" sz="2400" b="1" dirty="0">
                <a:effectLst>
                  <a:outerShdw blurRad="38100" dist="38100" dir="2700000" algn="tl">
                    <a:srgbClr val="000000">
                      <a:alpha val="43137"/>
                    </a:srgbClr>
                  </a:outerShdw>
                </a:effectLst>
                <a:latin typeface="+mn-lt"/>
                <a:ea typeface="+mn-ea"/>
                <a:cs typeface="Ali-A-Sharif" pitchFamily="2" charset="-78"/>
              </a:rPr>
              <a:t/>
            </a:r>
            <a:br>
              <a:rPr lang="en-US" sz="2400" b="1" dirty="0">
                <a:effectLst>
                  <a:outerShdw blurRad="38100" dist="38100" dir="2700000" algn="tl">
                    <a:srgbClr val="000000">
                      <a:alpha val="43137"/>
                    </a:srgbClr>
                  </a:outerShdw>
                </a:effectLst>
                <a:latin typeface="+mn-lt"/>
                <a:ea typeface="+mn-ea"/>
                <a:cs typeface="Ali-A-Sharif" pitchFamily="2" charset="-78"/>
              </a:rPr>
            </a:br>
            <a:r>
              <a:rPr lang="ar-SA" sz="6000" b="1" dirty="0">
                <a:solidFill>
                  <a:srgbClr val="7030A0"/>
                </a:solidFill>
                <a:effectLst>
                  <a:outerShdw blurRad="38100" dist="38100" dir="2700000" algn="tl">
                    <a:srgbClr val="000000">
                      <a:alpha val="43137"/>
                    </a:srgbClr>
                  </a:outerShdw>
                </a:effectLst>
                <a:latin typeface="+mn-lt"/>
                <a:ea typeface="+mn-ea"/>
                <a:cs typeface="+mn-cs"/>
              </a:rPr>
              <a:t>8</a:t>
            </a:r>
            <a:r>
              <a:rPr lang="ar-SA" sz="6000" b="1" dirty="0">
                <a:solidFill>
                  <a:srgbClr val="7030A0"/>
                </a:solidFill>
                <a:effectLst>
                  <a:outerShdw blurRad="38100" dist="38100" dir="2700000" algn="tl">
                    <a:srgbClr val="000000">
                      <a:alpha val="43137"/>
                    </a:srgbClr>
                  </a:outerShdw>
                </a:effectLst>
                <a:latin typeface="+mn-lt"/>
                <a:ea typeface="+mn-ea"/>
                <a:cs typeface="Ali-A-Sharif" pitchFamily="2" charset="-78"/>
              </a:rPr>
              <a:t> - </a:t>
            </a:r>
            <a:r>
              <a:rPr lang="ar-SA" sz="6000" b="1" dirty="0" smtClean="0">
                <a:solidFill>
                  <a:srgbClr val="7030A0"/>
                </a:solidFill>
                <a:effectLst>
                  <a:outerShdw blurRad="38100" dist="38100" dir="2700000" algn="tl">
                    <a:srgbClr val="000000">
                      <a:alpha val="43137"/>
                    </a:srgbClr>
                  </a:outerShdw>
                </a:effectLst>
                <a:latin typeface="+mn-lt"/>
                <a:ea typeface="+mn-ea"/>
                <a:cs typeface="Ali-A-Samik" pitchFamily="2" charset="-78"/>
              </a:rPr>
              <a:t>النّ</a:t>
            </a:r>
            <a:r>
              <a:rPr lang="ar-IQ" sz="6000" b="1" dirty="0" smtClean="0">
                <a:solidFill>
                  <a:srgbClr val="7030A0"/>
                </a:solidFill>
                <a:effectLst>
                  <a:outerShdw blurRad="38100" dist="38100" dir="2700000" algn="tl">
                    <a:srgbClr val="000000">
                      <a:alpha val="43137"/>
                    </a:srgbClr>
                  </a:outerShdw>
                </a:effectLst>
                <a:latin typeface="+mn-lt"/>
                <a:ea typeface="+mn-ea"/>
                <a:cs typeface="Ali-A-Samik" pitchFamily="2" charset="-78"/>
              </a:rPr>
              <a:t>ُ</a:t>
            </a:r>
            <a:r>
              <a:rPr lang="ar-SA" sz="6000" b="1" dirty="0" smtClean="0">
                <a:solidFill>
                  <a:srgbClr val="7030A0"/>
                </a:solidFill>
                <a:effectLst>
                  <a:outerShdw blurRad="38100" dist="38100" dir="2700000" algn="tl">
                    <a:srgbClr val="000000">
                      <a:alpha val="43137"/>
                    </a:srgbClr>
                  </a:outerShdw>
                </a:effectLst>
                <a:latin typeface="+mn-lt"/>
                <a:ea typeface="+mn-ea"/>
                <a:cs typeface="Ali-A-Samik" pitchFamily="2" charset="-78"/>
              </a:rPr>
              <a:t>مو </a:t>
            </a:r>
            <a:r>
              <a:rPr lang="ar-SA" sz="6000" b="1" dirty="0">
                <a:solidFill>
                  <a:srgbClr val="7030A0"/>
                </a:solidFill>
                <a:effectLst>
                  <a:outerShdw blurRad="38100" dist="38100" dir="2700000" algn="tl">
                    <a:srgbClr val="000000">
                      <a:alpha val="43137"/>
                    </a:srgbClr>
                  </a:outerShdw>
                </a:effectLst>
                <a:latin typeface="+mn-lt"/>
                <a:ea typeface="+mn-ea"/>
                <a:cs typeface="Ali-A-Samik" pitchFamily="2" charset="-78"/>
              </a:rPr>
              <a:t>يمكن </a:t>
            </a:r>
            <a:r>
              <a:rPr lang="ar-SA" sz="6000" b="1" dirty="0" smtClean="0">
                <a:solidFill>
                  <a:srgbClr val="7030A0"/>
                </a:solidFill>
                <a:effectLst>
                  <a:outerShdw blurRad="38100" dist="38100" dir="2700000" algn="tl">
                    <a:srgbClr val="000000">
                      <a:alpha val="43137"/>
                    </a:srgbClr>
                  </a:outerShdw>
                </a:effectLst>
                <a:latin typeface="+mn-lt"/>
                <a:ea typeface="+mn-ea"/>
                <a:cs typeface="Ali-A-Samik" pitchFamily="2" charset="-78"/>
              </a:rPr>
              <a:t>الت</a:t>
            </a:r>
            <a:r>
              <a:rPr lang="ar-IQ" sz="6000" b="1" dirty="0" smtClean="0">
                <a:solidFill>
                  <a:srgbClr val="7030A0"/>
                </a:solidFill>
                <a:effectLst>
                  <a:outerShdw blurRad="38100" dist="38100" dir="2700000" algn="tl">
                    <a:srgbClr val="000000">
                      <a:alpha val="43137"/>
                    </a:srgbClr>
                  </a:outerShdw>
                </a:effectLst>
                <a:latin typeface="+mn-lt"/>
                <a:ea typeface="+mn-ea"/>
                <a:cs typeface="Ali-A-Samik" pitchFamily="2" charset="-78"/>
              </a:rPr>
              <a:t>َّ</a:t>
            </a:r>
            <a:r>
              <a:rPr lang="ar-SA" sz="6000" b="1" dirty="0" smtClean="0">
                <a:solidFill>
                  <a:srgbClr val="7030A0"/>
                </a:solidFill>
                <a:effectLst>
                  <a:outerShdw blurRad="38100" dist="38100" dir="2700000" algn="tl">
                    <a:srgbClr val="000000">
                      <a:alpha val="43137"/>
                    </a:srgbClr>
                  </a:outerShdw>
                </a:effectLst>
                <a:latin typeface="+mn-lt"/>
                <a:ea typeface="+mn-ea"/>
                <a:cs typeface="Ali-A-Samik" pitchFamily="2" charset="-78"/>
              </a:rPr>
              <a:t>نب</a:t>
            </a:r>
            <a:r>
              <a:rPr lang="ar-IQ" sz="6000" b="1" dirty="0" smtClean="0">
                <a:solidFill>
                  <a:srgbClr val="7030A0"/>
                </a:solidFill>
                <a:effectLst>
                  <a:outerShdw blurRad="38100" dist="38100" dir="2700000" algn="tl">
                    <a:srgbClr val="000000">
                      <a:alpha val="43137"/>
                    </a:srgbClr>
                  </a:outerShdw>
                </a:effectLst>
                <a:latin typeface="+mn-lt"/>
                <a:ea typeface="+mn-ea"/>
                <a:cs typeface="Ali-A-Samik" pitchFamily="2" charset="-78"/>
              </a:rPr>
              <a:t>ُّ</a:t>
            </a:r>
            <a:r>
              <a:rPr lang="ar-SA" sz="6000" b="1" dirty="0" smtClean="0">
                <a:solidFill>
                  <a:srgbClr val="7030A0"/>
                </a:solidFill>
                <a:effectLst>
                  <a:outerShdw blurRad="38100" dist="38100" dir="2700000" algn="tl">
                    <a:srgbClr val="000000">
                      <a:alpha val="43137"/>
                    </a:srgbClr>
                  </a:outerShdw>
                </a:effectLst>
                <a:latin typeface="+mn-lt"/>
                <a:ea typeface="+mn-ea"/>
                <a:cs typeface="Ali-A-Samik" pitchFamily="2" charset="-78"/>
              </a:rPr>
              <a:t>ؤ ب</a:t>
            </a:r>
            <a:r>
              <a:rPr lang="ar-IQ" sz="6000" b="1" dirty="0" smtClean="0">
                <a:solidFill>
                  <a:srgbClr val="7030A0"/>
                </a:solidFill>
                <a:effectLst>
                  <a:outerShdw blurRad="38100" dist="38100" dir="2700000" algn="tl">
                    <a:srgbClr val="000000">
                      <a:alpha val="43137"/>
                    </a:srgbClr>
                  </a:outerShdw>
                </a:effectLst>
                <a:latin typeface="+mn-lt"/>
                <a:ea typeface="+mn-ea"/>
                <a:cs typeface="Ali-A-Samik" pitchFamily="2" charset="-78"/>
              </a:rPr>
              <a:t>ـ</a:t>
            </a:r>
            <a:r>
              <a:rPr lang="ar-SA" sz="6000" b="1" dirty="0" smtClean="0">
                <a:solidFill>
                  <a:srgbClr val="7030A0"/>
                </a:solidFill>
                <a:effectLst>
                  <a:outerShdw blurRad="38100" dist="38100" dir="2700000" algn="tl">
                    <a:srgbClr val="000000">
                      <a:alpha val="43137"/>
                    </a:srgbClr>
                  </a:outerShdw>
                </a:effectLst>
                <a:latin typeface="+mn-lt"/>
                <a:ea typeface="+mn-ea"/>
                <a:cs typeface="Ali-A-Samik" pitchFamily="2" charset="-78"/>
              </a:rPr>
              <a:t>ه</a:t>
            </a:r>
            <a:r>
              <a:rPr lang="ar-SA" sz="6000" b="1" dirty="0">
                <a:solidFill>
                  <a:srgbClr val="7030A0"/>
                </a:solidFill>
                <a:effectLst>
                  <a:outerShdw blurRad="38100" dist="38100" dir="2700000" algn="tl">
                    <a:srgbClr val="000000">
                      <a:alpha val="43137"/>
                    </a:srgbClr>
                  </a:outerShdw>
                </a:effectLst>
                <a:latin typeface="+mn-lt"/>
                <a:ea typeface="+mn-ea"/>
                <a:cs typeface="Ali-A-Samik" pitchFamily="2" charset="-78"/>
              </a:rPr>
              <a:t>: </a:t>
            </a:r>
            <a:r>
              <a:rPr lang="en-US" sz="3600" b="1" dirty="0">
                <a:effectLst>
                  <a:outerShdw blurRad="38100" dist="38100" dir="2700000" algn="tl">
                    <a:srgbClr val="000000">
                      <a:alpha val="43137"/>
                    </a:srgbClr>
                  </a:outerShdw>
                </a:effectLst>
                <a:latin typeface="+mn-lt"/>
                <a:ea typeface="+mn-ea"/>
                <a:cs typeface="Ali-A-Sharif" pitchFamily="2" charset="-78"/>
              </a:rPr>
              <a:t/>
            </a:r>
            <a:br>
              <a:rPr lang="en-US" sz="3600" b="1" dirty="0">
                <a:effectLst>
                  <a:outerShdw blurRad="38100" dist="38100" dir="2700000" algn="tl">
                    <a:srgbClr val="000000">
                      <a:alpha val="43137"/>
                    </a:srgbClr>
                  </a:outerShdw>
                </a:effectLst>
                <a:latin typeface="+mn-lt"/>
                <a:ea typeface="+mn-ea"/>
                <a:cs typeface="Ali-A-Sharif" pitchFamily="2" charset="-78"/>
              </a:rPr>
            </a:br>
            <a:r>
              <a:rPr lang="ar-SA" sz="4800" b="1" dirty="0">
                <a:effectLst>
                  <a:outerShdw blurRad="38100" dist="38100" dir="2700000" algn="tl">
                    <a:srgbClr val="000000">
                      <a:alpha val="43137"/>
                    </a:srgbClr>
                  </a:outerShdw>
                </a:effectLst>
                <a:latin typeface="+mn-lt"/>
                <a:ea typeface="+mn-ea"/>
                <a:cs typeface="Ali-A-Sharif" pitchFamily="2" charset="-78"/>
              </a:rPr>
              <a:t>من خلال التعرف على ما يمتلكه الفرد من قدرات حالية يمكن التنبؤ بما سوف ينجزه مستقبلاً.</a:t>
            </a:r>
            <a:r>
              <a:rPr lang="en-US" sz="4800" b="1" dirty="0">
                <a:effectLst>
                  <a:outerShdw blurRad="38100" dist="38100" dir="2700000" algn="tl">
                    <a:srgbClr val="000000">
                      <a:alpha val="43137"/>
                    </a:srgbClr>
                  </a:outerShdw>
                </a:effectLst>
                <a:latin typeface="+mn-lt"/>
                <a:ea typeface="+mn-ea"/>
                <a:cs typeface="Ali-A-Sharif" pitchFamily="2" charset="-78"/>
              </a:rPr>
              <a:t> </a:t>
            </a:r>
            <a:endParaRPr lang="en-US" sz="4000" b="1" dirty="0">
              <a:solidFill>
                <a:srgbClr val="0070C0"/>
              </a:solidFill>
              <a:effectLst>
                <a:outerShdw blurRad="38100" dist="38100" dir="2700000" algn="tl">
                  <a:srgbClr val="000000">
                    <a:alpha val="43137"/>
                  </a:srgbClr>
                </a:outerShdw>
              </a:effectLst>
              <a:latin typeface="+mn-lt"/>
              <a:ea typeface="+mn-ea"/>
              <a:cs typeface="Ali-A-Sharif" pitchFamily="2" charset="-78"/>
            </a:endParaRPr>
          </a:p>
        </p:txBody>
      </p:sp>
    </p:spTree>
    <p:extLst>
      <p:ext uri="{BB962C8B-B14F-4D97-AF65-F5344CB8AC3E}">
        <p14:creationId xmlns:p14="http://schemas.microsoft.com/office/powerpoint/2010/main" val="78735032"/>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18655" y="193963"/>
            <a:ext cx="11637818" cy="1080655"/>
          </a:xfrm>
        </p:spPr>
        <p:txBody>
          <a:bodyPr>
            <a:noAutofit/>
          </a:bodyPr>
          <a:lstStyle/>
          <a:p>
            <a:pPr algn="ctr"/>
            <a:r>
              <a:rPr lang="ar-IQ" sz="8000" b="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Ali-A-Azzam" pitchFamily="2" charset="-78"/>
              </a:rPr>
              <a:t>مطالب النُّمو</a:t>
            </a:r>
            <a:endParaRPr lang="en-US" sz="8000" b="1" dirty="0">
              <a:solidFill>
                <a:srgbClr val="FF0000"/>
              </a:solidFill>
              <a:effectLst>
                <a:outerShdw blurRad="38100" dist="38100" dir="2700000" algn="tl">
                  <a:srgbClr val="000000">
                    <a:alpha val="43137"/>
                  </a:srgbClr>
                </a:outerShdw>
              </a:effectLst>
              <a:latin typeface="Sakkal Majalla" panose="02000000000000000000" pitchFamily="2" charset="-78"/>
              <a:cs typeface="Ali-A-Azzam" pitchFamily="2" charset="-78"/>
            </a:endParaRPr>
          </a:p>
        </p:txBody>
      </p:sp>
      <p:sp>
        <p:nvSpPr>
          <p:cNvPr id="4" name="Content Placeholder 3"/>
          <p:cNvSpPr>
            <a:spLocks noGrp="1"/>
          </p:cNvSpPr>
          <p:nvPr>
            <p:ph idx="1"/>
          </p:nvPr>
        </p:nvSpPr>
        <p:spPr>
          <a:xfrm>
            <a:off x="96982" y="1039091"/>
            <a:ext cx="11984182" cy="5694218"/>
          </a:xfrm>
        </p:spPr>
        <p:txBody>
          <a:bodyPr>
            <a:normAutofit fontScale="92500" lnSpcReduction="10000"/>
          </a:bodyPr>
          <a:lstStyle/>
          <a:p>
            <a:pPr marL="0" indent="0" algn="just" rtl="1">
              <a:lnSpc>
                <a:spcPct val="150000"/>
              </a:lnSpc>
              <a:buNone/>
            </a:pPr>
            <a:r>
              <a:rPr lang="ar-SA" sz="4800" b="1" dirty="0">
                <a:solidFill>
                  <a:srgbClr val="0070C0"/>
                </a:solidFill>
                <a:effectLst>
                  <a:outerShdw blurRad="38100" dist="38100" dir="2700000" algn="tl">
                    <a:srgbClr val="000000">
                      <a:alpha val="43137"/>
                    </a:srgbClr>
                  </a:outerShdw>
                </a:effectLst>
                <a:cs typeface="Ali-A-Sharif" pitchFamily="2" charset="-78"/>
              </a:rPr>
              <a:t>لكل مرحلة من مراحل </a:t>
            </a:r>
            <a:r>
              <a:rPr lang="ar-SA" sz="4800" b="1" dirty="0" smtClean="0">
                <a:solidFill>
                  <a:srgbClr val="0070C0"/>
                </a:solidFill>
                <a:effectLst>
                  <a:outerShdw blurRad="38100" dist="38100" dir="2700000" algn="tl">
                    <a:srgbClr val="000000">
                      <a:alpha val="43137"/>
                    </a:srgbClr>
                  </a:outerShdw>
                </a:effectLst>
                <a:cs typeface="Ali-A-Sharif" pitchFamily="2" charset="-78"/>
              </a:rPr>
              <a:t>الن</a:t>
            </a:r>
            <a:r>
              <a:rPr lang="ar-IQ" sz="4800" b="1" dirty="0" smtClean="0">
                <a:solidFill>
                  <a:srgbClr val="0070C0"/>
                </a:solidFill>
                <a:effectLst>
                  <a:outerShdw blurRad="38100" dist="38100" dir="2700000" algn="tl">
                    <a:srgbClr val="000000">
                      <a:alpha val="43137"/>
                    </a:srgbClr>
                  </a:outerShdw>
                </a:effectLst>
                <a:cs typeface="Ali-A-Sharif" pitchFamily="2" charset="-78"/>
              </a:rPr>
              <a:t>ُّ</a:t>
            </a:r>
            <a:r>
              <a:rPr lang="ar-SA" sz="4800" b="1" dirty="0" smtClean="0">
                <a:solidFill>
                  <a:srgbClr val="0070C0"/>
                </a:solidFill>
                <a:effectLst>
                  <a:outerShdw blurRad="38100" dist="38100" dir="2700000" algn="tl">
                    <a:srgbClr val="000000">
                      <a:alpha val="43137"/>
                    </a:srgbClr>
                  </a:outerShdw>
                </a:effectLst>
                <a:cs typeface="Ali-A-Sharif" pitchFamily="2" charset="-78"/>
              </a:rPr>
              <a:t>مو </a:t>
            </a:r>
            <a:r>
              <a:rPr lang="ar-SA" sz="4800" b="1" dirty="0">
                <a:solidFill>
                  <a:srgbClr val="0070C0"/>
                </a:solidFill>
                <a:effectLst>
                  <a:outerShdw blurRad="38100" dist="38100" dir="2700000" algn="tl">
                    <a:srgbClr val="000000">
                      <a:alpha val="43137"/>
                    </a:srgbClr>
                  </a:outerShdw>
                </a:effectLst>
                <a:cs typeface="Ali-A-Sharif" pitchFamily="2" charset="-78"/>
              </a:rPr>
              <a:t>مطالب يجب أنْ تتحقق حتى يستطيع الفرد أنْ يتحقق له </a:t>
            </a:r>
            <a:r>
              <a:rPr lang="ar-SA" sz="4800" b="1" dirty="0" smtClean="0">
                <a:solidFill>
                  <a:srgbClr val="0070C0"/>
                </a:solidFill>
                <a:effectLst>
                  <a:outerShdw blurRad="38100" dist="38100" dir="2700000" algn="tl">
                    <a:srgbClr val="000000">
                      <a:alpha val="43137"/>
                    </a:srgbClr>
                  </a:outerShdw>
                </a:effectLst>
                <a:cs typeface="Ali-A-Sharif" pitchFamily="2" charset="-78"/>
              </a:rPr>
              <a:t>الت</a:t>
            </a:r>
            <a:r>
              <a:rPr lang="ar-IQ" sz="4800" b="1" dirty="0" smtClean="0">
                <a:solidFill>
                  <a:srgbClr val="0070C0"/>
                </a:solidFill>
                <a:effectLst>
                  <a:outerShdw blurRad="38100" dist="38100" dir="2700000" algn="tl">
                    <a:srgbClr val="000000">
                      <a:alpha val="43137"/>
                    </a:srgbClr>
                  </a:outerShdw>
                </a:effectLst>
                <a:cs typeface="Ali-A-Sharif" pitchFamily="2" charset="-78"/>
              </a:rPr>
              <a:t>َّ</a:t>
            </a:r>
            <a:r>
              <a:rPr lang="ar-SA" sz="4800" b="1" dirty="0" smtClean="0">
                <a:solidFill>
                  <a:srgbClr val="0070C0"/>
                </a:solidFill>
                <a:effectLst>
                  <a:outerShdw blurRad="38100" dist="38100" dir="2700000" algn="tl">
                    <a:srgbClr val="000000">
                      <a:alpha val="43137"/>
                    </a:srgbClr>
                  </a:outerShdw>
                </a:effectLst>
                <a:cs typeface="Ali-A-Sharif" pitchFamily="2" charset="-78"/>
              </a:rPr>
              <a:t>واف</a:t>
            </a:r>
            <a:r>
              <a:rPr lang="ar-IQ" sz="4800" b="1" dirty="0" smtClean="0">
                <a:solidFill>
                  <a:srgbClr val="0070C0"/>
                </a:solidFill>
                <a:effectLst>
                  <a:outerShdw blurRad="38100" dist="38100" dir="2700000" algn="tl">
                    <a:srgbClr val="000000">
                      <a:alpha val="43137"/>
                    </a:srgbClr>
                  </a:outerShdw>
                </a:effectLst>
                <a:cs typeface="Ali-A-Sharif" pitchFamily="2" charset="-78"/>
              </a:rPr>
              <a:t>ُ</a:t>
            </a:r>
            <a:r>
              <a:rPr lang="ar-SA" sz="4800" b="1" dirty="0" smtClean="0">
                <a:solidFill>
                  <a:srgbClr val="0070C0"/>
                </a:solidFill>
                <a:effectLst>
                  <a:outerShdw blurRad="38100" dist="38100" dir="2700000" algn="tl">
                    <a:srgbClr val="000000">
                      <a:alpha val="43137"/>
                    </a:srgbClr>
                  </a:outerShdw>
                </a:effectLst>
                <a:cs typeface="Ali-A-Sharif" pitchFamily="2" charset="-78"/>
              </a:rPr>
              <a:t>ق والس</a:t>
            </a:r>
            <a:r>
              <a:rPr lang="ar-IQ" sz="4800" b="1" dirty="0" smtClean="0">
                <a:solidFill>
                  <a:srgbClr val="0070C0"/>
                </a:solidFill>
                <a:effectLst>
                  <a:outerShdw blurRad="38100" dist="38100" dir="2700000" algn="tl">
                    <a:srgbClr val="000000">
                      <a:alpha val="43137"/>
                    </a:srgbClr>
                  </a:outerShdw>
                </a:effectLst>
                <a:cs typeface="Ali-A-Sharif" pitchFamily="2" charset="-78"/>
              </a:rPr>
              <a:t>َّ</a:t>
            </a:r>
            <a:r>
              <a:rPr lang="ar-SA" sz="4800" b="1" dirty="0" smtClean="0">
                <a:solidFill>
                  <a:srgbClr val="0070C0"/>
                </a:solidFill>
                <a:effectLst>
                  <a:outerShdw blurRad="38100" dist="38100" dir="2700000" algn="tl">
                    <a:srgbClr val="000000">
                      <a:alpha val="43137"/>
                    </a:srgbClr>
                  </a:outerShdw>
                </a:effectLst>
                <a:cs typeface="Ali-A-Sharif" pitchFamily="2" charset="-78"/>
              </a:rPr>
              <a:t>عادة </a:t>
            </a:r>
            <a:r>
              <a:rPr lang="ar-SA" sz="4800" b="1" dirty="0">
                <a:solidFill>
                  <a:srgbClr val="0070C0"/>
                </a:solidFill>
                <a:effectLst>
                  <a:outerShdw blurRad="38100" dist="38100" dir="2700000" algn="tl">
                    <a:srgbClr val="000000">
                      <a:alpha val="43137"/>
                    </a:srgbClr>
                  </a:outerShdw>
                </a:effectLst>
                <a:cs typeface="Ali-A-Sharif" pitchFamily="2" charset="-78"/>
              </a:rPr>
              <a:t>مع نفسه ومع </a:t>
            </a:r>
            <a:r>
              <a:rPr lang="ar-SA" sz="4800" b="1" dirty="0" smtClean="0">
                <a:solidFill>
                  <a:srgbClr val="0070C0"/>
                </a:solidFill>
                <a:effectLst>
                  <a:outerShdw blurRad="38100" dist="38100" dir="2700000" algn="tl">
                    <a:srgbClr val="000000">
                      <a:alpha val="43137"/>
                    </a:srgbClr>
                  </a:outerShdw>
                </a:effectLst>
                <a:cs typeface="Ali-A-Sharif" pitchFamily="2" charset="-78"/>
              </a:rPr>
              <a:t>م</a:t>
            </a:r>
            <a:r>
              <a:rPr lang="ar-IQ" sz="4800" b="1" dirty="0" smtClean="0">
                <a:solidFill>
                  <a:srgbClr val="0070C0"/>
                </a:solidFill>
                <a:effectLst>
                  <a:outerShdw blurRad="38100" dist="38100" dir="2700000" algn="tl">
                    <a:srgbClr val="000000">
                      <a:alpha val="43137"/>
                    </a:srgbClr>
                  </a:outerShdw>
                </a:effectLst>
                <a:cs typeface="Ali-A-Sharif" pitchFamily="2" charset="-78"/>
              </a:rPr>
              <a:t>َ</a:t>
            </a:r>
            <a:r>
              <a:rPr lang="ar-SA" sz="4800" b="1" dirty="0" smtClean="0">
                <a:solidFill>
                  <a:srgbClr val="0070C0"/>
                </a:solidFill>
                <a:effectLst>
                  <a:outerShdw blurRad="38100" dist="38100" dir="2700000" algn="tl">
                    <a:srgbClr val="000000">
                      <a:alpha val="43137"/>
                    </a:srgbClr>
                  </a:outerShdw>
                </a:effectLst>
                <a:cs typeface="Ali-A-Sharif" pitchFamily="2" charset="-78"/>
              </a:rPr>
              <a:t>ن </a:t>
            </a:r>
            <a:r>
              <a:rPr lang="ar-SA" sz="4800" b="1" dirty="0">
                <a:solidFill>
                  <a:srgbClr val="0070C0"/>
                </a:solidFill>
                <a:effectLst>
                  <a:outerShdw blurRad="38100" dist="38100" dir="2700000" algn="tl">
                    <a:srgbClr val="000000">
                      <a:alpha val="43137"/>
                    </a:srgbClr>
                  </a:outerShdw>
                </a:effectLst>
                <a:cs typeface="Ali-A-Sharif" pitchFamily="2" charset="-78"/>
              </a:rPr>
              <a:t>حوله.</a:t>
            </a:r>
            <a:endParaRPr lang="en-US" sz="4800" b="1" dirty="0">
              <a:solidFill>
                <a:srgbClr val="0070C0"/>
              </a:solidFill>
              <a:effectLst>
                <a:outerShdw blurRad="38100" dist="38100" dir="2700000" algn="tl">
                  <a:srgbClr val="000000">
                    <a:alpha val="43137"/>
                  </a:srgbClr>
                </a:outerShdw>
              </a:effectLst>
              <a:cs typeface="Ali-A-Sharif" pitchFamily="2" charset="-78"/>
            </a:endParaRPr>
          </a:p>
          <a:p>
            <a:pPr marL="0" indent="0" algn="just" rtl="1">
              <a:lnSpc>
                <a:spcPct val="150000"/>
              </a:lnSpc>
              <a:buNone/>
            </a:pPr>
            <a:r>
              <a:rPr lang="ar-SA" sz="4800" b="1" dirty="0">
                <a:solidFill>
                  <a:srgbClr val="FF0000"/>
                </a:solidFill>
                <a:effectLst>
                  <a:outerShdw blurRad="38100" dist="38100" dir="2700000" algn="tl">
                    <a:srgbClr val="000000">
                      <a:alpha val="43137"/>
                    </a:srgbClr>
                  </a:outerShdw>
                </a:effectLst>
                <a:cs typeface="Ali-A-Samik" pitchFamily="2" charset="-78"/>
              </a:rPr>
              <a:t>تعرف مطالب </a:t>
            </a:r>
            <a:r>
              <a:rPr lang="ar-SA" sz="4800" b="1" dirty="0" smtClean="0">
                <a:solidFill>
                  <a:srgbClr val="FF0000"/>
                </a:solidFill>
                <a:effectLst>
                  <a:outerShdw blurRad="38100" dist="38100" dir="2700000" algn="tl">
                    <a:srgbClr val="000000">
                      <a:alpha val="43137"/>
                    </a:srgbClr>
                  </a:outerShdw>
                </a:effectLst>
                <a:cs typeface="Ali-A-Samik" pitchFamily="2" charset="-78"/>
              </a:rPr>
              <a:t>الن</a:t>
            </a:r>
            <a:r>
              <a:rPr lang="ar-IQ" sz="4800" b="1" dirty="0" smtClean="0">
                <a:solidFill>
                  <a:srgbClr val="FF0000"/>
                </a:solidFill>
                <a:effectLst>
                  <a:outerShdw blurRad="38100" dist="38100" dir="2700000" algn="tl">
                    <a:srgbClr val="000000">
                      <a:alpha val="43137"/>
                    </a:srgbClr>
                  </a:outerShdw>
                </a:effectLst>
                <a:cs typeface="Ali-A-Samik" pitchFamily="2" charset="-78"/>
              </a:rPr>
              <a:t>ُّ</a:t>
            </a:r>
            <a:r>
              <a:rPr lang="ar-SA" sz="4800" b="1" dirty="0" smtClean="0">
                <a:solidFill>
                  <a:srgbClr val="FF0000"/>
                </a:solidFill>
                <a:effectLst>
                  <a:outerShdw blurRad="38100" dist="38100" dir="2700000" algn="tl">
                    <a:srgbClr val="000000">
                      <a:alpha val="43137"/>
                    </a:srgbClr>
                  </a:outerShdw>
                </a:effectLst>
                <a:cs typeface="Ali-A-Samik" pitchFamily="2" charset="-78"/>
              </a:rPr>
              <a:t>مو بأن</a:t>
            </a:r>
            <a:r>
              <a:rPr lang="ar-IQ" sz="4800" b="1" dirty="0" smtClean="0">
                <a:solidFill>
                  <a:srgbClr val="FF0000"/>
                </a:solidFill>
                <a:effectLst>
                  <a:outerShdw blurRad="38100" dist="38100" dir="2700000" algn="tl">
                    <a:srgbClr val="000000">
                      <a:alpha val="43137"/>
                    </a:srgbClr>
                  </a:outerShdw>
                </a:effectLst>
                <a:cs typeface="Ali-A-Samik" pitchFamily="2" charset="-78"/>
              </a:rPr>
              <a:t>َّ</a:t>
            </a:r>
            <a:r>
              <a:rPr lang="ar-SA" sz="4800" b="1" dirty="0" smtClean="0">
                <a:solidFill>
                  <a:srgbClr val="FF0000"/>
                </a:solidFill>
                <a:effectLst>
                  <a:outerShdw blurRad="38100" dist="38100" dir="2700000" algn="tl">
                    <a:srgbClr val="000000">
                      <a:alpha val="43137"/>
                    </a:srgbClr>
                  </a:outerShdw>
                </a:effectLst>
                <a:cs typeface="Ali-A-Samik" pitchFamily="2" charset="-78"/>
              </a:rPr>
              <a:t>ها</a:t>
            </a:r>
            <a:r>
              <a:rPr lang="ar-SA" sz="4800" b="1" dirty="0">
                <a:solidFill>
                  <a:srgbClr val="FF0000"/>
                </a:solidFill>
                <a:effectLst>
                  <a:outerShdw blurRad="38100" dist="38100" dir="2700000" algn="tl">
                    <a:srgbClr val="000000">
                      <a:alpha val="43137"/>
                    </a:srgbClr>
                  </a:outerShdw>
                </a:effectLst>
                <a:cs typeface="Ali-A-Samik" pitchFamily="2" charset="-78"/>
              </a:rPr>
              <a:t>: </a:t>
            </a:r>
            <a:r>
              <a:rPr lang="ar-SA" sz="4400" b="1" dirty="0">
                <a:effectLst>
                  <a:outerShdw blurRad="38100" dist="38100" dir="2700000" algn="tl">
                    <a:srgbClr val="000000">
                      <a:alpha val="43137"/>
                    </a:srgbClr>
                  </a:outerShdw>
                </a:effectLst>
                <a:cs typeface="Ali-A-Sharif" pitchFamily="2" charset="-78"/>
              </a:rPr>
              <a:t>المطلب الذي يظهر في فترة ما من حياة الإنسان والذي إذا تحقق إشباعه بنجاح </a:t>
            </a:r>
            <a:r>
              <a:rPr lang="ar-SA" sz="4400" b="1" dirty="0" smtClean="0">
                <a:effectLst>
                  <a:outerShdw blurRad="38100" dist="38100" dir="2700000" algn="tl">
                    <a:srgbClr val="000000">
                      <a:alpha val="43137"/>
                    </a:srgbClr>
                  </a:outerShdw>
                </a:effectLst>
                <a:cs typeface="Ali-A-Sharif" pitchFamily="2" charset="-78"/>
              </a:rPr>
              <a:t>أد</a:t>
            </a:r>
            <a:r>
              <a:rPr lang="ar-IQ" sz="4400" b="1" dirty="0" smtClean="0">
                <a:effectLst>
                  <a:outerShdw blurRad="38100" dist="38100" dir="2700000" algn="tl">
                    <a:srgbClr val="000000">
                      <a:alpha val="43137"/>
                    </a:srgbClr>
                  </a:outerShdw>
                </a:effectLst>
                <a:cs typeface="Ali-A-Sharif" pitchFamily="2" charset="-78"/>
              </a:rPr>
              <a:t>َّ</a:t>
            </a:r>
            <a:r>
              <a:rPr lang="ar-SA" sz="4400" b="1" dirty="0" smtClean="0">
                <a:effectLst>
                  <a:outerShdw blurRad="38100" dist="38100" dir="2700000" algn="tl">
                    <a:srgbClr val="000000">
                      <a:alpha val="43137"/>
                    </a:srgbClr>
                  </a:outerShdw>
                </a:effectLst>
                <a:cs typeface="Ali-A-Sharif" pitchFamily="2" charset="-78"/>
              </a:rPr>
              <a:t>ى </a:t>
            </a:r>
            <a:r>
              <a:rPr lang="ar-SA" sz="4400" b="1" dirty="0">
                <a:effectLst>
                  <a:outerShdw blurRad="38100" dist="38100" dir="2700000" algn="tl">
                    <a:srgbClr val="000000">
                      <a:alpha val="43137"/>
                    </a:srgbClr>
                  </a:outerShdw>
                </a:effectLst>
                <a:cs typeface="Ali-A-Sharif" pitchFamily="2" charset="-78"/>
              </a:rPr>
              <a:t>إلى شعور الفرد </a:t>
            </a:r>
            <a:r>
              <a:rPr lang="ar-SA" sz="4400" b="1" dirty="0" smtClean="0">
                <a:effectLst>
                  <a:outerShdw blurRad="38100" dist="38100" dir="2700000" algn="tl">
                    <a:srgbClr val="000000">
                      <a:alpha val="43137"/>
                    </a:srgbClr>
                  </a:outerShdw>
                </a:effectLst>
                <a:cs typeface="Ali-A-Sharif" pitchFamily="2" charset="-78"/>
              </a:rPr>
              <a:t>بالس</a:t>
            </a:r>
            <a:r>
              <a:rPr lang="ar-IQ" sz="4400" b="1" dirty="0" smtClean="0">
                <a:effectLst>
                  <a:outerShdw blurRad="38100" dist="38100" dir="2700000" algn="tl">
                    <a:srgbClr val="000000">
                      <a:alpha val="43137"/>
                    </a:srgbClr>
                  </a:outerShdw>
                </a:effectLst>
                <a:cs typeface="Ali-A-Sharif" pitchFamily="2" charset="-78"/>
              </a:rPr>
              <a:t>َّ</a:t>
            </a:r>
            <a:r>
              <a:rPr lang="ar-SA" sz="4400" b="1" dirty="0" smtClean="0">
                <a:effectLst>
                  <a:outerShdw blurRad="38100" dist="38100" dir="2700000" algn="tl">
                    <a:srgbClr val="000000">
                      <a:alpha val="43137"/>
                    </a:srgbClr>
                  </a:outerShdw>
                </a:effectLst>
                <a:cs typeface="Ali-A-Sharif" pitchFamily="2" charset="-78"/>
              </a:rPr>
              <a:t>عادة وأد</a:t>
            </a:r>
            <a:r>
              <a:rPr lang="ar-IQ" sz="4400" b="1" dirty="0" smtClean="0">
                <a:effectLst>
                  <a:outerShdw blurRad="38100" dist="38100" dir="2700000" algn="tl">
                    <a:srgbClr val="000000">
                      <a:alpha val="43137"/>
                    </a:srgbClr>
                  </a:outerShdw>
                </a:effectLst>
                <a:cs typeface="Ali-A-Sharif" pitchFamily="2" charset="-78"/>
              </a:rPr>
              <a:t>َّ</a:t>
            </a:r>
            <a:r>
              <a:rPr lang="ar-SA" sz="4400" b="1" dirty="0" smtClean="0">
                <a:effectLst>
                  <a:outerShdw blurRad="38100" dist="38100" dir="2700000" algn="tl">
                    <a:srgbClr val="000000">
                      <a:alpha val="43137"/>
                    </a:srgbClr>
                  </a:outerShdw>
                </a:effectLst>
                <a:cs typeface="Ali-A-Sharif" pitchFamily="2" charset="-78"/>
              </a:rPr>
              <a:t>ى </a:t>
            </a:r>
            <a:r>
              <a:rPr lang="ar-SA" sz="4400" b="1" dirty="0">
                <a:effectLst>
                  <a:outerShdw blurRad="38100" dist="38100" dir="2700000" algn="tl">
                    <a:srgbClr val="000000">
                      <a:alpha val="43137"/>
                    </a:srgbClr>
                  </a:outerShdw>
                </a:effectLst>
                <a:cs typeface="Ali-A-Sharif" pitchFamily="2" charset="-78"/>
              </a:rPr>
              <a:t>إلى </a:t>
            </a:r>
            <a:r>
              <a:rPr lang="ar-SA" sz="4400" b="1" dirty="0" smtClean="0">
                <a:effectLst>
                  <a:outerShdw blurRad="38100" dist="38100" dir="2700000" algn="tl">
                    <a:srgbClr val="000000">
                      <a:alpha val="43137"/>
                    </a:srgbClr>
                  </a:outerShdw>
                </a:effectLst>
                <a:cs typeface="Ali-A-Sharif" pitchFamily="2" charset="-78"/>
              </a:rPr>
              <a:t>الن</a:t>
            </a:r>
            <a:r>
              <a:rPr lang="ar-IQ" sz="4400" b="1" dirty="0" smtClean="0">
                <a:effectLst>
                  <a:outerShdw blurRad="38100" dist="38100" dir="2700000" algn="tl">
                    <a:srgbClr val="000000">
                      <a:alpha val="43137"/>
                    </a:srgbClr>
                  </a:outerShdw>
                </a:effectLst>
                <a:cs typeface="Ali-A-Sharif" pitchFamily="2" charset="-78"/>
              </a:rPr>
              <a:t>َّ</a:t>
            </a:r>
            <a:r>
              <a:rPr lang="ar-SA" sz="4400" b="1" dirty="0" smtClean="0">
                <a:effectLst>
                  <a:outerShdw blurRad="38100" dist="38100" dir="2700000" algn="tl">
                    <a:srgbClr val="000000">
                      <a:alpha val="43137"/>
                    </a:srgbClr>
                  </a:outerShdw>
                </a:effectLst>
                <a:cs typeface="Ali-A-Sharif" pitchFamily="2" charset="-78"/>
              </a:rPr>
              <a:t>جاح </a:t>
            </a:r>
            <a:r>
              <a:rPr lang="ar-SA" sz="4400" b="1" dirty="0">
                <a:effectLst>
                  <a:outerShdw blurRad="38100" dist="38100" dir="2700000" algn="tl">
                    <a:srgbClr val="000000">
                      <a:alpha val="43137"/>
                    </a:srgbClr>
                  </a:outerShdw>
                </a:effectLst>
                <a:cs typeface="Ali-A-Sharif" pitchFamily="2" charset="-78"/>
              </a:rPr>
              <a:t>في تحقيق مطالب </a:t>
            </a:r>
            <a:r>
              <a:rPr lang="ar-SA" sz="4400" b="1" dirty="0" smtClean="0">
                <a:effectLst>
                  <a:outerShdw blurRad="38100" dist="38100" dir="2700000" algn="tl">
                    <a:srgbClr val="000000">
                      <a:alpha val="43137"/>
                    </a:srgbClr>
                  </a:outerShdw>
                </a:effectLst>
                <a:cs typeface="Ali-A-Sharif" pitchFamily="2" charset="-78"/>
              </a:rPr>
              <a:t>الن</a:t>
            </a:r>
            <a:r>
              <a:rPr lang="ar-IQ" sz="4400" b="1" dirty="0" smtClean="0">
                <a:effectLst>
                  <a:outerShdw blurRad="38100" dist="38100" dir="2700000" algn="tl">
                    <a:srgbClr val="000000">
                      <a:alpha val="43137"/>
                    </a:srgbClr>
                  </a:outerShdw>
                </a:effectLst>
                <a:cs typeface="Ali-A-Sharif" pitchFamily="2" charset="-78"/>
              </a:rPr>
              <a:t>ُّ</a:t>
            </a:r>
            <a:r>
              <a:rPr lang="ar-SA" sz="4400" b="1" dirty="0" smtClean="0">
                <a:effectLst>
                  <a:outerShdw blurRad="38100" dist="38100" dir="2700000" algn="tl">
                    <a:srgbClr val="000000">
                      <a:alpha val="43137"/>
                    </a:srgbClr>
                  </a:outerShdw>
                </a:effectLst>
                <a:cs typeface="Ali-A-Sharif" pitchFamily="2" charset="-78"/>
              </a:rPr>
              <a:t>مو المستقبلي</a:t>
            </a:r>
            <a:r>
              <a:rPr lang="ar-IQ" sz="4400" b="1" dirty="0" smtClean="0">
                <a:effectLst>
                  <a:outerShdw blurRad="38100" dist="38100" dir="2700000" algn="tl">
                    <a:srgbClr val="000000">
                      <a:alpha val="43137"/>
                    </a:srgbClr>
                  </a:outerShdw>
                </a:effectLst>
                <a:cs typeface="Ali-A-Sharif" pitchFamily="2" charset="-78"/>
              </a:rPr>
              <a:t>َّ</a:t>
            </a:r>
            <a:r>
              <a:rPr lang="ar-SA" sz="4400" b="1" dirty="0" smtClean="0">
                <a:effectLst>
                  <a:outerShdw blurRad="38100" dist="38100" dir="2700000" algn="tl">
                    <a:srgbClr val="000000">
                      <a:alpha val="43137"/>
                    </a:srgbClr>
                  </a:outerShdw>
                </a:effectLst>
                <a:cs typeface="Ali-A-Sharif" pitchFamily="2" charset="-78"/>
              </a:rPr>
              <a:t>ة</a:t>
            </a:r>
            <a:r>
              <a:rPr lang="ar-IQ" sz="4400" b="1" dirty="0" smtClean="0">
                <a:effectLst>
                  <a:outerShdw blurRad="38100" dist="38100" dir="2700000" algn="tl">
                    <a:srgbClr val="000000">
                      <a:alpha val="43137"/>
                    </a:srgbClr>
                  </a:outerShdw>
                </a:effectLst>
                <a:cs typeface="Ali-A-Sharif" pitchFamily="2" charset="-78"/>
              </a:rPr>
              <a:t> </a:t>
            </a:r>
            <a:r>
              <a:rPr lang="ar-SA" sz="4400" b="1" dirty="0" smtClean="0">
                <a:effectLst>
                  <a:outerShdw blurRad="38100" dist="38100" dir="2700000" algn="tl">
                    <a:srgbClr val="000000">
                      <a:alpha val="43137"/>
                    </a:srgbClr>
                  </a:outerShdw>
                </a:effectLst>
                <a:cs typeface="Ali-A-Sharif" pitchFamily="2" charset="-78"/>
              </a:rPr>
              <a:t>، </a:t>
            </a:r>
            <a:r>
              <a:rPr lang="ar-SA" sz="4400" b="1" dirty="0">
                <a:effectLst>
                  <a:outerShdw blurRad="38100" dist="38100" dir="2700000" algn="tl">
                    <a:srgbClr val="000000">
                      <a:alpha val="43137"/>
                    </a:srgbClr>
                  </a:outerShdw>
                </a:effectLst>
                <a:cs typeface="Ali-A-Sharif" pitchFamily="2" charset="-78"/>
              </a:rPr>
              <a:t>بينما يؤدي الفشل في إشباعه إلى نوع من </a:t>
            </a:r>
            <a:r>
              <a:rPr lang="ar-SA" sz="4400" b="1" dirty="0" smtClean="0">
                <a:effectLst>
                  <a:outerShdw blurRad="38100" dist="38100" dir="2700000" algn="tl">
                    <a:srgbClr val="000000">
                      <a:alpha val="43137"/>
                    </a:srgbClr>
                  </a:outerShdw>
                </a:effectLst>
                <a:cs typeface="Ali-A-Sharif" pitchFamily="2" charset="-78"/>
              </a:rPr>
              <a:t>الش</a:t>
            </a:r>
            <a:r>
              <a:rPr lang="ar-IQ" sz="4400" b="1" dirty="0" smtClean="0">
                <a:effectLst>
                  <a:outerShdw blurRad="38100" dist="38100" dir="2700000" algn="tl">
                    <a:srgbClr val="000000">
                      <a:alpha val="43137"/>
                    </a:srgbClr>
                  </a:outerShdw>
                </a:effectLst>
                <a:cs typeface="Ali-A-Sharif" pitchFamily="2" charset="-78"/>
              </a:rPr>
              <a:t>َّ</a:t>
            </a:r>
            <a:r>
              <a:rPr lang="ar-SA" sz="4400" b="1" dirty="0" smtClean="0">
                <a:effectLst>
                  <a:outerShdw blurRad="38100" dist="38100" dir="2700000" algn="tl">
                    <a:srgbClr val="000000">
                      <a:alpha val="43137"/>
                    </a:srgbClr>
                  </a:outerShdw>
                </a:effectLst>
                <a:cs typeface="Ali-A-Sharif" pitchFamily="2" charset="-78"/>
              </a:rPr>
              <a:t>قاء </a:t>
            </a:r>
            <a:r>
              <a:rPr lang="ar-SA" sz="4400" b="1" dirty="0">
                <a:effectLst>
                  <a:outerShdw blurRad="38100" dist="38100" dir="2700000" algn="tl">
                    <a:srgbClr val="000000">
                      <a:alpha val="43137"/>
                    </a:srgbClr>
                  </a:outerShdw>
                </a:effectLst>
                <a:cs typeface="Ali-A-Sharif" pitchFamily="2" charset="-78"/>
              </a:rPr>
              <a:t>وعدم </a:t>
            </a:r>
            <a:r>
              <a:rPr lang="ar-SA" sz="4400" b="1" dirty="0" smtClean="0">
                <a:effectLst>
                  <a:outerShdw blurRad="38100" dist="38100" dir="2700000" algn="tl">
                    <a:srgbClr val="000000">
                      <a:alpha val="43137"/>
                    </a:srgbClr>
                  </a:outerShdw>
                </a:effectLst>
                <a:cs typeface="Ali-A-Sharif" pitchFamily="2" charset="-78"/>
              </a:rPr>
              <a:t>الت</a:t>
            </a:r>
            <a:r>
              <a:rPr lang="ar-IQ" sz="4400" b="1" dirty="0" smtClean="0">
                <a:effectLst>
                  <a:outerShdw blurRad="38100" dist="38100" dir="2700000" algn="tl">
                    <a:srgbClr val="000000">
                      <a:alpha val="43137"/>
                    </a:srgbClr>
                  </a:outerShdw>
                </a:effectLst>
                <a:cs typeface="Ali-A-Sharif" pitchFamily="2" charset="-78"/>
              </a:rPr>
              <a:t>َّ</a:t>
            </a:r>
            <a:r>
              <a:rPr lang="ar-SA" sz="4400" b="1" dirty="0" smtClean="0">
                <a:effectLst>
                  <a:outerShdw blurRad="38100" dist="38100" dir="2700000" algn="tl">
                    <a:srgbClr val="000000">
                      <a:alpha val="43137"/>
                    </a:srgbClr>
                  </a:outerShdw>
                </a:effectLst>
                <a:cs typeface="Ali-A-Sharif" pitchFamily="2" charset="-78"/>
              </a:rPr>
              <a:t>وافق </a:t>
            </a:r>
            <a:r>
              <a:rPr lang="ar-SA" sz="4400" b="1" dirty="0">
                <a:effectLst>
                  <a:outerShdw blurRad="38100" dist="38100" dir="2700000" algn="tl">
                    <a:srgbClr val="000000">
                      <a:alpha val="43137"/>
                    </a:srgbClr>
                  </a:outerShdw>
                </a:effectLst>
                <a:cs typeface="Ali-A-Sharif" pitchFamily="2" charset="-78"/>
              </a:rPr>
              <a:t>مع مطالب المراحل </a:t>
            </a:r>
            <a:r>
              <a:rPr lang="ar-SA" sz="4400" b="1" dirty="0" smtClean="0">
                <a:effectLst>
                  <a:outerShdw blurRad="38100" dist="38100" dir="2700000" algn="tl">
                    <a:srgbClr val="000000">
                      <a:alpha val="43137"/>
                    </a:srgbClr>
                  </a:outerShdw>
                </a:effectLst>
                <a:cs typeface="Ali-A-Sharif" pitchFamily="2" charset="-78"/>
              </a:rPr>
              <a:t>الت</a:t>
            </a:r>
            <a:r>
              <a:rPr lang="ar-IQ" sz="4400" b="1" dirty="0" smtClean="0">
                <a:effectLst>
                  <a:outerShdw blurRad="38100" dist="38100" dir="2700000" algn="tl">
                    <a:srgbClr val="000000">
                      <a:alpha val="43137"/>
                    </a:srgbClr>
                  </a:outerShdw>
                </a:effectLst>
                <a:cs typeface="Ali-A-Sharif" pitchFamily="2" charset="-78"/>
              </a:rPr>
              <a:t>َّ</a:t>
            </a:r>
            <a:r>
              <a:rPr lang="ar-SA" sz="4400" b="1" dirty="0" smtClean="0">
                <a:effectLst>
                  <a:outerShdw blurRad="38100" dist="38100" dir="2700000" algn="tl">
                    <a:srgbClr val="000000">
                      <a:alpha val="43137"/>
                    </a:srgbClr>
                  </a:outerShdw>
                </a:effectLst>
                <a:cs typeface="Ali-A-Sharif" pitchFamily="2" charset="-78"/>
              </a:rPr>
              <a:t>الية </a:t>
            </a:r>
            <a:r>
              <a:rPr lang="ar-SA" sz="4400" b="1" dirty="0">
                <a:effectLst>
                  <a:outerShdw blurRad="38100" dist="38100" dir="2700000" algn="tl">
                    <a:srgbClr val="000000">
                      <a:alpha val="43137"/>
                    </a:srgbClr>
                  </a:outerShdw>
                </a:effectLst>
                <a:cs typeface="Ali-A-Sharif" pitchFamily="2" charset="-78"/>
              </a:rPr>
              <a:t>من الحياة...</a:t>
            </a:r>
            <a:endParaRPr lang="en-US" sz="4400" b="1" dirty="0">
              <a:effectLst>
                <a:outerShdw blurRad="38100" dist="38100" dir="2700000" algn="tl">
                  <a:srgbClr val="000000">
                    <a:alpha val="43137"/>
                  </a:srgbClr>
                </a:outerShdw>
              </a:effectLst>
              <a:cs typeface="Ali-A-Sharif" pitchFamily="2" charset="-78"/>
            </a:endParaRPr>
          </a:p>
          <a:p>
            <a:pPr marL="0" indent="0" algn="just" rtl="1">
              <a:lnSpc>
                <a:spcPct val="150000"/>
              </a:lnSpc>
              <a:spcBef>
                <a:spcPts val="600"/>
              </a:spcBef>
              <a:buNone/>
            </a:pPr>
            <a:endParaRPr lang="ar-IQ" sz="3600" b="1" dirty="0" smtClean="0">
              <a:effectLst>
                <a:outerShdw blurRad="38100" dist="38100" dir="2700000" algn="tl">
                  <a:srgbClr val="000000">
                    <a:alpha val="43137"/>
                  </a:srgbClr>
                </a:outerShdw>
              </a:effectLst>
              <a:cs typeface="Ali-A-Sharif" pitchFamily="2" charset="-78"/>
            </a:endParaRPr>
          </a:p>
          <a:p>
            <a:pPr marL="0" indent="0" algn="just" rtl="1">
              <a:lnSpc>
                <a:spcPct val="150000"/>
              </a:lnSpc>
              <a:spcBef>
                <a:spcPts val="600"/>
              </a:spcBef>
              <a:buNone/>
            </a:pPr>
            <a:endParaRPr lang="en-US" sz="3600" b="1" dirty="0">
              <a:effectLst>
                <a:outerShdw blurRad="38100" dist="38100" dir="2700000" algn="tl">
                  <a:srgbClr val="000000">
                    <a:alpha val="43137"/>
                  </a:srgbClr>
                </a:outerShdw>
              </a:effectLst>
              <a:cs typeface="Ali-A-Sharif" pitchFamily="2" charset="-78"/>
            </a:endParaRPr>
          </a:p>
        </p:txBody>
      </p:sp>
    </p:spTree>
    <p:extLst>
      <p:ext uri="{BB962C8B-B14F-4D97-AF65-F5344CB8AC3E}">
        <p14:creationId xmlns:p14="http://schemas.microsoft.com/office/powerpoint/2010/main" val="2946242544"/>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20143"/>
            <a:ext cx="12081164" cy="1255594"/>
          </a:xfrm>
        </p:spPr>
        <p:txBody>
          <a:bodyPr>
            <a:noAutofit/>
          </a:bodyPr>
          <a:lstStyle/>
          <a:p>
            <a:pPr algn="ctr"/>
            <a:r>
              <a:rPr lang="ar-IQ" sz="5200" b="1" dirty="0" smtClean="0">
                <a:solidFill>
                  <a:srgbClr val="FF0000"/>
                </a:solidFill>
                <a:effectLst>
                  <a:outerShdw blurRad="50800" dist="38100" dir="5400000" algn="t">
                    <a:srgbClr val="000000">
                      <a:alpha val="40000"/>
                    </a:srgbClr>
                  </a:outerShdw>
                </a:effectLst>
                <a:latin typeface="Sakkal Majalla" panose="02000000000000000000" pitchFamily="2" charset="-78"/>
                <a:cs typeface="Ali-A-Azzam" pitchFamily="2" charset="-78"/>
              </a:rPr>
              <a:t>المُحَاضَرَةُ الثانية/ </a:t>
            </a:r>
            <a:r>
              <a:rPr lang="ar-SA" sz="5200" b="1" dirty="0">
                <a:solidFill>
                  <a:srgbClr val="FF0000"/>
                </a:solidFill>
                <a:effectLst>
                  <a:outerShdw blurRad="50800" dist="38100" dir="5400000" algn="t">
                    <a:srgbClr val="000000">
                      <a:alpha val="40000"/>
                    </a:srgbClr>
                  </a:outerShdw>
                </a:effectLst>
                <a:latin typeface="Sakkal Majalla" panose="02000000000000000000" pitchFamily="2" charset="-78"/>
                <a:cs typeface="Ali-A-Azzam" pitchFamily="2" charset="-78"/>
              </a:rPr>
              <a:t>النُّمُوّ: مظاهره- </a:t>
            </a:r>
            <a:r>
              <a:rPr lang="ar-SA" sz="5200" b="1" dirty="0" smtClean="0">
                <a:solidFill>
                  <a:srgbClr val="FF0000"/>
                </a:solidFill>
                <a:effectLst>
                  <a:outerShdw blurRad="50800" dist="38100" dir="5400000" algn="t">
                    <a:srgbClr val="000000">
                      <a:alpha val="40000"/>
                    </a:srgbClr>
                  </a:outerShdw>
                </a:effectLst>
                <a:latin typeface="Sakkal Majalla" panose="02000000000000000000" pitchFamily="2" charset="-78"/>
                <a:cs typeface="Ali-A-Azzam" pitchFamily="2" charset="-78"/>
              </a:rPr>
              <a:t>مباد</a:t>
            </a:r>
            <a:r>
              <a:rPr lang="ar-IQ" sz="5200" b="1" dirty="0" smtClean="0">
                <a:solidFill>
                  <a:srgbClr val="FF0000"/>
                </a:solidFill>
                <a:effectLst>
                  <a:outerShdw blurRad="50800" dist="38100" dir="5400000" algn="t">
                    <a:srgbClr val="000000">
                      <a:alpha val="40000"/>
                    </a:srgbClr>
                  </a:outerShdw>
                </a:effectLst>
                <a:latin typeface="Sakkal Majalla" panose="02000000000000000000" pitchFamily="2" charset="-78"/>
                <a:cs typeface="Ali-A-Azzam" pitchFamily="2" charset="-78"/>
              </a:rPr>
              <a:t>ءُ</a:t>
            </a:r>
            <a:r>
              <a:rPr lang="ar-SA" sz="5200" b="1" dirty="0" smtClean="0">
                <a:solidFill>
                  <a:srgbClr val="FF0000"/>
                </a:solidFill>
                <a:effectLst>
                  <a:outerShdw blurRad="50800" dist="38100" dir="5400000" algn="t">
                    <a:srgbClr val="000000">
                      <a:alpha val="40000"/>
                    </a:srgbClr>
                  </a:outerShdw>
                </a:effectLst>
                <a:latin typeface="Sakkal Majalla" panose="02000000000000000000" pitchFamily="2" charset="-78"/>
                <a:cs typeface="Ali-A-Azzam" pitchFamily="2" charset="-78"/>
              </a:rPr>
              <a:t>ه- </a:t>
            </a:r>
            <a:r>
              <a:rPr lang="ar-SA" sz="5200" b="1" dirty="0">
                <a:solidFill>
                  <a:srgbClr val="FF0000"/>
                </a:solidFill>
                <a:effectLst>
                  <a:outerShdw blurRad="50800" dist="38100" dir="5400000" algn="t">
                    <a:srgbClr val="000000">
                      <a:alpha val="40000"/>
                    </a:srgbClr>
                  </a:outerShdw>
                </a:effectLst>
                <a:latin typeface="Sakkal Majalla" panose="02000000000000000000" pitchFamily="2" charset="-78"/>
                <a:cs typeface="Ali-A-Azzam" pitchFamily="2" charset="-78"/>
              </a:rPr>
              <a:t>العوامل المؤثرة عليه</a:t>
            </a:r>
            <a:endParaRPr lang="en-US" sz="5200" b="1" dirty="0">
              <a:solidFill>
                <a:srgbClr val="FF0000"/>
              </a:solidFill>
              <a:effectLst>
                <a:outerShdw blurRad="50800" dist="38100" dir="5400000" algn="t">
                  <a:srgbClr val="000000">
                    <a:alpha val="40000"/>
                  </a:srgbClr>
                </a:outerShdw>
              </a:effectLst>
              <a:latin typeface="Sakkal Majalla" panose="02000000000000000000" pitchFamily="2" charset="-78"/>
              <a:cs typeface="Ali-A-Azzam" pitchFamily="2" charset="-78"/>
            </a:endParaRPr>
          </a:p>
        </p:txBody>
      </p:sp>
      <p:sp>
        <p:nvSpPr>
          <p:cNvPr id="4" name="Content Placeholder 3"/>
          <p:cNvSpPr>
            <a:spLocks noGrp="1"/>
          </p:cNvSpPr>
          <p:nvPr>
            <p:ph idx="1"/>
          </p:nvPr>
        </p:nvSpPr>
        <p:spPr>
          <a:xfrm>
            <a:off x="193964" y="1537855"/>
            <a:ext cx="11804072" cy="5043053"/>
          </a:xfrm>
        </p:spPr>
        <p:txBody>
          <a:bodyPr>
            <a:normAutofit lnSpcReduction="10000"/>
          </a:bodyPr>
          <a:lstStyle/>
          <a:p>
            <a:pPr marL="0" indent="0" algn="ctr">
              <a:buNone/>
            </a:pPr>
            <a:r>
              <a:rPr lang="ar-IQ" sz="8000" b="1" dirty="0" smtClean="0">
                <a:effectLst>
                  <a:outerShdw blurRad="38100" dist="38100" dir="2700000" algn="tl">
                    <a:srgbClr val="000000">
                      <a:alpha val="43137"/>
                    </a:srgbClr>
                  </a:outerShdw>
                </a:effectLst>
                <a:cs typeface="Ali-A-Traditional" pitchFamily="2" charset="-78"/>
              </a:rPr>
              <a:t>محتويات المحاضرة</a:t>
            </a:r>
            <a:endParaRPr lang="ar-IQ" sz="200" b="1" dirty="0" smtClean="0">
              <a:effectLst>
                <a:outerShdw blurRad="38100" dist="38100" dir="2700000" algn="tl">
                  <a:srgbClr val="000000">
                    <a:alpha val="43137"/>
                  </a:srgbClr>
                </a:outerShdw>
              </a:effectLst>
              <a:cs typeface="Ali-A-Traditional" pitchFamily="2" charset="-78"/>
            </a:endParaRPr>
          </a:p>
          <a:p>
            <a:pPr marL="0" indent="0" algn="just" rtl="1">
              <a:lnSpc>
                <a:spcPct val="150000"/>
              </a:lnSpc>
              <a:spcBef>
                <a:spcPts val="600"/>
              </a:spcBef>
              <a:buNone/>
            </a:pPr>
            <a:r>
              <a:rPr lang="ar-SA" sz="5600" b="1" dirty="0">
                <a:solidFill>
                  <a:srgbClr val="0070C0"/>
                </a:solidFill>
                <a:effectLst>
                  <a:outerShdw blurRad="38100" dist="38100" dir="2700000" algn="tl">
                    <a:srgbClr val="000000">
                      <a:alpha val="43137"/>
                    </a:srgbClr>
                  </a:outerShdw>
                </a:effectLst>
                <a:cs typeface="Ali-A-Sharif Bold" pitchFamily="2" charset="-78"/>
              </a:rPr>
              <a:t>◄ </a:t>
            </a:r>
            <a:r>
              <a:rPr lang="ar-IQ" sz="5600" b="1" dirty="0" smtClean="0">
                <a:solidFill>
                  <a:srgbClr val="0070C0"/>
                </a:solidFill>
                <a:effectLst>
                  <a:outerShdw blurRad="38100" dist="38100" dir="2700000" algn="tl">
                    <a:srgbClr val="000000">
                      <a:alpha val="43137"/>
                    </a:srgbClr>
                  </a:outerShdw>
                </a:effectLst>
                <a:cs typeface="Ali-A-Sharif Bold" pitchFamily="2" charset="-78"/>
              </a:rPr>
              <a:t>بداية دراسة ظاهرة النُّمو</a:t>
            </a:r>
          </a:p>
          <a:p>
            <a:pPr marL="0" indent="0" algn="r" rtl="1">
              <a:buNone/>
            </a:pPr>
            <a:r>
              <a:rPr lang="ar-SA" sz="5600" b="1" dirty="0">
                <a:solidFill>
                  <a:srgbClr val="00B050"/>
                </a:solidFill>
                <a:effectLst>
                  <a:outerShdw blurRad="38100" dist="38100" dir="2700000" algn="tl">
                    <a:srgbClr val="000000">
                      <a:alpha val="43137"/>
                    </a:srgbClr>
                  </a:outerShdw>
                </a:effectLst>
                <a:cs typeface="Ali-A-Sharif Bold" pitchFamily="2" charset="-78"/>
              </a:rPr>
              <a:t>◄ </a:t>
            </a:r>
            <a:r>
              <a:rPr lang="ar-SA" sz="5600" b="1" dirty="0" smtClean="0">
                <a:solidFill>
                  <a:srgbClr val="00B050"/>
                </a:solidFill>
                <a:effectLst>
                  <a:outerShdw blurRad="38100" dist="38100" dir="2700000" algn="tl">
                    <a:srgbClr val="000000">
                      <a:alpha val="43137"/>
                    </a:srgbClr>
                  </a:outerShdw>
                </a:effectLst>
                <a:cs typeface="Ali-A-Sharif Bold" pitchFamily="2" charset="-78"/>
              </a:rPr>
              <a:t>أه</a:t>
            </a:r>
            <a:r>
              <a:rPr lang="ar-IQ" sz="5600" b="1" dirty="0" smtClean="0">
                <a:solidFill>
                  <a:srgbClr val="00B050"/>
                </a:solidFill>
                <a:effectLst>
                  <a:outerShdw blurRad="38100" dist="38100" dir="2700000" algn="tl">
                    <a:srgbClr val="000000">
                      <a:alpha val="43137"/>
                    </a:srgbClr>
                  </a:outerShdw>
                </a:effectLst>
                <a:cs typeface="Ali-A-Sharif Bold" pitchFamily="2" charset="-78"/>
              </a:rPr>
              <a:t>مِّيَّة دراسة النُّمو</a:t>
            </a:r>
            <a:endParaRPr lang="en-US" sz="5600" b="1" dirty="0">
              <a:solidFill>
                <a:srgbClr val="00B050"/>
              </a:solidFill>
              <a:effectLst>
                <a:outerShdw blurRad="38100" dist="38100" dir="2700000" algn="tl">
                  <a:srgbClr val="000000">
                    <a:alpha val="43137"/>
                  </a:srgbClr>
                </a:outerShdw>
              </a:effectLst>
              <a:cs typeface="Ali-A-Sharif Bold" pitchFamily="2" charset="-78"/>
            </a:endParaRPr>
          </a:p>
          <a:p>
            <a:pPr marL="0" indent="0" algn="r" rtl="1">
              <a:buNone/>
            </a:pPr>
            <a:r>
              <a:rPr lang="ar-SA" sz="5600" b="1" dirty="0">
                <a:solidFill>
                  <a:srgbClr val="C00000"/>
                </a:solidFill>
                <a:effectLst>
                  <a:outerShdw blurRad="38100" dist="38100" dir="2700000" algn="tl">
                    <a:srgbClr val="000000">
                      <a:alpha val="43137"/>
                    </a:srgbClr>
                  </a:outerShdw>
                </a:effectLst>
                <a:cs typeface="Ali-A-Sharif Bold" pitchFamily="2" charset="-78"/>
              </a:rPr>
              <a:t>◄ </a:t>
            </a:r>
            <a:r>
              <a:rPr lang="ar-IQ" sz="5600" b="1" dirty="0" smtClean="0">
                <a:solidFill>
                  <a:srgbClr val="C00000"/>
                </a:solidFill>
                <a:effectLst>
                  <a:outerShdw blurRad="38100" dist="38100" dir="2700000" algn="tl">
                    <a:srgbClr val="000000">
                      <a:alpha val="43137"/>
                    </a:srgbClr>
                  </a:outerShdw>
                </a:effectLst>
                <a:cs typeface="Ali-A-Sharif Bold" pitchFamily="2" charset="-78"/>
              </a:rPr>
              <a:t>القوانين والمبادئ العامة للنُّمو</a:t>
            </a:r>
            <a:endParaRPr lang="en-US" sz="5600" b="1" dirty="0">
              <a:solidFill>
                <a:srgbClr val="C00000"/>
              </a:solidFill>
              <a:effectLst>
                <a:outerShdw blurRad="38100" dist="38100" dir="2700000" algn="tl">
                  <a:srgbClr val="000000">
                    <a:alpha val="43137"/>
                  </a:srgbClr>
                </a:outerShdw>
              </a:effectLst>
              <a:cs typeface="Ali-A-Sharif Bold" pitchFamily="2" charset="-78"/>
            </a:endParaRPr>
          </a:p>
          <a:p>
            <a:pPr marL="0" indent="0" algn="r" rtl="1">
              <a:buNone/>
            </a:pPr>
            <a:r>
              <a:rPr lang="ar-SA" sz="5600" b="1" dirty="0">
                <a:solidFill>
                  <a:srgbClr val="7030A0"/>
                </a:solidFill>
                <a:effectLst>
                  <a:outerShdw blurRad="38100" dist="38100" dir="2700000" algn="tl">
                    <a:srgbClr val="000000">
                      <a:alpha val="43137"/>
                    </a:srgbClr>
                  </a:outerShdw>
                </a:effectLst>
                <a:cs typeface="Ali-A-Sharif Bold" pitchFamily="2" charset="-78"/>
              </a:rPr>
              <a:t>◄ </a:t>
            </a:r>
            <a:r>
              <a:rPr lang="ar-IQ" sz="5600" b="1" dirty="0" smtClean="0">
                <a:solidFill>
                  <a:srgbClr val="7030A0"/>
                </a:solidFill>
                <a:effectLst>
                  <a:outerShdw blurRad="38100" dist="38100" dir="2700000" algn="tl">
                    <a:srgbClr val="000000">
                      <a:alpha val="43137"/>
                    </a:srgbClr>
                  </a:outerShdw>
                </a:effectLst>
                <a:cs typeface="Ali-A-Sharif Bold" pitchFamily="2" charset="-78"/>
              </a:rPr>
              <a:t>العوامل المؤثرة في النُّمو</a:t>
            </a:r>
            <a:endParaRPr lang="en-US" sz="5600" b="1" dirty="0">
              <a:solidFill>
                <a:srgbClr val="7030A0"/>
              </a:solidFill>
              <a:effectLst>
                <a:outerShdw blurRad="38100" dist="38100" dir="2700000" algn="tl">
                  <a:srgbClr val="000000">
                    <a:alpha val="43137"/>
                  </a:srgbClr>
                </a:outerShdw>
              </a:effectLst>
              <a:cs typeface="Ali-A-Sharif Bold" pitchFamily="2" charset="-78"/>
            </a:endParaRPr>
          </a:p>
        </p:txBody>
      </p:sp>
    </p:spTree>
    <p:extLst>
      <p:ext uri="{BB962C8B-B14F-4D97-AF65-F5344CB8AC3E}">
        <p14:creationId xmlns:p14="http://schemas.microsoft.com/office/powerpoint/2010/main" val="3499798290"/>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arn(inVertic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arn(inVertical)">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43346" y="249382"/>
            <a:ext cx="11637818" cy="914399"/>
          </a:xfrm>
        </p:spPr>
        <p:txBody>
          <a:bodyPr>
            <a:noAutofit/>
          </a:bodyPr>
          <a:lstStyle/>
          <a:p>
            <a:pPr algn="ctr"/>
            <a:r>
              <a:rPr lang="ar-IQ" sz="7200" b="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Ali-A-Jiddah" pitchFamily="2" charset="-78"/>
              </a:rPr>
              <a:t>مصادر مطالب النُّمو</a:t>
            </a:r>
            <a:endParaRPr lang="en-US" sz="7200" b="1" dirty="0">
              <a:solidFill>
                <a:srgbClr val="FF0000"/>
              </a:solidFill>
              <a:effectLst>
                <a:outerShdw blurRad="38100" dist="38100" dir="2700000" algn="tl">
                  <a:srgbClr val="000000">
                    <a:alpha val="43137"/>
                  </a:srgbClr>
                </a:outerShdw>
              </a:effectLst>
              <a:latin typeface="Sakkal Majalla" panose="02000000000000000000" pitchFamily="2" charset="-78"/>
              <a:cs typeface="Ali-A-Jiddah" pitchFamily="2" charset="-78"/>
            </a:endParaRPr>
          </a:p>
        </p:txBody>
      </p:sp>
      <p:sp>
        <p:nvSpPr>
          <p:cNvPr id="4" name="Content Placeholder 3"/>
          <p:cNvSpPr>
            <a:spLocks noGrp="1"/>
          </p:cNvSpPr>
          <p:nvPr>
            <p:ph idx="1"/>
          </p:nvPr>
        </p:nvSpPr>
        <p:spPr>
          <a:xfrm>
            <a:off x="96982" y="1039091"/>
            <a:ext cx="11984182" cy="5694218"/>
          </a:xfrm>
        </p:spPr>
        <p:txBody>
          <a:bodyPr>
            <a:normAutofit/>
          </a:bodyPr>
          <a:lstStyle/>
          <a:p>
            <a:pPr marL="0" indent="0" algn="just" rtl="1">
              <a:lnSpc>
                <a:spcPct val="150000"/>
              </a:lnSpc>
              <a:buNone/>
            </a:pPr>
            <a:r>
              <a:rPr lang="ar-SA" sz="5400" b="1" dirty="0">
                <a:solidFill>
                  <a:srgbClr val="0070C0"/>
                </a:solidFill>
                <a:effectLst>
                  <a:outerShdw blurRad="38100" dist="38100" dir="2700000" algn="tl">
                    <a:srgbClr val="000000">
                      <a:alpha val="43137"/>
                    </a:srgbClr>
                  </a:outerShdw>
                </a:effectLst>
                <a:cs typeface="Ali-A-Samik" pitchFamily="2" charset="-78"/>
              </a:rPr>
              <a:t>المصدر الأول: التاريخ الجنيني للفرد</a:t>
            </a:r>
            <a:endParaRPr lang="en-US" sz="5400" b="1" dirty="0">
              <a:solidFill>
                <a:srgbClr val="0070C0"/>
              </a:solidFill>
              <a:effectLst>
                <a:outerShdw blurRad="38100" dist="38100" dir="2700000" algn="tl">
                  <a:srgbClr val="000000">
                    <a:alpha val="43137"/>
                  </a:srgbClr>
                </a:outerShdw>
              </a:effectLst>
              <a:cs typeface="Ali-A-Samik" pitchFamily="2" charset="-78"/>
            </a:endParaRPr>
          </a:p>
          <a:p>
            <a:pPr marL="0" indent="0" algn="just" rtl="1">
              <a:lnSpc>
                <a:spcPct val="150000"/>
              </a:lnSpc>
              <a:buNone/>
            </a:pPr>
            <a:r>
              <a:rPr lang="ar-SA" sz="4400" b="1" dirty="0">
                <a:effectLst>
                  <a:outerShdw blurRad="38100" dist="38100" dir="2700000" algn="tl">
                    <a:srgbClr val="000000">
                      <a:alpha val="43137"/>
                    </a:srgbClr>
                  </a:outerShdw>
                </a:effectLst>
                <a:cs typeface="Ali-A-Sharif" pitchFamily="2" charset="-78"/>
              </a:rPr>
              <a:t>يبدأ هذا المصدر منذ تكوين </a:t>
            </a:r>
            <a:r>
              <a:rPr lang="ar-SA" sz="4400" b="1" dirty="0" smtClean="0">
                <a:effectLst>
                  <a:outerShdw blurRad="38100" dist="38100" dir="2700000" algn="tl">
                    <a:srgbClr val="000000">
                      <a:alpha val="43137"/>
                    </a:srgbClr>
                  </a:outerShdw>
                </a:effectLst>
                <a:cs typeface="Ali-A-Sharif" pitchFamily="2" charset="-78"/>
              </a:rPr>
              <a:t>الخلي</a:t>
            </a:r>
            <a:r>
              <a:rPr lang="ar-IQ" sz="4400" b="1" dirty="0" smtClean="0">
                <a:effectLst>
                  <a:outerShdw blurRad="38100" dist="38100" dir="2700000" algn="tl">
                    <a:srgbClr val="000000">
                      <a:alpha val="43137"/>
                    </a:srgbClr>
                  </a:outerShdw>
                </a:effectLst>
                <a:cs typeface="Ali-A-Sharif" pitchFamily="2" charset="-78"/>
              </a:rPr>
              <a:t>َّ</a:t>
            </a:r>
            <a:r>
              <a:rPr lang="ar-SA" sz="4400" b="1" dirty="0" smtClean="0">
                <a:effectLst>
                  <a:outerShdw blurRad="38100" dist="38100" dir="2700000" algn="tl">
                    <a:srgbClr val="000000">
                      <a:alpha val="43137"/>
                    </a:srgbClr>
                  </a:outerShdw>
                </a:effectLst>
                <a:cs typeface="Ali-A-Sharif" pitchFamily="2" charset="-78"/>
              </a:rPr>
              <a:t>ة </a:t>
            </a:r>
            <a:r>
              <a:rPr lang="ar-SA" sz="4400" b="1" dirty="0">
                <a:effectLst>
                  <a:outerShdw blurRad="38100" dist="38100" dir="2700000" algn="tl">
                    <a:srgbClr val="000000">
                      <a:alpha val="43137"/>
                    </a:srgbClr>
                  </a:outerShdw>
                </a:effectLst>
                <a:cs typeface="Ali-A-Sharif" pitchFamily="2" charset="-78"/>
              </a:rPr>
              <a:t>الملقحة وتستمر خلال المرحلة </a:t>
            </a:r>
            <a:r>
              <a:rPr lang="ar-SA" sz="4400" b="1" dirty="0" smtClean="0">
                <a:effectLst>
                  <a:outerShdw blurRad="38100" dist="38100" dir="2700000" algn="tl">
                    <a:srgbClr val="000000">
                      <a:alpha val="43137"/>
                    </a:srgbClr>
                  </a:outerShdw>
                </a:effectLst>
                <a:cs typeface="Ali-A-Sharif" pitchFamily="2" charset="-78"/>
              </a:rPr>
              <a:t>الجنيني</a:t>
            </a:r>
            <a:r>
              <a:rPr lang="ar-IQ" sz="4400" b="1" dirty="0" smtClean="0">
                <a:effectLst>
                  <a:outerShdw blurRad="38100" dist="38100" dir="2700000" algn="tl">
                    <a:srgbClr val="000000">
                      <a:alpha val="43137"/>
                    </a:srgbClr>
                  </a:outerShdw>
                </a:effectLst>
                <a:cs typeface="Ali-A-Sharif" pitchFamily="2" charset="-78"/>
              </a:rPr>
              <a:t>َّ</a:t>
            </a:r>
            <a:r>
              <a:rPr lang="ar-SA" sz="4400" b="1" dirty="0" smtClean="0">
                <a:effectLst>
                  <a:outerShdw blurRad="38100" dist="38100" dir="2700000" algn="tl">
                    <a:srgbClr val="000000">
                      <a:alpha val="43137"/>
                    </a:srgbClr>
                  </a:outerShdw>
                </a:effectLst>
                <a:cs typeface="Ali-A-Sharif" pitchFamily="2" charset="-78"/>
              </a:rPr>
              <a:t>ة</a:t>
            </a:r>
            <a:r>
              <a:rPr lang="ar-IQ" sz="4400" b="1" dirty="0" smtClean="0">
                <a:effectLst>
                  <a:outerShdw blurRad="38100" dist="38100" dir="2700000" algn="tl">
                    <a:srgbClr val="000000">
                      <a:alpha val="43137"/>
                    </a:srgbClr>
                  </a:outerShdw>
                </a:effectLst>
                <a:cs typeface="Ali-A-Sharif" pitchFamily="2" charset="-78"/>
              </a:rPr>
              <a:t> </a:t>
            </a:r>
            <a:r>
              <a:rPr lang="ar-SA" sz="4400" b="1" dirty="0" smtClean="0">
                <a:effectLst>
                  <a:outerShdw blurRad="38100" dist="38100" dir="2700000" algn="tl">
                    <a:srgbClr val="000000">
                      <a:alpha val="43137"/>
                    </a:srgbClr>
                  </a:outerShdw>
                </a:effectLst>
                <a:cs typeface="Ali-A-Sharif" pitchFamily="2" charset="-78"/>
              </a:rPr>
              <a:t>.</a:t>
            </a:r>
            <a:endParaRPr lang="en-US" sz="4400" b="1" dirty="0">
              <a:effectLst>
                <a:outerShdw blurRad="38100" dist="38100" dir="2700000" algn="tl">
                  <a:srgbClr val="000000">
                    <a:alpha val="43137"/>
                  </a:srgbClr>
                </a:outerShdw>
              </a:effectLst>
              <a:cs typeface="Ali-A-Sharif" pitchFamily="2" charset="-78"/>
            </a:endParaRPr>
          </a:p>
          <a:p>
            <a:pPr marL="0" indent="0" algn="just" rtl="1">
              <a:lnSpc>
                <a:spcPct val="150000"/>
              </a:lnSpc>
              <a:buNone/>
            </a:pPr>
            <a:r>
              <a:rPr lang="ar-SA" sz="4400" b="1" dirty="0">
                <a:solidFill>
                  <a:srgbClr val="FF0000"/>
                </a:solidFill>
                <a:effectLst>
                  <a:outerShdw blurRad="38100" dist="38100" dir="2700000" algn="tl">
                    <a:srgbClr val="000000">
                      <a:alpha val="43137"/>
                    </a:srgbClr>
                  </a:outerShdw>
                </a:effectLst>
                <a:cs typeface="Ali-A-Azzam" pitchFamily="2" charset="-78"/>
              </a:rPr>
              <a:t>مثال: </a:t>
            </a:r>
            <a:r>
              <a:rPr lang="ar-SA" sz="4400" b="1" dirty="0" smtClean="0">
                <a:effectLst>
                  <a:outerShdw blurRad="38100" dist="38100" dir="2700000" algn="tl">
                    <a:srgbClr val="000000">
                      <a:alpha val="43137"/>
                    </a:srgbClr>
                  </a:outerShdw>
                </a:effectLst>
                <a:cs typeface="Ali-A-Sharif" pitchFamily="2" charset="-78"/>
              </a:rPr>
              <a:t>إذ</a:t>
            </a:r>
            <a:r>
              <a:rPr lang="ar-IQ" sz="4400" b="1" dirty="0" smtClean="0">
                <a:effectLst>
                  <a:outerShdw blurRad="38100" dist="38100" dir="2700000" algn="tl">
                    <a:srgbClr val="000000">
                      <a:alpha val="43137"/>
                    </a:srgbClr>
                  </a:outerShdw>
                </a:effectLst>
                <a:cs typeface="Ali-A-Sharif" pitchFamily="2" charset="-78"/>
              </a:rPr>
              <a:t>ا</a:t>
            </a:r>
            <a:r>
              <a:rPr lang="ar-SA" sz="4400" b="1" dirty="0" smtClean="0">
                <a:effectLst>
                  <a:outerShdw blurRad="38100" dist="38100" dir="2700000" algn="tl">
                    <a:srgbClr val="000000">
                      <a:alpha val="43137"/>
                    </a:srgbClr>
                  </a:outerShdw>
                </a:effectLst>
                <a:cs typeface="Ali-A-Sharif" pitchFamily="2" charset="-78"/>
              </a:rPr>
              <a:t> </a:t>
            </a:r>
            <a:r>
              <a:rPr lang="ar-SA" sz="4400" b="1" dirty="0">
                <a:effectLst>
                  <a:outerShdw blurRad="38100" dist="38100" dir="2700000" algn="tl">
                    <a:srgbClr val="000000">
                      <a:alpha val="43137"/>
                    </a:srgbClr>
                  </a:outerShdw>
                </a:effectLst>
                <a:cs typeface="Ali-A-Sharif" pitchFamily="2" charset="-78"/>
              </a:rPr>
              <a:t>لم تظهر الوظيفة </a:t>
            </a:r>
            <a:r>
              <a:rPr lang="ar-SA" sz="4400" b="1" dirty="0" smtClean="0">
                <a:effectLst>
                  <a:outerShdw blurRad="38100" dist="38100" dir="2700000" algn="tl">
                    <a:srgbClr val="000000">
                      <a:alpha val="43137"/>
                    </a:srgbClr>
                  </a:outerShdw>
                </a:effectLst>
                <a:cs typeface="Ali-A-Sharif" pitchFamily="2" charset="-78"/>
              </a:rPr>
              <a:t>الس</a:t>
            </a:r>
            <a:r>
              <a:rPr lang="ar-IQ" sz="4400" b="1" dirty="0" smtClean="0">
                <a:effectLst>
                  <a:outerShdw blurRad="38100" dist="38100" dir="2700000" algn="tl">
                    <a:srgbClr val="000000">
                      <a:alpha val="43137"/>
                    </a:srgbClr>
                  </a:outerShdw>
                </a:effectLst>
                <a:cs typeface="Ali-A-Sharif" pitchFamily="2" charset="-78"/>
              </a:rPr>
              <a:t>َّ</a:t>
            </a:r>
            <a:r>
              <a:rPr lang="ar-SA" sz="4400" b="1" dirty="0" smtClean="0">
                <a:effectLst>
                  <a:outerShdw blurRad="38100" dist="38100" dir="2700000" algn="tl">
                    <a:srgbClr val="000000">
                      <a:alpha val="43137"/>
                    </a:srgbClr>
                  </a:outerShdw>
                </a:effectLst>
                <a:cs typeface="Ali-A-Sharif" pitchFamily="2" charset="-78"/>
              </a:rPr>
              <a:t>معية </a:t>
            </a:r>
            <a:r>
              <a:rPr lang="ar-SA" sz="4400" b="1" dirty="0">
                <a:effectLst>
                  <a:outerShdw blurRad="38100" dist="38100" dir="2700000" algn="tl">
                    <a:srgbClr val="000000">
                      <a:alpha val="43137"/>
                    </a:srgbClr>
                  </a:outerShdw>
                </a:effectLst>
                <a:cs typeface="Ali-A-Sharif" pitchFamily="2" charset="-78"/>
              </a:rPr>
              <a:t>خلال هذه المرحلة فإنَّ ذلك يعني صعوبة تكيف الفرد مع الأصوات كمطلب أساسي في مراحل حياة الإنسان </a:t>
            </a:r>
            <a:r>
              <a:rPr lang="ar-SA" sz="4400" b="1" dirty="0" smtClean="0">
                <a:effectLst>
                  <a:outerShdw blurRad="38100" dist="38100" dir="2700000" algn="tl">
                    <a:srgbClr val="000000">
                      <a:alpha val="43137"/>
                    </a:srgbClr>
                  </a:outerShdw>
                </a:effectLst>
                <a:cs typeface="Ali-A-Sharif" pitchFamily="2" charset="-78"/>
              </a:rPr>
              <a:t>الت</a:t>
            </a:r>
            <a:r>
              <a:rPr lang="ar-IQ" sz="4400" b="1" dirty="0" smtClean="0">
                <a:effectLst>
                  <a:outerShdw blurRad="38100" dist="38100" dir="2700000" algn="tl">
                    <a:srgbClr val="000000">
                      <a:alpha val="43137"/>
                    </a:srgbClr>
                  </a:outerShdw>
                </a:effectLst>
                <a:cs typeface="Ali-A-Sharif" pitchFamily="2" charset="-78"/>
              </a:rPr>
              <a:t>َّ</a:t>
            </a:r>
            <a:r>
              <a:rPr lang="ar-SA" sz="4400" b="1" dirty="0" smtClean="0">
                <a:effectLst>
                  <a:outerShdw blurRad="38100" dist="38100" dir="2700000" algn="tl">
                    <a:srgbClr val="000000">
                      <a:alpha val="43137"/>
                    </a:srgbClr>
                  </a:outerShdw>
                </a:effectLst>
                <a:cs typeface="Ali-A-Sharif" pitchFamily="2" charset="-78"/>
              </a:rPr>
              <a:t>الية </a:t>
            </a:r>
            <a:r>
              <a:rPr lang="ar-SA" sz="4400" b="1" dirty="0">
                <a:effectLst>
                  <a:outerShdw blurRad="38100" dist="38100" dir="2700000" algn="tl">
                    <a:srgbClr val="000000">
                      <a:alpha val="43137"/>
                    </a:srgbClr>
                  </a:outerShdw>
                </a:effectLst>
                <a:cs typeface="Ali-A-Sharif" pitchFamily="2" charset="-78"/>
              </a:rPr>
              <a:t>ولا تقتصر </a:t>
            </a:r>
            <a:r>
              <a:rPr lang="ar-SA" sz="4400" b="1" dirty="0" smtClean="0">
                <a:effectLst>
                  <a:outerShdw blurRad="38100" dist="38100" dir="2700000" algn="tl">
                    <a:srgbClr val="000000">
                      <a:alpha val="43137"/>
                    </a:srgbClr>
                  </a:outerShdw>
                </a:effectLst>
                <a:cs typeface="Ali-A-Sharif" pitchFamily="2" charset="-78"/>
              </a:rPr>
              <a:t>الص</a:t>
            </a:r>
            <a:r>
              <a:rPr lang="ar-IQ" sz="4400" b="1" dirty="0" smtClean="0">
                <a:effectLst>
                  <a:outerShdw blurRad="38100" dist="38100" dir="2700000" algn="tl">
                    <a:srgbClr val="000000">
                      <a:alpha val="43137"/>
                    </a:srgbClr>
                  </a:outerShdw>
                </a:effectLst>
                <a:cs typeface="Ali-A-Sharif" pitchFamily="2" charset="-78"/>
              </a:rPr>
              <a:t>ُّ</a:t>
            </a:r>
            <a:r>
              <a:rPr lang="ar-SA" sz="4400" b="1" dirty="0" smtClean="0">
                <a:effectLst>
                  <a:outerShdw blurRad="38100" dist="38100" dir="2700000" algn="tl">
                    <a:srgbClr val="000000">
                      <a:alpha val="43137"/>
                    </a:srgbClr>
                  </a:outerShdw>
                </a:effectLst>
                <a:cs typeface="Ali-A-Sharif" pitchFamily="2" charset="-78"/>
              </a:rPr>
              <a:t>عوبة </a:t>
            </a:r>
            <a:r>
              <a:rPr lang="ar-SA" sz="4400" b="1" dirty="0">
                <a:effectLst>
                  <a:outerShdw blurRad="38100" dist="38100" dir="2700000" algn="tl">
                    <a:srgbClr val="000000">
                      <a:alpha val="43137"/>
                    </a:srgbClr>
                  </a:outerShdw>
                </a:effectLst>
                <a:cs typeface="Ali-A-Sharif" pitchFamily="2" charset="-78"/>
              </a:rPr>
              <a:t>على الجانب </a:t>
            </a:r>
            <a:r>
              <a:rPr lang="ar-SA" sz="4400" b="1" dirty="0" smtClean="0">
                <a:effectLst>
                  <a:outerShdw blurRad="38100" dist="38100" dir="2700000" algn="tl">
                    <a:srgbClr val="000000">
                      <a:alpha val="43137"/>
                    </a:srgbClr>
                  </a:outerShdw>
                </a:effectLst>
                <a:cs typeface="Ali-A-Sharif" pitchFamily="2" charset="-78"/>
              </a:rPr>
              <a:t>الس</a:t>
            </a:r>
            <a:r>
              <a:rPr lang="ar-IQ" sz="4400" b="1" dirty="0" smtClean="0">
                <a:effectLst>
                  <a:outerShdw blurRad="38100" dist="38100" dir="2700000" algn="tl">
                    <a:srgbClr val="000000">
                      <a:alpha val="43137"/>
                    </a:srgbClr>
                  </a:outerShdw>
                </a:effectLst>
                <a:cs typeface="Ali-A-Sharif" pitchFamily="2" charset="-78"/>
              </a:rPr>
              <a:t>َّ</a:t>
            </a:r>
            <a:r>
              <a:rPr lang="ar-SA" sz="4400" b="1" dirty="0" smtClean="0">
                <a:effectLst>
                  <a:outerShdw blurRad="38100" dist="38100" dir="2700000" algn="tl">
                    <a:srgbClr val="000000">
                      <a:alpha val="43137"/>
                    </a:srgbClr>
                  </a:outerShdw>
                </a:effectLst>
                <a:cs typeface="Ali-A-Sharif" pitchFamily="2" charset="-78"/>
              </a:rPr>
              <a:t>معي </a:t>
            </a:r>
            <a:r>
              <a:rPr lang="ar-SA" sz="4400" b="1" dirty="0">
                <a:effectLst>
                  <a:outerShdw blurRad="38100" dist="38100" dir="2700000" algn="tl">
                    <a:srgbClr val="000000">
                      <a:alpha val="43137"/>
                    </a:srgbClr>
                  </a:outerShdw>
                </a:effectLst>
                <a:cs typeface="Ali-A-Sharif" pitchFamily="2" charset="-78"/>
              </a:rPr>
              <a:t>فقط  بل تمتد إلى صعوبة </a:t>
            </a:r>
            <a:r>
              <a:rPr lang="ar-SA" sz="4400" b="1" dirty="0" smtClean="0">
                <a:effectLst>
                  <a:outerShdw blurRad="38100" dist="38100" dir="2700000" algn="tl">
                    <a:srgbClr val="000000">
                      <a:alpha val="43137"/>
                    </a:srgbClr>
                  </a:outerShdw>
                </a:effectLst>
                <a:cs typeface="Ali-A-Sharif" pitchFamily="2" charset="-78"/>
              </a:rPr>
              <a:t>الن</a:t>
            </a:r>
            <a:r>
              <a:rPr lang="ar-IQ" sz="4400" b="1" dirty="0" smtClean="0">
                <a:effectLst>
                  <a:outerShdw blurRad="38100" dist="38100" dir="2700000" algn="tl">
                    <a:srgbClr val="000000">
                      <a:alpha val="43137"/>
                    </a:srgbClr>
                  </a:outerShdw>
                </a:effectLst>
                <a:cs typeface="Ali-A-Sharif" pitchFamily="2" charset="-78"/>
              </a:rPr>
              <a:t>ُّ</a:t>
            </a:r>
            <a:r>
              <a:rPr lang="ar-SA" sz="4400" b="1" dirty="0" smtClean="0">
                <a:effectLst>
                  <a:outerShdw blurRad="38100" dist="38100" dir="2700000" algn="tl">
                    <a:srgbClr val="000000">
                      <a:alpha val="43137"/>
                    </a:srgbClr>
                  </a:outerShdw>
                </a:effectLst>
                <a:cs typeface="Ali-A-Sharif" pitchFamily="2" charset="-78"/>
              </a:rPr>
              <a:t>طق والت</a:t>
            </a:r>
            <a:r>
              <a:rPr lang="ar-IQ" sz="4400" b="1" dirty="0" smtClean="0">
                <a:effectLst>
                  <a:outerShdw blurRad="38100" dist="38100" dir="2700000" algn="tl">
                    <a:srgbClr val="000000">
                      <a:alpha val="43137"/>
                    </a:srgbClr>
                  </a:outerShdw>
                </a:effectLst>
                <a:cs typeface="Ali-A-Sharif" pitchFamily="2" charset="-78"/>
              </a:rPr>
              <a:t>َّ</a:t>
            </a:r>
            <a:r>
              <a:rPr lang="ar-SA" sz="4400" b="1" dirty="0" smtClean="0">
                <a:effectLst>
                  <a:outerShdw blurRad="38100" dist="38100" dir="2700000" algn="tl">
                    <a:srgbClr val="000000">
                      <a:alpha val="43137"/>
                    </a:srgbClr>
                  </a:outerShdw>
                </a:effectLst>
                <a:cs typeface="Ali-A-Sharif" pitchFamily="2" charset="-78"/>
              </a:rPr>
              <a:t>عل</a:t>
            </a:r>
            <a:r>
              <a:rPr lang="ar-IQ" sz="4400" b="1" dirty="0" smtClean="0">
                <a:effectLst>
                  <a:outerShdw blurRad="38100" dist="38100" dir="2700000" algn="tl">
                    <a:srgbClr val="000000">
                      <a:alpha val="43137"/>
                    </a:srgbClr>
                  </a:outerShdw>
                </a:effectLst>
                <a:cs typeface="Ali-A-Sharif" pitchFamily="2" charset="-78"/>
              </a:rPr>
              <a:t>ُّ</a:t>
            </a:r>
            <a:r>
              <a:rPr lang="ar-SA" sz="4400" b="1" dirty="0" smtClean="0">
                <a:effectLst>
                  <a:outerShdw blurRad="38100" dist="38100" dir="2700000" algn="tl">
                    <a:srgbClr val="000000">
                      <a:alpha val="43137"/>
                    </a:srgbClr>
                  </a:outerShdw>
                </a:effectLst>
                <a:cs typeface="Ali-A-Sharif" pitchFamily="2" charset="-78"/>
              </a:rPr>
              <a:t>م. </a:t>
            </a:r>
            <a:endParaRPr lang="en-US" sz="4400" b="1" dirty="0">
              <a:effectLst>
                <a:outerShdw blurRad="38100" dist="38100" dir="2700000" algn="tl">
                  <a:srgbClr val="000000">
                    <a:alpha val="43137"/>
                  </a:srgbClr>
                </a:outerShdw>
              </a:effectLst>
              <a:cs typeface="Ali-A-Sharif" pitchFamily="2" charset="-78"/>
            </a:endParaRPr>
          </a:p>
          <a:p>
            <a:pPr marL="0" indent="0" algn="just" rtl="1">
              <a:lnSpc>
                <a:spcPct val="150000"/>
              </a:lnSpc>
              <a:spcBef>
                <a:spcPts val="600"/>
              </a:spcBef>
              <a:buNone/>
            </a:pPr>
            <a:endParaRPr lang="ar-IQ" sz="3600" b="1" dirty="0" smtClean="0">
              <a:effectLst>
                <a:outerShdw blurRad="38100" dist="38100" dir="2700000" algn="tl">
                  <a:srgbClr val="000000">
                    <a:alpha val="43137"/>
                  </a:srgbClr>
                </a:outerShdw>
              </a:effectLst>
              <a:cs typeface="Ali-A-Sharif" pitchFamily="2" charset="-78"/>
            </a:endParaRPr>
          </a:p>
          <a:p>
            <a:pPr marL="0" indent="0" algn="just" rtl="1">
              <a:lnSpc>
                <a:spcPct val="150000"/>
              </a:lnSpc>
              <a:spcBef>
                <a:spcPts val="600"/>
              </a:spcBef>
              <a:buNone/>
            </a:pPr>
            <a:endParaRPr lang="en-US" sz="3600" b="1" dirty="0">
              <a:effectLst>
                <a:outerShdw blurRad="38100" dist="38100" dir="2700000" algn="tl">
                  <a:srgbClr val="000000">
                    <a:alpha val="43137"/>
                  </a:srgbClr>
                </a:outerShdw>
              </a:effectLst>
              <a:cs typeface="Ali-A-Sharif" pitchFamily="2" charset="-78"/>
            </a:endParaRPr>
          </a:p>
        </p:txBody>
      </p:sp>
    </p:spTree>
    <p:extLst>
      <p:ext uri="{BB962C8B-B14F-4D97-AF65-F5344CB8AC3E}">
        <p14:creationId xmlns:p14="http://schemas.microsoft.com/office/powerpoint/2010/main" val="141608426"/>
      </p:ext>
    </p:extLst>
  </p:cSld>
  <p:clrMapOvr>
    <a:masterClrMapping/>
  </p:clrMapOvr>
  <mc:AlternateContent xmlns:mc="http://schemas.openxmlformats.org/markup-compatibility/2006" xmlns:p14="http://schemas.microsoft.com/office/powerpoint/2010/main">
    <mc:Choice Requires="p14">
      <p:transition spd="slow" p14:dur="1600">
        <p14:conveyor dir="r"/>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6982" y="110837"/>
            <a:ext cx="11901054" cy="6650182"/>
          </a:xfrm>
        </p:spPr>
        <p:txBody>
          <a:bodyPr>
            <a:noAutofit/>
          </a:bodyPr>
          <a:lstStyle/>
          <a:p>
            <a:pPr algn="r" rtl="1">
              <a:lnSpc>
                <a:spcPct val="150000"/>
              </a:lnSpc>
            </a:pPr>
            <a:r>
              <a:rPr lang="ar-SA" sz="5400" b="1" dirty="0">
                <a:solidFill>
                  <a:srgbClr val="C00000"/>
                </a:solidFill>
                <a:effectLst>
                  <a:outerShdw blurRad="38100" dist="38100" dir="2700000" algn="tl">
                    <a:srgbClr val="000000">
                      <a:alpha val="43137"/>
                    </a:srgbClr>
                  </a:outerShdw>
                </a:effectLst>
                <a:latin typeface="+mn-lt"/>
                <a:ea typeface="+mn-ea"/>
                <a:cs typeface="Ali-A-Samik" pitchFamily="2" charset="-78"/>
              </a:rPr>
              <a:t>المصدر الثاني: النمط الثقافي للمجتمع الذي يوجد فيه الفرد </a:t>
            </a:r>
            <a:r>
              <a:rPr lang="en-US" b="1" dirty="0">
                <a:effectLst>
                  <a:outerShdw blurRad="38100" dist="38100" dir="2700000" algn="tl">
                    <a:srgbClr val="000000">
                      <a:alpha val="43137"/>
                    </a:srgbClr>
                  </a:outerShdw>
                </a:effectLst>
                <a:latin typeface="+mn-lt"/>
                <a:ea typeface="+mn-ea"/>
                <a:cs typeface="Ali-A-Sharif" pitchFamily="2" charset="-78"/>
              </a:rPr>
              <a:t/>
            </a:r>
            <a:br>
              <a:rPr lang="en-US" b="1" dirty="0">
                <a:effectLst>
                  <a:outerShdw blurRad="38100" dist="38100" dir="2700000" algn="tl">
                    <a:srgbClr val="000000">
                      <a:alpha val="43137"/>
                    </a:srgbClr>
                  </a:outerShdw>
                </a:effectLst>
                <a:latin typeface="+mn-lt"/>
                <a:ea typeface="+mn-ea"/>
                <a:cs typeface="Ali-A-Sharif" pitchFamily="2" charset="-78"/>
              </a:rPr>
            </a:br>
            <a:r>
              <a:rPr lang="ar-IQ" sz="1100" b="1" dirty="0" smtClean="0">
                <a:effectLst>
                  <a:outerShdw blurRad="38100" dist="38100" dir="2700000" algn="tl">
                    <a:srgbClr val="000000">
                      <a:alpha val="43137"/>
                    </a:srgbClr>
                  </a:outerShdw>
                </a:effectLst>
                <a:latin typeface="+mn-lt"/>
                <a:ea typeface="+mn-ea"/>
                <a:cs typeface="Ali-A-Sharif" pitchFamily="2" charset="-78"/>
              </a:rPr>
              <a:t/>
            </a:r>
            <a:br>
              <a:rPr lang="ar-IQ" sz="1100" b="1" dirty="0" smtClean="0">
                <a:effectLst>
                  <a:outerShdw blurRad="38100" dist="38100" dir="2700000" algn="tl">
                    <a:srgbClr val="000000">
                      <a:alpha val="43137"/>
                    </a:srgbClr>
                  </a:outerShdw>
                </a:effectLst>
                <a:latin typeface="+mn-lt"/>
                <a:ea typeface="+mn-ea"/>
                <a:cs typeface="Ali-A-Sharif" pitchFamily="2" charset="-78"/>
              </a:rPr>
            </a:br>
            <a:r>
              <a:rPr lang="ar-SA" sz="5400" b="1" dirty="0" smtClean="0">
                <a:solidFill>
                  <a:srgbClr val="0070C0"/>
                </a:solidFill>
                <a:effectLst>
                  <a:outerShdw blurRad="38100" dist="38100" dir="2700000" algn="tl">
                    <a:srgbClr val="000000">
                      <a:alpha val="43137"/>
                    </a:srgbClr>
                  </a:outerShdw>
                </a:effectLst>
                <a:latin typeface="+mn-lt"/>
                <a:ea typeface="+mn-ea"/>
                <a:cs typeface="Ali-A-Samik" pitchFamily="2" charset="-78"/>
              </a:rPr>
              <a:t>مثال</a:t>
            </a:r>
            <a:r>
              <a:rPr lang="ar-SA" sz="5400" b="1" dirty="0">
                <a:solidFill>
                  <a:srgbClr val="0070C0"/>
                </a:solidFill>
                <a:effectLst>
                  <a:outerShdw blurRad="38100" dist="38100" dir="2700000" algn="tl">
                    <a:srgbClr val="000000">
                      <a:alpha val="43137"/>
                    </a:srgbClr>
                  </a:outerShdw>
                </a:effectLst>
                <a:latin typeface="+mn-lt"/>
                <a:ea typeface="+mn-ea"/>
                <a:cs typeface="Ali-A-Samik" pitchFamily="2" charset="-78"/>
              </a:rPr>
              <a:t>: </a:t>
            </a:r>
            <a:r>
              <a:rPr lang="ar-SA" sz="5400" b="1" dirty="0">
                <a:effectLst>
                  <a:outerShdw blurRad="38100" dist="38100" dir="2700000" algn="tl">
                    <a:srgbClr val="000000">
                      <a:alpha val="43137"/>
                    </a:srgbClr>
                  </a:outerShdw>
                </a:effectLst>
                <a:latin typeface="+mn-lt"/>
                <a:ea typeface="+mn-ea"/>
                <a:cs typeface="Ali-A-Sharif" pitchFamily="2" charset="-78"/>
              </a:rPr>
              <a:t>مطالب النُّمو في المجتمعات المعاصرة تتطلب أنْ يكتسب الفرد مهارات استخدام الكومبيوتر والإنترنت ووسائل الاتصال الحديثة حتى يستطيع أنْ يتكيف مع </a:t>
            </a:r>
            <a:r>
              <a:rPr lang="ar-SA" sz="5400" b="1" dirty="0" smtClean="0">
                <a:effectLst>
                  <a:outerShdw blurRad="38100" dist="38100" dir="2700000" algn="tl">
                    <a:srgbClr val="000000">
                      <a:alpha val="43137"/>
                    </a:srgbClr>
                  </a:outerShdw>
                </a:effectLst>
                <a:latin typeface="+mn-lt"/>
                <a:ea typeface="+mn-ea"/>
                <a:cs typeface="Ali-A-Sharif" pitchFamily="2" charset="-78"/>
              </a:rPr>
              <a:t>الحياة</a:t>
            </a:r>
            <a:r>
              <a:rPr lang="ar-IQ" sz="5400" b="1" dirty="0" smtClean="0">
                <a:effectLst>
                  <a:outerShdw blurRad="38100" dist="38100" dir="2700000" algn="tl">
                    <a:srgbClr val="000000">
                      <a:alpha val="43137"/>
                    </a:srgbClr>
                  </a:outerShdw>
                </a:effectLst>
                <a:latin typeface="+mn-lt"/>
                <a:ea typeface="+mn-ea"/>
                <a:cs typeface="Ali-A-Sharif" pitchFamily="2" charset="-78"/>
              </a:rPr>
              <a:t> </a:t>
            </a:r>
            <a:r>
              <a:rPr lang="ar-SA" sz="5400" b="1" dirty="0" smtClean="0">
                <a:effectLst>
                  <a:outerShdw blurRad="38100" dist="38100" dir="2700000" algn="tl">
                    <a:srgbClr val="000000">
                      <a:alpha val="43137"/>
                    </a:srgbClr>
                  </a:outerShdw>
                </a:effectLst>
                <a:latin typeface="+mn-lt"/>
                <a:ea typeface="+mn-ea"/>
                <a:cs typeface="Ali-A-Sharif" pitchFamily="2" charset="-78"/>
              </a:rPr>
              <a:t>المعاصرة</a:t>
            </a:r>
            <a:r>
              <a:rPr lang="ar-IQ" sz="5400" b="1" dirty="0">
                <a:effectLst>
                  <a:outerShdw blurRad="38100" dist="38100" dir="2700000" algn="tl">
                    <a:srgbClr val="000000">
                      <a:alpha val="43137"/>
                    </a:srgbClr>
                  </a:outerShdw>
                </a:effectLst>
                <a:latin typeface="+mn-lt"/>
                <a:ea typeface="+mn-ea"/>
                <a:cs typeface="Ali-A-Sharif" pitchFamily="2" charset="-78"/>
              </a:rPr>
              <a:t>.</a:t>
            </a:r>
            <a:endParaRPr lang="en-US" sz="5400" b="1" dirty="0">
              <a:effectLst>
                <a:outerShdw blurRad="38100" dist="38100" dir="2700000" algn="tl">
                  <a:srgbClr val="000000">
                    <a:alpha val="43137"/>
                  </a:srgbClr>
                </a:outerShdw>
              </a:effectLst>
              <a:latin typeface="+mn-lt"/>
              <a:ea typeface="+mn-ea"/>
              <a:cs typeface="Ali-A-Sharif" pitchFamily="2" charset="-78"/>
            </a:endParaRPr>
          </a:p>
        </p:txBody>
      </p:sp>
    </p:spTree>
    <p:extLst>
      <p:ext uri="{BB962C8B-B14F-4D97-AF65-F5344CB8AC3E}">
        <p14:creationId xmlns:p14="http://schemas.microsoft.com/office/powerpoint/2010/main" val="2874215553"/>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6982" y="110837"/>
            <a:ext cx="11998036" cy="6650182"/>
          </a:xfrm>
        </p:spPr>
        <p:txBody>
          <a:bodyPr>
            <a:noAutofit/>
          </a:bodyPr>
          <a:lstStyle/>
          <a:p>
            <a:pPr algn="r" rtl="1">
              <a:lnSpc>
                <a:spcPct val="150000"/>
              </a:lnSpc>
            </a:pPr>
            <a:r>
              <a:rPr lang="ar-SA" sz="7200" b="1" dirty="0" smtClean="0">
                <a:solidFill>
                  <a:srgbClr val="0070C0"/>
                </a:solidFill>
                <a:effectLst>
                  <a:outerShdw blurRad="38100" dist="38100" dir="2700000" algn="tl">
                    <a:srgbClr val="000000">
                      <a:alpha val="43137"/>
                    </a:srgbClr>
                  </a:outerShdw>
                </a:effectLst>
                <a:latin typeface="+mn-lt"/>
                <a:ea typeface="+mn-ea"/>
                <a:cs typeface="Ali-A-Samik" pitchFamily="2" charset="-78"/>
              </a:rPr>
              <a:t>المصدر </a:t>
            </a:r>
            <a:r>
              <a:rPr lang="ar-SA" sz="7200" b="1" dirty="0">
                <a:solidFill>
                  <a:srgbClr val="0070C0"/>
                </a:solidFill>
                <a:effectLst>
                  <a:outerShdw blurRad="38100" dist="38100" dir="2700000" algn="tl">
                    <a:srgbClr val="000000">
                      <a:alpha val="43137"/>
                    </a:srgbClr>
                  </a:outerShdw>
                </a:effectLst>
                <a:latin typeface="+mn-lt"/>
                <a:ea typeface="+mn-ea"/>
                <a:cs typeface="Ali-A-Samik" pitchFamily="2" charset="-78"/>
              </a:rPr>
              <a:t>الثالث: الف</a:t>
            </a:r>
            <a:r>
              <a:rPr lang="ar-IQ" sz="7200" b="1" dirty="0">
                <a:solidFill>
                  <a:srgbClr val="0070C0"/>
                </a:solidFill>
                <a:effectLst>
                  <a:outerShdw blurRad="38100" dist="38100" dir="2700000" algn="tl">
                    <a:srgbClr val="000000">
                      <a:alpha val="43137"/>
                    </a:srgbClr>
                  </a:outerShdw>
                </a:effectLst>
                <a:latin typeface="+mn-lt"/>
                <a:ea typeface="+mn-ea"/>
                <a:cs typeface="Ali-A-Samik" pitchFamily="2" charset="-78"/>
              </a:rPr>
              <a:t>ــ</a:t>
            </a:r>
            <a:r>
              <a:rPr lang="ar-SA" sz="7200" b="1" dirty="0">
                <a:solidFill>
                  <a:srgbClr val="0070C0"/>
                </a:solidFill>
                <a:effectLst>
                  <a:outerShdw blurRad="38100" dist="38100" dir="2700000" algn="tl">
                    <a:srgbClr val="000000">
                      <a:alpha val="43137"/>
                    </a:srgbClr>
                  </a:outerShdw>
                </a:effectLst>
                <a:latin typeface="+mn-lt"/>
                <a:ea typeface="+mn-ea"/>
                <a:cs typeface="Ali-A-Samik" pitchFamily="2" charset="-78"/>
              </a:rPr>
              <a:t>رد ن</a:t>
            </a:r>
            <a:r>
              <a:rPr lang="ar-IQ" sz="7200" b="1" dirty="0">
                <a:solidFill>
                  <a:srgbClr val="0070C0"/>
                </a:solidFill>
                <a:effectLst>
                  <a:outerShdw blurRad="38100" dist="38100" dir="2700000" algn="tl">
                    <a:srgbClr val="000000">
                      <a:alpha val="43137"/>
                    </a:srgbClr>
                  </a:outerShdw>
                </a:effectLst>
                <a:latin typeface="+mn-lt"/>
                <a:ea typeface="+mn-ea"/>
                <a:cs typeface="Ali-A-Samik" pitchFamily="2" charset="-78"/>
              </a:rPr>
              <a:t>ـ</a:t>
            </a:r>
            <a:r>
              <a:rPr lang="ar-SA" sz="7200" b="1" dirty="0">
                <a:solidFill>
                  <a:srgbClr val="0070C0"/>
                </a:solidFill>
                <a:effectLst>
                  <a:outerShdw blurRad="38100" dist="38100" dir="2700000" algn="tl">
                    <a:srgbClr val="000000">
                      <a:alpha val="43137"/>
                    </a:srgbClr>
                  </a:outerShdw>
                </a:effectLst>
                <a:latin typeface="+mn-lt"/>
                <a:ea typeface="+mn-ea"/>
                <a:cs typeface="Ali-A-Samik" pitchFamily="2" charset="-78"/>
              </a:rPr>
              <a:t>ف</a:t>
            </a:r>
            <a:r>
              <a:rPr lang="ar-IQ" sz="7200" b="1" dirty="0">
                <a:solidFill>
                  <a:srgbClr val="0070C0"/>
                </a:solidFill>
                <a:effectLst>
                  <a:outerShdw blurRad="38100" dist="38100" dir="2700000" algn="tl">
                    <a:srgbClr val="000000">
                      <a:alpha val="43137"/>
                    </a:srgbClr>
                  </a:outerShdw>
                </a:effectLst>
                <a:latin typeface="+mn-lt"/>
                <a:ea typeface="+mn-ea"/>
                <a:cs typeface="Ali-A-Samik" pitchFamily="2" charset="-78"/>
              </a:rPr>
              <a:t>ـ</a:t>
            </a:r>
            <a:r>
              <a:rPr lang="ar-SA" sz="7200" b="1" dirty="0">
                <a:solidFill>
                  <a:srgbClr val="0070C0"/>
                </a:solidFill>
                <a:effectLst>
                  <a:outerShdw blurRad="38100" dist="38100" dir="2700000" algn="tl">
                    <a:srgbClr val="000000">
                      <a:alpha val="43137"/>
                    </a:srgbClr>
                  </a:outerShdw>
                </a:effectLst>
                <a:latin typeface="+mn-lt"/>
                <a:ea typeface="+mn-ea"/>
                <a:cs typeface="Ali-A-Samik" pitchFamily="2" charset="-78"/>
              </a:rPr>
              <a:t>س</a:t>
            </a:r>
            <a:r>
              <a:rPr lang="ar-IQ" sz="7200" b="1" dirty="0">
                <a:solidFill>
                  <a:srgbClr val="0070C0"/>
                </a:solidFill>
                <a:effectLst>
                  <a:outerShdw blurRad="38100" dist="38100" dir="2700000" algn="tl">
                    <a:srgbClr val="000000">
                      <a:alpha val="43137"/>
                    </a:srgbClr>
                  </a:outerShdw>
                </a:effectLst>
                <a:latin typeface="+mn-lt"/>
                <a:ea typeface="+mn-ea"/>
                <a:cs typeface="Ali-A-Samik" pitchFamily="2" charset="-78"/>
              </a:rPr>
              <a:t>ـــ</a:t>
            </a:r>
            <a:r>
              <a:rPr lang="ar-SA" sz="7200" b="1" dirty="0">
                <a:solidFill>
                  <a:srgbClr val="0070C0"/>
                </a:solidFill>
                <a:effectLst>
                  <a:outerShdw blurRad="38100" dist="38100" dir="2700000" algn="tl">
                    <a:srgbClr val="000000">
                      <a:alpha val="43137"/>
                    </a:srgbClr>
                  </a:outerShdw>
                </a:effectLst>
                <a:latin typeface="+mn-lt"/>
                <a:ea typeface="+mn-ea"/>
                <a:cs typeface="Ali-A-Samik" pitchFamily="2" charset="-78"/>
              </a:rPr>
              <a:t>ه </a:t>
            </a:r>
            <a:r>
              <a:rPr lang="en-US" sz="5400" b="1" dirty="0">
                <a:effectLst>
                  <a:outerShdw blurRad="38100" dist="38100" dir="2700000" algn="tl">
                    <a:srgbClr val="000000">
                      <a:alpha val="43137"/>
                    </a:srgbClr>
                  </a:outerShdw>
                </a:effectLst>
                <a:latin typeface="+mn-lt"/>
                <a:ea typeface="+mn-ea"/>
                <a:cs typeface="Ali-A-Sharif" pitchFamily="2" charset="-78"/>
              </a:rPr>
              <a:t/>
            </a:r>
            <a:br>
              <a:rPr lang="en-US" sz="5400" b="1" dirty="0">
                <a:effectLst>
                  <a:outerShdw blurRad="38100" dist="38100" dir="2700000" algn="tl">
                    <a:srgbClr val="000000">
                      <a:alpha val="43137"/>
                    </a:srgbClr>
                  </a:outerShdw>
                </a:effectLst>
                <a:latin typeface="+mn-lt"/>
                <a:ea typeface="+mn-ea"/>
                <a:cs typeface="Ali-A-Sharif" pitchFamily="2" charset="-78"/>
              </a:rPr>
            </a:br>
            <a:r>
              <a:rPr lang="ar-SA" sz="5400" b="1" dirty="0">
                <a:effectLst>
                  <a:outerShdw blurRad="38100" dist="38100" dir="2700000" algn="tl">
                    <a:srgbClr val="000000">
                      <a:alpha val="43137"/>
                    </a:srgbClr>
                  </a:outerShdw>
                </a:effectLst>
                <a:latin typeface="+mn-lt"/>
                <a:ea typeface="+mn-ea"/>
                <a:cs typeface="Ali-A-Sharif" pitchFamily="2" charset="-78"/>
              </a:rPr>
              <a:t>ما يبذله الفرد في سبيل </a:t>
            </a:r>
            <a:r>
              <a:rPr lang="ar-SA" sz="5400" b="1" dirty="0" smtClean="0">
                <a:effectLst>
                  <a:outerShdw blurRad="38100" dist="38100" dir="2700000" algn="tl">
                    <a:srgbClr val="000000">
                      <a:alpha val="43137"/>
                    </a:srgbClr>
                  </a:outerShdw>
                </a:effectLst>
                <a:latin typeface="+mn-lt"/>
                <a:ea typeface="+mn-ea"/>
                <a:cs typeface="Ali-A-Sharif" pitchFamily="2" charset="-78"/>
              </a:rPr>
              <a:t>تعل</a:t>
            </a:r>
            <a:r>
              <a:rPr lang="ar-IQ" sz="5400" b="1" dirty="0" smtClean="0">
                <a:effectLst>
                  <a:outerShdw blurRad="38100" dist="38100" dir="2700000" algn="tl">
                    <a:srgbClr val="000000">
                      <a:alpha val="43137"/>
                    </a:srgbClr>
                  </a:outerShdw>
                </a:effectLst>
                <a:latin typeface="+mn-lt"/>
                <a:ea typeface="+mn-ea"/>
                <a:cs typeface="Ali-A-Sharif" pitchFamily="2" charset="-78"/>
              </a:rPr>
              <a:t>ُّ</a:t>
            </a:r>
            <a:r>
              <a:rPr lang="ar-SA" sz="5400" b="1" dirty="0" smtClean="0">
                <a:effectLst>
                  <a:outerShdw blurRad="38100" dist="38100" dir="2700000" algn="tl">
                    <a:srgbClr val="000000">
                      <a:alpha val="43137"/>
                    </a:srgbClr>
                  </a:outerShdw>
                </a:effectLst>
                <a:latin typeface="+mn-lt"/>
                <a:ea typeface="+mn-ea"/>
                <a:cs typeface="Ali-A-Sharif" pitchFamily="2" charset="-78"/>
              </a:rPr>
              <a:t>مه </a:t>
            </a:r>
            <a:r>
              <a:rPr lang="ar-SA" sz="5400" b="1" dirty="0">
                <a:effectLst>
                  <a:outerShdw blurRad="38100" dist="38100" dir="2700000" algn="tl">
                    <a:srgbClr val="000000">
                      <a:alpha val="43137"/>
                    </a:srgbClr>
                  </a:outerShdw>
                </a:effectLst>
                <a:latin typeface="+mn-lt"/>
                <a:ea typeface="+mn-ea"/>
                <a:cs typeface="Ali-A-Sharif" pitchFamily="2" charset="-78"/>
              </a:rPr>
              <a:t>وإتقانه للمهارات والمعارف المختلفة تعتبر من الأمور </a:t>
            </a:r>
            <a:r>
              <a:rPr lang="ar-SA" sz="5400" b="1" dirty="0" smtClean="0">
                <a:effectLst>
                  <a:outerShdw blurRad="38100" dist="38100" dir="2700000" algn="tl">
                    <a:srgbClr val="000000">
                      <a:alpha val="43137"/>
                    </a:srgbClr>
                  </a:outerShdw>
                </a:effectLst>
                <a:latin typeface="+mn-lt"/>
                <a:ea typeface="+mn-ea"/>
                <a:cs typeface="Ali-A-Sharif" pitchFamily="2" charset="-78"/>
              </a:rPr>
              <a:t>الهام</a:t>
            </a:r>
            <a:r>
              <a:rPr lang="ar-IQ" sz="5400" b="1" dirty="0" smtClean="0">
                <a:effectLst>
                  <a:outerShdw blurRad="38100" dist="38100" dir="2700000" algn="tl">
                    <a:srgbClr val="000000">
                      <a:alpha val="43137"/>
                    </a:srgbClr>
                  </a:outerShdw>
                </a:effectLst>
                <a:latin typeface="+mn-lt"/>
                <a:ea typeface="+mn-ea"/>
                <a:cs typeface="Ali-A-Sharif" pitchFamily="2" charset="-78"/>
              </a:rPr>
              <a:t>َّ</a:t>
            </a:r>
            <a:r>
              <a:rPr lang="ar-SA" sz="5400" b="1" dirty="0" smtClean="0">
                <a:effectLst>
                  <a:outerShdw blurRad="38100" dist="38100" dir="2700000" algn="tl">
                    <a:srgbClr val="000000">
                      <a:alpha val="43137"/>
                    </a:srgbClr>
                  </a:outerShdw>
                </a:effectLst>
                <a:latin typeface="+mn-lt"/>
                <a:ea typeface="+mn-ea"/>
                <a:cs typeface="Ali-A-Sharif" pitchFamily="2" charset="-78"/>
              </a:rPr>
              <a:t>ة </a:t>
            </a:r>
            <a:r>
              <a:rPr lang="ar-SA" sz="5400" b="1" dirty="0">
                <a:effectLst>
                  <a:outerShdw blurRad="38100" dist="38100" dir="2700000" algn="tl">
                    <a:srgbClr val="000000">
                      <a:alpha val="43137"/>
                    </a:srgbClr>
                  </a:outerShdw>
                </a:effectLst>
                <a:latin typeface="+mn-lt"/>
                <a:ea typeface="+mn-ea"/>
                <a:cs typeface="Ali-A-Sharif" pitchFamily="2" charset="-78"/>
              </a:rPr>
              <a:t>في تحقيق </a:t>
            </a:r>
            <a:r>
              <a:rPr lang="ar-SA" sz="5400" b="1" dirty="0" smtClean="0">
                <a:effectLst>
                  <a:outerShdw blurRad="38100" dist="38100" dir="2700000" algn="tl">
                    <a:srgbClr val="000000">
                      <a:alpha val="43137"/>
                    </a:srgbClr>
                  </a:outerShdw>
                </a:effectLst>
                <a:latin typeface="+mn-lt"/>
                <a:ea typeface="+mn-ea"/>
                <a:cs typeface="Ali-A-Sharif" pitchFamily="2" charset="-78"/>
              </a:rPr>
              <a:t>طموحاته</a:t>
            </a:r>
            <a:r>
              <a:rPr lang="ar-IQ" sz="5400" b="1" dirty="0" smtClean="0">
                <a:effectLst>
                  <a:outerShdw blurRad="38100" dist="38100" dir="2700000" algn="tl">
                    <a:srgbClr val="000000">
                      <a:alpha val="43137"/>
                    </a:srgbClr>
                  </a:outerShdw>
                </a:effectLst>
                <a:latin typeface="+mn-lt"/>
                <a:ea typeface="+mn-ea"/>
                <a:cs typeface="Ali-A-Sharif" pitchFamily="2" charset="-78"/>
              </a:rPr>
              <a:t> </a:t>
            </a:r>
            <a:r>
              <a:rPr lang="ar-SA" sz="5400" b="1" dirty="0" smtClean="0">
                <a:effectLst>
                  <a:outerShdw blurRad="38100" dist="38100" dir="2700000" algn="tl">
                    <a:srgbClr val="000000">
                      <a:alpha val="43137"/>
                    </a:srgbClr>
                  </a:outerShdw>
                </a:effectLst>
                <a:latin typeface="+mn-lt"/>
                <a:ea typeface="+mn-ea"/>
                <a:cs typeface="Ali-A-Sharif" pitchFamily="2" charset="-78"/>
              </a:rPr>
              <a:t>، </a:t>
            </a:r>
            <a:r>
              <a:rPr lang="ar-SA" sz="5400" b="1" dirty="0">
                <a:effectLst>
                  <a:outerShdw blurRad="38100" dist="38100" dir="2700000" algn="tl">
                    <a:srgbClr val="000000">
                      <a:alpha val="43137"/>
                    </a:srgbClr>
                  </a:outerShdw>
                </a:effectLst>
                <a:latin typeface="+mn-lt"/>
                <a:ea typeface="+mn-ea"/>
                <a:cs typeface="Ali-A-Sharif" pitchFamily="2" charset="-78"/>
              </a:rPr>
              <a:t>وحصوله على </a:t>
            </a:r>
            <a:r>
              <a:rPr lang="ar-SA" sz="5400" b="1" dirty="0" smtClean="0">
                <a:effectLst>
                  <a:outerShdw blurRad="38100" dist="38100" dir="2700000" algn="tl">
                    <a:srgbClr val="000000">
                      <a:alpha val="43137"/>
                    </a:srgbClr>
                  </a:outerShdw>
                </a:effectLst>
                <a:latin typeface="+mn-lt"/>
                <a:ea typeface="+mn-ea"/>
                <a:cs typeface="Ali-A-Sharif" pitchFamily="2" charset="-78"/>
              </a:rPr>
              <a:t>الر</a:t>
            </a:r>
            <a:r>
              <a:rPr lang="ar-IQ" sz="5400" b="1" dirty="0" smtClean="0">
                <a:effectLst>
                  <a:outerShdw blurRad="38100" dist="38100" dir="2700000" algn="tl">
                    <a:srgbClr val="000000">
                      <a:alpha val="43137"/>
                    </a:srgbClr>
                  </a:outerShdw>
                </a:effectLst>
                <a:latin typeface="+mn-lt"/>
                <a:ea typeface="+mn-ea"/>
                <a:cs typeface="Ali-A-Sharif" pitchFamily="2" charset="-78"/>
              </a:rPr>
              <a:t>ِّ</a:t>
            </a:r>
            <a:r>
              <a:rPr lang="ar-SA" sz="5400" b="1" dirty="0" smtClean="0">
                <a:effectLst>
                  <a:outerShdw blurRad="38100" dist="38100" dir="2700000" algn="tl">
                    <a:srgbClr val="000000">
                      <a:alpha val="43137"/>
                    </a:srgbClr>
                  </a:outerShdw>
                </a:effectLst>
                <a:latin typeface="+mn-lt"/>
                <a:ea typeface="+mn-ea"/>
                <a:cs typeface="Ali-A-Sharif" pitchFamily="2" charset="-78"/>
              </a:rPr>
              <a:t>زق </a:t>
            </a:r>
            <a:r>
              <a:rPr lang="ar-SA" sz="5400" b="1" dirty="0">
                <a:effectLst>
                  <a:outerShdw blurRad="38100" dist="38100" dir="2700000" algn="tl">
                    <a:srgbClr val="000000">
                      <a:alpha val="43137"/>
                    </a:srgbClr>
                  </a:outerShdw>
                </a:effectLst>
                <a:latin typeface="+mn-lt"/>
                <a:ea typeface="+mn-ea"/>
                <a:cs typeface="Ali-A-Sharif" pitchFamily="2" charset="-78"/>
              </a:rPr>
              <a:t>وعلى الاستقرار الاجتماعي </a:t>
            </a:r>
            <a:r>
              <a:rPr lang="ar-SA" sz="5400" b="1" dirty="0" smtClean="0">
                <a:effectLst>
                  <a:outerShdw blurRad="38100" dist="38100" dir="2700000" algn="tl">
                    <a:srgbClr val="000000">
                      <a:alpha val="43137"/>
                    </a:srgbClr>
                  </a:outerShdw>
                </a:effectLst>
                <a:latin typeface="+mn-lt"/>
                <a:ea typeface="+mn-ea"/>
                <a:cs typeface="Ali-A-Sharif" pitchFamily="2" charset="-78"/>
              </a:rPr>
              <a:t>و</a:t>
            </a:r>
            <a:r>
              <a:rPr lang="ar-IQ" sz="5400" b="1" dirty="0" smtClean="0">
                <a:effectLst>
                  <a:outerShdw blurRad="38100" dist="38100" dir="2700000" algn="tl">
                    <a:srgbClr val="000000">
                      <a:alpha val="43137"/>
                    </a:srgbClr>
                  </a:outerShdw>
                </a:effectLst>
                <a:latin typeface="+mn-lt"/>
                <a:ea typeface="+mn-ea"/>
                <a:cs typeface="Ali-A-Sharif" pitchFamily="2" charset="-78"/>
              </a:rPr>
              <a:t>لكي </a:t>
            </a:r>
            <a:r>
              <a:rPr lang="ar-SA" sz="5400" b="1" dirty="0" smtClean="0">
                <a:effectLst>
                  <a:outerShdw blurRad="38100" dist="38100" dir="2700000" algn="tl">
                    <a:srgbClr val="000000">
                      <a:alpha val="43137"/>
                    </a:srgbClr>
                  </a:outerShdw>
                </a:effectLst>
                <a:latin typeface="+mn-lt"/>
                <a:ea typeface="+mn-ea"/>
                <a:cs typeface="Ali-A-Sharif" pitchFamily="2" charset="-78"/>
              </a:rPr>
              <a:t>يؤدي </a:t>
            </a:r>
            <a:r>
              <a:rPr lang="ar-SA" sz="5400" b="1" dirty="0">
                <a:effectLst>
                  <a:outerShdw blurRad="38100" dist="38100" dir="2700000" algn="tl">
                    <a:srgbClr val="000000">
                      <a:alpha val="43137"/>
                    </a:srgbClr>
                  </a:outerShdw>
                </a:effectLst>
                <a:latin typeface="+mn-lt"/>
                <a:ea typeface="+mn-ea"/>
                <a:cs typeface="Ali-A-Sharif" pitchFamily="2" charset="-78"/>
              </a:rPr>
              <a:t>دوره بشكل متوازن في </a:t>
            </a:r>
            <a:r>
              <a:rPr lang="ar-SA" sz="5400" b="1" dirty="0" smtClean="0">
                <a:effectLst>
                  <a:outerShdw blurRad="38100" dist="38100" dir="2700000" algn="tl">
                    <a:srgbClr val="000000">
                      <a:alpha val="43137"/>
                    </a:srgbClr>
                  </a:outerShdw>
                </a:effectLst>
                <a:latin typeface="+mn-lt"/>
                <a:ea typeface="+mn-ea"/>
                <a:cs typeface="Ali-A-Sharif" pitchFamily="2" charset="-78"/>
              </a:rPr>
              <a:t>الحياة</a:t>
            </a:r>
            <a:r>
              <a:rPr lang="ar-IQ" sz="5400" b="1" dirty="0" smtClean="0">
                <a:effectLst>
                  <a:outerShdw blurRad="38100" dist="38100" dir="2700000" algn="tl">
                    <a:srgbClr val="000000">
                      <a:alpha val="43137"/>
                    </a:srgbClr>
                  </a:outerShdw>
                </a:effectLst>
                <a:latin typeface="+mn-lt"/>
                <a:ea typeface="+mn-ea"/>
                <a:cs typeface="Ali-A-Sharif" pitchFamily="2" charset="-78"/>
              </a:rPr>
              <a:t> </a:t>
            </a:r>
            <a:r>
              <a:rPr lang="ar-SA" sz="5400" b="1" dirty="0" smtClean="0">
                <a:effectLst>
                  <a:outerShdw blurRad="38100" dist="38100" dir="2700000" algn="tl">
                    <a:srgbClr val="000000">
                      <a:alpha val="43137"/>
                    </a:srgbClr>
                  </a:outerShdw>
                </a:effectLst>
                <a:latin typeface="+mn-lt"/>
                <a:ea typeface="+mn-ea"/>
                <a:cs typeface="Ali-A-Sharif" pitchFamily="2" charset="-78"/>
              </a:rPr>
              <a:t>.</a:t>
            </a:r>
            <a:r>
              <a:rPr lang="en-US" sz="5400" b="1" dirty="0" smtClean="0">
                <a:effectLst>
                  <a:outerShdw blurRad="38100" dist="38100" dir="2700000" algn="tl">
                    <a:srgbClr val="000000">
                      <a:alpha val="43137"/>
                    </a:srgbClr>
                  </a:outerShdw>
                </a:effectLst>
                <a:latin typeface="+mn-lt"/>
                <a:ea typeface="+mn-ea"/>
                <a:cs typeface="Ali-A-Sharif" pitchFamily="2" charset="-78"/>
              </a:rPr>
              <a:t> </a:t>
            </a:r>
            <a:endParaRPr lang="en-US" sz="5400" b="1" dirty="0">
              <a:effectLst>
                <a:outerShdw blurRad="38100" dist="38100" dir="2700000" algn="tl">
                  <a:srgbClr val="000000">
                    <a:alpha val="43137"/>
                  </a:srgbClr>
                </a:outerShdw>
              </a:effectLst>
              <a:latin typeface="+mn-lt"/>
              <a:ea typeface="+mn-ea"/>
              <a:cs typeface="Ali-A-Sharif" pitchFamily="2" charset="-78"/>
            </a:endParaRPr>
          </a:p>
        </p:txBody>
      </p:sp>
    </p:spTree>
    <p:extLst>
      <p:ext uri="{BB962C8B-B14F-4D97-AF65-F5344CB8AC3E}">
        <p14:creationId xmlns:p14="http://schemas.microsoft.com/office/powerpoint/2010/main" val="2298242623"/>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80108"/>
            <a:ext cx="12192000" cy="831273"/>
          </a:xfrm>
        </p:spPr>
        <p:txBody>
          <a:bodyPr>
            <a:noAutofit/>
          </a:bodyPr>
          <a:lstStyle/>
          <a:p>
            <a:pPr algn="ctr"/>
            <a:r>
              <a:rPr lang="ar-SA" sz="7200" b="1" dirty="0">
                <a:solidFill>
                  <a:srgbClr val="FF0000"/>
                </a:solidFill>
                <a:effectLst>
                  <a:outerShdw blurRad="38100" dist="38100" dir="2700000" algn="tl">
                    <a:srgbClr val="000000">
                      <a:alpha val="43137"/>
                    </a:srgbClr>
                  </a:outerShdw>
                </a:effectLst>
                <a:latin typeface="Sakkal Majalla" panose="02000000000000000000" pitchFamily="2" charset="-78"/>
                <a:cs typeface="Ali-A-Sahifa Bold" pitchFamily="2" charset="-78"/>
              </a:rPr>
              <a:t>مطالب النُّمو خلال مراحل عمر </a:t>
            </a:r>
            <a:r>
              <a:rPr lang="ar-SA" sz="7200" b="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Ali-A-Sahifa Bold" pitchFamily="2" charset="-78"/>
              </a:rPr>
              <a:t>الإنسان</a:t>
            </a:r>
            <a:endParaRPr lang="en-US" sz="7200" b="1" dirty="0">
              <a:solidFill>
                <a:srgbClr val="FF0000"/>
              </a:solidFill>
              <a:effectLst>
                <a:outerShdw blurRad="38100" dist="38100" dir="2700000" algn="tl">
                  <a:srgbClr val="000000">
                    <a:alpha val="43137"/>
                  </a:srgbClr>
                </a:outerShdw>
              </a:effectLst>
              <a:latin typeface="Sakkal Majalla" panose="02000000000000000000" pitchFamily="2" charset="-78"/>
              <a:cs typeface="Ali-A-Sahifa Bold" pitchFamily="2" charset="-78"/>
            </a:endParaRPr>
          </a:p>
        </p:txBody>
      </p:sp>
      <p:sp>
        <p:nvSpPr>
          <p:cNvPr id="4" name="Content Placeholder 3"/>
          <p:cNvSpPr>
            <a:spLocks noGrp="1"/>
          </p:cNvSpPr>
          <p:nvPr>
            <p:ph idx="1"/>
          </p:nvPr>
        </p:nvSpPr>
        <p:spPr>
          <a:xfrm>
            <a:off x="96982" y="1066800"/>
            <a:ext cx="11984182" cy="5624945"/>
          </a:xfrm>
        </p:spPr>
        <p:txBody>
          <a:bodyPr>
            <a:normAutofit/>
          </a:bodyPr>
          <a:lstStyle/>
          <a:p>
            <a:pPr marL="0" indent="0" algn="r" rtl="1">
              <a:buNone/>
            </a:pPr>
            <a:r>
              <a:rPr lang="ar-SA" sz="5400" b="1" dirty="0">
                <a:solidFill>
                  <a:srgbClr val="0070C0"/>
                </a:solidFill>
                <a:effectLst>
                  <a:outerShdw blurRad="38100" dist="38100" dir="2700000" algn="tl">
                    <a:srgbClr val="000000">
                      <a:alpha val="43137"/>
                    </a:srgbClr>
                  </a:outerShdw>
                </a:effectLst>
                <a:cs typeface="Ali-A-Sharif" pitchFamily="2" charset="-78"/>
              </a:rPr>
              <a:t>أولاً: مطالب النُّمو في مراحل الطفولة </a:t>
            </a:r>
            <a:r>
              <a:rPr lang="ar-IQ" sz="5400" b="1" dirty="0" smtClean="0">
                <a:solidFill>
                  <a:srgbClr val="0070C0"/>
                </a:solidFill>
                <a:effectLst>
                  <a:outerShdw blurRad="38100" dist="38100" dir="2700000" algn="tl">
                    <a:srgbClr val="000000">
                      <a:alpha val="43137"/>
                    </a:srgbClr>
                  </a:outerShdw>
                </a:effectLst>
                <a:cs typeface="Ali-A-Sharif" pitchFamily="2" charset="-78"/>
              </a:rPr>
              <a:t>، </a:t>
            </a:r>
            <a:r>
              <a:rPr lang="ar-SA" sz="5400" b="1" dirty="0" smtClean="0">
                <a:solidFill>
                  <a:srgbClr val="0070C0"/>
                </a:solidFill>
                <a:effectLst>
                  <a:outerShdw blurRad="38100" dist="38100" dir="2700000" algn="tl">
                    <a:srgbClr val="000000">
                      <a:alpha val="43137"/>
                    </a:srgbClr>
                  </a:outerShdw>
                </a:effectLst>
                <a:cs typeface="Ali-A-Sharif" pitchFamily="2" charset="-78"/>
              </a:rPr>
              <a:t>من</a:t>
            </a:r>
            <a:r>
              <a:rPr lang="ar-IQ" sz="5400" b="1" dirty="0" smtClean="0">
                <a:solidFill>
                  <a:srgbClr val="0070C0"/>
                </a:solidFill>
                <a:effectLst>
                  <a:outerShdw blurRad="38100" dist="38100" dir="2700000" algn="tl">
                    <a:srgbClr val="000000">
                      <a:alpha val="43137"/>
                    </a:srgbClr>
                  </a:outerShdw>
                </a:effectLst>
                <a:cs typeface="Ali-A-Sharif" pitchFamily="2" charset="-78"/>
              </a:rPr>
              <a:t> </a:t>
            </a:r>
            <a:r>
              <a:rPr lang="ar-SA" sz="5400" b="1" dirty="0" smtClean="0">
                <a:effectLst>
                  <a:outerShdw blurRad="38100" dist="38100" dir="2700000" algn="tl">
                    <a:srgbClr val="000000">
                      <a:alpha val="43137"/>
                    </a:srgbClr>
                  </a:outerShdw>
                </a:effectLst>
                <a:cs typeface="Ali-A-Sharif" pitchFamily="2" charset="-78"/>
              </a:rPr>
              <a:t>(</a:t>
            </a:r>
            <a:r>
              <a:rPr lang="ar-SA" sz="5400" b="1" dirty="0" smtClean="0">
                <a:effectLst>
                  <a:outerShdw blurRad="38100" dist="38100" dir="2700000" algn="tl">
                    <a:srgbClr val="000000">
                      <a:alpha val="43137"/>
                    </a:srgbClr>
                  </a:outerShdw>
                </a:effectLst>
              </a:rPr>
              <a:t>1</a:t>
            </a:r>
            <a:r>
              <a:rPr lang="ar-SA" sz="5400" b="1" dirty="0" smtClean="0">
                <a:effectLst>
                  <a:outerShdw blurRad="38100" dist="38100" dir="2700000" algn="tl">
                    <a:srgbClr val="000000">
                      <a:alpha val="43137"/>
                    </a:srgbClr>
                  </a:outerShdw>
                </a:effectLst>
                <a:cs typeface="Ali-A-Sharif" pitchFamily="2" charset="-78"/>
              </a:rPr>
              <a:t>- </a:t>
            </a:r>
            <a:r>
              <a:rPr lang="ar-SA" sz="5400" b="1" dirty="0" smtClean="0">
                <a:effectLst>
                  <a:outerShdw blurRad="38100" dist="38100" dir="2700000" algn="tl">
                    <a:srgbClr val="000000">
                      <a:alpha val="43137"/>
                    </a:srgbClr>
                  </a:outerShdw>
                </a:effectLst>
              </a:rPr>
              <a:t>12</a:t>
            </a:r>
            <a:r>
              <a:rPr lang="ar-SA" sz="5400" b="1" dirty="0" smtClean="0">
                <a:effectLst>
                  <a:outerShdw blurRad="38100" dist="38100" dir="2700000" algn="tl">
                    <a:srgbClr val="000000">
                      <a:alpha val="43137"/>
                    </a:srgbClr>
                  </a:outerShdw>
                </a:effectLst>
                <a:cs typeface="Ali-A-Sharif" pitchFamily="2" charset="-78"/>
              </a:rPr>
              <a:t>)</a:t>
            </a:r>
            <a:r>
              <a:rPr lang="ar-IQ" sz="5400" b="1" dirty="0">
                <a:effectLst>
                  <a:outerShdw blurRad="38100" dist="38100" dir="2700000" algn="tl">
                    <a:srgbClr val="000000">
                      <a:alpha val="43137"/>
                    </a:srgbClr>
                  </a:outerShdw>
                </a:effectLst>
                <a:cs typeface="Ali-A-Sharif" pitchFamily="2" charset="-78"/>
              </a:rPr>
              <a:t> </a:t>
            </a:r>
            <a:r>
              <a:rPr lang="ar-IQ" sz="5400" b="1" dirty="0" smtClean="0">
                <a:solidFill>
                  <a:srgbClr val="0070C0"/>
                </a:solidFill>
                <a:effectLst>
                  <a:outerShdw blurRad="38100" dist="38100" dir="2700000" algn="tl">
                    <a:srgbClr val="000000">
                      <a:alpha val="43137"/>
                    </a:srgbClr>
                  </a:outerShdw>
                </a:effectLst>
                <a:cs typeface="Ali-A-Sharif" pitchFamily="2" charset="-78"/>
              </a:rPr>
              <a:t>سنة. </a:t>
            </a:r>
            <a:r>
              <a:rPr lang="ar-SA" sz="5400" b="1" dirty="0" smtClean="0">
                <a:solidFill>
                  <a:srgbClr val="0070C0"/>
                </a:solidFill>
                <a:effectLst>
                  <a:outerShdw blurRad="38100" dist="38100" dir="2700000" algn="tl">
                    <a:srgbClr val="000000">
                      <a:alpha val="43137"/>
                    </a:srgbClr>
                  </a:outerShdw>
                </a:effectLst>
                <a:cs typeface="Ali-A-Sharif" pitchFamily="2" charset="-78"/>
              </a:rPr>
              <a:t> </a:t>
            </a:r>
            <a:endParaRPr lang="en-US" sz="5400" b="1" dirty="0">
              <a:solidFill>
                <a:srgbClr val="0070C0"/>
              </a:solidFill>
              <a:effectLst>
                <a:outerShdw blurRad="38100" dist="38100" dir="2700000" algn="tl">
                  <a:srgbClr val="000000">
                    <a:alpha val="43137"/>
                  </a:srgbClr>
                </a:outerShdw>
              </a:effectLst>
              <a:cs typeface="Ali-A-Sharif" pitchFamily="2" charset="-78"/>
            </a:endParaRPr>
          </a:p>
          <a:p>
            <a:pPr lvl="0" algn="r" rtl="1">
              <a:buFont typeface="Wingdings" pitchFamily="2" charset="2"/>
              <a:buChar char="ü"/>
            </a:pPr>
            <a:r>
              <a:rPr lang="ar-SA" sz="4000" b="1" dirty="0">
                <a:solidFill>
                  <a:srgbClr val="00B050"/>
                </a:solidFill>
                <a:effectLst>
                  <a:outerShdw blurRad="38100" dist="38100" dir="2700000" algn="tl">
                    <a:srgbClr val="000000">
                      <a:alpha val="43137"/>
                    </a:srgbClr>
                  </a:outerShdw>
                </a:effectLst>
                <a:cs typeface="Ali-A-Azzam" pitchFamily="2" charset="-78"/>
              </a:rPr>
              <a:t>تعلم الكلام واكتساب اللغة.</a:t>
            </a:r>
            <a:endParaRPr lang="en-US" sz="4000" b="1" dirty="0">
              <a:solidFill>
                <a:srgbClr val="00B050"/>
              </a:solidFill>
              <a:effectLst>
                <a:outerShdw blurRad="38100" dist="38100" dir="2700000" algn="tl">
                  <a:srgbClr val="000000">
                    <a:alpha val="43137"/>
                  </a:srgbClr>
                </a:outerShdw>
              </a:effectLst>
              <a:cs typeface="Ali-A-Azzam" pitchFamily="2" charset="-78"/>
            </a:endParaRPr>
          </a:p>
          <a:p>
            <a:pPr lvl="0" algn="r" rtl="1">
              <a:buFont typeface="Wingdings" pitchFamily="2" charset="2"/>
              <a:buChar char="ü"/>
            </a:pPr>
            <a:r>
              <a:rPr lang="ar-SA" sz="4000" b="1" dirty="0">
                <a:solidFill>
                  <a:srgbClr val="FF0000"/>
                </a:solidFill>
                <a:effectLst>
                  <a:outerShdw blurRad="38100" dist="38100" dir="2700000" algn="tl">
                    <a:srgbClr val="000000">
                      <a:alpha val="43137"/>
                    </a:srgbClr>
                  </a:outerShdw>
                </a:effectLst>
                <a:cs typeface="Ali-A-Azzam" pitchFamily="2" charset="-78"/>
              </a:rPr>
              <a:t>تعلم المشي والانتقال من مكان لأخر.</a:t>
            </a:r>
            <a:endParaRPr lang="en-US" sz="4000" b="1" dirty="0">
              <a:solidFill>
                <a:srgbClr val="FF0000"/>
              </a:solidFill>
              <a:effectLst>
                <a:outerShdw blurRad="38100" dist="38100" dir="2700000" algn="tl">
                  <a:srgbClr val="000000">
                    <a:alpha val="43137"/>
                  </a:srgbClr>
                </a:outerShdw>
              </a:effectLst>
              <a:cs typeface="Ali-A-Azzam" pitchFamily="2" charset="-78"/>
            </a:endParaRPr>
          </a:p>
          <a:p>
            <a:pPr lvl="0" algn="r" rtl="1">
              <a:buFont typeface="Wingdings" pitchFamily="2" charset="2"/>
              <a:buChar char="ü"/>
            </a:pPr>
            <a:r>
              <a:rPr lang="ar-SA" sz="4000" b="1" dirty="0">
                <a:solidFill>
                  <a:srgbClr val="0070C0"/>
                </a:solidFill>
                <a:effectLst>
                  <a:outerShdw blurRad="38100" dist="38100" dir="2700000" algn="tl">
                    <a:srgbClr val="000000">
                      <a:alpha val="43137"/>
                    </a:srgbClr>
                  </a:outerShdw>
                </a:effectLst>
                <a:cs typeface="Ali-A-Azzam" pitchFamily="2" charset="-78"/>
              </a:rPr>
              <a:t>تعلم عمليات الضبط والإخراج.</a:t>
            </a:r>
            <a:endParaRPr lang="ar-IQ" sz="4000" b="1" dirty="0">
              <a:solidFill>
                <a:srgbClr val="0070C0"/>
              </a:solidFill>
              <a:effectLst>
                <a:outerShdw blurRad="38100" dist="38100" dir="2700000" algn="tl">
                  <a:srgbClr val="000000">
                    <a:alpha val="43137"/>
                  </a:srgbClr>
                </a:outerShdw>
              </a:effectLst>
              <a:cs typeface="Ali-A-Azzam" pitchFamily="2" charset="-78"/>
            </a:endParaRPr>
          </a:p>
          <a:p>
            <a:pPr lvl="0" algn="r" rtl="1">
              <a:buFont typeface="Wingdings" pitchFamily="2" charset="2"/>
              <a:buChar char="ü"/>
            </a:pPr>
            <a:r>
              <a:rPr lang="ar-SA" sz="4000" b="1" dirty="0">
                <a:effectLst>
                  <a:outerShdw blurRad="38100" dist="38100" dir="2700000" algn="tl">
                    <a:srgbClr val="000000">
                      <a:alpha val="43137"/>
                    </a:srgbClr>
                  </a:outerShdw>
                </a:effectLst>
                <a:cs typeface="Ali-A-Azzam" pitchFamily="2" charset="-78"/>
              </a:rPr>
              <a:t>تعلم المهارات الاجتماعية والمعرفية اللازمة لشئون الحياة. </a:t>
            </a:r>
            <a:endParaRPr lang="en-US" sz="4000" b="1" dirty="0">
              <a:effectLst>
                <a:outerShdw blurRad="38100" dist="38100" dir="2700000" algn="tl">
                  <a:srgbClr val="000000">
                    <a:alpha val="43137"/>
                  </a:srgbClr>
                </a:outerShdw>
              </a:effectLst>
              <a:cs typeface="Ali-A-Azzam" pitchFamily="2" charset="-78"/>
            </a:endParaRPr>
          </a:p>
          <a:p>
            <a:pPr lvl="0" algn="r" rtl="1">
              <a:buFont typeface="Wingdings" pitchFamily="2" charset="2"/>
              <a:buChar char="ü"/>
            </a:pPr>
            <a:r>
              <a:rPr lang="ar-SA" sz="4000" b="1" dirty="0">
                <a:solidFill>
                  <a:srgbClr val="C00000"/>
                </a:solidFill>
                <a:effectLst>
                  <a:outerShdw blurRad="38100" dist="38100" dir="2700000" algn="tl">
                    <a:srgbClr val="000000">
                      <a:alpha val="43137"/>
                    </a:srgbClr>
                  </a:outerShdw>
                </a:effectLst>
                <a:cs typeface="Ali-A-Azzam" pitchFamily="2" charset="-78"/>
              </a:rPr>
              <a:t>تكوين الضمير وتمييز السلوكيات الصحيحة والخاطئة.</a:t>
            </a:r>
            <a:endParaRPr lang="en-US" sz="4000" b="1" dirty="0">
              <a:solidFill>
                <a:srgbClr val="C00000"/>
              </a:solidFill>
              <a:effectLst>
                <a:outerShdw blurRad="38100" dist="38100" dir="2700000" algn="tl">
                  <a:srgbClr val="000000">
                    <a:alpha val="43137"/>
                  </a:srgbClr>
                </a:outerShdw>
              </a:effectLst>
              <a:cs typeface="Ali-A-Azzam" pitchFamily="2" charset="-78"/>
            </a:endParaRPr>
          </a:p>
          <a:p>
            <a:pPr lvl="0" algn="r" rtl="1">
              <a:buFont typeface="Wingdings" pitchFamily="2" charset="2"/>
              <a:buChar char="ü"/>
            </a:pPr>
            <a:r>
              <a:rPr lang="ar-SA" sz="4000" b="1" dirty="0">
                <a:solidFill>
                  <a:srgbClr val="7030A0"/>
                </a:solidFill>
                <a:effectLst>
                  <a:outerShdw blurRad="38100" dist="38100" dir="2700000" algn="tl">
                    <a:srgbClr val="000000">
                      <a:alpha val="43137"/>
                    </a:srgbClr>
                  </a:outerShdw>
                </a:effectLst>
                <a:cs typeface="Ali-A-Azzam" pitchFamily="2" charset="-78"/>
              </a:rPr>
              <a:t>تعلم المهارات الجسمية اللازمة للألعاب والأنشطة الاجتماعية.</a:t>
            </a:r>
            <a:endParaRPr lang="en-US" sz="4000" b="1" dirty="0">
              <a:solidFill>
                <a:srgbClr val="7030A0"/>
              </a:solidFill>
              <a:effectLst>
                <a:outerShdw blurRad="38100" dist="38100" dir="2700000" algn="tl">
                  <a:srgbClr val="000000">
                    <a:alpha val="43137"/>
                  </a:srgbClr>
                </a:outerShdw>
              </a:effectLst>
              <a:cs typeface="Ali-A-Azzam" pitchFamily="2" charset="-78"/>
            </a:endParaRPr>
          </a:p>
          <a:p>
            <a:pPr lvl="0" algn="r" rtl="1">
              <a:buFont typeface="Wingdings" pitchFamily="2" charset="2"/>
              <a:buChar char="ü"/>
            </a:pPr>
            <a:r>
              <a:rPr lang="ar-SA" sz="4000" b="1" dirty="0">
                <a:solidFill>
                  <a:srgbClr val="FFC000"/>
                </a:solidFill>
                <a:effectLst>
                  <a:outerShdw blurRad="38100" dist="38100" dir="2700000" algn="tl">
                    <a:srgbClr val="000000">
                      <a:alpha val="43137"/>
                    </a:srgbClr>
                  </a:outerShdw>
                </a:effectLst>
                <a:cs typeface="Ali-A-Azzam" pitchFamily="2" charset="-78"/>
              </a:rPr>
              <a:t>تعلم مهارات الاستقلال الذاتي.</a:t>
            </a:r>
            <a:endParaRPr lang="en-US" sz="4000" b="1" dirty="0">
              <a:solidFill>
                <a:srgbClr val="FFC000"/>
              </a:solidFill>
              <a:effectLst>
                <a:outerShdw blurRad="38100" dist="38100" dir="2700000" algn="tl">
                  <a:srgbClr val="000000">
                    <a:alpha val="43137"/>
                  </a:srgbClr>
                </a:outerShdw>
              </a:effectLst>
              <a:cs typeface="Ali-A-Azzam" pitchFamily="2" charset="-78"/>
            </a:endParaRPr>
          </a:p>
          <a:p>
            <a:pPr marL="0" indent="0" algn="just" rtl="1">
              <a:lnSpc>
                <a:spcPct val="150000"/>
              </a:lnSpc>
              <a:spcBef>
                <a:spcPts val="600"/>
              </a:spcBef>
              <a:buNone/>
            </a:pPr>
            <a:endParaRPr lang="ar-IQ" sz="3600" b="1" dirty="0" smtClean="0">
              <a:effectLst>
                <a:outerShdw blurRad="38100" dist="38100" dir="2700000" algn="tl">
                  <a:srgbClr val="000000">
                    <a:alpha val="43137"/>
                  </a:srgbClr>
                </a:outerShdw>
              </a:effectLst>
              <a:cs typeface="Ali-A-Sharif" pitchFamily="2" charset="-78"/>
            </a:endParaRPr>
          </a:p>
          <a:p>
            <a:pPr marL="0" indent="0" algn="just" rtl="1">
              <a:lnSpc>
                <a:spcPct val="150000"/>
              </a:lnSpc>
              <a:spcBef>
                <a:spcPts val="600"/>
              </a:spcBef>
              <a:buNone/>
            </a:pPr>
            <a:endParaRPr lang="en-US" sz="3600" b="1" dirty="0">
              <a:effectLst>
                <a:outerShdw blurRad="38100" dist="38100" dir="2700000" algn="tl">
                  <a:srgbClr val="000000">
                    <a:alpha val="43137"/>
                  </a:srgbClr>
                </a:outerShdw>
              </a:effectLst>
              <a:cs typeface="Ali-A-Sharif" pitchFamily="2" charset="-78"/>
            </a:endParaRPr>
          </a:p>
        </p:txBody>
      </p:sp>
    </p:spTree>
    <p:extLst>
      <p:ext uri="{BB962C8B-B14F-4D97-AF65-F5344CB8AC3E}">
        <p14:creationId xmlns:p14="http://schemas.microsoft.com/office/powerpoint/2010/main" val="424805889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6982" y="221673"/>
            <a:ext cx="11998036" cy="900545"/>
          </a:xfrm>
        </p:spPr>
        <p:txBody>
          <a:bodyPr>
            <a:noAutofit/>
          </a:bodyPr>
          <a:lstStyle/>
          <a:p>
            <a:pPr algn="ctr"/>
            <a:r>
              <a:rPr lang="ar-SA" sz="5400" b="1" dirty="0">
                <a:solidFill>
                  <a:srgbClr val="FF0000"/>
                </a:solidFill>
                <a:effectLst>
                  <a:outerShdw blurRad="38100" dist="38100" dir="2700000" algn="tl">
                    <a:srgbClr val="000000">
                      <a:alpha val="43137"/>
                    </a:srgbClr>
                  </a:outerShdw>
                </a:effectLst>
                <a:latin typeface="Sakkal Majalla" panose="02000000000000000000" pitchFamily="2" charset="-78"/>
                <a:cs typeface="Ali-A-Sahifa Bold" pitchFamily="2" charset="-78"/>
              </a:rPr>
              <a:t>ثانياً: مطالب النُّمو في مراحل </a:t>
            </a:r>
            <a:r>
              <a:rPr lang="ar-SA" sz="5400" b="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Ali-A-Sahifa Bold" pitchFamily="2" charset="-78"/>
              </a:rPr>
              <a:t>المراهقة</a:t>
            </a:r>
            <a:r>
              <a:rPr lang="ar-SA" sz="5400" b="1" dirty="0">
                <a:solidFill>
                  <a:srgbClr val="FF0000"/>
                </a:solidFill>
                <a:effectLst>
                  <a:outerShdw blurRad="38100" dist="38100" dir="2700000" algn="tl">
                    <a:srgbClr val="000000">
                      <a:alpha val="43137"/>
                    </a:srgbClr>
                  </a:outerShdw>
                </a:effectLst>
                <a:latin typeface="Sakkal Majalla" panose="02000000000000000000" pitchFamily="2" charset="-78"/>
                <a:cs typeface="Ali-A-Sahifa Bold" pitchFamily="2" charset="-78"/>
              </a:rPr>
              <a:t> من</a:t>
            </a:r>
            <a:r>
              <a:rPr lang="ar-SA" sz="5400" b="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Ali-A-Sahifa Bold" pitchFamily="2" charset="-78"/>
              </a:rPr>
              <a:t> </a:t>
            </a:r>
            <a:r>
              <a:rPr lang="ar-SA" sz="5400" b="1" dirty="0" smtClean="0">
                <a:solidFill>
                  <a:srgbClr val="0070C0"/>
                </a:solidFill>
                <a:effectLst>
                  <a:outerShdw blurRad="38100" dist="38100" dir="2700000" algn="tl">
                    <a:srgbClr val="000000">
                      <a:alpha val="43137"/>
                    </a:srgbClr>
                  </a:outerShdw>
                </a:effectLst>
                <a:latin typeface="Sakkal Majalla" panose="02000000000000000000" pitchFamily="2" charset="-78"/>
                <a:cs typeface="Ali-A-Sahifa Bold" pitchFamily="2" charset="-78"/>
              </a:rPr>
              <a:t>(</a:t>
            </a:r>
            <a:r>
              <a:rPr lang="ar-SA" sz="5400" b="1" dirty="0" smtClean="0">
                <a:solidFill>
                  <a:srgbClr val="0070C0"/>
                </a:solidFill>
                <a:effectLst>
                  <a:outerShdw blurRad="38100" dist="38100" dir="2700000" algn="tl">
                    <a:srgbClr val="000000">
                      <a:alpha val="43137"/>
                    </a:srgbClr>
                  </a:outerShdw>
                </a:effectLst>
                <a:latin typeface="Sakkal Majalla" panose="02000000000000000000" pitchFamily="2" charset="-78"/>
                <a:cs typeface="+mn-cs"/>
              </a:rPr>
              <a:t>12</a:t>
            </a:r>
            <a:r>
              <a:rPr lang="ar-SA" sz="5400" b="1" dirty="0" smtClean="0">
                <a:solidFill>
                  <a:srgbClr val="0070C0"/>
                </a:solidFill>
                <a:effectLst>
                  <a:outerShdw blurRad="38100" dist="38100" dir="2700000" algn="tl">
                    <a:srgbClr val="000000">
                      <a:alpha val="43137"/>
                    </a:srgbClr>
                  </a:outerShdw>
                </a:effectLst>
                <a:latin typeface="Sakkal Majalla" panose="02000000000000000000" pitchFamily="2" charset="-78"/>
                <a:cs typeface="Ali-A-Sahifa Bold" pitchFamily="2" charset="-78"/>
              </a:rPr>
              <a:t>- </a:t>
            </a:r>
            <a:r>
              <a:rPr lang="ar-SA" sz="5400" b="1" dirty="0">
                <a:solidFill>
                  <a:srgbClr val="0070C0"/>
                </a:solidFill>
                <a:effectLst>
                  <a:outerShdw blurRad="38100" dist="38100" dir="2700000" algn="tl">
                    <a:srgbClr val="000000">
                      <a:alpha val="43137"/>
                    </a:srgbClr>
                  </a:outerShdw>
                </a:effectLst>
                <a:latin typeface="Sakkal Majalla" panose="02000000000000000000" pitchFamily="2" charset="-78"/>
                <a:cs typeface="+mn-cs"/>
              </a:rPr>
              <a:t>21</a:t>
            </a:r>
            <a:r>
              <a:rPr lang="ar-SA" sz="5400" b="1" dirty="0" smtClean="0">
                <a:solidFill>
                  <a:srgbClr val="0070C0"/>
                </a:solidFill>
                <a:effectLst>
                  <a:outerShdw blurRad="38100" dist="38100" dir="2700000" algn="tl">
                    <a:srgbClr val="000000">
                      <a:alpha val="43137"/>
                    </a:srgbClr>
                  </a:outerShdw>
                </a:effectLst>
                <a:latin typeface="Sakkal Majalla" panose="02000000000000000000" pitchFamily="2" charset="-78"/>
                <a:cs typeface="Ali-A-Sahifa Bold" pitchFamily="2" charset="-78"/>
              </a:rPr>
              <a:t>)</a:t>
            </a:r>
            <a:endParaRPr lang="en-US" sz="5400" b="1" dirty="0">
              <a:solidFill>
                <a:srgbClr val="0070C0"/>
              </a:solidFill>
              <a:effectLst>
                <a:outerShdw blurRad="38100" dist="38100" dir="2700000" algn="tl">
                  <a:srgbClr val="000000">
                    <a:alpha val="43137"/>
                  </a:srgbClr>
                </a:outerShdw>
              </a:effectLst>
              <a:latin typeface="Sakkal Majalla" panose="02000000000000000000" pitchFamily="2" charset="-78"/>
              <a:cs typeface="Ali-A-Sahifa Bold" pitchFamily="2" charset="-78"/>
            </a:endParaRPr>
          </a:p>
        </p:txBody>
      </p:sp>
      <p:sp>
        <p:nvSpPr>
          <p:cNvPr id="4" name="Content Placeholder 3"/>
          <p:cNvSpPr>
            <a:spLocks noGrp="1"/>
          </p:cNvSpPr>
          <p:nvPr>
            <p:ph idx="1"/>
          </p:nvPr>
        </p:nvSpPr>
        <p:spPr>
          <a:xfrm>
            <a:off x="207818" y="1357745"/>
            <a:ext cx="11665527" cy="5735782"/>
          </a:xfrm>
        </p:spPr>
        <p:txBody>
          <a:bodyPr>
            <a:normAutofit/>
          </a:bodyPr>
          <a:lstStyle/>
          <a:p>
            <a:pPr lvl="0" algn="r" rtl="1">
              <a:buFont typeface="Wingdings" pitchFamily="2" charset="2"/>
              <a:buChar char="§"/>
            </a:pPr>
            <a:r>
              <a:rPr lang="ar-IQ" sz="4400" b="1" dirty="0" smtClean="0">
                <a:effectLst>
                  <a:outerShdw blurRad="38100" dist="38100" dir="2700000" algn="tl">
                    <a:srgbClr val="000000">
                      <a:alpha val="43137"/>
                    </a:srgbClr>
                  </a:outerShdw>
                </a:effectLst>
                <a:cs typeface="Ali-A-Azzam" pitchFamily="2" charset="-78"/>
              </a:rPr>
              <a:t> </a:t>
            </a:r>
            <a:r>
              <a:rPr lang="ar-SA" sz="4400" b="1" dirty="0" smtClean="0">
                <a:effectLst>
                  <a:outerShdw blurRad="38100" dist="38100" dir="2700000" algn="tl">
                    <a:srgbClr val="000000">
                      <a:alpha val="43137"/>
                    </a:srgbClr>
                  </a:outerShdw>
                </a:effectLst>
                <a:cs typeface="Ali-A-Azzam" pitchFamily="2" charset="-78"/>
              </a:rPr>
              <a:t>تكوين </a:t>
            </a:r>
            <a:r>
              <a:rPr lang="ar-SA" sz="4400" b="1" dirty="0">
                <a:effectLst>
                  <a:outerShdw blurRad="38100" dist="38100" dir="2700000" algn="tl">
                    <a:srgbClr val="000000">
                      <a:alpha val="43137"/>
                    </a:srgbClr>
                  </a:outerShdw>
                </a:effectLst>
                <a:cs typeface="Ali-A-Azzam" pitchFamily="2" charset="-78"/>
              </a:rPr>
              <a:t>علاقات جديدة ناضجة مع رفاق السن.</a:t>
            </a:r>
            <a:endParaRPr lang="en-US" sz="4400" b="1" dirty="0">
              <a:effectLst>
                <a:outerShdw blurRad="38100" dist="38100" dir="2700000" algn="tl">
                  <a:srgbClr val="000000">
                    <a:alpha val="43137"/>
                  </a:srgbClr>
                </a:outerShdw>
              </a:effectLst>
              <a:cs typeface="Ali-A-Azzam" pitchFamily="2" charset="-78"/>
            </a:endParaRPr>
          </a:p>
          <a:p>
            <a:pPr lvl="0" algn="r" rtl="1">
              <a:buFont typeface="Wingdings" pitchFamily="2" charset="2"/>
              <a:buChar char="§"/>
            </a:pPr>
            <a:r>
              <a:rPr lang="ar-IQ" sz="4400" b="1" dirty="0" smtClean="0">
                <a:solidFill>
                  <a:srgbClr val="FFC000"/>
                </a:solidFill>
                <a:effectLst>
                  <a:outerShdw blurRad="38100" dist="38100" dir="2700000" algn="tl">
                    <a:srgbClr val="000000">
                      <a:alpha val="43137"/>
                    </a:srgbClr>
                  </a:outerShdw>
                </a:effectLst>
                <a:cs typeface="Ali-A-Azzam" pitchFamily="2" charset="-78"/>
              </a:rPr>
              <a:t> </a:t>
            </a:r>
            <a:r>
              <a:rPr lang="ar-SA" sz="4800" b="1" dirty="0" smtClean="0">
                <a:solidFill>
                  <a:srgbClr val="FFC000"/>
                </a:solidFill>
                <a:effectLst>
                  <a:outerShdw blurRad="38100" dist="38100" dir="2700000" algn="tl">
                    <a:srgbClr val="000000">
                      <a:alpha val="43137"/>
                    </a:srgbClr>
                  </a:outerShdw>
                </a:effectLst>
                <a:cs typeface="Ali-A-Azzam" pitchFamily="2" charset="-78"/>
              </a:rPr>
              <a:t>اكتساب </a:t>
            </a:r>
            <a:r>
              <a:rPr lang="ar-SA" sz="4800" b="1" dirty="0">
                <a:solidFill>
                  <a:srgbClr val="FFC000"/>
                </a:solidFill>
                <a:effectLst>
                  <a:outerShdw blurRad="38100" dist="38100" dir="2700000" algn="tl">
                    <a:srgbClr val="000000">
                      <a:alpha val="43137"/>
                    </a:srgbClr>
                  </a:outerShdw>
                </a:effectLst>
                <a:cs typeface="Ali-A-Azzam" pitchFamily="2" charset="-78"/>
              </a:rPr>
              <a:t>الدور الاجتماعي السليم.</a:t>
            </a:r>
            <a:endParaRPr lang="en-US" sz="4800" b="1" dirty="0">
              <a:solidFill>
                <a:srgbClr val="FFC000"/>
              </a:solidFill>
              <a:effectLst>
                <a:outerShdw blurRad="38100" dist="38100" dir="2700000" algn="tl">
                  <a:srgbClr val="000000">
                    <a:alpha val="43137"/>
                  </a:srgbClr>
                </a:outerShdw>
              </a:effectLst>
              <a:cs typeface="Ali-A-Azzam" pitchFamily="2" charset="-78"/>
            </a:endParaRPr>
          </a:p>
          <a:p>
            <a:pPr lvl="0" algn="r" rtl="1">
              <a:buFont typeface="Wingdings" pitchFamily="2" charset="2"/>
              <a:buChar char="§"/>
            </a:pPr>
            <a:r>
              <a:rPr lang="ar-IQ" sz="4400" b="1" dirty="0" smtClean="0">
                <a:solidFill>
                  <a:srgbClr val="00B050"/>
                </a:solidFill>
                <a:effectLst>
                  <a:outerShdw blurRad="38100" dist="38100" dir="2700000" algn="tl">
                    <a:srgbClr val="000000">
                      <a:alpha val="43137"/>
                    </a:srgbClr>
                  </a:outerShdw>
                </a:effectLst>
                <a:cs typeface="Ali-A-Azzam" pitchFamily="2" charset="-78"/>
              </a:rPr>
              <a:t> </a:t>
            </a:r>
            <a:r>
              <a:rPr lang="ar-SA" sz="4400" b="1" dirty="0" smtClean="0">
                <a:solidFill>
                  <a:srgbClr val="00B050"/>
                </a:solidFill>
                <a:effectLst>
                  <a:outerShdw blurRad="38100" dist="38100" dir="2700000" algn="tl">
                    <a:srgbClr val="000000">
                      <a:alpha val="43137"/>
                    </a:srgbClr>
                  </a:outerShdw>
                </a:effectLst>
                <a:cs typeface="Ali-A-Azzam" pitchFamily="2" charset="-78"/>
              </a:rPr>
              <a:t>تقبل </a:t>
            </a:r>
            <a:r>
              <a:rPr lang="ar-SA" sz="4400" b="1" dirty="0">
                <a:solidFill>
                  <a:srgbClr val="00B050"/>
                </a:solidFill>
                <a:effectLst>
                  <a:outerShdw blurRad="38100" dist="38100" dir="2700000" algn="tl">
                    <a:srgbClr val="000000">
                      <a:alpha val="43137"/>
                    </a:srgbClr>
                  </a:outerShdw>
                </a:effectLst>
                <a:cs typeface="Ali-A-Azzam" pitchFamily="2" charset="-78"/>
              </a:rPr>
              <a:t>التغيرات الجسمية والتوافق معها.</a:t>
            </a:r>
            <a:endParaRPr lang="en-US" sz="4400" b="1" dirty="0">
              <a:solidFill>
                <a:srgbClr val="00B050"/>
              </a:solidFill>
              <a:effectLst>
                <a:outerShdw blurRad="38100" dist="38100" dir="2700000" algn="tl">
                  <a:srgbClr val="000000">
                    <a:alpha val="43137"/>
                  </a:srgbClr>
                </a:outerShdw>
              </a:effectLst>
              <a:cs typeface="Ali-A-Azzam" pitchFamily="2" charset="-78"/>
            </a:endParaRPr>
          </a:p>
          <a:p>
            <a:pPr lvl="0" algn="r" rtl="1">
              <a:buFont typeface="Wingdings" pitchFamily="2" charset="2"/>
              <a:buChar char="§"/>
            </a:pPr>
            <a:r>
              <a:rPr lang="ar-IQ" sz="4400" b="1" dirty="0" smtClean="0">
                <a:solidFill>
                  <a:srgbClr val="FF0000"/>
                </a:solidFill>
                <a:effectLst>
                  <a:outerShdw blurRad="38100" dist="38100" dir="2700000" algn="tl">
                    <a:srgbClr val="000000">
                      <a:alpha val="43137"/>
                    </a:srgbClr>
                  </a:outerShdw>
                </a:effectLst>
                <a:cs typeface="Ali-A-Azzam" pitchFamily="2" charset="-78"/>
              </a:rPr>
              <a:t> </a:t>
            </a:r>
            <a:r>
              <a:rPr lang="ar-SA" sz="4400" b="1" dirty="0" smtClean="0">
                <a:solidFill>
                  <a:srgbClr val="FF0000"/>
                </a:solidFill>
                <a:effectLst>
                  <a:outerShdw blurRad="38100" dist="38100" dir="2700000" algn="tl">
                    <a:srgbClr val="000000">
                      <a:alpha val="43137"/>
                    </a:srgbClr>
                  </a:outerShdw>
                </a:effectLst>
                <a:cs typeface="Ali-A-Azzam" pitchFamily="2" charset="-78"/>
              </a:rPr>
              <a:t>تحقيق </a:t>
            </a:r>
            <a:r>
              <a:rPr lang="ar-SA" sz="4400" b="1" dirty="0">
                <a:solidFill>
                  <a:srgbClr val="FF0000"/>
                </a:solidFill>
                <a:effectLst>
                  <a:outerShdw blurRad="38100" dist="38100" dir="2700000" algn="tl">
                    <a:srgbClr val="000000">
                      <a:alpha val="43137"/>
                    </a:srgbClr>
                  </a:outerShdw>
                </a:effectLst>
                <a:cs typeface="Ali-A-Azzam" pitchFamily="2" charset="-78"/>
              </a:rPr>
              <a:t>الاستقلال الاجتماعي عن الوالدين والأصدقاء.</a:t>
            </a:r>
            <a:endParaRPr lang="en-US" sz="4400" b="1" dirty="0">
              <a:solidFill>
                <a:srgbClr val="FF0000"/>
              </a:solidFill>
              <a:effectLst>
                <a:outerShdw blurRad="38100" dist="38100" dir="2700000" algn="tl">
                  <a:srgbClr val="000000">
                    <a:alpha val="43137"/>
                  </a:srgbClr>
                </a:outerShdw>
              </a:effectLst>
              <a:cs typeface="Ali-A-Azzam" pitchFamily="2" charset="-78"/>
            </a:endParaRPr>
          </a:p>
          <a:p>
            <a:pPr lvl="0" algn="r" rtl="1">
              <a:buFont typeface="Wingdings" pitchFamily="2" charset="2"/>
              <a:buChar char="§"/>
            </a:pPr>
            <a:r>
              <a:rPr lang="ar-IQ" sz="4400" b="1" dirty="0" smtClean="0">
                <a:solidFill>
                  <a:srgbClr val="0070C0"/>
                </a:solidFill>
                <a:effectLst>
                  <a:outerShdw blurRad="38100" dist="38100" dir="2700000" algn="tl">
                    <a:srgbClr val="000000">
                      <a:alpha val="43137"/>
                    </a:srgbClr>
                  </a:outerShdw>
                </a:effectLst>
                <a:cs typeface="Ali-A-Azzam" pitchFamily="2" charset="-78"/>
              </a:rPr>
              <a:t> </a:t>
            </a:r>
            <a:r>
              <a:rPr lang="ar-SA" sz="4400" b="1" dirty="0" smtClean="0">
                <a:solidFill>
                  <a:srgbClr val="0070C0"/>
                </a:solidFill>
                <a:effectLst>
                  <a:outerShdw blurRad="38100" dist="38100" dir="2700000" algn="tl">
                    <a:srgbClr val="000000">
                      <a:alpha val="43137"/>
                    </a:srgbClr>
                  </a:outerShdw>
                </a:effectLst>
                <a:cs typeface="Ali-A-Azzam" pitchFamily="2" charset="-78"/>
              </a:rPr>
              <a:t>تحقيق </a:t>
            </a:r>
            <a:r>
              <a:rPr lang="ar-SA" sz="4400" b="1" dirty="0">
                <a:solidFill>
                  <a:srgbClr val="0070C0"/>
                </a:solidFill>
                <a:effectLst>
                  <a:outerShdw blurRad="38100" dist="38100" dir="2700000" algn="tl">
                    <a:srgbClr val="000000">
                      <a:alpha val="43137"/>
                    </a:srgbClr>
                  </a:outerShdw>
                </a:effectLst>
                <a:cs typeface="Ali-A-Azzam" pitchFamily="2" charset="-78"/>
              </a:rPr>
              <a:t>الاستقلال الاقتصادي.</a:t>
            </a:r>
            <a:endParaRPr lang="en-US" sz="4400" b="1" dirty="0">
              <a:solidFill>
                <a:srgbClr val="0070C0"/>
              </a:solidFill>
              <a:effectLst>
                <a:outerShdw blurRad="38100" dist="38100" dir="2700000" algn="tl">
                  <a:srgbClr val="000000">
                    <a:alpha val="43137"/>
                  </a:srgbClr>
                </a:outerShdw>
              </a:effectLst>
              <a:cs typeface="Ali-A-Azzam" pitchFamily="2" charset="-78"/>
            </a:endParaRPr>
          </a:p>
          <a:p>
            <a:pPr lvl="0" algn="r" rtl="1">
              <a:buFont typeface="Wingdings" pitchFamily="2" charset="2"/>
              <a:buChar char="§"/>
            </a:pPr>
            <a:r>
              <a:rPr lang="ar-IQ" sz="4400" b="1" dirty="0" smtClean="0">
                <a:solidFill>
                  <a:srgbClr val="7030A0"/>
                </a:solidFill>
                <a:effectLst>
                  <a:outerShdw blurRad="38100" dist="38100" dir="2700000" algn="tl">
                    <a:srgbClr val="000000">
                      <a:alpha val="43137"/>
                    </a:srgbClr>
                  </a:outerShdw>
                </a:effectLst>
                <a:cs typeface="Ali-A-Azzam" pitchFamily="2" charset="-78"/>
              </a:rPr>
              <a:t> </a:t>
            </a:r>
            <a:r>
              <a:rPr lang="ar-SA" sz="4400" b="1" dirty="0" smtClean="0">
                <a:solidFill>
                  <a:srgbClr val="7030A0"/>
                </a:solidFill>
                <a:effectLst>
                  <a:outerShdw blurRad="38100" dist="38100" dir="2700000" algn="tl">
                    <a:srgbClr val="000000">
                      <a:alpha val="43137"/>
                    </a:srgbClr>
                  </a:outerShdw>
                </a:effectLst>
                <a:cs typeface="Ali-A-Azzam" pitchFamily="2" charset="-78"/>
              </a:rPr>
              <a:t>الإعداد </a:t>
            </a:r>
            <a:r>
              <a:rPr lang="ar-SA" sz="4400" b="1" dirty="0">
                <a:solidFill>
                  <a:srgbClr val="7030A0"/>
                </a:solidFill>
                <a:effectLst>
                  <a:outerShdw blurRad="38100" dist="38100" dir="2700000" algn="tl">
                    <a:srgbClr val="000000">
                      <a:alpha val="43137"/>
                    </a:srgbClr>
                  </a:outerShdw>
                </a:effectLst>
                <a:cs typeface="Ali-A-Azzam" pitchFamily="2" charset="-78"/>
              </a:rPr>
              <a:t>والاستعداد للزواج والحياة الأسرية.</a:t>
            </a:r>
            <a:endParaRPr lang="en-US" sz="4400" b="1" dirty="0">
              <a:solidFill>
                <a:srgbClr val="7030A0"/>
              </a:solidFill>
              <a:effectLst>
                <a:outerShdw blurRad="38100" dist="38100" dir="2700000" algn="tl">
                  <a:srgbClr val="000000">
                    <a:alpha val="43137"/>
                  </a:srgbClr>
                </a:outerShdw>
              </a:effectLst>
              <a:cs typeface="Ali-A-Azzam" pitchFamily="2" charset="-78"/>
            </a:endParaRPr>
          </a:p>
          <a:p>
            <a:pPr lvl="0" algn="r" rtl="1">
              <a:buFont typeface="Wingdings" pitchFamily="2" charset="2"/>
              <a:buChar char="§"/>
            </a:pPr>
            <a:r>
              <a:rPr lang="ar-IQ" sz="4400" b="1" dirty="0" smtClean="0">
                <a:solidFill>
                  <a:srgbClr val="C00000"/>
                </a:solidFill>
                <a:effectLst>
                  <a:outerShdw blurRad="38100" dist="38100" dir="2700000" algn="tl">
                    <a:srgbClr val="000000">
                      <a:alpha val="43137"/>
                    </a:srgbClr>
                  </a:outerShdw>
                </a:effectLst>
                <a:cs typeface="Ali-A-Azzam" pitchFamily="2" charset="-78"/>
              </a:rPr>
              <a:t> </a:t>
            </a:r>
            <a:r>
              <a:rPr lang="ar-SA" sz="4400" b="1" dirty="0" smtClean="0">
                <a:solidFill>
                  <a:srgbClr val="C00000"/>
                </a:solidFill>
                <a:effectLst>
                  <a:outerShdw blurRad="38100" dist="38100" dir="2700000" algn="tl">
                    <a:srgbClr val="000000">
                      <a:alpha val="43137"/>
                    </a:srgbClr>
                  </a:outerShdw>
                </a:effectLst>
                <a:cs typeface="Ali-A-Azzam" pitchFamily="2" charset="-78"/>
              </a:rPr>
              <a:t>اكتساب </a:t>
            </a:r>
            <a:r>
              <a:rPr lang="ar-SA" sz="4400" b="1" dirty="0">
                <a:solidFill>
                  <a:srgbClr val="C00000"/>
                </a:solidFill>
                <a:effectLst>
                  <a:outerShdw blurRad="38100" dist="38100" dir="2700000" algn="tl">
                    <a:srgbClr val="000000">
                      <a:alpha val="43137"/>
                    </a:srgbClr>
                  </a:outerShdw>
                </a:effectLst>
                <a:cs typeface="Ali-A-Azzam" pitchFamily="2" charset="-78"/>
              </a:rPr>
              <a:t>القيم الدينية والاجتماعية ومعايير الأخلاق في المجتمع</a:t>
            </a:r>
            <a:r>
              <a:rPr lang="ar-IQ" sz="4400" b="1" dirty="0">
                <a:solidFill>
                  <a:srgbClr val="C00000"/>
                </a:solidFill>
                <a:effectLst>
                  <a:outerShdw blurRad="38100" dist="38100" dir="2700000" algn="tl">
                    <a:srgbClr val="000000">
                      <a:alpha val="43137"/>
                    </a:srgbClr>
                  </a:outerShdw>
                </a:effectLst>
                <a:cs typeface="Ali-A-Azzam" pitchFamily="2" charset="-78"/>
              </a:rPr>
              <a:t>. </a:t>
            </a:r>
          </a:p>
        </p:txBody>
      </p:sp>
    </p:spTree>
    <p:extLst>
      <p:ext uri="{BB962C8B-B14F-4D97-AF65-F5344CB8AC3E}">
        <p14:creationId xmlns:p14="http://schemas.microsoft.com/office/powerpoint/2010/main" val="3765261707"/>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66254"/>
            <a:ext cx="12192000" cy="1094509"/>
          </a:xfrm>
        </p:spPr>
        <p:txBody>
          <a:bodyPr>
            <a:noAutofit/>
          </a:bodyPr>
          <a:lstStyle/>
          <a:p>
            <a:pPr algn="ctr"/>
            <a:r>
              <a:rPr lang="ar-SA" sz="5400" b="1" dirty="0">
                <a:solidFill>
                  <a:srgbClr val="0070C0"/>
                </a:solidFill>
                <a:effectLst>
                  <a:outerShdw blurRad="38100" dist="38100" dir="2700000" algn="tl">
                    <a:srgbClr val="000000">
                      <a:alpha val="43137"/>
                    </a:srgbClr>
                  </a:outerShdw>
                </a:effectLst>
                <a:cs typeface="Ali-A-Samik" pitchFamily="2" charset="-78"/>
              </a:rPr>
              <a:t>ثالثاً: مطالب النُّمو في مرحلة </a:t>
            </a:r>
            <a:r>
              <a:rPr lang="ar-SA" sz="5400" b="1" dirty="0" smtClean="0">
                <a:solidFill>
                  <a:srgbClr val="0070C0"/>
                </a:solidFill>
                <a:effectLst>
                  <a:outerShdw blurRad="38100" dist="38100" dir="2700000" algn="tl">
                    <a:srgbClr val="000000">
                      <a:alpha val="43137"/>
                    </a:srgbClr>
                  </a:outerShdw>
                </a:effectLst>
                <a:cs typeface="Ali-A-Samik" pitchFamily="2" charset="-78"/>
              </a:rPr>
              <a:t>الر</a:t>
            </a:r>
            <a:r>
              <a:rPr lang="ar-IQ" sz="5400" b="1" dirty="0" smtClean="0">
                <a:solidFill>
                  <a:srgbClr val="0070C0"/>
                </a:solidFill>
                <a:effectLst>
                  <a:outerShdw blurRad="38100" dist="38100" dir="2700000" algn="tl">
                    <a:srgbClr val="000000">
                      <a:alpha val="43137"/>
                    </a:srgbClr>
                  </a:outerShdw>
                </a:effectLst>
                <a:cs typeface="Ali-A-Samik" pitchFamily="2" charset="-78"/>
              </a:rPr>
              <a:t>ُّ</a:t>
            </a:r>
            <a:r>
              <a:rPr lang="ar-SA" sz="5400" b="1" dirty="0" smtClean="0">
                <a:solidFill>
                  <a:srgbClr val="0070C0"/>
                </a:solidFill>
                <a:effectLst>
                  <a:outerShdw blurRad="38100" dist="38100" dir="2700000" algn="tl">
                    <a:srgbClr val="000000">
                      <a:alpha val="43137"/>
                    </a:srgbClr>
                  </a:outerShdw>
                </a:effectLst>
                <a:cs typeface="Ali-A-Samik" pitchFamily="2" charset="-78"/>
              </a:rPr>
              <a:t>شد والن</a:t>
            </a:r>
            <a:r>
              <a:rPr lang="ar-IQ" sz="5400" b="1" dirty="0" smtClean="0">
                <a:solidFill>
                  <a:srgbClr val="0070C0"/>
                </a:solidFill>
                <a:effectLst>
                  <a:outerShdw blurRad="38100" dist="38100" dir="2700000" algn="tl">
                    <a:srgbClr val="000000">
                      <a:alpha val="43137"/>
                    </a:srgbClr>
                  </a:outerShdw>
                </a:effectLst>
                <a:cs typeface="Ali-A-Samik" pitchFamily="2" charset="-78"/>
              </a:rPr>
              <a:t>ُّ</a:t>
            </a:r>
            <a:r>
              <a:rPr lang="ar-SA" sz="5400" b="1" dirty="0" smtClean="0">
                <a:solidFill>
                  <a:srgbClr val="0070C0"/>
                </a:solidFill>
                <a:effectLst>
                  <a:outerShdw blurRad="38100" dist="38100" dir="2700000" algn="tl">
                    <a:srgbClr val="000000">
                      <a:alpha val="43137"/>
                    </a:srgbClr>
                  </a:outerShdw>
                </a:effectLst>
                <a:cs typeface="Ali-A-Samik" pitchFamily="2" charset="-78"/>
              </a:rPr>
              <a:t>ضج </a:t>
            </a:r>
            <a:r>
              <a:rPr lang="ar-SA" sz="5400" b="1" dirty="0">
                <a:solidFill>
                  <a:srgbClr val="FFC000"/>
                </a:solidFill>
                <a:effectLst>
                  <a:outerShdw blurRad="38100" dist="38100" dir="2700000" algn="tl">
                    <a:srgbClr val="000000">
                      <a:alpha val="43137"/>
                    </a:srgbClr>
                  </a:outerShdw>
                </a:effectLst>
                <a:cs typeface="Ali-A-Samik" pitchFamily="2" charset="-78"/>
              </a:rPr>
              <a:t>(من </a:t>
            </a:r>
            <a:r>
              <a:rPr lang="ar-SA" sz="5400" b="1" dirty="0">
                <a:solidFill>
                  <a:srgbClr val="FFC000"/>
                </a:solidFill>
                <a:effectLst>
                  <a:outerShdw blurRad="38100" dist="38100" dir="2700000" algn="tl">
                    <a:srgbClr val="000000">
                      <a:alpha val="43137"/>
                    </a:srgbClr>
                  </a:outerShdw>
                </a:effectLst>
                <a:cs typeface="+mn-cs"/>
              </a:rPr>
              <a:t>21</a:t>
            </a:r>
            <a:r>
              <a:rPr lang="ar-SA" sz="5400" b="1" dirty="0">
                <a:solidFill>
                  <a:srgbClr val="FFC000"/>
                </a:solidFill>
                <a:effectLst>
                  <a:outerShdw blurRad="38100" dist="38100" dir="2700000" algn="tl">
                    <a:srgbClr val="000000">
                      <a:alpha val="43137"/>
                    </a:srgbClr>
                  </a:outerShdw>
                </a:effectLst>
                <a:cs typeface="Ali-A-Samik" pitchFamily="2" charset="-78"/>
              </a:rPr>
              <a:t>- </a:t>
            </a:r>
            <a:r>
              <a:rPr lang="ar-SA" sz="5400" b="1" dirty="0">
                <a:solidFill>
                  <a:srgbClr val="FFC000"/>
                </a:solidFill>
                <a:effectLst>
                  <a:outerShdw blurRad="38100" dist="38100" dir="2700000" algn="tl">
                    <a:srgbClr val="000000">
                      <a:alpha val="43137"/>
                    </a:srgbClr>
                  </a:outerShdw>
                </a:effectLst>
                <a:cs typeface="+mn-cs"/>
              </a:rPr>
              <a:t>40</a:t>
            </a:r>
            <a:r>
              <a:rPr lang="ar-SA" sz="5400" b="1" dirty="0">
                <a:solidFill>
                  <a:srgbClr val="FFC000"/>
                </a:solidFill>
                <a:effectLst>
                  <a:outerShdw blurRad="38100" dist="38100" dir="2700000" algn="tl">
                    <a:srgbClr val="000000">
                      <a:alpha val="43137"/>
                    </a:srgbClr>
                  </a:outerShdw>
                </a:effectLst>
                <a:cs typeface="Ali-A-Samik" pitchFamily="2" charset="-78"/>
              </a:rPr>
              <a:t>)</a:t>
            </a:r>
            <a:endParaRPr lang="en-US" sz="5400" b="1" dirty="0">
              <a:solidFill>
                <a:srgbClr val="FFC000"/>
              </a:solidFill>
              <a:effectLst>
                <a:outerShdw blurRad="38100" dist="38100" dir="2700000" algn="tl">
                  <a:srgbClr val="000000">
                    <a:alpha val="43137"/>
                  </a:srgbClr>
                </a:outerShdw>
              </a:effectLst>
              <a:cs typeface="Ali-A-Samik" pitchFamily="2" charset="-78"/>
            </a:endParaRPr>
          </a:p>
        </p:txBody>
      </p:sp>
      <p:sp>
        <p:nvSpPr>
          <p:cNvPr id="4" name="Content Placeholder 3"/>
          <p:cNvSpPr>
            <a:spLocks noGrp="1"/>
          </p:cNvSpPr>
          <p:nvPr>
            <p:ph idx="1"/>
          </p:nvPr>
        </p:nvSpPr>
        <p:spPr>
          <a:xfrm>
            <a:off x="96983" y="1357744"/>
            <a:ext cx="11582400" cy="5112329"/>
          </a:xfrm>
        </p:spPr>
        <p:txBody>
          <a:bodyPr>
            <a:normAutofit/>
          </a:bodyPr>
          <a:lstStyle/>
          <a:p>
            <a:pPr lvl="0" algn="r" rtl="1">
              <a:lnSpc>
                <a:spcPct val="150000"/>
              </a:lnSpc>
              <a:buFont typeface="Wingdings" pitchFamily="2" charset="2"/>
              <a:buChar char="Ø"/>
            </a:pPr>
            <a:r>
              <a:rPr lang="ar-IQ" sz="4800" b="1" dirty="0" smtClean="0">
                <a:solidFill>
                  <a:srgbClr val="FF0000"/>
                </a:solidFill>
                <a:effectLst>
                  <a:outerShdw blurRad="38100" dist="38100" dir="2700000" algn="tl">
                    <a:srgbClr val="000000">
                      <a:alpha val="43137"/>
                    </a:srgbClr>
                  </a:outerShdw>
                </a:effectLst>
                <a:cs typeface="Ali-A-Azzam" pitchFamily="2" charset="-78"/>
              </a:rPr>
              <a:t> </a:t>
            </a:r>
            <a:r>
              <a:rPr lang="ar-SA" sz="4800" b="1" dirty="0" smtClean="0">
                <a:solidFill>
                  <a:srgbClr val="FF0000"/>
                </a:solidFill>
                <a:effectLst>
                  <a:outerShdw blurRad="38100" dist="38100" dir="2700000" algn="tl">
                    <a:srgbClr val="000000">
                      <a:alpha val="43137"/>
                    </a:srgbClr>
                  </a:outerShdw>
                </a:effectLst>
                <a:cs typeface="Ali-A-Azzam" pitchFamily="2" charset="-78"/>
              </a:rPr>
              <a:t>تنمية </a:t>
            </a:r>
            <a:r>
              <a:rPr lang="ar-SA" sz="4800" b="1" dirty="0">
                <a:solidFill>
                  <a:srgbClr val="FF0000"/>
                </a:solidFill>
                <a:effectLst>
                  <a:outerShdw blurRad="38100" dist="38100" dir="2700000" algn="tl">
                    <a:srgbClr val="000000">
                      <a:alpha val="43137"/>
                    </a:srgbClr>
                  </a:outerShdw>
                </a:effectLst>
                <a:cs typeface="Ali-A-Azzam" pitchFamily="2" charset="-78"/>
              </a:rPr>
              <a:t>الخبرات المعرفية والاجتماعية.</a:t>
            </a:r>
            <a:endParaRPr lang="en-US" sz="4800" b="1" dirty="0">
              <a:solidFill>
                <a:srgbClr val="FF0000"/>
              </a:solidFill>
              <a:effectLst>
                <a:outerShdw blurRad="38100" dist="38100" dir="2700000" algn="tl">
                  <a:srgbClr val="000000">
                    <a:alpha val="43137"/>
                  </a:srgbClr>
                </a:outerShdw>
              </a:effectLst>
              <a:cs typeface="Ali-A-Azzam" pitchFamily="2" charset="-78"/>
            </a:endParaRPr>
          </a:p>
          <a:p>
            <a:pPr lvl="0" algn="r" rtl="1">
              <a:lnSpc>
                <a:spcPct val="150000"/>
              </a:lnSpc>
              <a:buFont typeface="Wingdings" pitchFamily="2" charset="2"/>
              <a:buChar char="Ø"/>
            </a:pPr>
            <a:r>
              <a:rPr lang="ar-IQ" sz="4800" b="1" dirty="0" smtClean="0">
                <a:solidFill>
                  <a:srgbClr val="00B050"/>
                </a:solidFill>
                <a:effectLst>
                  <a:outerShdw blurRad="38100" dist="38100" dir="2700000" algn="tl">
                    <a:srgbClr val="000000">
                      <a:alpha val="43137"/>
                    </a:srgbClr>
                  </a:outerShdw>
                </a:effectLst>
                <a:cs typeface="Ali-A-Azzam" pitchFamily="2" charset="-78"/>
              </a:rPr>
              <a:t> </a:t>
            </a:r>
            <a:r>
              <a:rPr lang="ar-SA" sz="4800" b="1" dirty="0" smtClean="0">
                <a:solidFill>
                  <a:srgbClr val="00B050"/>
                </a:solidFill>
                <a:effectLst>
                  <a:outerShdw blurRad="38100" dist="38100" dir="2700000" algn="tl">
                    <a:srgbClr val="000000">
                      <a:alpha val="43137"/>
                    </a:srgbClr>
                  </a:outerShdw>
                </a:effectLst>
                <a:cs typeface="Ali-A-Azzam" pitchFamily="2" charset="-78"/>
              </a:rPr>
              <a:t>اختيار </a:t>
            </a:r>
            <a:r>
              <a:rPr lang="ar-SA" sz="4800" b="1" dirty="0">
                <a:solidFill>
                  <a:srgbClr val="00B050"/>
                </a:solidFill>
                <a:effectLst>
                  <a:outerShdw blurRad="38100" dist="38100" dir="2700000" algn="tl">
                    <a:srgbClr val="000000">
                      <a:alpha val="43137"/>
                    </a:srgbClr>
                  </a:outerShdw>
                </a:effectLst>
                <a:cs typeface="Ali-A-Azzam" pitchFamily="2" charset="-78"/>
              </a:rPr>
              <a:t>الزوج أو الزوجة، والحياة الأسرية المستقلة. </a:t>
            </a:r>
            <a:endParaRPr lang="en-US" sz="4800" b="1" dirty="0">
              <a:solidFill>
                <a:srgbClr val="00B050"/>
              </a:solidFill>
              <a:effectLst>
                <a:outerShdw blurRad="38100" dist="38100" dir="2700000" algn="tl">
                  <a:srgbClr val="000000">
                    <a:alpha val="43137"/>
                  </a:srgbClr>
                </a:outerShdw>
              </a:effectLst>
              <a:cs typeface="Ali-A-Azzam" pitchFamily="2" charset="-78"/>
            </a:endParaRPr>
          </a:p>
          <a:p>
            <a:pPr lvl="0" algn="r" rtl="1">
              <a:lnSpc>
                <a:spcPct val="150000"/>
              </a:lnSpc>
              <a:buFont typeface="Wingdings" pitchFamily="2" charset="2"/>
              <a:buChar char="Ø"/>
            </a:pPr>
            <a:r>
              <a:rPr lang="ar-IQ" sz="4800" b="1" dirty="0" smtClean="0">
                <a:solidFill>
                  <a:srgbClr val="002060"/>
                </a:solidFill>
                <a:effectLst>
                  <a:outerShdw blurRad="38100" dist="38100" dir="2700000" algn="tl">
                    <a:srgbClr val="000000">
                      <a:alpha val="43137"/>
                    </a:srgbClr>
                  </a:outerShdw>
                </a:effectLst>
                <a:cs typeface="Ali-A-Azzam" pitchFamily="2" charset="-78"/>
              </a:rPr>
              <a:t> </a:t>
            </a:r>
            <a:r>
              <a:rPr lang="ar-SA" sz="4800" b="1" dirty="0" smtClean="0">
                <a:solidFill>
                  <a:srgbClr val="002060"/>
                </a:solidFill>
                <a:effectLst>
                  <a:outerShdw blurRad="38100" dist="38100" dir="2700000" algn="tl">
                    <a:srgbClr val="000000">
                      <a:alpha val="43137"/>
                    </a:srgbClr>
                  </a:outerShdw>
                </a:effectLst>
                <a:cs typeface="Ali-A-Azzam" pitchFamily="2" charset="-78"/>
              </a:rPr>
              <a:t>تكوين </a:t>
            </a:r>
            <a:r>
              <a:rPr lang="ar-SA" sz="4800" b="1" dirty="0">
                <a:solidFill>
                  <a:srgbClr val="002060"/>
                </a:solidFill>
                <a:effectLst>
                  <a:outerShdw blurRad="38100" dist="38100" dir="2700000" algn="tl">
                    <a:srgbClr val="000000">
                      <a:alpha val="43137"/>
                    </a:srgbClr>
                  </a:outerShdw>
                </a:effectLst>
                <a:cs typeface="Ali-A-Azzam" pitchFamily="2" charset="-78"/>
              </a:rPr>
              <a:t>مستوى اقتصادي واجتماعي مناسب ومستقر. </a:t>
            </a:r>
            <a:endParaRPr lang="en-US" sz="4800" b="1" dirty="0">
              <a:solidFill>
                <a:srgbClr val="002060"/>
              </a:solidFill>
              <a:effectLst>
                <a:outerShdw blurRad="38100" dist="38100" dir="2700000" algn="tl">
                  <a:srgbClr val="000000">
                    <a:alpha val="43137"/>
                  </a:srgbClr>
                </a:outerShdw>
              </a:effectLst>
              <a:cs typeface="Ali-A-Azzam" pitchFamily="2" charset="-78"/>
            </a:endParaRPr>
          </a:p>
        </p:txBody>
      </p:sp>
    </p:spTree>
    <p:extLst>
      <p:ext uri="{BB962C8B-B14F-4D97-AF65-F5344CB8AC3E}">
        <p14:creationId xmlns:p14="http://schemas.microsoft.com/office/powerpoint/2010/main" val="2232076819"/>
      </p:ext>
    </p:extLst>
  </p:cSld>
  <p:clrMapOvr>
    <a:masterClrMapping/>
  </p:clrMapOvr>
  <mc:AlternateContent xmlns:mc="http://schemas.openxmlformats.org/markup-compatibility/2006" xmlns:p14="http://schemas.microsoft.com/office/powerpoint/2010/main">
    <mc:Choice Requires="p14">
      <p:transition spd="slow" p14:dur="1600">
        <p14:prism dir="r" isContent="1"/>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66254"/>
            <a:ext cx="12192000" cy="1094509"/>
          </a:xfrm>
        </p:spPr>
        <p:txBody>
          <a:bodyPr>
            <a:noAutofit/>
          </a:bodyPr>
          <a:lstStyle/>
          <a:p>
            <a:pPr algn="ctr"/>
            <a:r>
              <a:rPr lang="ar-IQ" sz="5400" b="1" smtClean="0">
                <a:solidFill>
                  <a:srgbClr val="00B050"/>
                </a:solidFill>
                <a:effectLst>
                  <a:outerShdw blurRad="38100" dist="38100" dir="2700000" algn="tl">
                    <a:srgbClr val="000000">
                      <a:alpha val="43137"/>
                    </a:srgbClr>
                  </a:outerShdw>
                </a:effectLst>
                <a:cs typeface="Ali-A-Samik" pitchFamily="2" charset="-78"/>
              </a:rPr>
              <a:t>رابعاً</a:t>
            </a:r>
            <a:r>
              <a:rPr lang="ar-SA" sz="5400" b="1" dirty="0" smtClean="0">
                <a:solidFill>
                  <a:srgbClr val="00B050"/>
                </a:solidFill>
                <a:effectLst>
                  <a:outerShdw blurRad="38100" dist="38100" dir="2700000" algn="tl">
                    <a:srgbClr val="000000">
                      <a:alpha val="43137"/>
                    </a:srgbClr>
                  </a:outerShdw>
                </a:effectLst>
                <a:cs typeface="Ali-A-Samik" pitchFamily="2" charset="-78"/>
              </a:rPr>
              <a:t>: </a:t>
            </a:r>
            <a:r>
              <a:rPr lang="ar-SA" sz="5400" b="1" dirty="0">
                <a:solidFill>
                  <a:srgbClr val="00B050"/>
                </a:solidFill>
                <a:effectLst>
                  <a:outerShdw blurRad="38100" dist="38100" dir="2700000" algn="tl">
                    <a:srgbClr val="000000">
                      <a:alpha val="43137"/>
                    </a:srgbClr>
                  </a:outerShdw>
                </a:effectLst>
                <a:cs typeface="Ali-A-Samik" pitchFamily="2" charset="-78"/>
              </a:rPr>
              <a:t>مطالب النُّمو في مرحلة </a:t>
            </a:r>
            <a:r>
              <a:rPr lang="ar-IQ" sz="5400" b="1" dirty="0" smtClean="0">
                <a:solidFill>
                  <a:srgbClr val="00B050"/>
                </a:solidFill>
                <a:effectLst>
                  <a:outerShdw blurRad="38100" dist="38100" dir="2700000" algn="tl">
                    <a:srgbClr val="000000">
                      <a:alpha val="43137"/>
                    </a:srgbClr>
                  </a:outerShdw>
                </a:effectLst>
                <a:cs typeface="Ali-A-Samik" pitchFamily="2" charset="-78"/>
              </a:rPr>
              <a:t>وسط العمر </a:t>
            </a:r>
            <a:r>
              <a:rPr lang="ar-SA" sz="5400" b="1" dirty="0" smtClean="0">
                <a:effectLst>
                  <a:outerShdw blurRad="38100" dist="38100" dir="2700000" algn="tl">
                    <a:srgbClr val="000000">
                      <a:alpha val="43137"/>
                    </a:srgbClr>
                  </a:outerShdw>
                </a:effectLst>
                <a:cs typeface="Ali-A-Samik" pitchFamily="2" charset="-78"/>
              </a:rPr>
              <a:t>(من </a:t>
            </a:r>
            <a:r>
              <a:rPr lang="ar-IQ" sz="5400" b="1" dirty="0" smtClean="0">
                <a:effectLst>
                  <a:outerShdw blurRad="38100" dist="38100" dir="2700000" algn="tl">
                    <a:srgbClr val="000000">
                      <a:alpha val="43137"/>
                    </a:srgbClr>
                  </a:outerShdw>
                </a:effectLst>
                <a:cs typeface="+mn-cs"/>
              </a:rPr>
              <a:t>40</a:t>
            </a:r>
            <a:r>
              <a:rPr lang="ar-SA" sz="5400" b="1" dirty="0" smtClean="0">
                <a:effectLst>
                  <a:outerShdw blurRad="38100" dist="38100" dir="2700000" algn="tl">
                    <a:srgbClr val="000000">
                      <a:alpha val="43137"/>
                    </a:srgbClr>
                  </a:outerShdw>
                </a:effectLst>
                <a:cs typeface="Ali-A-Samik" pitchFamily="2" charset="-78"/>
              </a:rPr>
              <a:t>- </a:t>
            </a:r>
            <a:r>
              <a:rPr lang="ar-IQ" sz="5400" b="1" dirty="0">
                <a:effectLst>
                  <a:outerShdw blurRad="38100" dist="38100" dir="2700000" algn="tl">
                    <a:srgbClr val="000000">
                      <a:alpha val="43137"/>
                    </a:srgbClr>
                  </a:outerShdw>
                </a:effectLst>
                <a:cs typeface="+mn-cs"/>
              </a:rPr>
              <a:t>6</a:t>
            </a:r>
            <a:r>
              <a:rPr lang="ar-SA" sz="5400" b="1" dirty="0">
                <a:effectLst>
                  <a:outerShdw blurRad="38100" dist="38100" dir="2700000" algn="tl">
                    <a:srgbClr val="000000">
                      <a:alpha val="43137"/>
                    </a:srgbClr>
                  </a:outerShdw>
                </a:effectLst>
                <a:cs typeface="+mn-cs"/>
              </a:rPr>
              <a:t>0</a:t>
            </a:r>
            <a:r>
              <a:rPr lang="ar-SA" sz="5400" b="1" dirty="0">
                <a:effectLst>
                  <a:outerShdw blurRad="38100" dist="38100" dir="2700000" algn="tl">
                    <a:srgbClr val="000000">
                      <a:alpha val="43137"/>
                    </a:srgbClr>
                  </a:outerShdw>
                </a:effectLst>
                <a:cs typeface="Ali-A-Samik" pitchFamily="2" charset="-78"/>
              </a:rPr>
              <a:t>)</a:t>
            </a:r>
            <a:endParaRPr lang="en-US" sz="5400" b="1" dirty="0">
              <a:effectLst>
                <a:outerShdw blurRad="38100" dist="38100" dir="2700000" algn="tl">
                  <a:srgbClr val="000000">
                    <a:alpha val="43137"/>
                  </a:srgbClr>
                </a:outerShdw>
              </a:effectLst>
              <a:cs typeface="Ali-A-Samik" pitchFamily="2" charset="-78"/>
            </a:endParaRPr>
          </a:p>
        </p:txBody>
      </p:sp>
      <p:sp>
        <p:nvSpPr>
          <p:cNvPr id="4" name="Content Placeholder 3"/>
          <p:cNvSpPr>
            <a:spLocks noGrp="1"/>
          </p:cNvSpPr>
          <p:nvPr>
            <p:ph idx="1"/>
          </p:nvPr>
        </p:nvSpPr>
        <p:spPr>
          <a:xfrm>
            <a:off x="96982" y="1357744"/>
            <a:ext cx="11762509" cy="5112329"/>
          </a:xfrm>
        </p:spPr>
        <p:txBody>
          <a:bodyPr>
            <a:normAutofit/>
          </a:bodyPr>
          <a:lstStyle/>
          <a:p>
            <a:pPr lvl="0" algn="r" rtl="1">
              <a:lnSpc>
                <a:spcPct val="150000"/>
              </a:lnSpc>
              <a:buFont typeface="Wingdings" pitchFamily="2" charset="2"/>
              <a:buChar char="v"/>
            </a:pPr>
            <a:r>
              <a:rPr lang="ar-SA" sz="4800" b="1" dirty="0">
                <a:solidFill>
                  <a:srgbClr val="002060"/>
                </a:solidFill>
                <a:effectLst>
                  <a:outerShdw blurRad="38100" dist="38100" dir="2700000" algn="tl">
                    <a:srgbClr val="000000">
                      <a:alpha val="43137"/>
                    </a:srgbClr>
                  </a:outerShdw>
                </a:effectLst>
                <a:latin typeface="ae_Khalid" pitchFamily="18" charset="-78"/>
                <a:cs typeface="Ali-A-Jiddah" pitchFamily="2" charset="-78"/>
              </a:rPr>
              <a:t>تحقيق مستويات من </a:t>
            </a:r>
            <a:r>
              <a:rPr lang="ar-SA" sz="4800" b="1" dirty="0" smtClean="0">
                <a:solidFill>
                  <a:srgbClr val="002060"/>
                </a:solidFill>
                <a:effectLst>
                  <a:outerShdw blurRad="38100" dist="38100" dir="2700000" algn="tl">
                    <a:srgbClr val="000000">
                      <a:alpha val="43137"/>
                    </a:srgbClr>
                  </a:outerShdw>
                </a:effectLst>
                <a:latin typeface="ae_Khalid" pitchFamily="18" charset="-78"/>
                <a:cs typeface="Ali-A-Jiddah" pitchFamily="2" charset="-78"/>
              </a:rPr>
              <a:t>الن</a:t>
            </a:r>
            <a:r>
              <a:rPr lang="ar-IQ" sz="4800" b="1" dirty="0" smtClean="0">
                <a:solidFill>
                  <a:srgbClr val="002060"/>
                </a:solidFill>
                <a:effectLst>
                  <a:outerShdw blurRad="38100" dist="38100" dir="2700000" algn="tl">
                    <a:srgbClr val="000000">
                      <a:alpha val="43137"/>
                    </a:srgbClr>
                  </a:outerShdw>
                </a:effectLst>
                <a:latin typeface="ae_Khalid" pitchFamily="18" charset="-78"/>
                <a:cs typeface="Ali-A-Jiddah" pitchFamily="2" charset="-78"/>
              </a:rPr>
              <a:t>َّ</a:t>
            </a:r>
            <a:r>
              <a:rPr lang="ar-SA" sz="4800" b="1" dirty="0" smtClean="0">
                <a:solidFill>
                  <a:srgbClr val="002060"/>
                </a:solidFill>
                <a:effectLst>
                  <a:outerShdw blurRad="38100" dist="38100" dir="2700000" algn="tl">
                    <a:srgbClr val="000000">
                      <a:alpha val="43137"/>
                    </a:srgbClr>
                  </a:outerShdw>
                </a:effectLst>
                <a:latin typeface="ae_Khalid" pitchFamily="18" charset="-78"/>
                <a:cs typeface="Ali-A-Jiddah" pitchFamily="2" charset="-78"/>
              </a:rPr>
              <a:t>جاح </a:t>
            </a:r>
            <a:r>
              <a:rPr lang="ar-SA" sz="4800" b="1" dirty="0">
                <a:solidFill>
                  <a:srgbClr val="002060"/>
                </a:solidFill>
                <a:effectLst>
                  <a:outerShdw blurRad="38100" dist="38100" dir="2700000" algn="tl">
                    <a:srgbClr val="000000">
                      <a:alpha val="43137"/>
                    </a:srgbClr>
                  </a:outerShdw>
                </a:effectLst>
                <a:latin typeface="ae_Khalid" pitchFamily="18" charset="-78"/>
                <a:cs typeface="Ali-A-Jiddah" pitchFamily="2" charset="-78"/>
              </a:rPr>
              <a:t>الاجتماعي والمهني.</a:t>
            </a:r>
            <a:endParaRPr lang="en-US" sz="4800" b="1" dirty="0">
              <a:solidFill>
                <a:srgbClr val="002060"/>
              </a:solidFill>
              <a:effectLst>
                <a:outerShdw blurRad="38100" dist="38100" dir="2700000" algn="tl">
                  <a:srgbClr val="000000">
                    <a:alpha val="43137"/>
                  </a:srgbClr>
                </a:outerShdw>
              </a:effectLst>
              <a:latin typeface="ae_Khalid" pitchFamily="18" charset="-78"/>
              <a:cs typeface="Ali-A-Jiddah" pitchFamily="2" charset="-78"/>
            </a:endParaRPr>
          </a:p>
          <a:p>
            <a:pPr lvl="0" algn="r" rtl="1">
              <a:lnSpc>
                <a:spcPct val="150000"/>
              </a:lnSpc>
              <a:buFont typeface="Wingdings" pitchFamily="2" charset="2"/>
              <a:buChar char="v"/>
            </a:pPr>
            <a:r>
              <a:rPr lang="ar-SA" sz="4800" b="1" dirty="0">
                <a:solidFill>
                  <a:srgbClr val="FFC000"/>
                </a:solidFill>
                <a:effectLst>
                  <a:outerShdw blurRad="38100" dist="38100" dir="2700000" algn="tl">
                    <a:srgbClr val="000000">
                      <a:alpha val="43137"/>
                    </a:srgbClr>
                  </a:outerShdw>
                </a:effectLst>
                <a:latin typeface="ae_Khalid" pitchFamily="18" charset="-78"/>
                <a:cs typeface="Ali-A-Jiddah" pitchFamily="2" charset="-78"/>
              </a:rPr>
              <a:t>تحقيق مستوى معيشي ملائم.</a:t>
            </a:r>
            <a:endParaRPr lang="en-US" sz="4800" b="1" dirty="0">
              <a:solidFill>
                <a:srgbClr val="FFC000"/>
              </a:solidFill>
              <a:effectLst>
                <a:outerShdw blurRad="38100" dist="38100" dir="2700000" algn="tl">
                  <a:srgbClr val="000000">
                    <a:alpha val="43137"/>
                  </a:srgbClr>
                </a:outerShdw>
              </a:effectLst>
              <a:latin typeface="ae_Khalid" pitchFamily="18" charset="-78"/>
              <a:cs typeface="Ali-A-Jiddah" pitchFamily="2" charset="-78"/>
            </a:endParaRPr>
          </a:p>
          <a:p>
            <a:pPr lvl="0" algn="r" rtl="1">
              <a:lnSpc>
                <a:spcPct val="150000"/>
              </a:lnSpc>
              <a:buFont typeface="Wingdings" pitchFamily="2" charset="2"/>
              <a:buChar char="v"/>
            </a:pPr>
            <a:r>
              <a:rPr lang="ar-SA" sz="4800" b="1" dirty="0" smtClean="0">
                <a:solidFill>
                  <a:srgbClr val="FF0000"/>
                </a:solidFill>
                <a:effectLst>
                  <a:outerShdw blurRad="38100" dist="38100" dir="2700000" algn="tl">
                    <a:srgbClr val="000000">
                      <a:alpha val="43137"/>
                    </a:srgbClr>
                  </a:outerShdw>
                </a:effectLst>
                <a:latin typeface="ae_Khalid" pitchFamily="18" charset="-78"/>
                <a:cs typeface="Ali-A-Jiddah" pitchFamily="2" charset="-78"/>
              </a:rPr>
              <a:t>الت</a:t>
            </a:r>
            <a:r>
              <a:rPr lang="ar-IQ" sz="4800" b="1" dirty="0" smtClean="0">
                <a:solidFill>
                  <a:srgbClr val="FF0000"/>
                </a:solidFill>
                <a:effectLst>
                  <a:outerShdw blurRad="38100" dist="38100" dir="2700000" algn="tl">
                    <a:srgbClr val="000000">
                      <a:alpha val="43137"/>
                    </a:srgbClr>
                  </a:outerShdw>
                </a:effectLst>
                <a:latin typeface="ae_Khalid" pitchFamily="18" charset="-78"/>
                <a:cs typeface="Ali-A-Jiddah" pitchFamily="2" charset="-78"/>
              </a:rPr>
              <a:t>َّ</a:t>
            </a:r>
            <a:r>
              <a:rPr lang="ar-SA" sz="4800" b="1" dirty="0" smtClean="0">
                <a:solidFill>
                  <a:srgbClr val="FF0000"/>
                </a:solidFill>
                <a:effectLst>
                  <a:outerShdw blurRad="38100" dist="38100" dir="2700000" algn="tl">
                    <a:srgbClr val="000000">
                      <a:alpha val="43137"/>
                    </a:srgbClr>
                  </a:outerShdw>
                </a:effectLst>
                <a:latin typeface="ae_Khalid" pitchFamily="18" charset="-78"/>
                <a:cs typeface="Ali-A-Jiddah" pitchFamily="2" charset="-78"/>
              </a:rPr>
              <a:t>عاون </a:t>
            </a:r>
            <a:r>
              <a:rPr lang="ar-SA" sz="4800" b="1" dirty="0">
                <a:solidFill>
                  <a:srgbClr val="FF0000"/>
                </a:solidFill>
                <a:effectLst>
                  <a:outerShdw blurRad="38100" dist="38100" dir="2700000" algn="tl">
                    <a:srgbClr val="000000">
                      <a:alpha val="43137"/>
                    </a:srgbClr>
                  </a:outerShdw>
                </a:effectLst>
                <a:latin typeface="ae_Khalid" pitchFamily="18" charset="-78"/>
                <a:cs typeface="Ali-A-Jiddah" pitchFamily="2" charset="-78"/>
              </a:rPr>
              <a:t>في تنشئة الأطفال والمراهقين.</a:t>
            </a:r>
            <a:endParaRPr lang="en-US" sz="4800" b="1" dirty="0">
              <a:solidFill>
                <a:srgbClr val="FF0000"/>
              </a:solidFill>
              <a:effectLst>
                <a:outerShdw blurRad="38100" dist="38100" dir="2700000" algn="tl">
                  <a:srgbClr val="000000">
                    <a:alpha val="43137"/>
                  </a:srgbClr>
                </a:outerShdw>
              </a:effectLst>
              <a:latin typeface="ae_Khalid" pitchFamily="18" charset="-78"/>
              <a:cs typeface="Ali-A-Jiddah" pitchFamily="2" charset="-78"/>
            </a:endParaRPr>
          </a:p>
          <a:p>
            <a:pPr lvl="0" algn="r" rtl="1">
              <a:lnSpc>
                <a:spcPct val="150000"/>
              </a:lnSpc>
              <a:buFont typeface="Wingdings" pitchFamily="2" charset="2"/>
              <a:buChar char="v"/>
            </a:pPr>
            <a:r>
              <a:rPr lang="ar-SA" sz="4800" b="1" dirty="0" smtClean="0">
                <a:solidFill>
                  <a:srgbClr val="00B0F0"/>
                </a:solidFill>
                <a:effectLst>
                  <a:outerShdw blurRad="38100" dist="38100" dir="2700000" algn="tl">
                    <a:srgbClr val="000000">
                      <a:alpha val="43137"/>
                    </a:srgbClr>
                  </a:outerShdw>
                </a:effectLst>
                <a:latin typeface="ae_Khalid" pitchFamily="18" charset="-78"/>
                <a:cs typeface="Ali-A-Jiddah" pitchFamily="2" charset="-78"/>
              </a:rPr>
              <a:t>الت</a:t>
            </a:r>
            <a:r>
              <a:rPr lang="ar-IQ" sz="4800" b="1" dirty="0" smtClean="0">
                <a:solidFill>
                  <a:srgbClr val="00B0F0"/>
                </a:solidFill>
                <a:effectLst>
                  <a:outerShdw blurRad="38100" dist="38100" dir="2700000" algn="tl">
                    <a:srgbClr val="000000">
                      <a:alpha val="43137"/>
                    </a:srgbClr>
                  </a:outerShdw>
                </a:effectLst>
                <a:latin typeface="ae_Khalid" pitchFamily="18" charset="-78"/>
                <a:cs typeface="Ali-A-Jiddah" pitchFamily="2" charset="-78"/>
              </a:rPr>
              <a:t>َّ</a:t>
            </a:r>
            <a:r>
              <a:rPr lang="ar-SA" sz="4800" b="1" dirty="0" smtClean="0">
                <a:solidFill>
                  <a:srgbClr val="00B0F0"/>
                </a:solidFill>
                <a:effectLst>
                  <a:outerShdw blurRad="38100" dist="38100" dir="2700000" algn="tl">
                    <a:srgbClr val="000000">
                      <a:alpha val="43137"/>
                    </a:srgbClr>
                  </a:outerShdw>
                </a:effectLst>
                <a:latin typeface="ae_Khalid" pitchFamily="18" charset="-78"/>
                <a:cs typeface="Ali-A-Jiddah" pitchFamily="2" charset="-78"/>
              </a:rPr>
              <a:t>وافق </a:t>
            </a:r>
            <a:r>
              <a:rPr lang="ar-SA" sz="4800" b="1" dirty="0">
                <a:solidFill>
                  <a:srgbClr val="00B0F0"/>
                </a:solidFill>
                <a:effectLst>
                  <a:outerShdw blurRad="38100" dist="38100" dir="2700000" algn="tl">
                    <a:srgbClr val="000000">
                      <a:alpha val="43137"/>
                    </a:srgbClr>
                  </a:outerShdw>
                </a:effectLst>
                <a:latin typeface="ae_Khalid" pitchFamily="18" charset="-78"/>
                <a:cs typeface="Ali-A-Jiddah" pitchFamily="2" charset="-78"/>
              </a:rPr>
              <a:t>مع الآخرين.</a:t>
            </a:r>
            <a:endParaRPr lang="en-US" sz="4800" b="1" dirty="0">
              <a:solidFill>
                <a:srgbClr val="00B0F0"/>
              </a:solidFill>
              <a:effectLst>
                <a:outerShdw blurRad="38100" dist="38100" dir="2700000" algn="tl">
                  <a:srgbClr val="000000">
                    <a:alpha val="43137"/>
                  </a:srgbClr>
                </a:outerShdw>
              </a:effectLst>
              <a:latin typeface="ae_Khalid" pitchFamily="18" charset="-78"/>
              <a:cs typeface="Ali-A-Jiddah" pitchFamily="2" charset="-78"/>
            </a:endParaRPr>
          </a:p>
          <a:p>
            <a:pPr lvl="0" algn="r" rtl="1">
              <a:lnSpc>
                <a:spcPct val="150000"/>
              </a:lnSpc>
              <a:buFont typeface="Wingdings" pitchFamily="2" charset="2"/>
              <a:buChar char="v"/>
            </a:pPr>
            <a:endParaRPr lang="en-US" sz="4800" b="1" dirty="0">
              <a:solidFill>
                <a:srgbClr val="002060"/>
              </a:solidFill>
              <a:effectLst>
                <a:outerShdw blurRad="38100" dist="38100" dir="2700000" algn="tl">
                  <a:srgbClr val="000000">
                    <a:alpha val="43137"/>
                  </a:srgbClr>
                </a:outerShdw>
              </a:effectLst>
              <a:latin typeface="ae_Khalid" pitchFamily="18" charset="-78"/>
              <a:cs typeface="ae_Khalid" pitchFamily="18" charset="-78"/>
            </a:endParaRPr>
          </a:p>
        </p:txBody>
      </p:sp>
    </p:spTree>
    <p:extLst>
      <p:ext uri="{BB962C8B-B14F-4D97-AF65-F5344CB8AC3E}">
        <p14:creationId xmlns:p14="http://schemas.microsoft.com/office/powerpoint/2010/main" val="1044813170"/>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07818"/>
            <a:ext cx="12192000" cy="900545"/>
          </a:xfrm>
        </p:spPr>
        <p:txBody>
          <a:bodyPr>
            <a:noAutofit/>
          </a:bodyPr>
          <a:lstStyle/>
          <a:p>
            <a:pPr algn="ctr"/>
            <a:r>
              <a:rPr lang="ar-SA" sz="6000" b="1" dirty="0">
                <a:cs typeface="Ali-A-Samik" pitchFamily="2" charset="-78"/>
              </a:rPr>
              <a:t>خامساً: مطالب النُّمو في مرحلة الشيخوخة </a:t>
            </a:r>
            <a:r>
              <a:rPr lang="ar-SA" sz="6000" b="1" dirty="0">
                <a:solidFill>
                  <a:srgbClr val="FF0000"/>
                </a:solidFill>
                <a:cs typeface="Ali-A-Samik" pitchFamily="2" charset="-78"/>
              </a:rPr>
              <a:t>(</a:t>
            </a:r>
            <a:r>
              <a:rPr lang="ar-SA" sz="6000" b="1" dirty="0">
                <a:solidFill>
                  <a:srgbClr val="FF0000"/>
                </a:solidFill>
                <a:cs typeface="+mn-cs"/>
              </a:rPr>
              <a:t>60</a:t>
            </a:r>
            <a:r>
              <a:rPr lang="ar-SA" sz="6000" b="1" dirty="0">
                <a:solidFill>
                  <a:srgbClr val="FF0000"/>
                </a:solidFill>
                <a:cs typeface="Ali-A-Samik" pitchFamily="2" charset="-78"/>
              </a:rPr>
              <a:t>- الموت)</a:t>
            </a:r>
            <a:endParaRPr lang="en-US" sz="6000" b="1" dirty="0">
              <a:solidFill>
                <a:srgbClr val="FF0000"/>
              </a:solidFill>
              <a:cs typeface="Ali-A-Samik" pitchFamily="2" charset="-78"/>
            </a:endParaRPr>
          </a:p>
        </p:txBody>
      </p:sp>
      <p:sp>
        <p:nvSpPr>
          <p:cNvPr id="4" name="Content Placeholder 3"/>
          <p:cNvSpPr>
            <a:spLocks noGrp="1"/>
          </p:cNvSpPr>
          <p:nvPr>
            <p:ph idx="1"/>
          </p:nvPr>
        </p:nvSpPr>
        <p:spPr>
          <a:xfrm>
            <a:off x="0" y="1246909"/>
            <a:ext cx="12039600" cy="5611091"/>
          </a:xfrm>
        </p:spPr>
        <p:txBody>
          <a:bodyPr>
            <a:normAutofit fontScale="92500" lnSpcReduction="20000"/>
          </a:bodyPr>
          <a:lstStyle/>
          <a:p>
            <a:pPr lvl="0" algn="r" rtl="1">
              <a:lnSpc>
                <a:spcPct val="150000"/>
              </a:lnSpc>
              <a:buFont typeface="Wingdings" pitchFamily="2" charset="2"/>
              <a:buChar char="q"/>
            </a:pPr>
            <a:r>
              <a:rPr lang="ar-IQ" sz="5400" b="1" dirty="0" smtClean="0">
                <a:solidFill>
                  <a:srgbClr val="0070C0"/>
                </a:solidFill>
                <a:effectLst>
                  <a:outerShdw blurRad="38100" dist="38100" dir="2700000" algn="tl">
                    <a:srgbClr val="000000">
                      <a:alpha val="43137"/>
                    </a:srgbClr>
                  </a:outerShdw>
                </a:effectLst>
                <a:cs typeface="Ali-A-Traditional" pitchFamily="2" charset="-78"/>
              </a:rPr>
              <a:t> </a:t>
            </a:r>
            <a:r>
              <a:rPr lang="ar-SA" sz="5400" b="1" dirty="0" smtClean="0">
                <a:solidFill>
                  <a:srgbClr val="0070C0"/>
                </a:solidFill>
                <a:effectLst>
                  <a:outerShdw blurRad="38100" dist="38100" dir="2700000" algn="tl">
                    <a:srgbClr val="000000">
                      <a:alpha val="43137"/>
                    </a:srgbClr>
                  </a:outerShdw>
                </a:effectLst>
                <a:cs typeface="Ali-A-Traditional" pitchFamily="2" charset="-78"/>
              </a:rPr>
              <a:t>تقبل </a:t>
            </a:r>
            <a:r>
              <a:rPr lang="ar-SA" sz="5400" b="1" dirty="0">
                <a:solidFill>
                  <a:srgbClr val="0070C0"/>
                </a:solidFill>
                <a:effectLst>
                  <a:outerShdw blurRad="38100" dist="38100" dir="2700000" algn="tl">
                    <a:srgbClr val="000000">
                      <a:alpha val="43137"/>
                    </a:srgbClr>
                  </a:outerShdw>
                </a:effectLst>
                <a:cs typeface="Ali-A-Traditional" pitchFamily="2" charset="-78"/>
              </a:rPr>
              <a:t>حالات الضعف الجسمي والمتاعب الصحية.</a:t>
            </a:r>
            <a:endParaRPr lang="en-US" sz="5400" b="1" dirty="0">
              <a:solidFill>
                <a:srgbClr val="0070C0"/>
              </a:solidFill>
              <a:effectLst>
                <a:outerShdw blurRad="38100" dist="38100" dir="2700000" algn="tl">
                  <a:srgbClr val="000000">
                    <a:alpha val="43137"/>
                  </a:srgbClr>
                </a:outerShdw>
              </a:effectLst>
              <a:cs typeface="Ali-A-Traditional" pitchFamily="2" charset="-78"/>
            </a:endParaRPr>
          </a:p>
          <a:p>
            <a:pPr lvl="0" algn="r" rtl="1">
              <a:lnSpc>
                <a:spcPct val="150000"/>
              </a:lnSpc>
              <a:buFont typeface="Wingdings" pitchFamily="2" charset="2"/>
              <a:buChar char="q"/>
            </a:pPr>
            <a:r>
              <a:rPr lang="ar-IQ" sz="5400" b="1" dirty="0" smtClean="0">
                <a:effectLst>
                  <a:outerShdw blurRad="38100" dist="38100" dir="2700000" algn="tl">
                    <a:srgbClr val="000000">
                      <a:alpha val="43137"/>
                    </a:srgbClr>
                  </a:outerShdw>
                </a:effectLst>
                <a:cs typeface="Ali-A-Traditional" pitchFamily="2" charset="-78"/>
              </a:rPr>
              <a:t> </a:t>
            </a:r>
            <a:r>
              <a:rPr lang="ar-SA" sz="5400" b="1" dirty="0" smtClean="0">
                <a:effectLst>
                  <a:outerShdw blurRad="38100" dist="38100" dir="2700000" algn="tl">
                    <a:srgbClr val="000000">
                      <a:alpha val="43137"/>
                    </a:srgbClr>
                  </a:outerShdw>
                </a:effectLst>
                <a:cs typeface="Ali-A-Traditional" pitchFamily="2" charset="-78"/>
              </a:rPr>
              <a:t>تقبل </a:t>
            </a:r>
            <a:r>
              <a:rPr lang="ar-SA" sz="5400" b="1" dirty="0">
                <a:effectLst>
                  <a:outerShdw blurRad="38100" dist="38100" dir="2700000" algn="tl">
                    <a:srgbClr val="000000">
                      <a:alpha val="43137"/>
                    </a:srgbClr>
                  </a:outerShdw>
                </a:effectLst>
                <a:cs typeface="Ali-A-Traditional" pitchFamily="2" charset="-78"/>
              </a:rPr>
              <a:t>النقص في الدخل.</a:t>
            </a:r>
            <a:endParaRPr lang="en-US" sz="5400" b="1" dirty="0">
              <a:effectLst>
                <a:outerShdw blurRad="38100" dist="38100" dir="2700000" algn="tl">
                  <a:srgbClr val="000000">
                    <a:alpha val="43137"/>
                  </a:srgbClr>
                </a:outerShdw>
              </a:effectLst>
              <a:cs typeface="Ali-A-Traditional" pitchFamily="2" charset="-78"/>
            </a:endParaRPr>
          </a:p>
          <a:p>
            <a:pPr lvl="0" algn="r" rtl="1">
              <a:lnSpc>
                <a:spcPct val="150000"/>
              </a:lnSpc>
              <a:buFont typeface="Wingdings" pitchFamily="2" charset="2"/>
              <a:buChar char="q"/>
            </a:pPr>
            <a:r>
              <a:rPr lang="ar-IQ" sz="5400" b="1" dirty="0" smtClean="0">
                <a:effectLst>
                  <a:outerShdw blurRad="38100" dist="38100" dir="2700000" algn="tl">
                    <a:srgbClr val="000000">
                      <a:alpha val="43137"/>
                    </a:srgbClr>
                  </a:outerShdw>
                </a:effectLst>
                <a:cs typeface="Ali-A-Traditional" pitchFamily="2" charset="-78"/>
              </a:rPr>
              <a:t> </a:t>
            </a:r>
            <a:r>
              <a:rPr lang="ar-SA" sz="5400" b="1" dirty="0" smtClean="0">
                <a:solidFill>
                  <a:srgbClr val="C00000"/>
                </a:solidFill>
                <a:effectLst>
                  <a:outerShdw blurRad="38100" dist="38100" dir="2700000" algn="tl">
                    <a:srgbClr val="000000">
                      <a:alpha val="43137"/>
                    </a:srgbClr>
                  </a:outerShdw>
                </a:effectLst>
                <a:cs typeface="Ali-A-Traditional" pitchFamily="2" charset="-78"/>
              </a:rPr>
              <a:t>التوافق </a:t>
            </a:r>
            <a:r>
              <a:rPr lang="ar-SA" sz="5400" b="1" dirty="0">
                <a:solidFill>
                  <a:srgbClr val="C00000"/>
                </a:solidFill>
                <a:effectLst>
                  <a:outerShdw blurRad="38100" dist="38100" dir="2700000" algn="tl">
                    <a:srgbClr val="000000">
                      <a:alpha val="43137"/>
                    </a:srgbClr>
                  </a:outerShdw>
                </a:effectLst>
                <a:cs typeface="Ali-A-Traditional" pitchFamily="2" charset="-78"/>
              </a:rPr>
              <a:t>مع فقدان الزوج أو الزوجة.</a:t>
            </a:r>
            <a:endParaRPr lang="en-US" sz="5400" b="1" dirty="0">
              <a:solidFill>
                <a:srgbClr val="C00000"/>
              </a:solidFill>
              <a:effectLst>
                <a:outerShdw blurRad="38100" dist="38100" dir="2700000" algn="tl">
                  <a:srgbClr val="000000">
                    <a:alpha val="43137"/>
                  </a:srgbClr>
                </a:outerShdw>
              </a:effectLst>
              <a:cs typeface="Ali-A-Traditional" pitchFamily="2" charset="-78"/>
            </a:endParaRPr>
          </a:p>
          <a:p>
            <a:pPr lvl="0" algn="r" rtl="1">
              <a:lnSpc>
                <a:spcPct val="150000"/>
              </a:lnSpc>
              <a:buFont typeface="Wingdings" pitchFamily="2" charset="2"/>
              <a:buChar char="q"/>
            </a:pPr>
            <a:r>
              <a:rPr lang="ar-IQ" sz="5400" b="1" dirty="0" smtClean="0">
                <a:effectLst>
                  <a:outerShdw blurRad="38100" dist="38100" dir="2700000" algn="tl">
                    <a:srgbClr val="000000">
                      <a:alpha val="43137"/>
                    </a:srgbClr>
                  </a:outerShdw>
                </a:effectLst>
                <a:cs typeface="Ali-A-Traditional" pitchFamily="2" charset="-78"/>
              </a:rPr>
              <a:t> </a:t>
            </a:r>
            <a:r>
              <a:rPr lang="ar-SA" sz="5400" b="1" dirty="0" smtClean="0">
                <a:solidFill>
                  <a:srgbClr val="7030A0"/>
                </a:solidFill>
                <a:effectLst>
                  <a:outerShdw blurRad="38100" dist="38100" dir="2700000" algn="tl">
                    <a:srgbClr val="000000">
                      <a:alpha val="43137"/>
                    </a:srgbClr>
                  </a:outerShdw>
                </a:effectLst>
                <a:cs typeface="Ali-A-Traditional" pitchFamily="2" charset="-78"/>
              </a:rPr>
              <a:t>تقبل </a:t>
            </a:r>
            <a:r>
              <a:rPr lang="ar-SA" sz="5400" b="1" dirty="0">
                <a:solidFill>
                  <a:srgbClr val="7030A0"/>
                </a:solidFill>
                <a:effectLst>
                  <a:outerShdw blurRad="38100" dist="38100" dir="2700000" algn="tl">
                    <a:srgbClr val="000000">
                      <a:alpha val="43137"/>
                    </a:srgbClr>
                  </a:outerShdw>
                </a:effectLst>
                <a:cs typeface="Ali-A-Traditional" pitchFamily="2" charset="-78"/>
              </a:rPr>
              <a:t>الحياة بواقعها الحالي لا الماضي.</a:t>
            </a:r>
            <a:endParaRPr lang="en-US" sz="5400" b="1" dirty="0">
              <a:solidFill>
                <a:srgbClr val="7030A0"/>
              </a:solidFill>
              <a:effectLst>
                <a:outerShdw blurRad="38100" dist="38100" dir="2700000" algn="tl">
                  <a:srgbClr val="000000">
                    <a:alpha val="43137"/>
                  </a:srgbClr>
                </a:outerShdw>
              </a:effectLst>
              <a:cs typeface="Ali-A-Traditional" pitchFamily="2" charset="-78"/>
            </a:endParaRPr>
          </a:p>
          <a:p>
            <a:pPr lvl="0" algn="r" rtl="1">
              <a:lnSpc>
                <a:spcPct val="150000"/>
              </a:lnSpc>
              <a:buFont typeface="Wingdings" pitchFamily="2" charset="2"/>
              <a:buChar char="q"/>
            </a:pPr>
            <a:r>
              <a:rPr lang="ar-IQ" sz="5400" b="1" dirty="0" smtClean="0">
                <a:effectLst>
                  <a:outerShdw blurRad="38100" dist="38100" dir="2700000" algn="tl">
                    <a:srgbClr val="000000">
                      <a:alpha val="43137"/>
                    </a:srgbClr>
                  </a:outerShdw>
                </a:effectLst>
                <a:cs typeface="Ali-A-Traditional" pitchFamily="2" charset="-78"/>
              </a:rPr>
              <a:t> </a:t>
            </a:r>
            <a:r>
              <a:rPr lang="ar-SA" sz="5200" b="1" dirty="0" smtClean="0">
                <a:solidFill>
                  <a:srgbClr val="FF0000"/>
                </a:solidFill>
                <a:effectLst>
                  <a:outerShdw blurRad="38100" dist="38100" dir="2700000" algn="tl">
                    <a:srgbClr val="000000">
                      <a:alpha val="43137"/>
                    </a:srgbClr>
                  </a:outerShdw>
                </a:effectLst>
                <a:cs typeface="Ali-A-Traditional" pitchFamily="2" charset="-78"/>
              </a:rPr>
              <a:t>المساهمة </a:t>
            </a:r>
            <a:r>
              <a:rPr lang="ar-SA" sz="5200" b="1" dirty="0">
                <a:solidFill>
                  <a:srgbClr val="FF0000"/>
                </a:solidFill>
                <a:effectLst>
                  <a:outerShdw blurRad="38100" dist="38100" dir="2700000" algn="tl">
                    <a:srgbClr val="000000">
                      <a:alpha val="43137"/>
                    </a:srgbClr>
                  </a:outerShdw>
                </a:effectLst>
                <a:cs typeface="Ali-A-Traditional" pitchFamily="2" charset="-78"/>
              </a:rPr>
              <a:t>في الواجبات الاجتماعية في حدود الإمكانات المتاحة</a:t>
            </a:r>
            <a:r>
              <a:rPr lang="ar-SA" sz="5200" b="1" dirty="0" smtClean="0">
                <a:solidFill>
                  <a:srgbClr val="FF0000"/>
                </a:solidFill>
                <a:effectLst>
                  <a:outerShdw blurRad="38100" dist="38100" dir="2700000" algn="tl">
                    <a:srgbClr val="000000">
                      <a:alpha val="43137"/>
                    </a:srgbClr>
                  </a:outerShdw>
                </a:effectLst>
                <a:cs typeface="Ali-A-Traditional" pitchFamily="2" charset="-78"/>
              </a:rPr>
              <a:t>.</a:t>
            </a:r>
            <a:endParaRPr lang="en-US" sz="5200" b="1" dirty="0">
              <a:solidFill>
                <a:srgbClr val="FF0000"/>
              </a:solidFill>
              <a:effectLst>
                <a:outerShdw blurRad="38100" dist="38100" dir="2700000" algn="tl">
                  <a:srgbClr val="000000">
                    <a:alpha val="43137"/>
                  </a:srgbClr>
                </a:outerShdw>
              </a:effectLst>
              <a:cs typeface="Ali-A-Traditional" pitchFamily="2" charset="-78"/>
            </a:endParaRPr>
          </a:p>
        </p:txBody>
      </p:sp>
    </p:spTree>
    <p:extLst>
      <p:ext uri="{BB962C8B-B14F-4D97-AF65-F5344CB8AC3E}">
        <p14:creationId xmlns:p14="http://schemas.microsoft.com/office/powerpoint/2010/main" val="2740069295"/>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0945" y="110836"/>
            <a:ext cx="11901055" cy="1149928"/>
          </a:xfrm>
        </p:spPr>
        <p:txBody>
          <a:bodyPr>
            <a:noAutofit/>
          </a:bodyPr>
          <a:lstStyle/>
          <a:p>
            <a:pPr algn="ctr"/>
            <a:r>
              <a:rPr lang="ar-SA" sz="8000" b="1" dirty="0" smtClean="0">
                <a:solidFill>
                  <a:srgbClr val="00B0F0"/>
                </a:solidFill>
                <a:effectLst>
                  <a:outerShdw blurRad="38100" dist="38100" dir="2700000" algn="tl">
                    <a:srgbClr val="000000">
                      <a:alpha val="43137"/>
                    </a:srgbClr>
                  </a:outerShdw>
                </a:effectLst>
                <a:cs typeface="Ali-A-Samik" pitchFamily="2" charset="-78"/>
              </a:rPr>
              <a:t> </a:t>
            </a:r>
            <a:r>
              <a:rPr lang="ar-SA" sz="8000" b="1" dirty="0">
                <a:solidFill>
                  <a:srgbClr val="00B0F0"/>
                </a:solidFill>
                <a:effectLst>
                  <a:outerShdw blurRad="38100" dist="38100" dir="2700000" algn="tl">
                    <a:srgbClr val="000000">
                      <a:alpha val="43137"/>
                    </a:srgbClr>
                  </a:outerShdw>
                </a:effectLst>
                <a:cs typeface="Ali-A-Samik" pitchFamily="2" charset="-78"/>
              </a:rPr>
              <a:t>العوامل </a:t>
            </a:r>
            <a:r>
              <a:rPr lang="ar-SA" sz="8000" b="1" dirty="0" smtClean="0">
                <a:solidFill>
                  <a:srgbClr val="00B0F0"/>
                </a:solidFill>
                <a:effectLst>
                  <a:outerShdw blurRad="38100" dist="38100" dir="2700000" algn="tl">
                    <a:srgbClr val="000000">
                      <a:alpha val="43137"/>
                    </a:srgbClr>
                  </a:outerShdw>
                </a:effectLst>
                <a:cs typeface="Ali-A-Samik" pitchFamily="2" charset="-78"/>
              </a:rPr>
              <a:t>المؤث</a:t>
            </a:r>
            <a:r>
              <a:rPr lang="ar-IQ" sz="8000" b="1" dirty="0" smtClean="0">
                <a:solidFill>
                  <a:srgbClr val="00B0F0"/>
                </a:solidFill>
                <a:effectLst>
                  <a:outerShdw blurRad="38100" dist="38100" dir="2700000" algn="tl">
                    <a:srgbClr val="000000">
                      <a:alpha val="43137"/>
                    </a:srgbClr>
                  </a:outerShdw>
                </a:effectLst>
                <a:cs typeface="Ali-A-Samik" pitchFamily="2" charset="-78"/>
              </a:rPr>
              <a:t>ّ</a:t>
            </a:r>
            <a:r>
              <a:rPr lang="ar-SA" sz="8000" b="1" dirty="0" smtClean="0">
                <a:solidFill>
                  <a:srgbClr val="00B0F0"/>
                </a:solidFill>
                <a:effectLst>
                  <a:outerShdw blurRad="38100" dist="38100" dir="2700000" algn="tl">
                    <a:srgbClr val="000000">
                      <a:alpha val="43137"/>
                    </a:srgbClr>
                  </a:outerShdw>
                </a:effectLst>
                <a:cs typeface="Ali-A-Samik" pitchFamily="2" charset="-78"/>
              </a:rPr>
              <a:t>ره </a:t>
            </a:r>
            <a:r>
              <a:rPr lang="ar-SA" sz="8000" b="1" dirty="0">
                <a:solidFill>
                  <a:srgbClr val="00B0F0"/>
                </a:solidFill>
                <a:effectLst>
                  <a:outerShdw blurRad="38100" dist="38100" dir="2700000" algn="tl">
                    <a:srgbClr val="000000">
                      <a:alpha val="43137"/>
                    </a:srgbClr>
                  </a:outerShdw>
                </a:effectLst>
                <a:cs typeface="Ali-A-Samik" pitchFamily="2" charset="-78"/>
              </a:rPr>
              <a:t>على النُّمو</a:t>
            </a:r>
            <a:endParaRPr lang="en-US" sz="8000" b="1" dirty="0">
              <a:solidFill>
                <a:srgbClr val="00B0F0"/>
              </a:solidFill>
              <a:effectLst>
                <a:outerShdw blurRad="38100" dist="38100" dir="2700000" algn="tl">
                  <a:srgbClr val="000000">
                    <a:alpha val="43137"/>
                  </a:srgbClr>
                </a:outerShdw>
              </a:effectLst>
              <a:cs typeface="Ali-A-Samik" pitchFamily="2" charset="-78"/>
            </a:endParaRPr>
          </a:p>
        </p:txBody>
      </p:sp>
      <p:sp>
        <p:nvSpPr>
          <p:cNvPr id="4" name="Content Placeholder 3"/>
          <p:cNvSpPr>
            <a:spLocks noGrp="1"/>
          </p:cNvSpPr>
          <p:nvPr>
            <p:ph idx="1"/>
          </p:nvPr>
        </p:nvSpPr>
        <p:spPr>
          <a:xfrm>
            <a:off x="110836" y="1066800"/>
            <a:ext cx="11928764" cy="5472546"/>
          </a:xfrm>
        </p:spPr>
        <p:txBody>
          <a:bodyPr>
            <a:normAutofit fontScale="70000" lnSpcReduction="20000"/>
          </a:bodyPr>
          <a:lstStyle/>
          <a:p>
            <a:pPr marL="0" indent="0" algn="r" rtl="1">
              <a:lnSpc>
                <a:spcPct val="160000"/>
              </a:lnSpc>
              <a:buNone/>
            </a:pPr>
            <a:r>
              <a:rPr lang="en-US" sz="1700" dirty="0">
                <a:effectLst>
                  <a:outerShdw blurRad="38100" dist="38100" dir="2700000" algn="tl">
                    <a:srgbClr val="000000">
                      <a:alpha val="43137"/>
                    </a:srgbClr>
                  </a:outerShdw>
                </a:effectLst>
              </a:rPr>
              <a:t/>
            </a:r>
            <a:br>
              <a:rPr lang="en-US" sz="1700" dirty="0">
                <a:effectLst>
                  <a:outerShdw blurRad="38100" dist="38100" dir="2700000" algn="tl">
                    <a:srgbClr val="000000">
                      <a:alpha val="43137"/>
                    </a:srgbClr>
                  </a:outerShdw>
                </a:effectLst>
              </a:rPr>
            </a:br>
            <a:r>
              <a:rPr lang="ar-SA" sz="5400" b="1" dirty="0">
                <a:effectLst>
                  <a:outerShdw blurRad="38100" dist="38100" dir="2700000" algn="tl">
                    <a:srgbClr val="000000">
                      <a:alpha val="43137"/>
                    </a:srgbClr>
                  </a:outerShdw>
                </a:effectLst>
                <a:cs typeface="Ali-A-Traditional" pitchFamily="2" charset="-78"/>
              </a:rPr>
              <a:t>ينمو الإنسان نتيجة للتفاعل بين عوامل الوراثة </a:t>
            </a:r>
            <a:r>
              <a:rPr lang="ar-SA" sz="5400" b="1" dirty="0" smtClean="0">
                <a:effectLst>
                  <a:outerShdw blurRad="38100" dist="38100" dir="2700000" algn="tl">
                    <a:srgbClr val="000000">
                      <a:alpha val="43137"/>
                    </a:srgbClr>
                  </a:outerShdw>
                </a:effectLst>
                <a:cs typeface="Ali-A-Traditional" pitchFamily="2" charset="-78"/>
              </a:rPr>
              <a:t>والبيئة</a:t>
            </a:r>
            <a:r>
              <a:rPr lang="ar-IQ" sz="5400" b="1" dirty="0" smtClean="0">
                <a:effectLst>
                  <a:outerShdw blurRad="38100" dist="38100" dir="2700000" algn="tl">
                    <a:srgbClr val="000000">
                      <a:alpha val="43137"/>
                    </a:srgbClr>
                  </a:outerShdw>
                </a:effectLst>
                <a:cs typeface="Ali-A-Traditional" pitchFamily="2" charset="-78"/>
              </a:rPr>
              <a:t> </a:t>
            </a:r>
            <a:r>
              <a:rPr lang="ar-SA" sz="5400" b="1" dirty="0" smtClean="0">
                <a:effectLst>
                  <a:outerShdw blurRad="38100" dist="38100" dir="2700000" algn="tl">
                    <a:srgbClr val="000000">
                      <a:alpha val="43137"/>
                    </a:srgbClr>
                  </a:outerShdw>
                </a:effectLst>
                <a:cs typeface="Ali-A-Traditional" pitchFamily="2" charset="-78"/>
              </a:rPr>
              <a:t>، </a:t>
            </a:r>
            <a:r>
              <a:rPr lang="ar-SA" sz="5400" b="1" dirty="0">
                <a:effectLst>
                  <a:outerShdw blurRad="38100" dist="38100" dir="2700000" algn="tl">
                    <a:srgbClr val="000000">
                      <a:alpha val="43137"/>
                    </a:srgbClr>
                  </a:outerShdw>
                </a:effectLst>
                <a:cs typeface="Ali-A-Traditional" pitchFamily="2" charset="-78"/>
              </a:rPr>
              <a:t>فعامل الوراثة والذي يتمثل في الخصائص والقدرات </a:t>
            </a:r>
            <a:r>
              <a:rPr lang="ar-SA" sz="5400" b="1" dirty="0" smtClean="0">
                <a:effectLst>
                  <a:outerShdw blurRad="38100" dist="38100" dir="2700000" algn="tl">
                    <a:srgbClr val="000000">
                      <a:alpha val="43137"/>
                    </a:srgbClr>
                  </a:outerShdw>
                </a:effectLst>
                <a:cs typeface="Ali-A-Traditional" pitchFamily="2" charset="-78"/>
              </a:rPr>
              <a:t>والس</a:t>
            </a:r>
            <a:r>
              <a:rPr lang="ar-IQ" sz="5400" b="1" dirty="0" smtClean="0">
                <a:effectLst>
                  <a:outerShdw blurRad="38100" dist="38100" dir="2700000" algn="tl">
                    <a:srgbClr val="000000">
                      <a:alpha val="43137"/>
                    </a:srgbClr>
                  </a:outerShdw>
                </a:effectLst>
                <a:cs typeface="Ali-A-Traditional" pitchFamily="2" charset="-78"/>
              </a:rPr>
              <a:t>ِّ</a:t>
            </a:r>
            <a:r>
              <a:rPr lang="ar-SA" sz="5400" b="1" dirty="0" smtClean="0">
                <a:effectLst>
                  <a:outerShdw blurRad="38100" dist="38100" dir="2700000" algn="tl">
                    <a:srgbClr val="000000">
                      <a:alpha val="43137"/>
                    </a:srgbClr>
                  </a:outerShdw>
                </a:effectLst>
                <a:cs typeface="Ali-A-Traditional" pitchFamily="2" charset="-78"/>
              </a:rPr>
              <a:t>مات الجسمي</a:t>
            </a:r>
            <a:r>
              <a:rPr lang="ar-IQ" sz="5400" b="1" dirty="0" smtClean="0">
                <a:effectLst>
                  <a:outerShdw blurRad="38100" dist="38100" dir="2700000" algn="tl">
                    <a:srgbClr val="000000">
                      <a:alpha val="43137"/>
                    </a:srgbClr>
                  </a:outerShdw>
                </a:effectLst>
                <a:cs typeface="Ali-A-Traditional" pitchFamily="2" charset="-78"/>
              </a:rPr>
              <a:t>َّ</a:t>
            </a:r>
            <a:r>
              <a:rPr lang="ar-SA" sz="5400" b="1" dirty="0" smtClean="0">
                <a:effectLst>
                  <a:outerShdw blurRad="38100" dist="38100" dir="2700000" algn="tl">
                    <a:srgbClr val="000000">
                      <a:alpha val="43137"/>
                    </a:srgbClr>
                  </a:outerShdw>
                </a:effectLst>
                <a:cs typeface="Ali-A-Traditional" pitchFamily="2" charset="-78"/>
              </a:rPr>
              <a:t>ة والعقلي</a:t>
            </a:r>
            <a:r>
              <a:rPr lang="ar-IQ" sz="5400" b="1" dirty="0" smtClean="0">
                <a:effectLst>
                  <a:outerShdw blurRad="38100" dist="38100" dir="2700000" algn="tl">
                    <a:srgbClr val="000000">
                      <a:alpha val="43137"/>
                    </a:srgbClr>
                  </a:outerShdw>
                </a:effectLst>
                <a:cs typeface="Ali-A-Traditional" pitchFamily="2" charset="-78"/>
              </a:rPr>
              <a:t>َّ</a:t>
            </a:r>
            <a:r>
              <a:rPr lang="ar-SA" sz="5400" b="1" dirty="0" smtClean="0">
                <a:effectLst>
                  <a:outerShdw blurRad="38100" dist="38100" dir="2700000" algn="tl">
                    <a:srgbClr val="000000">
                      <a:alpha val="43137"/>
                    </a:srgbClr>
                  </a:outerShdw>
                </a:effectLst>
                <a:cs typeface="Ali-A-Traditional" pitchFamily="2" charset="-78"/>
              </a:rPr>
              <a:t>ة </a:t>
            </a:r>
            <a:r>
              <a:rPr lang="ar-SA" sz="5400" b="1" dirty="0">
                <a:effectLst>
                  <a:outerShdw blurRad="38100" dist="38100" dir="2700000" algn="tl">
                    <a:srgbClr val="000000">
                      <a:alpha val="43137"/>
                    </a:srgbClr>
                  </a:outerShdw>
                </a:effectLst>
                <a:cs typeface="Ali-A-Traditional" pitchFamily="2" charset="-78"/>
              </a:rPr>
              <a:t>المورثة إلى جانب الغدد </a:t>
            </a:r>
            <a:r>
              <a:rPr lang="ar-SA" sz="5400" b="1" dirty="0" smtClean="0">
                <a:effectLst>
                  <a:outerShdw blurRad="38100" dist="38100" dir="2700000" algn="tl">
                    <a:srgbClr val="000000">
                      <a:alpha val="43137"/>
                    </a:srgbClr>
                  </a:outerShdw>
                </a:effectLst>
                <a:cs typeface="Ali-A-Traditional" pitchFamily="2" charset="-78"/>
              </a:rPr>
              <a:t>والن</a:t>
            </a:r>
            <a:r>
              <a:rPr lang="ar-IQ" sz="5400" b="1" dirty="0" smtClean="0">
                <a:effectLst>
                  <a:outerShdw blurRad="38100" dist="38100" dir="2700000" algn="tl">
                    <a:srgbClr val="000000">
                      <a:alpha val="43137"/>
                    </a:srgbClr>
                  </a:outerShdw>
                </a:effectLst>
                <a:cs typeface="Ali-A-Traditional" pitchFamily="2" charset="-78"/>
              </a:rPr>
              <a:t>َّ</a:t>
            </a:r>
            <a:r>
              <a:rPr lang="ar-SA" sz="5400" b="1" dirty="0" smtClean="0">
                <a:effectLst>
                  <a:outerShdw blurRad="38100" dist="38100" dir="2700000" algn="tl">
                    <a:srgbClr val="000000">
                      <a:alpha val="43137"/>
                    </a:srgbClr>
                  </a:outerShdw>
                </a:effectLst>
                <a:cs typeface="Ali-A-Traditional" pitchFamily="2" charset="-78"/>
              </a:rPr>
              <a:t>واحي الفسيولوجي</a:t>
            </a:r>
            <a:r>
              <a:rPr lang="ar-IQ" sz="5400" b="1" dirty="0" smtClean="0">
                <a:effectLst>
                  <a:outerShdw blurRad="38100" dist="38100" dir="2700000" algn="tl">
                    <a:srgbClr val="000000">
                      <a:alpha val="43137"/>
                    </a:srgbClr>
                  </a:outerShdw>
                </a:effectLst>
                <a:cs typeface="Ali-A-Traditional" pitchFamily="2" charset="-78"/>
              </a:rPr>
              <a:t>َّ</a:t>
            </a:r>
            <a:r>
              <a:rPr lang="ar-SA" sz="5400" b="1" dirty="0" smtClean="0">
                <a:effectLst>
                  <a:outerShdw blurRad="38100" dist="38100" dir="2700000" algn="tl">
                    <a:srgbClr val="000000">
                      <a:alpha val="43137"/>
                    </a:srgbClr>
                  </a:outerShdw>
                </a:effectLst>
                <a:cs typeface="Ali-A-Traditional" pitchFamily="2" charset="-78"/>
              </a:rPr>
              <a:t>ة والعصبي</a:t>
            </a:r>
            <a:r>
              <a:rPr lang="ar-IQ" sz="5400" b="1" dirty="0" smtClean="0">
                <a:effectLst>
                  <a:outerShdw blurRad="38100" dist="38100" dir="2700000" algn="tl">
                    <a:srgbClr val="000000">
                      <a:alpha val="43137"/>
                    </a:srgbClr>
                  </a:outerShdw>
                </a:effectLst>
                <a:cs typeface="Ali-A-Traditional" pitchFamily="2" charset="-78"/>
              </a:rPr>
              <a:t>َّ</a:t>
            </a:r>
            <a:r>
              <a:rPr lang="ar-SA" sz="5400" b="1" dirty="0" smtClean="0">
                <a:effectLst>
                  <a:outerShdw blurRad="38100" dist="38100" dir="2700000" algn="tl">
                    <a:srgbClr val="000000">
                      <a:alpha val="43137"/>
                    </a:srgbClr>
                  </a:outerShdw>
                </a:effectLst>
                <a:cs typeface="Ali-A-Traditional" pitchFamily="2" charset="-78"/>
              </a:rPr>
              <a:t>ة</a:t>
            </a:r>
            <a:r>
              <a:rPr lang="ar-SA" sz="5400" b="1" dirty="0">
                <a:effectLst>
                  <a:outerShdw blurRad="38100" dist="38100" dir="2700000" algn="tl">
                    <a:srgbClr val="000000">
                      <a:alpha val="43137"/>
                    </a:srgbClr>
                  </a:outerShdw>
                </a:effectLst>
                <a:cs typeface="Ali-A-Traditional" pitchFamily="2" charset="-78"/>
              </a:rPr>
              <a:t>، وعامل البيئة بما </a:t>
            </a:r>
            <a:r>
              <a:rPr lang="ar-SA" sz="5400" b="1" dirty="0" smtClean="0">
                <a:effectLst>
                  <a:outerShdw blurRad="38100" dist="38100" dir="2700000" algn="tl">
                    <a:srgbClr val="000000">
                      <a:alpha val="43137"/>
                    </a:srgbClr>
                  </a:outerShdw>
                </a:effectLst>
                <a:cs typeface="Ali-A-Traditional" pitchFamily="2" charset="-78"/>
              </a:rPr>
              <a:t>يمث</a:t>
            </a:r>
            <a:r>
              <a:rPr lang="ar-IQ" sz="5400" b="1" dirty="0" smtClean="0">
                <a:effectLst>
                  <a:outerShdw blurRad="38100" dist="38100" dir="2700000" algn="tl">
                    <a:srgbClr val="000000">
                      <a:alpha val="43137"/>
                    </a:srgbClr>
                  </a:outerShdw>
                </a:effectLst>
                <a:cs typeface="Ali-A-Traditional" pitchFamily="2" charset="-78"/>
              </a:rPr>
              <a:t>ّ</a:t>
            </a:r>
            <a:r>
              <a:rPr lang="ar-SA" sz="5400" b="1" dirty="0" smtClean="0">
                <a:effectLst>
                  <a:outerShdw blurRad="38100" dist="38100" dir="2700000" algn="tl">
                    <a:srgbClr val="000000">
                      <a:alpha val="43137"/>
                    </a:srgbClr>
                  </a:outerShdw>
                </a:effectLst>
                <a:cs typeface="Ali-A-Traditional" pitchFamily="2" charset="-78"/>
              </a:rPr>
              <a:t>له </a:t>
            </a:r>
            <a:r>
              <a:rPr lang="ar-SA" sz="5400" b="1" dirty="0">
                <a:effectLst>
                  <a:outerShdw blurRad="38100" dist="38100" dir="2700000" algn="tl">
                    <a:srgbClr val="000000">
                      <a:alpha val="43137"/>
                    </a:srgbClr>
                  </a:outerShdw>
                </a:effectLst>
                <a:cs typeface="Ali-A-Traditional" pitchFamily="2" charset="-78"/>
              </a:rPr>
              <a:t>من </a:t>
            </a:r>
            <a:r>
              <a:rPr lang="ar-SA" sz="5400" b="1" dirty="0" smtClean="0">
                <a:effectLst>
                  <a:outerShdw blurRad="38100" dist="38100" dir="2700000" algn="tl">
                    <a:srgbClr val="000000">
                      <a:alpha val="43137"/>
                    </a:srgbClr>
                  </a:outerShdw>
                </a:effectLst>
                <a:cs typeface="Ali-A-Traditional" pitchFamily="2" charset="-78"/>
              </a:rPr>
              <a:t>تعل</a:t>
            </a:r>
            <a:r>
              <a:rPr lang="ar-IQ" sz="5400" b="1" dirty="0" smtClean="0">
                <a:effectLst>
                  <a:outerShdw blurRad="38100" dist="38100" dir="2700000" algn="tl">
                    <a:srgbClr val="000000">
                      <a:alpha val="43137"/>
                    </a:srgbClr>
                  </a:outerShdw>
                </a:effectLst>
                <a:cs typeface="Ali-A-Traditional" pitchFamily="2" charset="-78"/>
              </a:rPr>
              <a:t>ّ</a:t>
            </a:r>
            <a:r>
              <a:rPr lang="ar-SA" sz="5400" b="1" dirty="0" smtClean="0">
                <a:effectLst>
                  <a:outerShdw blurRad="38100" dist="38100" dir="2700000" algn="tl">
                    <a:srgbClr val="000000">
                      <a:alpha val="43137"/>
                    </a:srgbClr>
                  </a:outerShdw>
                </a:effectLst>
                <a:cs typeface="Ali-A-Traditional" pitchFamily="2" charset="-78"/>
              </a:rPr>
              <a:t>م </a:t>
            </a:r>
            <a:r>
              <a:rPr lang="ar-SA" sz="5400" b="1" dirty="0">
                <a:effectLst>
                  <a:outerShdw blurRad="38100" dist="38100" dir="2700000" algn="tl">
                    <a:srgbClr val="000000">
                      <a:alpha val="43137"/>
                    </a:srgbClr>
                  </a:outerShdw>
                </a:effectLst>
                <a:cs typeface="Ali-A-Traditional" pitchFamily="2" charset="-78"/>
              </a:rPr>
              <a:t>وخبرات وعلاقات </a:t>
            </a:r>
            <a:r>
              <a:rPr lang="ar-SA" sz="5400" b="1" dirty="0" smtClean="0">
                <a:effectLst>
                  <a:outerShdw blurRad="38100" dist="38100" dir="2700000" algn="tl">
                    <a:srgbClr val="000000">
                      <a:alpha val="43137"/>
                    </a:srgbClr>
                  </a:outerShdw>
                </a:effectLst>
                <a:cs typeface="Ali-A-Traditional" pitchFamily="2" charset="-78"/>
              </a:rPr>
              <a:t>اجتماعي</a:t>
            </a:r>
            <a:r>
              <a:rPr lang="ar-IQ" sz="5400" b="1" dirty="0" smtClean="0">
                <a:effectLst>
                  <a:outerShdw blurRad="38100" dist="38100" dir="2700000" algn="tl">
                    <a:srgbClr val="000000">
                      <a:alpha val="43137"/>
                    </a:srgbClr>
                  </a:outerShdw>
                </a:effectLst>
                <a:cs typeface="Ali-A-Traditional" pitchFamily="2" charset="-78"/>
              </a:rPr>
              <a:t>ّ</a:t>
            </a:r>
            <a:r>
              <a:rPr lang="ar-SA" sz="5400" b="1" dirty="0" smtClean="0">
                <a:effectLst>
                  <a:outerShdw blurRad="38100" dist="38100" dir="2700000" algn="tl">
                    <a:srgbClr val="000000">
                      <a:alpha val="43137"/>
                    </a:srgbClr>
                  </a:outerShdw>
                </a:effectLst>
                <a:cs typeface="Ali-A-Traditional" pitchFamily="2" charset="-78"/>
              </a:rPr>
              <a:t>ة وثقافي</a:t>
            </a:r>
            <a:r>
              <a:rPr lang="ar-IQ" sz="5400" b="1" dirty="0" smtClean="0">
                <a:effectLst>
                  <a:outerShdw blurRad="38100" dist="38100" dir="2700000" algn="tl">
                    <a:srgbClr val="000000">
                      <a:alpha val="43137"/>
                    </a:srgbClr>
                  </a:outerShdw>
                </a:effectLst>
                <a:cs typeface="Ali-A-Traditional" pitchFamily="2" charset="-78"/>
              </a:rPr>
              <a:t>ّ</a:t>
            </a:r>
            <a:r>
              <a:rPr lang="ar-SA" sz="5400" b="1" dirty="0" smtClean="0">
                <a:effectLst>
                  <a:outerShdw blurRad="38100" dist="38100" dir="2700000" algn="tl">
                    <a:srgbClr val="000000">
                      <a:alpha val="43137"/>
                    </a:srgbClr>
                  </a:outerShdw>
                </a:effectLst>
                <a:cs typeface="Ali-A-Traditional" pitchFamily="2" charset="-78"/>
              </a:rPr>
              <a:t>ة</a:t>
            </a:r>
            <a:r>
              <a:rPr lang="en-US" sz="5400" b="1" dirty="0">
                <a:effectLst>
                  <a:outerShdw blurRad="38100" dist="38100" dir="2700000" algn="tl">
                    <a:srgbClr val="000000">
                      <a:alpha val="43137"/>
                    </a:srgbClr>
                  </a:outerShdw>
                </a:effectLst>
                <a:cs typeface="Ali-A-Traditional" pitchFamily="2" charset="-78"/>
              </a:rPr>
              <a:t/>
            </a:r>
            <a:br>
              <a:rPr lang="en-US" sz="5400" b="1" dirty="0">
                <a:effectLst>
                  <a:outerShdw blurRad="38100" dist="38100" dir="2700000" algn="tl">
                    <a:srgbClr val="000000">
                      <a:alpha val="43137"/>
                    </a:srgbClr>
                  </a:outerShdw>
                </a:effectLst>
                <a:cs typeface="Ali-A-Traditional" pitchFamily="2" charset="-78"/>
              </a:rPr>
            </a:br>
            <a:r>
              <a:rPr lang="ar-SA" sz="5400" b="1" dirty="0">
                <a:effectLst>
                  <a:outerShdw blurRad="38100" dist="38100" dir="2700000" algn="tl">
                    <a:srgbClr val="000000">
                      <a:alpha val="43137"/>
                    </a:srgbClr>
                  </a:outerShdw>
                </a:effectLst>
                <a:cs typeface="Ali-A-Traditional" pitchFamily="2" charset="-78"/>
              </a:rPr>
              <a:t>وهذه العوامل متداخلة بشكل كبير بحيث يصعب الفصل بينها.</a:t>
            </a:r>
            <a:r>
              <a:rPr lang="en-US" sz="5400" b="1" dirty="0">
                <a:effectLst>
                  <a:outerShdw blurRad="38100" dist="38100" dir="2700000" algn="tl">
                    <a:srgbClr val="000000">
                      <a:alpha val="43137"/>
                    </a:srgbClr>
                  </a:outerShdw>
                </a:effectLst>
                <a:cs typeface="Ali-A-Traditional" pitchFamily="2" charset="-78"/>
              </a:rPr>
              <a:t> </a:t>
            </a:r>
            <a:r>
              <a:rPr lang="en-US" sz="2000" b="1" dirty="0">
                <a:solidFill>
                  <a:srgbClr val="FF0000"/>
                </a:solidFill>
                <a:effectLst>
                  <a:outerShdw blurRad="38100" dist="38100" dir="2700000" algn="tl">
                    <a:srgbClr val="000000">
                      <a:alpha val="43137"/>
                    </a:srgbClr>
                  </a:outerShdw>
                </a:effectLst>
                <a:cs typeface="Ali-A-Samik" pitchFamily="2" charset="-78"/>
              </a:rPr>
              <a:t/>
            </a:r>
            <a:br>
              <a:rPr lang="en-US" sz="2000" b="1" dirty="0">
                <a:solidFill>
                  <a:srgbClr val="FF0000"/>
                </a:solidFill>
                <a:effectLst>
                  <a:outerShdw blurRad="38100" dist="38100" dir="2700000" algn="tl">
                    <a:srgbClr val="000000">
                      <a:alpha val="43137"/>
                    </a:srgbClr>
                  </a:outerShdw>
                </a:effectLst>
                <a:cs typeface="Ali-A-Samik" pitchFamily="2" charset="-78"/>
              </a:rPr>
            </a:br>
            <a:r>
              <a:rPr lang="ar-SA" sz="6300" b="1" dirty="0" smtClean="0">
                <a:solidFill>
                  <a:srgbClr val="FF0000"/>
                </a:solidFill>
                <a:effectLst>
                  <a:outerShdw blurRad="38100" dist="38100" dir="2700000" algn="tl">
                    <a:srgbClr val="000000">
                      <a:alpha val="43137"/>
                    </a:srgbClr>
                  </a:outerShdw>
                </a:effectLst>
                <a:cs typeface="Ali-A-Traditional" pitchFamily="2" charset="-78"/>
              </a:rPr>
              <a:t>وَفِيمَا </a:t>
            </a:r>
            <a:r>
              <a:rPr lang="ar-SA" sz="6300" b="1" dirty="0">
                <a:solidFill>
                  <a:srgbClr val="FF0000"/>
                </a:solidFill>
                <a:effectLst>
                  <a:outerShdw blurRad="38100" dist="38100" dir="2700000" algn="tl">
                    <a:srgbClr val="000000">
                      <a:alpha val="43137"/>
                    </a:srgbClr>
                  </a:outerShdw>
                </a:effectLst>
                <a:cs typeface="Ali-A-Traditional" pitchFamily="2" charset="-78"/>
              </a:rPr>
              <a:t>يَلِي عَرْضٌ مُوجَزٌ لِلعَوَامِل الرَّئِيسَة المُؤَثِّرَةِ فِي </a:t>
            </a:r>
            <a:r>
              <a:rPr lang="ar-SA" sz="6300" b="1" dirty="0" smtClean="0">
                <a:solidFill>
                  <a:srgbClr val="FF0000"/>
                </a:solidFill>
                <a:effectLst>
                  <a:outerShdw blurRad="38100" dist="38100" dir="2700000" algn="tl">
                    <a:srgbClr val="000000">
                      <a:alpha val="43137"/>
                    </a:srgbClr>
                  </a:outerShdw>
                </a:effectLst>
                <a:cs typeface="Ali-A-Traditional" pitchFamily="2" charset="-78"/>
              </a:rPr>
              <a:t>النُّمُوِّ:- </a:t>
            </a:r>
            <a:r>
              <a:rPr lang="en-US" sz="5400" dirty="0">
                <a:cs typeface="Ali-A-Traditional" pitchFamily="2" charset="-78"/>
              </a:rPr>
              <a:t/>
            </a:r>
            <a:br>
              <a:rPr lang="en-US" sz="5400" dirty="0">
                <a:cs typeface="Ali-A-Traditional" pitchFamily="2" charset="-78"/>
              </a:rPr>
            </a:br>
            <a:r>
              <a:rPr lang="ar-IQ" sz="5400" b="1" dirty="0" smtClean="0">
                <a:solidFill>
                  <a:srgbClr val="002060"/>
                </a:solidFill>
                <a:effectLst>
                  <a:outerShdw blurRad="38100" dist="38100" dir="2700000" algn="tl">
                    <a:srgbClr val="000000">
                      <a:alpha val="43137"/>
                    </a:srgbClr>
                  </a:outerShdw>
                </a:effectLst>
                <a:cs typeface="Ali-A-Traditional" pitchFamily="2" charset="-78"/>
              </a:rPr>
              <a:t>   </a:t>
            </a:r>
            <a:r>
              <a:rPr lang="ar-SA" sz="6300" b="1" dirty="0" smtClean="0">
                <a:solidFill>
                  <a:srgbClr val="002060"/>
                </a:solidFill>
                <a:effectLst>
                  <a:outerShdw blurRad="38100" dist="38100" dir="2700000" algn="tl">
                    <a:srgbClr val="000000">
                      <a:alpha val="43137"/>
                    </a:srgbClr>
                  </a:outerShdw>
                </a:effectLst>
                <a:cs typeface="Ali-A-Traditional" pitchFamily="2" charset="-78"/>
              </a:rPr>
              <a:t>الوراث</a:t>
            </a:r>
            <a:r>
              <a:rPr lang="ar-IQ" sz="6300" b="1" dirty="0" smtClean="0">
                <a:solidFill>
                  <a:srgbClr val="002060"/>
                </a:solidFill>
                <a:effectLst>
                  <a:outerShdw blurRad="38100" dist="38100" dir="2700000" algn="tl">
                    <a:srgbClr val="000000">
                      <a:alpha val="43137"/>
                    </a:srgbClr>
                  </a:outerShdw>
                </a:effectLst>
                <a:cs typeface="Ali-A-Traditional" pitchFamily="2" charset="-78"/>
              </a:rPr>
              <a:t>ـ</a:t>
            </a:r>
            <a:r>
              <a:rPr lang="ar-SA" sz="6300" b="1" dirty="0" smtClean="0">
                <a:solidFill>
                  <a:srgbClr val="002060"/>
                </a:solidFill>
                <a:effectLst>
                  <a:outerShdw blurRad="38100" dist="38100" dir="2700000" algn="tl">
                    <a:srgbClr val="000000">
                      <a:alpha val="43137"/>
                    </a:srgbClr>
                  </a:outerShdw>
                </a:effectLst>
                <a:cs typeface="Ali-A-Traditional" pitchFamily="2" charset="-78"/>
              </a:rPr>
              <a:t>ة</a:t>
            </a:r>
            <a:r>
              <a:rPr lang="ar-SA" sz="6300" b="1" dirty="0">
                <a:solidFill>
                  <a:srgbClr val="002060"/>
                </a:solidFill>
                <a:effectLst>
                  <a:outerShdw blurRad="38100" dist="38100" dir="2700000" algn="tl">
                    <a:srgbClr val="000000">
                      <a:alpha val="43137"/>
                    </a:srgbClr>
                  </a:outerShdw>
                </a:effectLst>
                <a:cs typeface="Ali-A-Traditional" pitchFamily="2" charset="-78"/>
              </a:rPr>
              <a:t>....   </a:t>
            </a:r>
            <a:r>
              <a:rPr lang="ar-SA" sz="6300" b="1" dirty="0">
                <a:solidFill>
                  <a:srgbClr val="0070C0"/>
                </a:solidFill>
                <a:effectLst>
                  <a:outerShdw blurRad="38100" dist="38100" dir="2700000" algn="tl">
                    <a:srgbClr val="000000">
                      <a:alpha val="43137"/>
                    </a:srgbClr>
                  </a:outerShdw>
                </a:effectLst>
                <a:cs typeface="Ali-A-Traditional" pitchFamily="2" charset="-78"/>
              </a:rPr>
              <a:t>البيئة.....    </a:t>
            </a:r>
            <a:r>
              <a:rPr lang="ar-SA" sz="6300" b="1" dirty="0" smtClean="0">
                <a:solidFill>
                  <a:srgbClr val="00B050"/>
                </a:solidFill>
                <a:effectLst>
                  <a:outerShdw blurRad="38100" dist="38100" dir="2700000" algn="tl">
                    <a:srgbClr val="000000">
                      <a:alpha val="43137"/>
                    </a:srgbClr>
                  </a:outerShdw>
                </a:effectLst>
                <a:cs typeface="Ali-A-Traditional" pitchFamily="2" charset="-78"/>
              </a:rPr>
              <a:t>الغ</a:t>
            </a:r>
            <a:r>
              <a:rPr lang="ar-IQ" sz="6300" b="1" dirty="0" smtClean="0">
                <a:solidFill>
                  <a:srgbClr val="00B050"/>
                </a:solidFill>
                <a:effectLst>
                  <a:outerShdw blurRad="38100" dist="38100" dir="2700000" algn="tl">
                    <a:srgbClr val="000000">
                      <a:alpha val="43137"/>
                    </a:srgbClr>
                  </a:outerShdw>
                </a:effectLst>
                <a:cs typeface="Ali-A-Traditional" pitchFamily="2" charset="-78"/>
              </a:rPr>
              <a:t>ُ</a:t>
            </a:r>
            <a:r>
              <a:rPr lang="ar-SA" sz="6300" b="1" dirty="0" smtClean="0">
                <a:solidFill>
                  <a:srgbClr val="00B050"/>
                </a:solidFill>
                <a:effectLst>
                  <a:outerShdw blurRad="38100" dist="38100" dir="2700000" algn="tl">
                    <a:srgbClr val="000000">
                      <a:alpha val="43137"/>
                    </a:srgbClr>
                  </a:outerShdw>
                </a:effectLst>
                <a:cs typeface="Ali-A-Traditional" pitchFamily="2" charset="-78"/>
              </a:rPr>
              <a:t>دد</a:t>
            </a:r>
            <a:r>
              <a:rPr lang="ar-SA" sz="6300" b="1" dirty="0">
                <a:solidFill>
                  <a:srgbClr val="00B050"/>
                </a:solidFill>
                <a:effectLst>
                  <a:outerShdw blurRad="38100" dist="38100" dir="2700000" algn="tl">
                    <a:srgbClr val="000000">
                      <a:alpha val="43137"/>
                    </a:srgbClr>
                  </a:outerShdw>
                </a:effectLst>
                <a:cs typeface="Ali-A-Traditional" pitchFamily="2" charset="-78"/>
              </a:rPr>
              <a:t>....   </a:t>
            </a:r>
            <a:r>
              <a:rPr lang="ar-SA" sz="6300" b="1" dirty="0" smtClean="0">
                <a:effectLst>
                  <a:outerShdw blurRad="38100" dist="38100" dir="2700000" algn="tl">
                    <a:srgbClr val="000000">
                      <a:alpha val="43137"/>
                    </a:srgbClr>
                  </a:outerShdw>
                </a:effectLst>
                <a:cs typeface="Ali-A-Traditional" pitchFamily="2" charset="-78"/>
              </a:rPr>
              <a:t>الت</a:t>
            </a:r>
            <a:r>
              <a:rPr lang="ar-IQ" sz="6300" b="1" dirty="0" smtClean="0">
                <a:effectLst>
                  <a:outerShdw blurRad="38100" dist="38100" dir="2700000" algn="tl">
                    <a:srgbClr val="000000">
                      <a:alpha val="43137"/>
                    </a:srgbClr>
                  </a:outerShdw>
                </a:effectLst>
                <a:cs typeface="Ali-A-Traditional" pitchFamily="2" charset="-78"/>
              </a:rPr>
              <a:t>َّ</a:t>
            </a:r>
            <a:r>
              <a:rPr lang="ar-SA" sz="6300" b="1" dirty="0" smtClean="0">
                <a:effectLst>
                  <a:outerShdw blurRad="38100" dist="38100" dir="2700000" algn="tl">
                    <a:srgbClr val="000000">
                      <a:alpha val="43137"/>
                    </a:srgbClr>
                  </a:outerShdw>
                </a:effectLst>
                <a:cs typeface="Ali-A-Traditional" pitchFamily="2" charset="-78"/>
              </a:rPr>
              <a:t>غذي</a:t>
            </a:r>
            <a:r>
              <a:rPr lang="ar-IQ" sz="6300" b="1" dirty="0" smtClean="0">
                <a:effectLst>
                  <a:outerShdw blurRad="38100" dist="38100" dir="2700000" algn="tl">
                    <a:srgbClr val="000000">
                      <a:alpha val="43137"/>
                    </a:srgbClr>
                  </a:outerShdw>
                </a:effectLst>
                <a:cs typeface="Ali-A-Traditional" pitchFamily="2" charset="-78"/>
              </a:rPr>
              <a:t>َّ</a:t>
            </a:r>
            <a:r>
              <a:rPr lang="ar-SA" sz="6300" b="1" dirty="0" smtClean="0">
                <a:effectLst>
                  <a:outerShdw blurRad="38100" dist="38100" dir="2700000" algn="tl">
                    <a:srgbClr val="000000">
                      <a:alpha val="43137"/>
                    </a:srgbClr>
                  </a:outerShdw>
                </a:effectLst>
                <a:cs typeface="Ali-A-Traditional" pitchFamily="2" charset="-78"/>
              </a:rPr>
              <a:t>ة</a:t>
            </a:r>
            <a:r>
              <a:rPr lang="ar-SA" sz="6300" b="1" dirty="0">
                <a:effectLst>
                  <a:outerShdw blurRad="38100" dist="38100" dir="2700000" algn="tl">
                    <a:srgbClr val="000000">
                      <a:alpha val="43137"/>
                    </a:srgbClr>
                  </a:outerShdw>
                </a:effectLst>
                <a:cs typeface="Ali-A-Traditional" pitchFamily="2" charset="-78"/>
              </a:rPr>
              <a:t>....  </a:t>
            </a:r>
            <a:r>
              <a:rPr lang="ar-SA" sz="6300" b="1" dirty="0" smtClean="0">
                <a:effectLst>
                  <a:outerShdw blurRad="38100" dist="38100" dir="2700000" algn="tl">
                    <a:srgbClr val="000000">
                      <a:alpha val="43137"/>
                    </a:srgbClr>
                  </a:outerShdw>
                </a:effectLst>
                <a:cs typeface="Ali-A-Traditional" pitchFamily="2" charset="-78"/>
              </a:rPr>
              <a:t>  </a:t>
            </a:r>
            <a:r>
              <a:rPr lang="ar-SA" sz="6300" b="1" dirty="0" smtClean="0">
                <a:solidFill>
                  <a:srgbClr val="C00000"/>
                </a:solidFill>
                <a:effectLst>
                  <a:outerShdw blurRad="38100" dist="38100" dir="2700000" algn="tl">
                    <a:srgbClr val="000000">
                      <a:alpha val="43137"/>
                    </a:srgbClr>
                  </a:outerShdw>
                </a:effectLst>
                <a:cs typeface="Ali-A-Traditional" pitchFamily="2" charset="-78"/>
              </a:rPr>
              <a:t>الن</a:t>
            </a:r>
            <a:r>
              <a:rPr lang="ar-IQ" sz="6300" b="1" dirty="0" smtClean="0">
                <a:solidFill>
                  <a:srgbClr val="C00000"/>
                </a:solidFill>
                <a:effectLst>
                  <a:outerShdw blurRad="38100" dist="38100" dir="2700000" algn="tl">
                    <a:srgbClr val="000000">
                      <a:alpha val="43137"/>
                    </a:srgbClr>
                  </a:outerShdw>
                </a:effectLst>
                <a:cs typeface="Ali-A-Traditional" pitchFamily="2" charset="-78"/>
              </a:rPr>
              <a:t>ُّ</a:t>
            </a:r>
            <a:r>
              <a:rPr lang="ar-SA" sz="6300" b="1" dirty="0" smtClean="0">
                <a:solidFill>
                  <a:srgbClr val="C00000"/>
                </a:solidFill>
                <a:effectLst>
                  <a:outerShdw blurRad="38100" dist="38100" dir="2700000" algn="tl">
                    <a:srgbClr val="000000">
                      <a:alpha val="43137"/>
                    </a:srgbClr>
                  </a:outerShdw>
                </a:effectLst>
                <a:cs typeface="Ali-A-Traditional" pitchFamily="2" charset="-78"/>
              </a:rPr>
              <a:t>ضج والت</a:t>
            </a:r>
            <a:r>
              <a:rPr lang="ar-IQ" sz="6300" b="1" dirty="0" smtClean="0">
                <a:solidFill>
                  <a:srgbClr val="C00000"/>
                </a:solidFill>
                <a:effectLst>
                  <a:outerShdw blurRad="38100" dist="38100" dir="2700000" algn="tl">
                    <a:srgbClr val="000000">
                      <a:alpha val="43137"/>
                    </a:srgbClr>
                  </a:outerShdw>
                </a:effectLst>
                <a:cs typeface="Ali-A-Traditional" pitchFamily="2" charset="-78"/>
              </a:rPr>
              <a:t>َّ</a:t>
            </a:r>
            <a:r>
              <a:rPr lang="ar-SA" sz="6300" b="1" dirty="0" smtClean="0">
                <a:solidFill>
                  <a:srgbClr val="C00000"/>
                </a:solidFill>
                <a:effectLst>
                  <a:outerShdw blurRad="38100" dist="38100" dir="2700000" algn="tl">
                    <a:srgbClr val="000000">
                      <a:alpha val="43137"/>
                    </a:srgbClr>
                  </a:outerShdw>
                </a:effectLst>
                <a:cs typeface="Ali-A-Traditional" pitchFamily="2" charset="-78"/>
              </a:rPr>
              <a:t>علّم.</a:t>
            </a:r>
            <a:r>
              <a:rPr lang="ar-IQ" sz="6300" b="1" dirty="0" smtClean="0">
                <a:solidFill>
                  <a:srgbClr val="C00000"/>
                </a:solidFill>
                <a:effectLst>
                  <a:outerShdw blurRad="38100" dist="38100" dir="2700000" algn="tl">
                    <a:srgbClr val="000000">
                      <a:alpha val="43137"/>
                    </a:srgbClr>
                  </a:outerShdw>
                </a:effectLst>
                <a:cs typeface="Ali-A-Traditional" pitchFamily="2" charset="-78"/>
              </a:rPr>
              <a:t>.</a:t>
            </a:r>
            <a:r>
              <a:rPr lang="ar-SA" sz="6300" b="1" dirty="0" smtClean="0">
                <a:solidFill>
                  <a:srgbClr val="C00000"/>
                </a:solidFill>
                <a:effectLst>
                  <a:outerShdw blurRad="38100" dist="38100" dir="2700000" algn="tl">
                    <a:srgbClr val="000000">
                      <a:alpha val="43137"/>
                    </a:srgbClr>
                  </a:outerShdw>
                </a:effectLst>
                <a:cs typeface="Ali-A-Traditional" pitchFamily="2" charset="-78"/>
              </a:rPr>
              <a:t>..</a:t>
            </a:r>
            <a:endParaRPr lang="en-US" sz="6300" dirty="0">
              <a:solidFill>
                <a:srgbClr val="C00000"/>
              </a:solidFill>
              <a:effectLst>
                <a:outerShdw blurRad="38100" dist="38100" dir="2700000" algn="tl">
                  <a:srgbClr val="000000">
                    <a:alpha val="43137"/>
                  </a:srgbClr>
                </a:outerShdw>
              </a:effectLst>
              <a:cs typeface="Ali-A-Traditional" pitchFamily="2" charset="-78"/>
            </a:endParaRPr>
          </a:p>
        </p:txBody>
      </p:sp>
    </p:spTree>
    <p:extLst>
      <p:ext uri="{BB962C8B-B14F-4D97-AF65-F5344CB8AC3E}">
        <p14:creationId xmlns:p14="http://schemas.microsoft.com/office/powerpoint/2010/main" val="310360125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35527" y="124691"/>
            <a:ext cx="11831782" cy="1274618"/>
          </a:xfrm>
        </p:spPr>
        <p:txBody>
          <a:bodyPr>
            <a:noAutofit/>
          </a:bodyPr>
          <a:lstStyle/>
          <a:p>
            <a:pPr algn="ctr"/>
            <a:r>
              <a:rPr lang="ar-IQ" sz="8000" b="1" dirty="0" smtClean="0">
                <a:solidFill>
                  <a:srgbClr val="0070C0"/>
                </a:solidFill>
                <a:effectLst>
                  <a:outerShdw blurRad="38100" dist="38100" dir="2700000" algn="tl">
                    <a:srgbClr val="000000">
                      <a:alpha val="43137"/>
                    </a:srgbClr>
                  </a:outerShdw>
                </a:effectLst>
                <a:cs typeface="Ali-A-Samik" pitchFamily="2" charset="-78"/>
              </a:rPr>
              <a:t>أولاً/</a:t>
            </a:r>
            <a:r>
              <a:rPr lang="ar-SA" sz="8000" b="1" dirty="0" smtClean="0">
                <a:solidFill>
                  <a:srgbClr val="0070C0"/>
                </a:solidFill>
                <a:effectLst>
                  <a:outerShdw blurRad="38100" dist="38100" dir="2700000" algn="tl">
                    <a:srgbClr val="000000">
                      <a:alpha val="43137"/>
                    </a:srgbClr>
                  </a:outerShdw>
                </a:effectLst>
                <a:cs typeface="Ali-A-Samik" pitchFamily="2" charset="-78"/>
              </a:rPr>
              <a:t> </a:t>
            </a:r>
            <a:r>
              <a:rPr lang="ar-SA" sz="8000" b="1" dirty="0">
                <a:solidFill>
                  <a:srgbClr val="0070C0"/>
                </a:solidFill>
                <a:effectLst>
                  <a:outerShdw blurRad="38100" dist="38100" dir="2700000" algn="tl">
                    <a:srgbClr val="000000">
                      <a:alpha val="43137"/>
                    </a:srgbClr>
                  </a:outerShdw>
                </a:effectLst>
                <a:cs typeface="Ali-A-Samik" pitchFamily="2" charset="-78"/>
              </a:rPr>
              <a:t>العَوَامِلُ الوِرَاثِيَّة</a:t>
            </a:r>
            <a:endParaRPr lang="en-US" sz="8000" b="1" dirty="0">
              <a:solidFill>
                <a:srgbClr val="0070C0"/>
              </a:solidFill>
              <a:effectLst>
                <a:outerShdw blurRad="38100" dist="38100" dir="2700000" algn="tl">
                  <a:srgbClr val="000000">
                    <a:alpha val="43137"/>
                  </a:srgbClr>
                </a:outerShdw>
              </a:effectLst>
              <a:cs typeface="Ali-A-Samik" pitchFamily="2" charset="-78"/>
            </a:endParaRPr>
          </a:p>
        </p:txBody>
      </p:sp>
      <p:sp>
        <p:nvSpPr>
          <p:cNvPr id="4" name="Content Placeholder 3"/>
          <p:cNvSpPr>
            <a:spLocks noGrp="1"/>
          </p:cNvSpPr>
          <p:nvPr>
            <p:ph idx="1"/>
          </p:nvPr>
        </p:nvSpPr>
        <p:spPr>
          <a:xfrm>
            <a:off x="138545" y="1357745"/>
            <a:ext cx="11914909" cy="5250873"/>
          </a:xfrm>
        </p:spPr>
        <p:txBody>
          <a:bodyPr>
            <a:noAutofit/>
          </a:bodyPr>
          <a:lstStyle/>
          <a:p>
            <a:pPr marL="0" indent="0" algn="just" rtl="1">
              <a:lnSpc>
                <a:spcPct val="150000"/>
              </a:lnSpc>
              <a:buNone/>
            </a:pPr>
            <a:r>
              <a:rPr lang="ar-SA" sz="5400" b="1" u="sng" dirty="0" smtClean="0">
                <a:solidFill>
                  <a:srgbClr val="00B050"/>
                </a:solidFill>
                <a:effectLst>
                  <a:outerShdw blurRad="38100" dist="38100" dir="2700000" algn="tl">
                    <a:srgbClr val="000000">
                      <a:alpha val="43137"/>
                    </a:srgbClr>
                  </a:outerShdw>
                </a:effectLst>
                <a:cs typeface="Ali-A-Jiddah" pitchFamily="2" charset="-78"/>
              </a:rPr>
              <a:t>الوِرَاثَ</a:t>
            </a:r>
            <a:r>
              <a:rPr lang="ar-IQ" sz="5400" b="1" u="sng" dirty="0" smtClean="0">
                <a:solidFill>
                  <a:srgbClr val="00B050"/>
                </a:solidFill>
                <a:effectLst>
                  <a:outerShdw blurRad="38100" dist="38100" dir="2700000" algn="tl">
                    <a:srgbClr val="000000">
                      <a:alpha val="43137"/>
                    </a:srgbClr>
                  </a:outerShdw>
                </a:effectLst>
                <a:cs typeface="Ali-A-Jiddah" pitchFamily="2" charset="-78"/>
              </a:rPr>
              <a:t>ـ</a:t>
            </a:r>
            <a:r>
              <a:rPr lang="ar-SA" sz="5400" b="1" u="sng" dirty="0" smtClean="0">
                <a:solidFill>
                  <a:srgbClr val="00B050"/>
                </a:solidFill>
                <a:effectLst>
                  <a:outerShdw blurRad="38100" dist="38100" dir="2700000" algn="tl">
                    <a:srgbClr val="000000">
                      <a:alpha val="43137"/>
                    </a:srgbClr>
                  </a:outerShdw>
                </a:effectLst>
                <a:cs typeface="Ali-A-Jiddah" pitchFamily="2" charset="-78"/>
              </a:rPr>
              <a:t>ةُ</a:t>
            </a:r>
            <a:r>
              <a:rPr lang="en-US" sz="5400" b="1" dirty="0">
                <a:solidFill>
                  <a:srgbClr val="00B050"/>
                </a:solidFill>
                <a:effectLst>
                  <a:outerShdw blurRad="38100" dist="38100" dir="2700000" algn="tl">
                    <a:srgbClr val="000000">
                      <a:alpha val="43137"/>
                    </a:srgbClr>
                  </a:outerShdw>
                </a:effectLst>
                <a:cs typeface="Ali-A-Jiddah" pitchFamily="2" charset="-78"/>
              </a:rPr>
              <a:t>: </a:t>
            </a:r>
            <a:r>
              <a:rPr lang="ar-IQ" sz="5400" b="1" dirty="0" smtClean="0">
                <a:solidFill>
                  <a:srgbClr val="00B050"/>
                </a:solidFill>
                <a:effectLst>
                  <a:outerShdw blurRad="38100" dist="38100" dir="2700000" algn="tl">
                    <a:srgbClr val="000000">
                      <a:alpha val="43137"/>
                    </a:srgbClr>
                  </a:outerShdw>
                </a:effectLst>
                <a:cs typeface="Ali-A-Jiddah" pitchFamily="2" charset="-78"/>
              </a:rPr>
              <a:t> </a:t>
            </a:r>
            <a:r>
              <a:rPr lang="ar-SA" sz="4800" b="1" dirty="0" smtClean="0">
                <a:effectLst>
                  <a:outerShdw blurRad="38100" dist="38100" dir="2700000" algn="tl">
                    <a:srgbClr val="000000">
                      <a:alpha val="43137"/>
                    </a:srgbClr>
                  </a:outerShdw>
                </a:effectLst>
                <a:cs typeface="Ali-A-Sahifa Bold" pitchFamily="2" charset="-78"/>
              </a:rPr>
              <a:t>هِيَ </a:t>
            </a:r>
            <a:r>
              <a:rPr lang="ar-SA" sz="4800" b="1" dirty="0">
                <a:effectLst>
                  <a:outerShdw blurRad="38100" dist="38100" dir="2700000" algn="tl">
                    <a:srgbClr val="000000">
                      <a:alpha val="43137"/>
                    </a:srgbClr>
                  </a:outerShdw>
                </a:effectLst>
                <a:cs typeface="Ali-A-Sahifa Bold" pitchFamily="2" charset="-78"/>
              </a:rPr>
              <a:t>مجموع الخصائص والسِّمات التي تَنْتَقِلُ من الآباء والأجداد والأسلاف إلى الأبناء عن طريق الكروموسومات </a:t>
            </a:r>
            <a:r>
              <a:rPr lang="ar-SA" sz="4800" b="1" dirty="0" smtClean="0">
                <a:effectLst>
                  <a:outerShdw blurRad="38100" dist="38100" dir="2700000" algn="tl">
                    <a:srgbClr val="000000">
                      <a:alpha val="43137"/>
                    </a:srgbClr>
                  </a:outerShdw>
                </a:effectLst>
                <a:cs typeface="Ali-A-Sahifa Bold" pitchFamily="2" charset="-78"/>
              </a:rPr>
              <a:t>والجِينات</a:t>
            </a:r>
            <a:r>
              <a:rPr lang="ar-IQ" sz="4800" b="1" dirty="0" smtClean="0">
                <a:effectLst>
                  <a:outerShdw blurRad="38100" dist="38100" dir="2700000" algn="tl">
                    <a:srgbClr val="000000">
                      <a:alpha val="43137"/>
                    </a:srgbClr>
                  </a:outerShdw>
                </a:effectLst>
                <a:cs typeface="Ali-A-Sahifa Bold" pitchFamily="2" charset="-78"/>
              </a:rPr>
              <a:t>...</a:t>
            </a:r>
            <a:r>
              <a:rPr lang="en-US" sz="4800" b="1" dirty="0" smtClean="0">
                <a:effectLst>
                  <a:outerShdw blurRad="38100" dist="38100" dir="2700000" algn="tl">
                    <a:srgbClr val="000000">
                      <a:alpha val="43137"/>
                    </a:srgbClr>
                  </a:outerShdw>
                </a:effectLst>
                <a:cs typeface="Ali-A-Sahifa Bold" pitchFamily="2" charset="-78"/>
              </a:rPr>
              <a:t> </a:t>
            </a:r>
            <a:r>
              <a:rPr lang="ar-IQ" sz="4800" b="1" dirty="0" smtClean="0">
                <a:effectLst>
                  <a:outerShdw blurRad="38100" dist="38100" dir="2700000" algn="tl">
                    <a:srgbClr val="000000">
                      <a:alpha val="43137"/>
                    </a:srgbClr>
                  </a:outerShdw>
                </a:effectLst>
                <a:cs typeface="Ali-A-Sahifa Bold" pitchFamily="2" charset="-78"/>
              </a:rPr>
              <a:t> </a:t>
            </a:r>
            <a:r>
              <a:rPr lang="ar-SA" sz="4800" b="1" dirty="0" smtClean="0">
                <a:solidFill>
                  <a:srgbClr val="FF0000"/>
                </a:solidFill>
                <a:effectLst>
                  <a:outerShdw blurRad="38100" dist="38100" dir="2700000" algn="tl">
                    <a:srgbClr val="000000">
                      <a:alpha val="43137"/>
                    </a:srgbClr>
                  </a:outerShdw>
                </a:effectLst>
                <a:cs typeface="Ali-A-Sahifa Bold" pitchFamily="2" charset="-78"/>
              </a:rPr>
              <a:t>ومما </a:t>
            </a:r>
            <a:r>
              <a:rPr lang="ar-SA" sz="4800" b="1" dirty="0">
                <a:solidFill>
                  <a:srgbClr val="FF0000"/>
                </a:solidFill>
                <a:effectLst>
                  <a:outerShdw blurRad="38100" dist="38100" dir="2700000" algn="tl">
                    <a:srgbClr val="000000">
                      <a:alpha val="43137"/>
                    </a:srgbClr>
                  </a:outerShdw>
                </a:effectLst>
                <a:cs typeface="Ali-A-Sahifa Bold" pitchFamily="2" charset="-78"/>
              </a:rPr>
              <a:t>يمكن أنْ يرثه الطَّفل عن أبويه وأسلافه من خصائص </a:t>
            </a:r>
            <a:r>
              <a:rPr lang="ar-SA" sz="4800" b="1" dirty="0" smtClean="0">
                <a:solidFill>
                  <a:srgbClr val="FF0000"/>
                </a:solidFill>
                <a:effectLst>
                  <a:outerShdw blurRad="38100" dist="38100" dir="2700000" algn="tl">
                    <a:srgbClr val="000000">
                      <a:alpha val="43137"/>
                    </a:srgbClr>
                  </a:outerShdw>
                </a:effectLst>
                <a:cs typeface="Ali-A-Sahifa Bold" pitchFamily="2" charset="-78"/>
              </a:rPr>
              <a:t>مختلفة</a:t>
            </a:r>
            <a:r>
              <a:rPr lang="ar-IQ" sz="4800" b="1" dirty="0" smtClean="0">
                <a:solidFill>
                  <a:srgbClr val="FF0000"/>
                </a:solidFill>
                <a:effectLst>
                  <a:outerShdw blurRad="38100" dist="38100" dir="2700000" algn="tl">
                    <a:srgbClr val="000000">
                      <a:alpha val="43137"/>
                    </a:srgbClr>
                  </a:outerShdw>
                </a:effectLst>
                <a:cs typeface="Ali-A-Sahifa Bold" pitchFamily="2" charset="-78"/>
              </a:rPr>
              <a:t> ما يلي</a:t>
            </a:r>
            <a:r>
              <a:rPr lang="ar-SA" sz="4800" b="1" dirty="0" smtClean="0">
                <a:solidFill>
                  <a:srgbClr val="FF0000"/>
                </a:solidFill>
                <a:effectLst>
                  <a:outerShdw blurRad="38100" dist="38100" dir="2700000" algn="tl">
                    <a:srgbClr val="000000">
                      <a:alpha val="43137"/>
                    </a:srgbClr>
                  </a:outerShdw>
                </a:effectLst>
                <a:cs typeface="Ali-A-Sahifa Bold" pitchFamily="2" charset="-78"/>
              </a:rPr>
              <a:t>:</a:t>
            </a:r>
            <a:endParaRPr lang="en-US" sz="4800" b="1" dirty="0">
              <a:solidFill>
                <a:srgbClr val="FF0000"/>
              </a:solidFill>
              <a:effectLst>
                <a:outerShdw blurRad="38100" dist="38100" dir="2700000" algn="tl">
                  <a:srgbClr val="000000">
                    <a:alpha val="43137"/>
                  </a:srgbClr>
                </a:outerShdw>
              </a:effectLst>
              <a:cs typeface="Ali-A-Sahifa Bold" pitchFamily="2" charset="-78"/>
            </a:endParaRPr>
          </a:p>
        </p:txBody>
      </p:sp>
    </p:spTree>
    <p:extLst>
      <p:ext uri="{BB962C8B-B14F-4D97-AF65-F5344CB8AC3E}">
        <p14:creationId xmlns:p14="http://schemas.microsoft.com/office/powerpoint/2010/main" val="3001969677"/>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5745" y="193963"/>
            <a:ext cx="11166764" cy="1094509"/>
          </a:xfrm>
        </p:spPr>
        <p:txBody>
          <a:bodyPr>
            <a:noAutofit/>
          </a:bodyPr>
          <a:lstStyle/>
          <a:p>
            <a:pPr algn="ctr"/>
            <a:r>
              <a:rPr lang="ar-IQ" sz="8800" b="1" dirty="0" smtClean="0">
                <a:solidFill>
                  <a:srgbClr val="FF0000"/>
                </a:solidFill>
                <a:effectLst>
                  <a:outerShdw blurRad="38100" dist="38100" dir="2700000" algn="tl">
                    <a:srgbClr val="000000">
                      <a:alpha val="43137"/>
                    </a:srgbClr>
                  </a:outerShdw>
                </a:effectLst>
                <a:cs typeface="Ali-A-Samik" pitchFamily="2" charset="-78"/>
              </a:rPr>
              <a:t>بدايـة دراســة النُّـمـو</a:t>
            </a:r>
            <a:endParaRPr lang="en-US" sz="8800" b="1" dirty="0">
              <a:solidFill>
                <a:srgbClr val="FF0000"/>
              </a:solidFill>
              <a:effectLst>
                <a:outerShdw blurRad="38100" dist="38100" dir="2700000" algn="tl">
                  <a:srgbClr val="000000">
                    <a:alpha val="43137"/>
                  </a:srgbClr>
                </a:outerShdw>
              </a:effectLst>
              <a:latin typeface="Sakkal Majalla" panose="02000000000000000000" pitchFamily="2" charset="-78"/>
              <a:cs typeface="Ali-A-Samik" pitchFamily="2" charset="-78"/>
            </a:endParaRPr>
          </a:p>
        </p:txBody>
      </p:sp>
      <p:sp>
        <p:nvSpPr>
          <p:cNvPr id="3" name="Content Placeholder 2"/>
          <p:cNvSpPr>
            <a:spLocks noGrp="1"/>
          </p:cNvSpPr>
          <p:nvPr>
            <p:ph idx="1"/>
          </p:nvPr>
        </p:nvSpPr>
        <p:spPr>
          <a:xfrm>
            <a:off x="152400" y="1496290"/>
            <a:ext cx="11859491" cy="5250874"/>
          </a:xfrm>
        </p:spPr>
        <p:txBody>
          <a:bodyPr>
            <a:noAutofit/>
          </a:bodyPr>
          <a:lstStyle/>
          <a:p>
            <a:pPr marL="0" indent="0" algn="just" rtl="1">
              <a:buNone/>
            </a:pPr>
            <a:r>
              <a:rPr lang="ar-SA" sz="6000" b="1" dirty="0">
                <a:effectLst>
                  <a:outerShdw blurRad="38100" dist="38100" dir="2700000" algn="tl">
                    <a:srgbClr val="000000">
                      <a:alpha val="43137"/>
                    </a:srgbClr>
                  </a:outerShdw>
                </a:effectLst>
                <a:cs typeface="Ali-A-Sharif" pitchFamily="2" charset="-78"/>
              </a:rPr>
              <a:t>ظَهَرَ هذا العلم في أواخر القرن التاسع </a:t>
            </a:r>
            <a:r>
              <a:rPr lang="ar-SA" sz="6000" b="1" dirty="0" smtClean="0">
                <a:effectLst>
                  <a:outerShdw blurRad="38100" dist="38100" dir="2700000" algn="tl">
                    <a:srgbClr val="000000">
                      <a:alpha val="43137"/>
                    </a:srgbClr>
                  </a:outerShdw>
                </a:effectLst>
                <a:cs typeface="Ali-A-Sharif" pitchFamily="2" charset="-78"/>
              </a:rPr>
              <a:t>عشر</a:t>
            </a:r>
            <a:r>
              <a:rPr lang="ar-IQ" sz="6000" b="1" dirty="0" smtClean="0">
                <a:effectLst>
                  <a:outerShdw blurRad="38100" dist="38100" dir="2700000" algn="tl">
                    <a:srgbClr val="000000">
                      <a:alpha val="43137"/>
                    </a:srgbClr>
                  </a:outerShdw>
                </a:effectLst>
                <a:cs typeface="Ali-A-Sharif" pitchFamily="2" charset="-78"/>
              </a:rPr>
              <a:t> </a:t>
            </a:r>
            <a:r>
              <a:rPr lang="ar-SA" sz="6000" b="1" dirty="0" smtClean="0">
                <a:effectLst>
                  <a:outerShdw blurRad="38100" dist="38100" dir="2700000" algn="tl">
                    <a:srgbClr val="000000">
                      <a:alpha val="43137"/>
                    </a:srgbClr>
                  </a:outerShdw>
                </a:effectLst>
                <a:cs typeface="Ali-A-Sharif" pitchFamily="2" charset="-78"/>
              </a:rPr>
              <a:t>, </a:t>
            </a:r>
            <a:r>
              <a:rPr lang="ar-SA" sz="6000" b="1" dirty="0">
                <a:effectLst>
                  <a:outerShdw blurRad="38100" dist="38100" dir="2700000" algn="tl">
                    <a:srgbClr val="000000">
                      <a:alpha val="43137"/>
                    </a:srgbClr>
                  </a:outerShdw>
                </a:effectLst>
                <a:cs typeface="Ali-A-Sharif" pitchFamily="2" charset="-78"/>
              </a:rPr>
              <a:t>وكان تركيزه على فترات عمرية </a:t>
            </a:r>
            <a:r>
              <a:rPr lang="ar-SA" sz="6000" b="1" dirty="0" smtClean="0">
                <a:effectLst>
                  <a:outerShdw blurRad="38100" dist="38100" dir="2700000" algn="tl">
                    <a:srgbClr val="000000">
                      <a:alpha val="43137"/>
                    </a:srgbClr>
                  </a:outerShdw>
                </a:effectLst>
                <a:cs typeface="Ali-A-Sharif" pitchFamily="2" charset="-78"/>
              </a:rPr>
              <a:t>خاصة</a:t>
            </a:r>
            <a:r>
              <a:rPr lang="ar-IQ" sz="6000" b="1" dirty="0" smtClean="0">
                <a:effectLst>
                  <a:outerShdw blurRad="38100" dist="38100" dir="2700000" algn="tl">
                    <a:srgbClr val="000000">
                      <a:alpha val="43137"/>
                    </a:srgbClr>
                  </a:outerShdw>
                </a:effectLst>
                <a:cs typeface="Ali-A-Sharif" pitchFamily="2" charset="-78"/>
              </a:rPr>
              <a:t> </a:t>
            </a:r>
            <a:r>
              <a:rPr lang="ar-SA" sz="6000" b="1" dirty="0" smtClean="0">
                <a:effectLst>
                  <a:outerShdw blurRad="38100" dist="38100" dir="2700000" algn="tl">
                    <a:srgbClr val="000000">
                      <a:alpha val="43137"/>
                    </a:srgbClr>
                  </a:outerShdw>
                </a:effectLst>
                <a:cs typeface="Ali-A-Sharif" pitchFamily="2" charset="-78"/>
              </a:rPr>
              <a:t>, </a:t>
            </a:r>
            <a:r>
              <a:rPr lang="ar-SA" sz="6000" b="1" dirty="0">
                <a:effectLst>
                  <a:outerShdw blurRad="38100" dist="38100" dir="2700000" algn="tl">
                    <a:srgbClr val="000000">
                      <a:alpha val="43137"/>
                    </a:srgbClr>
                  </a:outerShdw>
                </a:effectLst>
                <a:cs typeface="Ali-A-Sharif" pitchFamily="2" charset="-78"/>
              </a:rPr>
              <a:t>وظلَّ على هذا النحو لعقود طويلة </a:t>
            </a:r>
            <a:r>
              <a:rPr lang="ar-SA" sz="6000" b="1" dirty="0" smtClean="0">
                <a:effectLst>
                  <a:outerShdw blurRad="38100" dist="38100" dir="2700000" algn="tl">
                    <a:srgbClr val="000000">
                      <a:alpha val="43137"/>
                    </a:srgbClr>
                  </a:outerShdw>
                </a:effectLst>
                <a:cs typeface="Ali-A-Sharif" pitchFamily="2" charset="-78"/>
              </a:rPr>
              <a:t>متتابعة</a:t>
            </a:r>
            <a:r>
              <a:rPr lang="ar-IQ" sz="6000" b="1" dirty="0" smtClean="0">
                <a:effectLst>
                  <a:outerShdw blurRad="38100" dist="38100" dir="2700000" algn="tl">
                    <a:srgbClr val="000000">
                      <a:alpha val="43137"/>
                    </a:srgbClr>
                  </a:outerShdw>
                </a:effectLst>
                <a:cs typeface="Ali-A-Sharif" pitchFamily="2" charset="-78"/>
              </a:rPr>
              <a:t> </a:t>
            </a:r>
            <a:r>
              <a:rPr lang="ar-SA" sz="6000" b="1" dirty="0" smtClean="0">
                <a:effectLst>
                  <a:outerShdw blurRad="38100" dist="38100" dir="2700000" algn="tl">
                    <a:srgbClr val="000000">
                      <a:alpha val="43137"/>
                    </a:srgbClr>
                  </a:outerShdw>
                </a:effectLst>
                <a:cs typeface="Ali-A-Sharif" pitchFamily="2" charset="-78"/>
              </a:rPr>
              <a:t>, </a:t>
            </a:r>
            <a:r>
              <a:rPr lang="ar-SA" sz="6000" b="1" dirty="0">
                <a:effectLst>
                  <a:outerShdw blurRad="38100" dist="38100" dir="2700000" algn="tl">
                    <a:srgbClr val="000000">
                      <a:alpha val="43137"/>
                    </a:srgbClr>
                  </a:outerShdw>
                </a:effectLst>
                <a:cs typeface="Ali-A-Sharif" pitchFamily="2" charset="-78"/>
              </a:rPr>
              <a:t>وكانت الاهتمامات المبكرة مقتصرة على أطفال المدارس ، ثم </a:t>
            </a:r>
            <a:r>
              <a:rPr lang="ar-SA" sz="6000" b="1" dirty="0" smtClean="0">
                <a:effectLst>
                  <a:outerShdw blurRad="38100" dist="38100" dir="2700000" algn="tl">
                    <a:srgbClr val="000000">
                      <a:alpha val="43137"/>
                    </a:srgbClr>
                  </a:outerShdw>
                </a:effectLst>
                <a:cs typeface="Ali-A-Sharif" pitchFamily="2" charset="-78"/>
              </a:rPr>
              <a:t>امت</a:t>
            </a:r>
            <a:r>
              <a:rPr lang="ar-IQ" sz="6000" b="1" dirty="0" smtClean="0">
                <a:effectLst>
                  <a:outerShdw blurRad="38100" dist="38100" dir="2700000" algn="tl">
                    <a:srgbClr val="000000">
                      <a:alpha val="43137"/>
                    </a:srgbClr>
                  </a:outerShdw>
                </a:effectLst>
                <a:cs typeface="Ali-A-Sharif" pitchFamily="2" charset="-78"/>
              </a:rPr>
              <a:t>ـ</a:t>
            </a:r>
            <a:r>
              <a:rPr lang="ar-SA" sz="6000" b="1" dirty="0" smtClean="0">
                <a:effectLst>
                  <a:outerShdw blurRad="38100" dist="38100" dir="2700000" algn="tl">
                    <a:srgbClr val="000000">
                      <a:alpha val="43137"/>
                    </a:srgbClr>
                  </a:outerShdw>
                </a:effectLst>
                <a:cs typeface="Ali-A-Sharif" pitchFamily="2" charset="-78"/>
              </a:rPr>
              <a:t>دَّ </a:t>
            </a:r>
            <a:r>
              <a:rPr lang="ar-SA" sz="6000" b="1" dirty="0">
                <a:effectLst>
                  <a:outerShdw blurRad="38100" dist="38100" dir="2700000" algn="tl">
                    <a:srgbClr val="000000">
                      <a:alpha val="43137"/>
                    </a:srgbClr>
                  </a:outerShdw>
                </a:effectLst>
                <a:cs typeface="Ali-A-Sharif" pitchFamily="2" charset="-78"/>
              </a:rPr>
              <a:t>الاهتمام إلى </a:t>
            </a:r>
            <a:r>
              <a:rPr lang="ar-SA" sz="6000" b="1" dirty="0" smtClean="0">
                <a:effectLst>
                  <a:outerShdw blurRad="38100" dist="38100" dir="2700000" algn="tl">
                    <a:srgbClr val="000000">
                      <a:alpha val="43137"/>
                    </a:srgbClr>
                  </a:outerShdw>
                </a:effectLst>
                <a:cs typeface="Ali-A-Sharif" pitchFamily="2" charset="-78"/>
              </a:rPr>
              <a:t>سن</a:t>
            </a:r>
            <a:r>
              <a:rPr lang="ar-IQ" sz="6000" b="1" dirty="0" smtClean="0">
                <a:effectLst>
                  <a:outerShdw blurRad="38100" dist="38100" dir="2700000" algn="tl">
                    <a:srgbClr val="000000">
                      <a:alpha val="43137"/>
                    </a:srgbClr>
                  </a:outerShdw>
                </a:effectLst>
                <a:cs typeface="Ali-A-Sharif" pitchFamily="2" charset="-78"/>
              </a:rPr>
              <a:t>ـ</a:t>
            </a:r>
            <a:r>
              <a:rPr lang="ar-SA" sz="6000" b="1" dirty="0" smtClean="0">
                <a:effectLst>
                  <a:outerShdw blurRad="38100" dist="38100" dir="2700000" algn="tl">
                    <a:srgbClr val="000000">
                      <a:alpha val="43137"/>
                    </a:srgbClr>
                  </a:outerShdw>
                </a:effectLst>
                <a:cs typeface="Ali-A-Sharif" pitchFamily="2" charset="-78"/>
              </a:rPr>
              <a:t>وات </a:t>
            </a:r>
            <a:r>
              <a:rPr lang="ar-SA" sz="6000" b="1" dirty="0">
                <a:effectLst>
                  <a:outerShdw blurRad="38100" dist="38100" dir="2700000" algn="tl">
                    <a:srgbClr val="000000">
                      <a:alpha val="43137"/>
                    </a:srgbClr>
                  </a:outerShdw>
                </a:effectLst>
                <a:cs typeface="Ali-A-Sharif" pitchFamily="2" charset="-78"/>
              </a:rPr>
              <a:t>ما قبل </a:t>
            </a:r>
            <a:r>
              <a:rPr lang="ar-SA" sz="6000" b="1" dirty="0" smtClean="0">
                <a:effectLst>
                  <a:outerShdw blurRad="38100" dist="38100" dir="2700000" algn="tl">
                    <a:srgbClr val="000000">
                      <a:alpha val="43137"/>
                    </a:srgbClr>
                  </a:outerShdw>
                </a:effectLst>
                <a:cs typeface="Ali-A-Sharif" pitchFamily="2" charset="-78"/>
              </a:rPr>
              <a:t>المدرسة</a:t>
            </a:r>
            <a:r>
              <a:rPr lang="ar-IQ" sz="6000" b="1" dirty="0" smtClean="0">
                <a:effectLst>
                  <a:outerShdw blurRad="38100" dist="38100" dir="2700000" algn="tl">
                    <a:srgbClr val="000000">
                      <a:alpha val="43137"/>
                    </a:srgbClr>
                  </a:outerShdw>
                </a:effectLst>
                <a:cs typeface="Ali-A-Sharif" pitchFamily="2" charset="-78"/>
              </a:rPr>
              <a:t> </a:t>
            </a:r>
            <a:r>
              <a:rPr lang="ar-SA" sz="6000" b="1" dirty="0" smtClean="0">
                <a:effectLst>
                  <a:outerShdw blurRad="38100" dist="38100" dir="2700000" algn="tl">
                    <a:srgbClr val="000000">
                      <a:alpha val="43137"/>
                    </a:srgbClr>
                  </a:outerShdw>
                </a:effectLst>
                <a:cs typeface="Ali-A-Sharif" pitchFamily="2" charset="-78"/>
              </a:rPr>
              <a:t>، وبع</a:t>
            </a:r>
            <a:r>
              <a:rPr lang="ar-IQ" sz="6000" b="1" dirty="0" smtClean="0">
                <a:effectLst>
                  <a:outerShdw blurRad="38100" dist="38100" dir="2700000" algn="tl">
                    <a:srgbClr val="000000">
                      <a:alpha val="43137"/>
                    </a:srgbClr>
                  </a:outerShdw>
                </a:effectLst>
                <a:cs typeface="Ali-A-Sharif" pitchFamily="2" charset="-78"/>
              </a:rPr>
              <a:t>ـ</a:t>
            </a:r>
            <a:r>
              <a:rPr lang="ar-SA" sz="6000" b="1" dirty="0" smtClean="0">
                <a:effectLst>
                  <a:outerShdw blurRad="38100" dist="38100" dir="2700000" algn="tl">
                    <a:srgbClr val="000000">
                      <a:alpha val="43137"/>
                    </a:srgbClr>
                  </a:outerShdw>
                </a:effectLst>
                <a:cs typeface="Ali-A-Sharif" pitchFamily="2" charset="-78"/>
              </a:rPr>
              <a:t>د </a:t>
            </a:r>
            <a:r>
              <a:rPr lang="ar-SA" sz="6000" b="1" dirty="0">
                <a:effectLst>
                  <a:outerShdw blurRad="38100" dist="38100" dir="2700000" algn="tl">
                    <a:srgbClr val="000000">
                      <a:alpha val="43137"/>
                    </a:srgbClr>
                  </a:outerShdw>
                </a:effectLst>
                <a:cs typeface="Ali-A-Sharif" pitchFamily="2" charset="-78"/>
              </a:rPr>
              <a:t>ذلك إلى سن </a:t>
            </a:r>
            <a:r>
              <a:rPr lang="ar-SA" sz="6000" b="1" dirty="0" smtClean="0">
                <a:effectLst>
                  <a:outerShdw blurRad="38100" dist="38100" dir="2700000" algn="tl">
                    <a:srgbClr val="000000">
                      <a:alpha val="43137"/>
                    </a:srgbClr>
                  </a:outerShdw>
                </a:effectLst>
                <a:cs typeface="Ali-A-Sharif" pitchFamily="2" charset="-78"/>
              </a:rPr>
              <a:t>المَهْ</a:t>
            </a:r>
            <a:r>
              <a:rPr lang="ar-IQ" sz="6000" b="1" dirty="0" smtClean="0">
                <a:effectLst>
                  <a:outerShdw blurRad="38100" dist="38100" dir="2700000" algn="tl">
                    <a:srgbClr val="000000">
                      <a:alpha val="43137"/>
                    </a:srgbClr>
                  </a:outerShdw>
                </a:effectLst>
                <a:cs typeface="Ali-A-Sharif" pitchFamily="2" charset="-78"/>
              </a:rPr>
              <a:t>ــ</a:t>
            </a:r>
            <a:r>
              <a:rPr lang="ar-SA" sz="6000" b="1" dirty="0" smtClean="0">
                <a:effectLst>
                  <a:outerShdw blurRad="38100" dist="38100" dir="2700000" algn="tl">
                    <a:srgbClr val="000000">
                      <a:alpha val="43137"/>
                    </a:srgbClr>
                  </a:outerShdw>
                </a:effectLst>
                <a:cs typeface="Ali-A-Sharif" pitchFamily="2" charset="-78"/>
              </a:rPr>
              <a:t>دِ "</a:t>
            </a:r>
            <a:r>
              <a:rPr lang="ar-IQ" sz="6000" b="1" dirty="0" smtClean="0">
                <a:effectLst>
                  <a:outerShdw blurRad="38100" dist="38100" dir="2700000" algn="tl">
                    <a:srgbClr val="000000">
                      <a:alpha val="43137"/>
                    </a:srgbClr>
                  </a:outerShdw>
                </a:effectLst>
                <a:cs typeface="Ali-A-Sharif" pitchFamily="2" charset="-78"/>
              </a:rPr>
              <a:t> </a:t>
            </a:r>
            <a:r>
              <a:rPr lang="ar-SA" sz="6000" b="1" dirty="0" smtClean="0">
                <a:solidFill>
                  <a:srgbClr val="0070C0"/>
                </a:solidFill>
                <a:effectLst>
                  <a:outerShdw blurRad="38100" dist="38100" dir="2700000" algn="tl">
                    <a:srgbClr val="000000">
                      <a:alpha val="43137"/>
                    </a:srgbClr>
                  </a:outerShdw>
                </a:effectLst>
                <a:cs typeface="Ali-A-Sharif" pitchFamily="2" charset="-78"/>
              </a:rPr>
              <a:t>الوَلِيد وَالرَّضيع</a:t>
            </a:r>
            <a:r>
              <a:rPr lang="ar-IQ" sz="6000" b="1" dirty="0" smtClean="0">
                <a:solidFill>
                  <a:srgbClr val="0070C0"/>
                </a:solidFill>
                <a:effectLst>
                  <a:outerShdw blurRad="38100" dist="38100" dir="2700000" algn="tl">
                    <a:srgbClr val="000000">
                      <a:alpha val="43137"/>
                    </a:srgbClr>
                  </a:outerShdw>
                </a:effectLst>
                <a:cs typeface="Ali-A-Sharif" pitchFamily="2" charset="-78"/>
              </a:rPr>
              <a:t> </a:t>
            </a:r>
            <a:r>
              <a:rPr lang="ar-SA" sz="6000" b="1" dirty="0" smtClean="0">
                <a:effectLst>
                  <a:outerShdw blurRad="38100" dist="38100" dir="2700000" algn="tl">
                    <a:srgbClr val="000000">
                      <a:alpha val="43137"/>
                    </a:srgbClr>
                  </a:outerShdw>
                </a:effectLst>
                <a:cs typeface="Ali-A-Sharif" pitchFamily="2" charset="-78"/>
              </a:rPr>
              <a:t>"</a:t>
            </a:r>
            <a:r>
              <a:rPr lang="ar-IQ" sz="6000" b="1" dirty="0" smtClean="0">
                <a:effectLst>
                  <a:outerShdw blurRad="38100" dist="38100" dir="2700000" algn="tl">
                    <a:srgbClr val="000000">
                      <a:alpha val="43137"/>
                    </a:srgbClr>
                  </a:outerShdw>
                </a:effectLst>
                <a:cs typeface="Ali-A-Sharif" pitchFamily="2" charset="-78"/>
              </a:rPr>
              <a:t> </a:t>
            </a:r>
            <a:r>
              <a:rPr lang="ar-SA" sz="6000" b="1" dirty="0" smtClean="0">
                <a:effectLst>
                  <a:outerShdw blurRad="38100" dist="38100" dir="2700000" algn="tl">
                    <a:srgbClr val="000000">
                      <a:alpha val="43137"/>
                    </a:srgbClr>
                  </a:outerShdw>
                </a:effectLst>
                <a:cs typeface="Ali-A-Sharif" pitchFamily="2" charset="-78"/>
              </a:rPr>
              <a:t>، </a:t>
            </a:r>
            <a:endParaRPr lang="ar-IQ" sz="6000" b="1" dirty="0" smtClean="0">
              <a:effectLst>
                <a:outerShdw blurRad="38100" dist="38100" dir="2700000" algn="tl">
                  <a:srgbClr val="000000">
                    <a:alpha val="43137"/>
                  </a:srgbClr>
                </a:outerShdw>
              </a:effectLst>
              <a:cs typeface="Ali-A-Sharif" pitchFamily="2" charset="-78"/>
            </a:endParaRPr>
          </a:p>
          <a:p>
            <a:pPr marL="0" indent="0" algn="just" rtl="1">
              <a:buNone/>
            </a:pPr>
            <a:r>
              <a:rPr lang="ar-SA" sz="6000" b="1" dirty="0" smtClean="0">
                <a:effectLst>
                  <a:outerShdw blurRad="38100" dist="38100" dir="2700000" algn="tl">
                    <a:srgbClr val="000000">
                      <a:alpha val="43137"/>
                    </a:srgbClr>
                  </a:outerShdw>
                </a:effectLst>
                <a:cs typeface="Ali-A-Sharif" pitchFamily="2" charset="-78"/>
              </a:rPr>
              <a:t>فإلى مرحل</a:t>
            </a:r>
            <a:r>
              <a:rPr lang="ar-IQ" sz="6000" b="1" dirty="0" smtClean="0">
                <a:effectLst>
                  <a:outerShdw blurRad="38100" dist="38100" dir="2700000" algn="tl">
                    <a:srgbClr val="000000">
                      <a:alpha val="43137"/>
                    </a:srgbClr>
                  </a:outerShdw>
                </a:effectLst>
                <a:cs typeface="Ali-A-Sharif" pitchFamily="2" charset="-78"/>
              </a:rPr>
              <a:t>ـ</a:t>
            </a:r>
            <a:r>
              <a:rPr lang="ar-SA" sz="6000" b="1" dirty="0" smtClean="0">
                <a:effectLst>
                  <a:outerShdw blurRad="38100" dist="38100" dir="2700000" algn="tl">
                    <a:srgbClr val="000000">
                      <a:alpha val="43137"/>
                    </a:srgbClr>
                  </a:outerShdw>
                </a:effectLst>
                <a:cs typeface="Ali-A-Sharif" pitchFamily="2" charset="-78"/>
              </a:rPr>
              <a:t>ة </a:t>
            </a:r>
            <a:r>
              <a:rPr lang="ar-SA" sz="6000" b="1" dirty="0">
                <a:effectLst>
                  <a:outerShdw blurRad="38100" dist="38100" dir="2700000" algn="tl">
                    <a:srgbClr val="000000">
                      <a:alpha val="43137"/>
                    </a:srgbClr>
                  </a:outerShdw>
                </a:effectLst>
                <a:cs typeface="Ali-A-Sharif" pitchFamily="2" charset="-78"/>
              </a:rPr>
              <a:t>الجنين. </a:t>
            </a:r>
            <a:endParaRPr lang="en-US" sz="6000" b="1" dirty="0">
              <a:effectLst>
                <a:outerShdw blurRad="38100" dist="38100" dir="2700000" algn="tl">
                  <a:srgbClr val="000000">
                    <a:alpha val="43137"/>
                  </a:srgbClr>
                </a:outerShdw>
              </a:effectLst>
              <a:cs typeface="Ali-A-Sharif" pitchFamily="2" charset="-78"/>
            </a:endParaRPr>
          </a:p>
        </p:txBody>
      </p:sp>
    </p:spTree>
    <p:extLst>
      <p:ext uri="{BB962C8B-B14F-4D97-AF65-F5344CB8AC3E}">
        <p14:creationId xmlns:p14="http://schemas.microsoft.com/office/powerpoint/2010/main" val="3643036611"/>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6982" y="207818"/>
            <a:ext cx="11859491" cy="6456218"/>
          </a:xfrm>
        </p:spPr>
        <p:txBody>
          <a:bodyPr>
            <a:noAutofit/>
          </a:bodyPr>
          <a:lstStyle/>
          <a:p>
            <a:pPr lvl="0" algn="r" rtl="1">
              <a:lnSpc>
                <a:spcPct val="150000"/>
              </a:lnSpc>
            </a:pPr>
            <a:r>
              <a:rPr lang="ar-IQ" sz="4000" dirty="0" smtClean="0">
                <a:effectLst>
                  <a:outerShdw blurRad="38100" dist="38100" dir="2700000" algn="tl">
                    <a:srgbClr val="000000">
                      <a:alpha val="43137"/>
                    </a:srgbClr>
                  </a:outerShdw>
                </a:effectLst>
                <a:cs typeface="Ali-A-Samik" pitchFamily="2" charset="-78"/>
              </a:rPr>
              <a:t>1- </a:t>
            </a:r>
            <a:r>
              <a:rPr lang="ar-SA" sz="4000" dirty="0" smtClean="0">
                <a:effectLst>
                  <a:outerShdw blurRad="38100" dist="38100" dir="2700000" algn="tl">
                    <a:srgbClr val="000000">
                      <a:alpha val="43137"/>
                    </a:srgbClr>
                  </a:outerShdw>
                </a:effectLst>
                <a:cs typeface="Ali-A-Samik" pitchFamily="2" charset="-78"/>
              </a:rPr>
              <a:t>الصِّفات الأساسيَّة للهيئة البشريَّة والتراكيب الدَّاخليَّة المميزة لها</a:t>
            </a:r>
            <a:r>
              <a:rPr lang="ar-IQ" sz="4000" dirty="0" smtClean="0">
                <a:effectLst>
                  <a:outerShdw blurRad="38100" dist="38100" dir="2700000" algn="tl">
                    <a:srgbClr val="000000">
                      <a:alpha val="43137"/>
                    </a:srgbClr>
                  </a:outerShdw>
                </a:effectLst>
                <a:cs typeface="Ali-A-Samik" pitchFamily="2" charset="-78"/>
              </a:rPr>
              <a:t>.</a:t>
            </a:r>
            <a:r>
              <a:rPr lang="en-US" sz="4000" dirty="0" smtClean="0">
                <a:effectLst>
                  <a:outerShdw blurRad="38100" dist="38100" dir="2700000" algn="tl">
                    <a:srgbClr val="000000">
                      <a:alpha val="43137"/>
                    </a:srgbClr>
                  </a:outerShdw>
                </a:effectLst>
                <a:cs typeface="Ali-A-Samik" pitchFamily="2" charset="-78"/>
              </a:rPr>
              <a:t/>
            </a:r>
            <a:br>
              <a:rPr lang="en-US" sz="4000" dirty="0" smtClean="0">
                <a:effectLst>
                  <a:outerShdw blurRad="38100" dist="38100" dir="2700000" algn="tl">
                    <a:srgbClr val="000000">
                      <a:alpha val="43137"/>
                    </a:srgbClr>
                  </a:outerShdw>
                </a:effectLst>
                <a:cs typeface="Ali-A-Samik" pitchFamily="2" charset="-78"/>
              </a:rPr>
            </a:br>
            <a:r>
              <a:rPr lang="ar-IQ" sz="4000" dirty="0">
                <a:solidFill>
                  <a:srgbClr val="0070C0"/>
                </a:solidFill>
                <a:effectLst>
                  <a:outerShdw blurRad="38100" dist="38100" dir="2700000" algn="tl">
                    <a:srgbClr val="000000">
                      <a:alpha val="43137"/>
                    </a:srgbClr>
                  </a:outerShdw>
                </a:effectLst>
                <a:cs typeface="Ali-A-Samik" pitchFamily="2" charset="-78"/>
              </a:rPr>
              <a:t>2- </a:t>
            </a:r>
            <a:r>
              <a:rPr lang="ar-SA" sz="4000" dirty="0">
                <a:solidFill>
                  <a:srgbClr val="0070C0"/>
                </a:solidFill>
                <a:effectLst>
                  <a:outerShdw blurRad="38100" dist="38100" dir="2700000" algn="tl">
                    <a:srgbClr val="000000">
                      <a:alpha val="43137"/>
                    </a:srgbClr>
                  </a:outerShdw>
                </a:effectLst>
                <a:cs typeface="Ali-A-Samik" pitchFamily="2" charset="-78"/>
              </a:rPr>
              <a:t>يرث الطفل جنسه: </a:t>
            </a:r>
            <a:r>
              <a:rPr lang="ar-SA" sz="4000" dirty="0" smtClean="0">
                <a:solidFill>
                  <a:srgbClr val="0070C0"/>
                </a:solidFill>
                <a:effectLst>
                  <a:outerShdw blurRad="38100" dist="38100" dir="2700000" algn="tl">
                    <a:srgbClr val="000000">
                      <a:alpha val="43137"/>
                    </a:srgbClr>
                  </a:outerShdw>
                </a:effectLst>
                <a:cs typeface="Ali-A-Samik" pitchFamily="2" charset="-78"/>
              </a:rPr>
              <a:t>ذكر</a:t>
            </a:r>
            <a:r>
              <a:rPr lang="ar-IQ" sz="4000" dirty="0" smtClean="0">
                <a:solidFill>
                  <a:srgbClr val="0070C0"/>
                </a:solidFill>
                <a:effectLst>
                  <a:outerShdw blurRad="38100" dist="38100" dir="2700000" algn="tl">
                    <a:srgbClr val="000000">
                      <a:alpha val="43137"/>
                    </a:srgbClr>
                  </a:outerShdw>
                </a:effectLst>
                <a:cs typeface="Ali-A-Samik" pitchFamily="2" charset="-78"/>
              </a:rPr>
              <a:t>اً</a:t>
            </a:r>
            <a:r>
              <a:rPr lang="ar-SA" sz="4000" dirty="0" smtClean="0">
                <a:solidFill>
                  <a:srgbClr val="0070C0"/>
                </a:solidFill>
                <a:effectLst>
                  <a:outerShdw blurRad="38100" dist="38100" dir="2700000" algn="tl">
                    <a:srgbClr val="000000">
                      <a:alpha val="43137"/>
                    </a:srgbClr>
                  </a:outerShdw>
                </a:effectLst>
                <a:cs typeface="Ali-A-Samik" pitchFamily="2" charset="-78"/>
              </a:rPr>
              <a:t> </a:t>
            </a:r>
            <a:r>
              <a:rPr lang="ar-SA" sz="4000" dirty="0">
                <a:solidFill>
                  <a:srgbClr val="0070C0"/>
                </a:solidFill>
                <a:effectLst>
                  <a:outerShdw blurRad="38100" dist="38100" dir="2700000" algn="tl">
                    <a:srgbClr val="000000">
                      <a:alpha val="43137"/>
                    </a:srgbClr>
                  </a:outerShdw>
                </a:effectLst>
                <a:cs typeface="Ali-A-Samik" pitchFamily="2" charset="-78"/>
              </a:rPr>
              <a:t>أو </a:t>
            </a:r>
            <a:r>
              <a:rPr lang="ar-SA" sz="4000" dirty="0" smtClean="0">
                <a:solidFill>
                  <a:srgbClr val="0070C0"/>
                </a:solidFill>
                <a:effectLst>
                  <a:outerShdw blurRad="38100" dist="38100" dir="2700000" algn="tl">
                    <a:srgbClr val="000000">
                      <a:alpha val="43137"/>
                    </a:srgbClr>
                  </a:outerShdw>
                </a:effectLst>
                <a:cs typeface="Ali-A-Samik" pitchFamily="2" charset="-78"/>
              </a:rPr>
              <a:t>أنثى</a:t>
            </a:r>
            <a:r>
              <a:rPr lang="ar-IQ" sz="4000" dirty="0" smtClean="0">
                <a:solidFill>
                  <a:srgbClr val="0070C0"/>
                </a:solidFill>
                <a:effectLst>
                  <a:outerShdw blurRad="38100" dist="38100" dir="2700000" algn="tl">
                    <a:srgbClr val="000000">
                      <a:alpha val="43137"/>
                    </a:srgbClr>
                  </a:outerShdw>
                </a:effectLst>
                <a:cs typeface="Ali-A-Samik" pitchFamily="2" charset="-78"/>
              </a:rPr>
              <a:t> </a:t>
            </a:r>
            <a:r>
              <a:rPr lang="en-US" sz="4000" dirty="0" smtClean="0">
                <a:solidFill>
                  <a:srgbClr val="0070C0"/>
                </a:solidFill>
                <a:effectLst>
                  <a:outerShdw blurRad="38100" dist="38100" dir="2700000" algn="tl">
                    <a:srgbClr val="000000">
                      <a:alpha val="43137"/>
                    </a:srgbClr>
                  </a:outerShdw>
                </a:effectLst>
                <a:cs typeface="Ali-A-Samik" pitchFamily="2" charset="-78"/>
              </a:rPr>
              <a:t>.</a:t>
            </a:r>
            <a:r>
              <a:rPr lang="en-US" sz="4000" dirty="0">
                <a:effectLst>
                  <a:outerShdw blurRad="38100" dist="38100" dir="2700000" algn="tl">
                    <a:srgbClr val="000000">
                      <a:alpha val="43137"/>
                    </a:srgbClr>
                  </a:outerShdw>
                </a:effectLst>
                <a:cs typeface="Ali-A-Samik" pitchFamily="2" charset="-78"/>
              </a:rPr>
              <a:t/>
            </a:r>
            <a:br>
              <a:rPr lang="en-US" sz="4000" dirty="0">
                <a:effectLst>
                  <a:outerShdw blurRad="38100" dist="38100" dir="2700000" algn="tl">
                    <a:srgbClr val="000000">
                      <a:alpha val="43137"/>
                    </a:srgbClr>
                  </a:outerShdw>
                </a:effectLst>
                <a:cs typeface="Ali-A-Samik" pitchFamily="2" charset="-78"/>
              </a:rPr>
            </a:br>
            <a:r>
              <a:rPr lang="ar-IQ" sz="4000" dirty="0">
                <a:solidFill>
                  <a:srgbClr val="7030A0"/>
                </a:solidFill>
                <a:effectLst>
                  <a:outerShdw blurRad="38100" dist="38100" dir="2700000" algn="tl">
                    <a:srgbClr val="000000">
                      <a:alpha val="43137"/>
                    </a:srgbClr>
                  </a:outerShdw>
                </a:effectLst>
                <a:cs typeface="Ali-A-Samik" pitchFamily="2" charset="-78"/>
              </a:rPr>
              <a:t>3- </a:t>
            </a:r>
            <a:r>
              <a:rPr lang="ar-SA" sz="4000" dirty="0">
                <a:solidFill>
                  <a:srgbClr val="7030A0"/>
                </a:solidFill>
                <a:effectLst>
                  <a:outerShdw blurRad="38100" dist="38100" dir="2700000" algn="tl">
                    <a:srgbClr val="000000">
                      <a:alpha val="43137"/>
                    </a:srgbClr>
                  </a:outerShdw>
                </a:effectLst>
                <a:cs typeface="Ali-A-Samik" pitchFamily="2" charset="-78"/>
              </a:rPr>
              <a:t>يرث الطفل مقدار طول قامته ولون بشرته ولون عينيه وغزارة شعره ونعومته.</a:t>
            </a:r>
            <a:r>
              <a:rPr lang="en-US" sz="4000" dirty="0">
                <a:effectLst>
                  <a:outerShdw blurRad="38100" dist="38100" dir="2700000" algn="tl">
                    <a:srgbClr val="000000">
                      <a:alpha val="43137"/>
                    </a:srgbClr>
                  </a:outerShdw>
                </a:effectLst>
                <a:cs typeface="Ali-A-Samik" pitchFamily="2" charset="-78"/>
              </a:rPr>
              <a:t/>
            </a:r>
            <a:br>
              <a:rPr lang="en-US" sz="4000" dirty="0">
                <a:effectLst>
                  <a:outerShdw blurRad="38100" dist="38100" dir="2700000" algn="tl">
                    <a:srgbClr val="000000">
                      <a:alpha val="43137"/>
                    </a:srgbClr>
                  </a:outerShdw>
                </a:effectLst>
                <a:cs typeface="Ali-A-Samik" pitchFamily="2" charset="-78"/>
              </a:rPr>
            </a:br>
            <a:r>
              <a:rPr lang="ar-IQ" sz="4000" dirty="0">
                <a:solidFill>
                  <a:srgbClr val="C00000"/>
                </a:solidFill>
                <a:effectLst>
                  <a:outerShdw blurRad="38100" dist="38100" dir="2700000" algn="tl">
                    <a:srgbClr val="000000">
                      <a:alpha val="43137"/>
                    </a:srgbClr>
                  </a:outerShdw>
                </a:effectLst>
                <a:cs typeface="Ali-A-Samik" pitchFamily="2" charset="-78"/>
              </a:rPr>
              <a:t>4- </a:t>
            </a:r>
            <a:r>
              <a:rPr lang="ar-SA" sz="4000" dirty="0">
                <a:solidFill>
                  <a:srgbClr val="C00000"/>
                </a:solidFill>
                <a:effectLst>
                  <a:outerShdw blurRad="38100" dist="38100" dir="2700000" algn="tl">
                    <a:srgbClr val="000000">
                      <a:alpha val="43137"/>
                    </a:srgbClr>
                  </a:outerShdw>
                </a:effectLst>
                <a:cs typeface="Ali-A-Samik" pitchFamily="2" charset="-78"/>
              </a:rPr>
              <a:t>يرث الفردُ مَدَى كفاءة </a:t>
            </a:r>
            <a:r>
              <a:rPr lang="ar-SA" sz="4000" dirty="0" smtClean="0">
                <a:solidFill>
                  <a:srgbClr val="C00000"/>
                </a:solidFill>
                <a:effectLst>
                  <a:outerShdw blurRad="38100" dist="38100" dir="2700000" algn="tl">
                    <a:srgbClr val="000000">
                      <a:alpha val="43137"/>
                    </a:srgbClr>
                  </a:outerShdw>
                </a:effectLst>
                <a:cs typeface="Ali-A-Samik" pitchFamily="2" charset="-78"/>
              </a:rPr>
              <a:t>حواسه</a:t>
            </a:r>
            <a:r>
              <a:rPr lang="ar-IQ" sz="4000" dirty="0" smtClean="0">
                <a:solidFill>
                  <a:srgbClr val="C00000"/>
                </a:solidFill>
                <a:effectLst>
                  <a:outerShdw blurRad="38100" dist="38100" dir="2700000" algn="tl">
                    <a:srgbClr val="000000">
                      <a:alpha val="43137"/>
                    </a:srgbClr>
                  </a:outerShdw>
                </a:effectLst>
                <a:cs typeface="Ali-A-Samik" pitchFamily="2" charset="-78"/>
              </a:rPr>
              <a:t> </a:t>
            </a:r>
            <a:r>
              <a:rPr lang="en-US" sz="4000" dirty="0" smtClean="0">
                <a:solidFill>
                  <a:srgbClr val="C00000"/>
                </a:solidFill>
                <a:effectLst>
                  <a:outerShdw blurRad="38100" dist="38100" dir="2700000" algn="tl">
                    <a:srgbClr val="000000">
                      <a:alpha val="43137"/>
                    </a:srgbClr>
                  </a:outerShdw>
                </a:effectLst>
                <a:cs typeface="Ali-A-Samik" pitchFamily="2" charset="-78"/>
              </a:rPr>
              <a:t>.</a:t>
            </a:r>
            <a:r>
              <a:rPr lang="en-US" sz="4000" dirty="0">
                <a:effectLst>
                  <a:outerShdw blurRad="38100" dist="38100" dir="2700000" algn="tl">
                    <a:srgbClr val="000000">
                      <a:alpha val="43137"/>
                    </a:srgbClr>
                  </a:outerShdw>
                </a:effectLst>
                <a:cs typeface="Ali-A-Samik" pitchFamily="2" charset="-78"/>
              </a:rPr>
              <a:t/>
            </a:r>
            <a:br>
              <a:rPr lang="en-US" sz="4000" dirty="0">
                <a:effectLst>
                  <a:outerShdw blurRad="38100" dist="38100" dir="2700000" algn="tl">
                    <a:srgbClr val="000000">
                      <a:alpha val="43137"/>
                    </a:srgbClr>
                  </a:outerShdw>
                </a:effectLst>
                <a:cs typeface="Ali-A-Samik" pitchFamily="2" charset="-78"/>
              </a:rPr>
            </a:br>
            <a:r>
              <a:rPr lang="ar-IQ" sz="4000" dirty="0">
                <a:solidFill>
                  <a:srgbClr val="00B050"/>
                </a:solidFill>
                <a:effectLst>
                  <a:outerShdw blurRad="38100" dist="38100" dir="2700000" algn="tl">
                    <a:srgbClr val="000000">
                      <a:alpha val="43137"/>
                    </a:srgbClr>
                  </a:outerShdw>
                </a:effectLst>
                <a:cs typeface="Ali-A-Samik" pitchFamily="2" charset="-78"/>
              </a:rPr>
              <a:t>5- </a:t>
            </a:r>
            <a:r>
              <a:rPr lang="ar-SA" sz="4000" dirty="0">
                <a:solidFill>
                  <a:srgbClr val="00B050"/>
                </a:solidFill>
                <a:effectLst>
                  <a:outerShdw blurRad="38100" dist="38100" dir="2700000" algn="tl">
                    <a:srgbClr val="000000">
                      <a:alpha val="43137"/>
                    </a:srgbClr>
                  </a:outerShdw>
                </a:effectLst>
                <a:cs typeface="Ali-A-Samik" pitchFamily="2" charset="-78"/>
              </a:rPr>
              <a:t>يرث الفرد أيضاً مدى كفاءة أنسجة المخ وقدرتها على القيام بالأعمال المنوطة بها وأشهرها العمليات العقليَّة العليا بالإضافة إلى التَّذكر والتَّعرف والنَّقد </a:t>
            </a:r>
            <a:r>
              <a:rPr lang="ar-SA" sz="4000" dirty="0" smtClean="0">
                <a:solidFill>
                  <a:srgbClr val="00B050"/>
                </a:solidFill>
                <a:effectLst>
                  <a:outerShdw blurRad="38100" dist="38100" dir="2700000" algn="tl">
                    <a:srgbClr val="000000">
                      <a:alpha val="43137"/>
                    </a:srgbClr>
                  </a:outerShdw>
                </a:effectLst>
                <a:cs typeface="Ali-A-Samik" pitchFamily="2" charset="-78"/>
              </a:rPr>
              <a:t>والإبداع</a:t>
            </a:r>
            <a:r>
              <a:rPr lang="ar-IQ" sz="4000" dirty="0" smtClean="0">
                <a:solidFill>
                  <a:srgbClr val="00B050"/>
                </a:solidFill>
                <a:effectLst>
                  <a:outerShdw blurRad="38100" dist="38100" dir="2700000" algn="tl">
                    <a:srgbClr val="000000">
                      <a:alpha val="43137"/>
                    </a:srgbClr>
                  </a:outerShdw>
                </a:effectLst>
                <a:cs typeface="Ali-A-Samik" pitchFamily="2" charset="-78"/>
              </a:rPr>
              <a:t>.</a:t>
            </a:r>
            <a:endParaRPr lang="en-US" sz="4000" b="1" dirty="0">
              <a:solidFill>
                <a:srgbClr val="00B050"/>
              </a:solidFill>
              <a:effectLst>
                <a:outerShdw blurRad="38100" dist="38100" dir="2700000" algn="tl">
                  <a:srgbClr val="000000">
                    <a:alpha val="43137"/>
                  </a:srgbClr>
                </a:outerShdw>
              </a:effectLst>
              <a:latin typeface="+mn-lt"/>
              <a:ea typeface="+mn-ea"/>
              <a:cs typeface="Ali-A-Samik" pitchFamily="2" charset="-78"/>
            </a:endParaRPr>
          </a:p>
        </p:txBody>
      </p:sp>
    </p:spTree>
    <p:extLst>
      <p:ext uri="{BB962C8B-B14F-4D97-AF65-F5344CB8AC3E}">
        <p14:creationId xmlns:p14="http://schemas.microsoft.com/office/powerpoint/2010/main" val="960166883"/>
      </p:ext>
    </p:extLst>
  </p:cSld>
  <p:clrMapOvr>
    <a:masterClrMapping/>
  </p:clrMapOvr>
  <mc:AlternateContent xmlns:mc="http://schemas.openxmlformats.org/markup-compatibility/2006" xmlns:p14="http://schemas.microsoft.com/office/powerpoint/2010/main">
    <mc:Choice Requires="p14">
      <p:transition spd="slow" p14:dur="1600">
        <p14:prism dir="r" isContent="1"/>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1672" y="110836"/>
            <a:ext cx="11720945" cy="6650181"/>
          </a:xfrm>
        </p:spPr>
        <p:txBody>
          <a:bodyPr>
            <a:noAutofit/>
          </a:bodyPr>
          <a:lstStyle/>
          <a:p>
            <a:pPr lvl="0" algn="just" rtl="1">
              <a:lnSpc>
                <a:spcPct val="150000"/>
              </a:lnSpc>
            </a:pPr>
            <a:r>
              <a:rPr lang="ar-IQ" sz="5400" dirty="0">
                <a:effectLst>
                  <a:outerShdw blurRad="38100" dist="38100" dir="2700000" algn="tl">
                    <a:srgbClr val="000000">
                      <a:alpha val="43137"/>
                    </a:srgbClr>
                  </a:outerShdw>
                </a:effectLst>
                <a:cs typeface="Ali-A-Samik" pitchFamily="2" charset="-78"/>
              </a:rPr>
              <a:t>6- </a:t>
            </a:r>
            <a:r>
              <a:rPr lang="ar-SA" sz="5400" dirty="0">
                <a:effectLst>
                  <a:outerShdw blurRad="38100" dist="38100" dir="2700000" algn="tl">
                    <a:srgbClr val="000000">
                      <a:alpha val="43137"/>
                    </a:srgbClr>
                  </a:outerShdw>
                </a:effectLst>
                <a:cs typeface="Ali-A-Samik" pitchFamily="2" charset="-78"/>
              </a:rPr>
              <a:t>قد يرث الطفل صفة </a:t>
            </a:r>
            <a:r>
              <a:rPr lang="ar-SA" sz="5400" dirty="0" smtClean="0">
                <a:effectLst>
                  <a:outerShdw blurRad="38100" dist="38100" dir="2700000" algn="tl">
                    <a:srgbClr val="000000">
                      <a:alpha val="43137"/>
                    </a:srgbClr>
                  </a:outerShdw>
                </a:effectLst>
                <a:cs typeface="Ali-A-Samik" pitchFamily="2" charset="-78"/>
              </a:rPr>
              <a:t>كالص</a:t>
            </a:r>
            <a:r>
              <a:rPr lang="ar-IQ" sz="5400" dirty="0" smtClean="0">
                <a:effectLst>
                  <a:outerShdw blurRad="38100" dist="38100" dir="2700000" algn="tl">
                    <a:srgbClr val="000000">
                      <a:alpha val="43137"/>
                    </a:srgbClr>
                  </a:outerShdw>
                </a:effectLst>
                <a:cs typeface="Ali-A-Samik" pitchFamily="2" charset="-78"/>
              </a:rPr>
              <a:t>َّ</a:t>
            </a:r>
            <a:r>
              <a:rPr lang="ar-SA" sz="5400" dirty="0" smtClean="0">
                <a:effectLst>
                  <a:outerShdw blurRad="38100" dist="38100" dir="2700000" algn="tl">
                    <a:srgbClr val="000000">
                      <a:alpha val="43137"/>
                    </a:srgbClr>
                  </a:outerShdw>
                </a:effectLst>
                <a:cs typeface="Ali-A-Samik" pitchFamily="2" charset="-78"/>
              </a:rPr>
              <a:t>لع </a:t>
            </a:r>
            <a:r>
              <a:rPr lang="ar-SA" sz="5400" dirty="0">
                <a:effectLst>
                  <a:outerShdw blurRad="38100" dist="38100" dir="2700000" algn="tl">
                    <a:srgbClr val="000000">
                      <a:alpha val="43137"/>
                    </a:srgbClr>
                  </a:outerShdw>
                </a:effectLst>
                <a:cs typeface="Ali-A-Samik" pitchFamily="2" charset="-78"/>
              </a:rPr>
              <a:t>وقد لا </a:t>
            </a:r>
            <a:r>
              <a:rPr lang="ar-SA" sz="5400" dirty="0" smtClean="0">
                <a:effectLst>
                  <a:outerShdw blurRad="38100" dist="38100" dir="2700000" algn="tl">
                    <a:srgbClr val="000000">
                      <a:alpha val="43137"/>
                    </a:srgbClr>
                  </a:outerShdw>
                </a:effectLst>
                <a:cs typeface="Ali-A-Samik" pitchFamily="2" charset="-78"/>
              </a:rPr>
              <a:t>يرثها</a:t>
            </a:r>
            <a:r>
              <a:rPr lang="en-US" sz="5400" dirty="0" smtClean="0">
                <a:effectLst>
                  <a:outerShdw blurRad="38100" dist="38100" dir="2700000" algn="tl">
                    <a:srgbClr val="000000">
                      <a:alpha val="43137"/>
                    </a:srgbClr>
                  </a:outerShdw>
                </a:effectLst>
                <a:cs typeface="Ali-A-Samik" pitchFamily="2" charset="-78"/>
              </a:rPr>
              <a:t>.</a:t>
            </a:r>
            <a:r>
              <a:rPr lang="ar-IQ" sz="5400" dirty="0" smtClean="0">
                <a:effectLst>
                  <a:outerShdw blurRad="38100" dist="38100" dir="2700000" algn="tl">
                    <a:srgbClr val="000000">
                      <a:alpha val="43137"/>
                    </a:srgbClr>
                  </a:outerShdw>
                </a:effectLst>
                <a:cs typeface="Ali-A-Samik" pitchFamily="2" charset="-78"/>
              </a:rPr>
              <a:t>  </a:t>
            </a:r>
            <a:br>
              <a:rPr lang="ar-IQ" sz="5400" dirty="0" smtClean="0">
                <a:effectLst>
                  <a:outerShdw blurRad="38100" dist="38100" dir="2700000" algn="tl">
                    <a:srgbClr val="000000">
                      <a:alpha val="43137"/>
                    </a:srgbClr>
                  </a:outerShdw>
                </a:effectLst>
                <a:cs typeface="Ali-A-Samik" pitchFamily="2" charset="-78"/>
              </a:rPr>
            </a:br>
            <a:r>
              <a:rPr lang="en-US" sz="1400" dirty="0">
                <a:effectLst>
                  <a:outerShdw blurRad="38100" dist="38100" dir="2700000" algn="tl">
                    <a:srgbClr val="000000">
                      <a:alpha val="43137"/>
                    </a:srgbClr>
                  </a:outerShdw>
                </a:effectLst>
                <a:cs typeface="Ali-A-Samik" pitchFamily="2" charset="-78"/>
              </a:rPr>
              <a:t/>
            </a:r>
            <a:br>
              <a:rPr lang="en-US" sz="1400" dirty="0">
                <a:effectLst>
                  <a:outerShdw blurRad="38100" dist="38100" dir="2700000" algn="tl">
                    <a:srgbClr val="000000">
                      <a:alpha val="43137"/>
                    </a:srgbClr>
                  </a:outerShdw>
                </a:effectLst>
                <a:cs typeface="Ali-A-Samik" pitchFamily="2" charset="-78"/>
              </a:rPr>
            </a:br>
            <a:r>
              <a:rPr lang="ar-IQ" sz="5400" dirty="0">
                <a:solidFill>
                  <a:srgbClr val="FF0000"/>
                </a:solidFill>
                <a:effectLst>
                  <a:outerShdw blurRad="38100" dist="38100" dir="2700000" algn="tl">
                    <a:srgbClr val="000000">
                      <a:alpha val="43137"/>
                    </a:srgbClr>
                  </a:outerShdw>
                </a:effectLst>
                <a:cs typeface="Ali-A-Samik" pitchFamily="2" charset="-78"/>
              </a:rPr>
              <a:t>7- </a:t>
            </a:r>
            <a:r>
              <a:rPr lang="ar-SA" sz="5400" dirty="0">
                <a:solidFill>
                  <a:srgbClr val="FF0000"/>
                </a:solidFill>
                <a:effectLst>
                  <a:outerShdw blurRad="38100" dist="38100" dir="2700000" algn="tl">
                    <a:srgbClr val="000000">
                      <a:alpha val="43137"/>
                    </a:srgbClr>
                  </a:outerShdw>
                </a:effectLst>
                <a:cs typeface="Ali-A-Samik" pitchFamily="2" charset="-78"/>
              </a:rPr>
              <a:t>قد يرث الفردُ بعض الصِّفات العصبيَّة والسُّلوكيَّة عن والديه أو أسلافه </a:t>
            </a:r>
            <a:r>
              <a:rPr lang="ar-SA" sz="5400" dirty="0" smtClean="0">
                <a:solidFill>
                  <a:srgbClr val="FF0000"/>
                </a:solidFill>
                <a:effectLst>
                  <a:outerShdw blurRad="38100" dist="38100" dir="2700000" algn="tl">
                    <a:srgbClr val="000000">
                      <a:alpha val="43137"/>
                    </a:srgbClr>
                  </a:outerShdw>
                </a:effectLst>
                <a:cs typeface="Ali-A-Samik" pitchFamily="2" charset="-78"/>
              </a:rPr>
              <a:t>كالاكتئاب </a:t>
            </a:r>
            <a:r>
              <a:rPr lang="ar-SA" sz="5400" dirty="0">
                <a:solidFill>
                  <a:srgbClr val="FF0000"/>
                </a:solidFill>
                <a:effectLst>
                  <a:outerShdw blurRad="38100" dist="38100" dir="2700000" algn="tl">
                    <a:srgbClr val="000000">
                      <a:alpha val="43137"/>
                    </a:srgbClr>
                  </a:outerShdw>
                </a:effectLst>
                <a:cs typeface="Ali-A-Samik" pitchFamily="2" charset="-78"/>
              </a:rPr>
              <a:t>أو السُّلوك الاندفاعي وكلُّ ذلك يؤثر على معدلات نمو الطِّفل في المكونات المختلفة </a:t>
            </a:r>
            <a:r>
              <a:rPr lang="ar-SA" sz="5400" dirty="0" smtClean="0">
                <a:solidFill>
                  <a:srgbClr val="FF0000"/>
                </a:solidFill>
                <a:effectLst>
                  <a:outerShdw blurRad="38100" dist="38100" dir="2700000" algn="tl">
                    <a:srgbClr val="000000">
                      <a:alpha val="43137"/>
                    </a:srgbClr>
                  </a:outerShdw>
                </a:effectLst>
                <a:cs typeface="Ali-A-Samik" pitchFamily="2" charset="-78"/>
              </a:rPr>
              <a:t>لشخصي</a:t>
            </a:r>
            <a:r>
              <a:rPr lang="ar-IQ" sz="5400" dirty="0" smtClean="0">
                <a:solidFill>
                  <a:srgbClr val="FF0000"/>
                </a:solidFill>
                <a:effectLst>
                  <a:outerShdw blurRad="38100" dist="38100" dir="2700000" algn="tl">
                    <a:srgbClr val="000000">
                      <a:alpha val="43137"/>
                    </a:srgbClr>
                  </a:outerShdw>
                </a:effectLst>
                <a:cs typeface="Ali-A-Samik" pitchFamily="2" charset="-78"/>
              </a:rPr>
              <a:t>َّ</a:t>
            </a:r>
            <a:r>
              <a:rPr lang="ar-SA" sz="5400" dirty="0" smtClean="0">
                <a:solidFill>
                  <a:srgbClr val="FF0000"/>
                </a:solidFill>
                <a:effectLst>
                  <a:outerShdw blurRad="38100" dist="38100" dir="2700000" algn="tl">
                    <a:srgbClr val="000000">
                      <a:alpha val="43137"/>
                    </a:srgbClr>
                  </a:outerShdw>
                </a:effectLst>
                <a:cs typeface="Ali-A-Samik" pitchFamily="2" charset="-78"/>
              </a:rPr>
              <a:t>ته</a:t>
            </a:r>
            <a:r>
              <a:rPr lang="ar-IQ" sz="5400" dirty="0" smtClean="0">
                <a:solidFill>
                  <a:srgbClr val="FF0000"/>
                </a:solidFill>
                <a:effectLst>
                  <a:outerShdw blurRad="38100" dist="38100" dir="2700000" algn="tl">
                    <a:srgbClr val="000000">
                      <a:alpha val="43137"/>
                    </a:srgbClr>
                  </a:outerShdw>
                </a:effectLst>
                <a:cs typeface="Ali-A-Samik" pitchFamily="2" charset="-78"/>
              </a:rPr>
              <a:t>.</a:t>
            </a:r>
            <a:endParaRPr lang="en-US" sz="5400" b="1" dirty="0">
              <a:solidFill>
                <a:srgbClr val="FF0000"/>
              </a:solidFill>
              <a:effectLst>
                <a:outerShdw blurRad="38100" dist="38100" dir="2700000" algn="tl">
                  <a:srgbClr val="000000">
                    <a:alpha val="43137"/>
                  </a:srgbClr>
                </a:outerShdw>
              </a:effectLst>
              <a:latin typeface="+mn-lt"/>
              <a:ea typeface="+mn-ea"/>
              <a:cs typeface="Ali-A-Samik" pitchFamily="2" charset="-78"/>
            </a:endParaRPr>
          </a:p>
        </p:txBody>
      </p:sp>
    </p:spTree>
    <p:extLst>
      <p:ext uri="{BB962C8B-B14F-4D97-AF65-F5344CB8AC3E}">
        <p14:creationId xmlns:p14="http://schemas.microsoft.com/office/powerpoint/2010/main" val="208392113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35527" y="124690"/>
            <a:ext cx="11831782" cy="1233055"/>
          </a:xfrm>
        </p:spPr>
        <p:txBody>
          <a:bodyPr>
            <a:noAutofit/>
          </a:bodyPr>
          <a:lstStyle/>
          <a:p>
            <a:pPr algn="ctr"/>
            <a:r>
              <a:rPr lang="ar-IQ" sz="7200" b="1" dirty="0" smtClean="0">
                <a:solidFill>
                  <a:srgbClr val="FF0000"/>
                </a:solidFill>
                <a:effectLst>
                  <a:outerShdw blurRad="38100" dist="38100" dir="2700000" algn="tl">
                    <a:srgbClr val="000000">
                      <a:alpha val="43137"/>
                    </a:srgbClr>
                  </a:outerShdw>
                </a:effectLst>
                <a:cs typeface="Ali-A-Samik" pitchFamily="2" charset="-78"/>
              </a:rPr>
              <a:t>ثانياً/</a:t>
            </a:r>
            <a:r>
              <a:rPr lang="ar-SA" sz="7200" b="1" dirty="0" smtClean="0">
                <a:solidFill>
                  <a:srgbClr val="FF0000"/>
                </a:solidFill>
                <a:effectLst>
                  <a:outerShdw blurRad="38100" dist="38100" dir="2700000" algn="tl">
                    <a:srgbClr val="000000">
                      <a:alpha val="43137"/>
                    </a:srgbClr>
                  </a:outerShdw>
                </a:effectLst>
                <a:cs typeface="Ali-A-Samik" pitchFamily="2" charset="-78"/>
              </a:rPr>
              <a:t> </a:t>
            </a:r>
            <a:r>
              <a:rPr lang="ar-SA" sz="7200" b="1" dirty="0">
                <a:solidFill>
                  <a:srgbClr val="FF0000"/>
                </a:solidFill>
                <a:effectLst>
                  <a:outerShdw blurRad="38100" dist="38100" dir="2700000" algn="tl">
                    <a:srgbClr val="000000">
                      <a:alpha val="43137"/>
                    </a:srgbClr>
                  </a:outerShdw>
                </a:effectLst>
                <a:cs typeface="Ali-A-Samik" pitchFamily="2" charset="-78"/>
              </a:rPr>
              <a:t>العَوَامِلُ </a:t>
            </a:r>
            <a:r>
              <a:rPr lang="ar-IQ" sz="7200" b="1" dirty="0" smtClean="0">
                <a:solidFill>
                  <a:srgbClr val="FF0000"/>
                </a:solidFill>
                <a:effectLst>
                  <a:outerShdw blurRad="38100" dist="38100" dir="2700000" algn="tl">
                    <a:srgbClr val="000000">
                      <a:alpha val="43137"/>
                    </a:srgbClr>
                  </a:outerShdw>
                </a:effectLst>
                <a:cs typeface="Ali-A-Samik" pitchFamily="2" charset="-78"/>
              </a:rPr>
              <a:t>البيئيَّة</a:t>
            </a:r>
            <a:endParaRPr lang="en-US" sz="7200" b="1" dirty="0">
              <a:solidFill>
                <a:srgbClr val="FF0000"/>
              </a:solidFill>
              <a:effectLst>
                <a:outerShdw blurRad="38100" dist="38100" dir="2700000" algn="tl">
                  <a:srgbClr val="000000">
                    <a:alpha val="43137"/>
                  </a:srgbClr>
                </a:outerShdw>
              </a:effectLst>
              <a:cs typeface="Ali-A-Samik" pitchFamily="2" charset="-78"/>
            </a:endParaRPr>
          </a:p>
        </p:txBody>
      </p:sp>
      <p:sp>
        <p:nvSpPr>
          <p:cNvPr id="4" name="Content Placeholder 3"/>
          <p:cNvSpPr>
            <a:spLocks noGrp="1"/>
          </p:cNvSpPr>
          <p:nvPr>
            <p:ph idx="1"/>
          </p:nvPr>
        </p:nvSpPr>
        <p:spPr>
          <a:xfrm>
            <a:off x="152400" y="1524000"/>
            <a:ext cx="11887199" cy="5056910"/>
          </a:xfrm>
        </p:spPr>
        <p:txBody>
          <a:bodyPr>
            <a:noAutofit/>
          </a:bodyPr>
          <a:lstStyle/>
          <a:p>
            <a:pPr marL="0" indent="0" algn="r" rtl="1">
              <a:lnSpc>
                <a:spcPct val="160000"/>
              </a:lnSpc>
              <a:buNone/>
            </a:pPr>
            <a:r>
              <a:rPr lang="ar-SA" sz="4400" dirty="0">
                <a:effectLst>
                  <a:outerShdw blurRad="38100" dist="38100" dir="2700000" algn="tl">
                    <a:srgbClr val="000000">
                      <a:alpha val="43137"/>
                    </a:srgbClr>
                  </a:outerShdw>
                </a:effectLst>
                <a:cs typeface="Ali-A-Samik" pitchFamily="2" charset="-78"/>
              </a:rPr>
              <a:t>يشير مصطلح </a:t>
            </a:r>
            <a:r>
              <a:rPr lang="en-US" sz="4400" dirty="0">
                <a:effectLst>
                  <a:outerShdw blurRad="38100" dist="38100" dir="2700000" algn="tl">
                    <a:srgbClr val="000000">
                      <a:alpha val="43137"/>
                    </a:srgbClr>
                  </a:outerShdw>
                </a:effectLst>
                <a:cs typeface="Ali-A-Samik" pitchFamily="2" charset="-78"/>
              </a:rPr>
              <a:t>" </a:t>
            </a:r>
            <a:r>
              <a:rPr lang="ar-SA" sz="4400" dirty="0">
                <a:effectLst>
                  <a:outerShdw blurRad="38100" dist="38100" dir="2700000" algn="tl">
                    <a:srgbClr val="000000">
                      <a:alpha val="43137"/>
                    </a:srgbClr>
                  </a:outerShdw>
                </a:effectLst>
                <a:cs typeface="Ali-A-Samik" pitchFamily="2" charset="-78"/>
              </a:rPr>
              <a:t>البيئة </a:t>
            </a:r>
            <a:r>
              <a:rPr lang="en-US" sz="4400" dirty="0">
                <a:effectLst>
                  <a:outerShdw blurRad="38100" dist="38100" dir="2700000" algn="tl">
                    <a:srgbClr val="000000">
                      <a:alpha val="43137"/>
                    </a:srgbClr>
                  </a:outerShdw>
                </a:effectLst>
                <a:cs typeface="Ali-A-Samik" pitchFamily="2" charset="-78"/>
              </a:rPr>
              <a:t>"  </a:t>
            </a:r>
            <a:r>
              <a:rPr lang="ar-SA" sz="4400" dirty="0">
                <a:effectLst>
                  <a:outerShdw blurRad="38100" dist="38100" dir="2700000" algn="tl">
                    <a:srgbClr val="000000">
                      <a:alpha val="43137"/>
                    </a:srgbClr>
                  </a:outerShdw>
                </a:effectLst>
                <a:cs typeface="Ali-A-Samik" pitchFamily="2" charset="-78"/>
              </a:rPr>
              <a:t>إلى ما يحيط بالفرد من متغيرات طبيعية جغرافية مثل درجات الحرارة، ونوع البيئة زراعية</a:t>
            </a:r>
            <a:r>
              <a:rPr lang="en-US" sz="4400" dirty="0">
                <a:effectLst>
                  <a:outerShdw blurRad="38100" dist="38100" dir="2700000" algn="tl">
                    <a:srgbClr val="000000">
                      <a:alpha val="43137"/>
                    </a:srgbClr>
                  </a:outerShdw>
                </a:effectLst>
                <a:cs typeface="Ali-A-Samik" pitchFamily="2" charset="-78"/>
              </a:rPr>
              <a:t> – </a:t>
            </a:r>
            <a:r>
              <a:rPr lang="ar-SA" sz="4400" dirty="0">
                <a:effectLst>
                  <a:outerShdw blurRad="38100" dist="38100" dir="2700000" algn="tl">
                    <a:srgbClr val="000000">
                      <a:alpha val="43137"/>
                    </a:srgbClr>
                  </a:outerShdw>
                </a:effectLst>
                <a:cs typeface="Ali-A-Samik" pitchFamily="2" charset="-78"/>
              </a:rPr>
              <a:t>صناعية – ساحلية .  </a:t>
            </a:r>
            <a:r>
              <a:rPr lang="en-US" sz="4400" dirty="0">
                <a:effectLst>
                  <a:outerShdw blurRad="38100" dist="38100" dir="2700000" algn="tl">
                    <a:srgbClr val="000000">
                      <a:alpha val="43137"/>
                    </a:srgbClr>
                  </a:outerShdw>
                </a:effectLst>
                <a:cs typeface="Ali-A-Samik" pitchFamily="2" charset="-78"/>
              </a:rPr>
              <a:t/>
            </a:r>
            <a:br>
              <a:rPr lang="en-US" sz="4400" dirty="0">
                <a:effectLst>
                  <a:outerShdw blurRad="38100" dist="38100" dir="2700000" algn="tl">
                    <a:srgbClr val="000000">
                      <a:alpha val="43137"/>
                    </a:srgbClr>
                  </a:outerShdw>
                </a:effectLst>
                <a:cs typeface="Ali-A-Samik" pitchFamily="2" charset="-78"/>
              </a:rPr>
            </a:br>
            <a:r>
              <a:rPr lang="ar-SA" sz="4400" dirty="0">
                <a:solidFill>
                  <a:srgbClr val="0070C0"/>
                </a:solidFill>
                <a:effectLst>
                  <a:outerShdw blurRad="38100" dist="38100" dir="2700000" algn="tl">
                    <a:srgbClr val="000000">
                      <a:alpha val="43137"/>
                    </a:srgbClr>
                  </a:outerShdw>
                </a:effectLst>
                <a:cs typeface="Ali-A-Samik" pitchFamily="2" charset="-78"/>
              </a:rPr>
              <a:t>وتعرف البيئة بأنَّها: " مجموع الاستثارات التي يتلقاها الفرد منذ لحظة إخصاب البُويضَة في رحم الأمِّ وحتى وفاته </a:t>
            </a:r>
            <a:r>
              <a:rPr lang="ar-SA" sz="4400" dirty="0" smtClean="0">
                <a:solidFill>
                  <a:srgbClr val="0070C0"/>
                </a:solidFill>
                <a:effectLst>
                  <a:outerShdw blurRad="38100" dist="38100" dir="2700000" algn="tl">
                    <a:srgbClr val="000000">
                      <a:alpha val="43137"/>
                    </a:srgbClr>
                  </a:outerShdw>
                </a:effectLst>
                <a:cs typeface="Ali-A-Samik" pitchFamily="2" charset="-78"/>
              </a:rPr>
              <a:t>".</a:t>
            </a:r>
            <a:endParaRPr lang="en-US" sz="4400" dirty="0">
              <a:solidFill>
                <a:srgbClr val="0070C0"/>
              </a:solidFill>
              <a:effectLst>
                <a:outerShdw blurRad="38100" dist="38100" dir="2700000" algn="tl">
                  <a:srgbClr val="000000">
                    <a:alpha val="43137"/>
                  </a:srgbClr>
                </a:outerShdw>
              </a:effectLst>
              <a:cs typeface="Ali-A-Samik" pitchFamily="2" charset="-78"/>
            </a:endParaRPr>
          </a:p>
        </p:txBody>
      </p:sp>
    </p:spTree>
    <p:extLst>
      <p:ext uri="{BB962C8B-B14F-4D97-AF65-F5344CB8AC3E}">
        <p14:creationId xmlns:p14="http://schemas.microsoft.com/office/powerpoint/2010/main" val="197464442"/>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38545" y="207818"/>
            <a:ext cx="11901054" cy="6497781"/>
          </a:xfrm>
        </p:spPr>
        <p:txBody>
          <a:bodyPr>
            <a:noAutofit/>
          </a:bodyPr>
          <a:lstStyle/>
          <a:p>
            <a:pPr marL="0" indent="0" algn="r" rtl="1">
              <a:lnSpc>
                <a:spcPct val="150000"/>
              </a:lnSpc>
              <a:buNone/>
            </a:pPr>
            <a:r>
              <a:rPr lang="ar-SA" sz="4800" b="1" u="sng" dirty="0">
                <a:solidFill>
                  <a:srgbClr val="FF0000"/>
                </a:solidFill>
                <a:effectLst>
                  <a:outerShdw blurRad="38100" dist="38100" dir="2700000" algn="tl">
                    <a:srgbClr val="000000">
                      <a:alpha val="43137"/>
                    </a:srgbClr>
                  </a:outerShdw>
                </a:effectLst>
                <a:cs typeface="Ali-A-Azzam" pitchFamily="2" charset="-78"/>
              </a:rPr>
              <a:t>وبناءً على المعنى السََّابق للبيئة تصنف </a:t>
            </a:r>
            <a:r>
              <a:rPr lang="ar-SA" sz="4800" b="1" u="sng" dirty="0" smtClean="0">
                <a:solidFill>
                  <a:srgbClr val="FF0000"/>
                </a:solidFill>
                <a:effectLst>
                  <a:outerShdw blurRad="38100" dist="38100" dir="2700000" algn="tl">
                    <a:srgbClr val="000000">
                      <a:alpha val="43137"/>
                    </a:srgbClr>
                  </a:outerShdw>
                </a:effectLst>
                <a:cs typeface="Ali-A-Azzam" pitchFamily="2" charset="-78"/>
              </a:rPr>
              <a:t>إلى</a:t>
            </a:r>
            <a:r>
              <a:rPr lang="en-US" sz="4400" b="1" dirty="0" smtClean="0">
                <a:solidFill>
                  <a:srgbClr val="FF0000"/>
                </a:solidFill>
                <a:effectLst>
                  <a:outerShdw blurRad="38100" dist="38100" dir="2700000" algn="tl">
                    <a:srgbClr val="000000">
                      <a:alpha val="43137"/>
                    </a:srgbClr>
                  </a:outerShdw>
                </a:effectLst>
                <a:cs typeface="Ali-A-Azzam" pitchFamily="2" charset="-78"/>
              </a:rPr>
              <a:t>: </a:t>
            </a:r>
            <a:endParaRPr lang="en-US" sz="4400" b="1" dirty="0">
              <a:solidFill>
                <a:srgbClr val="FF0000"/>
              </a:solidFill>
              <a:effectLst>
                <a:outerShdw blurRad="38100" dist="38100" dir="2700000" algn="tl">
                  <a:srgbClr val="000000">
                    <a:alpha val="43137"/>
                  </a:srgbClr>
                </a:outerShdw>
              </a:effectLst>
              <a:cs typeface="Ali-A-Azzam" pitchFamily="2" charset="-78"/>
            </a:endParaRPr>
          </a:p>
          <a:p>
            <a:pPr marL="0" indent="0" algn="r" rtl="1">
              <a:lnSpc>
                <a:spcPct val="150000"/>
              </a:lnSpc>
              <a:buNone/>
            </a:pPr>
            <a:r>
              <a:rPr lang="ar-SA" sz="4000" b="1" dirty="0">
                <a:solidFill>
                  <a:srgbClr val="0070C0"/>
                </a:solidFill>
                <a:effectLst>
                  <a:outerShdw blurRad="38100" dist="38100" dir="2700000" algn="tl">
                    <a:srgbClr val="000000">
                      <a:alpha val="43137"/>
                    </a:srgbClr>
                  </a:outerShdw>
                </a:effectLst>
                <a:cs typeface="Ali-A-Samik" pitchFamily="2" charset="-78"/>
              </a:rPr>
              <a:t>1- بِيئَةُ مَا قَبْلَ المِيلاَدِ "بيئة الرَّحم"</a:t>
            </a:r>
            <a:r>
              <a:rPr lang="en-US" sz="4000" b="1" dirty="0">
                <a:effectLst>
                  <a:outerShdw blurRad="38100" dist="38100" dir="2700000" algn="tl">
                    <a:srgbClr val="000000">
                      <a:alpha val="43137"/>
                    </a:srgbClr>
                  </a:outerShdw>
                </a:effectLst>
                <a:cs typeface="Ali-A-Sahifa Bold" pitchFamily="2" charset="-78"/>
              </a:rPr>
              <a:t/>
            </a:r>
            <a:br>
              <a:rPr lang="en-US" sz="4000" b="1" dirty="0">
                <a:effectLst>
                  <a:outerShdw blurRad="38100" dist="38100" dir="2700000" algn="tl">
                    <a:srgbClr val="000000">
                      <a:alpha val="43137"/>
                    </a:srgbClr>
                  </a:outerShdw>
                </a:effectLst>
                <a:cs typeface="Ali-A-Sahifa Bold" pitchFamily="2" charset="-78"/>
              </a:rPr>
            </a:br>
            <a:r>
              <a:rPr lang="ar-SA" sz="4100" b="1" dirty="0">
                <a:effectLst>
                  <a:outerShdw blurRad="38100" dist="38100" dir="2700000" algn="tl">
                    <a:srgbClr val="000000">
                      <a:alpha val="43137"/>
                    </a:srgbClr>
                  </a:outerShdw>
                </a:effectLst>
                <a:cs typeface="Ali-A-Sahifa" pitchFamily="2" charset="-78"/>
              </a:rPr>
              <a:t>هي </a:t>
            </a:r>
            <a:r>
              <a:rPr lang="ar-SA" sz="4100" b="1" dirty="0" smtClean="0">
                <a:effectLst>
                  <a:outerShdw blurRad="38100" dist="38100" dir="2700000" algn="tl">
                    <a:srgbClr val="000000">
                      <a:alpha val="43137"/>
                    </a:srgbClr>
                  </a:outerShdw>
                </a:effectLst>
                <a:cs typeface="Ali-A-Sahifa" pitchFamily="2" charset="-78"/>
              </a:rPr>
              <a:t>أو</a:t>
            </a:r>
            <a:r>
              <a:rPr lang="ar-IQ" sz="4100" b="1" dirty="0" smtClean="0">
                <a:effectLst>
                  <a:outerShdw blurRad="38100" dist="38100" dir="2700000" algn="tl">
                    <a:srgbClr val="000000">
                      <a:alpha val="43137"/>
                    </a:srgbClr>
                  </a:outerShdw>
                </a:effectLst>
                <a:cs typeface="Ali-A-Sahifa" pitchFamily="2" charset="-78"/>
              </a:rPr>
              <a:t>ّ</a:t>
            </a:r>
            <a:r>
              <a:rPr lang="ar-SA" sz="4100" b="1" dirty="0" smtClean="0">
                <a:effectLst>
                  <a:outerShdw blurRad="38100" dist="38100" dir="2700000" algn="tl">
                    <a:srgbClr val="000000">
                      <a:alpha val="43137"/>
                    </a:srgbClr>
                  </a:outerShdw>
                </a:effectLst>
                <a:cs typeface="Ali-A-Sahifa" pitchFamily="2" charset="-78"/>
              </a:rPr>
              <a:t>ل </a:t>
            </a:r>
            <a:r>
              <a:rPr lang="ar-SA" sz="4100" b="1" dirty="0">
                <a:effectLst>
                  <a:outerShdw blurRad="38100" dist="38100" dir="2700000" algn="tl">
                    <a:srgbClr val="000000">
                      <a:alpha val="43137"/>
                    </a:srgbClr>
                  </a:outerShdw>
                </a:effectLst>
                <a:cs typeface="Ali-A-Sahifa" pitchFamily="2" charset="-78"/>
              </a:rPr>
              <a:t>بيئة يوجد بها الإنسان ، يتأثر نمو الجنين بعوامل: </a:t>
            </a:r>
            <a:endParaRPr lang="ar-IQ" sz="4100" b="1" dirty="0" smtClean="0">
              <a:effectLst>
                <a:outerShdw blurRad="38100" dist="38100" dir="2700000" algn="tl">
                  <a:srgbClr val="000000">
                    <a:alpha val="43137"/>
                  </a:srgbClr>
                </a:outerShdw>
              </a:effectLst>
              <a:cs typeface="Ali-A-Sahifa" pitchFamily="2" charset="-78"/>
            </a:endParaRPr>
          </a:p>
          <a:p>
            <a:pPr marL="0" indent="0" algn="r" rtl="1">
              <a:lnSpc>
                <a:spcPct val="150000"/>
              </a:lnSpc>
              <a:buNone/>
            </a:pPr>
            <a:r>
              <a:rPr lang="ar-SA" sz="4100" b="1" dirty="0" smtClean="0">
                <a:effectLst>
                  <a:outerShdw blurRad="38100" dist="38100" dir="2700000" algn="tl">
                    <a:srgbClr val="000000">
                      <a:alpha val="43137"/>
                    </a:srgbClr>
                  </a:outerShdw>
                </a:effectLst>
                <a:cs typeface="Ali-A-Sahifa" pitchFamily="2" charset="-78"/>
              </a:rPr>
              <a:t>تغذيَّة </a:t>
            </a:r>
            <a:r>
              <a:rPr lang="ar-SA" sz="4100" b="1" dirty="0">
                <a:effectLst>
                  <a:outerShdw blurRad="38100" dist="38100" dir="2700000" algn="tl">
                    <a:srgbClr val="000000">
                      <a:alpha val="43137"/>
                    </a:srgbClr>
                  </a:outerShdw>
                </a:effectLst>
                <a:cs typeface="Ali-A-Sahifa" pitchFamily="2" charset="-78"/>
              </a:rPr>
              <a:t>الأم – تناولها المواد الضارة مثل بعض أنواع العقاقير الطبيَّة والتَّدخين، وحالة الأم الصِّحية و إصابتها بالأمراض كما يتأثر بالحالة النَّفسية للأم مثل القلق والتَّوتر والسَّعادة وكلُّها عوامل تنشأ نتيجة تفاعل الأم مع البيئة المحيطة بها.</a:t>
            </a:r>
            <a:endParaRPr lang="en-US" sz="4100" b="1" dirty="0">
              <a:solidFill>
                <a:srgbClr val="FF0000"/>
              </a:solidFill>
              <a:effectLst>
                <a:outerShdw blurRad="38100" dist="38100" dir="2700000" algn="tl">
                  <a:srgbClr val="000000">
                    <a:alpha val="43137"/>
                  </a:srgbClr>
                </a:outerShdw>
              </a:effectLst>
              <a:cs typeface="Ali-A-Sahifa" pitchFamily="2" charset="-78"/>
            </a:endParaRPr>
          </a:p>
        </p:txBody>
      </p:sp>
    </p:spTree>
    <p:extLst>
      <p:ext uri="{BB962C8B-B14F-4D97-AF65-F5344CB8AC3E}">
        <p14:creationId xmlns:p14="http://schemas.microsoft.com/office/powerpoint/2010/main" val="3562321574"/>
      </p:ext>
    </p:extLst>
  </p:cSld>
  <p:clrMapOvr>
    <a:masterClrMapping/>
  </p:clrMapOvr>
  <p:transition spd="slow">
    <p:cover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24691" y="221672"/>
            <a:ext cx="11901054" cy="6442363"/>
          </a:xfrm>
        </p:spPr>
        <p:txBody>
          <a:bodyPr>
            <a:noAutofit/>
          </a:bodyPr>
          <a:lstStyle/>
          <a:p>
            <a:pPr marL="0" indent="0" algn="r" rtl="1">
              <a:lnSpc>
                <a:spcPct val="150000"/>
              </a:lnSpc>
              <a:buNone/>
            </a:pPr>
            <a:r>
              <a:rPr lang="ar-SA" sz="4800" b="1" dirty="0">
                <a:solidFill>
                  <a:srgbClr val="002060"/>
                </a:solidFill>
                <a:effectLst>
                  <a:outerShdw blurRad="38100" dist="38100" dir="2700000" algn="tl">
                    <a:srgbClr val="000000">
                      <a:alpha val="43137"/>
                    </a:srgbClr>
                  </a:outerShdw>
                </a:effectLst>
              </a:rPr>
              <a:t>2</a:t>
            </a:r>
            <a:r>
              <a:rPr lang="ar-SA" sz="5400" b="1" dirty="0">
                <a:solidFill>
                  <a:srgbClr val="002060"/>
                </a:solidFill>
                <a:effectLst>
                  <a:outerShdw blurRad="38100" dist="38100" dir="2700000" algn="tl">
                    <a:srgbClr val="000000">
                      <a:alpha val="43137"/>
                    </a:srgbClr>
                  </a:outerShdw>
                </a:effectLst>
                <a:cs typeface="Ali-A-Samik" pitchFamily="2" charset="-78"/>
              </a:rPr>
              <a:t>- بِيئَةُ مَا بَعْدَ </a:t>
            </a:r>
            <a:r>
              <a:rPr lang="ar-SA" sz="5400" b="1" dirty="0" smtClean="0">
                <a:solidFill>
                  <a:srgbClr val="002060"/>
                </a:solidFill>
                <a:effectLst>
                  <a:outerShdw blurRad="38100" dist="38100" dir="2700000" algn="tl">
                    <a:srgbClr val="000000">
                      <a:alpha val="43137"/>
                    </a:srgbClr>
                  </a:outerShdw>
                </a:effectLst>
                <a:cs typeface="Ali-A-Samik" pitchFamily="2" charset="-78"/>
              </a:rPr>
              <a:t>المِيلاَد</a:t>
            </a:r>
            <a:r>
              <a:rPr lang="ar-IQ" sz="5400" b="1" dirty="0" smtClean="0">
                <a:solidFill>
                  <a:srgbClr val="002060"/>
                </a:solidFill>
                <a:effectLst>
                  <a:outerShdw blurRad="38100" dist="38100" dir="2700000" algn="tl">
                    <a:srgbClr val="000000">
                      <a:alpha val="43137"/>
                    </a:srgbClr>
                  </a:outerShdw>
                </a:effectLst>
                <a:cs typeface="Ali-A-Samik" pitchFamily="2" charset="-78"/>
              </a:rPr>
              <a:t>:</a:t>
            </a:r>
            <a:r>
              <a:rPr lang="en-US" sz="4000" dirty="0">
                <a:effectLst>
                  <a:outerShdw blurRad="38100" dist="38100" dir="2700000" algn="tl">
                    <a:srgbClr val="000000">
                      <a:alpha val="43137"/>
                    </a:srgbClr>
                  </a:outerShdw>
                </a:effectLst>
                <a:cs typeface="Ali-A-Sahifa Bold" pitchFamily="2" charset="-78"/>
              </a:rPr>
              <a:t/>
            </a:r>
            <a:br>
              <a:rPr lang="en-US" sz="4000" dirty="0">
                <a:effectLst>
                  <a:outerShdw blurRad="38100" dist="38100" dir="2700000" algn="tl">
                    <a:srgbClr val="000000">
                      <a:alpha val="43137"/>
                    </a:srgbClr>
                  </a:outerShdw>
                </a:effectLst>
                <a:cs typeface="Ali-A-Sahifa Bold" pitchFamily="2" charset="-78"/>
              </a:rPr>
            </a:br>
            <a:r>
              <a:rPr lang="ar-SA" sz="4000" dirty="0">
                <a:effectLst>
                  <a:outerShdw blurRad="38100" dist="38100" dir="2700000" algn="tl">
                    <a:srgbClr val="000000">
                      <a:alpha val="43137"/>
                    </a:srgbClr>
                  </a:outerShdw>
                </a:effectLst>
                <a:cs typeface="Ali-A-Sahifa Bold" pitchFamily="2" charset="-78"/>
              </a:rPr>
              <a:t>وهيَ علَى التَّرتيب: </a:t>
            </a:r>
            <a:r>
              <a:rPr lang="ar-SA" sz="4000" dirty="0">
                <a:solidFill>
                  <a:srgbClr val="C00000"/>
                </a:solidFill>
                <a:effectLst>
                  <a:outerShdw blurRad="38100" dist="38100" dir="2700000" algn="tl">
                    <a:srgbClr val="000000">
                      <a:alpha val="43137"/>
                    </a:srgbClr>
                  </a:outerShdw>
                </a:effectLst>
                <a:cs typeface="Ali-A-Sahifa Bold" pitchFamily="2" charset="-78"/>
              </a:rPr>
              <a:t>بيئةُ المنزل </a:t>
            </a:r>
            <a:r>
              <a:rPr lang="ar-SA" sz="4000" dirty="0">
                <a:effectLst>
                  <a:outerShdw blurRad="38100" dist="38100" dir="2700000" algn="tl">
                    <a:srgbClr val="000000">
                      <a:alpha val="43137"/>
                    </a:srgbClr>
                  </a:outerShdw>
                </a:effectLst>
                <a:cs typeface="Ali-A-Sahifa Bold" pitchFamily="2" charset="-78"/>
              </a:rPr>
              <a:t>- بيئةُ </a:t>
            </a:r>
            <a:r>
              <a:rPr lang="ar-SA" sz="4000" dirty="0" smtClean="0">
                <a:effectLst>
                  <a:outerShdw blurRad="38100" dist="38100" dir="2700000" algn="tl">
                    <a:srgbClr val="000000">
                      <a:alpha val="43137"/>
                    </a:srgbClr>
                  </a:outerShdw>
                </a:effectLst>
                <a:cs typeface="Ali-A-Sahifa Bold" pitchFamily="2" charset="-78"/>
              </a:rPr>
              <a:t>المدرسة</a:t>
            </a:r>
            <a:r>
              <a:rPr lang="ar-IQ" sz="4000" dirty="0" smtClean="0">
                <a:effectLst>
                  <a:outerShdw blurRad="38100" dist="38100" dir="2700000" algn="tl">
                    <a:srgbClr val="000000">
                      <a:alpha val="43137"/>
                    </a:srgbClr>
                  </a:outerShdw>
                </a:effectLst>
                <a:cs typeface="Ali-A-Sahifa Bold" pitchFamily="2" charset="-78"/>
              </a:rPr>
              <a:t> </a:t>
            </a:r>
            <a:r>
              <a:rPr lang="ar-SA" sz="4000" dirty="0" smtClean="0">
                <a:effectLst>
                  <a:outerShdw blurRad="38100" dist="38100" dir="2700000" algn="tl">
                    <a:srgbClr val="000000">
                      <a:alpha val="43137"/>
                    </a:srgbClr>
                  </a:outerShdw>
                </a:effectLst>
                <a:cs typeface="Ali-A-Sahifa Bold" pitchFamily="2" charset="-78"/>
              </a:rPr>
              <a:t>، </a:t>
            </a:r>
            <a:r>
              <a:rPr lang="ar-SA" sz="4000" dirty="0">
                <a:effectLst>
                  <a:outerShdw blurRad="38100" dist="38100" dir="2700000" algn="tl">
                    <a:srgbClr val="000000">
                      <a:alpha val="43137"/>
                    </a:srgbClr>
                  </a:outerShdw>
                </a:effectLst>
                <a:cs typeface="Ali-A-Sahifa Bold" pitchFamily="2" charset="-78"/>
              </a:rPr>
              <a:t>أو الدِّراسة  - </a:t>
            </a:r>
            <a:r>
              <a:rPr lang="ar-SA" sz="4000" dirty="0">
                <a:solidFill>
                  <a:srgbClr val="7030A0"/>
                </a:solidFill>
                <a:effectLst>
                  <a:outerShdw blurRad="38100" dist="38100" dir="2700000" algn="tl">
                    <a:srgbClr val="000000">
                      <a:alpha val="43137"/>
                    </a:srgbClr>
                  </a:outerShdw>
                </a:effectLst>
                <a:cs typeface="Ali-A-Sahifa Bold" pitchFamily="2" charset="-78"/>
              </a:rPr>
              <a:t>بيئةُ </a:t>
            </a:r>
            <a:r>
              <a:rPr lang="ar-SA" sz="4000" dirty="0" smtClean="0">
                <a:solidFill>
                  <a:srgbClr val="7030A0"/>
                </a:solidFill>
                <a:effectLst>
                  <a:outerShdw blurRad="38100" dist="38100" dir="2700000" algn="tl">
                    <a:srgbClr val="000000">
                      <a:alpha val="43137"/>
                    </a:srgbClr>
                  </a:outerShdw>
                </a:effectLst>
                <a:cs typeface="Ali-A-Sahifa Bold" pitchFamily="2" charset="-78"/>
              </a:rPr>
              <a:t>العمل</a:t>
            </a:r>
            <a:r>
              <a:rPr lang="ar-IQ" sz="4000" dirty="0" smtClean="0">
                <a:solidFill>
                  <a:srgbClr val="7030A0"/>
                </a:solidFill>
                <a:effectLst>
                  <a:outerShdw blurRad="38100" dist="38100" dir="2700000" algn="tl">
                    <a:srgbClr val="000000">
                      <a:alpha val="43137"/>
                    </a:srgbClr>
                  </a:outerShdw>
                </a:effectLst>
                <a:cs typeface="Ali-A-Sahifa Bold" pitchFamily="2" charset="-78"/>
              </a:rPr>
              <a:t> </a:t>
            </a:r>
            <a:r>
              <a:rPr lang="ar-SA" sz="4000" b="1" u="sng" dirty="0" smtClean="0">
                <a:solidFill>
                  <a:srgbClr val="0070C0"/>
                </a:solidFill>
                <a:effectLst>
                  <a:outerShdw blurRad="38100" dist="38100" dir="2700000" algn="tl">
                    <a:srgbClr val="000000">
                      <a:alpha val="43137"/>
                    </a:srgbClr>
                  </a:outerShdw>
                </a:effectLst>
                <a:cs typeface="Ali-A-Samik" pitchFamily="2" charset="-78"/>
              </a:rPr>
              <a:t>ويمكن </a:t>
            </a:r>
            <a:r>
              <a:rPr lang="ar-SA" sz="4000" b="1" u="sng" dirty="0">
                <a:solidFill>
                  <a:srgbClr val="0070C0"/>
                </a:solidFill>
                <a:effectLst>
                  <a:outerShdw blurRad="38100" dist="38100" dir="2700000" algn="tl">
                    <a:srgbClr val="000000">
                      <a:alpha val="43137"/>
                    </a:srgbClr>
                  </a:outerShdw>
                </a:effectLst>
                <a:cs typeface="Ali-A-Samik" pitchFamily="2" charset="-78"/>
              </a:rPr>
              <a:t>تقسيمها إلى ثلاثة مجالات</a:t>
            </a:r>
            <a:r>
              <a:rPr lang="ar-SA" sz="4000" b="1" dirty="0">
                <a:solidFill>
                  <a:srgbClr val="0070C0"/>
                </a:solidFill>
                <a:effectLst>
                  <a:outerShdw blurRad="38100" dist="38100" dir="2700000" algn="tl">
                    <a:srgbClr val="000000">
                      <a:alpha val="43137"/>
                    </a:srgbClr>
                  </a:outerShdw>
                </a:effectLst>
                <a:cs typeface="Ali-A-Samik" pitchFamily="2" charset="-78"/>
              </a:rPr>
              <a:t>:</a:t>
            </a:r>
            <a:endParaRPr lang="en-US" sz="4000" b="1" dirty="0">
              <a:solidFill>
                <a:srgbClr val="0070C0"/>
              </a:solidFill>
              <a:effectLst>
                <a:outerShdw blurRad="38100" dist="38100" dir="2700000" algn="tl">
                  <a:srgbClr val="000000">
                    <a:alpha val="43137"/>
                  </a:srgbClr>
                </a:outerShdw>
              </a:effectLst>
              <a:cs typeface="Ali-A-Samik" pitchFamily="2" charset="-78"/>
            </a:endParaRPr>
          </a:p>
          <a:p>
            <a:pPr marL="0" indent="0" algn="r" rtl="1">
              <a:buNone/>
            </a:pPr>
            <a:r>
              <a:rPr lang="ar-SA" sz="5400" dirty="0">
                <a:solidFill>
                  <a:srgbClr val="00B050"/>
                </a:solidFill>
                <a:effectLst>
                  <a:outerShdw blurRad="38100" dist="38100" dir="2700000" algn="tl">
                    <a:srgbClr val="000000">
                      <a:alpha val="43137"/>
                    </a:srgbClr>
                  </a:outerShdw>
                </a:effectLst>
                <a:cs typeface="Ali-A-Sahifa Bold" pitchFamily="2" charset="-78"/>
              </a:rPr>
              <a:t>أولاً: البيئة الطَّبيعيَّة: </a:t>
            </a:r>
            <a:endParaRPr lang="en-US" sz="5400" dirty="0">
              <a:solidFill>
                <a:srgbClr val="00B050"/>
              </a:solidFill>
              <a:effectLst>
                <a:outerShdw blurRad="38100" dist="38100" dir="2700000" algn="tl">
                  <a:srgbClr val="000000">
                    <a:alpha val="43137"/>
                  </a:srgbClr>
                </a:outerShdw>
              </a:effectLst>
              <a:cs typeface="Ali-A-Sahifa Bold" pitchFamily="2" charset="-78"/>
            </a:endParaRPr>
          </a:p>
          <a:p>
            <a:pPr marL="0" indent="0" algn="just" rtl="1">
              <a:lnSpc>
                <a:spcPct val="150000"/>
              </a:lnSpc>
              <a:buNone/>
            </a:pPr>
            <a:r>
              <a:rPr lang="ar-SA" sz="3600" dirty="0">
                <a:effectLst>
                  <a:outerShdw blurRad="38100" dist="38100" dir="2700000" algn="tl">
                    <a:srgbClr val="000000">
                      <a:alpha val="43137"/>
                    </a:srgbClr>
                  </a:outerShdw>
                </a:effectLst>
                <a:cs typeface="Ali-A-Samik" pitchFamily="2" charset="-78"/>
              </a:rPr>
              <a:t>هي البيئة التي تفرضها ظروف </a:t>
            </a:r>
            <a:r>
              <a:rPr lang="ar-SA" sz="3600" dirty="0" smtClean="0">
                <a:effectLst>
                  <a:outerShdw blurRad="38100" dist="38100" dir="2700000" algn="tl">
                    <a:srgbClr val="000000">
                      <a:alpha val="43137"/>
                    </a:srgbClr>
                  </a:outerShdw>
                </a:effectLst>
                <a:cs typeface="Ali-A-Samik" pitchFamily="2" charset="-78"/>
              </a:rPr>
              <a:t>طبيعي</a:t>
            </a:r>
            <a:r>
              <a:rPr lang="ar-IQ" sz="3600" dirty="0" smtClean="0">
                <a:effectLst>
                  <a:outerShdw blurRad="38100" dist="38100" dir="2700000" algn="tl">
                    <a:srgbClr val="000000">
                      <a:alpha val="43137"/>
                    </a:srgbClr>
                  </a:outerShdw>
                </a:effectLst>
                <a:cs typeface="Ali-A-Samik" pitchFamily="2" charset="-78"/>
              </a:rPr>
              <a:t>َّ</a:t>
            </a:r>
            <a:r>
              <a:rPr lang="ar-SA" sz="3600" dirty="0" smtClean="0">
                <a:effectLst>
                  <a:outerShdw blurRad="38100" dist="38100" dir="2700000" algn="tl">
                    <a:srgbClr val="000000">
                      <a:alpha val="43137"/>
                    </a:srgbClr>
                  </a:outerShdw>
                </a:effectLst>
                <a:cs typeface="Ali-A-Samik" pitchFamily="2" charset="-78"/>
              </a:rPr>
              <a:t>ة </a:t>
            </a:r>
            <a:r>
              <a:rPr lang="ar-SA" sz="3600" dirty="0">
                <a:effectLst>
                  <a:outerShdw blurRad="38100" dist="38100" dir="2700000" algn="tl">
                    <a:srgbClr val="000000">
                      <a:alpha val="43137"/>
                    </a:srgbClr>
                  </a:outerShdw>
                </a:effectLst>
                <a:cs typeface="Ali-A-Samik" pitchFamily="2" charset="-78"/>
              </a:rPr>
              <a:t>من عوامل طقس ومناخ. ولقد أثبتت الدراسات أنّ اختلافات الطقس تسبب فروقا واضحة بين الأطفال من حيث درجة النمو . </a:t>
            </a:r>
            <a:endParaRPr lang="en-US" sz="3600" dirty="0">
              <a:effectLst>
                <a:outerShdw blurRad="38100" dist="38100" dir="2700000" algn="tl">
                  <a:srgbClr val="000000">
                    <a:alpha val="43137"/>
                  </a:srgbClr>
                </a:outerShdw>
              </a:effectLst>
              <a:cs typeface="Ali-A-Samik" pitchFamily="2" charset="-78"/>
            </a:endParaRPr>
          </a:p>
        </p:txBody>
      </p:sp>
    </p:spTree>
    <p:extLst>
      <p:ext uri="{BB962C8B-B14F-4D97-AF65-F5344CB8AC3E}">
        <p14:creationId xmlns:p14="http://schemas.microsoft.com/office/powerpoint/2010/main" val="3466371838"/>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38545" y="221673"/>
            <a:ext cx="11901054" cy="6456218"/>
          </a:xfrm>
        </p:spPr>
        <p:txBody>
          <a:bodyPr>
            <a:noAutofit/>
          </a:bodyPr>
          <a:lstStyle/>
          <a:p>
            <a:pPr marL="0" indent="0" algn="r" rtl="1">
              <a:buNone/>
            </a:pPr>
            <a:r>
              <a:rPr lang="ar-SA" sz="6000" b="1" dirty="0">
                <a:solidFill>
                  <a:srgbClr val="0070C0"/>
                </a:solidFill>
                <a:effectLst>
                  <a:outerShdw blurRad="38100" dist="38100" dir="2700000" algn="tl">
                    <a:srgbClr val="000000">
                      <a:alpha val="43137"/>
                    </a:srgbClr>
                  </a:outerShdw>
                </a:effectLst>
                <a:cs typeface="Ali-A-Samik" pitchFamily="2" charset="-78"/>
              </a:rPr>
              <a:t>ثانياً: البيئةُ الاجتماعيَّة: </a:t>
            </a:r>
            <a:endParaRPr lang="en-US" sz="6000" b="1" dirty="0">
              <a:solidFill>
                <a:srgbClr val="0070C0"/>
              </a:solidFill>
              <a:effectLst>
                <a:outerShdw blurRad="38100" dist="38100" dir="2700000" algn="tl">
                  <a:srgbClr val="000000">
                    <a:alpha val="43137"/>
                  </a:srgbClr>
                </a:outerShdw>
              </a:effectLst>
              <a:cs typeface="Ali-A-Samik" pitchFamily="2" charset="-78"/>
            </a:endParaRPr>
          </a:p>
          <a:p>
            <a:pPr marL="0" indent="0" algn="just" rtl="1">
              <a:buNone/>
            </a:pPr>
            <a:r>
              <a:rPr lang="ar-SA" sz="4800" dirty="0" smtClean="0">
                <a:effectLst>
                  <a:outerShdw blurRad="38100" dist="38100" dir="2700000" algn="tl">
                    <a:srgbClr val="000000">
                      <a:alpha val="43137"/>
                    </a:srgbClr>
                  </a:outerShdw>
                </a:effectLst>
                <a:cs typeface="Ali-A-Sahifa Bold" pitchFamily="2" charset="-78"/>
              </a:rPr>
              <a:t>البيئة </a:t>
            </a:r>
            <a:r>
              <a:rPr lang="ar-SA" sz="4800" dirty="0">
                <a:effectLst>
                  <a:outerShdw blurRad="38100" dist="38100" dir="2700000" algn="tl">
                    <a:srgbClr val="000000">
                      <a:alpha val="43137"/>
                    </a:srgbClr>
                  </a:outerShdw>
                </a:effectLst>
                <a:cs typeface="Ali-A-Sahifa Bold" pitchFamily="2" charset="-78"/>
              </a:rPr>
              <a:t>التي يعيش فيها الطفل منذ أنْ يرى النور، حيث ينشأ الطفل بين أفراد أسرته، والأسرة البيئة الأساسية التي ترعى الطفل. </a:t>
            </a:r>
            <a:endParaRPr lang="en-US" sz="4800" dirty="0">
              <a:effectLst>
                <a:outerShdw blurRad="38100" dist="38100" dir="2700000" algn="tl">
                  <a:srgbClr val="000000">
                    <a:alpha val="43137"/>
                  </a:srgbClr>
                </a:outerShdw>
              </a:effectLst>
              <a:cs typeface="Ali-A-Sahifa Bold" pitchFamily="2" charset="-78"/>
            </a:endParaRPr>
          </a:p>
          <a:p>
            <a:pPr marL="0" indent="0" algn="just" rtl="1">
              <a:buNone/>
            </a:pPr>
            <a:r>
              <a:rPr lang="ar-SA" sz="5400" dirty="0">
                <a:solidFill>
                  <a:srgbClr val="FF0000"/>
                </a:solidFill>
                <a:effectLst>
                  <a:outerShdw blurRad="38100" dist="38100" dir="2700000" algn="tl">
                    <a:srgbClr val="000000">
                      <a:alpha val="43137"/>
                    </a:srgbClr>
                  </a:outerShdw>
                </a:effectLst>
                <a:cs typeface="Ali-A-Sahifa Bold" pitchFamily="2" charset="-78"/>
              </a:rPr>
              <a:t>وتلعب الأسرة دوراً هاماً في تنشئة الطفل وهناك عدة عوامل داخل الأسرة تحكم تنشئة الطفل ونموه، من تلك العوامل الاتجاهات الوالدية السائدة في الأسرة، الوضع الاجتماعي </a:t>
            </a:r>
            <a:r>
              <a:rPr lang="ar-SA" sz="5400" dirty="0" smtClean="0">
                <a:solidFill>
                  <a:srgbClr val="FF0000"/>
                </a:solidFill>
                <a:effectLst>
                  <a:outerShdw blurRad="38100" dist="38100" dir="2700000" algn="tl">
                    <a:srgbClr val="000000">
                      <a:alpha val="43137"/>
                    </a:srgbClr>
                  </a:outerShdw>
                </a:effectLst>
                <a:cs typeface="Ali-A-Sahifa Bold" pitchFamily="2" charset="-78"/>
              </a:rPr>
              <a:t>والاقتصادي</a:t>
            </a:r>
            <a:r>
              <a:rPr lang="ar-IQ" sz="5400" dirty="0" smtClean="0">
                <a:solidFill>
                  <a:srgbClr val="FF0000"/>
                </a:solidFill>
                <a:effectLst>
                  <a:outerShdw blurRad="38100" dist="38100" dir="2700000" algn="tl">
                    <a:srgbClr val="000000">
                      <a:alpha val="43137"/>
                    </a:srgbClr>
                  </a:outerShdw>
                </a:effectLst>
                <a:cs typeface="Ali-A-Sahifa Bold" pitchFamily="2" charset="-78"/>
              </a:rPr>
              <a:t>.</a:t>
            </a:r>
            <a:endParaRPr lang="en-US" sz="5400" dirty="0">
              <a:solidFill>
                <a:srgbClr val="002060"/>
              </a:solidFill>
              <a:effectLst>
                <a:outerShdw blurRad="38100" dist="38100" dir="2700000" algn="tl">
                  <a:srgbClr val="000000">
                    <a:alpha val="43137"/>
                  </a:srgbClr>
                </a:outerShdw>
              </a:effectLst>
              <a:cs typeface="Ali-A-Sahifa Bold" pitchFamily="2" charset="-78"/>
            </a:endParaRPr>
          </a:p>
        </p:txBody>
      </p:sp>
    </p:spTree>
    <p:extLst>
      <p:ext uri="{BB962C8B-B14F-4D97-AF65-F5344CB8AC3E}">
        <p14:creationId xmlns:p14="http://schemas.microsoft.com/office/powerpoint/2010/main" val="417004517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38545" y="124692"/>
            <a:ext cx="11901054" cy="6567053"/>
          </a:xfrm>
        </p:spPr>
        <p:txBody>
          <a:bodyPr>
            <a:noAutofit/>
          </a:bodyPr>
          <a:lstStyle/>
          <a:p>
            <a:pPr marL="0" indent="0" algn="r" rtl="1">
              <a:lnSpc>
                <a:spcPct val="150000"/>
              </a:lnSpc>
              <a:buNone/>
            </a:pPr>
            <a:r>
              <a:rPr lang="ar-SA" sz="6000" b="1" dirty="0">
                <a:solidFill>
                  <a:srgbClr val="FF0000"/>
                </a:solidFill>
                <a:effectLst>
                  <a:outerShdw blurRad="38100" dist="38100" dir="2700000" algn="tl">
                    <a:srgbClr val="000000">
                      <a:alpha val="43137"/>
                    </a:srgbClr>
                  </a:outerShdw>
                </a:effectLst>
                <a:cs typeface="Ali-A-Samik" pitchFamily="2" charset="-78"/>
              </a:rPr>
              <a:t>ثَالِثاً: البِيئَةُ الحَضَارِيَّةُ: </a:t>
            </a:r>
            <a:endParaRPr lang="en-US" sz="6000" b="1" dirty="0">
              <a:solidFill>
                <a:srgbClr val="FF0000"/>
              </a:solidFill>
              <a:effectLst>
                <a:outerShdw blurRad="38100" dist="38100" dir="2700000" algn="tl">
                  <a:srgbClr val="000000">
                    <a:alpha val="43137"/>
                  </a:srgbClr>
                </a:outerShdw>
              </a:effectLst>
              <a:cs typeface="Ali-A-Samik" pitchFamily="2" charset="-78"/>
            </a:endParaRPr>
          </a:p>
          <a:p>
            <a:pPr marL="0" indent="0" algn="just" rtl="1">
              <a:lnSpc>
                <a:spcPct val="150000"/>
              </a:lnSpc>
              <a:buNone/>
            </a:pPr>
            <a:r>
              <a:rPr lang="ar-SA" sz="4600" b="1" dirty="0">
                <a:effectLst>
                  <a:outerShdw blurRad="38100" dist="38100" dir="2700000" algn="tl">
                    <a:srgbClr val="000000">
                      <a:alpha val="43137"/>
                    </a:srgbClr>
                  </a:outerShdw>
                </a:effectLst>
                <a:cs typeface="Ali-A-Sahifa" pitchFamily="2" charset="-78"/>
              </a:rPr>
              <a:t>تسهم في عملية </a:t>
            </a:r>
            <a:r>
              <a:rPr lang="ar-SA" sz="4600" b="1" dirty="0" smtClean="0">
                <a:effectLst>
                  <a:outerShdw blurRad="38100" dist="38100" dir="2700000" algn="tl">
                    <a:srgbClr val="000000">
                      <a:alpha val="43137"/>
                    </a:srgbClr>
                  </a:outerShdw>
                </a:effectLst>
                <a:cs typeface="Ali-A-Sahifa" pitchFamily="2" charset="-78"/>
              </a:rPr>
              <a:t>الن</a:t>
            </a:r>
            <a:r>
              <a:rPr lang="ar-IQ" sz="4600" b="1" dirty="0" smtClean="0">
                <a:effectLst>
                  <a:outerShdw blurRad="38100" dist="38100" dir="2700000" algn="tl">
                    <a:srgbClr val="000000">
                      <a:alpha val="43137"/>
                    </a:srgbClr>
                  </a:outerShdw>
                </a:effectLst>
                <a:cs typeface="Ali-A-Sahifa" pitchFamily="2" charset="-78"/>
              </a:rPr>
              <a:t>ّ</a:t>
            </a:r>
            <a:r>
              <a:rPr lang="ar-SA" sz="4600" b="1" dirty="0" smtClean="0">
                <a:effectLst>
                  <a:outerShdw blurRad="38100" dist="38100" dir="2700000" algn="tl">
                    <a:srgbClr val="000000">
                      <a:alpha val="43137"/>
                    </a:srgbClr>
                  </a:outerShdw>
                </a:effectLst>
                <a:cs typeface="Ali-A-Sahifa" pitchFamily="2" charset="-78"/>
              </a:rPr>
              <a:t>مو </a:t>
            </a:r>
            <a:r>
              <a:rPr lang="ar-SA" sz="4600" b="1" dirty="0">
                <a:effectLst>
                  <a:outerShdw blurRad="38100" dist="38100" dir="2700000" algn="tl">
                    <a:srgbClr val="000000">
                      <a:alpha val="43137"/>
                    </a:srgbClr>
                  </a:outerShdw>
                </a:effectLst>
                <a:cs typeface="Ali-A-Sahifa" pitchFamily="2" charset="-78"/>
              </a:rPr>
              <a:t>الاجتماعي للفرد والدليل على ذلك اختلاف الأدوار </a:t>
            </a:r>
            <a:r>
              <a:rPr lang="ar-SA" sz="4600" b="1" dirty="0" smtClean="0">
                <a:effectLst>
                  <a:outerShdw blurRad="38100" dist="38100" dir="2700000" algn="tl">
                    <a:srgbClr val="000000">
                      <a:alpha val="43137"/>
                    </a:srgbClr>
                  </a:outerShdw>
                </a:effectLst>
                <a:cs typeface="Ali-A-Sahifa" pitchFamily="2" charset="-78"/>
              </a:rPr>
              <a:t>الاجتماعي</a:t>
            </a:r>
            <a:r>
              <a:rPr lang="ar-IQ" sz="4600" b="1" dirty="0" smtClean="0">
                <a:effectLst>
                  <a:outerShdw blurRad="38100" dist="38100" dir="2700000" algn="tl">
                    <a:srgbClr val="000000">
                      <a:alpha val="43137"/>
                    </a:srgbClr>
                  </a:outerShdw>
                </a:effectLst>
                <a:cs typeface="Ali-A-Sahifa" pitchFamily="2" charset="-78"/>
              </a:rPr>
              <a:t>َّ</a:t>
            </a:r>
            <a:r>
              <a:rPr lang="ar-SA" sz="4600" b="1" dirty="0" smtClean="0">
                <a:effectLst>
                  <a:outerShdw blurRad="38100" dist="38100" dir="2700000" algn="tl">
                    <a:srgbClr val="000000">
                      <a:alpha val="43137"/>
                    </a:srgbClr>
                  </a:outerShdw>
                </a:effectLst>
                <a:cs typeface="Ali-A-Sahifa" pitchFamily="2" charset="-78"/>
              </a:rPr>
              <a:t>ة </a:t>
            </a:r>
            <a:r>
              <a:rPr lang="ar-SA" sz="4600" b="1" dirty="0">
                <a:effectLst>
                  <a:outerShdw blurRad="38100" dist="38100" dir="2700000" algn="tl">
                    <a:srgbClr val="000000">
                      <a:alpha val="43137"/>
                    </a:srgbClr>
                  </a:outerShdw>
                </a:effectLst>
                <a:cs typeface="Ali-A-Sahifa" pitchFamily="2" charset="-78"/>
              </a:rPr>
              <a:t>لكل من الجنسين في البيئات والثقافات المختلفة. </a:t>
            </a:r>
            <a:endParaRPr lang="ar-IQ" sz="4600" b="1" dirty="0" smtClean="0">
              <a:effectLst>
                <a:outerShdw blurRad="38100" dist="38100" dir="2700000" algn="tl">
                  <a:srgbClr val="000000">
                    <a:alpha val="43137"/>
                  </a:srgbClr>
                </a:outerShdw>
              </a:effectLst>
              <a:cs typeface="Ali-A-Sahifa" pitchFamily="2" charset="-78"/>
            </a:endParaRPr>
          </a:p>
          <a:p>
            <a:pPr marL="0" indent="0" algn="just" rtl="1">
              <a:lnSpc>
                <a:spcPct val="200000"/>
              </a:lnSpc>
              <a:buNone/>
            </a:pPr>
            <a:r>
              <a:rPr lang="ar-SA" sz="4600" b="1" dirty="0" smtClean="0">
                <a:effectLst>
                  <a:outerShdw blurRad="38100" dist="38100" dir="2700000" algn="tl">
                    <a:srgbClr val="000000">
                      <a:alpha val="43137"/>
                    </a:srgbClr>
                  </a:outerShdw>
                </a:effectLst>
                <a:cs typeface="Ali-A-Sahifa" pitchFamily="2" charset="-78"/>
              </a:rPr>
              <a:t>وملخص </a:t>
            </a:r>
            <a:r>
              <a:rPr lang="ar-SA" sz="4600" b="1" dirty="0">
                <a:effectLst>
                  <a:outerShdw blurRad="38100" dist="38100" dir="2700000" algn="tl">
                    <a:srgbClr val="000000">
                      <a:alpha val="43137"/>
                    </a:srgbClr>
                  </a:outerShdw>
                </a:effectLst>
                <a:cs typeface="Ali-A-Sahifa" pitchFamily="2" charset="-78"/>
              </a:rPr>
              <a:t>القول </a:t>
            </a:r>
            <a:r>
              <a:rPr lang="ar-SA" sz="4600" b="1" dirty="0" smtClean="0">
                <a:effectLst>
                  <a:outerShdw blurRad="38100" dist="38100" dir="2700000" algn="tl">
                    <a:srgbClr val="000000">
                      <a:alpha val="43137"/>
                    </a:srgbClr>
                  </a:outerShdw>
                </a:effectLst>
                <a:cs typeface="Ali-A-Sahifa" pitchFamily="2" charset="-78"/>
              </a:rPr>
              <a:t>أنّ</a:t>
            </a:r>
            <a:r>
              <a:rPr lang="ar-IQ" sz="4600" b="1" dirty="0" smtClean="0">
                <a:effectLst>
                  <a:outerShdw blurRad="38100" dist="38100" dir="2700000" algn="tl">
                    <a:srgbClr val="000000">
                      <a:alpha val="43137"/>
                    </a:srgbClr>
                  </a:outerShdw>
                </a:effectLst>
                <a:cs typeface="Ali-A-Sahifa" pitchFamily="2" charset="-78"/>
              </a:rPr>
              <a:t>َ</a:t>
            </a:r>
            <a:r>
              <a:rPr lang="ar-SA" sz="4600" b="1" dirty="0" smtClean="0">
                <a:effectLst>
                  <a:outerShdw blurRad="38100" dist="38100" dir="2700000" algn="tl">
                    <a:srgbClr val="000000">
                      <a:alpha val="43137"/>
                    </a:srgbClr>
                  </a:outerShdw>
                </a:effectLst>
                <a:cs typeface="Ali-A-Sahifa" pitchFamily="2" charset="-78"/>
              </a:rPr>
              <a:t>ه </a:t>
            </a:r>
            <a:r>
              <a:rPr lang="ar-SA" sz="4600" b="1" dirty="0">
                <a:effectLst>
                  <a:outerShdw blurRad="38100" dist="38100" dir="2700000" algn="tl">
                    <a:srgbClr val="000000">
                      <a:alpha val="43137"/>
                    </a:srgbClr>
                  </a:outerShdw>
                </a:effectLst>
                <a:cs typeface="Ali-A-Sahifa" pitchFamily="2" charset="-78"/>
              </a:rPr>
              <a:t>كلما كانت البيئة ثرية ومتنوعة كان تأثيرها حسنةً في النُّمو، وكلما كانت البيئة غير ملائمة أثرت تأثيراً سيئةً على النّمو. </a:t>
            </a:r>
            <a:endParaRPr lang="en-US" sz="4600" b="1" dirty="0">
              <a:effectLst>
                <a:outerShdw blurRad="38100" dist="38100" dir="2700000" algn="tl">
                  <a:srgbClr val="000000">
                    <a:alpha val="43137"/>
                  </a:srgbClr>
                </a:outerShdw>
              </a:effectLst>
              <a:cs typeface="Ali-A-Sahifa" pitchFamily="2" charset="-78"/>
            </a:endParaRPr>
          </a:p>
        </p:txBody>
      </p:sp>
    </p:spTree>
    <p:extLst>
      <p:ext uri="{BB962C8B-B14F-4D97-AF65-F5344CB8AC3E}">
        <p14:creationId xmlns:p14="http://schemas.microsoft.com/office/powerpoint/2010/main" val="405787215"/>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38545" y="0"/>
            <a:ext cx="11901054" cy="6747164"/>
          </a:xfrm>
        </p:spPr>
        <p:txBody>
          <a:bodyPr>
            <a:noAutofit/>
          </a:bodyPr>
          <a:lstStyle/>
          <a:p>
            <a:pPr marL="0" indent="0" algn="r" rtl="1">
              <a:lnSpc>
                <a:spcPct val="150000"/>
              </a:lnSpc>
              <a:buNone/>
            </a:pPr>
            <a:r>
              <a:rPr lang="ar-SA" sz="6000" b="1" dirty="0">
                <a:solidFill>
                  <a:srgbClr val="00B050"/>
                </a:solidFill>
                <a:effectLst>
                  <a:outerShdw blurRad="38100" dist="38100" dir="2700000" algn="tl">
                    <a:srgbClr val="000000">
                      <a:alpha val="43137"/>
                    </a:srgbClr>
                  </a:outerShdw>
                </a:effectLst>
              </a:rPr>
              <a:t>3</a:t>
            </a:r>
            <a:r>
              <a:rPr lang="ar-SA" sz="6000" b="1" dirty="0">
                <a:solidFill>
                  <a:srgbClr val="00B050"/>
                </a:solidFill>
                <a:effectLst>
                  <a:outerShdw blurRad="38100" dist="38100" dir="2700000" algn="tl">
                    <a:srgbClr val="000000">
                      <a:alpha val="43137"/>
                    </a:srgbClr>
                  </a:outerShdw>
                </a:effectLst>
                <a:cs typeface="Ali-A-Samik" pitchFamily="2" charset="-78"/>
              </a:rPr>
              <a:t>- تَأْثِيرُ الغُدَدِ فِي </a:t>
            </a:r>
            <a:r>
              <a:rPr lang="ar-SA" sz="6000" b="1" dirty="0" smtClean="0">
                <a:solidFill>
                  <a:srgbClr val="00B050"/>
                </a:solidFill>
                <a:effectLst>
                  <a:outerShdw blurRad="38100" dist="38100" dir="2700000" algn="tl">
                    <a:srgbClr val="000000">
                      <a:alpha val="43137"/>
                    </a:srgbClr>
                  </a:outerShdw>
                </a:effectLst>
                <a:cs typeface="Ali-A-Samik" pitchFamily="2" charset="-78"/>
              </a:rPr>
              <a:t>النُّمُوِّ</a:t>
            </a:r>
            <a:r>
              <a:rPr lang="ar-IQ" sz="6000" b="1" dirty="0" smtClean="0">
                <a:solidFill>
                  <a:srgbClr val="00B050"/>
                </a:solidFill>
                <a:effectLst>
                  <a:outerShdw blurRad="38100" dist="38100" dir="2700000" algn="tl">
                    <a:srgbClr val="000000">
                      <a:alpha val="43137"/>
                    </a:srgbClr>
                  </a:outerShdw>
                </a:effectLst>
                <a:cs typeface="Ali-A-Samik" pitchFamily="2" charset="-78"/>
              </a:rPr>
              <a:t> :</a:t>
            </a:r>
            <a:r>
              <a:rPr lang="en-US" sz="4000" dirty="0">
                <a:effectLst>
                  <a:outerShdw blurRad="38100" dist="38100" dir="2700000" algn="tl">
                    <a:srgbClr val="000000">
                      <a:alpha val="43137"/>
                    </a:srgbClr>
                  </a:outerShdw>
                </a:effectLst>
              </a:rPr>
              <a:t/>
            </a:r>
            <a:br>
              <a:rPr lang="en-US" sz="4000" dirty="0">
                <a:effectLst>
                  <a:outerShdw blurRad="38100" dist="38100" dir="2700000" algn="tl">
                    <a:srgbClr val="000000">
                      <a:alpha val="43137"/>
                    </a:srgbClr>
                  </a:outerShdw>
                </a:effectLst>
              </a:rPr>
            </a:br>
            <a:r>
              <a:rPr lang="ar-SA" sz="4000" b="1" dirty="0">
                <a:effectLst>
                  <a:outerShdw blurRad="38100" dist="38100" dir="2700000" algn="tl">
                    <a:srgbClr val="000000">
                      <a:alpha val="43137"/>
                    </a:srgbClr>
                  </a:outerShdw>
                </a:effectLst>
                <a:cs typeface="Ali-A-Samik" pitchFamily="2" charset="-78"/>
              </a:rPr>
              <a:t>الغُدَدُ: هِي أعضاء داخليَّة تقوم بتَكوين مُركبات كيميائية –الهُرمونات- التي يحتاج إليها الجسم في عمليات النُّمُو. </a:t>
            </a:r>
            <a:endParaRPr lang="en-US" sz="4000" b="1" dirty="0">
              <a:effectLst>
                <a:outerShdw blurRad="38100" dist="38100" dir="2700000" algn="tl">
                  <a:srgbClr val="000000">
                    <a:alpha val="43137"/>
                  </a:srgbClr>
                </a:outerShdw>
              </a:effectLst>
              <a:cs typeface="Ali-A-Samik" pitchFamily="2" charset="-78"/>
            </a:endParaRPr>
          </a:p>
          <a:p>
            <a:pPr marL="0" lvl="0" indent="0" algn="r" rtl="1">
              <a:lnSpc>
                <a:spcPct val="150000"/>
              </a:lnSpc>
              <a:buNone/>
            </a:pPr>
            <a:r>
              <a:rPr lang="ar-SA" sz="4400" b="1" dirty="0">
                <a:solidFill>
                  <a:srgbClr val="0070C0"/>
                </a:solidFill>
                <a:effectLst>
                  <a:outerShdw blurRad="38100" dist="38100" dir="2700000" algn="tl">
                    <a:srgbClr val="000000">
                      <a:alpha val="43137"/>
                    </a:srgbClr>
                  </a:outerShdw>
                </a:effectLst>
                <a:cs typeface="Ali-A-Traditional" pitchFamily="2" charset="-78"/>
              </a:rPr>
              <a:t>إنَّ الغُدَد تقوم بدور المُتَحَكِّم في وظائف الأعضاء الدَّاخلية في الجسم وتشكيل مظاهر النُّمو الجسميَّة </a:t>
            </a:r>
            <a:r>
              <a:rPr lang="ar-SA" sz="4400" b="1" dirty="0" smtClean="0">
                <a:solidFill>
                  <a:srgbClr val="0070C0"/>
                </a:solidFill>
                <a:effectLst>
                  <a:outerShdw blurRad="38100" dist="38100" dir="2700000" algn="tl">
                    <a:srgbClr val="000000">
                      <a:alpha val="43137"/>
                    </a:srgbClr>
                  </a:outerShdw>
                </a:effectLst>
                <a:cs typeface="Ali-A-Traditional" pitchFamily="2" charset="-78"/>
              </a:rPr>
              <a:t>والانفعاليَّة</a:t>
            </a:r>
            <a:r>
              <a:rPr lang="ar-IQ" sz="4400" b="1" dirty="0" smtClean="0">
                <a:solidFill>
                  <a:srgbClr val="0070C0"/>
                </a:solidFill>
                <a:effectLst>
                  <a:outerShdw blurRad="38100" dist="38100" dir="2700000" algn="tl">
                    <a:srgbClr val="000000">
                      <a:alpha val="43137"/>
                    </a:srgbClr>
                  </a:outerShdw>
                </a:effectLst>
                <a:cs typeface="Ali-A-Traditional" pitchFamily="2" charset="-78"/>
              </a:rPr>
              <a:t> </a:t>
            </a:r>
            <a:r>
              <a:rPr lang="ar-SA" sz="4400" b="1" dirty="0" smtClean="0">
                <a:solidFill>
                  <a:srgbClr val="0070C0"/>
                </a:solidFill>
                <a:effectLst>
                  <a:outerShdw blurRad="38100" dist="38100" dir="2700000" algn="tl">
                    <a:srgbClr val="000000">
                      <a:alpha val="43137"/>
                    </a:srgbClr>
                  </a:outerShdw>
                </a:effectLst>
                <a:cs typeface="Ali-A-Traditional" pitchFamily="2" charset="-78"/>
              </a:rPr>
              <a:t>.</a:t>
            </a:r>
            <a:r>
              <a:rPr lang="ar-IQ" sz="4400" b="1" dirty="0" smtClean="0">
                <a:solidFill>
                  <a:srgbClr val="0070C0"/>
                </a:solidFill>
                <a:effectLst>
                  <a:outerShdw blurRad="38100" dist="38100" dir="2700000" algn="tl">
                    <a:srgbClr val="000000">
                      <a:alpha val="43137"/>
                    </a:srgbClr>
                  </a:outerShdw>
                </a:effectLst>
                <a:cs typeface="Ali-A-Traditional" pitchFamily="2" charset="-78"/>
              </a:rPr>
              <a:t>  </a:t>
            </a:r>
            <a:r>
              <a:rPr lang="ar-SA" sz="4400" b="1" dirty="0" smtClean="0">
                <a:solidFill>
                  <a:srgbClr val="0070C0"/>
                </a:solidFill>
                <a:effectLst>
                  <a:outerShdw blurRad="38100" dist="38100" dir="2700000" algn="tl">
                    <a:srgbClr val="000000">
                      <a:alpha val="43137"/>
                    </a:srgbClr>
                  </a:outerShdw>
                </a:effectLst>
                <a:cs typeface="Ali-A-Traditional" pitchFamily="2" charset="-78"/>
              </a:rPr>
              <a:t> </a:t>
            </a:r>
            <a:r>
              <a:rPr lang="ar-IQ" sz="4400" b="1" dirty="0">
                <a:solidFill>
                  <a:srgbClr val="FF0000"/>
                </a:solidFill>
                <a:effectLst>
                  <a:outerShdw blurRad="38100" dist="38100" dir="2700000" algn="tl">
                    <a:srgbClr val="000000">
                      <a:alpha val="43137"/>
                    </a:srgbClr>
                  </a:outerShdw>
                </a:effectLst>
                <a:cs typeface="Ali-A-Traditional" pitchFamily="2" charset="-78"/>
              </a:rPr>
              <a:t>و</a:t>
            </a:r>
            <a:r>
              <a:rPr lang="ar-SA" sz="4400" b="1" dirty="0">
                <a:solidFill>
                  <a:srgbClr val="FF0000"/>
                </a:solidFill>
                <a:effectLst>
                  <a:outerShdw blurRad="38100" dist="38100" dir="2700000" algn="tl">
                    <a:srgbClr val="000000">
                      <a:alpha val="43137"/>
                    </a:srgbClr>
                  </a:outerShdw>
                </a:effectLst>
                <a:cs typeface="Ali-A-Traditional" pitchFamily="2" charset="-78"/>
              </a:rPr>
              <a:t>أيُّ خلل في هرمونات هذه الغُدد زيادةً أو نقصاً له أثر خطير على نمو الإنسان وشخصيته. </a:t>
            </a:r>
            <a:endParaRPr lang="en-US" sz="4000" b="1" dirty="0">
              <a:solidFill>
                <a:srgbClr val="FF0000"/>
              </a:solidFill>
              <a:effectLst>
                <a:outerShdw blurRad="38100" dist="38100" dir="2700000" algn="tl">
                  <a:srgbClr val="000000">
                    <a:alpha val="43137"/>
                  </a:srgbClr>
                </a:outerShdw>
              </a:effectLst>
              <a:cs typeface="Ali-A-Traditional" pitchFamily="2" charset="-78"/>
            </a:endParaRPr>
          </a:p>
        </p:txBody>
      </p:sp>
    </p:spTree>
    <p:extLst>
      <p:ext uri="{BB962C8B-B14F-4D97-AF65-F5344CB8AC3E}">
        <p14:creationId xmlns:p14="http://schemas.microsoft.com/office/powerpoint/2010/main" val="3549352147"/>
      </p:ext>
    </p:extLst>
  </p:cSld>
  <p:clrMapOvr>
    <a:masterClrMapping/>
  </p:clrMapOvr>
  <mc:AlternateContent xmlns:mc="http://schemas.openxmlformats.org/markup-compatibility/2006" xmlns:p14="http://schemas.microsoft.com/office/powerpoint/2010/main">
    <mc:Choice Requires="p14">
      <p:transition spd="slow" p14:dur="1600">
        <p14:prism dir="r" isContent="1" isInverted="1"/>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93963" y="0"/>
            <a:ext cx="11804073" cy="6539344"/>
          </a:xfrm>
        </p:spPr>
        <p:txBody>
          <a:bodyPr>
            <a:noAutofit/>
          </a:bodyPr>
          <a:lstStyle/>
          <a:p>
            <a:pPr marL="0" indent="0" algn="r" rtl="1">
              <a:lnSpc>
                <a:spcPct val="150000"/>
              </a:lnSpc>
              <a:buNone/>
            </a:pPr>
            <a:r>
              <a:rPr lang="ar-SA" sz="5400" b="1" dirty="0">
                <a:solidFill>
                  <a:srgbClr val="002060"/>
                </a:solidFill>
                <a:effectLst>
                  <a:outerShdw blurRad="38100" dist="38100" dir="2700000" algn="tl">
                    <a:srgbClr val="000000">
                      <a:alpha val="43137"/>
                    </a:srgbClr>
                  </a:outerShdw>
                </a:effectLst>
              </a:rPr>
              <a:t>4</a:t>
            </a:r>
            <a:r>
              <a:rPr lang="en-US" sz="5400" b="1" dirty="0">
                <a:solidFill>
                  <a:srgbClr val="002060"/>
                </a:solidFill>
                <a:effectLst>
                  <a:outerShdw blurRad="38100" dist="38100" dir="2700000" algn="tl">
                    <a:srgbClr val="000000">
                      <a:alpha val="43137"/>
                    </a:srgbClr>
                  </a:outerShdw>
                </a:effectLst>
                <a:cs typeface="Ali-A-Traditional" pitchFamily="2" charset="-78"/>
              </a:rPr>
              <a:t> - </a:t>
            </a:r>
            <a:r>
              <a:rPr lang="ar-SA" sz="5400" b="1" dirty="0">
                <a:solidFill>
                  <a:srgbClr val="002060"/>
                </a:solidFill>
                <a:effectLst>
                  <a:outerShdw blurRad="38100" dist="38100" dir="2700000" algn="tl">
                    <a:srgbClr val="000000">
                      <a:alpha val="43137"/>
                    </a:srgbClr>
                  </a:outerShdw>
                </a:effectLst>
                <a:cs typeface="Ali-A-Samik" pitchFamily="2" charset="-78"/>
              </a:rPr>
              <a:t>الغِذَاءُ وَعَلاَقَتُهُ بِالنُّمُوِّ</a:t>
            </a:r>
            <a:r>
              <a:rPr lang="en-US" sz="3600" b="1" dirty="0">
                <a:cs typeface="Ali-A-Traditional" pitchFamily="2" charset="-78"/>
              </a:rPr>
              <a:t/>
            </a:r>
            <a:br>
              <a:rPr lang="en-US" sz="3600" b="1" dirty="0">
                <a:cs typeface="Ali-A-Traditional" pitchFamily="2" charset="-78"/>
              </a:rPr>
            </a:br>
            <a:r>
              <a:rPr lang="ar-SA" sz="4000" b="1" dirty="0">
                <a:solidFill>
                  <a:srgbClr val="0070C0"/>
                </a:solidFill>
                <a:effectLst>
                  <a:outerShdw blurRad="38100" dist="38100" dir="2700000" algn="tl">
                    <a:srgbClr val="000000">
                      <a:alpha val="43137"/>
                    </a:srgbClr>
                  </a:outerShdw>
                </a:effectLst>
                <a:cs typeface="Ali-A-Traditional" pitchFamily="2" charset="-78"/>
              </a:rPr>
              <a:t>يلعب الغذاء دوراً </a:t>
            </a:r>
            <a:r>
              <a:rPr lang="ar-SA" sz="4000" b="1" dirty="0" smtClean="0">
                <a:solidFill>
                  <a:srgbClr val="0070C0"/>
                </a:solidFill>
                <a:effectLst>
                  <a:outerShdw blurRad="38100" dist="38100" dir="2700000" algn="tl">
                    <a:srgbClr val="000000">
                      <a:alpha val="43137"/>
                    </a:srgbClr>
                  </a:outerShdw>
                </a:effectLst>
                <a:cs typeface="Ali-A-Traditional" pitchFamily="2" charset="-78"/>
              </a:rPr>
              <a:t>مهم</a:t>
            </a:r>
            <a:r>
              <a:rPr lang="ar-IQ" sz="4000" b="1" dirty="0" smtClean="0">
                <a:solidFill>
                  <a:srgbClr val="0070C0"/>
                </a:solidFill>
                <a:effectLst>
                  <a:outerShdw blurRad="38100" dist="38100" dir="2700000" algn="tl">
                    <a:srgbClr val="000000">
                      <a:alpha val="43137"/>
                    </a:srgbClr>
                  </a:outerShdw>
                </a:effectLst>
                <a:cs typeface="Ali-A-Traditional" pitchFamily="2" charset="-78"/>
              </a:rPr>
              <a:t>ّ</a:t>
            </a:r>
            <a:r>
              <a:rPr lang="ar-SA" sz="4000" b="1" dirty="0" smtClean="0">
                <a:solidFill>
                  <a:srgbClr val="0070C0"/>
                </a:solidFill>
                <a:effectLst>
                  <a:outerShdw blurRad="38100" dist="38100" dir="2700000" algn="tl">
                    <a:srgbClr val="000000">
                      <a:alpha val="43137"/>
                    </a:srgbClr>
                  </a:outerShdw>
                </a:effectLst>
                <a:cs typeface="Ali-A-Traditional" pitchFamily="2" charset="-78"/>
              </a:rPr>
              <a:t>اً </a:t>
            </a:r>
            <a:r>
              <a:rPr lang="ar-SA" sz="4000" b="1" dirty="0">
                <a:solidFill>
                  <a:srgbClr val="0070C0"/>
                </a:solidFill>
                <a:effectLst>
                  <a:outerShdw blurRad="38100" dist="38100" dir="2700000" algn="tl">
                    <a:srgbClr val="000000">
                      <a:alpha val="43137"/>
                    </a:srgbClr>
                  </a:outerShdw>
                </a:effectLst>
                <a:cs typeface="Ali-A-Traditional" pitchFamily="2" charset="-78"/>
              </a:rPr>
              <a:t>في عمليَّة </a:t>
            </a:r>
            <a:r>
              <a:rPr lang="ar-SA" sz="4000" b="1" dirty="0" smtClean="0">
                <a:solidFill>
                  <a:srgbClr val="0070C0"/>
                </a:solidFill>
                <a:effectLst>
                  <a:outerShdw blurRad="38100" dist="38100" dir="2700000" algn="tl">
                    <a:srgbClr val="000000">
                      <a:alpha val="43137"/>
                    </a:srgbClr>
                  </a:outerShdw>
                </a:effectLst>
                <a:cs typeface="Ali-A-Traditional" pitchFamily="2" charset="-78"/>
              </a:rPr>
              <a:t>النُّمو</a:t>
            </a:r>
            <a:r>
              <a:rPr lang="ar-IQ" sz="4000" b="1" dirty="0" smtClean="0">
                <a:solidFill>
                  <a:srgbClr val="0070C0"/>
                </a:solidFill>
                <a:effectLst>
                  <a:outerShdw blurRad="38100" dist="38100" dir="2700000" algn="tl">
                    <a:srgbClr val="000000">
                      <a:alpha val="43137"/>
                    </a:srgbClr>
                  </a:outerShdw>
                </a:effectLst>
                <a:cs typeface="Ali-A-Traditional" pitchFamily="2" charset="-78"/>
              </a:rPr>
              <a:t> </a:t>
            </a:r>
            <a:r>
              <a:rPr lang="en-US" sz="4000" b="1" dirty="0" smtClean="0">
                <a:solidFill>
                  <a:srgbClr val="0070C0"/>
                </a:solidFill>
                <a:effectLst>
                  <a:outerShdw blurRad="38100" dist="38100" dir="2700000" algn="tl">
                    <a:srgbClr val="000000">
                      <a:alpha val="43137"/>
                    </a:srgbClr>
                  </a:outerShdw>
                </a:effectLst>
                <a:cs typeface="Ali-A-Traditional" pitchFamily="2" charset="-78"/>
              </a:rPr>
              <a:t> </a:t>
            </a:r>
            <a:r>
              <a:rPr lang="en-US" sz="4000" b="1" dirty="0">
                <a:solidFill>
                  <a:srgbClr val="0070C0"/>
                </a:solidFill>
                <a:effectLst>
                  <a:outerShdw blurRad="38100" dist="38100" dir="2700000" algn="tl">
                    <a:srgbClr val="000000">
                      <a:alpha val="43137"/>
                    </a:srgbClr>
                  </a:outerShdw>
                </a:effectLst>
                <a:cs typeface="Ali-A-Traditional" pitchFamily="2" charset="-78"/>
              </a:rPr>
              <a:t>.</a:t>
            </a:r>
            <a:r>
              <a:rPr lang="en-US" sz="4000" b="1" dirty="0">
                <a:effectLst>
                  <a:outerShdw blurRad="38100" dist="38100" dir="2700000" algn="tl">
                    <a:srgbClr val="000000">
                      <a:alpha val="43137"/>
                    </a:srgbClr>
                  </a:outerShdw>
                </a:effectLst>
                <a:cs typeface="Ali-A-Traditional" pitchFamily="2" charset="-78"/>
              </a:rPr>
              <a:t/>
            </a:r>
            <a:br>
              <a:rPr lang="en-US" sz="4000" b="1" dirty="0">
                <a:effectLst>
                  <a:outerShdw blurRad="38100" dist="38100" dir="2700000" algn="tl">
                    <a:srgbClr val="000000">
                      <a:alpha val="43137"/>
                    </a:srgbClr>
                  </a:outerShdw>
                </a:effectLst>
                <a:cs typeface="Ali-A-Traditional" pitchFamily="2" charset="-78"/>
              </a:rPr>
            </a:br>
            <a:r>
              <a:rPr lang="ar-SA" sz="4000" b="1" dirty="0">
                <a:solidFill>
                  <a:srgbClr val="C00000"/>
                </a:solidFill>
                <a:effectLst>
                  <a:outerShdw blurRad="38100" dist="38100" dir="2700000" algn="tl">
                    <a:srgbClr val="000000">
                      <a:alpha val="43137"/>
                    </a:srgbClr>
                  </a:outerShdw>
                </a:effectLst>
                <a:cs typeface="Ali-A-Traditional" pitchFamily="2" charset="-78"/>
              </a:rPr>
              <a:t>تُؤدي عمليَّة التَّغذيَّة إلى تغيرات كيميائية تحدث داخل الجسم ينتج عنها تكوين بنية الجسم، وتجديد أنسجة الجسم </a:t>
            </a:r>
            <a:r>
              <a:rPr lang="ar-SA" sz="4000" b="1" dirty="0" smtClean="0">
                <a:solidFill>
                  <a:srgbClr val="C00000"/>
                </a:solidFill>
                <a:effectLst>
                  <a:outerShdw blurRad="38100" dist="38100" dir="2700000" algn="tl">
                    <a:srgbClr val="000000">
                      <a:alpha val="43137"/>
                    </a:srgbClr>
                  </a:outerShdw>
                </a:effectLst>
                <a:cs typeface="Ali-A-Traditional" pitchFamily="2" charset="-78"/>
              </a:rPr>
              <a:t>المستهلكة</a:t>
            </a:r>
            <a:r>
              <a:rPr lang="ar-IQ" sz="4000" b="1" dirty="0" smtClean="0">
                <a:solidFill>
                  <a:srgbClr val="C00000"/>
                </a:solidFill>
                <a:effectLst>
                  <a:outerShdw blurRad="38100" dist="38100" dir="2700000" algn="tl">
                    <a:srgbClr val="000000">
                      <a:alpha val="43137"/>
                    </a:srgbClr>
                  </a:outerShdw>
                </a:effectLst>
                <a:cs typeface="Ali-A-Traditional" pitchFamily="2" charset="-78"/>
              </a:rPr>
              <a:t> </a:t>
            </a:r>
            <a:r>
              <a:rPr lang="en-US" sz="4000" b="1" dirty="0" smtClean="0">
                <a:solidFill>
                  <a:srgbClr val="C00000"/>
                </a:solidFill>
                <a:effectLst>
                  <a:outerShdw blurRad="38100" dist="38100" dir="2700000" algn="tl">
                    <a:srgbClr val="000000">
                      <a:alpha val="43137"/>
                    </a:srgbClr>
                  </a:outerShdw>
                </a:effectLst>
                <a:cs typeface="Ali-A-Traditional" pitchFamily="2" charset="-78"/>
              </a:rPr>
              <a:t>.</a:t>
            </a:r>
            <a:r>
              <a:rPr lang="en-US" sz="4000" b="1" dirty="0">
                <a:effectLst>
                  <a:outerShdw blurRad="38100" dist="38100" dir="2700000" algn="tl">
                    <a:srgbClr val="000000">
                      <a:alpha val="43137"/>
                    </a:srgbClr>
                  </a:outerShdw>
                </a:effectLst>
                <a:cs typeface="Ali-A-Traditional" pitchFamily="2" charset="-78"/>
              </a:rPr>
              <a:t/>
            </a:r>
            <a:br>
              <a:rPr lang="en-US" sz="4000" b="1" dirty="0">
                <a:effectLst>
                  <a:outerShdw blurRad="38100" dist="38100" dir="2700000" algn="tl">
                    <a:srgbClr val="000000">
                      <a:alpha val="43137"/>
                    </a:srgbClr>
                  </a:outerShdw>
                </a:effectLst>
                <a:cs typeface="Ali-A-Traditional" pitchFamily="2" charset="-78"/>
              </a:rPr>
            </a:br>
            <a:r>
              <a:rPr lang="ar-SA" sz="4000" b="1" dirty="0">
                <a:solidFill>
                  <a:srgbClr val="00B050"/>
                </a:solidFill>
                <a:effectLst>
                  <a:outerShdw blurRad="38100" dist="38100" dir="2700000" algn="tl">
                    <a:srgbClr val="000000">
                      <a:alpha val="43137"/>
                    </a:srgbClr>
                  </a:outerShdw>
                </a:effectLst>
                <a:cs typeface="Ali-A-Traditional" pitchFamily="2" charset="-78"/>
              </a:rPr>
              <a:t>تحدث عمليات الهدم والبناء في </a:t>
            </a:r>
            <a:r>
              <a:rPr lang="ar-SA" sz="4000" b="1" dirty="0" smtClean="0">
                <a:solidFill>
                  <a:srgbClr val="00B050"/>
                </a:solidFill>
                <a:effectLst>
                  <a:outerShdw blurRad="38100" dist="38100" dir="2700000" algn="tl">
                    <a:srgbClr val="000000">
                      <a:alpha val="43137"/>
                    </a:srgbClr>
                  </a:outerShdw>
                </a:effectLst>
                <a:cs typeface="Ali-A-Traditional" pitchFamily="2" charset="-78"/>
              </a:rPr>
              <a:t>الجسم</a:t>
            </a:r>
            <a:r>
              <a:rPr lang="ar-IQ" sz="4000" b="1" dirty="0" smtClean="0">
                <a:solidFill>
                  <a:srgbClr val="00B050"/>
                </a:solidFill>
                <a:effectLst>
                  <a:outerShdw blurRad="38100" dist="38100" dir="2700000" algn="tl">
                    <a:srgbClr val="000000">
                      <a:alpha val="43137"/>
                    </a:srgbClr>
                  </a:outerShdw>
                </a:effectLst>
                <a:cs typeface="Ali-A-Traditional" pitchFamily="2" charset="-78"/>
              </a:rPr>
              <a:t> </a:t>
            </a:r>
            <a:r>
              <a:rPr lang="ar-SA" sz="4000" b="1" dirty="0" smtClean="0">
                <a:solidFill>
                  <a:srgbClr val="00B050"/>
                </a:solidFill>
                <a:effectLst>
                  <a:outerShdw blurRad="38100" dist="38100" dir="2700000" algn="tl">
                    <a:srgbClr val="000000">
                      <a:alpha val="43137"/>
                    </a:srgbClr>
                  </a:outerShdw>
                </a:effectLst>
                <a:cs typeface="Ali-A-Traditional" pitchFamily="2" charset="-78"/>
              </a:rPr>
              <a:t>، </a:t>
            </a:r>
            <a:r>
              <a:rPr lang="ar-SA" sz="4000" b="1" dirty="0">
                <a:solidFill>
                  <a:srgbClr val="00B050"/>
                </a:solidFill>
                <a:effectLst>
                  <a:outerShdw blurRad="38100" dist="38100" dir="2700000" algn="tl">
                    <a:srgbClr val="000000">
                      <a:alpha val="43137"/>
                    </a:srgbClr>
                  </a:outerShdw>
                </a:effectLst>
                <a:cs typeface="Ali-A-Traditional" pitchFamily="2" charset="-78"/>
              </a:rPr>
              <a:t>وقد تزيد عمليات الهدم عن البناء بسبب نقص التَّغذية </a:t>
            </a:r>
            <a:r>
              <a:rPr lang="ar-SA" sz="4000" b="1" dirty="0" smtClean="0">
                <a:solidFill>
                  <a:srgbClr val="00B050"/>
                </a:solidFill>
                <a:effectLst>
                  <a:outerShdw blurRad="38100" dist="38100" dir="2700000" algn="tl">
                    <a:srgbClr val="000000">
                      <a:alpha val="43137"/>
                    </a:srgbClr>
                  </a:outerShdw>
                </a:effectLst>
                <a:cs typeface="Ali-A-Traditional" pitchFamily="2" charset="-78"/>
              </a:rPr>
              <a:t>مم</a:t>
            </a:r>
            <a:r>
              <a:rPr lang="ar-IQ" sz="4000" b="1" dirty="0" smtClean="0">
                <a:solidFill>
                  <a:srgbClr val="00B050"/>
                </a:solidFill>
                <a:effectLst>
                  <a:outerShdw blurRad="38100" dist="38100" dir="2700000" algn="tl">
                    <a:srgbClr val="000000">
                      <a:alpha val="43137"/>
                    </a:srgbClr>
                  </a:outerShdw>
                </a:effectLst>
                <a:cs typeface="Ali-A-Traditional" pitchFamily="2" charset="-78"/>
              </a:rPr>
              <a:t>ّ</a:t>
            </a:r>
            <a:r>
              <a:rPr lang="ar-SA" sz="4000" b="1" dirty="0" smtClean="0">
                <a:solidFill>
                  <a:srgbClr val="00B050"/>
                </a:solidFill>
                <a:effectLst>
                  <a:outerShdw blurRad="38100" dist="38100" dir="2700000" algn="tl">
                    <a:srgbClr val="000000">
                      <a:alpha val="43137"/>
                    </a:srgbClr>
                  </a:outerShdw>
                </a:effectLst>
                <a:cs typeface="Ali-A-Traditional" pitchFamily="2" charset="-78"/>
              </a:rPr>
              <a:t>ا يؤث</a:t>
            </a:r>
            <a:r>
              <a:rPr lang="ar-IQ" sz="4000" b="1" dirty="0" smtClean="0">
                <a:solidFill>
                  <a:srgbClr val="00B050"/>
                </a:solidFill>
                <a:effectLst>
                  <a:outerShdw blurRad="38100" dist="38100" dir="2700000" algn="tl">
                    <a:srgbClr val="000000">
                      <a:alpha val="43137"/>
                    </a:srgbClr>
                  </a:outerShdw>
                </a:effectLst>
                <a:cs typeface="Ali-A-Traditional" pitchFamily="2" charset="-78"/>
              </a:rPr>
              <a:t>ّ</a:t>
            </a:r>
            <a:r>
              <a:rPr lang="ar-SA" sz="4000" b="1" dirty="0" smtClean="0">
                <a:solidFill>
                  <a:srgbClr val="00B050"/>
                </a:solidFill>
                <a:effectLst>
                  <a:outerShdw blurRad="38100" dist="38100" dir="2700000" algn="tl">
                    <a:srgbClr val="000000">
                      <a:alpha val="43137"/>
                    </a:srgbClr>
                  </a:outerShdw>
                </a:effectLst>
                <a:cs typeface="Ali-A-Traditional" pitchFamily="2" charset="-78"/>
              </a:rPr>
              <a:t>ر </a:t>
            </a:r>
            <a:r>
              <a:rPr lang="ar-SA" sz="4000" b="1" dirty="0">
                <a:solidFill>
                  <a:srgbClr val="00B050"/>
                </a:solidFill>
                <a:effectLst>
                  <a:outerShdw blurRad="38100" dist="38100" dir="2700000" algn="tl">
                    <a:srgbClr val="000000">
                      <a:alpha val="43137"/>
                    </a:srgbClr>
                  </a:outerShdw>
                </a:effectLst>
                <a:cs typeface="Ali-A-Traditional" pitchFamily="2" charset="-78"/>
              </a:rPr>
              <a:t>في النُّمو</a:t>
            </a:r>
            <a:r>
              <a:rPr lang="en-US" sz="4000" b="1" dirty="0">
                <a:solidFill>
                  <a:srgbClr val="00B050"/>
                </a:solidFill>
                <a:effectLst>
                  <a:outerShdw blurRad="38100" dist="38100" dir="2700000" algn="tl">
                    <a:srgbClr val="000000">
                      <a:alpha val="43137"/>
                    </a:srgbClr>
                  </a:outerShdw>
                </a:effectLst>
                <a:cs typeface="Ali-A-Traditional" pitchFamily="2" charset="-78"/>
              </a:rPr>
              <a:t> .</a:t>
            </a:r>
            <a:r>
              <a:rPr lang="en-US" sz="4000" b="1" dirty="0">
                <a:effectLst>
                  <a:outerShdw blurRad="38100" dist="38100" dir="2700000" algn="tl">
                    <a:srgbClr val="000000">
                      <a:alpha val="43137"/>
                    </a:srgbClr>
                  </a:outerShdw>
                </a:effectLst>
                <a:cs typeface="Ali-A-Traditional" pitchFamily="2" charset="-78"/>
              </a:rPr>
              <a:t/>
            </a:r>
            <a:br>
              <a:rPr lang="en-US" sz="4000" b="1" dirty="0">
                <a:effectLst>
                  <a:outerShdw blurRad="38100" dist="38100" dir="2700000" algn="tl">
                    <a:srgbClr val="000000">
                      <a:alpha val="43137"/>
                    </a:srgbClr>
                  </a:outerShdw>
                </a:effectLst>
                <a:cs typeface="Ali-A-Traditional" pitchFamily="2" charset="-78"/>
              </a:rPr>
            </a:br>
            <a:r>
              <a:rPr lang="ar-SA" sz="4000" b="1" dirty="0">
                <a:solidFill>
                  <a:srgbClr val="0070C0"/>
                </a:solidFill>
                <a:effectLst>
                  <a:outerShdw blurRad="38100" dist="38100" dir="2700000" algn="tl">
                    <a:srgbClr val="000000">
                      <a:alpha val="43137"/>
                    </a:srgbClr>
                  </a:outerShdw>
                </a:effectLst>
                <a:cs typeface="Ali-A-Traditional" pitchFamily="2" charset="-78"/>
              </a:rPr>
              <a:t>يحتاج الجسم إلى الغذاء المتوازن المتكامل الشامل للعناصر </a:t>
            </a:r>
            <a:r>
              <a:rPr lang="ar-SA" sz="4000" b="1" dirty="0" smtClean="0">
                <a:solidFill>
                  <a:srgbClr val="0070C0"/>
                </a:solidFill>
                <a:effectLst>
                  <a:outerShdw blurRad="38100" dist="38100" dir="2700000" algn="tl">
                    <a:srgbClr val="000000">
                      <a:alpha val="43137"/>
                    </a:srgbClr>
                  </a:outerShdw>
                </a:effectLst>
                <a:cs typeface="Ali-A-Traditional" pitchFamily="2" charset="-78"/>
              </a:rPr>
              <a:t>الغذائية</a:t>
            </a:r>
            <a:r>
              <a:rPr lang="ar-IQ" sz="4000" b="1" dirty="0" smtClean="0">
                <a:solidFill>
                  <a:srgbClr val="0070C0"/>
                </a:solidFill>
                <a:effectLst>
                  <a:outerShdw blurRad="38100" dist="38100" dir="2700000" algn="tl">
                    <a:srgbClr val="000000">
                      <a:alpha val="43137"/>
                    </a:srgbClr>
                  </a:outerShdw>
                </a:effectLst>
                <a:cs typeface="Ali-A-Traditional" pitchFamily="2" charset="-78"/>
              </a:rPr>
              <a:t>.</a:t>
            </a:r>
            <a:endParaRPr lang="en-US" sz="4000" b="1" dirty="0">
              <a:solidFill>
                <a:srgbClr val="0070C0"/>
              </a:solidFill>
              <a:effectLst>
                <a:outerShdw blurRad="38100" dist="38100" dir="2700000" algn="tl">
                  <a:srgbClr val="000000">
                    <a:alpha val="43137"/>
                  </a:srgbClr>
                </a:outerShdw>
              </a:effectLst>
              <a:cs typeface="Ali-A-Traditional" pitchFamily="2" charset="-78"/>
            </a:endParaRPr>
          </a:p>
        </p:txBody>
      </p:sp>
    </p:spTree>
    <p:extLst>
      <p:ext uri="{BB962C8B-B14F-4D97-AF65-F5344CB8AC3E}">
        <p14:creationId xmlns:p14="http://schemas.microsoft.com/office/powerpoint/2010/main" val="4056382778"/>
      </p:ext>
    </p:extLst>
  </p:cSld>
  <p:clrMapOvr>
    <a:masterClrMapping/>
  </p:clrMapOvr>
  <p:transition spd="slow">
    <p:pull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93963" y="83127"/>
            <a:ext cx="11804073" cy="6622472"/>
          </a:xfrm>
        </p:spPr>
        <p:txBody>
          <a:bodyPr>
            <a:noAutofit/>
          </a:bodyPr>
          <a:lstStyle/>
          <a:p>
            <a:pPr marL="0" indent="0" algn="r" rtl="1">
              <a:lnSpc>
                <a:spcPct val="150000"/>
              </a:lnSpc>
              <a:buNone/>
            </a:pPr>
            <a:r>
              <a:rPr lang="ar-SA" sz="6600" b="1" dirty="0">
                <a:effectLst>
                  <a:outerShdw blurRad="38100" dist="38100" dir="2700000" algn="tl">
                    <a:srgbClr val="000000">
                      <a:alpha val="43137"/>
                    </a:srgbClr>
                  </a:outerShdw>
                </a:effectLst>
              </a:rPr>
              <a:t>5</a:t>
            </a:r>
            <a:r>
              <a:rPr lang="en-US" sz="6600" b="1" dirty="0">
                <a:effectLst>
                  <a:outerShdw blurRad="38100" dist="38100" dir="2700000" algn="tl">
                    <a:srgbClr val="000000">
                      <a:alpha val="43137"/>
                    </a:srgbClr>
                  </a:outerShdw>
                </a:effectLst>
                <a:cs typeface="Ali-A-Samik" pitchFamily="2" charset="-78"/>
              </a:rPr>
              <a:t> - </a:t>
            </a:r>
            <a:r>
              <a:rPr lang="ar-SA" sz="6600" b="1" dirty="0">
                <a:effectLst>
                  <a:outerShdw blurRad="38100" dist="38100" dir="2700000" algn="tl">
                    <a:srgbClr val="000000">
                      <a:alpha val="43137"/>
                    </a:srgbClr>
                  </a:outerShdw>
                </a:effectLst>
                <a:cs typeface="Ali-A-Samik" pitchFamily="2" charset="-78"/>
              </a:rPr>
              <a:t>النُّضْجُ </a:t>
            </a:r>
            <a:r>
              <a:rPr lang="ar-SA" sz="6600" b="1" dirty="0" smtClean="0">
                <a:effectLst>
                  <a:outerShdw blurRad="38100" dist="38100" dir="2700000" algn="tl">
                    <a:srgbClr val="000000">
                      <a:alpha val="43137"/>
                    </a:srgbClr>
                  </a:outerShdw>
                </a:effectLst>
                <a:cs typeface="Ali-A-Samik" pitchFamily="2" charset="-78"/>
              </a:rPr>
              <a:t>والتَّع</a:t>
            </a:r>
            <a:r>
              <a:rPr lang="ar-IQ" sz="6600" b="1" dirty="0" smtClean="0">
                <a:effectLst>
                  <a:outerShdw blurRad="38100" dist="38100" dir="2700000" algn="tl">
                    <a:srgbClr val="000000">
                      <a:alpha val="43137"/>
                    </a:srgbClr>
                  </a:outerShdw>
                </a:effectLst>
                <a:cs typeface="Ali-A-Samik" pitchFamily="2" charset="-78"/>
              </a:rPr>
              <a:t>ـ</a:t>
            </a:r>
            <a:r>
              <a:rPr lang="ar-SA" sz="6600" b="1" dirty="0" smtClean="0">
                <a:effectLst>
                  <a:outerShdw blurRad="38100" dist="38100" dir="2700000" algn="tl">
                    <a:srgbClr val="000000">
                      <a:alpha val="43137"/>
                    </a:srgbClr>
                  </a:outerShdw>
                </a:effectLst>
                <a:cs typeface="Ali-A-Samik" pitchFamily="2" charset="-78"/>
              </a:rPr>
              <a:t>َلُّم</a:t>
            </a:r>
            <a:r>
              <a:rPr lang="en-US" sz="3600" b="1" dirty="0">
                <a:effectLst>
                  <a:outerShdw blurRad="38100" dist="38100" dir="2700000" algn="tl">
                    <a:srgbClr val="000000">
                      <a:alpha val="43137"/>
                    </a:srgbClr>
                  </a:outerShdw>
                </a:effectLst>
                <a:cs typeface="Ali-A-Samik" pitchFamily="2" charset="-78"/>
              </a:rPr>
              <a:t/>
            </a:r>
            <a:br>
              <a:rPr lang="en-US" sz="3600" b="1" dirty="0">
                <a:effectLst>
                  <a:outerShdw blurRad="38100" dist="38100" dir="2700000" algn="tl">
                    <a:srgbClr val="000000">
                      <a:alpha val="43137"/>
                    </a:srgbClr>
                  </a:outerShdw>
                </a:effectLst>
                <a:cs typeface="Ali-A-Samik" pitchFamily="2" charset="-78"/>
              </a:rPr>
            </a:br>
            <a:r>
              <a:rPr lang="ar-SA" sz="4800" b="1" dirty="0">
                <a:solidFill>
                  <a:srgbClr val="0070C0"/>
                </a:solidFill>
                <a:effectLst>
                  <a:outerShdw blurRad="38100" dist="38100" dir="2700000" algn="tl">
                    <a:srgbClr val="000000">
                      <a:alpha val="43137"/>
                    </a:srgbClr>
                  </a:outerShdw>
                </a:effectLst>
                <a:cs typeface="Ali-A-Traditional" pitchFamily="2" charset="-78"/>
              </a:rPr>
              <a:t>النُّضج</a:t>
            </a:r>
            <a:r>
              <a:rPr lang="en-US" sz="4800" b="1" dirty="0">
                <a:solidFill>
                  <a:srgbClr val="0070C0"/>
                </a:solidFill>
                <a:effectLst>
                  <a:outerShdw blurRad="38100" dist="38100" dir="2700000" algn="tl">
                    <a:srgbClr val="000000">
                      <a:alpha val="43137"/>
                    </a:srgbClr>
                  </a:outerShdw>
                </a:effectLst>
                <a:cs typeface="Ali-A-Traditional" pitchFamily="2" charset="-78"/>
              </a:rPr>
              <a:t> : </a:t>
            </a:r>
            <a:r>
              <a:rPr lang="ar-SA" sz="4800" b="1" dirty="0">
                <a:solidFill>
                  <a:srgbClr val="0070C0"/>
                </a:solidFill>
                <a:effectLst>
                  <a:outerShdw blurRad="38100" dist="38100" dir="2700000" algn="tl">
                    <a:srgbClr val="000000">
                      <a:alpha val="43137"/>
                    </a:srgbClr>
                  </a:outerShdw>
                </a:effectLst>
                <a:cs typeface="Ali-A-Traditional" pitchFamily="2" charset="-78"/>
              </a:rPr>
              <a:t>هو تغيرات نمائيَّة يمكن ملاحظتها</a:t>
            </a:r>
            <a:r>
              <a:rPr lang="en-US" sz="4800" b="1" dirty="0">
                <a:solidFill>
                  <a:srgbClr val="0070C0"/>
                </a:solidFill>
                <a:effectLst>
                  <a:outerShdw blurRad="38100" dist="38100" dir="2700000" algn="tl">
                    <a:srgbClr val="000000">
                      <a:alpha val="43137"/>
                    </a:srgbClr>
                  </a:outerShdw>
                </a:effectLst>
                <a:cs typeface="Ali-A-Traditional" pitchFamily="2" charset="-78"/>
              </a:rPr>
              <a:t> </a:t>
            </a:r>
            <a:r>
              <a:rPr lang="en-US" sz="4000" b="1" dirty="0">
                <a:solidFill>
                  <a:srgbClr val="0070C0"/>
                </a:solidFill>
                <a:effectLst>
                  <a:outerShdw blurRad="38100" dist="38100" dir="2700000" algn="tl">
                    <a:srgbClr val="000000">
                      <a:alpha val="43137"/>
                    </a:srgbClr>
                  </a:outerShdw>
                </a:effectLst>
                <a:cs typeface="Ali-A-Traditional" pitchFamily="2" charset="-78"/>
              </a:rPr>
              <a:t>.. </a:t>
            </a:r>
            <a:r>
              <a:rPr lang="en-US" sz="3600" dirty="0">
                <a:effectLst>
                  <a:outerShdw blurRad="38100" dist="38100" dir="2700000" algn="tl">
                    <a:srgbClr val="000000">
                      <a:alpha val="43137"/>
                    </a:srgbClr>
                  </a:outerShdw>
                </a:effectLst>
                <a:cs typeface="Ali-A-Samik" pitchFamily="2" charset="-78"/>
              </a:rPr>
              <a:t/>
            </a:r>
            <a:br>
              <a:rPr lang="en-US" sz="3600" dirty="0">
                <a:effectLst>
                  <a:outerShdw blurRad="38100" dist="38100" dir="2700000" algn="tl">
                    <a:srgbClr val="000000">
                      <a:alpha val="43137"/>
                    </a:srgbClr>
                  </a:outerShdw>
                </a:effectLst>
                <a:cs typeface="Ali-A-Samik" pitchFamily="2" charset="-78"/>
              </a:rPr>
            </a:br>
            <a:r>
              <a:rPr lang="ar-SA" sz="4000" b="1" dirty="0">
                <a:solidFill>
                  <a:srgbClr val="C00000"/>
                </a:solidFill>
                <a:effectLst>
                  <a:outerShdw blurRad="38100" dist="38100" dir="2700000" algn="tl">
                    <a:srgbClr val="000000">
                      <a:alpha val="43137"/>
                    </a:srgbClr>
                  </a:outerShdw>
                </a:effectLst>
                <a:cs typeface="Ali-A-Samik" pitchFamily="2" charset="-78"/>
              </a:rPr>
              <a:t>النُّضج هو : </a:t>
            </a:r>
            <a:r>
              <a:rPr lang="ar-SA" sz="4000" b="1" dirty="0" smtClean="0">
                <a:solidFill>
                  <a:srgbClr val="C00000"/>
                </a:solidFill>
                <a:effectLst>
                  <a:outerShdw blurRad="38100" dist="38100" dir="2700000" algn="tl">
                    <a:srgbClr val="000000">
                      <a:alpha val="43137"/>
                    </a:srgbClr>
                  </a:outerShdw>
                </a:effectLst>
                <a:cs typeface="Ali-A-Samik" pitchFamily="2" charset="-78"/>
              </a:rPr>
              <a:t>"</a:t>
            </a:r>
            <a:r>
              <a:rPr lang="ar-IQ" sz="4000" b="1" dirty="0" smtClean="0">
                <a:solidFill>
                  <a:srgbClr val="C00000"/>
                </a:solidFill>
                <a:effectLst>
                  <a:outerShdw blurRad="38100" dist="38100" dir="2700000" algn="tl">
                    <a:srgbClr val="000000">
                      <a:alpha val="43137"/>
                    </a:srgbClr>
                  </a:outerShdw>
                </a:effectLst>
                <a:cs typeface="Ali-A-Samik" pitchFamily="2" charset="-78"/>
              </a:rPr>
              <a:t> </a:t>
            </a:r>
            <a:r>
              <a:rPr lang="ar-SA" sz="4000" b="1" dirty="0" smtClean="0">
                <a:solidFill>
                  <a:srgbClr val="C00000"/>
                </a:solidFill>
                <a:effectLst>
                  <a:outerShdw blurRad="38100" dist="38100" dir="2700000" algn="tl">
                    <a:srgbClr val="000000">
                      <a:alpha val="43137"/>
                    </a:srgbClr>
                  </a:outerShdw>
                </a:effectLst>
                <a:cs typeface="Ali-A-Samik" pitchFamily="2" charset="-78"/>
              </a:rPr>
              <a:t>التَّغير </a:t>
            </a:r>
            <a:r>
              <a:rPr lang="ar-SA" sz="4000" b="1" dirty="0">
                <a:solidFill>
                  <a:srgbClr val="C00000"/>
                </a:solidFill>
                <a:effectLst>
                  <a:outerShdw blurRad="38100" dist="38100" dir="2700000" algn="tl">
                    <a:srgbClr val="000000">
                      <a:alpha val="43137"/>
                    </a:srgbClr>
                  </a:outerShdw>
                </a:effectLst>
                <a:cs typeface="Ali-A-Samik" pitchFamily="2" charset="-78"/>
              </a:rPr>
              <a:t>المفاجئ لمظاهر سلوكيَّة تظهر عند أفراد النَّوع الواحد دون أثر </a:t>
            </a:r>
            <a:r>
              <a:rPr lang="ar-SA" sz="4000" b="1" dirty="0" smtClean="0">
                <a:solidFill>
                  <a:srgbClr val="C00000"/>
                </a:solidFill>
                <a:effectLst>
                  <a:outerShdw blurRad="38100" dist="38100" dir="2700000" algn="tl">
                    <a:srgbClr val="000000">
                      <a:alpha val="43137"/>
                    </a:srgbClr>
                  </a:outerShdw>
                </a:effectLst>
                <a:cs typeface="Ali-A-Samik" pitchFamily="2" charset="-78"/>
              </a:rPr>
              <a:t>للتَّدريب</a:t>
            </a:r>
            <a:r>
              <a:rPr lang="ar-IQ" sz="4000" b="1" dirty="0" smtClean="0">
                <a:solidFill>
                  <a:srgbClr val="C00000"/>
                </a:solidFill>
                <a:effectLst>
                  <a:outerShdw blurRad="38100" dist="38100" dir="2700000" algn="tl">
                    <a:srgbClr val="000000">
                      <a:alpha val="43137"/>
                    </a:srgbClr>
                  </a:outerShdw>
                </a:effectLst>
                <a:cs typeface="Ali-A-Samik" pitchFamily="2" charset="-78"/>
              </a:rPr>
              <a:t> </a:t>
            </a:r>
            <a:r>
              <a:rPr lang="en-US" sz="4000" b="1" dirty="0" smtClean="0">
                <a:solidFill>
                  <a:srgbClr val="C00000"/>
                </a:solidFill>
                <a:effectLst>
                  <a:outerShdw blurRad="38100" dist="38100" dir="2700000" algn="tl">
                    <a:srgbClr val="000000">
                      <a:alpha val="43137"/>
                    </a:srgbClr>
                  </a:outerShdw>
                </a:effectLst>
                <a:cs typeface="Ali-A-Samik" pitchFamily="2" charset="-78"/>
              </a:rPr>
              <a:t>"</a:t>
            </a:r>
            <a:r>
              <a:rPr lang="ar-IQ" sz="4000" b="1" dirty="0" smtClean="0">
                <a:solidFill>
                  <a:srgbClr val="C00000"/>
                </a:solidFill>
                <a:effectLst>
                  <a:outerShdw blurRad="38100" dist="38100" dir="2700000" algn="tl">
                    <a:srgbClr val="000000">
                      <a:alpha val="43137"/>
                    </a:srgbClr>
                  </a:outerShdw>
                </a:effectLst>
                <a:cs typeface="Ali-A-Samik" pitchFamily="2" charset="-78"/>
              </a:rPr>
              <a:t> </a:t>
            </a:r>
            <a:r>
              <a:rPr lang="ar-SA" sz="4000" b="1" dirty="0" smtClean="0">
                <a:solidFill>
                  <a:srgbClr val="C00000"/>
                </a:solidFill>
                <a:effectLst>
                  <a:outerShdw blurRad="38100" dist="38100" dir="2700000" algn="tl">
                    <a:srgbClr val="000000">
                      <a:alpha val="43137"/>
                    </a:srgbClr>
                  </a:outerShdw>
                </a:effectLst>
                <a:cs typeface="Ali-A-Samik" pitchFamily="2" charset="-78"/>
              </a:rPr>
              <a:t>.</a:t>
            </a:r>
            <a:r>
              <a:rPr lang="en-US" sz="3600" dirty="0">
                <a:effectLst>
                  <a:outerShdw blurRad="38100" dist="38100" dir="2700000" algn="tl">
                    <a:srgbClr val="000000">
                      <a:alpha val="43137"/>
                    </a:srgbClr>
                  </a:outerShdw>
                </a:effectLst>
                <a:cs typeface="Ali-A-Samik" pitchFamily="2" charset="-78"/>
              </a:rPr>
              <a:t/>
            </a:r>
            <a:br>
              <a:rPr lang="en-US" sz="3600" dirty="0">
                <a:effectLst>
                  <a:outerShdw blurRad="38100" dist="38100" dir="2700000" algn="tl">
                    <a:srgbClr val="000000">
                      <a:alpha val="43137"/>
                    </a:srgbClr>
                  </a:outerShdw>
                </a:effectLst>
                <a:cs typeface="Ali-A-Samik" pitchFamily="2" charset="-78"/>
              </a:rPr>
            </a:br>
            <a:r>
              <a:rPr lang="ar-SA" sz="4800" b="1" dirty="0">
                <a:effectLst>
                  <a:outerShdw blurRad="38100" dist="38100" dir="2700000" algn="tl">
                    <a:srgbClr val="000000">
                      <a:alpha val="43137"/>
                    </a:srgbClr>
                  </a:outerShdw>
                </a:effectLst>
                <a:cs typeface="Ali-A-Sahifa Bold" pitchFamily="2" charset="-78"/>
              </a:rPr>
              <a:t>مثال: نضج الجهاز العصبي والتشريحي للطفل الذي يمكنه من المشي أو الكلام أو الكتابة </a:t>
            </a:r>
            <a:r>
              <a:rPr lang="ar-SA" sz="4800" b="1" dirty="0" smtClean="0">
                <a:effectLst>
                  <a:outerShdw blurRad="38100" dist="38100" dir="2700000" algn="tl">
                    <a:srgbClr val="000000">
                      <a:alpha val="43137"/>
                    </a:srgbClr>
                  </a:outerShdw>
                </a:effectLst>
                <a:cs typeface="Ali-A-Sahifa Bold" pitchFamily="2" charset="-78"/>
              </a:rPr>
              <a:t>والقراءة</a:t>
            </a:r>
            <a:r>
              <a:rPr lang="ar-IQ" sz="4800" b="1" dirty="0" smtClean="0">
                <a:effectLst>
                  <a:outerShdw blurRad="38100" dist="38100" dir="2700000" algn="tl">
                    <a:srgbClr val="000000">
                      <a:alpha val="43137"/>
                    </a:srgbClr>
                  </a:outerShdw>
                </a:effectLst>
                <a:cs typeface="Ali-A-Sahifa Bold" pitchFamily="2" charset="-78"/>
              </a:rPr>
              <a:t> </a:t>
            </a:r>
            <a:r>
              <a:rPr lang="ar-SA" sz="4800" b="1" dirty="0" smtClean="0">
                <a:effectLst>
                  <a:outerShdw blurRad="38100" dist="38100" dir="2700000" algn="tl">
                    <a:srgbClr val="000000">
                      <a:alpha val="43137"/>
                    </a:srgbClr>
                  </a:outerShdw>
                </a:effectLst>
                <a:cs typeface="Ali-A-Sahifa Bold" pitchFamily="2" charset="-78"/>
              </a:rPr>
              <a:t>.</a:t>
            </a:r>
            <a:r>
              <a:rPr lang="ar-IQ" sz="4800" b="1" dirty="0" smtClean="0">
                <a:effectLst>
                  <a:outerShdw blurRad="38100" dist="38100" dir="2700000" algn="tl">
                    <a:srgbClr val="000000">
                      <a:alpha val="43137"/>
                    </a:srgbClr>
                  </a:outerShdw>
                </a:effectLst>
                <a:cs typeface="Ali-A-Sahifa Bold" pitchFamily="2" charset="-78"/>
              </a:rPr>
              <a:t> </a:t>
            </a:r>
            <a:endParaRPr lang="en-US" sz="4400" b="1" dirty="0">
              <a:effectLst>
                <a:outerShdw blurRad="38100" dist="38100" dir="2700000" algn="tl">
                  <a:srgbClr val="000000">
                    <a:alpha val="43137"/>
                  </a:srgbClr>
                </a:outerShdw>
              </a:effectLst>
              <a:cs typeface="Ali-A-Sahifa Bold" pitchFamily="2" charset="-78"/>
            </a:endParaRPr>
          </a:p>
        </p:txBody>
      </p:sp>
    </p:spTree>
    <p:extLst>
      <p:ext uri="{BB962C8B-B14F-4D97-AF65-F5344CB8AC3E}">
        <p14:creationId xmlns:p14="http://schemas.microsoft.com/office/powerpoint/2010/main" val="826930045"/>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3"/>
          <p:cNvSpPr>
            <a:spLocks noGrp="1"/>
          </p:cNvSpPr>
          <p:nvPr>
            <p:ph type="title"/>
          </p:nvPr>
        </p:nvSpPr>
        <p:spPr>
          <a:xfrm>
            <a:off x="152401" y="207817"/>
            <a:ext cx="11831782" cy="6456219"/>
          </a:xfrm>
        </p:spPr>
        <p:txBody>
          <a:bodyPr>
            <a:noAutofit/>
          </a:bodyPr>
          <a:lstStyle/>
          <a:p>
            <a:pPr algn="r" rtl="1">
              <a:lnSpc>
                <a:spcPct val="150000"/>
              </a:lnSpc>
            </a:pPr>
            <a:r>
              <a:rPr lang="ar-SA" b="1" dirty="0">
                <a:effectLst>
                  <a:outerShdw blurRad="38100" dist="38100" dir="2700000" algn="tl">
                    <a:srgbClr val="000000">
                      <a:alpha val="43137"/>
                    </a:srgbClr>
                  </a:outerShdw>
                </a:effectLst>
                <a:latin typeface="+mn-lt"/>
                <a:ea typeface="+mn-ea"/>
                <a:cs typeface="Ali-A-Sharif" pitchFamily="2" charset="-78"/>
              </a:rPr>
              <a:t>وبعد الحرب العالمية الأولى بقليل </a:t>
            </a:r>
            <a:r>
              <a:rPr lang="ar-SA" b="1" dirty="0">
                <a:solidFill>
                  <a:srgbClr val="FF0000"/>
                </a:solidFill>
                <a:effectLst>
                  <a:outerShdw blurRad="38100" dist="38100" dir="2700000" algn="tl">
                    <a:srgbClr val="000000">
                      <a:alpha val="43137"/>
                    </a:srgbClr>
                  </a:outerShdw>
                </a:effectLst>
                <a:latin typeface="+mn-lt"/>
                <a:ea typeface="+mn-ea"/>
                <a:cs typeface="Ali-A-Sharif" pitchFamily="2" charset="-78"/>
              </a:rPr>
              <a:t>(1914- 1918م)</a:t>
            </a:r>
            <a:r>
              <a:rPr lang="ar-SA" b="1" dirty="0">
                <a:effectLst>
                  <a:outerShdw blurRad="38100" dist="38100" dir="2700000" algn="tl">
                    <a:srgbClr val="000000">
                      <a:alpha val="43137"/>
                    </a:srgbClr>
                  </a:outerShdw>
                </a:effectLst>
                <a:latin typeface="+mn-lt"/>
                <a:ea typeface="+mn-ea"/>
                <a:cs typeface="Ali-A-Sharif" pitchFamily="2" charset="-78"/>
              </a:rPr>
              <a:t>, بدأت البحوث حول المُراهقة في الظُّهور والذُّيوع , وخلال فترة ما بين الحربين ظهرت بعض الدِّراسات </a:t>
            </a:r>
            <a:r>
              <a:rPr lang="ar-SA" b="1" dirty="0" smtClean="0">
                <a:effectLst>
                  <a:outerShdw blurRad="38100" dist="38100" dir="2700000" algn="tl">
                    <a:srgbClr val="000000">
                      <a:alpha val="43137"/>
                    </a:srgbClr>
                  </a:outerShdw>
                </a:effectLst>
                <a:latin typeface="+mn-lt"/>
                <a:ea typeface="+mn-ea"/>
                <a:cs typeface="Ali-A-Sharif" pitchFamily="2" charset="-78"/>
              </a:rPr>
              <a:t>ح</a:t>
            </a:r>
            <a:r>
              <a:rPr lang="ar-IQ" b="1" dirty="0" smtClean="0">
                <a:effectLst>
                  <a:outerShdw blurRad="38100" dist="38100" dir="2700000" algn="tl">
                    <a:srgbClr val="000000">
                      <a:alpha val="43137"/>
                    </a:srgbClr>
                  </a:outerShdw>
                </a:effectLst>
                <a:latin typeface="+mn-lt"/>
                <a:ea typeface="+mn-ea"/>
                <a:cs typeface="Ali-A-Sharif" pitchFamily="2" charset="-78"/>
              </a:rPr>
              <a:t>ـ</a:t>
            </a:r>
            <a:r>
              <a:rPr lang="ar-SA" b="1" dirty="0" smtClean="0">
                <a:effectLst>
                  <a:outerShdw blurRad="38100" dist="38100" dir="2700000" algn="tl">
                    <a:srgbClr val="000000">
                      <a:alpha val="43137"/>
                    </a:srgbClr>
                  </a:outerShdw>
                </a:effectLst>
                <a:latin typeface="+mn-lt"/>
                <a:ea typeface="+mn-ea"/>
                <a:cs typeface="Ali-A-Sharif" pitchFamily="2" charset="-78"/>
              </a:rPr>
              <a:t>ول </a:t>
            </a:r>
            <a:r>
              <a:rPr lang="ar-SA" b="1" dirty="0">
                <a:effectLst>
                  <a:outerShdw blurRad="38100" dist="38100" dir="2700000" algn="tl">
                    <a:srgbClr val="000000">
                      <a:alpha val="43137"/>
                    </a:srgbClr>
                  </a:outerShdw>
                </a:effectLst>
                <a:latin typeface="+mn-lt"/>
                <a:ea typeface="+mn-ea"/>
                <a:cs typeface="Ali-A-Sharif" pitchFamily="2" charset="-78"/>
              </a:rPr>
              <a:t>الرُّشد </a:t>
            </a:r>
            <a:r>
              <a:rPr lang="ar-SA" b="1" dirty="0" smtClean="0">
                <a:effectLst>
                  <a:outerShdw blurRad="38100" dist="38100" dir="2700000" algn="tl">
                    <a:srgbClr val="000000">
                      <a:alpha val="43137"/>
                    </a:srgbClr>
                  </a:outerShdw>
                </a:effectLst>
                <a:latin typeface="+mn-lt"/>
                <a:ea typeface="+mn-ea"/>
                <a:cs typeface="Ali-A-Sharif" pitchFamily="2" charset="-78"/>
              </a:rPr>
              <a:t>المُبَكِّ</a:t>
            </a:r>
            <a:r>
              <a:rPr lang="ar-IQ" b="1" dirty="0" smtClean="0">
                <a:effectLst>
                  <a:outerShdw blurRad="38100" dist="38100" dir="2700000" algn="tl">
                    <a:srgbClr val="000000">
                      <a:alpha val="43137"/>
                    </a:srgbClr>
                  </a:outerShdw>
                </a:effectLst>
                <a:latin typeface="+mn-lt"/>
                <a:ea typeface="+mn-ea"/>
                <a:cs typeface="Ali-A-Sharif" pitchFamily="2" charset="-78"/>
              </a:rPr>
              <a:t>ـ</a:t>
            </a:r>
            <a:r>
              <a:rPr lang="ar-SA" b="1" dirty="0" smtClean="0">
                <a:effectLst>
                  <a:outerShdw blurRad="38100" dist="38100" dir="2700000" algn="tl">
                    <a:srgbClr val="000000">
                      <a:alpha val="43137"/>
                    </a:srgbClr>
                  </a:outerShdw>
                </a:effectLst>
                <a:latin typeface="+mn-lt"/>
                <a:ea typeface="+mn-ea"/>
                <a:cs typeface="Ali-A-Sharif" pitchFamily="2" charset="-78"/>
              </a:rPr>
              <a:t>ر</a:t>
            </a:r>
            <a:r>
              <a:rPr lang="ar-IQ" b="1" dirty="0" smtClean="0">
                <a:effectLst>
                  <a:outerShdw blurRad="38100" dist="38100" dir="2700000" algn="tl">
                    <a:srgbClr val="000000">
                      <a:alpha val="43137"/>
                    </a:srgbClr>
                  </a:outerShdw>
                </a:effectLst>
                <a:latin typeface="+mn-lt"/>
                <a:ea typeface="+mn-ea"/>
                <a:cs typeface="Ali-A-Sharif" pitchFamily="2" charset="-78"/>
              </a:rPr>
              <a:t> </a:t>
            </a:r>
            <a:r>
              <a:rPr lang="ar-SA" b="1" dirty="0" smtClean="0">
                <a:effectLst>
                  <a:outerShdw blurRad="38100" dist="38100" dir="2700000" algn="tl">
                    <a:srgbClr val="000000">
                      <a:alpha val="43137"/>
                    </a:srgbClr>
                  </a:outerShdw>
                </a:effectLst>
                <a:latin typeface="+mn-lt"/>
                <a:ea typeface="+mn-ea"/>
                <a:cs typeface="Ali-A-Sharif" pitchFamily="2" charset="-78"/>
              </a:rPr>
              <a:t>، </a:t>
            </a:r>
            <a:r>
              <a:rPr lang="ar-SA" b="1" dirty="0">
                <a:effectLst>
                  <a:outerShdw blurRad="38100" dist="38100" dir="2700000" algn="tl">
                    <a:srgbClr val="000000">
                      <a:alpha val="43137"/>
                    </a:srgbClr>
                  </a:outerShdw>
                </a:effectLst>
                <a:latin typeface="+mn-lt"/>
                <a:ea typeface="+mn-ea"/>
                <a:cs typeface="Ali-A-Sharif" pitchFamily="2" charset="-78"/>
              </a:rPr>
              <a:t>إلّا أنَّها لم تتناول النُّمو في </a:t>
            </a:r>
            <a:r>
              <a:rPr lang="ar-SA" b="1" dirty="0" smtClean="0">
                <a:effectLst>
                  <a:outerShdw blurRad="38100" dist="38100" dir="2700000" algn="tl">
                    <a:srgbClr val="000000">
                      <a:alpha val="43137"/>
                    </a:srgbClr>
                  </a:outerShdw>
                </a:effectLst>
                <a:latin typeface="+mn-lt"/>
                <a:ea typeface="+mn-ea"/>
                <a:cs typeface="Ali-A-Sharif" pitchFamily="2" charset="-78"/>
              </a:rPr>
              <a:t>ه</a:t>
            </a:r>
            <a:r>
              <a:rPr lang="ar-IQ" b="1" dirty="0" smtClean="0">
                <a:effectLst>
                  <a:outerShdw blurRad="38100" dist="38100" dir="2700000" algn="tl">
                    <a:srgbClr val="000000">
                      <a:alpha val="43137"/>
                    </a:srgbClr>
                  </a:outerShdw>
                </a:effectLst>
                <a:latin typeface="+mn-lt"/>
                <a:ea typeface="+mn-ea"/>
                <a:cs typeface="Ali-A-Sharif" pitchFamily="2" charset="-78"/>
              </a:rPr>
              <a:t>ـ</a:t>
            </a:r>
            <a:r>
              <a:rPr lang="ar-SA" b="1" dirty="0" smtClean="0">
                <a:effectLst>
                  <a:outerShdw blurRad="38100" dist="38100" dir="2700000" algn="tl">
                    <a:srgbClr val="000000">
                      <a:alpha val="43137"/>
                    </a:srgbClr>
                  </a:outerShdw>
                </a:effectLst>
                <a:latin typeface="+mn-lt"/>
                <a:ea typeface="+mn-ea"/>
                <a:cs typeface="Ali-A-Sharif" pitchFamily="2" charset="-78"/>
              </a:rPr>
              <a:t>ذه </a:t>
            </a:r>
            <a:r>
              <a:rPr lang="ar-SA" b="1" dirty="0">
                <a:effectLst>
                  <a:outerShdw blurRad="38100" dist="38100" dir="2700000" algn="tl">
                    <a:srgbClr val="000000">
                      <a:alpha val="43137"/>
                    </a:srgbClr>
                  </a:outerShdw>
                </a:effectLst>
                <a:latin typeface="+mn-lt"/>
                <a:ea typeface="+mn-ea"/>
                <a:cs typeface="Ali-A-Sharif" pitchFamily="2" charset="-78"/>
              </a:rPr>
              <a:t>المرحلة بالمعنى المعتاد ، بل </a:t>
            </a:r>
            <a:r>
              <a:rPr lang="ar-SA" b="1" dirty="0" smtClean="0">
                <a:effectLst>
                  <a:outerShdw blurRad="38100" dist="38100" dir="2700000" algn="tl">
                    <a:srgbClr val="000000">
                      <a:alpha val="43137"/>
                    </a:srgbClr>
                  </a:outerShdw>
                </a:effectLst>
                <a:latin typeface="+mn-lt"/>
                <a:ea typeface="+mn-ea"/>
                <a:cs typeface="Ali-A-Sharif" pitchFamily="2" charset="-78"/>
              </a:rPr>
              <a:t>رك</a:t>
            </a:r>
            <a:r>
              <a:rPr lang="ar-IQ" b="1" dirty="0" smtClean="0">
                <a:effectLst>
                  <a:outerShdw blurRad="38100" dist="38100" dir="2700000" algn="tl">
                    <a:srgbClr val="000000">
                      <a:alpha val="43137"/>
                    </a:srgbClr>
                  </a:outerShdw>
                </a:effectLst>
                <a:latin typeface="+mn-lt"/>
                <a:ea typeface="+mn-ea"/>
                <a:cs typeface="Ali-A-Sharif" pitchFamily="2" charset="-78"/>
              </a:rPr>
              <a:t>ـ</a:t>
            </a:r>
            <a:r>
              <a:rPr lang="ar-SA" b="1" dirty="0" smtClean="0">
                <a:effectLst>
                  <a:outerShdw blurRad="38100" dist="38100" dir="2700000" algn="tl">
                    <a:srgbClr val="000000">
                      <a:alpha val="43137"/>
                    </a:srgbClr>
                  </a:outerShdw>
                </a:effectLst>
                <a:latin typeface="+mn-lt"/>
                <a:ea typeface="+mn-ea"/>
                <a:cs typeface="Ali-A-Sharif" pitchFamily="2" charset="-78"/>
              </a:rPr>
              <a:t>زت </a:t>
            </a:r>
            <a:r>
              <a:rPr lang="ar-SA" b="1" dirty="0">
                <a:effectLst>
                  <a:outerShdw blurRad="38100" dist="38100" dir="2700000" algn="tl">
                    <a:srgbClr val="000000">
                      <a:alpha val="43137"/>
                    </a:srgbClr>
                  </a:outerShdw>
                </a:effectLst>
                <a:latin typeface="+mn-lt"/>
                <a:ea typeface="+mn-ea"/>
                <a:cs typeface="Ali-A-Sharif" pitchFamily="2" charset="-78"/>
              </a:rPr>
              <a:t>على قضايا معينة مثل ذكاء الراشدين وسمات </a:t>
            </a:r>
            <a:r>
              <a:rPr lang="ar-SA" b="1" dirty="0" smtClean="0">
                <a:effectLst>
                  <a:outerShdw blurRad="38100" dist="38100" dir="2700000" algn="tl">
                    <a:srgbClr val="000000">
                      <a:alpha val="43137"/>
                    </a:srgbClr>
                  </a:outerShdw>
                </a:effectLst>
                <a:latin typeface="+mn-lt"/>
                <a:ea typeface="+mn-ea"/>
                <a:cs typeface="Ali-A-Sharif" pitchFamily="2" charset="-78"/>
              </a:rPr>
              <a:t>شخصياتهم, </a:t>
            </a:r>
            <a:r>
              <a:rPr lang="ar-SA" b="1" dirty="0">
                <a:effectLst>
                  <a:outerShdw blurRad="38100" dist="38100" dir="2700000" algn="tl">
                    <a:srgbClr val="000000">
                      <a:alpha val="43137"/>
                    </a:srgbClr>
                  </a:outerShdw>
                </a:effectLst>
                <a:latin typeface="+mn-lt"/>
                <a:ea typeface="+mn-ea"/>
                <a:cs typeface="Ali-A-Sharif" pitchFamily="2" charset="-78"/>
              </a:rPr>
              <a:t>ويذكر </a:t>
            </a:r>
            <a:r>
              <a:rPr lang="ar-SA" b="1" dirty="0">
                <a:solidFill>
                  <a:srgbClr val="FF0000"/>
                </a:solidFill>
                <a:effectLst>
                  <a:outerShdw blurRad="38100" dist="38100" dir="2700000" algn="tl">
                    <a:srgbClr val="000000">
                      <a:alpha val="43137"/>
                    </a:srgbClr>
                  </a:outerShdw>
                </a:effectLst>
                <a:latin typeface="+mn-lt"/>
                <a:ea typeface="+mn-ea"/>
                <a:cs typeface="Ali-A-Sulaimania" pitchFamily="2" charset="-78"/>
              </a:rPr>
              <a:t>"</a:t>
            </a:r>
            <a:r>
              <a:rPr lang="ar-SA" b="1" dirty="0" smtClean="0">
                <a:solidFill>
                  <a:srgbClr val="FF0000"/>
                </a:solidFill>
                <a:effectLst>
                  <a:outerShdw blurRad="38100" dist="38100" dir="2700000" algn="tl">
                    <a:srgbClr val="000000">
                      <a:alpha val="43137"/>
                    </a:srgbClr>
                  </a:outerShdw>
                </a:effectLst>
                <a:latin typeface="+mn-lt"/>
                <a:ea typeface="+mn-ea"/>
                <a:cs typeface="Ali-A-Sulaimania" pitchFamily="2" charset="-78"/>
              </a:rPr>
              <a:t>مايلز</a:t>
            </a:r>
            <a:r>
              <a:rPr lang="en-US" b="1" dirty="0" smtClean="0">
                <a:solidFill>
                  <a:srgbClr val="FF0000"/>
                </a:solidFill>
                <a:effectLst>
                  <a:outerShdw blurRad="38100" dist="38100" dir="2700000" algn="tl">
                    <a:srgbClr val="000000">
                      <a:alpha val="43137"/>
                    </a:srgbClr>
                  </a:outerShdw>
                </a:effectLst>
                <a:latin typeface="+mn-lt"/>
                <a:ea typeface="+mn-ea"/>
                <a:cs typeface="Ali-A-Sulaimania" pitchFamily="2" charset="-78"/>
              </a:rPr>
              <a:t>miles</a:t>
            </a:r>
            <a:r>
              <a:rPr lang="en-US" b="1" dirty="0">
                <a:solidFill>
                  <a:srgbClr val="FF0000"/>
                </a:solidFill>
                <a:effectLst>
                  <a:outerShdw blurRad="38100" dist="38100" dir="2700000" algn="tl">
                    <a:srgbClr val="000000">
                      <a:alpha val="43137"/>
                    </a:srgbClr>
                  </a:outerShdw>
                </a:effectLst>
                <a:latin typeface="+mn-lt"/>
                <a:ea typeface="+mn-ea"/>
                <a:cs typeface="Ali-A-Sulaimania" pitchFamily="2" charset="-78"/>
              </a:rPr>
              <a:t>, </a:t>
            </a:r>
            <a:r>
              <a:rPr lang="ar-SA" b="1" dirty="0">
                <a:solidFill>
                  <a:srgbClr val="FF0000"/>
                </a:solidFill>
                <a:effectLst>
                  <a:outerShdw blurRad="38100" dist="38100" dir="2700000" algn="tl">
                    <a:srgbClr val="000000">
                      <a:alpha val="43137"/>
                    </a:srgbClr>
                  </a:outerShdw>
                </a:effectLst>
                <a:latin typeface="+mn-lt"/>
                <a:ea typeface="+mn-ea"/>
                <a:cs typeface="Ali-A-Sulaimania" pitchFamily="2" charset="-78"/>
              </a:rPr>
              <a:t>" </a:t>
            </a:r>
            <a:r>
              <a:rPr lang="ar-SA" b="1" dirty="0">
                <a:effectLst>
                  <a:outerShdw blurRad="38100" dist="38100" dir="2700000" algn="tl">
                    <a:srgbClr val="000000">
                      <a:alpha val="43137"/>
                    </a:srgbClr>
                  </a:outerShdw>
                </a:effectLst>
                <a:latin typeface="+mn-lt"/>
                <a:ea typeface="+mn-ea"/>
                <a:cs typeface="Ali-A-Sharif" pitchFamily="2" charset="-78"/>
              </a:rPr>
              <a:t>أنّه حتى عام </a:t>
            </a:r>
            <a:r>
              <a:rPr lang="ar-SA" b="1" dirty="0">
                <a:solidFill>
                  <a:srgbClr val="FF0000"/>
                </a:solidFill>
                <a:effectLst>
                  <a:outerShdw blurRad="38100" dist="38100" dir="2700000" algn="tl">
                    <a:srgbClr val="000000">
                      <a:alpha val="43137"/>
                    </a:srgbClr>
                  </a:outerShdw>
                </a:effectLst>
                <a:latin typeface="+mn-lt"/>
                <a:ea typeface="+mn-ea"/>
                <a:cs typeface="Ali-A-Sharif" pitchFamily="2" charset="-78"/>
              </a:rPr>
              <a:t>(1933م)</a:t>
            </a:r>
            <a:r>
              <a:rPr lang="ar-SA" b="1" dirty="0">
                <a:effectLst>
                  <a:outerShdw blurRad="38100" dist="38100" dir="2700000" algn="tl">
                    <a:srgbClr val="000000">
                      <a:alpha val="43137"/>
                    </a:srgbClr>
                  </a:outerShdw>
                </a:effectLst>
                <a:latin typeface="+mn-lt"/>
                <a:ea typeface="+mn-ea"/>
                <a:cs typeface="Ali-A-Sharif" pitchFamily="2" charset="-78"/>
              </a:rPr>
              <a:t>. لم </a:t>
            </a:r>
            <a:r>
              <a:rPr lang="ar-SA" b="1" dirty="0" smtClean="0">
                <a:effectLst>
                  <a:outerShdw blurRad="38100" dist="38100" dir="2700000" algn="tl">
                    <a:srgbClr val="000000">
                      <a:alpha val="43137"/>
                    </a:srgbClr>
                  </a:outerShdw>
                </a:effectLst>
                <a:latin typeface="+mn-lt"/>
                <a:ea typeface="+mn-ea"/>
                <a:cs typeface="Ali-A-Sharif" pitchFamily="2" charset="-78"/>
              </a:rPr>
              <a:t>ت</a:t>
            </a:r>
            <a:r>
              <a:rPr lang="ar-IQ" b="1" dirty="0" smtClean="0">
                <a:effectLst>
                  <a:outerShdw blurRad="38100" dist="38100" dir="2700000" algn="tl">
                    <a:srgbClr val="000000">
                      <a:alpha val="43137"/>
                    </a:srgbClr>
                  </a:outerShdw>
                </a:effectLst>
                <a:latin typeface="+mn-lt"/>
                <a:ea typeface="+mn-ea"/>
                <a:cs typeface="Ali-A-Sharif" pitchFamily="2" charset="-78"/>
              </a:rPr>
              <a:t>ـ</a:t>
            </a:r>
            <a:r>
              <a:rPr lang="ar-SA" b="1" dirty="0" smtClean="0">
                <a:effectLst>
                  <a:outerShdw blurRad="38100" dist="38100" dir="2700000" algn="tl">
                    <a:srgbClr val="000000">
                      <a:alpha val="43137"/>
                    </a:srgbClr>
                  </a:outerShdw>
                </a:effectLst>
                <a:latin typeface="+mn-lt"/>
                <a:ea typeface="+mn-ea"/>
                <a:cs typeface="Ali-A-Sharif" pitchFamily="2" charset="-78"/>
              </a:rPr>
              <a:t>تجاوز بح</a:t>
            </a:r>
            <a:r>
              <a:rPr lang="ar-IQ" b="1" dirty="0" smtClean="0">
                <a:effectLst>
                  <a:outerShdw blurRad="38100" dist="38100" dir="2700000" algn="tl">
                    <a:srgbClr val="000000">
                      <a:alpha val="43137"/>
                    </a:srgbClr>
                  </a:outerShdw>
                </a:effectLst>
                <a:latin typeface="+mn-lt"/>
                <a:ea typeface="+mn-ea"/>
                <a:cs typeface="Ali-A-Sharif" pitchFamily="2" charset="-78"/>
              </a:rPr>
              <a:t>ـ</a:t>
            </a:r>
            <a:r>
              <a:rPr lang="ar-SA" b="1" dirty="0" smtClean="0">
                <a:effectLst>
                  <a:outerShdw blurRad="38100" dist="38100" dir="2700000" algn="tl">
                    <a:srgbClr val="000000">
                      <a:alpha val="43137"/>
                    </a:srgbClr>
                  </a:outerShdw>
                </a:effectLst>
                <a:latin typeface="+mn-lt"/>
                <a:ea typeface="+mn-ea"/>
                <a:cs typeface="Ali-A-Sharif" pitchFamily="2" charset="-78"/>
              </a:rPr>
              <a:t>وث سيكولوجي</a:t>
            </a:r>
            <a:r>
              <a:rPr lang="ar-IQ" b="1" dirty="0" smtClean="0">
                <a:effectLst>
                  <a:outerShdw blurRad="38100" dist="38100" dir="2700000" algn="tl">
                    <a:srgbClr val="000000">
                      <a:alpha val="43137"/>
                    </a:srgbClr>
                  </a:outerShdw>
                </a:effectLst>
                <a:latin typeface="+mn-lt"/>
                <a:ea typeface="+mn-ea"/>
                <a:cs typeface="Ali-A-Sharif" pitchFamily="2" charset="-78"/>
              </a:rPr>
              <a:t>َّـ</a:t>
            </a:r>
            <a:r>
              <a:rPr lang="ar-SA" b="1" dirty="0" smtClean="0">
                <a:effectLst>
                  <a:outerShdw blurRad="38100" dist="38100" dir="2700000" algn="tl">
                    <a:srgbClr val="000000">
                      <a:alpha val="43137"/>
                    </a:srgbClr>
                  </a:outerShdw>
                </a:effectLst>
                <a:latin typeface="+mn-lt"/>
                <a:ea typeface="+mn-ea"/>
                <a:cs typeface="Ali-A-Sharif" pitchFamily="2" charset="-78"/>
              </a:rPr>
              <a:t>ة النُّم</a:t>
            </a:r>
            <a:r>
              <a:rPr lang="ar-IQ" b="1" dirty="0" smtClean="0">
                <a:effectLst>
                  <a:outerShdw blurRad="38100" dist="38100" dir="2700000" algn="tl">
                    <a:srgbClr val="000000">
                      <a:alpha val="43137"/>
                    </a:srgbClr>
                  </a:outerShdw>
                </a:effectLst>
                <a:latin typeface="+mn-lt"/>
                <a:ea typeface="+mn-ea"/>
                <a:cs typeface="Ali-A-Sharif" pitchFamily="2" charset="-78"/>
              </a:rPr>
              <a:t>ـ</a:t>
            </a:r>
            <a:r>
              <a:rPr lang="ar-SA" b="1" dirty="0" smtClean="0">
                <a:effectLst>
                  <a:outerShdw blurRad="38100" dist="38100" dir="2700000" algn="tl">
                    <a:srgbClr val="000000">
                      <a:alpha val="43137"/>
                    </a:srgbClr>
                  </a:outerShdw>
                </a:effectLst>
                <a:latin typeface="+mn-lt"/>
                <a:ea typeface="+mn-ea"/>
                <a:cs typeface="Ali-A-Sharif" pitchFamily="2" charset="-78"/>
              </a:rPr>
              <a:t>و السَّن</a:t>
            </a:r>
            <a:r>
              <a:rPr lang="ar-IQ" b="1" dirty="0" smtClean="0">
                <a:effectLst>
                  <a:outerShdw blurRad="38100" dist="38100" dir="2700000" algn="tl">
                    <a:srgbClr val="000000">
                      <a:alpha val="43137"/>
                    </a:srgbClr>
                  </a:outerShdw>
                </a:effectLst>
                <a:latin typeface="+mn-lt"/>
                <a:ea typeface="+mn-ea"/>
                <a:cs typeface="Ali-A-Sharif" pitchFamily="2" charset="-78"/>
              </a:rPr>
              <a:t>ـ</a:t>
            </a:r>
            <a:r>
              <a:rPr lang="ar-SA" b="1" dirty="0" smtClean="0">
                <a:effectLst>
                  <a:outerShdw blurRad="38100" dist="38100" dir="2700000" algn="tl">
                    <a:srgbClr val="000000">
                      <a:alpha val="43137"/>
                    </a:srgbClr>
                  </a:outerShdw>
                </a:effectLst>
                <a:latin typeface="+mn-lt"/>
                <a:ea typeface="+mn-ea"/>
                <a:cs typeface="Ali-A-Sharif" pitchFamily="2" charset="-78"/>
              </a:rPr>
              <a:t>وات الخم</a:t>
            </a:r>
            <a:r>
              <a:rPr lang="ar-IQ" b="1" dirty="0" smtClean="0">
                <a:effectLst>
                  <a:outerShdw blurRad="38100" dist="38100" dir="2700000" algn="tl">
                    <a:srgbClr val="000000">
                      <a:alpha val="43137"/>
                    </a:srgbClr>
                  </a:outerShdw>
                </a:effectLst>
                <a:latin typeface="+mn-lt"/>
                <a:ea typeface="+mn-ea"/>
                <a:cs typeface="Ali-A-Sharif" pitchFamily="2" charset="-78"/>
              </a:rPr>
              <a:t>ـ</a:t>
            </a:r>
            <a:r>
              <a:rPr lang="ar-SA" b="1" dirty="0" smtClean="0">
                <a:effectLst>
                  <a:outerShdw blurRad="38100" dist="38100" dir="2700000" algn="tl">
                    <a:srgbClr val="000000">
                      <a:alpha val="43137"/>
                    </a:srgbClr>
                  </a:outerShdw>
                </a:effectLst>
                <a:latin typeface="+mn-lt"/>
                <a:ea typeface="+mn-ea"/>
                <a:cs typeface="Ali-A-Sharif" pitchFamily="2" charset="-78"/>
              </a:rPr>
              <a:t>س </a:t>
            </a:r>
            <a:r>
              <a:rPr lang="ar-SA" b="1" dirty="0">
                <a:effectLst>
                  <a:outerShdw blurRad="38100" dist="38100" dir="2700000" algn="tl">
                    <a:srgbClr val="000000">
                      <a:alpha val="43137"/>
                    </a:srgbClr>
                  </a:outerShdw>
                </a:effectLst>
                <a:latin typeface="+mn-lt"/>
                <a:ea typeface="+mn-ea"/>
                <a:cs typeface="Ali-A-Sharif" pitchFamily="2" charset="-78"/>
              </a:rPr>
              <a:t>والعشرين الأولى من حياة الإنسان ، بينما تركت </a:t>
            </a:r>
            <a:r>
              <a:rPr lang="ar-SA" b="1" dirty="0" smtClean="0">
                <a:effectLst>
                  <a:outerShdw blurRad="38100" dist="38100" dir="2700000" algn="tl">
                    <a:srgbClr val="000000">
                      <a:alpha val="43137"/>
                    </a:srgbClr>
                  </a:outerShdw>
                </a:effectLst>
                <a:latin typeface="+mn-lt"/>
                <a:ea typeface="+mn-ea"/>
                <a:cs typeface="Ali-A-Sharif" pitchFamily="2" charset="-78"/>
              </a:rPr>
              <a:t>السن</a:t>
            </a:r>
            <a:r>
              <a:rPr lang="ar-IQ" b="1" dirty="0" smtClean="0">
                <a:effectLst>
                  <a:outerShdw blurRad="38100" dist="38100" dir="2700000" algn="tl">
                    <a:srgbClr val="000000">
                      <a:alpha val="43137"/>
                    </a:srgbClr>
                  </a:outerShdw>
                </a:effectLst>
                <a:latin typeface="+mn-lt"/>
                <a:ea typeface="+mn-ea"/>
                <a:cs typeface="Ali-A-Sharif" pitchFamily="2" charset="-78"/>
              </a:rPr>
              <a:t>ـ</a:t>
            </a:r>
            <a:r>
              <a:rPr lang="ar-SA" b="1" dirty="0" smtClean="0">
                <a:effectLst>
                  <a:outerShdw blurRad="38100" dist="38100" dir="2700000" algn="tl">
                    <a:srgbClr val="000000">
                      <a:alpha val="43137"/>
                    </a:srgbClr>
                  </a:outerShdw>
                </a:effectLst>
                <a:latin typeface="+mn-lt"/>
                <a:ea typeface="+mn-ea"/>
                <a:cs typeface="Ali-A-Sharif" pitchFamily="2" charset="-78"/>
              </a:rPr>
              <a:t>وات التَّالي</a:t>
            </a:r>
            <a:r>
              <a:rPr lang="ar-IQ" b="1" dirty="0" smtClean="0">
                <a:effectLst>
                  <a:outerShdw blurRad="38100" dist="38100" dir="2700000" algn="tl">
                    <a:srgbClr val="000000">
                      <a:alpha val="43137"/>
                    </a:srgbClr>
                  </a:outerShdw>
                </a:effectLst>
                <a:latin typeface="+mn-lt"/>
                <a:ea typeface="+mn-ea"/>
                <a:cs typeface="Ali-A-Sharif" pitchFamily="2" charset="-78"/>
              </a:rPr>
              <a:t>ـ</a:t>
            </a:r>
            <a:r>
              <a:rPr lang="ar-SA" b="1" dirty="0" smtClean="0">
                <a:effectLst>
                  <a:outerShdw blurRad="38100" dist="38100" dir="2700000" algn="tl">
                    <a:srgbClr val="000000">
                      <a:alpha val="43137"/>
                    </a:srgbClr>
                  </a:outerShdw>
                </a:effectLst>
                <a:latin typeface="+mn-lt"/>
                <a:ea typeface="+mn-ea"/>
                <a:cs typeface="Ali-A-Sharif" pitchFamily="2" charset="-78"/>
              </a:rPr>
              <a:t>ة</a:t>
            </a:r>
            <a:r>
              <a:rPr lang="ar-IQ" b="1" dirty="0" smtClean="0">
                <a:effectLst>
                  <a:outerShdw blurRad="38100" dist="38100" dir="2700000" algn="tl">
                    <a:srgbClr val="000000">
                      <a:alpha val="43137"/>
                    </a:srgbClr>
                  </a:outerShdw>
                </a:effectLst>
                <a:latin typeface="+mn-lt"/>
                <a:ea typeface="+mn-ea"/>
                <a:cs typeface="Ali-A-Sharif" pitchFamily="2" charset="-78"/>
              </a:rPr>
              <a:t> </a:t>
            </a:r>
            <a:r>
              <a:rPr lang="ar-SA" b="1" dirty="0" smtClean="0">
                <a:effectLst>
                  <a:outerShdw blurRad="38100" dist="38100" dir="2700000" algn="tl">
                    <a:srgbClr val="000000">
                      <a:alpha val="43137"/>
                    </a:srgbClr>
                  </a:outerShdw>
                </a:effectLst>
                <a:latin typeface="+mn-lt"/>
                <a:ea typeface="+mn-ea"/>
                <a:cs typeface="Ali-A-Sharif" pitchFamily="2" charset="-78"/>
              </a:rPr>
              <a:t>. </a:t>
            </a:r>
            <a:endParaRPr lang="en-US" b="1" dirty="0">
              <a:effectLst>
                <a:outerShdw blurRad="38100" dist="38100" dir="2700000" algn="tl">
                  <a:srgbClr val="000000">
                    <a:alpha val="43137"/>
                  </a:srgbClr>
                </a:outerShdw>
              </a:effectLst>
              <a:latin typeface="+mn-lt"/>
              <a:ea typeface="+mn-ea"/>
              <a:cs typeface="Ali-A-Sharif" pitchFamily="2" charset="-78"/>
            </a:endParaRPr>
          </a:p>
        </p:txBody>
      </p:sp>
    </p:spTree>
    <p:extLst>
      <p:ext uri="{BB962C8B-B14F-4D97-AF65-F5344CB8AC3E}">
        <p14:creationId xmlns:p14="http://schemas.microsoft.com/office/powerpoint/2010/main" val="275611213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93963" y="193964"/>
            <a:ext cx="11804073" cy="6400800"/>
          </a:xfrm>
        </p:spPr>
        <p:txBody>
          <a:bodyPr>
            <a:noAutofit/>
          </a:bodyPr>
          <a:lstStyle/>
          <a:p>
            <a:pPr marL="0" indent="0" algn="ctr" rtl="1">
              <a:lnSpc>
                <a:spcPct val="150000"/>
              </a:lnSpc>
              <a:buNone/>
            </a:pPr>
            <a:r>
              <a:rPr lang="ar-SA" sz="8000" b="1" dirty="0" smtClean="0">
                <a:solidFill>
                  <a:srgbClr val="FF0000"/>
                </a:solidFill>
                <a:effectLst>
                  <a:outerShdw blurRad="38100" dist="38100" dir="2700000" algn="tl">
                    <a:srgbClr val="000000">
                      <a:alpha val="43137"/>
                    </a:srgbClr>
                  </a:outerShdw>
                </a:effectLst>
                <a:cs typeface="Ali-A-Samik" pitchFamily="2" charset="-78"/>
              </a:rPr>
              <a:t>أَنْوَاعُ النُّضْج</a:t>
            </a:r>
            <a:endParaRPr lang="ar-IQ" sz="8000" b="1" dirty="0" smtClean="0">
              <a:solidFill>
                <a:srgbClr val="FF0000"/>
              </a:solidFill>
              <a:effectLst>
                <a:outerShdw blurRad="38100" dist="38100" dir="2700000" algn="tl">
                  <a:srgbClr val="000000">
                    <a:alpha val="43137"/>
                  </a:srgbClr>
                </a:outerShdw>
              </a:effectLst>
              <a:cs typeface="Ali-A-Samik" pitchFamily="2" charset="-78"/>
            </a:endParaRPr>
          </a:p>
          <a:p>
            <a:pPr marL="0" indent="0" algn="r" rtl="1">
              <a:buNone/>
            </a:pPr>
            <a:r>
              <a:rPr lang="ar-SA" sz="4400" b="1" dirty="0" smtClean="0">
                <a:solidFill>
                  <a:srgbClr val="7030A0"/>
                </a:solidFill>
                <a:effectLst>
                  <a:outerShdw blurRad="38100" dist="38100" dir="2700000" algn="tl">
                    <a:srgbClr val="000000">
                      <a:alpha val="43137"/>
                    </a:srgbClr>
                  </a:outerShdw>
                </a:effectLst>
                <a:cs typeface="Ali-A-Jiddah" pitchFamily="2" charset="-78"/>
              </a:rPr>
              <a:t>أ</a:t>
            </a:r>
            <a:r>
              <a:rPr lang="en-US" sz="4400" b="1" dirty="0" smtClean="0">
                <a:solidFill>
                  <a:srgbClr val="7030A0"/>
                </a:solidFill>
                <a:effectLst>
                  <a:outerShdw blurRad="38100" dist="38100" dir="2700000" algn="tl">
                    <a:srgbClr val="000000">
                      <a:alpha val="43137"/>
                    </a:srgbClr>
                  </a:outerShdw>
                </a:effectLst>
                <a:cs typeface="Ali-A-Jiddah" pitchFamily="2" charset="-78"/>
              </a:rPr>
              <a:t>-</a:t>
            </a:r>
            <a:r>
              <a:rPr lang="ar-IQ" sz="4400" b="1" dirty="0" smtClean="0">
                <a:solidFill>
                  <a:srgbClr val="7030A0"/>
                </a:solidFill>
                <a:effectLst>
                  <a:outerShdw blurRad="38100" dist="38100" dir="2700000" algn="tl">
                    <a:srgbClr val="000000">
                      <a:alpha val="43137"/>
                    </a:srgbClr>
                  </a:outerShdw>
                </a:effectLst>
                <a:cs typeface="Ali-A-Jiddah" pitchFamily="2" charset="-78"/>
              </a:rPr>
              <a:t> </a:t>
            </a:r>
            <a:r>
              <a:rPr lang="en-US" sz="4400" b="1" dirty="0" smtClean="0">
                <a:solidFill>
                  <a:srgbClr val="7030A0"/>
                </a:solidFill>
                <a:effectLst>
                  <a:outerShdw blurRad="38100" dist="38100" dir="2700000" algn="tl">
                    <a:srgbClr val="000000">
                      <a:alpha val="43137"/>
                    </a:srgbClr>
                  </a:outerShdw>
                </a:effectLst>
                <a:cs typeface="Ali-A-Jiddah" pitchFamily="2" charset="-78"/>
              </a:rPr>
              <a:t> </a:t>
            </a:r>
            <a:r>
              <a:rPr lang="ar-SA" sz="4400" b="1" dirty="0" smtClean="0">
                <a:solidFill>
                  <a:srgbClr val="7030A0"/>
                </a:solidFill>
                <a:effectLst>
                  <a:outerShdw blurRad="38100" dist="38100" dir="2700000" algn="tl">
                    <a:srgbClr val="000000">
                      <a:alpha val="43137"/>
                    </a:srgbClr>
                  </a:outerShdw>
                </a:effectLst>
                <a:cs typeface="Ali-A-Jiddah" pitchFamily="2" charset="-78"/>
              </a:rPr>
              <a:t>النُّضج العضوي</a:t>
            </a:r>
            <a:r>
              <a:rPr lang="ar-IQ" sz="4400" b="1" smtClean="0">
                <a:solidFill>
                  <a:srgbClr val="7030A0"/>
                </a:solidFill>
                <a:effectLst>
                  <a:outerShdw blurRad="38100" dist="38100" dir="2700000" algn="tl">
                    <a:srgbClr val="000000">
                      <a:alpha val="43137"/>
                    </a:srgbClr>
                  </a:outerShdw>
                </a:effectLst>
                <a:cs typeface="Ali-A-Jiddah" pitchFamily="2" charset="-78"/>
              </a:rPr>
              <a:t> ،</a:t>
            </a:r>
            <a:r>
              <a:rPr lang="ar-SA" sz="4400" b="1" dirty="0" smtClean="0">
                <a:solidFill>
                  <a:srgbClr val="7030A0"/>
                </a:solidFill>
                <a:effectLst>
                  <a:outerShdw blurRad="38100" dist="38100" dir="2700000" algn="tl">
                    <a:srgbClr val="000000">
                      <a:alpha val="43137"/>
                    </a:srgbClr>
                  </a:outerShdw>
                </a:effectLst>
                <a:cs typeface="Ali-A-Jiddah" pitchFamily="2" charset="-78"/>
              </a:rPr>
              <a:t> </a:t>
            </a:r>
            <a:r>
              <a:rPr lang="ar-SA" sz="4400" b="1" dirty="0">
                <a:solidFill>
                  <a:srgbClr val="7030A0"/>
                </a:solidFill>
                <a:effectLst>
                  <a:outerShdw blurRad="38100" dist="38100" dir="2700000" algn="tl">
                    <a:srgbClr val="000000">
                      <a:alpha val="43137"/>
                    </a:srgbClr>
                  </a:outerShdw>
                </a:effectLst>
                <a:cs typeface="Ali-A-Jiddah" pitchFamily="2" charset="-78"/>
              </a:rPr>
              <a:t>أو </a:t>
            </a:r>
            <a:r>
              <a:rPr lang="ar-SA" sz="4400" b="1" dirty="0" smtClean="0">
                <a:solidFill>
                  <a:srgbClr val="7030A0"/>
                </a:solidFill>
                <a:effectLst>
                  <a:outerShdw blurRad="38100" dist="38100" dir="2700000" algn="tl">
                    <a:srgbClr val="000000">
                      <a:alpha val="43137"/>
                    </a:srgbClr>
                  </a:outerShdw>
                </a:effectLst>
                <a:cs typeface="Ali-A-Jiddah" pitchFamily="2" charset="-78"/>
              </a:rPr>
              <a:t>الجسمي</a:t>
            </a:r>
            <a:endParaRPr lang="ar-IQ" sz="4400" b="1" dirty="0" smtClean="0">
              <a:solidFill>
                <a:srgbClr val="7030A0"/>
              </a:solidFill>
              <a:effectLst>
                <a:outerShdw blurRad="38100" dist="38100" dir="2700000" algn="tl">
                  <a:srgbClr val="000000">
                    <a:alpha val="43137"/>
                  </a:srgbClr>
                </a:outerShdw>
              </a:effectLst>
              <a:cs typeface="Ali-A-Jiddah" pitchFamily="2" charset="-78"/>
            </a:endParaRPr>
          </a:p>
          <a:p>
            <a:pPr marL="0" indent="0" algn="r" rtl="1">
              <a:buNone/>
            </a:pPr>
            <a:r>
              <a:rPr lang="en-US" sz="1400" dirty="0">
                <a:effectLst>
                  <a:outerShdw blurRad="38100" dist="38100" dir="2700000" algn="tl">
                    <a:srgbClr val="000000">
                      <a:alpha val="43137"/>
                    </a:srgbClr>
                  </a:outerShdw>
                </a:effectLst>
              </a:rPr>
              <a:t/>
            </a:r>
            <a:br>
              <a:rPr lang="en-US" sz="1400" dirty="0">
                <a:effectLst>
                  <a:outerShdw blurRad="38100" dist="38100" dir="2700000" algn="tl">
                    <a:srgbClr val="000000">
                      <a:alpha val="43137"/>
                    </a:srgbClr>
                  </a:outerShdw>
                </a:effectLst>
              </a:rPr>
            </a:br>
            <a:r>
              <a:rPr lang="ar-SA" sz="4800" b="1" dirty="0" smtClean="0">
                <a:solidFill>
                  <a:srgbClr val="C00000"/>
                </a:solidFill>
                <a:effectLst>
                  <a:outerShdw blurRad="38100" dist="38100" dir="2700000" algn="tl">
                    <a:srgbClr val="000000">
                      <a:alpha val="43137"/>
                    </a:srgbClr>
                  </a:outerShdw>
                </a:effectLst>
                <a:cs typeface="Ali-A-Jiddah" pitchFamily="2" charset="-78"/>
              </a:rPr>
              <a:t>ب</a:t>
            </a:r>
            <a:r>
              <a:rPr lang="ar-IQ" sz="4800" b="1" dirty="0" smtClean="0">
                <a:solidFill>
                  <a:srgbClr val="C00000"/>
                </a:solidFill>
                <a:effectLst>
                  <a:outerShdw blurRad="38100" dist="38100" dir="2700000" algn="tl">
                    <a:srgbClr val="000000">
                      <a:alpha val="43137"/>
                    </a:srgbClr>
                  </a:outerShdw>
                </a:effectLst>
                <a:cs typeface="Ali-A-Jiddah" pitchFamily="2" charset="-78"/>
              </a:rPr>
              <a:t>-</a:t>
            </a:r>
            <a:r>
              <a:rPr lang="en-US" sz="4800" b="1" dirty="0" smtClean="0">
                <a:solidFill>
                  <a:srgbClr val="C00000"/>
                </a:solidFill>
                <a:effectLst>
                  <a:outerShdw blurRad="38100" dist="38100" dir="2700000" algn="tl">
                    <a:srgbClr val="000000">
                      <a:alpha val="43137"/>
                    </a:srgbClr>
                  </a:outerShdw>
                </a:effectLst>
                <a:cs typeface="Ali-A-Jiddah" pitchFamily="2" charset="-78"/>
              </a:rPr>
              <a:t>  </a:t>
            </a:r>
            <a:r>
              <a:rPr lang="ar-SA" sz="4800" b="1" dirty="0" smtClean="0">
                <a:solidFill>
                  <a:srgbClr val="C00000"/>
                </a:solidFill>
                <a:effectLst>
                  <a:outerShdw blurRad="38100" dist="38100" dir="2700000" algn="tl">
                    <a:srgbClr val="000000">
                      <a:alpha val="43137"/>
                    </a:srgbClr>
                  </a:outerShdw>
                </a:effectLst>
                <a:cs typeface="Ali-A-Jiddah" pitchFamily="2" charset="-78"/>
              </a:rPr>
              <a:t>النُّضج العقلي</a:t>
            </a:r>
            <a:endParaRPr lang="ar-IQ" sz="4000" dirty="0" smtClean="0">
              <a:effectLst>
                <a:outerShdw blurRad="38100" dist="38100" dir="2700000" algn="tl">
                  <a:srgbClr val="000000">
                    <a:alpha val="43137"/>
                  </a:srgbClr>
                </a:outerShdw>
              </a:effectLst>
            </a:endParaRPr>
          </a:p>
          <a:p>
            <a:pPr marL="0" indent="0" algn="r" rtl="1">
              <a:buNone/>
            </a:pPr>
            <a:r>
              <a:rPr lang="en-US" sz="1800" dirty="0">
                <a:effectLst>
                  <a:outerShdw blurRad="38100" dist="38100" dir="2700000" algn="tl">
                    <a:srgbClr val="000000">
                      <a:alpha val="43137"/>
                    </a:srgbClr>
                  </a:outerShdw>
                </a:effectLst>
              </a:rPr>
              <a:t/>
            </a:r>
            <a:br>
              <a:rPr lang="en-US" sz="1800" dirty="0">
                <a:effectLst>
                  <a:outerShdw blurRad="38100" dist="38100" dir="2700000" algn="tl">
                    <a:srgbClr val="000000">
                      <a:alpha val="43137"/>
                    </a:srgbClr>
                  </a:outerShdw>
                </a:effectLst>
              </a:rPr>
            </a:br>
            <a:r>
              <a:rPr lang="ar-SA" sz="4400" b="1" dirty="0">
                <a:solidFill>
                  <a:srgbClr val="00B050"/>
                </a:solidFill>
                <a:effectLst>
                  <a:outerShdw blurRad="38100" dist="38100" dir="2700000" algn="tl">
                    <a:srgbClr val="000000">
                      <a:alpha val="43137"/>
                    </a:srgbClr>
                  </a:outerShdw>
                </a:effectLst>
                <a:cs typeface="Ali-A-Jiddah" pitchFamily="2" charset="-78"/>
              </a:rPr>
              <a:t>ج- النُّضج </a:t>
            </a:r>
            <a:r>
              <a:rPr lang="ar-SA" sz="4400" b="1" dirty="0" smtClean="0">
                <a:solidFill>
                  <a:srgbClr val="00B050"/>
                </a:solidFill>
                <a:effectLst>
                  <a:outerShdw blurRad="38100" dist="38100" dir="2700000" algn="tl">
                    <a:srgbClr val="000000">
                      <a:alpha val="43137"/>
                    </a:srgbClr>
                  </a:outerShdw>
                </a:effectLst>
                <a:cs typeface="Ali-A-Jiddah" pitchFamily="2" charset="-78"/>
              </a:rPr>
              <a:t>الاجتماعي</a:t>
            </a:r>
            <a:endParaRPr lang="ar-IQ" sz="4400" b="1" dirty="0" smtClean="0">
              <a:effectLst>
                <a:outerShdw blurRad="38100" dist="38100" dir="2700000" algn="tl">
                  <a:srgbClr val="000000">
                    <a:alpha val="43137"/>
                  </a:srgbClr>
                </a:outerShdw>
              </a:effectLst>
              <a:cs typeface="Ali-A-Traditional" pitchFamily="2" charset="-78"/>
            </a:endParaRPr>
          </a:p>
          <a:p>
            <a:pPr marL="0" indent="0" algn="r" rtl="1">
              <a:buNone/>
            </a:pPr>
            <a:r>
              <a:rPr lang="en-US" sz="2000" dirty="0">
                <a:effectLst>
                  <a:outerShdw blurRad="38100" dist="38100" dir="2700000" algn="tl">
                    <a:srgbClr val="000000">
                      <a:alpha val="43137"/>
                    </a:srgbClr>
                  </a:outerShdw>
                </a:effectLst>
              </a:rPr>
              <a:t/>
            </a:r>
            <a:br>
              <a:rPr lang="en-US" sz="2000" dirty="0">
                <a:effectLst>
                  <a:outerShdw blurRad="38100" dist="38100" dir="2700000" algn="tl">
                    <a:srgbClr val="000000">
                      <a:alpha val="43137"/>
                    </a:srgbClr>
                  </a:outerShdw>
                </a:effectLst>
              </a:rPr>
            </a:br>
            <a:r>
              <a:rPr lang="ar-SA" sz="4800" b="1" dirty="0">
                <a:solidFill>
                  <a:srgbClr val="0070C0"/>
                </a:solidFill>
                <a:effectLst>
                  <a:outerShdw blurRad="38100" dist="38100" dir="2700000" algn="tl">
                    <a:srgbClr val="000000">
                      <a:alpha val="43137"/>
                    </a:srgbClr>
                  </a:outerShdw>
                </a:effectLst>
                <a:cs typeface="Ali-A-Jiddah" pitchFamily="2" charset="-78"/>
              </a:rPr>
              <a:t>د- النُّضج </a:t>
            </a:r>
            <a:r>
              <a:rPr lang="ar-SA" sz="4800" b="1" dirty="0" smtClean="0">
                <a:solidFill>
                  <a:srgbClr val="0070C0"/>
                </a:solidFill>
                <a:effectLst>
                  <a:outerShdw blurRad="38100" dist="38100" dir="2700000" algn="tl">
                    <a:srgbClr val="000000">
                      <a:alpha val="43137"/>
                    </a:srgbClr>
                  </a:outerShdw>
                </a:effectLst>
                <a:cs typeface="Ali-A-Jiddah" pitchFamily="2" charset="-78"/>
              </a:rPr>
              <a:t>الانفعالي</a:t>
            </a:r>
            <a:endParaRPr lang="en-US" sz="4000" b="1" dirty="0">
              <a:effectLst>
                <a:outerShdw blurRad="38100" dist="38100" dir="2700000" algn="tl">
                  <a:srgbClr val="000000">
                    <a:alpha val="43137"/>
                  </a:srgbClr>
                </a:outerShdw>
              </a:effectLst>
              <a:cs typeface="Ali-A-Sahifa Bold" pitchFamily="2" charset="-78"/>
            </a:endParaRPr>
          </a:p>
        </p:txBody>
      </p:sp>
    </p:spTree>
    <p:extLst>
      <p:ext uri="{BB962C8B-B14F-4D97-AF65-F5344CB8AC3E}">
        <p14:creationId xmlns:p14="http://schemas.microsoft.com/office/powerpoint/2010/main" val="3640272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49382" y="277090"/>
            <a:ext cx="11707092" cy="6525491"/>
          </a:xfrm>
        </p:spPr>
        <p:txBody>
          <a:bodyPr>
            <a:noAutofit/>
          </a:bodyPr>
          <a:lstStyle/>
          <a:p>
            <a:pPr marL="0" indent="0" algn="ctr" rtl="1">
              <a:buNone/>
            </a:pPr>
            <a:r>
              <a:rPr lang="ar-SA" sz="8000" b="1" dirty="0" smtClean="0">
                <a:solidFill>
                  <a:srgbClr val="FF0000"/>
                </a:solidFill>
                <a:effectLst>
                  <a:outerShdw blurRad="38100" dist="38100" dir="2700000" algn="tl">
                    <a:srgbClr val="000000">
                      <a:alpha val="43137"/>
                    </a:srgbClr>
                  </a:outerShdw>
                </a:effectLst>
                <a:cs typeface="Ali-A-Samik" pitchFamily="2" charset="-78"/>
              </a:rPr>
              <a:t>التَّـعلُّــم</a:t>
            </a:r>
            <a:endParaRPr lang="ar-IQ" sz="8000" b="1" dirty="0" smtClean="0">
              <a:solidFill>
                <a:srgbClr val="FF0000"/>
              </a:solidFill>
              <a:effectLst>
                <a:outerShdw blurRad="38100" dist="38100" dir="2700000" algn="tl">
                  <a:srgbClr val="000000">
                    <a:alpha val="43137"/>
                  </a:srgbClr>
                </a:outerShdw>
              </a:effectLst>
              <a:cs typeface="Ali-A-Samik" pitchFamily="2" charset="-78"/>
            </a:endParaRPr>
          </a:p>
          <a:p>
            <a:pPr marL="0" indent="0" algn="r" rtl="1">
              <a:buNone/>
            </a:pPr>
            <a:r>
              <a:rPr lang="ar-SA" sz="5400" b="1" dirty="0" smtClean="0">
                <a:solidFill>
                  <a:srgbClr val="0070C0"/>
                </a:solidFill>
                <a:effectLst>
                  <a:outerShdw blurRad="38100" dist="38100" dir="2700000" algn="tl">
                    <a:srgbClr val="000000">
                      <a:alpha val="43137"/>
                    </a:srgbClr>
                  </a:outerShdw>
                </a:effectLst>
                <a:cs typeface="Ali-A-Sahifa Bold" pitchFamily="2" charset="-78"/>
              </a:rPr>
              <a:t>التَّعلُّم </a:t>
            </a:r>
            <a:r>
              <a:rPr lang="ar-SA" sz="5400" b="1" dirty="0">
                <a:solidFill>
                  <a:srgbClr val="0070C0"/>
                </a:solidFill>
                <a:effectLst>
                  <a:outerShdw blurRad="38100" dist="38100" dir="2700000" algn="tl">
                    <a:srgbClr val="000000">
                      <a:alpha val="43137"/>
                    </a:srgbClr>
                  </a:outerShdw>
                </a:effectLst>
                <a:cs typeface="Ali-A-Sahifa Bold" pitchFamily="2" charset="-78"/>
              </a:rPr>
              <a:t>هو: التَّغير في السُّلوك نتيجة للخِبرة والمُمَارسة </a:t>
            </a:r>
            <a:r>
              <a:rPr lang="ar-SA" sz="5400" b="1" dirty="0" smtClean="0">
                <a:solidFill>
                  <a:srgbClr val="0070C0"/>
                </a:solidFill>
                <a:effectLst>
                  <a:outerShdw blurRad="38100" dist="38100" dir="2700000" algn="tl">
                    <a:srgbClr val="000000">
                      <a:alpha val="43137"/>
                    </a:srgbClr>
                  </a:outerShdw>
                </a:effectLst>
                <a:cs typeface="Ali-A-Sahifa Bold" pitchFamily="2" charset="-78"/>
              </a:rPr>
              <a:t>ويتعل</a:t>
            </a:r>
            <a:r>
              <a:rPr lang="ar-IQ" sz="5400" b="1" dirty="0" smtClean="0">
                <a:solidFill>
                  <a:srgbClr val="0070C0"/>
                </a:solidFill>
                <a:effectLst>
                  <a:outerShdw blurRad="38100" dist="38100" dir="2700000" algn="tl">
                    <a:srgbClr val="000000">
                      <a:alpha val="43137"/>
                    </a:srgbClr>
                  </a:outerShdw>
                </a:effectLst>
                <a:cs typeface="Ali-A-Sahifa Bold" pitchFamily="2" charset="-78"/>
              </a:rPr>
              <a:t>ّ</a:t>
            </a:r>
            <a:r>
              <a:rPr lang="ar-SA" sz="5400" b="1" dirty="0" smtClean="0">
                <a:solidFill>
                  <a:srgbClr val="0070C0"/>
                </a:solidFill>
                <a:effectLst>
                  <a:outerShdw blurRad="38100" dist="38100" dir="2700000" algn="tl">
                    <a:srgbClr val="000000">
                      <a:alpha val="43137"/>
                    </a:srgbClr>
                  </a:outerShdw>
                </a:effectLst>
                <a:cs typeface="Ali-A-Sahifa Bold" pitchFamily="2" charset="-78"/>
              </a:rPr>
              <a:t>م </a:t>
            </a:r>
            <a:r>
              <a:rPr lang="ar-SA" sz="5400" b="1" dirty="0">
                <a:solidFill>
                  <a:srgbClr val="0070C0"/>
                </a:solidFill>
                <a:effectLst>
                  <a:outerShdw blurRad="38100" dist="38100" dir="2700000" algn="tl">
                    <a:srgbClr val="000000">
                      <a:alpha val="43137"/>
                    </a:srgbClr>
                  </a:outerShdw>
                </a:effectLst>
                <a:cs typeface="Ali-A-Sahifa Bold" pitchFamily="2" charset="-78"/>
              </a:rPr>
              <a:t>الأطفال الجديد من السُّلوك بصفة مستمرة. </a:t>
            </a:r>
            <a:endParaRPr lang="ar-IQ" sz="5400" b="1" dirty="0" smtClean="0">
              <a:solidFill>
                <a:srgbClr val="0070C0"/>
              </a:solidFill>
              <a:effectLst>
                <a:outerShdw blurRad="38100" dist="38100" dir="2700000" algn="tl">
                  <a:srgbClr val="000000">
                    <a:alpha val="43137"/>
                  </a:srgbClr>
                </a:outerShdw>
              </a:effectLst>
              <a:cs typeface="Ali-A-Sahifa Bold" pitchFamily="2" charset="-78"/>
            </a:endParaRPr>
          </a:p>
          <a:p>
            <a:pPr marL="0" indent="0" algn="r" rtl="1">
              <a:lnSpc>
                <a:spcPct val="150000"/>
              </a:lnSpc>
              <a:buNone/>
            </a:pPr>
            <a:r>
              <a:rPr lang="ar-SA" sz="4800" b="1" dirty="0" smtClean="0">
                <a:effectLst>
                  <a:outerShdw blurRad="38100" dist="38100" dir="2700000" algn="tl">
                    <a:srgbClr val="000000">
                      <a:alpha val="43137"/>
                    </a:srgbClr>
                  </a:outerShdw>
                </a:effectLst>
                <a:cs typeface="Ali-A-Sahifa Bold" pitchFamily="2" charset="-78"/>
              </a:rPr>
              <a:t>وتتضمن </a:t>
            </a:r>
            <a:r>
              <a:rPr lang="ar-SA" sz="4800" b="1" dirty="0">
                <a:effectLst>
                  <a:outerShdw blurRad="38100" dist="38100" dir="2700000" algn="tl">
                    <a:srgbClr val="000000">
                      <a:alpha val="43137"/>
                    </a:srgbClr>
                  </a:outerShdw>
                </a:effectLst>
                <a:cs typeface="Ali-A-Sahifa Bold" pitchFamily="2" charset="-78"/>
              </a:rPr>
              <a:t>عمليَّة التَّعلُّم النَّشاط العقلي الذي يمارس فيه الفرد نوعاً من الخبرة الجديدة وما ينتج عن هذا من نتائج سواء كانت في شكل معارف أو مهارات أو عادات أو اتجاهات أو قِيَم</a:t>
            </a:r>
            <a:r>
              <a:rPr lang="ar-SA" sz="4800" b="1" dirty="0" smtClean="0">
                <a:effectLst>
                  <a:outerShdw blurRad="38100" dist="38100" dir="2700000" algn="tl">
                    <a:srgbClr val="000000">
                      <a:alpha val="43137"/>
                    </a:srgbClr>
                  </a:outerShdw>
                </a:effectLst>
                <a:cs typeface="Ali-A-Sahifa Bold" pitchFamily="2" charset="-78"/>
              </a:rPr>
              <a:t>.</a:t>
            </a:r>
            <a:endParaRPr lang="en-US" sz="4800" b="1" dirty="0">
              <a:effectLst>
                <a:outerShdw blurRad="38100" dist="38100" dir="2700000" algn="tl">
                  <a:srgbClr val="000000">
                    <a:alpha val="43137"/>
                  </a:srgbClr>
                </a:outerShdw>
              </a:effectLst>
              <a:cs typeface="Ali-A-Sahifa Bold" pitchFamily="2" charset="-78"/>
            </a:endParaRPr>
          </a:p>
        </p:txBody>
      </p:sp>
    </p:spTree>
    <p:extLst>
      <p:ext uri="{BB962C8B-B14F-4D97-AF65-F5344CB8AC3E}">
        <p14:creationId xmlns:p14="http://schemas.microsoft.com/office/powerpoint/2010/main" val="4251438675"/>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35526" y="69273"/>
            <a:ext cx="11804073" cy="6622472"/>
          </a:xfrm>
        </p:spPr>
        <p:txBody>
          <a:bodyPr>
            <a:noAutofit/>
          </a:bodyPr>
          <a:lstStyle/>
          <a:p>
            <a:pPr marL="0" indent="0" algn="ctr" rtl="1">
              <a:lnSpc>
                <a:spcPct val="150000"/>
              </a:lnSpc>
              <a:buNone/>
            </a:pPr>
            <a:r>
              <a:rPr lang="ar-SA" sz="7200" b="1" dirty="0">
                <a:solidFill>
                  <a:srgbClr val="FF0000"/>
                </a:solidFill>
                <a:effectLst>
                  <a:outerShdw blurRad="38100" dist="38100" dir="2700000" algn="tl">
                    <a:srgbClr val="000000">
                      <a:alpha val="43137"/>
                    </a:srgbClr>
                  </a:outerShdw>
                </a:effectLst>
                <a:cs typeface="Ali-A-Azzam" pitchFamily="2" charset="-78"/>
              </a:rPr>
              <a:t>العَلاَقَةُ بَيْنَ النُّضْجِ </a:t>
            </a:r>
            <a:r>
              <a:rPr lang="ar-SA" sz="7200" b="1" dirty="0" smtClean="0">
                <a:solidFill>
                  <a:srgbClr val="FF0000"/>
                </a:solidFill>
                <a:effectLst>
                  <a:outerShdw blurRad="38100" dist="38100" dir="2700000" algn="tl">
                    <a:srgbClr val="000000">
                      <a:alpha val="43137"/>
                    </a:srgbClr>
                  </a:outerShdw>
                </a:effectLst>
                <a:cs typeface="Ali-A-Azzam" pitchFamily="2" charset="-78"/>
              </a:rPr>
              <a:t>وَالتَّعَلُّمِ</a:t>
            </a:r>
            <a:endParaRPr lang="en-US" sz="7200" b="1" dirty="0">
              <a:solidFill>
                <a:srgbClr val="FF0000"/>
              </a:solidFill>
              <a:effectLst>
                <a:outerShdw blurRad="38100" dist="38100" dir="2700000" algn="tl">
                  <a:srgbClr val="000000">
                    <a:alpha val="43137"/>
                  </a:srgbClr>
                </a:outerShdw>
              </a:effectLst>
              <a:cs typeface="Ali-A-Azzam" pitchFamily="2" charset="-78"/>
            </a:endParaRPr>
          </a:p>
          <a:p>
            <a:pPr marL="0" indent="0" algn="just" rtl="1">
              <a:lnSpc>
                <a:spcPct val="150000"/>
              </a:lnSpc>
              <a:buNone/>
            </a:pPr>
            <a:r>
              <a:rPr lang="ar-SA" sz="4200" dirty="0">
                <a:effectLst>
                  <a:outerShdw blurRad="38100" dist="38100" dir="2700000" algn="tl">
                    <a:srgbClr val="000000">
                      <a:alpha val="43137"/>
                    </a:srgbClr>
                  </a:outerShdw>
                </a:effectLst>
                <a:cs typeface="Ali-A-Sahifa Bold" pitchFamily="2" charset="-78"/>
              </a:rPr>
              <a:t>يتفاعل كُلٌّ من النُّضج والتَّعلُّم ويؤثران معاً في عمليَّة </a:t>
            </a:r>
            <a:r>
              <a:rPr lang="ar-SA" sz="4200" dirty="0" smtClean="0">
                <a:effectLst>
                  <a:outerShdw blurRad="38100" dist="38100" dir="2700000" algn="tl">
                    <a:srgbClr val="000000">
                      <a:alpha val="43137"/>
                    </a:srgbClr>
                  </a:outerShdw>
                </a:effectLst>
                <a:cs typeface="Ali-A-Sahifa Bold" pitchFamily="2" charset="-78"/>
              </a:rPr>
              <a:t>النُّمو</a:t>
            </a:r>
            <a:r>
              <a:rPr lang="ar-IQ" sz="4200" dirty="0" smtClean="0">
                <a:effectLst>
                  <a:outerShdw blurRad="38100" dist="38100" dir="2700000" algn="tl">
                    <a:srgbClr val="000000">
                      <a:alpha val="43137"/>
                    </a:srgbClr>
                  </a:outerShdw>
                </a:effectLst>
                <a:cs typeface="Ali-A-Sahifa Bold" pitchFamily="2" charset="-78"/>
              </a:rPr>
              <a:t> </a:t>
            </a:r>
            <a:r>
              <a:rPr lang="ar-SA" sz="4200" dirty="0" smtClean="0">
                <a:effectLst>
                  <a:outerShdw blurRad="38100" dist="38100" dir="2700000" algn="tl">
                    <a:srgbClr val="000000">
                      <a:alpha val="43137"/>
                    </a:srgbClr>
                  </a:outerShdw>
                </a:effectLst>
                <a:cs typeface="Ali-A-Sahifa Bold" pitchFamily="2" charset="-78"/>
              </a:rPr>
              <a:t>. </a:t>
            </a:r>
            <a:r>
              <a:rPr lang="ar-SA" sz="4200" dirty="0">
                <a:effectLst>
                  <a:outerShdw blurRad="38100" dist="38100" dir="2700000" algn="tl">
                    <a:srgbClr val="000000">
                      <a:alpha val="43137"/>
                    </a:srgbClr>
                  </a:outerShdw>
                </a:effectLst>
                <a:cs typeface="Ali-A-Sahifa Bold" pitchFamily="2" charset="-78"/>
              </a:rPr>
              <a:t>والنُّضج والتَّعلُّم </a:t>
            </a:r>
            <a:r>
              <a:rPr lang="ar-SA" sz="4200" dirty="0" smtClean="0">
                <a:effectLst>
                  <a:outerShdw blurRad="38100" dist="38100" dir="2700000" algn="tl">
                    <a:srgbClr val="000000">
                      <a:alpha val="43137"/>
                    </a:srgbClr>
                  </a:outerShdw>
                </a:effectLst>
                <a:cs typeface="Ali-A-Sahifa Bold" pitchFamily="2" charset="-78"/>
              </a:rPr>
              <a:t>بالنس</a:t>
            </a:r>
            <a:r>
              <a:rPr lang="ar-IQ" sz="4200" dirty="0" smtClean="0">
                <a:effectLst>
                  <a:outerShdw blurRad="38100" dist="38100" dir="2700000" algn="tl">
                    <a:srgbClr val="000000">
                      <a:alpha val="43137"/>
                    </a:srgbClr>
                  </a:outerShdw>
                </a:effectLst>
                <a:cs typeface="Ali-A-Sahifa Bold" pitchFamily="2" charset="-78"/>
              </a:rPr>
              <a:t>ب</a:t>
            </a:r>
            <a:r>
              <a:rPr lang="ar-SA" sz="4200" dirty="0" smtClean="0">
                <a:effectLst>
                  <a:outerShdw blurRad="38100" dist="38100" dir="2700000" algn="tl">
                    <a:srgbClr val="000000">
                      <a:alpha val="43137"/>
                    </a:srgbClr>
                  </a:outerShdw>
                </a:effectLst>
                <a:cs typeface="Ali-A-Sahifa Bold" pitchFamily="2" charset="-78"/>
              </a:rPr>
              <a:t>ة </a:t>
            </a:r>
            <a:r>
              <a:rPr lang="ar-SA" sz="4200" dirty="0">
                <a:effectLst>
                  <a:outerShdw blurRad="38100" dist="38100" dir="2700000" algn="tl">
                    <a:srgbClr val="000000">
                      <a:alpha val="43137"/>
                    </a:srgbClr>
                  </a:outerShdw>
                </a:effectLst>
                <a:cs typeface="Ali-A-Sahifa Bold" pitchFamily="2" charset="-78"/>
              </a:rPr>
              <a:t>للنُّمو مترابطان ترابط الهيدروجين والأكسجين. فلا نمو بلا نضج ولا نمو بلا تعلُّم ويُلاحَظ أنَّ مُعظَّم أنماط السُّلوك تنمو وتتطور بفعل النُّضج والتَّعَلُّم معاً فالطفل لا يستطيع أنْ </a:t>
            </a:r>
            <a:r>
              <a:rPr lang="ar-SA" sz="4200" dirty="0" smtClean="0">
                <a:effectLst>
                  <a:outerShdw blurRad="38100" dist="38100" dir="2700000" algn="tl">
                    <a:srgbClr val="000000">
                      <a:alpha val="43137"/>
                    </a:srgbClr>
                  </a:outerShdw>
                </a:effectLst>
                <a:cs typeface="Ali-A-Sahifa Bold" pitchFamily="2" charset="-78"/>
              </a:rPr>
              <a:t>يتكل</a:t>
            </a:r>
            <a:r>
              <a:rPr lang="ar-IQ" sz="4200" dirty="0" smtClean="0">
                <a:effectLst>
                  <a:outerShdw blurRad="38100" dist="38100" dir="2700000" algn="tl">
                    <a:srgbClr val="000000">
                      <a:alpha val="43137"/>
                    </a:srgbClr>
                  </a:outerShdw>
                </a:effectLst>
                <a:cs typeface="Ali-A-Sahifa Bold" pitchFamily="2" charset="-78"/>
              </a:rPr>
              <a:t>ّ</a:t>
            </a:r>
            <a:r>
              <a:rPr lang="ar-SA" sz="4200" dirty="0" smtClean="0">
                <a:effectLst>
                  <a:outerShdw blurRad="38100" dist="38100" dir="2700000" algn="tl">
                    <a:srgbClr val="000000">
                      <a:alpha val="43137"/>
                    </a:srgbClr>
                  </a:outerShdw>
                </a:effectLst>
                <a:cs typeface="Ali-A-Sahifa Bold" pitchFamily="2" charset="-78"/>
              </a:rPr>
              <a:t>م </a:t>
            </a:r>
            <a:r>
              <a:rPr lang="ar-SA" sz="4200" dirty="0">
                <a:effectLst>
                  <a:outerShdw blurRad="38100" dist="38100" dir="2700000" algn="tl">
                    <a:srgbClr val="000000">
                      <a:alpha val="43137"/>
                    </a:srgbClr>
                  </a:outerShdw>
                </a:effectLst>
                <a:cs typeface="Ali-A-Sahifa Bold" pitchFamily="2" charset="-78"/>
              </a:rPr>
              <a:t>إلاّ إذا نضج جهازه الكلامي وإلاّ إذا تعلَّم </a:t>
            </a:r>
            <a:r>
              <a:rPr lang="ar-SA" sz="4200" dirty="0" smtClean="0">
                <a:effectLst>
                  <a:outerShdw blurRad="38100" dist="38100" dir="2700000" algn="tl">
                    <a:srgbClr val="000000">
                      <a:alpha val="43137"/>
                    </a:srgbClr>
                  </a:outerShdw>
                </a:effectLst>
                <a:cs typeface="Ali-A-Sahifa Bold" pitchFamily="2" charset="-78"/>
              </a:rPr>
              <a:t>الكلام</a:t>
            </a:r>
            <a:r>
              <a:rPr lang="ar-IQ" sz="4200" dirty="0" smtClean="0">
                <a:effectLst>
                  <a:outerShdw blurRad="38100" dist="38100" dir="2700000" algn="tl">
                    <a:srgbClr val="000000">
                      <a:alpha val="43137"/>
                    </a:srgbClr>
                  </a:outerShdw>
                </a:effectLst>
                <a:cs typeface="Ali-A-Sahifa Bold" pitchFamily="2" charset="-78"/>
              </a:rPr>
              <a:t> </a:t>
            </a:r>
            <a:r>
              <a:rPr lang="ar-SA" sz="4200" dirty="0" smtClean="0">
                <a:effectLst>
                  <a:outerShdw blurRad="38100" dist="38100" dir="2700000" algn="tl">
                    <a:srgbClr val="000000">
                      <a:alpha val="43137"/>
                    </a:srgbClr>
                  </a:outerShdw>
                </a:effectLst>
                <a:cs typeface="Ali-A-Sahifa Bold" pitchFamily="2" charset="-78"/>
              </a:rPr>
              <a:t>. </a:t>
            </a:r>
            <a:endParaRPr lang="en-US" sz="4200" dirty="0">
              <a:effectLst>
                <a:outerShdw blurRad="38100" dist="38100" dir="2700000" algn="tl">
                  <a:srgbClr val="000000">
                    <a:alpha val="43137"/>
                  </a:srgbClr>
                </a:outerShdw>
              </a:effectLst>
              <a:cs typeface="Ali-A-Sahifa Bold" pitchFamily="2" charset="-78"/>
            </a:endParaRPr>
          </a:p>
        </p:txBody>
      </p:sp>
    </p:spTree>
    <p:extLst>
      <p:ext uri="{BB962C8B-B14F-4D97-AF65-F5344CB8AC3E}">
        <p14:creationId xmlns:p14="http://schemas.microsoft.com/office/powerpoint/2010/main" val="12403697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49381" y="180110"/>
            <a:ext cx="11804073" cy="6470072"/>
          </a:xfrm>
        </p:spPr>
        <p:txBody>
          <a:bodyPr>
            <a:noAutofit/>
          </a:bodyPr>
          <a:lstStyle/>
          <a:p>
            <a:pPr marL="0" indent="0" algn="just" rtl="1">
              <a:lnSpc>
                <a:spcPct val="150000"/>
              </a:lnSpc>
              <a:buNone/>
            </a:pPr>
            <a:r>
              <a:rPr lang="ar-SA" sz="4600" b="1" dirty="0" smtClean="0">
                <a:effectLst>
                  <a:outerShdw blurRad="38100" dist="38100" dir="2700000" algn="tl">
                    <a:srgbClr val="000000">
                      <a:alpha val="43137"/>
                    </a:srgbClr>
                  </a:outerShdw>
                </a:effectLst>
                <a:cs typeface="Ali-A-Samik" pitchFamily="2" charset="-78"/>
              </a:rPr>
              <a:t>كما </a:t>
            </a:r>
            <a:r>
              <a:rPr lang="ar-SA" sz="4600" b="1" dirty="0">
                <a:effectLst>
                  <a:outerShdw blurRad="38100" dist="38100" dir="2700000" algn="tl">
                    <a:srgbClr val="000000">
                      <a:alpha val="43137"/>
                    </a:srgbClr>
                  </a:outerShdw>
                </a:effectLst>
                <a:cs typeface="Ali-A-Samik" pitchFamily="2" charset="-78"/>
              </a:rPr>
              <a:t>أنَّ حالة المعتوه الذي وقف نموه العَصَبي عند مستوى منخفض جداً. </a:t>
            </a:r>
            <a:endParaRPr lang="ar-IQ" sz="4600" b="1" dirty="0" smtClean="0">
              <a:effectLst>
                <a:outerShdw blurRad="38100" dist="38100" dir="2700000" algn="tl">
                  <a:srgbClr val="000000">
                    <a:alpha val="43137"/>
                  </a:srgbClr>
                </a:outerShdw>
              </a:effectLst>
              <a:cs typeface="Ali-A-Samik" pitchFamily="2" charset="-78"/>
            </a:endParaRPr>
          </a:p>
          <a:p>
            <a:pPr marL="0" indent="0" algn="just" rtl="1">
              <a:lnSpc>
                <a:spcPct val="150000"/>
              </a:lnSpc>
              <a:buNone/>
            </a:pPr>
            <a:r>
              <a:rPr lang="ar-SA" sz="4600" b="1" dirty="0" smtClean="0">
                <a:effectLst>
                  <a:outerShdw blurRad="38100" dist="38100" dir="2700000" algn="tl">
                    <a:srgbClr val="000000">
                      <a:alpha val="43137"/>
                    </a:srgbClr>
                  </a:outerShdw>
                </a:effectLst>
                <a:cs typeface="Ali-A-Samik" pitchFamily="2" charset="-78"/>
              </a:rPr>
              <a:t>فلن </a:t>
            </a:r>
            <a:r>
              <a:rPr lang="ar-SA" sz="4600" b="1" dirty="0">
                <a:effectLst>
                  <a:outerShdw blurRad="38100" dist="38100" dir="2700000" algn="tl">
                    <a:srgbClr val="000000">
                      <a:alpha val="43137"/>
                    </a:srgbClr>
                  </a:outerShdw>
                </a:effectLst>
                <a:cs typeface="Ali-A-Samik" pitchFamily="2" charset="-78"/>
              </a:rPr>
              <a:t>يفلح أي قدر من الإثارة البيئيَّة في دفع سلوكه إلى المستوى الطَّبيعي. </a:t>
            </a:r>
            <a:endParaRPr lang="ar-IQ" sz="4600" b="1" dirty="0" smtClean="0">
              <a:effectLst>
                <a:outerShdw blurRad="38100" dist="38100" dir="2700000" algn="tl">
                  <a:srgbClr val="000000">
                    <a:alpha val="43137"/>
                  </a:srgbClr>
                </a:outerShdw>
              </a:effectLst>
              <a:cs typeface="Ali-A-Samik" pitchFamily="2" charset="-78"/>
            </a:endParaRPr>
          </a:p>
          <a:p>
            <a:pPr marL="0" indent="0" algn="just" rtl="1">
              <a:lnSpc>
                <a:spcPct val="150000"/>
              </a:lnSpc>
              <a:buNone/>
            </a:pPr>
            <a:r>
              <a:rPr lang="ar-SA" sz="4600" b="1" dirty="0" smtClean="0">
                <a:solidFill>
                  <a:srgbClr val="FF0000"/>
                </a:solidFill>
                <a:effectLst>
                  <a:outerShdw blurRad="38100" dist="38100" dir="2700000" algn="tl">
                    <a:srgbClr val="000000">
                      <a:alpha val="43137"/>
                    </a:srgbClr>
                  </a:outerShdw>
                </a:effectLst>
                <a:cs typeface="Ali-A-Samik" pitchFamily="2" charset="-78"/>
              </a:rPr>
              <a:t>وأيضاً </a:t>
            </a:r>
            <a:r>
              <a:rPr lang="ar-SA" sz="4600" b="1" dirty="0">
                <a:solidFill>
                  <a:srgbClr val="FF0000"/>
                </a:solidFill>
                <a:effectLst>
                  <a:outerShdw blurRad="38100" dist="38100" dir="2700000" algn="tl">
                    <a:srgbClr val="000000">
                      <a:alpha val="43137"/>
                    </a:srgbClr>
                  </a:outerShdw>
                </a:effectLst>
                <a:cs typeface="Ali-A-Samik" pitchFamily="2" charset="-78"/>
              </a:rPr>
              <a:t>الطفل الذي نال سن النُّضج حظاً مناسباً ولكنَّه حُرِّم من البيئة الصَّالحة </a:t>
            </a:r>
            <a:r>
              <a:rPr lang="ar-SA" sz="4600" b="1" dirty="0" smtClean="0">
                <a:solidFill>
                  <a:srgbClr val="FF0000"/>
                </a:solidFill>
                <a:effectLst>
                  <a:outerShdw blurRad="38100" dist="38100" dir="2700000" algn="tl">
                    <a:srgbClr val="000000">
                      <a:alpha val="43137"/>
                    </a:srgbClr>
                  </a:outerShdw>
                </a:effectLst>
                <a:cs typeface="Ali-A-Samik" pitchFamily="2" charset="-78"/>
              </a:rPr>
              <a:t>الغني</a:t>
            </a:r>
            <a:r>
              <a:rPr lang="ar-IQ" sz="4600" b="1" dirty="0" smtClean="0">
                <a:solidFill>
                  <a:srgbClr val="FF0000"/>
                </a:solidFill>
                <a:effectLst>
                  <a:outerShdw blurRad="38100" dist="38100" dir="2700000" algn="tl">
                    <a:srgbClr val="000000">
                      <a:alpha val="43137"/>
                    </a:srgbClr>
                  </a:outerShdw>
                </a:effectLst>
                <a:cs typeface="Ali-A-Samik" pitchFamily="2" charset="-78"/>
              </a:rPr>
              <a:t>َّ</a:t>
            </a:r>
            <a:r>
              <a:rPr lang="ar-SA" sz="4600" b="1" dirty="0" smtClean="0">
                <a:solidFill>
                  <a:srgbClr val="FF0000"/>
                </a:solidFill>
                <a:effectLst>
                  <a:outerShdw blurRad="38100" dist="38100" dir="2700000" algn="tl">
                    <a:srgbClr val="000000">
                      <a:alpha val="43137"/>
                    </a:srgbClr>
                  </a:outerShdw>
                </a:effectLst>
                <a:cs typeface="Ali-A-Samik" pitchFamily="2" charset="-78"/>
              </a:rPr>
              <a:t>ة </a:t>
            </a:r>
            <a:r>
              <a:rPr lang="ar-SA" sz="4600" b="1" dirty="0">
                <a:solidFill>
                  <a:srgbClr val="FF0000"/>
                </a:solidFill>
                <a:effectLst>
                  <a:outerShdw blurRad="38100" dist="38100" dir="2700000" algn="tl">
                    <a:srgbClr val="000000">
                      <a:alpha val="43137"/>
                    </a:srgbClr>
                  </a:outerShdw>
                </a:effectLst>
                <a:cs typeface="Ali-A-Samik" pitchFamily="2" charset="-78"/>
              </a:rPr>
              <a:t>بالمثيرات المناسبة، فإنَّ سلوكه يغلب عليه الطَّابع الطِّفلي البسيط غير المناسب للمواقف الَتي تعرض له.</a:t>
            </a:r>
            <a:endParaRPr lang="en-US" sz="4600" b="1" dirty="0">
              <a:solidFill>
                <a:srgbClr val="FF0000"/>
              </a:solidFill>
              <a:effectLst>
                <a:outerShdw blurRad="38100" dist="38100" dir="2700000" algn="tl">
                  <a:srgbClr val="000000">
                    <a:alpha val="43137"/>
                  </a:srgbClr>
                </a:outerShdw>
              </a:effectLst>
              <a:cs typeface="Ali-A-Samik" pitchFamily="2" charset="-78"/>
            </a:endParaRPr>
          </a:p>
        </p:txBody>
      </p:sp>
    </p:spTree>
    <p:extLst>
      <p:ext uri="{BB962C8B-B14F-4D97-AF65-F5344CB8AC3E}">
        <p14:creationId xmlns:p14="http://schemas.microsoft.com/office/powerpoint/2010/main" val="3963390942"/>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3"/>
          <p:cNvSpPr>
            <a:spLocks noGrp="1"/>
          </p:cNvSpPr>
          <p:nvPr>
            <p:ph type="title"/>
          </p:nvPr>
        </p:nvSpPr>
        <p:spPr>
          <a:xfrm>
            <a:off x="138545" y="138545"/>
            <a:ext cx="11914909" cy="6608619"/>
          </a:xfrm>
        </p:spPr>
        <p:txBody>
          <a:bodyPr>
            <a:noAutofit/>
          </a:bodyPr>
          <a:lstStyle/>
          <a:p>
            <a:pPr algn="r" rtl="1">
              <a:lnSpc>
                <a:spcPct val="150000"/>
              </a:lnSpc>
            </a:pPr>
            <a:r>
              <a:rPr lang="ar-SA" sz="5400" b="1" dirty="0">
                <a:effectLst>
                  <a:outerShdw blurRad="38100" dist="38100" dir="2700000" algn="tl">
                    <a:srgbClr val="000000">
                      <a:alpha val="43137"/>
                    </a:srgbClr>
                  </a:outerShdw>
                </a:effectLst>
                <a:latin typeface="+mn-lt"/>
                <a:ea typeface="+mn-ea"/>
                <a:cs typeface="Ali-A-Sharif" pitchFamily="2" charset="-78"/>
              </a:rPr>
              <a:t>ومنذُ الحرب العالمية الثانية </a:t>
            </a:r>
            <a:r>
              <a:rPr lang="ar-SA" sz="5400" b="1" dirty="0">
                <a:solidFill>
                  <a:srgbClr val="FF0000"/>
                </a:solidFill>
                <a:effectLst>
                  <a:outerShdw blurRad="38100" dist="38100" dir="2700000" algn="tl">
                    <a:srgbClr val="000000">
                      <a:alpha val="43137"/>
                    </a:srgbClr>
                  </a:outerShdw>
                </a:effectLst>
                <a:latin typeface="+mn-lt"/>
                <a:ea typeface="+mn-ea"/>
                <a:cs typeface="Ali-A-Sharif" pitchFamily="2" charset="-78"/>
              </a:rPr>
              <a:t>(1939- 1945م)</a:t>
            </a:r>
            <a:r>
              <a:rPr lang="ar-SA" sz="5400" b="1" dirty="0">
                <a:effectLst>
                  <a:outerShdw blurRad="38100" dist="38100" dir="2700000" algn="tl">
                    <a:srgbClr val="000000">
                      <a:alpha val="43137"/>
                    </a:srgbClr>
                  </a:outerShdw>
                </a:effectLst>
                <a:latin typeface="+mn-lt"/>
                <a:ea typeface="+mn-ea"/>
                <a:cs typeface="Ali-A-Sharif" pitchFamily="2" charset="-78"/>
              </a:rPr>
              <a:t>. ازداد الاهتمام التَّدريجي بالرُّشد ، وخاصةً مع زيادة الاهتمام بحركة تعليم الكبار . أما الاهتمام بالمُسنِين فلم يظهر بشكلٍ واضحٍ إلّا منذ مطلع الستينات من هذا القرن ، وكان السبب الجوهري في ذلك الزيادة السريعة في عددهم.</a:t>
            </a:r>
            <a:endParaRPr lang="en-US" sz="5400" b="1" dirty="0">
              <a:effectLst>
                <a:outerShdw blurRad="38100" dist="38100" dir="2700000" algn="tl">
                  <a:srgbClr val="000000">
                    <a:alpha val="43137"/>
                  </a:srgbClr>
                </a:outerShdw>
              </a:effectLst>
              <a:latin typeface="+mn-lt"/>
              <a:ea typeface="+mn-ea"/>
              <a:cs typeface="Ali-A-Sharif" pitchFamily="2" charset="-78"/>
            </a:endParaRPr>
          </a:p>
        </p:txBody>
      </p:sp>
    </p:spTree>
    <p:extLst>
      <p:ext uri="{BB962C8B-B14F-4D97-AF65-F5344CB8AC3E}">
        <p14:creationId xmlns:p14="http://schemas.microsoft.com/office/powerpoint/2010/main" val="324093698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818" y="174884"/>
            <a:ext cx="11873346" cy="1002752"/>
          </a:xfrm>
        </p:spPr>
        <p:txBody>
          <a:bodyPr>
            <a:noAutofit/>
          </a:bodyPr>
          <a:lstStyle/>
          <a:p>
            <a:pPr algn="ctr"/>
            <a:r>
              <a:rPr lang="ar-IQ" sz="7400" b="1" dirty="0" smtClean="0">
                <a:solidFill>
                  <a:srgbClr val="FF0000"/>
                </a:solidFill>
                <a:effectLst>
                  <a:outerShdw blurRad="38100" dist="38100" dir="2700000" algn="tl">
                    <a:srgbClr val="000000">
                      <a:alpha val="43137"/>
                    </a:srgbClr>
                  </a:outerShdw>
                </a:effectLst>
                <a:cs typeface="Ali-A-Samik" pitchFamily="2" charset="-78"/>
              </a:rPr>
              <a:t>        أَهـمـِّيـَّـة دراسـة النُّمو</a:t>
            </a:r>
            <a:endParaRPr lang="en-US" sz="7400" b="1" dirty="0">
              <a:solidFill>
                <a:srgbClr val="FF0000"/>
              </a:solidFill>
              <a:effectLst>
                <a:outerShdw blurRad="38100" dist="38100" dir="2700000" algn="tl">
                  <a:srgbClr val="000000">
                    <a:alpha val="43137"/>
                  </a:srgbClr>
                </a:outerShdw>
              </a:effectLst>
              <a:latin typeface="Sakkal Majalla" panose="02000000000000000000" pitchFamily="2" charset="-78"/>
              <a:cs typeface="Ali-A-Samik" pitchFamily="2" charset="-78"/>
            </a:endParaRPr>
          </a:p>
        </p:txBody>
      </p:sp>
      <p:sp>
        <p:nvSpPr>
          <p:cNvPr id="3" name="Content Placeholder 2"/>
          <p:cNvSpPr>
            <a:spLocks noGrp="1"/>
          </p:cNvSpPr>
          <p:nvPr>
            <p:ph idx="1"/>
          </p:nvPr>
        </p:nvSpPr>
        <p:spPr>
          <a:xfrm>
            <a:off x="138545" y="1274618"/>
            <a:ext cx="11928764" cy="5375564"/>
          </a:xfrm>
        </p:spPr>
        <p:txBody>
          <a:bodyPr>
            <a:noAutofit/>
          </a:bodyPr>
          <a:lstStyle/>
          <a:p>
            <a:pPr marL="0" indent="0" algn="just" rtl="1">
              <a:buNone/>
            </a:pPr>
            <a:r>
              <a:rPr lang="ar-SA" sz="5400" b="1" dirty="0" smtClean="0">
                <a:solidFill>
                  <a:srgbClr val="0070C0"/>
                </a:solidFill>
                <a:effectLst>
                  <a:outerShdw blurRad="38100" dist="38100" dir="2700000" algn="tl">
                    <a:srgbClr val="000000">
                      <a:alpha val="43137"/>
                    </a:srgbClr>
                  </a:outerShdw>
                </a:effectLst>
                <a:cs typeface="Ali-A-Sulaimania" pitchFamily="2" charset="-78"/>
              </a:rPr>
              <a:t>أولاً</a:t>
            </a:r>
            <a:r>
              <a:rPr lang="ar-SA" sz="5400" b="1" dirty="0">
                <a:solidFill>
                  <a:srgbClr val="0070C0"/>
                </a:solidFill>
                <a:effectLst>
                  <a:outerShdw blurRad="38100" dist="38100" dir="2700000" algn="tl">
                    <a:srgbClr val="000000">
                      <a:alpha val="43137"/>
                    </a:srgbClr>
                  </a:outerShdw>
                </a:effectLst>
                <a:cs typeface="Ali-A-Sulaimania" pitchFamily="2" charset="-78"/>
              </a:rPr>
              <a:t>: من </a:t>
            </a:r>
            <a:r>
              <a:rPr lang="ar-SA" sz="5400" b="1" dirty="0" smtClean="0">
                <a:solidFill>
                  <a:srgbClr val="0070C0"/>
                </a:solidFill>
                <a:effectLst>
                  <a:outerShdw blurRad="38100" dist="38100" dir="2700000" algn="tl">
                    <a:srgbClr val="000000">
                      <a:alpha val="43137"/>
                    </a:srgbClr>
                  </a:outerShdw>
                </a:effectLst>
                <a:cs typeface="Ali-A-Sulaimania" pitchFamily="2" charset="-78"/>
              </a:rPr>
              <a:t>الن</a:t>
            </a:r>
            <a:r>
              <a:rPr lang="ar-IQ" sz="5400" b="1" dirty="0" smtClean="0">
                <a:solidFill>
                  <a:srgbClr val="0070C0"/>
                </a:solidFill>
                <a:effectLst>
                  <a:outerShdw blurRad="38100" dist="38100" dir="2700000" algn="tl">
                    <a:srgbClr val="000000">
                      <a:alpha val="43137"/>
                    </a:srgbClr>
                  </a:outerShdw>
                </a:effectLst>
                <a:cs typeface="Ali-A-Sulaimania" pitchFamily="2" charset="-78"/>
              </a:rPr>
              <a:t>َّ</a:t>
            </a:r>
            <a:r>
              <a:rPr lang="ar-SA" sz="5400" b="1" dirty="0" smtClean="0">
                <a:solidFill>
                  <a:srgbClr val="0070C0"/>
                </a:solidFill>
                <a:effectLst>
                  <a:outerShdw blurRad="38100" dist="38100" dir="2700000" algn="tl">
                    <a:srgbClr val="000000">
                      <a:alpha val="43137"/>
                    </a:srgbClr>
                  </a:outerShdw>
                </a:effectLst>
                <a:cs typeface="Ali-A-Sulaimania" pitchFamily="2" charset="-78"/>
              </a:rPr>
              <a:t>احي</a:t>
            </a:r>
            <a:r>
              <a:rPr lang="ar-IQ" sz="5400" b="1" dirty="0" smtClean="0">
                <a:solidFill>
                  <a:srgbClr val="0070C0"/>
                </a:solidFill>
                <a:effectLst>
                  <a:outerShdw blurRad="38100" dist="38100" dir="2700000" algn="tl">
                    <a:srgbClr val="000000">
                      <a:alpha val="43137"/>
                    </a:srgbClr>
                  </a:outerShdw>
                </a:effectLst>
                <a:cs typeface="Ali-A-Sulaimania" pitchFamily="2" charset="-78"/>
              </a:rPr>
              <a:t>َّـ</a:t>
            </a:r>
            <a:r>
              <a:rPr lang="ar-SA" sz="5400" b="1" dirty="0" smtClean="0">
                <a:solidFill>
                  <a:srgbClr val="0070C0"/>
                </a:solidFill>
                <a:effectLst>
                  <a:outerShdw blurRad="38100" dist="38100" dir="2700000" algn="tl">
                    <a:srgbClr val="000000">
                      <a:alpha val="43137"/>
                    </a:srgbClr>
                  </a:outerShdw>
                </a:effectLst>
                <a:cs typeface="Ali-A-Sulaimania" pitchFamily="2" charset="-78"/>
              </a:rPr>
              <a:t>ة النَّظري</a:t>
            </a:r>
            <a:r>
              <a:rPr lang="ar-IQ" sz="5400" b="1" dirty="0" smtClean="0">
                <a:solidFill>
                  <a:srgbClr val="0070C0"/>
                </a:solidFill>
                <a:effectLst>
                  <a:outerShdw blurRad="38100" dist="38100" dir="2700000" algn="tl">
                    <a:srgbClr val="000000">
                      <a:alpha val="43137"/>
                    </a:srgbClr>
                  </a:outerShdw>
                </a:effectLst>
                <a:cs typeface="Ali-A-Sulaimania" pitchFamily="2" charset="-78"/>
              </a:rPr>
              <a:t>َّـ</a:t>
            </a:r>
            <a:r>
              <a:rPr lang="ar-SA" sz="5400" b="1" dirty="0" smtClean="0">
                <a:solidFill>
                  <a:srgbClr val="0070C0"/>
                </a:solidFill>
                <a:effectLst>
                  <a:outerShdw blurRad="38100" dist="38100" dir="2700000" algn="tl">
                    <a:srgbClr val="000000">
                      <a:alpha val="43137"/>
                    </a:srgbClr>
                  </a:outerShdw>
                </a:effectLst>
                <a:cs typeface="Ali-A-Sulaimania" pitchFamily="2" charset="-78"/>
              </a:rPr>
              <a:t>ة</a:t>
            </a:r>
            <a:r>
              <a:rPr lang="ar-IQ" sz="5400" b="1" dirty="0" smtClean="0">
                <a:solidFill>
                  <a:srgbClr val="0070C0"/>
                </a:solidFill>
                <a:effectLst>
                  <a:outerShdw blurRad="38100" dist="38100" dir="2700000" algn="tl">
                    <a:srgbClr val="000000">
                      <a:alpha val="43137"/>
                    </a:srgbClr>
                  </a:outerShdw>
                </a:effectLst>
                <a:cs typeface="Ali-A-Sulaimania" pitchFamily="2" charset="-78"/>
              </a:rPr>
              <a:t> </a:t>
            </a:r>
            <a:r>
              <a:rPr lang="ar-SA" sz="5400" b="1" dirty="0" smtClean="0">
                <a:solidFill>
                  <a:srgbClr val="0070C0"/>
                </a:solidFill>
                <a:effectLst>
                  <a:outerShdw blurRad="38100" dist="38100" dir="2700000" algn="tl">
                    <a:srgbClr val="000000">
                      <a:alpha val="43137"/>
                    </a:srgbClr>
                  </a:outerShdw>
                </a:effectLst>
                <a:cs typeface="Ali-A-Sulaimania" pitchFamily="2" charset="-78"/>
              </a:rPr>
              <a:t>:</a:t>
            </a:r>
            <a:endParaRPr lang="en-US" sz="5400" b="1" dirty="0">
              <a:solidFill>
                <a:srgbClr val="0070C0"/>
              </a:solidFill>
              <a:effectLst>
                <a:outerShdw blurRad="38100" dist="38100" dir="2700000" algn="tl">
                  <a:srgbClr val="000000">
                    <a:alpha val="43137"/>
                  </a:srgbClr>
                </a:outerShdw>
              </a:effectLst>
              <a:cs typeface="Ali-A-Sulaimania" pitchFamily="2" charset="-78"/>
            </a:endParaRPr>
          </a:p>
          <a:p>
            <a:pPr marL="0" lvl="0" indent="0" algn="just" rtl="1">
              <a:lnSpc>
                <a:spcPct val="150000"/>
              </a:lnSpc>
              <a:buNone/>
            </a:pPr>
            <a:r>
              <a:rPr lang="ar-IQ" sz="4400" b="1" dirty="0" smtClean="0">
                <a:effectLst>
                  <a:outerShdw blurRad="38100" dist="38100" dir="2700000" algn="tl">
                    <a:srgbClr val="000000">
                      <a:alpha val="43137"/>
                    </a:srgbClr>
                  </a:outerShdw>
                </a:effectLst>
                <a:cs typeface="Ali-A-Sharif" pitchFamily="2" charset="-78"/>
              </a:rPr>
              <a:t>- </a:t>
            </a:r>
            <a:r>
              <a:rPr lang="ar-SA" sz="4400" b="1" dirty="0" smtClean="0">
                <a:effectLst>
                  <a:outerShdw blurRad="38100" dist="38100" dir="2700000" algn="tl">
                    <a:srgbClr val="000000">
                      <a:alpha val="43137"/>
                    </a:srgbClr>
                  </a:outerShdw>
                </a:effectLst>
                <a:cs typeface="Ali-A-Sharif" pitchFamily="2" charset="-78"/>
              </a:rPr>
              <a:t>تزيد </a:t>
            </a:r>
            <a:r>
              <a:rPr lang="ar-SA" sz="4400" b="1" dirty="0">
                <a:effectLst>
                  <a:outerShdw blurRad="38100" dist="38100" dir="2700000" algn="tl">
                    <a:srgbClr val="000000">
                      <a:alpha val="43137"/>
                    </a:srgbClr>
                  </a:outerShdw>
                </a:effectLst>
                <a:cs typeface="Ali-A-Sharif" pitchFamily="2" charset="-78"/>
              </a:rPr>
              <a:t>من معرفتنا للطبيعة الإنسانية والعلاقة الإنسان بالبيئة التي يعيش </a:t>
            </a:r>
            <a:r>
              <a:rPr lang="ar-SA" sz="4400" b="1" dirty="0" smtClean="0">
                <a:effectLst>
                  <a:outerShdw blurRad="38100" dist="38100" dir="2700000" algn="tl">
                    <a:srgbClr val="000000">
                      <a:alpha val="43137"/>
                    </a:srgbClr>
                  </a:outerShdw>
                </a:effectLst>
                <a:cs typeface="Ali-A-Sharif" pitchFamily="2" charset="-78"/>
              </a:rPr>
              <a:t>فيها</a:t>
            </a:r>
            <a:r>
              <a:rPr lang="ar-IQ" sz="4400" b="1" dirty="0">
                <a:effectLst>
                  <a:outerShdw blurRad="38100" dist="38100" dir="2700000" algn="tl">
                    <a:srgbClr val="000000">
                      <a:alpha val="43137"/>
                    </a:srgbClr>
                  </a:outerShdw>
                </a:effectLst>
                <a:cs typeface="Ali-A-Sharif" pitchFamily="2" charset="-78"/>
              </a:rPr>
              <a:t>.</a:t>
            </a:r>
            <a:endParaRPr lang="en-US" sz="4400" b="1" dirty="0">
              <a:effectLst>
                <a:outerShdw blurRad="38100" dist="38100" dir="2700000" algn="tl">
                  <a:srgbClr val="000000">
                    <a:alpha val="43137"/>
                  </a:srgbClr>
                </a:outerShdw>
              </a:effectLst>
              <a:cs typeface="Ali-A-Sharif" pitchFamily="2" charset="-78"/>
            </a:endParaRPr>
          </a:p>
          <a:p>
            <a:pPr lvl="0" algn="just" rtl="1">
              <a:lnSpc>
                <a:spcPct val="150000"/>
              </a:lnSpc>
              <a:buFontTx/>
              <a:buChar char="-"/>
            </a:pPr>
            <a:r>
              <a:rPr lang="ar-SA" sz="4400" b="1" dirty="0" smtClean="0">
                <a:effectLst>
                  <a:outerShdw blurRad="38100" dist="38100" dir="2700000" algn="tl">
                    <a:srgbClr val="000000">
                      <a:alpha val="43137"/>
                    </a:srgbClr>
                  </a:outerShdw>
                </a:effectLst>
                <a:cs typeface="Ali-A-Sharif" pitchFamily="2" charset="-78"/>
              </a:rPr>
              <a:t>تؤدي </a:t>
            </a:r>
            <a:r>
              <a:rPr lang="ar-SA" sz="4400" b="1" dirty="0">
                <a:effectLst>
                  <a:outerShdw blurRad="38100" dist="38100" dir="2700000" algn="tl">
                    <a:srgbClr val="000000">
                      <a:alpha val="43137"/>
                    </a:srgbClr>
                  </a:outerShdw>
                </a:effectLst>
                <a:cs typeface="Ali-A-Sharif" pitchFamily="2" charset="-78"/>
              </a:rPr>
              <a:t>إلى تحديد معايير </a:t>
            </a:r>
            <a:r>
              <a:rPr lang="ar-SA" sz="4400" b="1" dirty="0" smtClean="0">
                <a:effectLst>
                  <a:outerShdw blurRad="38100" dist="38100" dir="2700000" algn="tl">
                    <a:srgbClr val="000000">
                      <a:alpha val="43137"/>
                    </a:srgbClr>
                  </a:outerShdw>
                </a:effectLst>
                <a:cs typeface="Ali-A-Sharif" pitchFamily="2" charset="-78"/>
              </a:rPr>
              <a:t>الن</a:t>
            </a:r>
            <a:r>
              <a:rPr lang="ar-IQ" sz="4400" b="1" dirty="0" smtClean="0">
                <a:effectLst>
                  <a:outerShdw blurRad="38100" dist="38100" dir="2700000" algn="tl">
                    <a:srgbClr val="000000">
                      <a:alpha val="43137"/>
                    </a:srgbClr>
                  </a:outerShdw>
                </a:effectLst>
                <a:cs typeface="Ali-A-Sharif" pitchFamily="2" charset="-78"/>
              </a:rPr>
              <a:t>ُّ</a:t>
            </a:r>
            <a:r>
              <a:rPr lang="ar-SA" sz="4400" b="1" dirty="0" smtClean="0">
                <a:effectLst>
                  <a:outerShdw blurRad="38100" dist="38100" dir="2700000" algn="tl">
                    <a:srgbClr val="000000">
                      <a:alpha val="43137"/>
                    </a:srgbClr>
                  </a:outerShdw>
                </a:effectLst>
                <a:cs typeface="Ali-A-Sharif" pitchFamily="2" charset="-78"/>
              </a:rPr>
              <a:t>مو </a:t>
            </a:r>
            <a:r>
              <a:rPr lang="ar-SA" sz="4400" b="1" dirty="0">
                <a:effectLst>
                  <a:outerShdw blurRad="38100" dist="38100" dir="2700000" algn="tl">
                    <a:srgbClr val="000000">
                      <a:alpha val="43137"/>
                    </a:srgbClr>
                  </a:outerShdw>
                </a:effectLst>
                <a:cs typeface="Ali-A-Sharif" pitchFamily="2" charset="-78"/>
              </a:rPr>
              <a:t>في كافة مظاهره وخلال مراحله </a:t>
            </a:r>
            <a:r>
              <a:rPr lang="ar-SA" sz="4400" b="1" dirty="0" smtClean="0">
                <a:effectLst>
                  <a:outerShdw blurRad="38100" dist="38100" dir="2700000" algn="tl">
                    <a:srgbClr val="000000">
                      <a:alpha val="43137"/>
                    </a:srgbClr>
                  </a:outerShdw>
                </a:effectLst>
                <a:cs typeface="Ali-A-Sharif" pitchFamily="2" charset="-78"/>
              </a:rPr>
              <a:t>المختلفة</a:t>
            </a:r>
            <a:r>
              <a:rPr lang="ar-IQ" sz="4400" b="1" dirty="0" smtClean="0">
                <a:effectLst>
                  <a:outerShdw blurRad="38100" dist="38100" dir="2700000" algn="tl">
                    <a:srgbClr val="000000">
                      <a:alpha val="43137"/>
                    </a:srgbClr>
                  </a:outerShdw>
                </a:effectLst>
                <a:cs typeface="Ali-A-Sharif" pitchFamily="2" charset="-78"/>
              </a:rPr>
              <a:t> </a:t>
            </a:r>
            <a:r>
              <a:rPr lang="ar-SA" sz="4400" b="1" dirty="0" smtClean="0">
                <a:effectLst>
                  <a:outerShdw blurRad="38100" dist="38100" dir="2700000" algn="tl">
                    <a:srgbClr val="000000">
                      <a:alpha val="43137"/>
                    </a:srgbClr>
                  </a:outerShdw>
                </a:effectLst>
                <a:cs typeface="Ali-A-Sharif" pitchFamily="2" charset="-78"/>
              </a:rPr>
              <a:t>.</a:t>
            </a:r>
            <a:endParaRPr lang="en-US" sz="4000" b="1" dirty="0">
              <a:effectLst>
                <a:outerShdw blurRad="38100" dist="38100" dir="2700000" algn="tl">
                  <a:srgbClr val="000000">
                    <a:alpha val="43137"/>
                  </a:srgbClr>
                </a:outerShdw>
              </a:effectLst>
              <a:cs typeface="Ali-A-Sharif" pitchFamily="2" charset="-78"/>
            </a:endParaRPr>
          </a:p>
          <a:p>
            <a:pPr marL="0" indent="0" algn="just" rtl="1">
              <a:buNone/>
            </a:pPr>
            <a:r>
              <a:rPr lang="ar-SA" sz="5400" b="1" dirty="0" smtClean="0">
                <a:solidFill>
                  <a:srgbClr val="00B050"/>
                </a:solidFill>
                <a:effectLst>
                  <a:outerShdw blurRad="38100" dist="38100" dir="2700000" algn="tl">
                    <a:srgbClr val="000000">
                      <a:alpha val="43137"/>
                    </a:srgbClr>
                  </a:outerShdw>
                </a:effectLst>
                <a:cs typeface="Ali-A-Sulaimania" pitchFamily="2" charset="-78"/>
              </a:rPr>
              <a:t>ثانياً</a:t>
            </a:r>
            <a:r>
              <a:rPr lang="ar-SA" sz="5400" b="1" dirty="0">
                <a:solidFill>
                  <a:srgbClr val="00B050"/>
                </a:solidFill>
                <a:effectLst>
                  <a:outerShdw blurRad="38100" dist="38100" dir="2700000" algn="tl">
                    <a:srgbClr val="000000">
                      <a:alpha val="43137"/>
                    </a:srgbClr>
                  </a:outerShdw>
                </a:effectLst>
                <a:cs typeface="Ali-A-Sulaimania" pitchFamily="2" charset="-78"/>
              </a:rPr>
              <a:t>: من </a:t>
            </a:r>
            <a:r>
              <a:rPr lang="ar-SA" sz="5400" b="1" dirty="0" smtClean="0">
                <a:solidFill>
                  <a:srgbClr val="00B050"/>
                </a:solidFill>
                <a:effectLst>
                  <a:outerShdw blurRad="38100" dist="38100" dir="2700000" algn="tl">
                    <a:srgbClr val="000000">
                      <a:alpha val="43137"/>
                    </a:srgbClr>
                  </a:outerShdw>
                </a:effectLst>
                <a:cs typeface="Ali-A-Sulaimania" pitchFamily="2" charset="-78"/>
              </a:rPr>
              <a:t>الن</a:t>
            </a:r>
            <a:r>
              <a:rPr lang="ar-IQ" sz="5400" b="1" dirty="0" smtClean="0">
                <a:solidFill>
                  <a:srgbClr val="00B050"/>
                </a:solidFill>
                <a:effectLst>
                  <a:outerShdw blurRad="38100" dist="38100" dir="2700000" algn="tl">
                    <a:srgbClr val="000000">
                      <a:alpha val="43137"/>
                    </a:srgbClr>
                  </a:outerShdw>
                </a:effectLst>
                <a:cs typeface="Ali-A-Sulaimania" pitchFamily="2" charset="-78"/>
              </a:rPr>
              <a:t>َّ</a:t>
            </a:r>
            <a:r>
              <a:rPr lang="ar-SA" sz="5400" b="1" dirty="0" smtClean="0">
                <a:solidFill>
                  <a:srgbClr val="00B050"/>
                </a:solidFill>
                <a:effectLst>
                  <a:outerShdw blurRad="38100" dist="38100" dir="2700000" algn="tl">
                    <a:srgbClr val="000000">
                      <a:alpha val="43137"/>
                    </a:srgbClr>
                  </a:outerShdw>
                </a:effectLst>
                <a:cs typeface="Ali-A-Sulaimania" pitchFamily="2" charset="-78"/>
              </a:rPr>
              <a:t>احي</a:t>
            </a:r>
            <a:r>
              <a:rPr lang="ar-IQ" sz="5400" b="1" dirty="0" smtClean="0">
                <a:solidFill>
                  <a:srgbClr val="00B050"/>
                </a:solidFill>
                <a:effectLst>
                  <a:outerShdw blurRad="38100" dist="38100" dir="2700000" algn="tl">
                    <a:srgbClr val="000000">
                      <a:alpha val="43137"/>
                    </a:srgbClr>
                  </a:outerShdw>
                </a:effectLst>
                <a:cs typeface="Ali-A-Sulaimania" pitchFamily="2" charset="-78"/>
              </a:rPr>
              <a:t>َّـ</a:t>
            </a:r>
            <a:r>
              <a:rPr lang="ar-SA" sz="5400" b="1" dirty="0" smtClean="0">
                <a:solidFill>
                  <a:srgbClr val="00B050"/>
                </a:solidFill>
                <a:effectLst>
                  <a:outerShdw blurRad="38100" dist="38100" dir="2700000" algn="tl">
                    <a:srgbClr val="000000">
                      <a:alpha val="43137"/>
                    </a:srgbClr>
                  </a:outerShdw>
                </a:effectLst>
                <a:cs typeface="Ali-A-Sulaimania" pitchFamily="2" charset="-78"/>
              </a:rPr>
              <a:t>ة الت</a:t>
            </a:r>
            <a:r>
              <a:rPr lang="ar-IQ" sz="5400" b="1" dirty="0" smtClean="0">
                <a:solidFill>
                  <a:srgbClr val="00B050"/>
                </a:solidFill>
                <a:effectLst>
                  <a:outerShdw blurRad="38100" dist="38100" dir="2700000" algn="tl">
                    <a:srgbClr val="000000">
                      <a:alpha val="43137"/>
                    </a:srgbClr>
                  </a:outerShdw>
                </a:effectLst>
                <a:cs typeface="Ali-A-Sulaimania" pitchFamily="2" charset="-78"/>
              </a:rPr>
              <a:t>َّ</a:t>
            </a:r>
            <a:r>
              <a:rPr lang="ar-SA" sz="5400" b="1" dirty="0" smtClean="0">
                <a:solidFill>
                  <a:srgbClr val="00B050"/>
                </a:solidFill>
                <a:effectLst>
                  <a:outerShdw blurRad="38100" dist="38100" dir="2700000" algn="tl">
                    <a:srgbClr val="000000">
                      <a:alpha val="43137"/>
                    </a:srgbClr>
                  </a:outerShdw>
                </a:effectLst>
                <a:cs typeface="Ali-A-Sulaimania" pitchFamily="2" charset="-78"/>
              </a:rPr>
              <a:t>طبيقي</a:t>
            </a:r>
            <a:r>
              <a:rPr lang="ar-IQ" sz="5400" b="1" dirty="0" smtClean="0">
                <a:solidFill>
                  <a:srgbClr val="00B050"/>
                </a:solidFill>
                <a:effectLst>
                  <a:outerShdw blurRad="38100" dist="38100" dir="2700000" algn="tl">
                    <a:srgbClr val="000000">
                      <a:alpha val="43137"/>
                    </a:srgbClr>
                  </a:outerShdw>
                </a:effectLst>
                <a:cs typeface="Ali-A-Sulaimania" pitchFamily="2" charset="-78"/>
              </a:rPr>
              <a:t>َّـ</a:t>
            </a:r>
            <a:r>
              <a:rPr lang="ar-SA" sz="5400" b="1" dirty="0" smtClean="0">
                <a:solidFill>
                  <a:srgbClr val="00B050"/>
                </a:solidFill>
                <a:effectLst>
                  <a:outerShdw blurRad="38100" dist="38100" dir="2700000" algn="tl">
                    <a:srgbClr val="000000">
                      <a:alpha val="43137"/>
                    </a:srgbClr>
                  </a:outerShdw>
                </a:effectLst>
                <a:cs typeface="Ali-A-Sulaimania" pitchFamily="2" charset="-78"/>
              </a:rPr>
              <a:t>ة</a:t>
            </a:r>
            <a:r>
              <a:rPr lang="ar-IQ" sz="5400" b="1" dirty="0" smtClean="0">
                <a:solidFill>
                  <a:srgbClr val="00B050"/>
                </a:solidFill>
                <a:effectLst>
                  <a:outerShdw blurRad="38100" dist="38100" dir="2700000" algn="tl">
                    <a:srgbClr val="000000">
                      <a:alpha val="43137"/>
                    </a:srgbClr>
                  </a:outerShdw>
                </a:effectLst>
                <a:cs typeface="Ali-A-Sulaimania" pitchFamily="2" charset="-78"/>
              </a:rPr>
              <a:t> </a:t>
            </a:r>
            <a:r>
              <a:rPr lang="ar-SA" sz="5400" b="1" dirty="0" smtClean="0">
                <a:solidFill>
                  <a:srgbClr val="00B050"/>
                </a:solidFill>
                <a:effectLst>
                  <a:outerShdw blurRad="38100" dist="38100" dir="2700000" algn="tl">
                    <a:srgbClr val="000000">
                      <a:alpha val="43137"/>
                    </a:srgbClr>
                  </a:outerShdw>
                </a:effectLst>
                <a:cs typeface="Ali-A-Sulaimania" pitchFamily="2" charset="-78"/>
              </a:rPr>
              <a:t>: </a:t>
            </a:r>
            <a:endParaRPr lang="en-US" sz="5400" b="1" dirty="0">
              <a:solidFill>
                <a:srgbClr val="00B050"/>
              </a:solidFill>
              <a:effectLst>
                <a:outerShdw blurRad="38100" dist="38100" dir="2700000" algn="tl">
                  <a:srgbClr val="000000">
                    <a:alpha val="43137"/>
                  </a:srgbClr>
                </a:outerShdw>
              </a:effectLst>
              <a:cs typeface="Ali-A-Sulaimania" pitchFamily="2" charset="-78"/>
            </a:endParaRPr>
          </a:p>
          <a:p>
            <a:pPr marL="0" indent="0" algn="just" rtl="1">
              <a:lnSpc>
                <a:spcPct val="150000"/>
              </a:lnSpc>
              <a:buNone/>
            </a:pPr>
            <a:r>
              <a:rPr lang="ar-SA" sz="4400" b="1" dirty="0">
                <a:effectLst>
                  <a:outerShdw blurRad="38100" dist="38100" dir="2700000" algn="tl">
                    <a:srgbClr val="000000">
                      <a:alpha val="43137"/>
                    </a:srgbClr>
                  </a:outerShdw>
                </a:effectLst>
                <a:cs typeface="Ali-A-Sharif" pitchFamily="2" charset="-78"/>
              </a:rPr>
              <a:t>- تزيد من قدرتنا على توجيه الأطفال والمراهقين والراشدين </a:t>
            </a:r>
            <a:r>
              <a:rPr lang="ar-SA" sz="4400" b="1" dirty="0" smtClean="0">
                <a:effectLst>
                  <a:outerShdw blurRad="38100" dist="38100" dir="2700000" algn="tl">
                    <a:srgbClr val="000000">
                      <a:alpha val="43137"/>
                    </a:srgbClr>
                  </a:outerShdw>
                </a:effectLst>
                <a:cs typeface="Ali-A-Sharif" pitchFamily="2" charset="-78"/>
              </a:rPr>
              <a:t>والشيوخ</a:t>
            </a:r>
            <a:r>
              <a:rPr lang="ar-IQ" sz="4400" b="1" dirty="0" smtClean="0">
                <a:effectLst>
                  <a:outerShdw blurRad="38100" dist="38100" dir="2700000" algn="tl">
                    <a:srgbClr val="000000">
                      <a:alpha val="43137"/>
                    </a:srgbClr>
                  </a:outerShdw>
                </a:effectLst>
                <a:cs typeface="Ali-A-Sharif" pitchFamily="2" charset="-78"/>
              </a:rPr>
              <a:t> </a:t>
            </a:r>
            <a:r>
              <a:rPr lang="ar-SA" sz="4400" b="1" dirty="0" smtClean="0">
                <a:effectLst>
                  <a:outerShdw blurRad="38100" dist="38100" dir="2700000" algn="tl">
                    <a:srgbClr val="000000">
                      <a:alpha val="43137"/>
                    </a:srgbClr>
                  </a:outerShdw>
                </a:effectLst>
                <a:cs typeface="Ali-A-Sharif" pitchFamily="2" charset="-78"/>
              </a:rPr>
              <a:t>.</a:t>
            </a:r>
            <a:endParaRPr lang="en-US" sz="4400" b="1" dirty="0">
              <a:effectLst>
                <a:outerShdw blurRad="38100" dist="38100" dir="2700000" algn="tl">
                  <a:srgbClr val="000000">
                    <a:alpha val="43137"/>
                  </a:srgbClr>
                </a:outerShdw>
              </a:effectLst>
              <a:cs typeface="Ali-A-Sharif" pitchFamily="2" charset="-78"/>
            </a:endParaRPr>
          </a:p>
        </p:txBody>
      </p:sp>
    </p:spTree>
    <p:extLst>
      <p:ext uri="{BB962C8B-B14F-4D97-AF65-F5344CB8AC3E}">
        <p14:creationId xmlns:p14="http://schemas.microsoft.com/office/powerpoint/2010/main" val="3405471574"/>
      </p:ext>
    </p:extLst>
  </p:cSld>
  <p:clrMapOvr>
    <a:masterClrMapping/>
  </p:clrMapOvr>
  <mc:AlternateContent xmlns:mc="http://schemas.openxmlformats.org/markup-compatibility/2006" xmlns:p14="http://schemas.microsoft.com/office/powerpoint/2010/main">
    <mc:Choice Requires="p14">
      <p:transition spd="slow" p14:dur="1600">
        <p14:prism dir="r" isContent="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66255" y="124692"/>
            <a:ext cx="11901054" cy="6636326"/>
          </a:xfrm>
        </p:spPr>
        <p:txBody>
          <a:bodyPr>
            <a:noAutofit/>
          </a:bodyPr>
          <a:lstStyle/>
          <a:p>
            <a:pPr lvl="0" algn="r" rtl="1">
              <a:lnSpc>
                <a:spcPct val="150000"/>
              </a:lnSpc>
            </a:pPr>
            <a:r>
              <a:rPr lang="ar-IQ" b="1" dirty="0" smtClean="0">
                <a:solidFill>
                  <a:srgbClr val="FF0000"/>
                </a:solidFill>
                <a:effectLst>
                  <a:outerShdw blurRad="38100" dist="38100" dir="2700000" algn="tl">
                    <a:srgbClr val="000000">
                      <a:alpha val="43137"/>
                    </a:srgbClr>
                  </a:outerShdw>
                </a:effectLst>
                <a:latin typeface="+mn-lt"/>
                <a:ea typeface="+mn-ea"/>
                <a:cs typeface="Ali-A-Jiddah" pitchFamily="2" charset="-78"/>
              </a:rPr>
              <a:t>                         </a:t>
            </a:r>
            <a:r>
              <a:rPr lang="ar-IQ" sz="5400" b="1" dirty="0" smtClean="0">
                <a:solidFill>
                  <a:srgbClr val="FF0000"/>
                </a:solidFill>
                <a:effectLst>
                  <a:outerShdw blurRad="38100" dist="38100" dir="2700000" algn="tl">
                    <a:srgbClr val="000000">
                      <a:alpha val="43137"/>
                    </a:srgbClr>
                  </a:outerShdw>
                </a:effectLst>
                <a:latin typeface="+mn-lt"/>
                <a:ea typeface="+mn-ea"/>
                <a:cs typeface="Ali-A-Jiddah" pitchFamily="2" charset="-78"/>
              </a:rPr>
              <a:t>ظاهرة النُّمو</a:t>
            </a:r>
            <a:r>
              <a:rPr lang="en-US" sz="2800" b="1" dirty="0">
                <a:effectLst>
                  <a:outerShdw blurRad="38100" dist="38100" dir="2700000" algn="tl">
                    <a:srgbClr val="000000">
                      <a:alpha val="43137"/>
                    </a:srgbClr>
                  </a:outerShdw>
                </a:effectLst>
                <a:latin typeface="+mn-lt"/>
                <a:ea typeface="+mn-ea"/>
                <a:cs typeface="Ali-A-Sharif" pitchFamily="2" charset="-78"/>
              </a:rPr>
              <a:t/>
            </a:r>
            <a:br>
              <a:rPr lang="en-US" sz="2800" b="1" dirty="0">
                <a:effectLst>
                  <a:outerShdw blurRad="38100" dist="38100" dir="2700000" algn="tl">
                    <a:srgbClr val="000000">
                      <a:alpha val="43137"/>
                    </a:srgbClr>
                  </a:outerShdw>
                </a:effectLst>
                <a:latin typeface="+mn-lt"/>
                <a:ea typeface="+mn-ea"/>
                <a:cs typeface="Ali-A-Sharif" pitchFamily="2" charset="-78"/>
              </a:rPr>
            </a:br>
            <a:r>
              <a:rPr lang="ar-SA" sz="2800" b="1" dirty="0">
                <a:effectLst>
                  <a:outerShdw blurRad="38100" dist="38100" dir="2700000" algn="tl">
                    <a:srgbClr val="000000">
                      <a:alpha val="43137"/>
                    </a:srgbClr>
                  </a:outerShdw>
                </a:effectLst>
                <a:latin typeface="+mn-lt"/>
                <a:ea typeface="+mn-ea"/>
                <a:cs typeface="Ali-A-Jiddah" pitchFamily="2" charset="-78"/>
              </a:rPr>
              <a:t>بعد النُّمو بمعناه النَّفسي يَعني التَّغيرات الجسميَّة والفِسيولوجيَّة من حيث الطُّول والوزن والحجم والتَّغيرات التـي تحــدث فــي أجـهــزة الجســم ، مــن الجانب العقلــي والمعـرفــي والسُّلوكـي والانفعالـي والاجتماعي. </a:t>
            </a:r>
            <a:r>
              <a:rPr lang="en-US" sz="2800" b="1" dirty="0">
                <a:effectLst>
                  <a:outerShdw blurRad="38100" dist="38100" dir="2700000" algn="tl">
                    <a:srgbClr val="000000">
                      <a:alpha val="43137"/>
                    </a:srgbClr>
                  </a:outerShdw>
                </a:effectLst>
                <a:latin typeface="+mn-lt"/>
                <a:ea typeface="+mn-ea"/>
                <a:cs typeface="Ali-A-Jiddah" pitchFamily="2" charset="-78"/>
              </a:rPr>
              <a:t/>
            </a:r>
            <a:br>
              <a:rPr lang="en-US" sz="2800" b="1" dirty="0">
                <a:effectLst>
                  <a:outerShdw blurRad="38100" dist="38100" dir="2700000" algn="tl">
                    <a:srgbClr val="000000">
                      <a:alpha val="43137"/>
                    </a:srgbClr>
                  </a:outerShdw>
                </a:effectLst>
                <a:latin typeface="+mn-lt"/>
                <a:ea typeface="+mn-ea"/>
                <a:cs typeface="Ali-A-Jiddah" pitchFamily="2" charset="-78"/>
              </a:rPr>
            </a:br>
            <a:r>
              <a:rPr lang="ar-SA" sz="2800" b="1" dirty="0">
                <a:solidFill>
                  <a:srgbClr val="00B050"/>
                </a:solidFill>
                <a:effectLst>
                  <a:outerShdw blurRad="38100" dist="38100" dir="2700000" algn="tl">
                    <a:srgbClr val="000000">
                      <a:alpha val="43137"/>
                    </a:srgbClr>
                  </a:outerShdw>
                </a:effectLst>
                <a:latin typeface="+mn-lt"/>
                <a:ea typeface="+mn-ea"/>
                <a:cs typeface="Ali-A-Jiddah" pitchFamily="2" charset="-78"/>
              </a:rPr>
              <a:t>وبإيجاز فإنَّ مَظَاهر النُّمو المختلفة تتضح فيما يلي حيث إِنَّ : </a:t>
            </a:r>
            <a:r>
              <a:rPr lang="ar-IQ" sz="3200" b="1" dirty="0">
                <a:effectLst>
                  <a:outerShdw blurRad="38100" dist="38100" dir="2700000" algn="tl">
                    <a:srgbClr val="000000">
                      <a:alpha val="43137"/>
                    </a:srgbClr>
                  </a:outerShdw>
                </a:effectLst>
                <a:latin typeface="+mn-lt"/>
                <a:ea typeface="+mn-ea"/>
                <a:cs typeface="Ali-A-Sharif" pitchFamily="2" charset="-78"/>
              </a:rPr>
              <a:t/>
            </a:r>
            <a:br>
              <a:rPr lang="ar-IQ" sz="3200" b="1" dirty="0">
                <a:effectLst>
                  <a:outerShdw blurRad="38100" dist="38100" dir="2700000" algn="tl">
                    <a:srgbClr val="000000">
                      <a:alpha val="43137"/>
                    </a:srgbClr>
                  </a:outerShdw>
                </a:effectLst>
                <a:latin typeface="+mn-lt"/>
                <a:ea typeface="+mn-ea"/>
                <a:cs typeface="Ali-A-Sharif" pitchFamily="2" charset="-78"/>
              </a:rPr>
            </a:br>
            <a:r>
              <a:rPr lang="en-US" sz="2800" b="1" dirty="0">
                <a:solidFill>
                  <a:srgbClr val="0070C0"/>
                </a:solidFill>
                <a:effectLst>
                  <a:outerShdw blurRad="38100" dist="38100" dir="2700000" algn="tl">
                    <a:srgbClr val="000000">
                      <a:alpha val="43137"/>
                    </a:srgbClr>
                  </a:outerShdw>
                </a:effectLst>
                <a:latin typeface="+mn-lt"/>
                <a:ea typeface="+mn-ea"/>
                <a:cs typeface="Ali-A-Jiddah" pitchFamily="2" charset="-78"/>
              </a:rPr>
              <a:t> </a:t>
            </a:r>
            <a:r>
              <a:rPr lang="ar-IQ" sz="4000" b="1" dirty="0" smtClean="0">
                <a:solidFill>
                  <a:srgbClr val="0070C0"/>
                </a:solidFill>
                <a:effectLst>
                  <a:outerShdw blurRad="38100" dist="38100" dir="2700000" algn="tl">
                    <a:srgbClr val="000000">
                      <a:alpha val="43137"/>
                    </a:srgbClr>
                  </a:outerShdw>
                </a:effectLst>
                <a:latin typeface="+mn-lt"/>
                <a:ea typeface="+mn-ea"/>
                <a:cs typeface="Ali-A-Jiddah" pitchFamily="2" charset="-78"/>
              </a:rPr>
              <a:t>1-</a:t>
            </a:r>
            <a:r>
              <a:rPr lang="ar-IQ" sz="3200" b="1" dirty="0" smtClean="0">
                <a:solidFill>
                  <a:srgbClr val="0070C0"/>
                </a:solidFill>
                <a:effectLst>
                  <a:outerShdw blurRad="38100" dist="38100" dir="2700000" algn="tl">
                    <a:srgbClr val="000000">
                      <a:alpha val="43137"/>
                    </a:srgbClr>
                  </a:outerShdw>
                </a:effectLst>
                <a:latin typeface="+mn-lt"/>
                <a:ea typeface="+mn-ea"/>
                <a:cs typeface="Ali-A-Jiddah" pitchFamily="2" charset="-78"/>
              </a:rPr>
              <a:t> </a:t>
            </a:r>
            <a:r>
              <a:rPr lang="ar-SA" sz="3200" b="1" dirty="0" smtClean="0">
                <a:solidFill>
                  <a:srgbClr val="0070C0"/>
                </a:solidFill>
                <a:effectLst>
                  <a:outerShdw blurRad="38100" dist="38100" dir="2700000" algn="tl">
                    <a:srgbClr val="000000">
                      <a:alpha val="43137"/>
                    </a:srgbClr>
                  </a:outerShdw>
                </a:effectLst>
                <a:latin typeface="+mn-lt"/>
                <a:ea typeface="+mn-ea"/>
                <a:cs typeface="Ali-A-Jiddah" pitchFamily="2" charset="-78"/>
              </a:rPr>
              <a:t>النُّمُو </a:t>
            </a:r>
            <a:r>
              <a:rPr lang="ar-SA" sz="3200" b="1" dirty="0">
                <a:solidFill>
                  <a:srgbClr val="0070C0"/>
                </a:solidFill>
                <a:effectLst>
                  <a:outerShdw blurRad="38100" dist="38100" dir="2700000" algn="tl">
                    <a:srgbClr val="000000">
                      <a:alpha val="43137"/>
                    </a:srgbClr>
                  </a:outerShdw>
                </a:effectLst>
                <a:latin typeface="+mn-lt"/>
                <a:ea typeface="+mn-ea"/>
                <a:cs typeface="Ali-A-Jiddah" pitchFamily="2" charset="-78"/>
              </a:rPr>
              <a:t>الجِسْمِي: </a:t>
            </a:r>
            <a:r>
              <a:rPr lang="en-US" sz="3200" b="1" dirty="0">
                <a:effectLst>
                  <a:outerShdw blurRad="38100" dist="38100" dir="2700000" algn="tl">
                    <a:srgbClr val="000000">
                      <a:alpha val="43137"/>
                    </a:srgbClr>
                  </a:outerShdw>
                </a:effectLst>
                <a:latin typeface="+mn-lt"/>
                <a:ea typeface="+mn-ea"/>
                <a:cs typeface="Ali-A-Sharif" pitchFamily="2" charset="-78"/>
              </a:rPr>
              <a:t/>
            </a:r>
            <a:br>
              <a:rPr lang="en-US" sz="3200" b="1" dirty="0">
                <a:effectLst>
                  <a:outerShdw blurRad="38100" dist="38100" dir="2700000" algn="tl">
                    <a:srgbClr val="000000">
                      <a:alpha val="43137"/>
                    </a:srgbClr>
                  </a:outerShdw>
                </a:effectLst>
                <a:latin typeface="+mn-lt"/>
                <a:ea typeface="+mn-ea"/>
                <a:cs typeface="Ali-A-Sharif" pitchFamily="2" charset="-78"/>
              </a:rPr>
            </a:br>
            <a:r>
              <a:rPr lang="ar-SA" sz="2800" b="1" dirty="0">
                <a:effectLst>
                  <a:outerShdw blurRad="38100" dist="38100" dir="2700000" algn="tl">
                    <a:srgbClr val="000000">
                      <a:alpha val="43137"/>
                    </a:srgbClr>
                  </a:outerShdw>
                </a:effectLst>
                <a:latin typeface="+mn-lt"/>
                <a:ea typeface="+mn-ea"/>
                <a:cs typeface="Ali-A-Jiddah" pitchFamily="2" charset="-78"/>
              </a:rPr>
              <a:t>يَتَمَثَّلُ في التَّطورات التي تطرأ على ملامح الجسم الظاهرة، ومنها تغيرات كمية في الطُّول والوزن والحجم ونمو الأجهزة الدَّاخلية، وتغيرات عددية في ظهور أعداد جديدة من الأسنان. ونمو الأعضاء قد تسرع في مرحلة وتبطيء في مرحلة أخرى.</a:t>
            </a:r>
            <a:endParaRPr lang="en-US" sz="2800" b="1" dirty="0">
              <a:effectLst>
                <a:outerShdw blurRad="38100" dist="38100" dir="2700000" algn="tl">
                  <a:srgbClr val="000000">
                    <a:alpha val="43137"/>
                  </a:srgbClr>
                </a:outerShdw>
              </a:effectLst>
              <a:latin typeface="+mn-lt"/>
              <a:ea typeface="+mn-ea"/>
              <a:cs typeface="Ali-A-Jiddah" pitchFamily="2" charset="-78"/>
            </a:endParaRPr>
          </a:p>
        </p:txBody>
      </p:sp>
    </p:spTree>
    <p:extLst>
      <p:ext uri="{BB962C8B-B14F-4D97-AF65-F5344CB8AC3E}">
        <p14:creationId xmlns:p14="http://schemas.microsoft.com/office/powerpoint/2010/main" val="4019924122"/>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66255" y="124692"/>
            <a:ext cx="11734800" cy="6442363"/>
          </a:xfrm>
        </p:spPr>
        <p:txBody>
          <a:bodyPr>
            <a:noAutofit/>
          </a:bodyPr>
          <a:lstStyle/>
          <a:p>
            <a:pPr lvl="0" algn="r" rtl="1">
              <a:lnSpc>
                <a:spcPct val="150000"/>
              </a:lnSpc>
            </a:pPr>
            <a:r>
              <a:rPr lang="ar-IQ" sz="6600" b="1" dirty="0" smtClean="0">
                <a:solidFill>
                  <a:srgbClr val="0070C0"/>
                </a:solidFill>
                <a:effectLst>
                  <a:outerShdw blurRad="38100" dist="38100" dir="2700000" algn="tl">
                    <a:srgbClr val="000000">
                      <a:alpha val="43137"/>
                    </a:srgbClr>
                  </a:outerShdw>
                </a:effectLst>
                <a:latin typeface="+mn-lt"/>
                <a:ea typeface="+mn-ea"/>
                <a:cs typeface="Ali-A-Jiddah" pitchFamily="2" charset="-78"/>
              </a:rPr>
              <a:t>1-</a:t>
            </a:r>
            <a:r>
              <a:rPr lang="ar-IQ" sz="5400" b="1" dirty="0" smtClean="0">
                <a:solidFill>
                  <a:srgbClr val="0070C0"/>
                </a:solidFill>
                <a:effectLst>
                  <a:outerShdw blurRad="38100" dist="38100" dir="2700000" algn="tl">
                    <a:srgbClr val="000000">
                      <a:alpha val="43137"/>
                    </a:srgbClr>
                  </a:outerShdw>
                </a:effectLst>
                <a:latin typeface="+mn-lt"/>
                <a:ea typeface="+mn-ea"/>
                <a:cs typeface="Ali-A-Jiddah" pitchFamily="2" charset="-78"/>
              </a:rPr>
              <a:t> </a:t>
            </a:r>
            <a:r>
              <a:rPr lang="ar-SA" sz="5400" b="1" dirty="0" smtClean="0">
                <a:solidFill>
                  <a:srgbClr val="0070C0"/>
                </a:solidFill>
                <a:effectLst>
                  <a:outerShdw blurRad="38100" dist="38100" dir="2700000" algn="tl">
                    <a:srgbClr val="000000">
                      <a:alpha val="43137"/>
                    </a:srgbClr>
                  </a:outerShdw>
                </a:effectLst>
                <a:latin typeface="+mn-lt"/>
                <a:ea typeface="+mn-ea"/>
                <a:cs typeface="Ali-A-Jiddah" pitchFamily="2" charset="-78"/>
              </a:rPr>
              <a:t>النُّمُو </a:t>
            </a:r>
            <a:r>
              <a:rPr lang="ar-SA" sz="5400" b="1" dirty="0">
                <a:solidFill>
                  <a:srgbClr val="0070C0"/>
                </a:solidFill>
                <a:effectLst>
                  <a:outerShdw blurRad="38100" dist="38100" dir="2700000" algn="tl">
                    <a:srgbClr val="000000">
                      <a:alpha val="43137"/>
                    </a:srgbClr>
                  </a:outerShdw>
                </a:effectLst>
                <a:latin typeface="+mn-lt"/>
                <a:ea typeface="+mn-ea"/>
                <a:cs typeface="Ali-A-Jiddah" pitchFamily="2" charset="-78"/>
              </a:rPr>
              <a:t>الجِسْمِي: </a:t>
            </a:r>
            <a:r>
              <a:rPr lang="en-US" sz="4800" b="1" dirty="0">
                <a:effectLst>
                  <a:outerShdw blurRad="38100" dist="38100" dir="2700000" algn="tl">
                    <a:srgbClr val="000000">
                      <a:alpha val="43137"/>
                    </a:srgbClr>
                  </a:outerShdw>
                </a:effectLst>
                <a:latin typeface="+mn-lt"/>
                <a:ea typeface="+mn-ea"/>
                <a:cs typeface="Ali-A-Sharif" pitchFamily="2" charset="-78"/>
              </a:rPr>
              <a:t/>
            </a:r>
            <a:br>
              <a:rPr lang="en-US" sz="4800" b="1" dirty="0">
                <a:effectLst>
                  <a:outerShdw blurRad="38100" dist="38100" dir="2700000" algn="tl">
                    <a:srgbClr val="000000">
                      <a:alpha val="43137"/>
                    </a:srgbClr>
                  </a:outerShdw>
                </a:effectLst>
                <a:latin typeface="+mn-lt"/>
                <a:ea typeface="+mn-ea"/>
                <a:cs typeface="Ali-A-Sharif" pitchFamily="2" charset="-78"/>
              </a:rPr>
            </a:br>
            <a:r>
              <a:rPr lang="ar-SA" sz="4900" b="1" dirty="0">
                <a:effectLst>
                  <a:outerShdw blurRad="38100" dist="38100" dir="2700000" algn="tl">
                    <a:srgbClr val="000000">
                      <a:alpha val="43137"/>
                    </a:srgbClr>
                  </a:outerShdw>
                </a:effectLst>
                <a:latin typeface="+mn-lt"/>
                <a:ea typeface="+mn-ea"/>
                <a:cs typeface="Ali-A-Sahifa Bold" pitchFamily="2" charset="-78"/>
              </a:rPr>
              <a:t>يَتَمَثَّلُ في التَّطورات التي تطرأ على ملامح الجسم </a:t>
            </a:r>
            <a:r>
              <a:rPr lang="ar-SA" sz="4900" b="1" dirty="0" smtClean="0">
                <a:effectLst>
                  <a:outerShdw blurRad="38100" dist="38100" dir="2700000" algn="tl">
                    <a:srgbClr val="000000">
                      <a:alpha val="43137"/>
                    </a:srgbClr>
                  </a:outerShdw>
                </a:effectLst>
                <a:latin typeface="+mn-lt"/>
                <a:ea typeface="+mn-ea"/>
                <a:cs typeface="Ali-A-Sahifa Bold" pitchFamily="2" charset="-78"/>
              </a:rPr>
              <a:t>الظاهرة</a:t>
            </a:r>
            <a:r>
              <a:rPr lang="ar-IQ" sz="4900" b="1" dirty="0" smtClean="0">
                <a:effectLst>
                  <a:outerShdw blurRad="38100" dist="38100" dir="2700000" algn="tl">
                    <a:srgbClr val="000000">
                      <a:alpha val="43137"/>
                    </a:srgbClr>
                  </a:outerShdw>
                </a:effectLst>
                <a:latin typeface="+mn-lt"/>
                <a:ea typeface="+mn-ea"/>
                <a:cs typeface="Ali-A-Sahifa Bold" pitchFamily="2" charset="-78"/>
              </a:rPr>
              <a:t> </a:t>
            </a:r>
            <a:r>
              <a:rPr lang="ar-SA" sz="4900" b="1" dirty="0" smtClean="0">
                <a:effectLst>
                  <a:outerShdw blurRad="38100" dist="38100" dir="2700000" algn="tl">
                    <a:srgbClr val="000000">
                      <a:alpha val="43137"/>
                    </a:srgbClr>
                  </a:outerShdw>
                </a:effectLst>
                <a:latin typeface="+mn-lt"/>
                <a:ea typeface="+mn-ea"/>
                <a:cs typeface="Ali-A-Sahifa Bold" pitchFamily="2" charset="-78"/>
              </a:rPr>
              <a:t>، </a:t>
            </a:r>
            <a:r>
              <a:rPr lang="ar-SA" sz="4900" b="1" dirty="0">
                <a:effectLst>
                  <a:outerShdw blurRad="38100" dist="38100" dir="2700000" algn="tl">
                    <a:srgbClr val="000000">
                      <a:alpha val="43137"/>
                    </a:srgbClr>
                  </a:outerShdw>
                </a:effectLst>
                <a:latin typeface="+mn-lt"/>
                <a:ea typeface="+mn-ea"/>
                <a:cs typeface="Ali-A-Sahifa Bold" pitchFamily="2" charset="-78"/>
              </a:rPr>
              <a:t>ومنها تغيرات كمية في الطُّول والوزن والحجم ونمو الأجهزة الدَّاخلية، وتغيرات عددية في ظهور أعداد جديدة من الأسنان. ونمو الأعضاء قد تسرع في مرحلة وتبطيء في مرحلة أخرى.</a:t>
            </a:r>
            <a:endParaRPr lang="en-US" sz="4900" b="1" dirty="0">
              <a:effectLst>
                <a:outerShdw blurRad="38100" dist="38100" dir="2700000" algn="tl">
                  <a:srgbClr val="000000">
                    <a:alpha val="43137"/>
                  </a:srgbClr>
                </a:outerShdw>
              </a:effectLst>
              <a:latin typeface="+mn-lt"/>
              <a:ea typeface="+mn-ea"/>
              <a:cs typeface="Ali-A-Sahifa Bold" pitchFamily="2" charset="-78"/>
            </a:endParaRPr>
          </a:p>
        </p:txBody>
      </p:sp>
    </p:spTree>
    <p:extLst>
      <p:ext uri="{BB962C8B-B14F-4D97-AF65-F5344CB8AC3E}">
        <p14:creationId xmlns:p14="http://schemas.microsoft.com/office/powerpoint/2010/main" val="2464736132"/>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6981" y="166255"/>
            <a:ext cx="11956473" cy="6483927"/>
          </a:xfrm>
        </p:spPr>
        <p:txBody>
          <a:bodyPr>
            <a:noAutofit/>
          </a:bodyPr>
          <a:lstStyle/>
          <a:p>
            <a:pPr lvl="0" algn="r" rtl="1">
              <a:lnSpc>
                <a:spcPct val="150000"/>
              </a:lnSpc>
            </a:pPr>
            <a:r>
              <a:rPr lang="ar-IQ" sz="4500" b="1" dirty="0" smtClean="0">
                <a:solidFill>
                  <a:srgbClr val="00B0F0"/>
                </a:solidFill>
                <a:effectLst>
                  <a:outerShdw blurRad="38100" dist="38100" dir="2700000" algn="tl">
                    <a:srgbClr val="000000">
                      <a:alpha val="43137"/>
                    </a:srgbClr>
                  </a:outerShdw>
                </a:effectLst>
                <a:latin typeface="+mn-lt"/>
                <a:ea typeface="+mn-ea"/>
                <a:cs typeface="+mn-cs"/>
              </a:rPr>
              <a:t>2-</a:t>
            </a:r>
            <a:r>
              <a:rPr lang="ar-IQ" sz="4500" b="1" dirty="0" smtClean="0">
                <a:solidFill>
                  <a:srgbClr val="00B0F0"/>
                </a:solidFill>
                <a:effectLst>
                  <a:outerShdw blurRad="38100" dist="38100" dir="2700000" algn="tl">
                    <a:srgbClr val="000000">
                      <a:alpha val="43137"/>
                    </a:srgbClr>
                  </a:outerShdw>
                </a:effectLst>
                <a:latin typeface="+mn-lt"/>
                <a:ea typeface="+mn-ea"/>
                <a:cs typeface="Ali-A-Jiddah" pitchFamily="2" charset="-78"/>
              </a:rPr>
              <a:t> </a:t>
            </a:r>
            <a:r>
              <a:rPr lang="ar-SA" sz="4500" b="1" dirty="0" smtClean="0">
                <a:solidFill>
                  <a:srgbClr val="00B0F0"/>
                </a:solidFill>
                <a:effectLst>
                  <a:outerShdw blurRad="38100" dist="38100" dir="2700000" algn="tl">
                    <a:srgbClr val="000000">
                      <a:alpha val="43137"/>
                    </a:srgbClr>
                  </a:outerShdw>
                </a:effectLst>
                <a:latin typeface="+mn-lt"/>
                <a:ea typeface="+mn-ea"/>
                <a:cs typeface="Ali-A-Jiddah" pitchFamily="2" charset="-78"/>
              </a:rPr>
              <a:t>النُّمُو </a:t>
            </a:r>
            <a:r>
              <a:rPr lang="ar-SA" sz="4500" b="1" dirty="0">
                <a:solidFill>
                  <a:srgbClr val="00B0F0"/>
                </a:solidFill>
                <a:effectLst>
                  <a:outerShdw blurRad="38100" dist="38100" dir="2700000" algn="tl">
                    <a:srgbClr val="000000">
                      <a:alpha val="43137"/>
                    </a:srgbClr>
                  </a:outerShdw>
                </a:effectLst>
                <a:latin typeface="+mn-lt"/>
                <a:ea typeface="+mn-ea"/>
                <a:cs typeface="Ali-A-Jiddah" pitchFamily="2" charset="-78"/>
              </a:rPr>
              <a:t>الحَرَكِي: </a:t>
            </a:r>
            <a:r>
              <a:rPr lang="en-US" sz="4500" b="1" dirty="0">
                <a:effectLst>
                  <a:outerShdw blurRad="38100" dist="38100" dir="2700000" algn="tl">
                    <a:srgbClr val="000000">
                      <a:alpha val="43137"/>
                    </a:srgbClr>
                  </a:outerShdw>
                </a:effectLst>
                <a:latin typeface="+mn-lt"/>
                <a:ea typeface="+mn-ea"/>
                <a:cs typeface="Ali-A-Sharif" pitchFamily="2" charset="-78"/>
              </a:rPr>
              <a:t/>
            </a:r>
            <a:br>
              <a:rPr lang="en-US" sz="4500" b="1" dirty="0">
                <a:effectLst>
                  <a:outerShdw blurRad="38100" dist="38100" dir="2700000" algn="tl">
                    <a:srgbClr val="000000">
                      <a:alpha val="43137"/>
                    </a:srgbClr>
                  </a:outerShdw>
                </a:effectLst>
                <a:latin typeface="+mn-lt"/>
                <a:ea typeface="+mn-ea"/>
                <a:cs typeface="Ali-A-Sharif" pitchFamily="2" charset="-78"/>
              </a:rPr>
            </a:br>
            <a:r>
              <a:rPr lang="ar-SA" sz="4500" b="1" dirty="0">
                <a:effectLst>
                  <a:outerShdw blurRad="38100" dist="38100" dir="2700000" algn="tl">
                    <a:srgbClr val="000000">
                      <a:alpha val="43137"/>
                    </a:srgbClr>
                  </a:outerShdw>
                </a:effectLst>
                <a:latin typeface="+mn-lt"/>
                <a:ea typeface="+mn-ea"/>
                <a:cs typeface="Ali-A-Sharif" pitchFamily="2" charset="-78"/>
              </a:rPr>
              <a:t>فيشمل التَّغيرات التي تطرأ على حركات الطفل وزحفه ووقوفه ومشيه وكذلك قفزه وجريه والمهارات الحركية اليدوية والحركية الأخرى ومنها مهارات </a:t>
            </a:r>
            <a:r>
              <a:rPr lang="ar-SA" sz="4500" b="1" dirty="0" smtClean="0">
                <a:effectLst>
                  <a:outerShdw blurRad="38100" dist="38100" dir="2700000" algn="tl">
                    <a:srgbClr val="000000">
                      <a:alpha val="43137"/>
                    </a:srgbClr>
                  </a:outerShdw>
                </a:effectLst>
                <a:latin typeface="+mn-lt"/>
                <a:ea typeface="+mn-ea"/>
                <a:cs typeface="Ali-A-Sharif" pitchFamily="2" charset="-78"/>
              </a:rPr>
              <a:t>اللعب</a:t>
            </a:r>
            <a:r>
              <a:rPr lang="ar-IQ" sz="4500" b="1" dirty="0" smtClean="0">
                <a:effectLst>
                  <a:outerShdw blurRad="38100" dist="38100" dir="2700000" algn="tl">
                    <a:srgbClr val="000000">
                      <a:alpha val="43137"/>
                    </a:srgbClr>
                  </a:outerShdw>
                </a:effectLst>
                <a:latin typeface="+mn-lt"/>
                <a:ea typeface="+mn-ea"/>
                <a:cs typeface="Ali-A-Sharif" pitchFamily="2" charset="-78"/>
              </a:rPr>
              <a:t> </a:t>
            </a:r>
            <a:r>
              <a:rPr lang="ar-SA" sz="4500" b="1" dirty="0" smtClean="0">
                <a:effectLst>
                  <a:outerShdw blurRad="38100" dist="38100" dir="2700000" algn="tl">
                    <a:srgbClr val="000000">
                      <a:alpha val="43137"/>
                    </a:srgbClr>
                  </a:outerShdw>
                </a:effectLst>
                <a:latin typeface="+mn-lt"/>
                <a:ea typeface="+mn-ea"/>
                <a:cs typeface="Ali-A-Sharif" pitchFamily="2" charset="-78"/>
              </a:rPr>
              <a:t>. </a:t>
            </a:r>
            <a:r>
              <a:rPr lang="en-US" sz="4500" b="1" dirty="0">
                <a:effectLst>
                  <a:outerShdw blurRad="38100" dist="38100" dir="2700000" algn="tl">
                    <a:srgbClr val="000000">
                      <a:alpha val="43137"/>
                    </a:srgbClr>
                  </a:outerShdw>
                </a:effectLst>
                <a:latin typeface="+mn-lt"/>
                <a:ea typeface="+mn-ea"/>
                <a:cs typeface="Ali-A-Sharif" pitchFamily="2" charset="-78"/>
              </a:rPr>
              <a:t/>
            </a:r>
            <a:br>
              <a:rPr lang="en-US" sz="4500" b="1" dirty="0">
                <a:effectLst>
                  <a:outerShdw blurRad="38100" dist="38100" dir="2700000" algn="tl">
                    <a:srgbClr val="000000">
                      <a:alpha val="43137"/>
                    </a:srgbClr>
                  </a:outerShdw>
                </a:effectLst>
                <a:latin typeface="+mn-lt"/>
                <a:ea typeface="+mn-ea"/>
                <a:cs typeface="Ali-A-Sharif" pitchFamily="2" charset="-78"/>
              </a:rPr>
            </a:br>
            <a:r>
              <a:rPr lang="ar-IQ" sz="4500" b="1" dirty="0" smtClean="0">
                <a:solidFill>
                  <a:srgbClr val="FF0000"/>
                </a:solidFill>
                <a:effectLst>
                  <a:outerShdw blurRad="38100" dist="38100" dir="2700000" algn="tl">
                    <a:srgbClr val="000000">
                      <a:alpha val="43137"/>
                    </a:srgbClr>
                  </a:outerShdw>
                </a:effectLst>
                <a:latin typeface="+mn-lt"/>
                <a:ea typeface="+mn-ea"/>
                <a:cs typeface="+mn-cs"/>
              </a:rPr>
              <a:t>3-</a:t>
            </a:r>
            <a:r>
              <a:rPr lang="ar-IQ" sz="4500" b="1" dirty="0" smtClean="0">
                <a:effectLst>
                  <a:outerShdw blurRad="38100" dist="38100" dir="2700000" algn="tl">
                    <a:srgbClr val="000000">
                      <a:alpha val="43137"/>
                    </a:srgbClr>
                  </a:outerShdw>
                </a:effectLst>
                <a:latin typeface="+mn-lt"/>
                <a:ea typeface="+mn-ea"/>
                <a:cs typeface="Ali-A-Sharif" pitchFamily="2" charset="-78"/>
              </a:rPr>
              <a:t> </a:t>
            </a:r>
            <a:r>
              <a:rPr lang="ar-SA" sz="4500" b="1" dirty="0">
                <a:solidFill>
                  <a:srgbClr val="FF0000"/>
                </a:solidFill>
                <a:effectLst>
                  <a:outerShdw blurRad="38100" dist="38100" dir="2700000" algn="tl">
                    <a:srgbClr val="000000">
                      <a:alpha val="43137"/>
                    </a:srgbClr>
                  </a:outerShdw>
                </a:effectLst>
                <a:latin typeface="+mn-lt"/>
                <a:ea typeface="+mn-ea"/>
                <a:cs typeface="Ali-A-Jiddah" pitchFamily="2" charset="-78"/>
              </a:rPr>
              <a:t>النُّمُو</a:t>
            </a:r>
            <a:r>
              <a:rPr lang="ar-SA" sz="4500" b="1" dirty="0" smtClean="0">
                <a:solidFill>
                  <a:srgbClr val="FF0000"/>
                </a:solidFill>
                <a:effectLst>
                  <a:outerShdw blurRad="38100" dist="38100" dir="2700000" algn="tl">
                    <a:srgbClr val="000000">
                      <a:alpha val="43137"/>
                    </a:srgbClr>
                  </a:outerShdw>
                </a:effectLst>
                <a:latin typeface="+mn-lt"/>
                <a:ea typeface="+mn-ea"/>
                <a:cs typeface="Ali-A-Jiddah" pitchFamily="2" charset="-78"/>
              </a:rPr>
              <a:t> </a:t>
            </a:r>
            <a:r>
              <a:rPr lang="ar-SA" sz="4500" b="1" dirty="0">
                <a:solidFill>
                  <a:srgbClr val="FF0000"/>
                </a:solidFill>
                <a:effectLst>
                  <a:outerShdw blurRad="38100" dist="38100" dir="2700000" algn="tl">
                    <a:srgbClr val="000000">
                      <a:alpha val="43137"/>
                    </a:srgbClr>
                  </a:outerShdw>
                </a:effectLst>
                <a:latin typeface="+mn-lt"/>
                <a:ea typeface="+mn-ea"/>
                <a:cs typeface="Ali-A-Jiddah" pitchFamily="2" charset="-78"/>
              </a:rPr>
              <a:t>العَقْلي: </a:t>
            </a:r>
            <a:r>
              <a:rPr lang="en-US" sz="4500" b="1" dirty="0">
                <a:effectLst>
                  <a:outerShdw blurRad="38100" dist="38100" dir="2700000" algn="tl">
                    <a:srgbClr val="000000">
                      <a:alpha val="43137"/>
                    </a:srgbClr>
                  </a:outerShdw>
                </a:effectLst>
                <a:latin typeface="+mn-lt"/>
                <a:ea typeface="+mn-ea"/>
                <a:cs typeface="Ali-A-Sharif" pitchFamily="2" charset="-78"/>
              </a:rPr>
              <a:t/>
            </a:r>
            <a:br>
              <a:rPr lang="en-US" sz="4500" b="1" dirty="0">
                <a:effectLst>
                  <a:outerShdw blurRad="38100" dist="38100" dir="2700000" algn="tl">
                    <a:srgbClr val="000000">
                      <a:alpha val="43137"/>
                    </a:srgbClr>
                  </a:outerShdw>
                </a:effectLst>
                <a:latin typeface="+mn-lt"/>
                <a:ea typeface="+mn-ea"/>
                <a:cs typeface="Ali-A-Sharif" pitchFamily="2" charset="-78"/>
              </a:rPr>
            </a:br>
            <a:r>
              <a:rPr lang="ar-SA" sz="4500" b="1" dirty="0">
                <a:effectLst>
                  <a:outerShdw blurRad="38100" dist="38100" dir="2700000" algn="tl">
                    <a:srgbClr val="000000">
                      <a:alpha val="43137"/>
                    </a:srgbClr>
                  </a:outerShdw>
                </a:effectLst>
                <a:latin typeface="+mn-lt"/>
                <a:ea typeface="+mn-ea"/>
                <a:cs typeface="Ali-A-Sharif" pitchFamily="2" charset="-78"/>
              </a:rPr>
              <a:t>يشمل كلّ التَّغيرات التي تطرأ على العمليَّات العقليَّة سواء الإدراك </a:t>
            </a:r>
            <a:r>
              <a:rPr lang="ar-SA" sz="4500" b="1" dirty="0" smtClean="0">
                <a:effectLst>
                  <a:outerShdw blurRad="38100" dist="38100" dir="2700000" algn="tl">
                    <a:srgbClr val="000000">
                      <a:alpha val="43137"/>
                    </a:srgbClr>
                  </a:outerShdw>
                </a:effectLst>
                <a:latin typeface="+mn-lt"/>
                <a:ea typeface="+mn-ea"/>
                <a:cs typeface="Ali-A-Sharif" pitchFamily="2" charset="-78"/>
              </a:rPr>
              <a:t>والتخي</a:t>
            </a:r>
            <a:r>
              <a:rPr lang="ar-IQ" sz="4500" b="1" dirty="0" smtClean="0">
                <a:effectLst>
                  <a:outerShdw blurRad="38100" dist="38100" dir="2700000" algn="tl">
                    <a:srgbClr val="000000">
                      <a:alpha val="43137"/>
                    </a:srgbClr>
                  </a:outerShdw>
                </a:effectLst>
                <a:latin typeface="+mn-lt"/>
                <a:ea typeface="+mn-ea"/>
                <a:cs typeface="Ali-A-Sharif" pitchFamily="2" charset="-78"/>
              </a:rPr>
              <a:t>ّ</a:t>
            </a:r>
            <a:r>
              <a:rPr lang="ar-SA" sz="4500" b="1" dirty="0" smtClean="0">
                <a:effectLst>
                  <a:outerShdw blurRad="38100" dist="38100" dir="2700000" algn="tl">
                    <a:srgbClr val="000000">
                      <a:alpha val="43137"/>
                    </a:srgbClr>
                  </a:outerShdw>
                </a:effectLst>
                <a:latin typeface="+mn-lt"/>
                <a:ea typeface="+mn-ea"/>
                <a:cs typeface="Ali-A-Sharif" pitchFamily="2" charset="-78"/>
              </a:rPr>
              <a:t>ل </a:t>
            </a:r>
            <a:r>
              <a:rPr lang="ar-SA" sz="4500" b="1" dirty="0">
                <a:effectLst>
                  <a:outerShdw blurRad="38100" dist="38100" dir="2700000" algn="tl">
                    <a:srgbClr val="000000">
                      <a:alpha val="43137"/>
                    </a:srgbClr>
                  </a:outerShdw>
                </a:effectLst>
                <a:latin typeface="+mn-lt"/>
                <a:ea typeface="+mn-ea"/>
                <a:cs typeface="Ali-A-Sharif" pitchFamily="2" charset="-78"/>
              </a:rPr>
              <a:t>أو التَّفكير والتَّعليل والتَّفسير كما يشمل القدرات العقليَّة كالذَّكاء والقُدرات </a:t>
            </a:r>
            <a:r>
              <a:rPr lang="ar-SA" sz="4500" b="1" dirty="0" smtClean="0">
                <a:effectLst>
                  <a:outerShdw blurRad="38100" dist="38100" dir="2700000" algn="tl">
                    <a:srgbClr val="000000">
                      <a:alpha val="43137"/>
                    </a:srgbClr>
                  </a:outerShdw>
                </a:effectLst>
                <a:latin typeface="+mn-lt"/>
                <a:ea typeface="+mn-ea"/>
                <a:cs typeface="Ali-A-Sharif" pitchFamily="2" charset="-78"/>
              </a:rPr>
              <a:t>الخاصَّة</a:t>
            </a:r>
            <a:r>
              <a:rPr lang="ar-IQ" sz="4500" b="1" dirty="0" smtClean="0">
                <a:effectLst>
                  <a:outerShdw blurRad="38100" dist="38100" dir="2700000" algn="tl">
                    <a:srgbClr val="000000">
                      <a:alpha val="43137"/>
                    </a:srgbClr>
                  </a:outerShdw>
                </a:effectLst>
                <a:latin typeface="+mn-lt"/>
                <a:ea typeface="+mn-ea"/>
                <a:cs typeface="Ali-A-Sharif" pitchFamily="2" charset="-78"/>
              </a:rPr>
              <a:t> </a:t>
            </a:r>
            <a:r>
              <a:rPr lang="ar-SA" sz="4500" b="1" dirty="0" smtClean="0">
                <a:effectLst>
                  <a:outerShdw blurRad="38100" dist="38100" dir="2700000" algn="tl">
                    <a:srgbClr val="000000">
                      <a:alpha val="43137"/>
                    </a:srgbClr>
                  </a:outerShdw>
                </a:effectLst>
                <a:latin typeface="+mn-lt"/>
                <a:ea typeface="+mn-ea"/>
                <a:cs typeface="Ali-A-Sharif" pitchFamily="2" charset="-78"/>
              </a:rPr>
              <a:t> </a:t>
            </a:r>
            <a:endParaRPr lang="en-US" sz="4500" b="1" dirty="0">
              <a:effectLst>
                <a:outerShdw blurRad="38100" dist="38100" dir="2700000" algn="tl">
                  <a:srgbClr val="000000">
                    <a:alpha val="43137"/>
                  </a:srgbClr>
                </a:outerShdw>
              </a:effectLst>
              <a:latin typeface="+mn-lt"/>
              <a:ea typeface="+mn-ea"/>
              <a:cs typeface="Ali-A-Sharif" pitchFamily="2" charset="-78"/>
            </a:endParaRPr>
          </a:p>
        </p:txBody>
      </p:sp>
    </p:spTree>
    <p:extLst>
      <p:ext uri="{BB962C8B-B14F-4D97-AF65-F5344CB8AC3E}">
        <p14:creationId xmlns:p14="http://schemas.microsoft.com/office/powerpoint/2010/main" val="3153381938"/>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Concourse</Template>
  <TotalTime>946</TotalTime>
  <Words>1437</Words>
  <Application>Microsoft Office PowerPoint</Application>
  <PresentationFormat>مخصص</PresentationFormat>
  <Paragraphs>113</Paragraphs>
  <Slides>43</Slides>
  <Notes>1</Notes>
  <HiddenSlides>0</HiddenSlides>
  <MMClips>0</MMClips>
  <ScaleCrop>false</ScaleCrop>
  <HeadingPairs>
    <vt:vector size="4" baseType="variant">
      <vt:variant>
        <vt:lpstr>نسق</vt:lpstr>
      </vt:variant>
      <vt:variant>
        <vt:i4>1</vt:i4>
      </vt:variant>
      <vt:variant>
        <vt:lpstr>عناوين الشرائح</vt:lpstr>
      </vt:variant>
      <vt:variant>
        <vt:i4>43</vt:i4>
      </vt:variant>
    </vt:vector>
  </HeadingPairs>
  <TitlesOfParts>
    <vt:vector size="44" baseType="lpstr">
      <vt:lpstr>Office Theme</vt:lpstr>
      <vt:lpstr>مَــدْخَــــلٌ إِلَى عِــلْــمِ النَّــــفْـــــسِ العَــامِ  محاضرات جامعية لطلبة كلية العلوم الإسلامية – قسم الدراسات الإسلامية  - المرحلة الثالثة -    إعـداد الدكتور/ عباس علي الدكتور/ بختيار عبد الرحمن</vt:lpstr>
      <vt:lpstr>المُحَاضَرَةُ الثانية/ النُّمُوّ: مظاهره- مبادءُه- العوامل المؤثرة عليه</vt:lpstr>
      <vt:lpstr>بدايـة دراســة النُّـمـو</vt:lpstr>
      <vt:lpstr>وبعد الحرب العالمية الأولى بقليل (1914- 1918م), بدأت البحوث حول المُراهقة في الظُّهور والذُّيوع , وخلال فترة ما بين الحربين ظهرت بعض الدِّراسات حـول الرُّشد المُبَكِّـر ، إلّا أنَّها لم تتناول النُّمو في هـذه المرحلة بالمعنى المعتاد ، بل ركـزت على قضايا معينة مثل ذكاء الراشدين وسمات شخصياتهم, ويذكر "مايلزmiles, " أنّه حتى عام (1933م). لم تـتجاوز بحـوث سيكولوجيَّـة النُّمـو السَّنـوات الخمـس والعشرين الأولى من حياة الإنسان ، بينما تركت السنـوات التَّاليـة . </vt:lpstr>
      <vt:lpstr>ومنذُ الحرب العالمية الثانية (1939- 1945م). ازداد الاهتمام التَّدريجي بالرُّشد ، وخاصةً مع زيادة الاهتمام بحركة تعليم الكبار . أما الاهتمام بالمُسنِين فلم يظهر بشكلٍ واضحٍ إلّا منذ مطلع الستينات من هذا القرن ، وكان السبب الجوهري في ذلك الزيادة السريعة في عددهم.</vt:lpstr>
      <vt:lpstr>        أَهـمـِّيـَّـة دراسـة النُّمو</vt:lpstr>
      <vt:lpstr>                         ظاهرة النُّمو بعد النُّمو بمعناه النَّفسي يَعني التَّغيرات الجسميَّة والفِسيولوجيَّة من حيث الطُّول والوزن والحجم والتَّغيرات التـي تحــدث فــي أجـهــزة الجســم ، مــن الجانب العقلــي والمعـرفــي والسُّلوكـي والانفعالـي والاجتماعي.  وبإيجاز فإنَّ مَظَاهر النُّمو المختلفة تتضح فيما يلي حيث إِنَّ :   1- النُّمُو الجِسْمِي:  يَتَمَثَّلُ في التَّطورات التي تطرأ على ملامح الجسم الظاهرة، ومنها تغيرات كمية في الطُّول والوزن والحجم ونمو الأجهزة الدَّاخلية، وتغيرات عددية في ظهور أعداد جديدة من الأسنان. ونمو الأعضاء قد تسرع في مرحلة وتبطيء في مرحلة أخرى.</vt:lpstr>
      <vt:lpstr>1- النُّمُو الجِسْمِي:  يَتَمَثَّلُ في التَّطورات التي تطرأ على ملامح الجسم الظاهرة ، ومنها تغيرات كمية في الطُّول والوزن والحجم ونمو الأجهزة الدَّاخلية، وتغيرات عددية في ظهور أعداد جديدة من الأسنان. ونمو الأعضاء قد تسرع في مرحلة وتبطيء في مرحلة أخرى.</vt:lpstr>
      <vt:lpstr>2- النُّمُو الحَرَكِي:  فيشمل التَّغيرات التي تطرأ على حركات الطفل وزحفه ووقوفه ومشيه وكذلك قفزه وجريه والمهارات الحركية اليدوية والحركية الأخرى ومنها مهارات اللعب .  3- النُّمُو العَقْلي:  يشمل كلّ التَّغيرات التي تطرأ على العمليَّات العقليَّة سواء الإدراك والتخيّل أو التَّفكير والتَّعليل والتَّفسير كما يشمل القدرات العقليَّة كالذَّكاء والقُدرات الخاصَّة  </vt:lpstr>
      <vt:lpstr>4- النُّمُو الانْفِعَالِي:  يتمثَّل في التَّغيــرات التي تطــرأ على نمو الانفعالات ومثيراتها وكذلك أساليـب الاستجابة نحو شيىء ما، وردود الأفعال نحو الآخرين والمثيرات الأخرى، والعواطف  5- النُّمُو الاجْتِمَاعِي:  يتمثل في التَّغيرات التي تطرأ على العلاقات الاجتماعيَّة مع أفراد الأسرة والأقران والآخرين.</vt:lpstr>
      <vt:lpstr>القوانين والمبادئ العامة للنُّمو</vt:lpstr>
      <vt:lpstr>عرض تقديمي في PowerPoint</vt:lpstr>
      <vt:lpstr>2 - يسير النّمو في اتجاهات محددة:  أ - الاتجاه من الرأس إلى القدمين أو الاتجاه من أعلى إلى أسفل مثل : حركات الرأس قبل الوقوف . ومثل الجلوس قبل الوقوف أو المشي .   ب - الاتجاه من الوسط إلى الأطراف ، مثل: استخدام مفاصل الرسغ والكوع قبل استخدام الأطراف . الجلوس قبل الكلام والمشي.</vt:lpstr>
      <vt:lpstr>3 - تتأثر كل مرحلة من مراحل النُّمو بالمرحلة السَّابقة وتؤثر في المرحلة التالية لها  كل مرحلة هي امتداد للمرحلة السابقة لها وتمهيد للمرحلة التالية .  مثال: إصابة الأم بالحصبة الألمانية خلال الثَّلاث أشهر الأولى من الحمل تؤدي إلى ولادة طفل مشوهاً ويبقى كذلك . مثال : العام الأول من حياة الطفل يعتبر عاماً حاسماً في نمو الشعور بالثقة، وفقدان الرعاية والاهتمام الكافي يؤدي إلى الفشل في تكوين علاقات اجتماعية صحيحة في المستقبل .</vt:lpstr>
      <vt:lpstr>4 - يتأثر النُّمو بالعوامل الداخليَّة والخارجيَّة:  العوامل الوراثية (الداخليَّة) تظهر في الصفات الجسمية والعقلية كالذكاء والقدرات العقلية الخاصة. أما العوامل البيئية (الخارجيَّة) تظهر في الصفات الانفعالية والاجتماعية والنَّفسية . </vt:lpstr>
      <vt:lpstr>5 - يخضع النُّمو لمبدأ الفروق الفرديـة:  أساس هذا المبدأ هو عاملي الوراثة والبيئة . لكل فرد سرعته في النُّمو تختلف عن الآخرين ، وأسلوبه في الحياة ، وطريقته في التعلم , وقدرات ومهارات...                  16%              68%              16%                  متفوقين               متوسط             ضعيف</vt:lpstr>
      <vt:lpstr>6 - النُّمو يتضمن التغير الكمي والكيفي:  التغير الكمي يتضمن الزيادة في حجم الأعضاء، أما الكيفي فيتضمن الزيادة في القدرة الوظيفية للعضو مصاحبةً للزيادة في الحجم. مثل: زيادة حجم الذراعين يصاحبها زيادة في كفاءتها الوظيفية...</vt:lpstr>
      <vt:lpstr>7 - اختلاف معدل سرعة النُّمو: تختلف سرعة النُّمو من مرحلة إلى أخرى ، وبين كل جانب من جوانب النُّمو ، ومن فرد إلى آخر . 8 - النُّمو يمكن التَّنبُّؤ بـه:  من خلال التعرف على ما يمتلكه الفرد من قدرات حالية يمكن التنبؤ بما سوف ينجزه مستقبلاً. </vt:lpstr>
      <vt:lpstr>مطالب النُّمو</vt:lpstr>
      <vt:lpstr>مصادر مطالب النُّمو</vt:lpstr>
      <vt:lpstr>المصدر الثاني: النمط الثقافي للمجتمع الذي يوجد فيه الفرد   مثال: مطالب النُّمو في المجتمعات المعاصرة تتطلب أنْ يكتسب الفرد مهارات استخدام الكومبيوتر والإنترنت ووسائل الاتصال الحديثة حتى يستطيع أنْ يتكيف مع الحياة المعاصرة.</vt:lpstr>
      <vt:lpstr>المصدر الثالث: الفــرد نـفـســـه  ما يبذله الفرد في سبيل تعلُّمه وإتقانه للمهارات والمعارف المختلفة تعتبر من الأمور الهامَّة في تحقيق طموحاته ، وحصوله على الرِّزق وعلى الاستقرار الاجتماعي ولكي يؤدي دوره بشكل متوازن في الحياة . </vt:lpstr>
      <vt:lpstr>مطالب النُّمو خلال مراحل عمر الإنسان</vt:lpstr>
      <vt:lpstr>ثانياً: مطالب النُّمو في مراحل المراهقة من (12- 21)</vt:lpstr>
      <vt:lpstr>ثالثاً: مطالب النُّمو في مرحلة الرُّشد والنُّضج (من 21- 40)</vt:lpstr>
      <vt:lpstr>رابعاً: مطالب النُّمو في مرحلة وسط العمر (من 40- 60)</vt:lpstr>
      <vt:lpstr>خامساً: مطالب النُّمو في مرحلة الشيخوخة (60- الموت)</vt:lpstr>
      <vt:lpstr> العوامل المؤثّره على النُّمو</vt:lpstr>
      <vt:lpstr>أولاً/ العَوَامِلُ الوِرَاثِيَّة</vt:lpstr>
      <vt:lpstr>1- الصِّفات الأساسيَّة للهيئة البشريَّة والتراكيب الدَّاخليَّة المميزة لها. 2- يرث الطفل جنسه: ذكراً أو أنثى . 3- يرث الطفل مقدار طول قامته ولون بشرته ولون عينيه وغزارة شعره ونعومته. 4- يرث الفردُ مَدَى كفاءة حواسه . 5- يرث الفرد أيضاً مدى كفاءة أنسجة المخ وقدرتها على القيام بالأعمال المنوطة بها وأشهرها العمليات العقليَّة العليا بالإضافة إلى التَّذكر والتَّعرف والنَّقد والإبداع.</vt:lpstr>
      <vt:lpstr>6- قد يرث الطفل صفة كالصَّلع وقد لا يرثها.    7- قد يرث الفردُ بعض الصِّفات العصبيَّة والسُّلوكيَّة عن والديه أو أسلافه كالاكتئاب أو السُّلوك الاندفاعي وكلُّ ذلك يؤثر على معدلات نمو الطِّفل في المكونات المختلفة لشخصيَّته.</vt:lpstr>
      <vt:lpstr>ثانياً/ العَوَامِلُ البيئيَّة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فِي عِـلْمِ النَّـفْـسِ التَّرْبَــوي  محاضرات جامعية لطلبة  كلية العلوم الإسلامية – قسم الدراسات الإسلامية - جامعة صلاح الدين المرحلة الثالثة))     إعـداد: م. م. لقمان صمد برادۆستى</dc:title>
  <dc:creator>HP</dc:creator>
  <cp:lastModifiedBy>a</cp:lastModifiedBy>
  <cp:revision>375</cp:revision>
  <dcterms:created xsi:type="dcterms:W3CDTF">2020-11-06T17:51:24Z</dcterms:created>
  <dcterms:modified xsi:type="dcterms:W3CDTF">2024-09-10T15:13:48Z</dcterms:modified>
</cp:coreProperties>
</file>