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339" r:id="rId1"/>
  </p:sldMasterIdLst>
  <p:notesMasterIdLst>
    <p:notesMasterId r:id="rId37"/>
  </p:notesMasterIdLst>
  <p:sldIdLst>
    <p:sldId id="256" r:id="rId2"/>
    <p:sldId id="257" r:id="rId3"/>
    <p:sldId id="258" r:id="rId4"/>
    <p:sldId id="259" r:id="rId5"/>
    <p:sldId id="273" r:id="rId6"/>
    <p:sldId id="274" r:id="rId7"/>
    <p:sldId id="261" r:id="rId8"/>
    <p:sldId id="263" r:id="rId9"/>
    <p:sldId id="275" r:id="rId10"/>
    <p:sldId id="276" r:id="rId11"/>
    <p:sldId id="277" r:id="rId12"/>
    <p:sldId id="278" r:id="rId13"/>
    <p:sldId id="279" r:id="rId14"/>
    <p:sldId id="301" r:id="rId15"/>
    <p:sldId id="280" r:id="rId16"/>
    <p:sldId id="281" r:id="rId17"/>
    <p:sldId id="282" r:id="rId18"/>
    <p:sldId id="283" r:id="rId19"/>
    <p:sldId id="284" r:id="rId20"/>
    <p:sldId id="285" r:id="rId21"/>
    <p:sldId id="302" r:id="rId22"/>
    <p:sldId id="286" r:id="rId23"/>
    <p:sldId id="288" r:id="rId24"/>
    <p:sldId id="289" r:id="rId25"/>
    <p:sldId id="290" r:id="rId26"/>
    <p:sldId id="291" r:id="rId27"/>
    <p:sldId id="293" r:id="rId28"/>
    <p:sldId id="294" r:id="rId29"/>
    <p:sldId id="295" r:id="rId30"/>
    <p:sldId id="296" r:id="rId31"/>
    <p:sldId id="297" r:id="rId32"/>
    <p:sldId id="298" r:id="rId33"/>
    <p:sldId id="299" r:id="rId34"/>
    <p:sldId id="303" r:id="rId35"/>
    <p:sldId id="30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4E77CDA-D178-4B5F-BB39-AB979008E02C}">
          <p14:sldIdLst/>
        </p14:section>
        <p14:section name="عرض المادة" id="{AABE07D2-0435-471E-8BCF-00EC1DCFF6F0}">
          <p14:sldIdLst>
            <p14:sldId id="256"/>
          </p14:sldIdLst>
        </p14:section>
        <p14:section name="محتويات المحاضرة" id="{555B0330-FBCE-4F33-962E-C8B7F02F566C}">
          <p14:sldIdLst>
            <p14:sldId id="257"/>
          </p14:sldIdLst>
        </p14:section>
        <p14:section name="مفهوم علم النفس" id="{7B50EA47-DAB8-499D-88B1-8737D79D697B}">
          <p14:sldIdLst>
            <p14:sldId id="258"/>
            <p14:sldId id="259"/>
            <p14:sldId id="273"/>
            <p14:sldId id="274"/>
          </p14:sldIdLst>
        </p14:section>
        <p14:section name="أهداف علم النفس" id="{CC950AC5-6B6D-4EEB-BBDA-85747CE10FDD}">
          <p14:sldIdLst>
            <p14:sldId id="261"/>
            <p14:sldId id="263"/>
            <p14:sldId id="275"/>
          </p14:sldIdLst>
        </p14:section>
        <p14:section name="ميادين علم النفس" id="{662F3837-8E1A-471D-A5D2-C07E477A85C9}">
          <p14:sldIdLst>
            <p14:sldId id="276"/>
            <p14:sldId id="277"/>
            <p14:sldId id="278"/>
            <p14:sldId id="279"/>
            <p14:sldId id="301"/>
            <p14:sldId id="280"/>
            <p14:sldId id="281"/>
            <p14:sldId id="282"/>
            <p14:sldId id="283"/>
            <p14:sldId id="284"/>
          </p14:sldIdLst>
        </p14:section>
        <p14:section name="نبذة تاريخية عن نشأة علم النفس" id="{6E260B29-8A6E-462D-BF1F-7A2903B21353}">
          <p14:sldIdLst>
            <p14:sldId id="285"/>
            <p14:sldId id="302"/>
            <p14:sldId id="286"/>
            <p14:sldId id="288"/>
            <p14:sldId id="289"/>
            <p14:sldId id="290"/>
            <p14:sldId id="291"/>
            <p14:sldId id="293"/>
            <p14:sldId id="294"/>
            <p14:sldId id="295"/>
            <p14:sldId id="296"/>
            <p14:sldId id="297"/>
            <p14:sldId id="298"/>
            <p14:sldId id="299"/>
            <p14:sldId id="303"/>
            <p14:sldId id="300"/>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8993" autoAdjust="0"/>
  </p:normalViewPr>
  <p:slideViewPr>
    <p:cSldViewPr snapToGrid="0">
      <p:cViewPr>
        <p:scale>
          <a:sx n="94" d="100"/>
          <a:sy n="94" d="100"/>
        </p:scale>
        <p:origin x="-38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C81CC5-5C60-4B69-ACB1-7EEFC8560A86}" type="datetimeFigureOut">
              <a:rPr lang="en-US" smtClean="0"/>
              <a:t>10/10/2024</a:t>
            </a:fld>
            <a:endParaRPr lang="en-US"/>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1C70DC-8B73-40BA-9D36-592AF733CD23}" type="slidenum">
              <a:rPr lang="en-US" smtClean="0"/>
              <a:t>‹#›</a:t>
            </a:fld>
            <a:endParaRPr lang="en-US"/>
          </a:p>
        </p:txBody>
      </p:sp>
    </p:spTree>
    <p:extLst>
      <p:ext uri="{BB962C8B-B14F-4D97-AF65-F5344CB8AC3E}">
        <p14:creationId xmlns:p14="http://schemas.microsoft.com/office/powerpoint/2010/main" val="1509566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F1C70DC-8B73-40BA-9D36-592AF733CD23}" type="slidenum">
              <a:rPr lang="en-US" smtClean="0"/>
              <a:t>21</a:t>
            </a:fld>
            <a:endParaRPr lang="en-US"/>
          </a:p>
        </p:txBody>
      </p:sp>
    </p:spTree>
    <p:extLst>
      <p:ext uri="{BB962C8B-B14F-4D97-AF65-F5344CB8AC3E}">
        <p14:creationId xmlns:p14="http://schemas.microsoft.com/office/powerpoint/2010/main" val="2650005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218777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50361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164937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6353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4D59DF-2849-4AD4-BAA0-78AC501EA2FE}"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55252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4D59DF-2849-4AD4-BAA0-78AC501EA2FE}"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20646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4D59DF-2849-4AD4-BAA0-78AC501EA2FE}" type="datetimeFigureOut">
              <a:rPr lang="en-US" smtClean="0"/>
              <a:t>10/10/2024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16125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4D59DF-2849-4AD4-BAA0-78AC501EA2FE}" type="datetimeFigureOut">
              <a:rPr lang="en-US" smtClean="0"/>
              <a:t>10/10/2024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0626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D59DF-2849-4AD4-BAA0-78AC501EA2FE}" type="datetimeFigureOut">
              <a:rPr lang="en-US" smtClean="0"/>
              <a:t>10/10/2024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76065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76732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2700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D59DF-2849-4AD4-BAA0-78AC501EA2FE}" type="datetimeFigureOut">
              <a:rPr lang="en-US" smtClean="0"/>
              <a:t>10/10/2024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57BC4-C688-41C4-85EE-B5C6595D4A34}" type="slidenum">
              <a:rPr lang="en-US" smtClean="0"/>
              <a:t>‹#›</a:t>
            </a:fld>
            <a:endParaRPr lang="en-US"/>
          </a:p>
        </p:txBody>
      </p:sp>
    </p:spTree>
    <p:extLst>
      <p:ext uri="{BB962C8B-B14F-4D97-AF65-F5344CB8AC3E}">
        <p14:creationId xmlns:p14="http://schemas.microsoft.com/office/powerpoint/2010/main" val="145432278"/>
      </p:ext>
    </p:extLst>
  </p:cSld>
  <p:clrMap bg1="lt1" tx1="dk1" bg2="lt2" tx2="dk2" accent1="accent1" accent2="accent2" accent3="accent3" accent4="accent4" accent5="accent5" accent6="accent6" hlink="hlink" folHlink="folHlink"/>
  <p:sldLayoutIdLst>
    <p:sldLayoutId id="2147484340" r:id="rId1"/>
    <p:sldLayoutId id="2147484341" r:id="rId2"/>
    <p:sldLayoutId id="2147484342" r:id="rId3"/>
    <p:sldLayoutId id="2147484343" r:id="rId4"/>
    <p:sldLayoutId id="2147484344" r:id="rId5"/>
    <p:sldLayoutId id="2147484345" r:id="rId6"/>
    <p:sldLayoutId id="2147484346" r:id="rId7"/>
    <p:sldLayoutId id="2147484347" r:id="rId8"/>
    <p:sldLayoutId id="2147484348" r:id="rId9"/>
    <p:sldLayoutId id="2147484349" r:id="rId10"/>
    <p:sldLayoutId id="21474843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2192000" cy="6705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ts val="600"/>
              </a:spcBef>
            </a:pPr>
            <a:r>
              <a:rPr lang="ar-IQ" sz="7600" b="1" spc="50" dirty="0" smtClean="0">
                <a:ln w="11430"/>
                <a:solidFill>
                  <a:srgbClr val="FF0000"/>
                </a:solidFill>
                <a:effectLst>
                  <a:outerShdw blurRad="76200" dist="50800" dir="5400000" algn="tl" rotWithShape="0">
                    <a:srgbClr val="000000">
                      <a:alpha val="65000"/>
                    </a:srgbClr>
                  </a:outerShdw>
                </a:effectLst>
                <a:latin typeface="Sakkal Majalla" panose="02000000000000000000" pitchFamily="2" charset="-78"/>
                <a:cs typeface="Ali-A-Samik" pitchFamily="2" charset="-78"/>
              </a:rPr>
              <a:t>مَــدْخَــــلٌ إِلَى عِــلْــمِ النَّــــفْـــــسِ العَــامِ</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A" sz="4000" b="1" spc="50" dirty="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محاضرات جامعية لط</a:t>
            </a:r>
            <a:r>
              <a:rPr lang="ar-IQ" sz="4000" b="1" spc="50" dirty="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لبة</a:t>
            </a:r>
            <a:r>
              <a:rPr lang="ar-SA" sz="4000" b="1" spc="50" dirty="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كلية العلوم الإسلامية – قسم الدراسات </a:t>
            </a:r>
            <a:r>
              <a:rPr lang="ar-SA"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الإسلامية</a:t>
            </a:r>
            <a:r>
              <a:rPr lang="ar-IQ" sz="3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a:r>
            <a:br>
              <a:rPr lang="ar-IQ" sz="3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br>
            <a:r>
              <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4800" b="1" spc="50" dirty="0" smtClean="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Ali-A-Sahifa Bold" pitchFamily="2" charset="-78"/>
              </a:rPr>
              <a:t>- المرحلة الثالثة -</a:t>
            </a:r>
            <a:r>
              <a:rPr lang="en-US" sz="2800" b="1" spc="50" dirty="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2800" b="1" spc="50" dirty="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ar-IQ" sz="66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إعـداد</a:t>
            </a:r>
            <a:r>
              <a:rPr lang="ar-IQ" sz="66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a:t>
            </a:r>
            <a:r>
              <a:rPr lang="en-US" sz="66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66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66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a:t>
            </a:r>
            <a:r>
              <a:rPr lang="ar-SY" sz="66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عباس علي</a:t>
            </a:r>
            <a:br>
              <a:rPr lang="ar-SY" sz="66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Y" sz="66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بختيار عبد الرحمن</a:t>
            </a:r>
            <a:endParaRPr lang="en-US"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288167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8656" y="277091"/>
            <a:ext cx="11679381" cy="983673"/>
          </a:xfrm>
        </p:spPr>
        <p:txBody>
          <a:bodyPr>
            <a:noAutofit/>
          </a:bodyPr>
          <a:lstStyle/>
          <a:p>
            <a:pPr algn="ctr"/>
            <a:r>
              <a:rPr lang="ar-IQ" sz="7200" b="1" dirty="0" smtClean="0">
                <a:solidFill>
                  <a:srgbClr val="FFC000"/>
                </a:solidFill>
                <a:effectLst>
                  <a:outerShdw blurRad="38100" dist="38100" dir="2700000" algn="tl">
                    <a:srgbClr val="000000">
                      <a:alpha val="43137"/>
                    </a:srgbClr>
                  </a:outerShdw>
                </a:effectLst>
                <a:latin typeface="Sakkal Majalla" panose="02000000000000000000" pitchFamily="2" charset="-78"/>
                <a:cs typeface="Ali-A-Jiddah" pitchFamily="2" charset="-78"/>
              </a:rPr>
              <a:t>ميادين علم النَّفس</a:t>
            </a:r>
            <a:endParaRPr lang="en-US" sz="7200" b="1" dirty="0">
              <a:solidFill>
                <a:srgbClr val="FFC000"/>
              </a:solidFill>
              <a:effectLst>
                <a:outerShdw blurRad="38100" dist="38100" dir="2700000" algn="tl">
                  <a:srgbClr val="000000">
                    <a:alpha val="43137"/>
                  </a:srgbClr>
                </a:outerShdw>
              </a:effectLst>
              <a:latin typeface="Sakkal Majalla" panose="02000000000000000000" pitchFamily="2" charset="-78"/>
              <a:cs typeface="Ali-A-Jiddah" pitchFamily="2" charset="-78"/>
            </a:endParaRPr>
          </a:p>
        </p:txBody>
      </p:sp>
      <p:sp>
        <p:nvSpPr>
          <p:cNvPr id="4" name="Content Placeholder 3"/>
          <p:cNvSpPr>
            <a:spLocks noGrp="1"/>
          </p:cNvSpPr>
          <p:nvPr>
            <p:ph idx="1"/>
          </p:nvPr>
        </p:nvSpPr>
        <p:spPr>
          <a:xfrm>
            <a:off x="96982" y="1288472"/>
            <a:ext cx="11984182" cy="5569528"/>
          </a:xfrm>
        </p:spPr>
        <p:txBody>
          <a:bodyPr>
            <a:normAutofit fontScale="92500" lnSpcReduction="20000"/>
          </a:bodyPr>
          <a:lstStyle/>
          <a:p>
            <a:pPr marL="0" indent="0" algn="r" rtl="1">
              <a:lnSpc>
                <a:spcPct val="150000"/>
              </a:lnSpc>
              <a:buNone/>
            </a:pPr>
            <a:r>
              <a:rPr lang="ar-IQ" sz="3900" b="1" dirty="0" smtClean="0">
                <a:solidFill>
                  <a:srgbClr val="FF0000"/>
                </a:solidFill>
                <a:effectLst>
                  <a:outerShdw blurRad="38100" dist="38100" dir="2700000" algn="tl">
                    <a:srgbClr val="000000">
                      <a:alpha val="43137"/>
                    </a:srgbClr>
                  </a:outerShdw>
                </a:effectLst>
                <a:cs typeface="Ali-A-Jiddah" pitchFamily="2" charset="-78"/>
              </a:rPr>
              <a:t>أولاً: ميادين علم النَّفس النَّظريَّـة</a:t>
            </a:r>
            <a:endParaRPr lang="en-US" sz="3000" b="1" dirty="0">
              <a:solidFill>
                <a:srgbClr val="FF0000"/>
              </a:solidFill>
              <a:effectLst>
                <a:outerShdw blurRad="38100" dist="38100" dir="2700000" algn="tl">
                  <a:srgbClr val="000000">
                    <a:alpha val="43137"/>
                  </a:srgbClr>
                </a:outerShdw>
              </a:effectLst>
              <a:cs typeface="Ali-A-Jiddah" pitchFamily="2" charset="-78"/>
            </a:endParaRPr>
          </a:p>
          <a:p>
            <a:pPr marL="0" indent="0" algn="r" rtl="1">
              <a:lnSpc>
                <a:spcPct val="150000"/>
              </a:lnSpc>
              <a:buNone/>
            </a:pPr>
            <a:r>
              <a:rPr lang="en-US" sz="4300" b="1" dirty="0">
                <a:solidFill>
                  <a:srgbClr val="0070C0"/>
                </a:solidFill>
                <a:effectLst>
                  <a:outerShdw blurRad="38100" dist="38100" dir="2700000" algn="tl">
                    <a:srgbClr val="000000">
                      <a:alpha val="43137"/>
                    </a:srgbClr>
                  </a:outerShdw>
                </a:effectLst>
                <a:cs typeface="Ali-A-Azzam" pitchFamily="2" charset="-78"/>
              </a:rPr>
              <a:t>1 </a:t>
            </a:r>
            <a:r>
              <a:rPr lang="ar-SA" sz="4300" b="1" dirty="0">
                <a:solidFill>
                  <a:srgbClr val="0070C0"/>
                </a:solidFill>
                <a:effectLst>
                  <a:outerShdw blurRad="38100" dist="38100" dir="2700000" algn="tl">
                    <a:srgbClr val="000000">
                      <a:alpha val="43137"/>
                    </a:srgbClr>
                  </a:outerShdw>
                </a:effectLst>
                <a:cs typeface="Ali-A-Azzam" pitchFamily="2" charset="-78"/>
              </a:rPr>
              <a:t>- </a:t>
            </a:r>
            <a:r>
              <a:rPr lang="ar-SA" sz="4800" b="1" dirty="0">
                <a:solidFill>
                  <a:srgbClr val="0070C0"/>
                </a:solidFill>
                <a:effectLst>
                  <a:outerShdw blurRad="38100" dist="38100" dir="2700000" algn="tl">
                    <a:srgbClr val="000000">
                      <a:alpha val="43137"/>
                    </a:srgbClr>
                  </a:outerShdw>
                </a:effectLst>
                <a:cs typeface="Ali-A-Azzam" pitchFamily="2" charset="-78"/>
              </a:rPr>
              <a:t>علم </a:t>
            </a:r>
            <a:r>
              <a:rPr lang="ar-SA" sz="4800" b="1" dirty="0" smtClean="0">
                <a:solidFill>
                  <a:srgbClr val="0070C0"/>
                </a:solidFill>
                <a:effectLst>
                  <a:outerShdw blurRad="38100" dist="38100" dir="2700000" algn="tl">
                    <a:srgbClr val="000000">
                      <a:alpha val="43137"/>
                    </a:srgbClr>
                  </a:outerShdw>
                </a:effectLst>
                <a:cs typeface="Ali-A-Azzam" pitchFamily="2" charset="-78"/>
              </a:rPr>
              <a:t>النّ</a:t>
            </a:r>
            <a:r>
              <a:rPr lang="ar-IQ" sz="4800" b="1" dirty="0" smtClean="0">
                <a:solidFill>
                  <a:srgbClr val="0070C0"/>
                </a:solidFill>
                <a:effectLst>
                  <a:outerShdw blurRad="38100" dist="38100" dir="2700000" algn="tl">
                    <a:srgbClr val="000000">
                      <a:alpha val="43137"/>
                    </a:srgbClr>
                  </a:outerShdw>
                </a:effectLst>
                <a:cs typeface="Ali-A-Azzam" pitchFamily="2" charset="-78"/>
              </a:rPr>
              <a:t>َ</a:t>
            </a:r>
            <a:r>
              <a:rPr lang="ar-SA" sz="4800" b="1" dirty="0" smtClean="0">
                <a:solidFill>
                  <a:srgbClr val="0070C0"/>
                </a:solidFill>
                <a:effectLst>
                  <a:outerShdw blurRad="38100" dist="38100" dir="2700000" algn="tl">
                    <a:srgbClr val="000000">
                      <a:alpha val="43137"/>
                    </a:srgbClr>
                  </a:outerShdw>
                </a:effectLst>
                <a:cs typeface="Ali-A-Azzam" pitchFamily="2" charset="-78"/>
              </a:rPr>
              <a:t>فس العام</a:t>
            </a:r>
            <a:r>
              <a:rPr lang="ar-IQ" sz="4800" b="1" dirty="0" smtClean="0">
                <a:solidFill>
                  <a:srgbClr val="0070C0"/>
                </a:solidFill>
                <a:effectLst>
                  <a:outerShdw blurRad="38100" dist="38100" dir="2700000" algn="tl">
                    <a:srgbClr val="000000">
                      <a:alpha val="43137"/>
                    </a:srgbClr>
                  </a:outerShdw>
                </a:effectLst>
                <a:cs typeface="Ali-A-Azzam" pitchFamily="2" charset="-78"/>
              </a:rPr>
              <a:t>:</a:t>
            </a:r>
            <a:r>
              <a:rPr lang="en-US" sz="4000" b="1" dirty="0">
                <a:effectLst>
                  <a:outerShdw blurRad="38100" dist="38100" dir="2700000" algn="tl">
                    <a:srgbClr val="000000">
                      <a:alpha val="43137"/>
                    </a:srgbClr>
                  </a:outerShdw>
                </a:effectLst>
                <a:cs typeface="Ali-A-Sharif" pitchFamily="2" charset="-78"/>
              </a:rPr>
              <a:t/>
            </a:r>
            <a:br>
              <a:rPr lang="en-US" sz="4000" b="1" dirty="0">
                <a:effectLst>
                  <a:outerShdw blurRad="38100" dist="38100" dir="2700000" algn="tl">
                    <a:srgbClr val="000000">
                      <a:alpha val="43137"/>
                    </a:srgbClr>
                  </a:outerShdw>
                </a:effectLst>
                <a:cs typeface="Ali-A-Sharif" pitchFamily="2" charset="-78"/>
              </a:rPr>
            </a:br>
            <a:r>
              <a:rPr lang="en-US" sz="4000" b="1" dirty="0">
                <a:effectLst>
                  <a:outerShdw blurRad="38100" dist="38100" dir="2700000" algn="tl">
                    <a:srgbClr val="000000">
                      <a:alpha val="43137"/>
                    </a:srgbClr>
                  </a:outerShdw>
                </a:effectLst>
                <a:cs typeface="Ali-A-Sharif" pitchFamily="2" charset="-78"/>
              </a:rPr>
              <a:t>•  </a:t>
            </a:r>
            <a:r>
              <a:rPr lang="ar-IQ" sz="4000" b="1" dirty="0" smtClean="0">
                <a:effectLst>
                  <a:outerShdw blurRad="38100" dist="38100" dir="2700000" algn="tl">
                    <a:srgbClr val="000000">
                      <a:alpha val="43137"/>
                    </a:srgbClr>
                  </a:outerShdw>
                </a:effectLst>
                <a:cs typeface="Ali-A-Sharif" pitchFamily="2" charset="-78"/>
              </a:rPr>
              <a:t> </a:t>
            </a:r>
            <a:r>
              <a:rPr lang="ar-SA" sz="4000" b="1" dirty="0" smtClean="0">
                <a:effectLst>
                  <a:outerShdw blurRad="38100" dist="38100" dir="2700000" algn="tl">
                    <a:srgbClr val="000000">
                      <a:alpha val="43137"/>
                    </a:srgbClr>
                  </a:outerShdw>
                </a:effectLst>
                <a:cs typeface="Ali-A-Sharif" pitchFamily="2" charset="-78"/>
              </a:rPr>
              <a:t>يهتم</a:t>
            </a:r>
            <a:r>
              <a:rPr lang="ar-IQ" sz="4000" b="1" dirty="0" smtClean="0">
                <a:effectLst>
                  <a:outerShdw blurRad="38100" dist="38100" dir="2700000" algn="tl">
                    <a:srgbClr val="000000">
                      <a:alpha val="43137"/>
                    </a:srgbClr>
                  </a:outerShdw>
                </a:effectLst>
                <a:cs typeface="Ali-A-Sharif" pitchFamily="2" charset="-78"/>
              </a:rPr>
              <a:t>ّ</a:t>
            </a:r>
            <a:r>
              <a:rPr lang="ar-SA" sz="4000" b="1" dirty="0" smtClean="0">
                <a:effectLst>
                  <a:outerShdw blurRad="38100" dist="38100" dir="2700000" algn="tl">
                    <a:srgbClr val="000000">
                      <a:alpha val="43137"/>
                    </a:srgbClr>
                  </a:outerShdw>
                </a:effectLst>
                <a:cs typeface="Ali-A-Sharif" pitchFamily="2" charset="-78"/>
              </a:rPr>
              <a:t> </a:t>
            </a:r>
            <a:r>
              <a:rPr lang="ar-SA" sz="4000" b="1" dirty="0">
                <a:effectLst>
                  <a:outerShdw blurRad="38100" dist="38100" dir="2700000" algn="tl">
                    <a:srgbClr val="000000">
                      <a:alpha val="43137"/>
                    </a:srgbClr>
                  </a:outerShdw>
                </a:effectLst>
                <a:cs typeface="Ali-A-Sharif" pitchFamily="2" charset="-78"/>
              </a:rPr>
              <a:t>بدراسة المبادئ العامة لسلوك الإنسان </a:t>
            </a:r>
            <a:r>
              <a:rPr lang="ar-SA" sz="4000" b="1" dirty="0" smtClean="0">
                <a:effectLst>
                  <a:outerShdw blurRad="38100" dist="38100" dir="2700000" algn="tl">
                    <a:srgbClr val="000000">
                      <a:alpha val="43137"/>
                    </a:srgbClr>
                  </a:outerShdw>
                </a:effectLst>
                <a:cs typeface="Ali-A-Sharif" pitchFamily="2" charset="-78"/>
              </a:rPr>
              <a:t>الر</a:t>
            </a:r>
            <a:r>
              <a:rPr lang="ar-IQ" sz="4000" b="1" dirty="0" smtClean="0">
                <a:effectLst>
                  <a:outerShdw blurRad="38100" dist="38100" dir="2700000" algn="tl">
                    <a:srgbClr val="000000">
                      <a:alpha val="43137"/>
                    </a:srgbClr>
                  </a:outerShdw>
                </a:effectLst>
                <a:cs typeface="Ali-A-Sharif" pitchFamily="2" charset="-78"/>
              </a:rPr>
              <a:t>َّ</a:t>
            </a:r>
            <a:r>
              <a:rPr lang="ar-SA" sz="4000" b="1" dirty="0" smtClean="0">
                <a:effectLst>
                  <a:outerShdw blurRad="38100" dist="38100" dir="2700000" algn="tl">
                    <a:srgbClr val="000000">
                      <a:alpha val="43137"/>
                    </a:srgbClr>
                  </a:outerShdw>
                </a:effectLst>
                <a:cs typeface="Ali-A-Sharif" pitchFamily="2" charset="-78"/>
              </a:rPr>
              <a:t>اشد السوي</a:t>
            </a:r>
            <a:r>
              <a:rPr lang="ar-IQ" sz="4000" b="1" dirty="0" smtClean="0">
                <a:effectLst>
                  <a:outerShdw blurRad="38100" dist="38100" dir="2700000" algn="tl">
                    <a:srgbClr val="000000">
                      <a:alpha val="43137"/>
                    </a:srgbClr>
                  </a:outerShdw>
                </a:effectLst>
                <a:cs typeface="Ali-A-Sharif" pitchFamily="2" charset="-78"/>
              </a:rPr>
              <a:t>ّ</a:t>
            </a:r>
            <a:r>
              <a:rPr lang="ar-SA" sz="4000" b="1" dirty="0" smtClean="0">
                <a:effectLst>
                  <a:outerShdw blurRad="38100" dist="38100" dir="2700000" algn="tl">
                    <a:srgbClr val="000000">
                      <a:alpha val="43137"/>
                    </a:srgbClr>
                  </a:outerShdw>
                </a:effectLst>
                <a:cs typeface="Ali-A-Sharif" pitchFamily="2" charset="-78"/>
              </a:rPr>
              <a:t> </a:t>
            </a:r>
            <a:r>
              <a:rPr lang="ar-SA" sz="4000" b="1" dirty="0">
                <a:effectLst>
                  <a:outerShdw blurRad="38100" dist="38100" dir="2700000" algn="tl">
                    <a:srgbClr val="000000">
                      <a:alpha val="43137"/>
                    </a:srgbClr>
                  </a:outerShdw>
                </a:effectLst>
                <a:cs typeface="Ali-A-Sharif" pitchFamily="2" charset="-78"/>
              </a:rPr>
              <a:t>(أي يستخلص الأسس العامة </a:t>
            </a:r>
            <a:r>
              <a:rPr lang="ar-SA" sz="4000" b="1" dirty="0" smtClean="0">
                <a:effectLst>
                  <a:outerShdw blurRad="38100" dist="38100" dir="2700000" algn="tl">
                    <a:srgbClr val="000000">
                      <a:alpha val="43137"/>
                    </a:srgbClr>
                  </a:outerShdw>
                </a:effectLst>
                <a:cs typeface="Ali-A-Sharif" pitchFamily="2" charset="-78"/>
              </a:rPr>
              <a:t>للس</a:t>
            </a:r>
            <a:r>
              <a:rPr lang="ar-IQ" sz="4000" b="1" dirty="0" smtClean="0">
                <a:effectLst>
                  <a:outerShdw blurRad="38100" dist="38100" dir="2700000" algn="tl">
                    <a:srgbClr val="000000">
                      <a:alpha val="43137"/>
                    </a:srgbClr>
                  </a:outerShdw>
                </a:effectLst>
                <a:cs typeface="Ali-A-Sharif" pitchFamily="2" charset="-78"/>
              </a:rPr>
              <a:t>ُّ</a:t>
            </a:r>
            <a:r>
              <a:rPr lang="ar-SA" sz="4000" b="1" dirty="0" smtClean="0">
                <a:effectLst>
                  <a:outerShdw blurRad="38100" dist="38100" dir="2700000" algn="tl">
                    <a:srgbClr val="000000">
                      <a:alpha val="43137"/>
                    </a:srgbClr>
                  </a:outerShdw>
                </a:effectLst>
                <a:cs typeface="Ali-A-Sharif" pitchFamily="2" charset="-78"/>
              </a:rPr>
              <a:t>لوك </a:t>
            </a:r>
            <a:r>
              <a:rPr lang="ar-SA" sz="4000" b="1" dirty="0">
                <a:effectLst>
                  <a:outerShdw blurRad="38100" dist="38100" dir="2700000" algn="tl">
                    <a:srgbClr val="000000">
                      <a:alpha val="43137"/>
                    </a:srgbClr>
                  </a:outerShdw>
                </a:effectLst>
                <a:cs typeface="Ali-A-Sharif" pitchFamily="2" charset="-78"/>
              </a:rPr>
              <a:t>الإنساني ويصرف </a:t>
            </a:r>
            <a:r>
              <a:rPr lang="ar-SA" sz="4000" b="1" dirty="0" smtClean="0">
                <a:effectLst>
                  <a:outerShdw blurRad="38100" dist="38100" dir="2700000" algn="tl">
                    <a:srgbClr val="000000">
                      <a:alpha val="43137"/>
                    </a:srgbClr>
                  </a:outerShdw>
                </a:effectLst>
                <a:cs typeface="Ali-A-Sharif" pitchFamily="2" charset="-78"/>
              </a:rPr>
              <a:t>الن</a:t>
            </a:r>
            <a:r>
              <a:rPr lang="ar-IQ" sz="4000" b="1" dirty="0" smtClean="0">
                <a:effectLst>
                  <a:outerShdw blurRad="38100" dist="38100" dir="2700000" algn="tl">
                    <a:srgbClr val="000000">
                      <a:alpha val="43137"/>
                    </a:srgbClr>
                  </a:outerShdw>
                </a:effectLst>
                <a:cs typeface="Ali-A-Sharif" pitchFamily="2" charset="-78"/>
              </a:rPr>
              <a:t>َّ</a:t>
            </a:r>
            <a:r>
              <a:rPr lang="ar-SA" sz="4000" b="1" dirty="0" smtClean="0">
                <a:effectLst>
                  <a:outerShdw blurRad="38100" dist="38100" dir="2700000" algn="tl">
                    <a:srgbClr val="000000">
                      <a:alpha val="43137"/>
                    </a:srgbClr>
                  </a:outerShdw>
                </a:effectLst>
                <a:cs typeface="Ali-A-Sharif" pitchFamily="2" charset="-78"/>
              </a:rPr>
              <a:t>ظر </a:t>
            </a:r>
            <a:r>
              <a:rPr lang="ar-SA" sz="4000" b="1" dirty="0">
                <a:effectLst>
                  <a:outerShdw blurRad="38100" dist="38100" dir="2700000" algn="tl">
                    <a:srgbClr val="000000">
                      <a:alpha val="43137"/>
                    </a:srgbClr>
                  </a:outerShdw>
                </a:effectLst>
                <a:cs typeface="Ali-A-Sharif" pitchFamily="2" charset="-78"/>
              </a:rPr>
              <a:t>عن الحالات الخاصة) مثل دراسة الدوافع والانفعالات </a:t>
            </a:r>
            <a:r>
              <a:rPr lang="ar-SA" sz="4000" b="1" dirty="0" smtClean="0">
                <a:effectLst>
                  <a:outerShdw blurRad="38100" dist="38100" dir="2700000" algn="tl">
                    <a:srgbClr val="000000">
                      <a:alpha val="43137"/>
                    </a:srgbClr>
                  </a:outerShdw>
                </a:effectLst>
                <a:cs typeface="Ali-A-Sharif" pitchFamily="2" charset="-78"/>
              </a:rPr>
              <a:t>والذكاء</a:t>
            </a:r>
            <a:r>
              <a:rPr lang="ar-IQ" sz="4000" b="1" dirty="0" smtClean="0">
                <a:effectLst>
                  <a:outerShdw blurRad="38100" dist="38100" dir="2700000" algn="tl">
                    <a:srgbClr val="000000">
                      <a:alpha val="43137"/>
                    </a:srgbClr>
                  </a:outerShdw>
                </a:effectLst>
                <a:cs typeface="Ali-A-Sharif" pitchFamily="2" charset="-78"/>
              </a:rPr>
              <a:t> </a:t>
            </a:r>
            <a:r>
              <a:rPr lang="en-US" sz="4000" b="1" dirty="0" smtClean="0">
                <a:effectLst>
                  <a:outerShdw blurRad="38100" dist="38100" dir="2700000" algn="tl">
                    <a:srgbClr val="000000">
                      <a:alpha val="43137"/>
                    </a:srgbClr>
                  </a:outerShdw>
                </a:effectLst>
                <a:cs typeface="Ali-A-Sharif" pitchFamily="2" charset="-78"/>
              </a:rPr>
              <a:t>.</a:t>
            </a:r>
            <a:r>
              <a:rPr lang="en-US" sz="4000" b="1" dirty="0">
                <a:effectLst>
                  <a:outerShdw blurRad="38100" dist="38100" dir="2700000" algn="tl">
                    <a:srgbClr val="000000">
                      <a:alpha val="43137"/>
                    </a:srgbClr>
                  </a:outerShdw>
                </a:effectLst>
                <a:cs typeface="Ali-A-Sharif" pitchFamily="2" charset="-78"/>
              </a:rPr>
              <a:t/>
            </a:r>
            <a:br>
              <a:rPr lang="en-US" sz="4000" b="1" dirty="0">
                <a:effectLst>
                  <a:outerShdw blurRad="38100" dist="38100" dir="2700000" algn="tl">
                    <a:srgbClr val="000000">
                      <a:alpha val="43137"/>
                    </a:srgbClr>
                  </a:outerShdw>
                </a:effectLst>
                <a:cs typeface="Ali-A-Sharif" pitchFamily="2" charset="-78"/>
              </a:rPr>
            </a:br>
            <a:r>
              <a:rPr lang="en-US" sz="4000" b="1" dirty="0">
                <a:solidFill>
                  <a:srgbClr val="7030A0"/>
                </a:solidFill>
                <a:effectLst>
                  <a:outerShdw blurRad="38100" dist="38100" dir="2700000" algn="tl">
                    <a:srgbClr val="000000">
                      <a:alpha val="43137"/>
                    </a:srgbClr>
                  </a:outerShdw>
                </a:effectLst>
                <a:cs typeface="Ali-A-Sharif" pitchFamily="2" charset="-78"/>
              </a:rPr>
              <a:t>•  </a:t>
            </a:r>
            <a:r>
              <a:rPr lang="ar-IQ" sz="4000" b="1" dirty="0" smtClean="0">
                <a:solidFill>
                  <a:srgbClr val="7030A0"/>
                </a:solidFill>
                <a:effectLst>
                  <a:outerShdw blurRad="38100" dist="38100" dir="2700000" algn="tl">
                    <a:srgbClr val="000000">
                      <a:alpha val="43137"/>
                    </a:srgbClr>
                  </a:outerShdw>
                </a:effectLst>
                <a:cs typeface="Ali-A-Sharif" pitchFamily="2" charset="-78"/>
              </a:rPr>
              <a:t> </a:t>
            </a:r>
            <a:r>
              <a:rPr lang="ar-SA" sz="4000" b="1" dirty="0" smtClean="0">
                <a:solidFill>
                  <a:srgbClr val="7030A0"/>
                </a:solidFill>
                <a:effectLst>
                  <a:outerShdw blurRad="38100" dist="38100" dir="2700000" algn="tl">
                    <a:srgbClr val="000000">
                      <a:alpha val="43137"/>
                    </a:srgbClr>
                  </a:outerShdw>
                </a:effectLst>
                <a:cs typeface="Ali-A-Sharif" pitchFamily="2" charset="-78"/>
              </a:rPr>
              <a:t>يدرس </a:t>
            </a:r>
            <a:r>
              <a:rPr lang="ar-SA" sz="4000" b="1" dirty="0">
                <a:solidFill>
                  <a:srgbClr val="7030A0"/>
                </a:solidFill>
                <a:effectLst>
                  <a:outerShdw blurRad="38100" dist="38100" dir="2700000" algn="tl">
                    <a:srgbClr val="000000">
                      <a:alpha val="43137"/>
                    </a:srgbClr>
                  </a:outerShdw>
                </a:effectLst>
                <a:cs typeface="Ali-A-Sharif" pitchFamily="2" charset="-78"/>
              </a:rPr>
              <a:t>أساليب البحث ووسائل جمع المعلومات في علم </a:t>
            </a:r>
            <a:r>
              <a:rPr lang="ar-SA" sz="4000" b="1" dirty="0" smtClean="0">
                <a:solidFill>
                  <a:srgbClr val="7030A0"/>
                </a:solidFill>
                <a:effectLst>
                  <a:outerShdw blurRad="38100" dist="38100" dir="2700000" algn="tl">
                    <a:srgbClr val="000000">
                      <a:alpha val="43137"/>
                    </a:srgbClr>
                  </a:outerShdw>
                </a:effectLst>
                <a:cs typeface="Ali-A-Sharif" pitchFamily="2" charset="-78"/>
              </a:rPr>
              <a:t>الن</a:t>
            </a:r>
            <a:r>
              <a:rPr lang="ar-IQ" sz="4000" b="1" dirty="0" smtClean="0">
                <a:solidFill>
                  <a:srgbClr val="7030A0"/>
                </a:solidFill>
                <a:effectLst>
                  <a:outerShdw blurRad="38100" dist="38100" dir="2700000" algn="tl">
                    <a:srgbClr val="000000">
                      <a:alpha val="43137"/>
                    </a:srgbClr>
                  </a:outerShdw>
                </a:effectLst>
                <a:cs typeface="Ali-A-Sharif" pitchFamily="2" charset="-78"/>
              </a:rPr>
              <a:t>َّ</a:t>
            </a:r>
            <a:r>
              <a:rPr lang="ar-SA" sz="4000" b="1" dirty="0" smtClean="0">
                <a:solidFill>
                  <a:srgbClr val="7030A0"/>
                </a:solidFill>
                <a:effectLst>
                  <a:outerShdw blurRad="38100" dist="38100" dir="2700000" algn="tl">
                    <a:srgbClr val="000000">
                      <a:alpha val="43137"/>
                    </a:srgbClr>
                  </a:outerShdw>
                </a:effectLst>
                <a:cs typeface="Ali-A-Sharif" pitchFamily="2" charset="-78"/>
              </a:rPr>
              <a:t>فس </a:t>
            </a:r>
            <a:r>
              <a:rPr lang="ar-SA" sz="4000" b="1" dirty="0">
                <a:solidFill>
                  <a:srgbClr val="7030A0"/>
                </a:solidFill>
                <a:effectLst>
                  <a:outerShdw blurRad="38100" dist="38100" dir="2700000" algn="tl">
                    <a:srgbClr val="000000">
                      <a:alpha val="43137"/>
                    </a:srgbClr>
                  </a:outerShdw>
                </a:effectLst>
                <a:cs typeface="Ali-A-Sharif" pitchFamily="2" charset="-78"/>
              </a:rPr>
              <a:t>وكذلك مدارس علم </a:t>
            </a:r>
            <a:r>
              <a:rPr lang="ar-SA" sz="4000" b="1" dirty="0" smtClean="0">
                <a:solidFill>
                  <a:srgbClr val="7030A0"/>
                </a:solidFill>
                <a:effectLst>
                  <a:outerShdw blurRad="38100" dist="38100" dir="2700000" algn="tl">
                    <a:srgbClr val="000000">
                      <a:alpha val="43137"/>
                    </a:srgbClr>
                  </a:outerShdw>
                </a:effectLst>
                <a:cs typeface="Ali-A-Sharif" pitchFamily="2" charset="-78"/>
              </a:rPr>
              <a:t>الن</a:t>
            </a:r>
            <a:r>
              <a:rPr lang="ar-IQ" sz="4000" b="1" dirty="0" smtClean="0">
                <a:solidFill>
                  <a:srgbClr val="7030A0"/>
                </a:solidFill>
                <a:effectLst>
                  <a:outerShdw blurRad="38100" dist="38100" dir="2700000" algn="tl">
                    <a:srgbClr val="000000">
                      <a:alpha val="43137"/>
                    </a:srgbClr>
                  </a:outerShdw>
                </a:effectLst>
                <a:cs typeface="Ali-A-Sharif" pitchFamily="2" charset="-78"/>
              </a:rPr>
              <a:t>َّ</a:t>
            </a:r>
            <a:r>
              <a:rPr lang="ar-SA" sz="4000" b="1" dirty="0" smtClean="0">
                <a:solidFill>
                  <a:srgbClr val="7030A0"/>
                </a:solidFill>
                <a:effectLst>
                  <a:outerShdw blurRad="38100" dist="38100" dir="2700000" algn="tl">
                    <a:srgbClr val="000000">
                      <a:alpha val="43137"/>
                    </a:srgbClr>
                  </a:outerShdw>
                </a:effectLst>
                <a:cs typeface="Ali-A-Sharif" pitchFamily="2" charset="-78"/>
              </a:rPr>
              <a:t>فس </a:t>
            </a:r>
            <a:r>
              <a:rPr lang="ar-SA" sz="4000" b="1" dirty="0">
                <a:solidFill>
                  <a:srgbClr val="7030A0"/>
                </a:solidFill>
                <a:effectLst>
                  <a:outerShdw blurRad="38100" dist="38100" dir="2700000" algn="tl">
                    <a:srgbClr val="000000">
                      <a:alpha val="43137"/>
                    </a:srgbClr>
                  </a:outerShdw>
                </a:effectLst>
                <a:cs typeface="Ali-A-Sharif" pitchFamily="2" charset="-78"/>
              </a:rPr>
              <a:t>التي حاولت تفسير </a:t>
            </a:r>
            <a:r>
              <a:rPr lang="ar-SA" sz="4000" b="1" dirty="0" smtClean="0">
                <a:solidFill>
                  <a:srgbClr val="7030A0"/>
                </a:solidFill>
                <a:effectLst>
                  <a:outerShdw blurRad="38100" dist="38100" dir="2700000" algn="tl">
                    <a:srgbClr val="000000">
                      <a:alpha val="43137"/>
                    </a:srgbClr>
                  </a:outerShdw>
                </a:effectLst>
                <a:cs typeface="Ali-A-Sharif" pitchFamily="2" charset="-78"/>
              </a:rPr>
              <a:t>الس</a:t>
            </a:r>
            <a:r>
              <a:rPr lang="ar-IQ" sz="4000" b="1" dirty="0" smtClean="0">
                <a:solidFill>
                  <a:srgbClr val="7030A0"/>
                </a:solidFill>
                <a:effectLst>
                  <a:outerShdw blurRad="38100" dist="38100" dir="2700000" algn="tl">
                    <a:srgbClr val="000000">
                      <a:alpha val="43137"/>
                    </a:srgbClr>
                  </a:outerShdw>
                </a:effectLst>
                <a:cs typeface="Ali-A-Sharif" pitchFamily="2" charset="-78"/>
              </a:rPr>
              <a:t>ُّ</a:t>
            </a:r>
            <a:r>
              <a:rPr lang="ar-SA" sz="4000" b="1" dirty="0" smtClean="0">
                <a:solidFill>
                  <a:srgbClr val="7030A0"/>
                </a:solidFill>
                <a:effectLst>
                  <a:outerShdw blurRad="38100" dist="38100" dir="2700000" algn="tl">
                    <a:srgbClr val="000000">
                      <a:alpha val="43137"/>
                    </a:srgbClr>
                  </a:outerShdw>
                </a:effectLst>
                <a:cs typeface="Ali-A-Sharif" pitchFamily="2" charset="-78"/>
              </a:rPr>
              <a:t>لوك</a:t>
            </a:r>
            <a:r>
              <a:rPr lang="ar-IQ" sz="4000" b="1" dirty="0" smtClean="0">
                <a:solidFill>
                  <a:srgbClr val="7030A0"/>
                </a:solidFill>
                <a:effectLst>
                  <a:outerShdw blurRad="38100" dist="38100" dir="2700000" algn="tl">
                    <a:srgbClr val="000000">
                      <a:alpha val="43137"/>
                    </a:srgbClr>
                  </a:outerShdw>
                </a:effectLst>
                <a:cs typeface="Ali-A-Sharif" pitchFamily="2" charset="-78"/>
              </a:rPr>
              <a:t>  </a:t>
            </a:r>
            <a:r>
              <a:rPr lang="en-US" sz="4000" b="1" dirty="0" smtClean="0">
                <a:solidFill>
                  <a:srgbClr val="7030A0"/>
                </a:solidFill>
                <a:effectLst>
                  <a:outerShdw blurRad="38100" dist="38100" dir="2700000" algn="tl">
                    <a:srgbClr val="000000">
                      <a:alpha val="43137"/>
                    </a:srgbClr>
                  </a:outerShdw>
                </a:effectLst>
                <a:cs typeface="Ali-A-Sharif" pitchFamily="2" charset="-78"/>
              </a:rPr>
              <a:t>.</a:t>
            </a:r>
            <a:r>
              <a:rPr lang="ar-IQ" sz="4000" b="1" dirty="0" smtClean="0">
                <a:solidFill>
                  <a:srgbClr val="7030A0"/>
                </a:solidFill>
                <a:effectLst>
                  <a:outerShdw blurRad="38100" dist="38100" dir="2700000" algn="tl">
                    <a:srgbClr val="000000">
                      <a:alpha val="43137"/>
                    </a:srgbClr>
                  </a:outerShdw>
                </a:effectLst>
                <a:cs typeface="Ali-A-Sharif" pitchFamily="2" charset="-78"/>
              </a:rPr>
              <a:t> </a:t>
            </a:r>
            <a:r>
              <a:rPr lang="en-US" sz="4000" b="1" dirty="0">
                <a:effectLst>
                  <a:outerShdw blurRad="38100" dist="38100" dir="2700000" algn="tl">
                    <a:srgbClr val="000000">
                      <a:alpha val="43137"/>
                    </a:srgbClr>
                  </a:outerShdw>
                </a:effectLst>
                <a:cs typeface="Ali-A-Sharif" pitchFamily="2" charset="-78"/>
              </a:rPr>
              <a:t/>
            </a:r>
            <a:br>
              <a:rPr lang="en-US" sz="4000" b="1" dirty="0">
                <a:effectLst>
                  <a:outerShdw blurRad="38100" dist="38100" dir="2700000" algn="tl">
                    <a:srgbClr val="000000">
                      <a:alpha val="43137"/>
                    </a:srgbClr>
                  </a:outerShdw>
                </a:effectLst>
                <a:cs typeface="Ali-A-Sharif" pitchFamily="2" charset="-78"/>
              </a:rPr>
            </a:br>
            <a:r>
              <a:rPr lang="en-US" sz="4000" b="1" dirty="0">
                <a:solidFill>
                  <a:srgbClr val="C00000"/>
                </a:solidFill>
                <a:effectLst>
                  <a:outerShdw blurRad="38100" dist="38100" dir="2700000" algn="tl">
                    <a:srgbClr val="000000">
                      <a:alpha val="43137"/>
                    </a:srgbClr>
                  </a:outerShdw>
                </a:effectLst>
                <a:cs typeface="Ali-A-Sharif" pitchFamily="2" charset="-78"/>
              </a:rPr>
              <a:t>•  </a:t>
            </a:r>
            <a:r>
              <a:rPr lang="ar-SA" sz="4000" b="1" dirty="0" smtClean="0">
                <a:solidFill>
                  <a:srgbClr val="C00000"/>
                </a:solidFill>
                <a:effectLst>
                  <a:outerShdw blurRad="38100" dist="38100" dir="2700000" algn="tl">
                    <a:srgbClr val="000000">
                      <a:alpha val="43137"/>
                    </a:srgbClr>
                  </a:outerShdw>
                </a:effectLst>
                <a:cs typeface="Ali-A-Sharif" pitchFamily="2" charset="-78"/>
              </a:rPr>
              <a:t>يج</a:t>
            </a:r>
            <a:r>
              <a:rPr lang="ar-IQ" sz="4000" b="1" dirty="0" smtClean="0">
                <a:solidFill>
                  <a:srgbClr val="C00000"/>
                </a:solidFill>
                <a:effectLst>
                  <a:outerShdw blurRad="38100" dist="38100" dir="2700000" algn="tl">
                    <a:srgbClr val="000000">
                      <a:alpha val="43137"/>
                    </a:srgbClr>
                  </a:outerShdw>
                </a:effectLst>
                <a:cs typeface="Ali-A-Sharif" pitchFamily="2" charset="-78"/>
              </a:rPr>
              <a:t>ِ</a:t>
            </a:r>
            <a:r>
              <a:rPr lang="ar-SA" sz="4000" b="1" dirty="0" smtClean="0">
                <a:solidFill>
                  <a:srgbClr val="C00000"/>
                </a:solidFill>
                <a:effectLst>
                  <a:outerShdw blurRad="38100" dist="38100" dir="2700000" algn="tl">
                    <a:srgbClr val="000000">
                      <a:alpha val="43137"/>
                    </a:srgbClr>
                  </a:outerShdw>
                </a:effectLst>
                <a:cs typeface="Ali-A-Sharif" pitchFamily="2" charset="-78"/>
              </a:rPr>
              <a:t>ب</a:t>
            </a:r>
            <a:r>
              <a:rPr lang="ar-IQ" sz="4000" b="1" dirty="0" smtClean="0">
                <a:solidFill>
                  <a:srgbClr val="C00000"/>
                </a:solidFill>
                <a:effectLst>
                  <a:outerShdw blurRad="38100" dist="38100" dir="2700000" algn="tl">
                    <a:srgbClr val="000000">
                      <a:alpha val="43137"/>
                    </a:srgbClr>
                  </a:outerShdw>
                </a:effectLst>
                <a:cs typeface="Ali-A-Sharif" pitchFamily="2" charset="-78"/>
              </a:rPr>
              <a:t>ُ</a:t>
            </a:r>
            <a:r>
              <a:rPr lang="ar-SA" sz="4000" b="1" dirty="0" smtClean="0">
                <a:solidFill>
                  <a:srgbClr val="C00000"/>
                </a:solidFill>
                <a:effectLst>
                  <a:outerShdw blurRad="38100" dist="38100" dir="2700000" algn="tl">
                    <a:srgbClr val="000000">
                      <a:alpha val="43137"/>
                    </a:srgbClr>
                  </a:outerShdw>
                </a:effectLst>
                <a:cs typeface="Ali-A-Sharif" pitchFamily="2" charset="-78"/>
              </a:rPr>
              <a:t> </a:t>
            </a:r>
            <a:r>
              <a:rPr lang="ar-SA" sz="4000" b="1" dirty="0">
                <a:solidFill>
                  <a:srgbClr val="C00000"/>
                </a:solidFill>
                <a:effectLst>
                  <a:outerShdw blurRad="38100" dist="38100" dir="2700000" algn="tl">
                    <a:srgbClr val="000000">
                      <a:alpha val="43137"/>
                    </a:srgbClr>
                  </a:outerShdw>
                </a:effectLst>
                <a:cs typeface="Ali-A-Sharif" pitchFamily="2" charset="-78"/>
              </a:rPr>
              <a:t>على كل </a:t>
            </a:r>
            <a:r>
              <a:rPr lang="ar-SA" sz="4000" b="1" dirty="0" smtClean="0">
                <a:solidFill>
                  <a:srgbClr val="C00000"/>
                </a:solidFill>
                <a:effectLst>
                  <a:outerShdw blurRad="38100" dist="38100" dir="2700000" algn="tl">
                    <a:srgbClr val="000000">
                      <a:alpha val="43137"/>
                    </a:srgbClr>
                  </a:outerShdw>
                </a:effectLst>
                <a:cs typeface="Ali-A-Sharif" pitchFamily="2" charset="-78"/>
              </a:rPr>
              <a:t>م</a:t>
            </a:r>
            <a:r>
              <a:rPr lang="ar-IQ" sz="4000" b="1" dirty="0" smtClean="0">
                <a:solidFill>
                  <a:srgbClr val="C00000"/>
                </a:solidFill>
                <a:effectLst>
                  <a:outerShdw blurRad="38100" dist="38100" dir="2700000" algn="tl">
                    <a:srgbClr val="000000">
                      <a:alpha val="43137"/>
                    </a:srgbClr>
                  </a:outerShdw>
                </a:effectLst>
                <a:cs typeface="Ali-A-Sharif" pitchFamily="2" charset="-78"/>
              </a:rPr>
              <a:t>َ</a:t>
            </a:r>
            <a:r>
              <a:rPr lang="ar-SA" sz="4000" b="1" dirty="0" smtClean="0">
                <a:solidFill>
                  <a:srgbClr val="C00000"/>
                </a:solidFill>
                <a:effectLst>
                  <a:outerShdw blurRad="38100" dist="38100" dir="2700000" algn="tl">
                    <a:srgbClr val="000000">
                      <a:alpha val="43137"/>
                    </a:srgbClr>
                  </a:outerShdw>
                </a:effectLst>
                <a:cs typeface="Ali-A-Sharif" pitchFamily="2" charset="-78"/>
              </a:rPr>
              <a:t>ن</a:t>
            </a:r>
            <a:r>
              <a:rPr lang="ar-IQ" sz="4000" b="1" dirty="0" smtClean="0">
                <a:solidFill>
                  <a:srgbClr val="C00000"/>
                </a:solidFill>
                <a:effectLst>
                  <a:outerShdw blurRad="38100" dist="38100" dir="2700000" algn="tl">
                    <a:srgbClr val="000000">
                      <a:alpha val="43137"/>
                    </a:srgbClr>
                  </a:outerShdw>
                </a:effectLst>
                <a:cs typeface="Ali-A-Sharif" pitchFamily="2" charset="-78"/>
              </a:rPr>
              <a:t>ْ</a:t>
            </a:r>
            <a:r>
              <a:rPr lang="ar-SA" sz="4000" b="1" dirty="0" smtClean="0">
                <a:solidFill>
                  <a:srgbClr val="C00000"/>
                </a:solidFill>
                <a:effectLst>
                  <a:outerShdw blurRad="38100" dist="38100" dir="2700000" algn="tl">
                    <a:srgbClr val="000000">
                      <a:alpha val="43137"/>
                    </a:srgbClr>
                  </a:outerShdw>
                </a:effectLst>
                <a:cs typeface="Ali-A-Sharif" pitchFamily="2" charset="-78"/>
              </a:rPr>
              <a:t> </a:t>
            </a:r>
            <a:r>
              <a:rPr lang="ar-SA" sz="4000" b="1" dirty="0">
                <a:solidFill>
                  <a:srgbClr val="C00000"/>
                </a:solidFill>
                <a:effectLst>
                  <a:outerShdw blurRad="38100" dist="38100" dir="2700000" algn="tl">
                    <a:srgbClr val="000000">
                      <a:alpha val="43137"/>
                    </a:srgbClr>
                  </a:outerShdw>
                </a:effectLst>
                <a:cs typeface="Ali-A-Sharif" pitchFamily="2" charset="-78"/>
              </a:rPr>
              <a:t>يريد دراسة علم </a:t>
            </a:r>
            <a:r>
              <a:rPr lang="ar-SA" sz="4000" b="1" dirty="0" smtClean="0">
                <a:solidFill>
                  <a:srgbClr val="C00000"/>
                </a:solidFill>
                <a:effectLst>
                  <a:outerShdw blurRad="38100" dist="38100" dir="2700000" algn="tl">
                    <a:srgbClr val="000000">
                      <a:alpha val="43137"/>
                    </a:srgbClr>
                  </a:outerShdw>
                </a:effectLst>
                <a:cs typeface="Ali-A-Sharif" pitchFamily="2" charset="-78"/>
              </a:rPr>
              <a:t>الن</a:t>
            </a:r>
            <a:r>
              <a:rPr lang="ar-IQ" sz="4000" b="1" dirty="0" smtClean="0">
                <a:solidFill>
                  <a:srgbClr val="C00000"/>
                </a:solidFill>
                <a:effectLst>
                  <a:outerShdw blurRad="38100" dist="38100" dir="2700000" algn="tl">
                    <a:srgbClr val="000000">
                      <a:alpha val="43137"/>
                    </a:srgbClr>
                  </a:outerShdw>
                </a:effectLst>
                <a:cs typeface="Ali-A-Sharif" pitchFamily="2" charset="-78"/>
              </a:rPr>
              <a:t>َّ</a:t>
            </a:r>
            <a:r>
              <a:rPr lang="ar-SA" sz="4000" b="1" dirty="0" smtClean="0">
                <a:solidFill>
                  <a:srgbClr val="C00000"/>
                </a:solidFill>
                <a:effectLst>
                  <a:outerShdw blurRad="38100" dist="38100" dir="2700000" algn="tl">
                    <a:srgbClr val="000000">
                      <a:alpha val="43137"/>
                    </a:srgbClr>
                  </a:outerShdw>
                </a:effectLst>
                <a:cs typeface="Ali-A-Sharif" pitchFamily="2" charset="-78"/>
              </a:rPr>
              <a:t>فس </a:t>
            </a:r>
            <a:r>
              <a:rPr lang="ar-SA" sz="4000" b="1" dirty="0">
                <a:solidFill>
                  <a:srgbClr val="C00000"/>
                </a:solidFill>
                <a:effectLst>
                  <a:outerShdw blurRad="38100" dist="38100" dir="2700000" algn="tl">
                    <a:srgbClr val="000000">
                      <a:alpha val="43137"/>
                    </a:srgbClr>
                  </a:outerShdw>
                </a:effectLst>
                <a:cs typeface="Ali-A-Sharif" pitchFamily="2" charset="-78"/>
              </a:rPr>
              <a:t>أنْ يبدأ بدراسة علم </a:t>
            </a:r>
            <a:r>
              <a:rPr lang="ar-SA" sz="4000" b="1" dirty="0" smtClean="0">
                <a:solidFill>
                  <a:srgbClr val="C00000"/>
                </a:solidFill>
                <a:effectLst>
                  <a:outerShdw blurRad="38100" dist="38100" dir="2700000" algn="tl">
                    <a:srgbClr val="000000">
                      <a:alpha val="43137"/>
                    </a:srgbClr>
                  </a:outerShdw>
                </a:effectLst>
                <a:cs typeface="Ali-A-Sharif" pitchFamily="2" charset="-78"/>
              </a:rPr>
              <a:t>الن</a:t>
            </a:r>
            <a:r>
              <a:rPr lang="ar-IQ" sz="4000" b="1" dirty="0" smtClean="0">
                <a:solidFill>
                  <a:srgbClr val="C00000"/>
                </a:solidFill>
                <a:effectLst>
                  <a:outerShdw blurRad="38100" dist="38100" dir="2700000" algn="tl">
                    <a:srgbClr val="000000">
                      <a:alpha val="43137"/>
                    </a:srgbClr>
                  </a:outerShdw>
                </a:effectLst>
                <a:cs typeface="Ali-A-Sharif" pitchFamily="2" charset="-78"/>
              </a:rPr>
              <a:t>َّ</a:t>
            </a:r>
            <a:r>
              <a:rPr lang="ar-SA" sz="4000" b="1" dirty="0" smtClean="0">
                <a:solidFill>
                  <a:srgbClr val="C00000"/>
                </a:solidFill>
                <a:effectLst>
                  <a:outerShdw blurRad="38100" dist="38100" dir="2700000" algn="tl">
                    <a:srgbClr val="000000">
                      <a:alpha val="43137"/>
                    </a:srgbClr>
                  </a:outerShdw>
                </a:effectLst>
                <a:cs typeface="Ali-A-Sharif" pitchFamily="2" charset="-78"/>
              </a:rPr>
              <a:t>فس العام</a:t>
            </a:r>
            <a:r>
              <a:rPr lang="ar-IQ" sz="4000" b="1" dirty="0" smtClean="0">
                <a:solidFill>
                  <a:srgbClr val="C00000"/>
                </a:solidFill>
                <a:effectLst>
                  <a:outerShdw blurRad="38100" dist="38100" dir="2700000" algn="tl">
                    <a:srgbClr val="000000">
                      <a:alpha val="43137"/>
                    </a:srgbClr>
                  </a:outerShdw>
                </a:effectLst>
                <a:cs typeface="Ali-A-Sharif" pitchFamily="2" charset="-78"/>
              </a:rPr>
              <a:t>  </a:t>
            </a:r>
            <a:r>
              <a:rPr lang="en-US" sz="4000" b="1" dirty="0" smtClean="0">
                <a:solidFill>
                  <a:srgbClr val="C00000"/>
                </a:solidFill>
                <a:effectLst>
                  <a:outerShdw blurRad="38100" dist="38100" dir="2700000" algn="tl">
                    <a:srgbClr val="000000">
                      <a:alpha val="43137"/>
                    </a:srgbClr>
                  </a:outerShdw>
                </a:effectLst>
                <a:cs typeface="Ali-A-Sharif" pitchFamily="2" charset="-78"/>
              </a:rPr>
              <a:t>.</a:t>
            </a:r>
            <a:endParaRPr lang="en-US" sz="4000" b="1" dirty="0">
              <a:solidFill>
                <a:srgbClr val="C00000"/>
              </a:solidFill>
              <a:effectLst>
                <a:outerShdw blurRad="38100" dist="38100" dir="2700000" algn="tl">
                  <a:srgbClr val="000000">
                    <a:alpha val="43137"/>
                  </a:srgbClr>
                </a:outerShdw>
              </a:effectLst>
              <a:cs typeface="Ali-A-Sharif" pitchFamily="2" charset="-78"/>
            </a:endParaRPr>
          </a:p>
        </p:txBody>
      </p:sp>
    </p:spTree>
    <p:extLst>
      <p:ext uri="{BB962C8B-B14F-4D97-AF65-F5344CB8AC3E}">
        <p14:creationId xmlns:p14="http://schemas.microsoft.com/office/powerpoint/2010/main" val="2202411491"/>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6982"/>
            <a:ext cx="12039600" cy="6650182"/>
          </a:xfrm>
        </p:spPr>
        <p:txBody>
          <a:bodyPr>
            <a:noAutofit/>
          </a:bodyPr>
          <a:lstStyle/>
          <a:p>
            <a:pPr algn="r" rtl="1">
              <a:lnSpc>
                <a:spcPct val="150000"/>
              </a:lnSpc>
            </a:pPr>
            <a:r>
              <a:rPr lang="ar-IQ" sz="3600" b="1" dirty="0">
                <a:effectLst>
                  <a:outerShdw blurRad="38100" dist="38100" dir="2700000" algn="tl">
                    <a:srgbClr val="000000">
                      <a:alpha val="43137"/>
                    </a:srgbClr>
                  </a:outerShdw>
                </a:effectLst>
                <a:latin typeface="+mn-lt"/>
                <a:ea typeface="+mn-ea"/>
                <a:cs typeface="Ali-A-Sharif" pitchFamily="2" charset="-78"/>
              </a:rPr>
              <a:t> </a:t>
            </a:r>
            <a:r>
              <a:rPr lang="en-US" sz="2800" b="1" dirty="0" smtClean="0">
                <a:solidFill>
                  <a:srgbClr val="C00000"/>
                </a:solidFill>
                <a:effectLst>
                  <a:outerShdw blurRad="38100" dist="38100" dir="2700000" algn="tl">
                    <a:srgbClr val="000000">
                      <a:alpha val="43137"/>
                    </a:srgbClr>
                  </a:outerShdw>
                </a:effectLst>
                <a:latin typeface="+mn-lt"/>
                <a:ea typeface="+mn-ea"/>
                <a:cs typeface="Ali-A-Jiddah" pitchFamily="2" charset="-78"/>
              </a:rPr>
              <a:t>2</a:t>
            </a:r>
            <a:r>
              <a:rPr lang="ar-SA" sz="2800" b="1" dirty="0" smtClean="0">
                <a:solidFill>
                  <a:srgbClr val="C00000"/>
                </a:solidFill>
                <a:effectLst>
                  <a:outerShdw blurRad="38100" dist="38100" dir="2700000" algn="tl">
                    <a:srgbClr val="000000">
                      <a:alpha val="43137"/>
                    </a:srgbClr>
                  </a:outerShdw>
                </a:effectLst>
                <a:latin typeface="+mn-lt"/>
                <a:ea typeface="+mn-ea"/>
                <a:cs typeface="Ali-A-Jiddah" pitchFamily="2" charset="-78"/>
              </a:rPr>
              <a:t>- </a:t>
            </a:r>
            <a:r>
              <a:rPr lang="ar-SA" sz="2800" b="1" dirty="0">
                <a:solidFill>
                  <a:srgbClr val="C00000"/>
                </a:solidFill>
                <a:effectLst>
                  <a:outerShdw blurRad="38100" dist="38100" dir="2700000" algn="tl">
                    <a:srgbClr val="000000">
                      <a:alpha val="43137"/>
                    </a:srgbClr>
                  </a:outerShdw>
                </a:effectLst>
                <a:latin typeface="+mn-lt"/>
                <a:ea typeface="+mn-ea"/>
                <a:cs typeface="Ali-A-Jiddah" pitchFamily="2" charset="-78"/>
              </a:rPr>
              <a:t>علم </a:t>
            </a:r>
            <a:r>
              <a:rPr lang="ar-SA" sz="2800" b="1" dirty="0" smtClean="0">
                <a:solidFill>
                  <a:srgbClr val="C00000"/>
                </a:solidFill>
                <a:effectLst>
                  <a:outerShdw blurRad="38100" dist="38100" dir="2700000" algn="tl">
                    <a:srgbClr val="000000">
                      <a:alpha val="43137"/>
                    </a:srgbClr>
                  </a:outerShdw>
                </a:effectLst>
                <a:latin typeface="+mn-lt"/>
                <a:ea typeface="+mn-ea"/>
                <a:cs typeface="Ali-A-Jiddah" pitchFamily="2" charset="-78"/>
              </a:rPr>
              <a:t>النّ</a:t>
            </a:r>
            <a:r>
              <a:rPr lang="ar-IQ" sz="2800" b="1" dirty="0" smtClean="0">
                <a:solidFill>
                  <a:srgbClr val="C00000"/>
                </a:solidFill>
                <a:effectLst>
                  <a:outerShdw blurRad="38100" dist="38100" dir="2700000" algn="tl">
                    <a:srgbClr val="000000">
                      <a:alpha val="43137"/>
                    </a:srgbClr>
                  </a:outerShdw>
                </a:effectLst>
                <a:latin typeface="+mn-lt"/>
                <a:ea typeface="+mn-ea"/>
                <a:cs typeface="Ali-A-Jiddah" pitchFamily="2" charset="-78"/>
              </a:rPr>
              <a:t>َ</a:t>
            </a:r>
            <a:r>
              <a:rPr lang="ar-SA" sz="2800" b="1" dirty="0" smtClean="0">
                <a:solidFill>
                  <a:srgbClr val="C00000"/>
                </a:solidFill>
                <a:effectLst>
                  <a:outerShdw blurRad="38100" dist="38100" dir="2700000" algn="tl">
                    <a:srgbClr val="000000">
                      <a:alpha val="43137"/>
                    </a:srgbClr>
                  </a:outerShdw>
                </a:effectLst>
                <a:latin typeface="+mn-lt"/>
                <a:ea typeface="+mn-ea"/>
                <a:cs typeface="Ali-A-Jiddah" pitchFamily="2" charset="-78"/>
              </a:rPr>
              <a:t>فس </a:t>
            </a:r>
            <a:r>
              <a:rPr lang="ar-SA" sz="2800" b="1" dirty="0">
                <a:solidFill>
                  <a:srgbClr val="C00000"/>
                </a:solidFill>
                <a:effectLst>
                  <a:outerShdw blurRad="38100" dist="38100" dir="2700000" algn="tl">
                    <a:srgbClr val="000000">
                      <a:alpha val="43137"/>
                    </a:srgbClr>
                  </a:outerShdw>
                </a:effectLst>
                <a:latin typeface="+mn-lt"/>
                <a:ea typeface="+mn-ea"/>
                <a:cs typeface="Ali-A-Jiddah" pitchFamily="2" charset="-78"/>
              </a:rPr>
              <a:t>الفسيولوجي</a:t>
            </a:r>
            <a:r>
              <a:rPr lang="ar-SA" sz="2800" b="1" dirty="0" smtClean="0">
                <a:solidFill>
                  <a:srgbClr val="C00000"/>
                </a:solidFill>
                <a:effectLst>
                  <a:outerShdw blurRad="38100" dist="38100" dir="2700000" algn="tl">
                    <a:srgbClr val="000000">
                      <a:alpha val="43137"/>
                    </a:srgbClr>
                  </a:outerShdw>
                </a:effectLst>
                <a:latin typeface="+mn-lt"/>
                <a:ea typeface="+mn-ea"/>
                <a:cs typeface="Ali-A-Jiddah" pitchFamily="2" charset="-78"/>
              </a:rPr>
              <a:t>:</a:t>
            </a:r>
            <a:r>
              <a:rPr lang="ar-IQ" sz="2800" b="1" dirty="0" smtClean="0">
                <a:effectLst>
                  <a:outerShdw blurRad="38100" dist="38100" dir="2700000" algn="tl">
                    <a:srgbClr val="000000">
                      <a:alpha val="43137"/>
                    </a:srgbClr>
                  </a:outerShdw>
                </a:effectLst>
                <a:latin typeface="+mn-lt"/>
                <a:ea typeface="+mn-ea"/>
                <a:cs typeface="Ali-A-Azzam" pitchFamily="2" charset="-78"/>
              </a:rPr>
              <a:t>.</a:t>
            </a:r>
            <a:r>
              <a:rPr lang="en-US" sz="2800" b="1" dirty="0" smtClean="0">
                <a:effectLst>
                  <a:outerShdw blurRad="38100" dist="38100" dir="2700000" algn="tl">
                    <a:srgbClr val="000000">
                      <a:alpha val="43137"/>
                    </a:srgbClr>
                  </a:outerShdw>
                </a:effectLst>
                <a:latin typeface="+mn-lt"/>
                <a:ea typeface="+mn-ea"/>
                <a:cs typeface="Ali-A-Azzam" pitchFamily="2" charset="-78"/>
              </a:rPr>
              <a:t/>
            </a:r>
            <a:br>
              <a:rPr lang="en-US" sz="2800" b="1" dirty="0" smtClean="0">
                <a:effectLst>
                  <a:outerShdw blurRad="38100" dist="38100" dir="2700000" algn="tl">
                    <a:srgbClr val="000000">
                      <a:alpha val="43137"/>
                    </a:srgbClr>
                  </a:outerShdw>
                </a:effectLst>
                <a:latin typeface="+mn-lt"/>
                <a:ea typeface="+mn-ea"/>
                <a:cs typeface="Ali-A-Azzam" pitchFamily="2" charset="-78"/>
              </a:rPr>
            </a:br>
            <a:r>
              <a:rPr lang="ar-SA" sz="2800" b="1" dirty="0"/>
              <a:t>هو العلم الذي يدرس العلاقة بين السلوك والأعضاء من أجل إيجاد تفسير فسيولوجي أو عضوي للسلوك الإنساني. </a:t>
            </a:r>
            <a:r>
              <a:rPr lang="ar-SA" sz="2800" b="1" dirty="0" smtClean="0"/>
              <a:t>يدرس </a:t>
            </a:r>
            <a:r>
              <a:rPr lang="ar-SA" sz="2800" b="1" dirty="0"/>
              <a:t>علم النفس الفسيولوجي الأساس الفسيولوجي والبيولوجي للظواهر النفسية المختلفة، أو ما يسمى "بالنفس"، وهي مجموعة الوظائف العليا للدماغ أو</a:t>
            </a:r>
            <a:r>
              <a:rPr lang="en-US" sz="2800" b="1" dirty="0"/>
              <a:t> </a:t>
            </a:r>
            <a:r>
              <a:rPr lang="ar-SA" sz="2800" b="1" dirty="0"/>
              <a:t>جهاز عصبي مركزي ويُقصد به الوجدان والتفكير والسلوك. </a:t>
            </a:r>
            <a:r>
              <a:rPr lang="en-US" sz="2800" b="1" dirty="0" smtClean="0"/>
              <a:t> </a:t>
            </a:r>
            <a:r>
              <a:rPr lang="en-US" sz="2800" b="1" dirty="0">
                <a:effectLst>
                  <a:outerShdw blurRad="38100" dist="38100" dir="2700000" algn="tl">
                    <a:srgbClr val="000000">
                      <a:alpha val="43137"/>
                    </a:srgbClr>
                  </a:outerShdw>
                </a:effectLst>
                <a:latin typeface="+mn-lt"/>
                <a:ea typeface="+mn-ea"/>
                <a:cs typeface="Ali-A-Sharif" pitchFamily="2" charset="-78"/>
              </a:rPr>
              <a:t/>
            </a:r>
            <a:br>
              <a:rPr lang="en-US" sz="2800" b="1" dirty="0">
                <a:effectLst>
                  <a:outerShdw blurRad="38100" dist="38100" dir="2700000" algn="tl">
                    <a:srgbClr val="000000">
                      <a:alpha val="43137"/>
                    </a:srgbClr>
                  </a:outerShdw>
                </a:effectLst>
                <a:latin typeface="+mn-lt"/>
                <a:ea typeface="+mn-ea"/>
                <a:cs typeface="Ali-A-Sharif" pitchFamily="2" charset="-78"/>
              </a:rPr>
            </a:br>
            <a:r>
              <a:rPr lang="en-US" sz="2800" b="1" dirty="0">
                <a:solidFill>
                  <a:srgbClr val="0070C0"/>
                </a:solidFill>
                <a:effectLst>
                  <a:outerShdw blurRad="38100" dist="38100" dir="2700000" algn="tl">
                    <a:srgbClr val="000000">
                      <a:alpha val="43137"/>
                    </a:srgbClr>
                  </a:outerShdw>
                </a:effectLst>
                <a:latin typeface="+mn-lt"/>
                <a:ea typeface="+mn-ea"/>
                <a:cs typeface="Ali-A-Jiddah" pitchFamily="2" charset="-78"/>
              </a:rPr>
              <a:t>3 </a:t>
            </a:r>
            <a:r>
              <a:rPr lang="ar-SA" sz="2800" b="1" dirty="0">
                <a:solidFill>
                  <a:srgbClr val="0070C0"/>
                </a:solidFill>
                <a:effectLst>
                  <a:outerShdw blurRad="38100" dist="38100" dir="2700000" algn="tl">
                    <a:srgbClr val="000000">
                      <a:alpha val="43137"/>
                    </a:srgbClr>
                  </a:outerShdw>
                </a:effectLst>
                <a:latin typeface="+mn-lt"/>
                <a:ea typeface="+mn-ea"/>
                <a:cs typeface="Ali-A-Jiddah" pitchFamily="2" charset="-78"/>
              </a:rPr>
              <a:t>- علم </a:t>
            </a:r>
            <a:r>
              <a:rPr lang="ar-SA" sz="28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النّ</a:t>
            </a:r>
            <a:r>
              <a:rPr lang="ar-IQ" sz="28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a:t>
            </a:r>
            <a:r>
              <a:rPr lang="ar-SA" sz="28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فس </a:t>
            </a:r>
            <a:r>
              <a:rPr lang="ar-SA" sz="2800" b="1" dirty="0">
                <a:solidFill>
                  <a:srgbClr val="0070C0"/>
                </a:solidFill>
                <a:effectLst>
                  <a:outerShdw blurRad="38100" dist="38100" dir="2700000" algn="tl">
                    <a:srgbClr val="000000">
                      <a:alpha val="43137"/>
                    </a:srgbClr>
                  </a:outerShdw>
                </a:effectLst>
                <a:latin typeface="+mn-lt"/>
                <a:ea typeface="+mn-ea"/>
                <a:cs typeface="Ali-A-Jiddah" pitchFamily="2" charset="-78"/>
              </a:rPr>
              <a:t>الاجتماعي:</a:t>
            </a:r>
            <a:r>
              <a:rPr lang="en-US" sz="2800" b="1" dirty="0">
                <a:effectLst>
                  <a:outerShdw blurRad="38100" dist="38100" dir="2700000" algn="tl">
                    <a:srgbClr val="000000">
                      <a:alpha val="43137"/>
                    </a:srgbClr>
                  </a:outerShdw>
                </a:effectLst>
                <a:latin typeface="+mn-lt"/>
                <a:ea typeface="+mn-ea"/>
                <a:cs typeface="Ali-A-Sharif" pitchFamily="2" charset="-78"/>
              </a:rPr>
              <a:t/>
            </a:r>
            <a:br>
              <a:rPr lang="en-US" sz="2800" b="1" dirty="0">
                <a:effectLst>
                  <a:outerShdw blurRad="38100" dist="38100" dir="2700000" algn="tl">
                    <a:srgbClr val="000000">
                      <a:alpha val="43137"/>
                    </a:srgbClr>
                  </a:outerShdw>
                </a:effectLst>
                <a:latin typeface="+mn-lt"/>
                <a:ea typeface="+mn-ea"/>
                <a:cs typeface="Ali-A-Sharif" pitchFamily="2" charset="-78"/>
              </a:rPr>
            </a:br>
            <a:r>
              <a:rPr lang="en-US" sz="2800" b="1" dirty="0" smtClean="0">
                <a:effectLst>
                  <a:outerShdw blurRad="38100" dist="38100" dir="2700000" algn="tl">
                    <a:srgbClr val="000000">
                      <a:alpha val="43137"/>
                    </a:srgbClr>
                  </a:outerShdw>
                </a:effectLst>
                <a:latin typeface="+mn-lt"/>
                <a:ea typeface="+mn-ea"/>
                <a:cs typeface="Ali-A-Azzam" pitchFamily="2" charset="-78"/>
              </a:rPr>
              <a:t>•</a:t>
            </a:r>
            <a:r>
              <a:rPr lang="ar-IQ" sz="2800" b="1" dirty="0">
                <a:effectLst>
                  <a:outerShdw blurRad="38100" dist="38100" dir="2700000" algn="tl">
                    <a:srgbClr val="000000">
                      <a:alpha val="43137"/>
                    </a:srgbClr>
                  </a:outerShdw>
                </a:effectLst>
                <a:latin typeface="+mn-lt"/>
                <a:ea typeface="+mn-ea"/>
                <a:cs typeface="Ali-A-Azzam" pitchFamily="2" charset="-78"/>
              </a:rPr>
              <a:t> </a:t>
            </a:r>
            <a:r>
              <a:rPr lang="en-US" sz="2800" b="1" dirty="0" smtClean="0">
                <a:effectLst>
                  <a:outerShdw blurRad="38100" dist="38100" dir="2700000" algn="tl">
                    <a:srgbClr val="000000">
                      <a:alpha val="43137"/>
                    </a:srgbClr>
                  </a:outerShdw>
                </a:effectLst>
                <a:latin typeface="+mn-lt"/>
                <a:ea typeface="+mn-ea"/>
                <a:cs typeface="Ali-A-Azzam" pitchFamily="2" charset="-78"/>
              </a:rPr>
              <a:t>  </a:t>
            </a:r>
            <a:r>
              <a:rPr lang="ar-SA" sz="2800" b="1" dirty="0">
                <a:effectLst>
                  <a:outerShdw blurRad="38100" dist="38100" dir="2700000" algn="tl">
                    <a:srgbClr val="000000">
                      <a:alpha val="43137"/>
                    </a:srgbClr>
                  </a:outerShdw>
                </a:effectLst>
                <a:latin typeface="+mn-lt"/>
                <a:ea typeface="+mn-ea"/>
                <a:cs typeface="Ali-A-Azzam" pitchFamily="2" charset="-78"/>
              </a:rPr>
              <a:t>العلاقة بين الفرد والجماعة (مثل : </a:t>
            </a:r>
            <a:r>
              <a:rPr lang="ar-SA" sz="2800" b="1" dirty="0" smtClean="0">
                <a:effectLst>
                  <a:outerShdw blurRad="38100" dist="38100" dir="2700000" algn="tl">
                    <a:srgbClr val="000000">
                      <a:alpha val="43137"/>
                    </a:srgbClr>
                  </a:outerShdw>
                </a:effectLst>
                <a:latin typeface="+mn-lt"/>
                <a:ea typeface="+mn-ea"/>
                <a:cs typeface="Ali-A-Azzam" pitchFamily="2" charset="-78"/>
              </a:rPr>
              <a:t>الت</a:t>
            </a:r>
            <a:r>
              <a:rPr lang="ar-IQ" sz="2800" b="1" dirty="0" smtClean="0">
                <a:effectLst>
                  <a:outerShdw blurRad="38100" dist="38100" dir="2700000" algn="tl">
                    <a:srgbClr val="000000">
                      <a:alpha val="43137"/>
                    </a:srgbClr>
                  </a:outerShdw>
                </a:effectLst>
                <a:latin typeface="+mn-lt"/>
                <a:ea typeface="+mn-ea"/>
                <a:cs typeface="Ali-A-Azzam" pitchFamily="2" charset="-78"/>
              </a:rPr>
              <a:t>َّ</a:t>
            </a:r>
            <a:r>
              <a:rPr lang="ar-SA" sz="2800" b="1" dirty="0" smtClean="0">
                <a:effectLst>
                  <a:outerShdw blurRad="38100" dist="38100" dir="2700000" algn="tl">
                    <a:srgbClr val="000000">
                      <a:alpha val="43137"/>
                    </a:srgbClr>
                  </a:outerShdw>
                </a:effectLst>
                <a:latin typeface="+mn-lt"/>
                <a:ea typeface="+mn-ea"/>
                <a:cs typeface="Ali-A-Azzam" pitchFamily="2" charset="-78"/>
              </a:rPr>
              <a:t>نشئة الاجتماعي</a:t>
            </a:r>
            <a:r>
              <a:rPr lang="ar-IQ" sz="2800" b="1" dirty="0" smtClean="0">
                <a:effectLst>
                  <a:outerShdw blurRad="38100" dist="38100" dir="2700000" algn="tl">
                    <a:srgbClr val="000000">
                      <a:alpha val="43137"/>
                    </a:srgbClr>
                  </a:outerShdw>
                </a:effectLst>
                <a:latin typeface="+mn-lt"/>
                <a:ea typeface="+mn-ea"/>
                <a:cs typeface="Ali-A-Azzam" pitchFamily="2" charset="-78"/>
              </a:rPr>
              <a:t>َّ</a:t>
            </a:r>
            <a:r>
              <a:rPr lang="ar-SA" sz="2800" b="1" dirty="0" smtClean="0">
                <a:effectLst>
                  <a:outerShdw blurRad="38100" dist="38100" dir="2700000" algn="tl">
                    <a:srgbClr val="000000">
                      <a:alpha val="43137"/>
                    </a:srgbClr>
                  </a:outerShdw>
                </a:effectLst>
                <a:latin typeface="+mn-lt"/>
                <a:ea typeface="+mn-ea"/>
                <a:cs typeface="Ali-A-Azzam" pitchFamily="2" charset="-78"/>
              </a:rPr>
              <a:t>ة </a:t>
            </a:r>
            <a:r>
              <a:rPr lang="ar-SA" sz="2800" b="1" dirty="0">
                <a:effectLst>
                  <a:outerShdw blurRad="38100" dist="38100" dir="2700000" algn="tl">
                    <a:srgbClr val="000000">
                      <a:alpha val="43137"/>
                    </a:srgbClr>
                  </a:outerShdw>
                </a:effectLst>
                <a:latin typeface="+mn-lt"/>
                <a:ea typeface="+mn-ea"/>
                <a:cs typeface="Ali-A-Azzam" pitchFamily="2" charset="-78"/>
              </a:rPr>
              <a:t>– سيكولوجية الجماهير – تماسك الجماعة – الأدوار الاجتماعية - </a:t>
            </a:r>
            <a:r>
              <a:rPr lang="ar-SA" sz="2800" b="1" dirty="0" smtClean="0">
                <a:effectLst>
                  <a:outerShdw blurRad="38100" dist="38100" dir="2700000" algn="tl">
                    <a:srgbClr val="000000">
                      <a:alpha val="43137"/>
                    </a:srgbClr>
                  </a:outerShdw>
                </a:effectLst>
                <a:latin typeface="+mn-lt"/>
                <a:ea typeface="+mn-ea"/>
                <a:cs typeface="Ali-A-Azzam" pitchFamily="2" charset="-78"/>
              </a:rPr>
              <a:t>الد</a:t>
            </a:r>
            <a:r>
              <a:rPr lang="ar-IQ" sz="2800" b="1" dirty="0" smtClean="0">
                <a:effectLst>
                  <a:outerShdw blurRad="38100" dist="38100" dir="2700000" algn="tl">
                    <a:srgbClr val="000000">
                      <a:alpha val="43137"/>
                    </a:srgbClr>
                  </a:outerShdw>
                </a:effectLst>
                <a:latin typeface="+mn-lt"/>
                <a:ea typeface="+mn-ea"/>
                <a:cs typeface="Ali-A-Azzam" pitchFamily="2" charset="-78"/>
              </a:rPr>
              <a:t>ِّ</a:t>
            </a:r>
            <a:r>
              <a:rPr lang="ar-SA" sz="2800" b="1" dirty="0" smtClean="0">
                <a:effectLst>
                  <a:outerShdw blurRad="38100" dist="38100" dir="2700000" algn="tl">
                    <a:srgbClr val="000000">
                      <a:alpha val="43137"/>
                    </a:srgbClr>
                  </a:outerShdw>
                </a:effectLst>
                <a:latin typeface="+mn-lt"/>
                <a:ea typeface="+mn-ea"/>
                <a:cs typeface="Ali-A-Azzam" pitchFamily="2" charset="-78"/>
              </a:rPr>
              <a:t>عاية </a:t>
            </a:r>
            <a:r>
              <a:rPr lang="ar-SA" sz="2800" b="1" dirty="0">
                <a:effectLst>
                  <a:outerShdw blurRad="38100" dist="38100" dir="2700000" algn="tl">
                    <a:srgbClr val="000000">
                      <a:alpha val="43137"/>
                    </a:srgbClr>
                  </a:outerShdw>
                </a:effectLst>
                <a:latin typeface="+mn-lt"/>
                <a:ea typeface="+mn-ea"/>
                <a:cs typeface="Ali-A-Azzam" pitchFamily="2" charset="-78"/>
              </a:rPr>
              <a:t>– الرأي العام – </a:t>
            </a:r>
            <a:r>
              <a:rPr lang="ar-SA" sz="2800" b="1" dirty="0" smtClean="0">
                <a:effectLst>
                  <a:outerShdw blurRad="38100" dist="38100" dir="2700000" algn="tl">
                    <a:srgbClr val="000000">
                      <a:alpha val="43137"/>
                    </a:srgbClr>
                  </a:outerShdw>
                </a:effectLst>
                <a:latin typeface="+mn-lt"/>
                <a:ea typeface="+mn-ea"/>
                <a:cs typeface="Ali-A-Azzam" pitchFamily="2" charset="-78"/>
              </a:rPr>
              <a:t>الش</a:t>
            </a:r>
            <a:r>
              <a:rPr lang="ar-IQ" sz="2800" b="1" dirty="0" smtClean="0">
                <a:effectLst>
                  <a:outerShdw blurRad="38100" dist="38100" dir="2700000" algn="tl">
                    <a:srgbClr val="000000">
                      <a:alpha val="43137"/>
                    </a:srgbClr>
                  </a:outerShdw>
                </a:effectLst>
                <a:latin typeface="+mn-lt"/>
                <a:ea typeface="+mn-ea"/>
                <a:cs typeface="Ali-A-Azzam" pitchFamily="2" charset="-78"/>
              </a:rPr>
              <a:t>َّ</a:t>
            </a:r>
            <a:r>
              <a:rPr lang="ar-SA" sz="2800" b="1" dirty="0" smtClean="0">
                <a:effectLst>
                  <a:outerShdw blurRad="38100" dist="38100" dir="2700000" algn="tl">
                    <a:srgbClr val="000000">
                      <a:alpha val="43137"/>
                    </a:srgbClr>
                  </a:outerShdw>
                </a:effectLst>
                <a:latin typeface="+mn-lt"/>
                <a:ea typeface="+mn-ea"/>
                <a:cs typeface="Ali-A-Azzam" pitchFamily="2" charset="-78"/>
              </a:rPr>
              <a:t>ائعات </a:t>
            </a:r>
            <a:r>
              <a:rPr lang="ar-SA" sz="2800" b="1" dirty="0">
                <a:effectLst>
                  <a:outerShdw blurRad="38100" dist="38100" dir="2700000" algn="tl">
                    <a:srgbClr val="000000">
                      <a:alpha val="43137"/>
                    </a:srgbClr>
                  </a:outerShdw>
                </a:effectLst>
                <a:latin typeface="+mn-lt"/>
                <a:ea typeface="+mn-ea"/>
                <a:cs typeface="Ali-A-Azzam" pitchFamily="2" charset="-78"/>
              </a:rPr>
              <a:t>– </a:t>
            </a:r>
            <a:r>
              <a:rPr lang="ar-SA" sz="2800" b="1" dirty="0" smtClean="0">
                <a:effectLst>
                  <a:outerShdw blurRad="38100" dist="38100" dir="2700000" algn="tl">
                    <a:srgbClr val="000000">
                      <a:alpha val="43137"/>
                    </a:srgbClr>
                  </a:outerShdw>
                </a:effectLst>
                <a:latin typeface="+mn-lt"/>
                <a:ea typeface="+mn-ea"/>
                <a:cs typeface="Ali-A-Azzam" pitchFamily="2" charset="-78"/>
              </a:rPr>
              <a:t>القيادة</a:t>
            </a:r>
            <a:r>
              <a:rPr lang="ar-IQ" sz="2800" b="1" dirty="0" smtClean="0">
                <a:effectLst>
                  <a:outerShdw blurRad="38100" dist="38100" dir="2700000" algn="tl">
                    <a:srgbClr val="000000">
                      <a:alpha val="43137"/>
                    </a:srgbClr>
                  </a:outerShdw>
                </a:effectLst>
                <a:latin typeface="+mn-lt"/>
                <a:ea typeface="+mn-ea"/>
                <a:cs typeface="Ali-A-Azzam" pitchFamily="2" charset="-78"/>
              </a:rPr>
              <a:t> </a:t>
            </a:r>
            <a:r>
              <a:rPr lang="ar-SA" sz="2800" b="1" dirty="0" smtClean="0">
                <a:effectLst>
                  <a:outerShdw blurRad="38100" dist="38100" dir="2700000" algn="tl">
                    <a:srgbClr val="000000">
                      <a:alpha val="43137"/>
                    </a:srgbClr>
                  </a:outerShdw>
                </a:effectLst>
                <a:latin typeface="+mn-lt"/>
                <a:ea typeface="+mn-ea"/>
                <a:cs typeface="Ali-A-Azzam" pitchFamily="2" charset="-78"/>
              </a:rPr>
              <a:t>)</a:t>
            </a:r>
            <a:r>
              <a:rPr lang="en-US" sz="2800" b="1" dirty="0">
                <a:effectLst>
                  <a:outerShdw blurRad="38100" dist="38100" dir="2700000" algn="tl">
                    <a:srgbClr val="000000">
                      <a:alpha val="43137"/>
                    </a:srgbClr>
                  </a:outerShdw>
                </a:effectLst>
                <a:latin typeface="+mn-lt"/>
                <a:ea typeface="+mn-ea"/>
                <a:cs typeface="Ali-A-Azzam" pitchFamily="2" charset="-78"/>
              </a:rPr>
              <a:t>.</a:t>
            </a:r>
            <a:br>
              <a:rPr lang="en-US" sz="2800" b="1" dirty="0">
                <a:effectLst>
                  <a:outerShdw blurRad="38100" dist="38100" dir="2700000" algn="tl">
                    <a:srgbClr val="000000">
                      <a:alpha val="43137"/>
                    </a:srgbClr>
                  </a:outerShdw>
                </a:effectLst>
                <a:latin typeface="+mn-lt"/>
                <a:ea typeface="+mn-ea"/>
                <a:cs typeface="Ali-A-Azzam" pitchFamily="2" charset="-78"/>
              </a:rPr>
            </a:br>
            <a:r>
              <a:rPr lang="en-US" sz="2800" b="1" dirty="0">
                <a:effectLst>
                  <a:outerShdw blurRad="38100" dist="38100" dir="2700000" algn="tl">
                    <a:srgbClr val="000000">
                      <a:alpha val="43137"/>
                    </a:srgbClr>
                  </a:outerShdw>
                </a:effectLst>
                <a:latin typeface="+mn-lt"/>
                <a:ea typeface="+mn-ea"/>
                <a:cs typeface="Ali-A-Azzam" pitchFamily="2" charset="-78"/>
              </a:rPr>
              <a:t>•  </a:t>
            </a:r>
            <a:r>
              <a:rPr lang="ar-IQ" sz="2800" b="1" dirty="0" smtClean="0">
                <a:effectLst>
                  <a:outerShdw blurRad="38100" dist="38100" dir="2700000" algn="tl">
                    <a:srgbClr val="000000">
                      <a:alpha val="43137"/>
                    </a:srgbClr>
                  </a:outerShdw>
                </a:effectLst>
                <a:latin typeface="+mn-lt"/>
                <a:ea typeface="+mn-ea"/>
                <a:cs typeface="Ali-A-Azzam" pitchFamily="2" charset="-78"/>
              </a:rPr>
              <a:t> </a:t>
            </a:r>
            <a:r>
              <a:rPr lang="ar-SA" sz="2800" b="1" dirty="0" smtClean="0">
                <a:effectLst>
                  <a:outerShdw blurRad="38100" dist="38100" dir="2700000" algn="tl">
                    <a:srgbClr val="000000">
                      <a:alpha val="43137"/>
                    </a:srgbClr>
                  </a:outerShdw>
                </a:effectLst>
                <a:latin typeface="+mn-lt"/>
                <a:ea typeface="+mn-ea"/>
                <a:cs typeface="Ali-A-Azzam" pitchFamily="2" charset="-78"/>
              </a:rPr>
              <a:t>يدرس </a:t>
            </a:r>
            <a:r>
              <a:rPr lang="ar-SA" sz="2800" b="1" dirty="0">
                <a:effectLst>
                  <a:outerShdw blurRad="38100" dist="38100" dir="2700000" algn="tl">
                    <a:srgbClr val="000000">
                      <a:alpha val="43137"/>
                    </a:srgbClr>
                  </a:outerShdw>
                </a:effectLst>
                <a:latin typeface="+mn-lt"/>
                <a:ea typeface="+mn-ea"/>
                <a:cs typeface="Ali-A-Azzam" pitchFamily="2" charset="-78"/>
              </a:rPr>
              <a:t>الانحرافات والأمراض والمشكلات </a:t>
            </a:r>
            <a:r>
              <a:rPr lang="ar-SA" sz="2800" b="1" dirty="0" smtClean="0">
                <a:effectLst>
                  <a:outerShdw blurRad="38100" dist="38100" dir="2700000" algn="tl">
                    <a:srgbClr val="000000">
                      <a:alpha val="43137"/>
                    </a:srgbClr>
                  </a:outerShdw>
                </a:effectLst>
                <a:latin typeface="+mn-lt"/>
                <a:ea typeface="+mn-ea"/>
                <a:cs typeface="Ali-A-Azzam" pitchFamily="2" charset="-78"/>
              </a:rPr>
              <a:t>الاجتماعي</a:t>
            </a:r>
            <a:r>
              <a:rPr lang="ar-IQ" sz="2800" b="1" dirty="0" smtClean="0">
                <a:effectLst>
                  <a:outerShdw blurRad="38100" dist="38100" dir="2700000" algn="tl">
                    <a:srgbClr val="000000">
                      <a:alpha val="43137"/>
                    </a:srgbClr>
                  </a:outerShdw>
                </a:effectLst>
                <a:latin typeface="+mn-lt"/>
                <a:ea typeface="+mn-ea"/>
                <a:cs typeface="Ali-A-Azzam" pitchFamily="2" charset="-78"/>
              </a:rPr>
              <a:t>َّ</a:t>
            </a:r>
            <a:r>
              <a:rPr lang="ar-SA" sz="2800" b="1" dirty="0" smtClean="0">
                <a:effectLst>
                  <a:outerShdw blurRad="38100" dist="38100" dir="2700000" algn="tl">
                    <a:srgbClr val="000000">
                      <a:alpha val="43137"/>
                    </a:srgbClr>
                  </a:outerShdw>
                </a:effectLst>
                <a:latin typeface="+mn-lt"/>
                <a:ea typeface="+mn-ea"/>
                <a:cs typeface="Ali-A-Azzam" pitchFamily="2" charset="-78"/>
              </a:rPr>
              <a:t>ة</a:t>
            </a:r>
            <a:r>
              <a:rPr lang="ar-IQ" sz="2800" b="1" dirty="0" smtClean="0">
                <a:effectLst>
                  <a:outerShdw blurRad="38100" dist="38100" dir="2700000" algn="tl">
                    <a:srgbClr val="000000">
                      <a:alpha val="43137"/>
                    </a:srgbClr>
                  </a:outerShdw>
                </a:effectLst>
                <a:latin typeface="+mn-lt"/>
                <a:ea typeface="+mn-ea"/>
                <a:cs typeface="Ali-A-Azzam" pitchFamily="2" charset="-78"/>
              </a:rPr>
              <a:t> </a:t>
            </a:r>
            <a:r>
              <a:rPr lang="en-US" sz="2800" b="1" dirty="0" smtClean="0">
                <a:effectLst>
                  <a:outerShdw blurRad="38100" dist="38100" dir="2700000" algn="tl">
                    <a:srgbClr val="000000">
                      <a:alpha val="43137"/>
                    </a:srgbClr>
                  </a:outerShdw>
                </a:effectLst>
                <a:latin typeface="+mn-lt"/>
                <a:ea typeface="+mn-ea"/>
                <a:cs typeface="Ali-A-Azzam" pitchFamily="2" charset="-78"/>
              </a:rPr>
              <a:t>.</a:t>
            </a:r>
            <a:endParaRPr lang="en-US" sz="2800" b="1" dirty="0">
              <a:effectLst>
                <a:outerShdw blurRad="38100" dist="38100" dir="2700000" algn="tl">
                  <a:srgbClr val="000000">
                    <a:alpha val="43137"/>
                  </a:srgbClr>
                </a:outerShdw>
              </a:effectLst>
              <a:latin typeface="+mn-lt"/>
              <a:ea typeface="+mn-ea"/>
              <a:cs typeface="Ali-A-Azzam" pitchFamily="2" charset="-78"/>
            </a:endParaRPr>
          </a:p>
        </p:txBody>
      </p:sp>
    </p:spTree>
    <p:extLst>
      <p:ext uri="{BB962C8B-B14F-4D97-AF65-F5344CB8AC3E}">
        <p14:creationId xmlns:p14="http://schemas.microsoft.com/office/powerpoint/2010/main" val="216878341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10836"/>
            <a:ext cx="12039600" cy="6636328"/>
          </a:xfrm>
        </p:spPr>
        <p:txBody>
          <a:bodyPr>
            <a:noAutofit/>
          </a:bodyPr>
          <a:lstStyle/>
          <a:p>
            <a:pPr algn="r" rtl="1">
              <a:lnSpc>
                <a:spcPct val="150000"/>
              </a:lnSpc>
            </a:pPr>
            <a:r>
              <a:rPr lang="ar-SA" sz="3200" b="1" dirty="0">
                <a:solidFill>
                  <a:srgbClr val="C00000"/>
                </a:solidFill>
                <a:effectLst>
                  <a:outerShdw blurRad="38100" dist="38100" dir="2700000" algn="tl">
                    <a:srgbClr val="000000">
                      <a:alpha val="43137"/>
                    </a:srgbClr>
                  </a:outerShdw>
                </a:effectLst>
                <a:latin typeface="+mn-lt"/>
                <a:ea typeface="+mn-ea"/>
                <a:cs typeface="MCS TOPAZ HIGH VER60" pitchFamily="2" charset="-78"/>
              </a:rPr>
              <a:t>4</a:t>
            </a:r>
            <a:r>
              <a:rPr lang="ar-SA" sz="3200" b="1" dirty="0">
                <a:solidFill>
                  <a:srgbClr val="C00000"/>
                </a:solidFill>
                <a:effectLst>
                  <a:outerShdw blurRad="38100" dist="38100" dir="2700000" algn="tl">
                    <a:srgbClr val="000000">
                      <a:alpha val="43137"/>
                    </a:srgbClr>
                  </a:outerShdw>
                </a:effectLst>
                <a:latin typeface="+mn-lt"/>
                <a:ea typeface="+mn-ea"/>
                <a:cs typeface="Ali-A-Jiddah" pitchFamily="2" charset="-78"/>
              </a:rPr>
              <a:t>- علم نفس النُّمو: </a:t>
            </a:r>
            <a:r>
              <a:rPr lang="en-US" sz="3200" b="1" dirty="0">
                <a:effectLst>
                  <a:outerShdw blurRad="38100" dist="38100" dir="2700000" algn="tl">
                    <a:srgbClr val="000000">
                      <a:alpha val="43137"/>
                    </a:srgbClr>
                  </a:outerShdw>
                </a:effectLst>
                <a:latin typeface="+mn-lt"/>
                <a:ea typeface="+mn-ea"/>
                <a:cs typeface="Ali-A-Sharif" pitchFamily="2" charset="-78"/>
              </a:rPr>
              <a:t/>
            </a:r>
            <a:br>
              <a:rPr lang="en-US" sz="3200" b="1" dirty="0">
                <a:effectLst>
                  <a:outerShdw blurRad="38100" dist="38100" dir="2700000" algn="tl">
                    <a:srgbClr val="000000">
                      <a:alpha val="43137"/>
                    </a:srgbClr>
                  </a:outerShdw>
                </a:effectLst>
                <a:latin typeface="+mn-lt"/>
                <a:ea typeface="+mn-ea"/>
                <a:cs typeface="Ali-A-Sharif" pitchFamily="2" charset="-78"/>
              </a:rPr>
            </a:br>
            <a:r>
              <a:rPr lang="en-US" sz="3600" b="1" dirty="0" smtClean="0">
                <a:effectLst>
                  <a:outerShdw blurRad="38100" dist="38100" dir="2700000" algn="tl">
                    <a:srgbClr val="000000">
                      <a:alpha val="43137"/>
                    </a:srgbClr>
                  </a:outerShdw>
                </a:effectLst>
                <a:latin typeface="+mn-lt"/>
                <a:ea typeface="+mn-ea"/>
                <a:cs typeface="Ali-A-Azzam" pitchFamily="2" charset="-78"/>
              </a:rPr>
              <a:t>•</a:t>
            </a:r>
            <a:r>
              <a:rPr lang="ar-IQ" sz="3600" b="1" dirty="0" smtClean="0">
                <a:effectLst>
                  <a:outerShdw blurRad="38100" dist="38100" dir="2700000" algn="tl">
                    <a:srgbClr val="000000">
                      <a:alpha val="43137"/>
                    </a:srgbClr>
                  </a:outerShdw>
                </a:effectLst>
                <a:latin typeface="+mn-lt"/>
                <a:ea typeface="+mn-ea"/>
                <a:cs typeface="Ali-A-Azzam" pitchFamily="2" charset="-78"/>
              </a:rPr>
              <a:t> </a:t>
            </a:r>
            <a:r>
              <a:rPr lang="en-US" sz="100" b="1" dirty="0" smtClean="0">
                <a:effectLst>
                  <a:outerShdw blurRad="38100" dist="38100" dir="2700000" algn="tl">
                    <a:srgbClr val="000000">
                      <a:alpha val="43137"/>
                    </a:srgbClr>
                  </a:outerShdw>
                </a:effectLst>
                <a:latin typeface="+mn-lt"/>
                <a:ea typeface="+mn-ea"/>
                <a:cs typeface="Ali-A-Azzam" pitchFamily="2" charset="-78"/>
              </a:rPr>
              <a:t> </a:t>
            </a:r>
            <a:r>
              <a:rPr lang="en-US" sz="3600" b="1" dirty="0" smtClean="0">
                <a:effectLst>
                  <a:outerShdw blurRad="38100" dist="38100" dir="2700000" algn="tl">
                    <a:srgbClr val="000000">
                      <a:alpha val="43137"/>
                    </a:srgbClr>
                  </a:outerShdw>
                </a:effectLst>
                <a:latin typeface="+mn-lt"/>
                <a:ea typeface="+mn-ea"/>
                <a:cs typeface="Ali-A-Azzam" pitchFamily="2" charset="-78"/>
              </a:rPr>
              <a:t> </a:t>
            </a:r>
            <a:r>
              <a:rPr lang="ar-SA" sz="3600" b="1" dirty="0">
                <a:effectLst>
                  <a:outerShdw blurRad="38100" dist="38100" dir="2700000" algn="tl">
                    <a:srgbClr val="000000">
                      <a:alpha val="43137"/>
                    </a:srgbClr>
                  </a:outerShdw>
                </a:effectLst>
                <a:latin typeface="+mn-lt"/>
                <a:ea typeface="+mn-ea"/>
                <a:cs typeface="Ali-A-Azzam" pitchFamily="2" charset="-78"/>
              </a:rPr>
              <a:t>يطلق عليه تسميات مختلفة مثل "علم </a:t>
            </a:r>
            <a:r>
              <a:rPr lang="ar-SA" sz="3600" b="1" dirty="0" smtClean="0">
                <a:effectLst>
                  <a:outerShdw blurRad="38100" dist="38100" dir="2700000" algn="tl">
                    <a:srgbClr val="000000">
                      <a:alpha val="43137"/>
                    </a:srgbClr>
                  </a:outerShdw>
                </a:effectLst>
                <a:latin typeface="+mn-lt"/>
                <a:ea typeface="+mn-ea"/>
                <a:cs typeface="Ali-A-Azzam" pitchFamily="2" charset="-78"/>
              </a:rPr>
              <a:t>الن</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فس الت</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كويني</a:t>
            </a:r>
            <a:r>
              <a:rPr lang="ar-SA" sz="3600" b="1" dirty="0">
                <a:effectLst>
                  <a:outerShdw blurRad="38100" dist="38100" dir="2700000" algn="tl">
                    <a:srgbClr val="000000">
                      <a:alpha val="43137"/>
                    </a:srgbClr>
                  </a:outerShdw>
                </a:effectLst>
                <a:latin typeface="+mn-lt"/>
                <a:ea typeface="+mn-ea"/>
                <a:cs typeface="Ali-A-Azzam" pitchFamily="2" charset="-78"/>
              </a:rPr>
              <a:t>" ــ "علم </a:t>
            </a:r>
            <a:r>
              <a:rPr lang="ar-SA" sz="3600" b="1" dirty="0" smtClean="0">
                <a:effectLst>
                  <a:outerShdw blurRad="38100" dist="38100" dir="2700000" algn="tl">
                    <a:srgbClr val="000000">
                      <a:alpha val="43137"/>
                    </a:srgbClr>
                  </a:outerShdw>
                </a:effectLst>
                <a:latin typeface="+mn-lt"/>
                <a:ea typeface="+mn-ea"/>
                <a:cs typeface="Ali-A-Azzam" pitchFamily="2" charset="-78"/>
              </a:rPr>
              <a:t>الن</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فس </a:t>
            </a:r>
            <a:r>
              <a:rPr lang="ar-SA" sz="3600" b="1" dirty="0">
                <a:effectLst>
                  <a:outerShdw blurRad="38100" dist="38100" dir="2700000" algn="tl">
                    <a:srgbClr val="000000">
                      <a:alpha val="43137"/>
                    </a:srgbClr>
                  </a:outerShdw>
                </a:effectLst>
                <a:latin typeface="+mn-lt"/>
                <a:ea typeface="+mn-ea"/>
                <a:cs typeface="Ali-A-Azzam" pitchFamily="2" charset="-78"/>
              </a:rPr>
              <a:t>الارتقائي" ــ "سيكولوجية </a:t>
            </a:r>
            <a:r>
              <a:rPr lang="ar-SA" sz="3600" b="1" dirty="0" smtClean="0">
                <a:effectLst>
                  <a:outerShdw blurRad="38100" dist="38100" dir="2700000" algn="tl">
                    <a:srgbClr val="000000">
                      <a:alpha val="43137"/>
                    </a:srgbClr>
                  </a:outerShdw>
                </a:effectLst>
                <a:latin typeface="+mn-lt"/>
                <a:ea typeface="+mn-ea"/>
                <a:cs typeface="Ali-A-Azzam" pitchFamily="2" charset="-78"/>
              </a:rPr>
              <a:t>الط</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فولة والمراهقة</a:t>
            </a:r>
            <a:r>
              <a:rPr lang="ar-IQ" sz="3600" b="1" dirty="0" smtClean="0">
                <a:effectLst>
                  <a:outerShdw blurRad="38100" dist="38100" dir="2700000" algn="tl">
                    <a:srgbClr val="000000">
                      <a:alpha val="43137"/>
                    </a:srgbClr>
                  </a:outerShdw>
                </a:effectLst>
                <a:latin typeface="+mn-lt"/>
                <a:ea typeface="+mn-ea"/>
                <a:cs typeface="Ali-A-Azzam" pitchFamily="2" charset="-78"/>
              </a:rPr>
              <a:t> </a:t>
            </a:r>
            <a:r>
              <a:rPr lang="en-US" sz="3600" b="1" dirty="0" smtClean="0">
                <a:effectLst>
                  <a:outerShdw blurRad="38100" dist="38100" dir="2700000" algn="tl">
                    <a:srgbClr val="000000">
                      <a:alpha val="43137"/>
                    </a:srgbClr>
                  </a:outerShdw>
                </a:effectLst>
                <a:latin typeface="+mn-lt"/>
                <a:ea typeface="+mn-ea"/>
                <a:cs typeface="Ali-A-Azzam" pitchFamily="2" charset="-78"/>
              </a:rPr>
              <a:t>"</a:t>
            </a:r>
            <a:r>
              <a:rPr lang="en-US" sz="3600" b="1" dirty="0">
                <a:effectLst>
                  <a:outerShdw blurRad="38100" dist="38100" dir="2700000" algn="tl">
                    <a:srgbClr val="000000">
                      <a:alpha val="43137"/>
                    </a:srgbClr>
                  </a:outerShdw>
                </a:effectLst>
                <a:latin typeface="+mn-lt"/>
                <a:ea typeface="+mn-ea"/>
                <a:cs typeface="Ali-A-Azzam" pitchFamily="2" charset="-78"/>
              </a:rPr>
              <a:t/>
            </a:r>
            <a:br>
              <a:rPr lang="en-US" sz="3600" b="1" dirty="0">
                <a:effectLst>
                  <a:outerShdw blurRad="38100" dist="38100" dir="2700000" algn="tl">
                    <a:srgbClr val="000000">
                      <a:alpha val="43137"/>
                    </a:srgbClr>
                  </a:outerShdw>
                </a:effectLst>
                <a:latin typeface="+mn-lt"/>
                <a:ea typeface="+mn-ea"/>
                <a:cs typeface="Ali-A-Azzam" pitchFamily="2" charset="-78"/>
              </a:rPr>
            </a:br>
            <a:r>
              <a:rPr lang="en-US" sz="3600" b="1" dirty="0">
                <a:effectLst>
                  <a:outerShdw blurRad="38100" dist="38100" dir="2700000" algn="tl">
                    <a:srgbClr val="000000">
                      <a:alpha val="43137"/>
                    </a:srgbClr>
                  </a:outerShdw>
                </a:effectLst>
                <a:latin typeface="+mn-lt"/>
                <a:ea typeface="+mn-ea"/>
                <a:cs typeface="Ali-A-Azzam" pitchFamily="2" charset="-78"/>
              </a:rPr>
              <a:t>•  </a:t>
            </a:r>
            <a:r>
              <a:rPr lang="ar-IQ" sz="3600" b="1" dirty="0" smtClean="0">
                <a:effectLst>
                  <a:outerShdw blurRad="38100" dist="38100" dir="2700000" algn="tl">
                    <a:srgbClr val="000000">
                      <a:alpha val="43137"/>
                    </a:srgbClr>
                  </a:outerShdw>
                </a:effectLst>
                <a:latin typeface="+mn-lt"/>
                <a:ea typeface="+mn-ea"/>
                <a:cs typeface="Ali-A-Azzam" pitchFamily="2" charset="-78"/>
              </a:rPr>
              <a:t> </a:t>
            </a:r>
            <a:r>
              <a:rPr lang="ar-SA" sz="3600" b="1" dirty="0" smtClean="0">
                <a:effectLst>
                  <a:outerShdw blurRad="38100" dist="38100" dir="2700000" algn="tl">
                    <a:srgbClr val="000000">
                      <a:alpha val="43137"/>
                    </a:srgbClr>
                  </a:outerShdw>
                </a:effectLst>
                <a:latin typeface="+mn-lt"/>
                <a:ea typeface="+mn-ea"/>
                <a:cs typeface="Ali-A-Azzam" pitchFamily="2" charset="-78"/>
              </a:rPr>
              <a:t>يدرس </a:t>
            </a:r>
            <a:r>
              <a:rPr lang="ar-SA" sz="3600" b="1" dirty="0">
                <a:effectLst>
                  <a:outerShdw blurRad="38100" dist="38100" dir="2700000" algn="tl">
                    <a:srgbClr val="000000">
                      <a:alpha val="43137"/>
                    </a:srgbClr>
                  </a:outerShdw>
                </a:effectLst>
                <a:latin typeface="+mn-lt"/>
                <a:ea typeface="+mn-ea"/>
                <a:cs typeface="Ali-A-Azzam" pitchFamily="2" charset="-78"/>
              </a:rPr>
              <a:t>مراحل النمو التي </a:t>
            </a:r>
            <a:r>
              <a:rPr lang="ar-SA" sz="3600" b="1" dirty="0" smtClean="0">
                <a:effectLst>
                  <a:outerShdw blurRad="38100" dist="38100" dir="2700000" algn="tl">
                    <a:srgbClr val="000000">
                      <a:alpha val="43137"/>
                    </a:srgbClr>
                  </a:outerShdw>
                </a:effectLst>
                <a:latin typeface="+mn-lt"/>
                <a:ea typeface="+mn-ea"/>
                <a:cs typeface="Ali-A-Azzam" pitchFamily="2" charset="-78"/>
              </a:rPr>
              <a:t>يمر</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 </a:t>
            </a:r>
            <a:r>
              <a:rPr lang="ar-SA" sz="3600" b="1" dirty="0">
                <a:effectLst>
                  <a:outerShdw blurRad="38100" dist="38100" dir="2700000" algn="tl">
                    <a:srgbClr val="000000">
                      <a:alpha val="43137"/>
                    </a:srgbClr>
                  </a:outerShdw>
                </a:effectLst>
                <a:latin typeface="+mn-lt"/>
                <a:ea typeface="+mn-ea"/>
                <a:cs typeface="Ali-A-Azzam" pitchFamily="2" charset="-78"/>
              </a:rPr>
              <a:t>بها الإنسان وخصائصها لمعرفة الشروط </a:t>
            </a:r>
            <a:r>
              <a:rPr lang="ar-SA" sz="3600" b="1" dirty="0" smtClean="0">
                <a:effectLst>
                  <a:outerShdw blurRad="38100" dist="38100" dir="2700000" algn="tl">
                    <a:srgbClr val="000000">
                      <a:alpha val="43137"/>
                    </a:srgbClr>
                  </a:outerShdw>
                </a:effectLst>
                <a:latin typeface="+mn-lt"/>
                <a:ea typeface="+mn-ea"/>
                <a:cs typeface="Ali-A-Azzam" pitchFamily="2" charset="-78"/>
              </a:rPr>
              <a:t>البيئي</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ة </a:t>
            </a:r>
            <a:r>
              <a:rPr lang="ar-SA" sz="3600" b="1" dirty="0">
                <a:effectLst>
                  <a:outerShdw blurRad="38100" dist="38100" dir="2700000" algn="tl">
                    <a:srgbClr val="000000">
                      <a:alpha val="43137"/>
                    </a:srgbClr>
                  </a:outerShdw>
                </a:effectLst>
                <a:latin typeface="+mn-lt"/>
                <a:ea typeface="+mn-ea"/>
                <a:cs typeface="Ali-A-Azzam" pitchFamily="2" charset="-78"/>
              </a:rPr>
              <a:t>اللازمة التي تؤدي لأحسن نمو ممكن ولاكتساب أحسن طرق </a:t>
            </a:r>
            <a:r>
              <a:rPr lang="ar-SA" sz="3600" b="1" dirty="0" smtClean="0">
                <a:effectLst>
                  <a:outerShdw blurRad="38100" dist="38100" dir="2700000" algn="tl">
                    <a:srgbClr val="000000">
                      <a:alpha val="43137"/>
                    </a:srgbClr>
                  </a:outerShdw>
                </a:effectLst>
                <a:latin typeface="+mn-lt"/>
                <a:ea typeface="+mn-ea"/>
                <a:cs typeface="Ali-A-Azzam" pitchFamily="2" charset="-78"/>
              </a:rPr>
              <a:t>الت</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كيف الاجتماعي</a:t>
            </a:r>
            <a:r>
              <a:rPr lang="ar-IQ" sz="3600" b="1" dirty="0" smtClean="0">
                <a:effectLst>
                  <a:outerShdw blurRad="38100" dist="38100" dir="2700000" algn="tl">
                    <a:srgbClr val="000000">
                      <a:alpha val="43137"/>
                    </a:srgbClr>
                  </a:outerShdw>
                </a:effectLst>
                <a:latin typeface="+mn-lt"/>
                <a:ea typeface="+mn-ea"/>
                <a:cs typeface="Ali-A-Azzam" pitchFamily="2" charset="-78"/>
              </a:rPr>
              <a:t> </a:t>
            </a:r>
            <a:r>
              <a:rPr lang="en-US" sz="3600" b="1" dirty="0" smtClean="0">
                <a:effectLst>
                  <a:outerShdw blurRad="38100" dist="38100" dir="2700000" algn="tl">
                    <a:srgbClr val="000000">
                      <a:alpha val="43137"/>
                    </a:srgbClr>
                  </a:outerShdw>
                </a:effectLst>
                <a:latin typeface="+mn-lt"/>
                <a:ea typeface="+mn-ea"/>
                <a:cs typeface="Ali-A-Azzam" pitchFamily="2" charset="-78"/>
              </a:rPr>
              <a:t>.</a:t>
            </a:r>
            <a:r>
              <a:rPr lang="en-US" sz="3200" b="1" dirty="0">
                <a:effectLst>
                  <a:outerShdw blurRad="38100" dist="38100" dir="2700000" algn="tl">
                    <a:srgbClr val="000000">
                      <a:alpha val="43137"/>
                    </a:srgbClr>
                  </a:outerShdw>
                </a:effectLst>
                <a:latin typeface="+mn-lt"/>
                <a:ea typeface="+mn-ea"/>
                <a:cs typeface="Ali-A-Sharif" pitchFamily="2" charset="-78"/>
              </a:rPr>
              <a:t/>
            </a:r>
            <a:br>
              <a:rPr lang="en-US" sz="3200" b="1" dirty="0">
                <a:effectLst>
                  <a:outerShdw blurRad="38100" dist="38100" dir="2700000" algn="tl">
                    <a:srgbClr val="000000">
                      <a:alpha val="43137"/>
                    </a:srgbClr>
                  </a:outerShdw>
                </a:effectLst>
                <a:latin typeface="+mn-lt"/>
                <a:ea typeface="+mn-ea"/>
                <a:cs typeface="Ali-A-Sharif" pitchFamily="2" charset="-78"/>
              </a:rPr>
            </a:br>
            <a:r>
              <a:rPr lang="en-US" sz="900" b="1" dirty="0">
                <a:effectLst>
                  <a:outerShdw blurRad="38100" dist="38100" dir="2700000" algn="tl">
                    <a:srgbClr val="000000">
                      <a:alpha val="43137"/>
                    </a:srgbClr>
                  </a:outerShdw>
                </a:effectLst>
                <a:latin typeface="+mn-lt"/>
                <a:ea typeface="+mn-ea"/>
                <a:cs typeface="Ali-A-Sharif" pitchFamily="2" charset="-78"/>
              </a:rPr>
              <a:t/>
            </a:r>
            <a:br>
              <a:rPr lang="en-US" sz="900" b="1" dirty="0">
                <a:effectLst>
                  <a:outerShdw blurRad="38100" dist="38100" dir="2700000" algn="tl">
                    <a:srgbClr val="000000">
                      <a:alpha val="43137"/>
                    </a:srgbClr>
                  </a:outerShdw>
                </a:effectLst>
                <a:latin typeface="+mn-lt"/>
                <a:ea typeface="+mn-ea"/>
                <a:cs typeface="Ali-A-Sharif" pitchFamily="2" charset="-78"/>
              </a:rPr>
            </a:br>
            <a:r>
              <a:rPr lang="ar-SA" sz="3200" b="1" dirty="0">
                <a:solidFill>
                  <a:srgbClr val="00B050"/>
                </a:solidFill>
                <a:effectLst>
                  <a:outerShdw blurRad="38100" dist="38100" dir="2700000" algn="tl">
                    <a:srgbClr val="000000">
                      <a:alpha val="43137"/>
                    </a:srgbClr>
                  </a:outerShdw>
                </a:effectLst>
                <a:latin typeface="+mn-lt"/>
                <a:ea typeface="+mn-ea"/>
                <a:cs typeface="MCS TOPAZ HIGH VER60" pitchFamily="2" charset="-78"/>
              </a:rPr>
              <a:t>5</a:t>
            </a:r>
            <a:r>
              <a:rPr lang="ar-SA" sz="3200" b="1" dirty="0">
                <a:solidFill>
                  <a:srgbClr val="00B050"/>
                </a:solidFill>
                <a:effectLst>
                  <a:outerShdw blurRad="38100" dist="38100" dir="2700000" algn="tl">
                    <a:srgbClr val="000000">
                      <a:alpha val="43137"/>
                    </a:srgbClr>
                  </a:outerShdw>
                </a:effectLst>
                <a:latin typeface="+mn-lt"/>
                <a:ea typeface="+mn-ea"/>
                <a:cs typeface="Ali-A-Jiddah" pitchFamily="2" charset="-78"/>
              </a:rPr>
              <a:t>- علم </a:t>
            </a:r>
            <a:r>
              <a:rPr lang="ar-SA" sz="3200" b="1" dirty="0" smtClean="0">
                <a:solidFill>
                  <a:srgbClr val="00B050"/>
                </a:solidFill>
                <a:effectLst>
                  <a:outerShdw blurRad="38100" dist="38100" dir="2700000" algn="tl">
                    <a:srgbClr val="000000">
                      <a:alpha val="43137"/>
                    </a:srgbClr>
                  </a:outerShdw>
                </a:effectLst>
                <a:latin typeface="+mn-lt"/>
                <a:ea typeface="+mn-ea"/>
                <a:cs typeface="Ali-A-Jiddah" pitchFamily="2" charset="-78"/>
              </a:rPr>
              <a:t>النّ</a:t>
            </a:r>
            <a:r>
              <a:rPr lang="ar-IQ" sz="3200" b="1" dirty="0" smtClean="0">
                <a:solidFill>
                  <a:srgbClr val="00B050"/>
                </a:solidFill>
                <a:effectLst>
                  <a:outerShdw blurRad="38100" dist="38100" dir="2700000" algn="tl">
                    <a:srgbClr val="000000">
                      <a:alpha val="43137"/>
                    </a:srgbClr>
                  </a:outerShdw>
                </a:effectLst>
                <a:latin typeface="+mn-lt"/>
                <a:ea typeface="+mn-ea"/>
                <a:cs typeface="Ali-A-Jiddah" pitchFamily="2" charset="-78"/>
              </a:rPr>
              <a:t>َ</a:t>
            </a:r>
            <a:r>
              <a:rPr lang="ar-SA" sz="3200" b="1" dirty="0" smtClean="0">
                <a:solidFill>
                  <a:srgbClr val="00B050"/>
                </a:solidFill>
                <a:effectLst>
                  <a:outerShdw blurRad="38100" dist="38100" dir="2700000" algn="tl">
                    <a:srgbClr val="000000">
                      <a:alpha val="43137"/>
                    </a:srgbClr>
                  </a:outerShdw>
                </a:effectLst>
                <a:latin typeface="+mn-lt"/>
                <a:ea typeface="+mn-ea"/>
                <a:cs typeface="Ali-A-Jiddah" pitchFamily="2" charset="-78"/>
              </a:rPr>
              <a:t>فس </a:t>
            </a:r>
            <a:r>
              <a:rPr lang="ar-SA" sz="3200" b="1" dirty="0">
                <a:solidFill>
                  <a:srgbClr val="00B050"/>
                </a:solidFill>
                <a:effectLst>
                  <a:outerShdw blurRad="38100" dist="38100" dir="2700000" algn="tl">
                    <a:srgbClr val="000000">
                      <a:alpha val="43137"/>
                    </a:srgbClr>
                  </a:outerShdw>
                </a:effectLst>
                <a:latin typeface="+mn-lt"/>
                <a:ea typeface="+mn-ea"/>
                <a:cs typeface="Ali-A-Jiddah" pitchFamily="2" charset="-78"/>
              </a:rPr>
              <a:t>الفارق: </a:t>
            </a:r>
            <a:r>
              <a:rPr lang="en-US" sz="3200" b="1" dirty="0">
                <a:effectLst>
                  <a:outerShdw blurRad="38100" dist="38100" dir="2700000" algn="tl">
                    <a:srgbClr val="000000">
                      <a:alpha val="43137"/>
                    </a:srgbClr>
                  </a:outerShdw>
                </a:effectLst>
                <a:latin typeface="+mn-lt"/>
                <a:ea typeface="+mn-ea"/>
                <a:cs typeface="Ali-A-Sharif" pitchFamily="2" charset="-78"/>
              </a:rPr>
              <a:t/>
            </a:r>
            <a:br>
              <a:rPr lang="en-US" sz="3200" b="1" dirty="0">
                <a:effectLst>
                  <a:outerShdw blurRad="38100" dist="38100" dir="2700000" algn="tl">
                    <a:srgbClr val="000000">
                      <a:alpha val="43137"/>
                    </a:srgbClr>
                  </a:outerShdw>
                </a:effectLst>
                <a:latin typeface="+mn-lt"/>
                <a:ea typeface="+mn-ea"/>
                <a:cs typeface="Ali-A-Sharif" pitchFamily="2" charset="-78"/>
              </a:rPr>
            </a:br>
            <a:r>
              <a:rPr lang="en-US" sz="3200" b="1" dirty="0">
                <a:effectLst>
                  <a:outerShdw blurRad="38100" dist="38100" dir="2700000" algn="tl">
                    <a:srgbClr val="000000">
                      <a:alpha val="43137"/>
                    </a:srgbClr>
                  </a:outerShdw>
                </a:effectLst>
                <a:latin typeface="+mn-lt"/>
                <a:ea typeface="+mn-ea"/>
                <a:cs typeface="Ali-A-Azzam" pitchFamily="2" charset="-78"/>
              </a:rPr>
              <a:t>•  </a:t>
            </a:r>
            <a:r>
              <a:rPr lang="ar-IQ" sz="3200" b="1" dirty="0" smtClean="0">
                <a:effectLst>
                  <a:outerShdw blurRad="38100" dist="38100" dir="2700000" algn="tl">
                    <a:srgbClr val="000000">
                      <a:alpha val="43137"/>
                    </a:srgbClr>
                  </a:outerShdw>
                </a:effectLst>
                <a:latin typeface="+mn-lt"/>
                <a:ea typeface="+mn-ea"/>
                <a:cs typeface="Ali-A-Azzam" pitchFamily="2" charset="-78"/>
              </a:rPr>
              <a:t> </a:t>
            </a:r>
            <a:r>
              <a:rPr lang="ar-SA" sz="3200" b="1" dirty="0" smtClean="0">
                <a:effectLst>
                  <a:outerShdw blurRad="38100" dist="38100" dir="2700000" algn="tl">
                    <a:srgbClr val="000000">
                      <a:alpha val="43137"/>
                    </a:srgbClr>
                  </a:outerShdw>
                </a:effectLst>
                <a:latin typeface="+mn-lt"/>
                <a:ea typeface="+mn-ea"/>
                <a:cs typeface="Ali-A-Azzam" pitchFamily="2" charset="-78"/>
              </a:rPr>
              <a:t>دراسة </a:t>
            </a:r>
            <a:r>
              <a:rPr lang="ar-SA" sz="3200" b="1" dirty="0">
                <a:effectLst>
                  <a:outerShdw blurRad="38100" dist="38100" dir="2700000" algn="tl">
                    <a:srgbClr val="000000">
                      <a:alpha val="43137"/>
                    </a:srgbClr>
                  </a:outerShdw>
                </a:effectLst>
                <a:latin typeface="+mn-lt"/>
                <a:ea typeface="+mn-ea"/>
                <a:cs typeface="Ali-A-Azzam" pitchFamily="2" charset="-78"/>
              </a:rPr>
              <a:t>الفروق بين الأفراد والجماعات والسلالات والجنسين : أسبابها – أثر كل من الوراثة والبيئة عليها</a:t>
            </a:r>
            <a:r>
              <a:rPr lang="en-US" sz="3200" b="1" dirty="0">
                <a:effectLst>
                  <a:outerShdw blurRad="38100" dist="38100" dir="2700000" algn="tl">
                    <a:srgbClr val="000000">
                      <a:alpha val="43137"/>
                    </a:srgbClr>
                  </a:outerShdw>
                </a:effectLst>
                <a:latin typeface="+mn-lt"/>
                <a:ea typeface="+mn-ea"/>
                <a:cs typeface="Ali-A-Azzam" pitchFamily="2" charset="-78"/>
              </a:rPr>
              <a:t>.</a:t>
            </a:r>
          </a:p>
        </p:txBody>
      </p:sp>
    </p:spTree>
    <p:extLst>
      <p:ext uri="{BB962C8B-B14F-4D97-AF65-F5344CB8AC3E}">
        <p14:creationId xmlns:p14="http://schemas.microsoft.com/office/powerpoint/2010/main" val="6963729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2039600" cy="6747164"/>
          </a:xfrm>
        </p:spPr>
        <p:txBody>
          <a:bodyPr>
            <a:noAutofit/>
          </a:bodyPr>
          <a:lstStyle/>
          <a:p>
            <a:pPr algn="r" rtl="1">
              <a:lnSpc>
                <a:spcPct val="150000"/>
              </a:lnSpc>
            </a:pPr>
            <a:r>
              <a:rPr lang="ar-SA" sz="4000" b="1" dirty="0">
                <a:solidFill>
                  <a:srgbClr val="0070C0"/>
                </a:solidFill>
                <a:effectLst>
                  <a:outerShdw blurRad="38100" dist="38100" dir="2700000" algn="tl">
                    <a:srgbClr val="000000">
                      <a:alpha val="43137"/>
                    </a:srgbClr>
                  </a:outerShdw>
                </a:effectLst>
                <a:latin typeface="+mn-lt"/>
                <a:ea typeface="+mn-ea"/>
                <a:cs typeface="MCS TOPAZ HIGH VER60" pitchFamily="2" charset="-78"/>
              </a:rPr>
              <a:t>6</a:t>
            </a:r>
            <a:r>
              <a:rPr lang="ar-SA" sz="4000" b="1" dirty="0">
                <a:solidFill>
                  <a:srgbClr val="0070C0"/>
                </a:solidFill>
                <a:effectLst>
                  <a:outerShdw blurRad="38100" dist="38100" dir="2700000" algn="tl">
                    <a:srgbClr val="000000">
                      <a:alpha val="43137"/>
                    </a:srgbClr>
                  </a:outerShdw>
                </a:effectLst>
                <a:latin typeface="+mn-lt"/>
                <a:ea typeface="+mn-ea"/>
                <a:cs typeface="Ali_K_Kosari" pitchFamily="2" charset="-78"/>
              </a:rPr>
              <a:t>- </a:t>
            </a:r>
            <a:r>
              <a:rPr lang="ar-IQ" sz="4000" b="1" dirty="0" smtClean="0">
                <a:solidFill>
                  <a:srgbClr val="0070C0"/>
                </a:solidFill>
                <a:effectLst>
                  <a:outerShdw blurRad="38100" dist="38100" dir="2700000" algn="tl">
                    <a:srgbClr val="000000">
                      <a:alpha val="43137"/>
                    </a:srgbClr>
                  </a:outerShdw>
                </a:effectLst>
                <a:latin typeface="+mn-lt"/>
                <a:ea typeface="+mn-ea"/>
                <a:cs typeface="Ali_K_Kosari" pitchFamily="2" charset="-78"/>
              </a:rPr>
              <a:t> </a:t>
            </a:r>
            <a:r>
              <a:rPr lang="ar-SA" sz="4000" b="1" dirty="0" smtClean="0">
                <a:solidFill>
                  <a:srgbClr val="0070C0"/>
                </a:solidFill>
                <a:effectLst>
                  <a:outerShdw blurRad="38100" dist="38100" dir="2700000" algn="tl">
                    <a:srgbClr val="000000">
                      <a:alpha val="43137"/>
                    </a:srgbClr>
                  </a:outerShdw>
                </a:effectLst>
                <a:latin typeface="+mn-lt"/>
                <a:ea typeface="+mn-ea"/>
                <a:cs typeface="Ali_K_Kosari" pitchFamily="2" charset="-78"/>
              </a:rPr>
              <a:t>علم </a:t>
            </a:r>
            <a:r>
              <a:rPr lang="ar-SA" sz="4000" b="1" dirty="0">
                <a:solidFill>
                  <a:srgbClr val="0070C0"/>
                </a:solidFill>
                <a:effectLst>
                  <a:outerShdw blurRad="38100" dist="38100" dir="2700000" algn="tl">
                    <a:srgbClr val="000000">
                      <a:alpha val="43137"/>
                    </a:srgbClr>
                  </a:outerShdw>
                </a:effectLst>
                <a:latin typeface="+mn-lt"/>
                <a:ea typeface="+mn-ea"/>
                <a:cs typeface="Ali_K_Kosari" pitchFamily="2" charset="-78"/>
              </a:rPr>
              <a:t>نفس الحيوان:</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en-US" sz="4000" b="1" dirty="0">
                <a:effectLst>
                  <a:outerShdw blurRad="38100" dist="38100" dir="2700000" algn="tl">
                    <a:srgbClr val="000000">
                      <a:alpha val="43137"/>
                    </a:srgbClr>
                  </a:outerShdw>
                </a:effectLst>
                <a:latin typeface="+mn-lt"/>
                <a:ea typeface="+mn-ea"/>
                <a:cs typeface="Ali-A-Azzam" pitchFamily="2" charset="-78"/>
              </a:rPr>
              <a:t>• </a:t>
            </a:r>
            <a:r>
              <a:rPr lang="ar-IQ" sz="4000" b="1" dirty="0" smtClean="0">
                <a:effectLst>
                  <a:outerShdw blurRad="38100" dist="38100" dir="2700000" algn="tl">
                    <a:srgbClr val="000000">
                      <a:alpha val="43137"/>
                    </a:srgbClr>
                  </a:outerShdw>
                </a:effectLst>
                <a:latin typeface="+mn-lt"/>
                <a:ea typeface="+mn-ea"/>
                <a:cs typeface="Ali-A-Azzam" pitchFamily="2" charset="-78"/>
              </a:rPr>
              <a:t> </a:t>
            </a:r>
            <a:r>
              <a:rPr lang="ar-SA" sz="4000" b="1" dirty="0" smtClean="0">
                <a:effectLst>
                  <a:outerShdw blurRad="38100" dist="38100" dir="2700000" algn="tl">
                    <a:srgbClr val="000000">
                      <a:alpha val="43137"/>
                    </a:srgbClr>
                  </a:outerShdw>
                </a:effectLst>
                <a:latin typeface="+mn-lt"/>
                <a:ea typeface="+mn-ea"/>
                <a:cs typeface="Ali-A-Azzam" pitchFamily="2" charset="-78"/>
              </a:rPr>
              <a:t>يهتم </a:t>
            </a:r>
            <a:r>
              <a:rPr lang="ar-IQ" sz="4000" b="1" dirty="0" smtClean="0">
                <a:effectLst>
                  <a:outerShdw blurRad="38100" dist="38100" dir="2700000" algn="tl">
                    <a:srgbClr val="000000">
                      <a:alpha val="43137"/>
                    </a:srgbClr>
                  </a:outerShdw>
                </a:effectLst>
                <a:latin typeface="+mn-lt"/>
                <a:ea typeface="+mn-ea"/>
                <a:cs typeface="Ali-A-Azzam" pitchFamily="2" charset="-78"/>
              </a:rPr>
              <a:t>ّ</a:t>
            </a:r>
            <a:r>
              <a:rPr lang="ar-SA" sz="4000" b="1" dirty="0" smtClean="0">
                <a:effectLst>
                  <a:outerShdw blurRad="38100" dist="38100" dir="2700000" algn="tl">
                    <a:srgbClr val="000000">
                      <a:alpha val="43137"/>
                    </a:srgbClr>
                  </a:outerShdw>
                </a:effectLst>
                <a:latin typeface="+mn-lt"/>
                <a:ea typeface="+mn-ea"/>
                <a:cs typeface="Ali-A-Azzam" pitchFamily="2" charset="-78"/>
              </a:rPr>
              <a:t>بدراسة </a:t>
            </a:r>
            <a:r>
              <a:rPr lang="ar-SA" sz="4000" b="1" dirty="0">
                <a:effectLst>
                  <a:outerShdw blurRad="38100" dist="38100" dir="2700000" algn="tl">
                    <a:srgbClr val="000000">
                      <a:alpha val="43137"/>
                    </a:srgbClr>
                  </a:outerShdw>
                </a:effectLst>
                <a:latin typeface="+mn-lt"/>
                <a:ea typeface="+mn-ea"/>
                <a:cs typeface="Ali-A-Azzam" pitchFamily="2" charset="-78"/>
              </a:rPr>
              <a:t>الأسس السيكولوجية لسلوك الحيوان من أجل </a:t>
            </a:r>
            <a:r>
              <a:rPr lang="ar-SA" sz="4000" b="1" dirty="0" smtClean="0">
                <a:effectLst>
                  <a:outerShdw blurRad="38100" dist="38100" dir="2700000" algn="tl">
                    <a:srgbClr val="000000">
                      <a:alpha val="43137"/>
                    </a:srgbClr>
                  </a:outerShdw>
                </a:effectLst>
                <a:latin typeface="+mn-lt"/>
                <a:ea typeface="+mn-ea"/>
                <a:cs typeface="Ali-A-Azzam" pitchFamily="2" charset="-78"/>
              </a:rPr>
              <a:t>التوص</a:t>
            </a:r>
            <a:r>
              <a:rPr lang="ar-IQ" sz="4000" b="1" dirty="0" smtClean="0">
                <a:effectLst>
                  <a:outerShdw blurRad="38100" dist="38100" dir="2700000" algn="tl">
                    <a:srgbClr val="000000">
                      <a:alpha val="43137"/>
                    </a:srgbClr>
                  </a:outerShdw>
                </a:effectLst>
                <a:latin typeface="+mn-lt"/>
                <a:ea typeface="+mn-ea"/>
                <a:cs typeface="Ali-A-Azzam" pitchFamily="2" charset="-78"/>
              </a:rPr>
              <a:t>ُّ</a:t>
            </a:r>
            <a:r>
              <a:rPr lang="ar-SA" sz="4000" b="1" dirty="0" smtClean="0">
                <a:effectLst>
                  <a:outerShdw blurRad="38100" dist="38100" dir="2700000" algn="tl">
                    <a:srgbClr val="000000">
                      <a:alpha val="43137"/>
                    </a:srgbClr>
                  </a:outerShdw>
                </a:effectLst>
                <a:latin typeface="+mn-lt"/>
                <a:ea typeface="+mn-ea"/>
                <a:cs typeface="Ali-A-Azzam" pitchFamily="2" charset="-78"/>
              </a:rPr>
              <a:t>ل </a:t>
            </a:r>
            <a:r>
              <a:rPr lang="ar-SA" sz="4000" b="1" dirty="0">
                <a:effectLst>
                  <a:outerShdw blurRad="38100" dist="38100" dir="2700000" algn="tl">
                    <a:srgbClr val="000000">
                      <a:alpha val="43137"/>
                    </a:srgbClr>
                  </a:outerShdw>
                </a:effectLst>
                <a:latin typeface="+mn-lt"/>
                <a:ea typeface="+mn-ea"/>
                <a:cs typeface="Ali-A-Azzam" pitchFamily="2" charset="-78"/>
              </a:rPr>
              <a:t>لنتائج تفيد في تفسير سلوك </a:t>
            </a:r>
            <a:r>
              <a:rPr lang="ar-SA" sz="4000" b="1" dirty="0" smtClean="0">
                <a:effectLst>
                  <a:outerShdw blurRad="38100" dist="38100" dir="2700000" algn="tl">
                    <a:srgbClr val="000000">
                      <a:alpha val="43137"/>
                    </a:srgbClr>
                  </a:outerShdw>
                </a:effectLst>
                <a:latin typeface="+mn-lt"/>
                <a:ea typeface="+mn-ea"/>
                <a:cs typeface="Ali-A-Azzam" pitchFamily="2" charset="-78"/>
              </a:rPr>
              <a:t>الإنسان</a:t>
            </a:r>
            <a:r>
              <a:rPr lang="ar-IQ" sz="4000" b="1" dirty="0" smtClean="0">
                <a:effectLst>
                  <a:outerShdw blurRad="38100" dist="38100" dir="2700000" algn="tl">
                    <a:srgbClr val="000000">
                      <a:alpha val="43137"/>
                    </a:srgbClr>
                  </a:outerShdw>
                </a:effectLst>
                <a:latin typeface="+mn-lt"/>
                <a:ea typeface="+mn-ea"/>
                <a:cs typeface="Ali-A-Azzam" pitchFamily="2" charset="-78"/>
              </a:rPr>
              <a:t> </a:t>
            </a:r>
            <a:r>
              <a:rPr lang="en-US" sz="4000" b="1" dirty="0" smtClean="0">
                <a:effectLst>
                  <a:outerShdw blurRad="38100" dist="38100" dir="2700000" algn="tl">
                    <a:srgbClr val="000000">
                      <a:alpha val="43137"/>
                    </a:srgbClr>
                  </a:outerShdw>
                </a:effectLst>
                <a:latin typeface="+mn-lt"/>
                <a:ea typeface="+mn-ea"/>
                <a:cs typeface="Ali-A-Azzam" pitchFamily="2" charset="-78"/>
              </a:rPr>
              <a:t>.</a:t>
            </a:r>
            <a:r>
              <a:rPr lang="ar-IQ" sz="4000" b="1" dirty="0" smtClean="0">
                <a:effectLst>
                  <a:outerShdw blurRad="38100" dist="38100" dir="2700000" algn="tl">
                    <a:srgbClr val="000000">
                      <a:alpha val="43137"/>
                    </a:srgbClr>
                  </a:outerShdw>
                </a:effectLst>
                <a:latin typeface="+mn-lt"/>
                <a:ea typeface="+mn-ea"/>
                <a:cs typeface="Ali-A-Azzam" pitchFamily="2" charset="-78"/>
              </a:rPr>
              <a:t> </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4000" b="1" dirty="0">
                <a:solidFill>
                  <a:srgbClr val="FFC000"/>
                </a:solidFill>
                <a:effectLst>
                  <a:outerShdw blurRad="38100" dist="38100" dir="2700000" algn="tl">
                    <a:srgbClr val="000000">
                      <a:alpha val="43137"/>
                    </a:srgbClr>
                  </a:outerShdw>
                </a:effectLst>
                <a:latin typeface="+mn-lt"/>
                <a:ea typeface="+mn-ea"/>
                <a:cs typeface="MCS TOPAZ HIGH VER60" pitchFamily="2" charset="-78"/>
              </a:rPr>
              <a:t>7</a:t>
            </a:r>
            <a:r>
              <a:rPr lang="ar-SA" sz="4000" b="1" dirty="0">
                <a:solidFill>
                  <a:srgbClr val="FFC000"/>
                </a:solidFill>
                <a:effectLst>
                  <a:outerShdw blurRad="38100" dist="38100" dir="2700000" algn="tl">
                    <a:srgbClr val="000000">
                      <a:alpha val="43137"/>
                    </a:srgbClr>
                  </a:outerShdw>
                </a:effectLst>
                <a:latin typeface="+mn-lt"/>
                <a:ea typeface="+mn-ea"/>
                <a:cs typeface="Ali-A-Jiddah" pitchFamily="2" charset="-78"/>
              </a:rPr>
              <a:t>- علم </a:t>
            </a:r>
            <a:r>
              <a:rPr lang="ar-SA" sz="4000" b="1" dirty="0" smtClean="0">
                <a:solidFill>
                  <a:srgbClr val="FFC000"/>
                </a:solidFill>
                <a:effectLst>
                  <a:outerShdw blurRad="38100" dist="38100" dir="2700000" algn="tl">
                    <a:srgbClr val="000000">
                      <a:alpha val="43137"/>
                    </a:srgbClr>
                  </a:outerShdw>
                </a:effectLst>
                <a:latin typeface="+mn-lt"/>
                <a:ea typeface="+mn-ea"/>
                <a:cs typeface="Ali-A-Jiddah" pitchFamily="2" charset="-78"/>
              </a:rPr>
              <a:t>النّ</a:t>
            </a:r>
            <a:r>
              <a:rPr lang="ar-IQ" sz="4000" b="1" dirty="0" smtClean="0">
                <a:solidFill>
                  <a:srgbClr val="FFC000"/>
                </a:solidFill>
                <a:effectLst>
                  <a:outerShdw blurRad="38100" dist="38100" dir="2700000" algn="tl">
                    <a:srgbClr val="000000">
                      <a:alpha val="43137"/>
                    </a:srgbClr>
                  </a:outerShdw>
                </a:effectLst>
                <a:latin typeface="+mn-lt"/>
                <a:ea typeface="+mn-ea"/>
                <a:cs typeface="Ali-A-Jiddah" pitchFamily="2" charset="-78"/>
              </a:rPr>
              <a:t>َ</a:t>
            </a:r>
            <a:r>
              <a:rPr lang="ar-SA" sz="4000" b="1" dirty="0" smtClean="0">
                <a:solidFill>
                  <a:srgbClr val="FFC000"/>
                </a:solidFill>
                <a:effectLst>
                  <a:outerShdw blurRad="38100" dist="38100" dir="2700000" algn="tl">
                    <a:srgbClr val="000000">
                      <a:alpha val="43137"/>
                    </a:srgbClr>
                  </a:outerShdw>
                </a:effectLst>
                <a:latin typeface="+mn-lt"/>
                <a:ea typeface="+mn-ea"/>
                <a:cs typeface="Ali-A-Jiddah" pitchFamily="2" charset="-78"/>
              </a:rPr>
              <a:t>فس </a:t>
            </a:r>
            <a:r>
              <a:rPr lang="ar-SA" sz="4000" b="1" dirty="0">
                <a:solidFill>
                  <a:srgbClr val="FFC000"/>
                </a:solidFill>
                <a:effectLst>
                  <a:outerShdw blurRad="38100" dist="38100" dir="2700000" algn="tl">
                    <a:srgbClr val="000000">
                      <a:alpha val="43137"/>
                    </a:srgbClr>
                  </a:outerShdw>
                </a:effectLst>
                <a:latin typeface="+mn-lt"/>
                <a:ea typeface="+mn-ea"/>
                <a:cs typeface="Ali-A-Jiddah" pitchFamily="2" charset="-78"/>
              </a:rPr>
              <a:t>المقارن:</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en-US" sz="4000" b="1" dirty="0">
                <a:effectLst>
                  <a:outerShdw blurRad="38100" dist="38100" dir="2700000" algn="tl">
                    <a:srgbClr val="000000">
                      <a:alpha val="43137"/>
                    </a:srgbClr>
                  </a:outerShdw>
                </a:effectLst>
                <a:latin typeface="+mn-lt"/>
                <a:ea typeface="+mn-ea"/>
                <a:cs typeface="Ali-A-Azzam" pitchFamily="2" charset="-78"/>
              </a:rPr>
              <a:t>•  </a:t>
            </a:r>
            <a:r>
              <a:rPr lang="ar-IQ" sz="4000" b="1" dirty="0" smtClean="0">
                <a:effectLst>
                  <a:outerShdw blurRad="38100" dist="38100" dir="2700000" algn="tl">
                    <a:srgbClr val="000000">
                      <a:alpha val="43137"/>
                    </a:srgbClr>
                  </a:outerShdw>
                </a:effectLst>
                <a:latin typeface="+mn-lt"/>
                <a:ea typeface="+mn-ea"/>
                <a:cs typeface="Ali-A-Azzam" pitchFamily="2" charset="-78"/>
              </a:rPr>
              <a:t> </a:t>
            </a:r>
            <a:r>
              <a:rPr lang="ar-SA" sz="4000" b="1" dirty="0" smtClean="0">
                <a:effectLst>
                  <a:outerShdw blurRad="38100" dist="38100" dir="2700000" algn="tl">
                    <a:srgbClr val="000000">
                      <a:alpha val="43137"/>
                    </a:srgbClr>
                  </a:outerShdw>
                </a:effectLst>
                <a:latin typeface="+mn-lt"/>
                <a:ea typeface="+mn-ea"/>
                <a:cs typeface="Ali-A-Azzam" pitchFamily="2" charset="-78"/>
              </a:rPr>
              <a:t>يقارن </a:t>
            </a:r>
            <a:r>
              <a:rPr lang="ar-SA" sz="4000" b="1" dirty="0">
                <a:effectLst>
                  <a:outerShdw blurRad="38100" dist="38100" dir="2700000" algn="tl">
                    <a:srgbClr val="000000">
                      <a:alpha val="43137"/>
                    </a:srgbClr>
                  </a:outerShdw>
                </a:effectLst>
                <a:latin typeface="+mn-lt"/>
                <a:ea typeface="+mn-ea"/>
                <a:cs typeface="Ali-A-Azzam" pitchFamily="2" charset="-78"/>
              </a:rPr>
              <a:t>سلوك الإنسان </a:t>
            </a:r>
            <a:r>
              <a:rPr lang="ar-SA" sz="4000" b="1" dirty="0" smtClean="0">
                <a:effectLst>
                  <a:outerShdw blurRad="38100" dist="38100" dir="2700000" algn="tl">
                    <a:srgbClr val="000000">
                      <a:alpha val="43137"/>
                    </a:srgbClr>
                  </a:outerShdw>
                </a:effectLst>
                <a:latin typeface="+mn-lt"/>
                <a:ea typeface="+mn-ea"/>
                <a:cs typeface="Ali-A-Azzam" pitchFamily="2" charset="-78"/>
              </a:rPr>
              <a:t>بالحيوان</a:t>
            </a:r>
            <a:r>
              <a:rPr lang="ar-IQ" sz="4000" b="1" dirty="0" smtClean="0">
                <a:effectLst>
                  <a:outerShdw blurRad="38100" dist="38100" dir="2700000" algn="tl">
                    <a:srgbClr val="000000">
                      <a:alpha val="43137"/>
                    </a:srgbClr>
                  </a:outerShdw>
                </a:effectLst>
                <a:latin typeface="+mn-lt"/>
                <a:ea typeface="+mn-ea"/>
                <a:cs typeface="Ali-A-Azzam" pitchFamily="2" charset="-78"/>
              </a:rPr>
              <a:t> </a:t>
            </a:r>
            <a:r>
              <a:rPr lang="ar-SA" sz="4000" b="1" dirty="0" smtClean="0">
                <a:effectLst>
                  <a:outerShdw blurRad="38100" dist="38100" dir="2700000" algn="tl">
                    <a:srgbClr val="000000">
                      <a:alpha val="43137"/>
                    </a:srgbClr>
                  </a:outerShdw>
                </a:effectLst>
                <a:latin typeface="+mn-lt"/>
                <a:ea typeface="+mn-ea"/>
                <a:cs typeface="Ali-A-Azzam" pitchFamily="2" charset="-78"/>
              </a:rPr>
              <a:t>، </a:t>
            </a:r>
            <a:r>
              <a:rPr lang="ar-SA" sz="4000" b="1" dirty="0">
                <a:effectLst>
                  <a:outerShdw blurRad="38100" dist="38100" dir="2700000" algn="tl">
                    <a:srgbClr val="000000">
                      <a:alpha val="43137"/>
                    </a:srgbClr>
                  </a:outerShdw>
                </a:effectLst>
                <a:latin typeface="+mn-lt"/>
                <a:ea typeface="+mn-ea"/>
                <a:cs typeface="Ali-A-Azzam" pitchFamily="2" charset="-78"/>
              </a:rPr>
              <a:t>وسلوك الطفل بسلوك </a:t>
            </a:r>
            <a:r>
              <a:rPr lang="ar-SA" sz="4000" b="1" dirty="0" smtClean="0">
                <a:effectLst>
                  <a:outerShdw blurRad="38100" dist="38100" dir="2700000" algn="tl">
                    <a:srgbClr val="000000">
                      <a:alpha val="43137"/>
                    </a:srgbClr>
                  </a:outerShdw>
                </a:effectLst>
                <a:latin typeface="+mn-lt"/>
                <a:ea typeface="+mn-ea"/>
                <a:cs typeface="Ali-A-Azzam" pitchFamily="2" charset="-78"/>
              </a:rPr>
              <a:t>الر</a:t>
            </a:r>
            <a:r>
              <a:rPr lang="ar-IQ" sz="4000" b="1" dirty="0" smtClean="0">
                <a:effectLst>
                  <a:outerShdw blurRad="38100" dist="38100" dir="2700000" algn="tl">
                    <a:srgbClr val="000000">
                      <a:alpha val="43137"/>
                    </a:srgbClr>
                  </a:outerShdw>
                </a:effectLst>
                <a:latin typeface="+mn-lt"/>
                <a:ea typeface="+mn-ea"/>
                <a:cs typeface="Ali-A-Azzam" pitchFamily="2" charset="-78"/>
              </a:rPr>
              <a:t>َّ</a:t>
            </a:r>
            <a:r>
              <a:rPr lang="ar-SA" sz="4000" b="1" dirty="0" smtClean="0">
                <a:effectLst>
                  <a:outerShdw blurRad="38100" dist="38100" dir="2700000" algn="tl">
                    <a:srgbClr val="000000">
                      <a:alpha val="43137"/>
                    </a:srgbClr>
                  </a:outerShdw>
                </a:effectLst>
                <a:latin typeface="+mn-lt"/>
                <a:ea typeface="+mn-ea"/>
                <a:cs typeface="Ali-A-Azzam" pitchFamily="2" charset="-78"/>
              </a:rPr>
              <a:t>اشد</a:t>
            </a:r>
            <a:r>
              <a:rPr lang="ar-SA" sz="4000" b="1" dirty="0">
                <a:effectLst>
                  <a:outerShdw blurRad="38100" dist="38100" dir="2700000" algn="tl">
                    <a:srgbClr val="000000">
                      <a:alpha val="43137"/>
                    </a:srgbClr>
                  </a:outerShdw>
                </a:effectLst>
                <a:latin typeface="+mn-lt"/>
                <a:ea typeface="+mn-ea"/>
                <a:cs typeface="Ali-A-Azzam" pitchFamily="2" charset="-78"/>
              </a:rPr>
              <a:t>، وسلوك الإنسان البدائي بسلوك المتحضر، وسلوك </a:t>
            </a:r>
            <a:r>
              <a:rPr lang="ar-SA" sz="4000" b="1" dirty="0" smtClean="0">
                <a:effectLst>
                  <a:outerShdw blurRad="38100" dist="38100" dir="2700000" algn="tl">
                    <a:srgbClr val="000000">
                      <a:alpha val="43137"/>
                    </a:srgbClr>
                  </a:outerShdw>
                </a:effectLst>
                <a:latin typeface="+mn-lt"/>
                <a:ea typeface="+mn-ea"/>
                <a:cs typeface="Ali-A-Azzam" pitchFamily="2" charset="-78"/>
              </a:rPr>
              <a:t>الش</a:t>
            </a:r>
            <a:r>
              <a:rPr lang="ar-IQ" sz="4000" b="1" dirty="0" smtClean="0">
                <a:effectLst>
                  <a:outerShdw blurRad="38100" dist="38100" dir="2700000" algn="tl">
                    <a:srgbClr val="000000">
                      <a:alpha val="43137"/>
                    </a:srgbClr>
                  </a:outerShdw>
                </a:effectLst>
                <a:latin typeface="+mn-lt"/>
                <a:ea typeface="+mn-ea"/>
                <a:cs typeface="Ali-A-Azzam" pitchFamily="2" charset="-78"/>
              </a:rPr>
              <a:t>َّ</a:t>
            </a:r>
            <a:r>
              <a:rPr lang="ar-SA" sz="4000" b="1" dirty="0" smtClean="0">
                <a:effectLst>
                  <a:outerShdw blurRad="38100" dist="38100" dir="2700000" algn="tl">
                    <a:srgbClr val="000000">
                      <a:alpha val="43137"/>
                    </a:srgbClr>
                  </a:outerShdw>
                </a:effectLst>
                <a:latin typeface="+mn-lt"/>
                <a:ea typeface="+mn-ea"/>
                <a:cs typeface="Ali-A-Azzam" pitchFamily="2" charset="-78"/>
              </a:rPr>
              <a:t>خص السوي</a:t>
            </a:r>
            <a:r>
              <a:rPr lang="ar-IQ" sz="4000" b="1" dirty="0" smtClean="0">
                <a:effectLst>
                  <a:outerShdw blurRad="38100" dist="38100" dir="2700000" algn="tl">
                    <a:srgbClr val="000000">
                      <a:alpha val="43137"/>
                    </a:srgbClr>
                  </a:outerShdw>
                </a:effectLst>
                <a:latin typeface="+mn-lt"/>
                <a:ea typeface="+mn-ea"/>
                <a:cs typeface="Ali-A-Azzam" pitchFamily="2" charset="-78"/>
              </a:rPr>
              <a:t>ّ</a:t>
            </a:r>
            <a:r>
              <a:rPr lang="ar-SA" sz="4000" b="1" dirty="0" smtClean="0">
                <a:effectLst>
                  <a:outerShdw blurRad="38100" dist="38100" dir="2700000" algn="tl">
                    <a:srgbClr val="000000">
                      <a:alpha val="43137"/>
                    </a:srgbClr>
                  </a:outerShdw>
                </a:effectLst>
                <a:latin typeface="+mn-lt"/>
                <a:ea typeface="+mn-ea"/>
                <a:cs typeface="Ali-A-Azzam" pitchFamily="2" charset="-78"/>
              </a:rPr>
              <a:t> </a:t>
            </a:r>
            <a:r>
              <a:rPr lang="ar-SA" sz="4000" b="1" dirty="0">
                <a:effectLst>
                  <a:outerShdw blurRad="38100" dist="38100" dir="2700000" algn="tl">
                    <a:srgbClr val="000000">
                      <a:alpha val="43137"/>
                    </a:srgbClr>
                  </a:outerShdw>
                </a:effectLst>
                <a:latin typeface="+mn-lt"/>
                <a:ea typeface="+mn-ea"/>
                <a:cs typeface="Ali-A-Azzam" pitchFamily="2" charset="-78"/>
              </a:rPr>
              <a:t>بسلوك </a:t>
            </a:r>
            <a:r>
              <a:rPr lang="ar-SA" sz="4000" b="1" dirty="0" smtClean="0">
                <a:effectLst>
                  <a:outerShdw blurRad="38100" dist="38100" dir="2700000" algn="tl">
                    <a:srgbClr val="000000">
                      <a:alpha val="43137"/>
                    </a:srgbClr>
                  </a:outerShdw>
                </a:effectLst>
                <a:latin typeface="+mn-lt"/>
                <a:ea typeface="+mn-ea"/>
                <a:cs typeface="Ali-A-Azzam" pitchFamily="2" charset="-78"/>
              </a:rPr>
              <a:t>الش</a:t>
            </a:r>
            <a:r>
              <a:rPr lang="ar-IQ" sz="4000" b="1" dirty="0" smtClean="0">
                <a:effectLst>
                  <a:outerShdw blurRad="38100" dist="38100" dir="2700000" algn="tl">
                    <a:srgbClr val="000000">
                      <a:alpha val="43137"/>
                    </a:srgbClr>
                  </a:outerShdw>
                </a:effectLst>
                <a:latin typeface="+mn-lt"/>
                <a:ea typeface="+mn-ea"/>
                <a:cs typeface="Ali-A-Azzam" pitchFamily="2" charset="-78"/>
              </a:rPr>
              <a:t>َّ</a:t>
            </a:r>
            <a:r>
              <a:rPr lang="ar-SA" sz="4000" b="1" dirty="0" smtClean="0">
                <a:effectLst>
                  <a:outerShdw blurRad="38100" dist="38100" dir="2700000" algn="tl">
                    <a:srgbClr val="000000">
                      <a:alpha val="43137"/>
                    </a:srgbClr>
                  </a:outerShdw>
                </a:effectLst>
                <a:latin typeface="+mn-lt"/>
                <a:ea typeface="+mn-ea"/>
                <a:cs typeface="Ali-A-Azzam" pitchFamily="2" charset="-78"/>
              </a:rPr>
              <a:t>اذ</a:t>
            </a:r>
            <a:r>
              <a:rPr lang="en-US" sz="4000" b="1" dirty="0">
                <a:effectLst>
                  <a:outerShdw blurRad="38100" dist="38100" dir="2700000" algn="tl">
                    <a:srgbClr val="000000">
                      <a:alpha val="43137"/>
                    </a:srgbClr>
                  </a:outerShdw>
                </a:effectLst>
                <a:latin typeface="+mn-lt"/>
                <a:ea typeface="+mn-ea"/>
                <a:cs typeface="Ali-A-Azzam" pitchFamily="2" charset="-78"/>
              </a:rPr>
              <a:t>.</a:t>
            </a:r>
          </a:p>
        </p:txBody>
      </p:sp>
    </p:spTree>
    <p:extLst>
      <p:ext uri="{BB962C8B-B14F-4D97-AF65-F5344CB8AC3E}">
        <p14:creationId xmlns:p14="http://schemas.microsoft.com/office/powerpoint/2010/main" val="261981359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24690"/>
            <a:ext cx="11942618" cy="6622473"/>
          </a:xfrm>
        </p:spPr>
        <p:txBody>
          <a:bodyPr>
            <a:noAutofit/>
          </a:bodyPr>
          <a:lstStyle/>
          <a:p>
            <a:pPr algn="r" rtl="1">
              <a:lnSpc>
                <a:spcPct val="150000"/>
              </a:lnSpc>
            </a:pPr>
            <a:r>
              <a:rPr lang="ar-SA" sz="4000" b="1" dirty="0">
                <a:solidFill>
                  <a:srgbClr val="FFC000"/>
                </a:solidFill>
                <a:effectLst>
                  <a:outerShdw blurRad="38100" dist="38100" dir="2700000" algn="tl">
                    <a:srgbClr val="000000">
                      <a:alpha val="43137"/>
                    </a:srgbClr>
                  </a:outerShdw>
                </a:effectLst>
                <a:latin typeface="+mn-lt"/>
                <a:ea typeface="+mn-ea"/>
                <a:cs typeface="MCS TOPAZ HIGH VER60" pitchFamily="2" charset="-78"/>
              </a:rPr>
              <a:t>8</a:t>
            </a:r>
            <a:r>
              <a:rPr lang="ar-SA" sz="4800" b="1" dirty="0">
                <a:solidFill>
                  <a:srgbClr val="FF0000"/>
                </a:solidFill>
                <a:effectLst>
                  <a:outerShdw blurRad="38100" dist="38100" dir="2700000" algn="tl">
                    <a:srgbClr val="000000">
                      <a:alpha val="43137"/>
                    </a:srgbClr>
                  </a:outerShdw>
                </a:effectLst>
                <a:cs typeface="Ali-A-Azzam" pitchFamily="2" charset="-78"/>
              </a:rPr>
              <a:t>- عِلْم نَفْسِ </a:t>
            </a:r>
            <a:r>
              <a:rPr lang="ar-SA" sz="4800" b="1" dirty="0" err="1" smtClean="0">
                <a:solidFill>
                  <a:srgbClr val="FF0000"/>
                </a:solidFill>
                <a:effectLst>
                  <a:outerShdw blurRad="38100" dist="38100" dir="2700000" algn="tl">
                    <a:srgbClr val="000000">
                      <a:alpha val="43137"/>
                    </a:srgbClr>
                  </a:outerShdw>
                </a:effectLst>
                <a:cs typeface="Ali-A-Azzam" pitchFamily="2" charset="-78"/>
              </a:rPr>
              <a:t>اللاقياسي</a:t>
            </a:r>
            <a:r>
              <a:rPr lang="ar-SA" sz="4800" b="1" dirty="0" smtClean="0">
                <a:solidFill>
                  <a:srgbClr val="FF0000"/>
                </a:solidFill>
                <a:effectLst>
                  <a:outerShdw blurRad="38100" dist="38100" dir="2700000" algn="tl">
                    <a:srgbClr val="000000">
                      <a:alpha val="43137"/>
                    </a:srgbClr>
                  </a:outerShdw>
                </a:effectLst>
                <a:cs typeface="Ali-A-Azzam" pitchFamily="2" charset="-78"/>
              </a:rPr>
              <a:t> (الشَّوَاذِ):</a:t>
            </a:r>
            <a:r>
              <a:rPr lang="en-US" sz="4000" b="1" dirty="0">
                <a:cs typeface="Ali-A-Azzam" pitchFamily="2" charset="-78"/>
              </a:rPr>
              <a:t/>
            </a:r>
            <a:br>
              <a:rPr lang="en-US" sz="4000" b="1" dirty="0">
                <a:cs typeface="Ali-A-Azzam" pitchFamily="2" charset="-78"/>
              </a:rPr>
            </a:br>
            <a:r>
              <a:rPr lang="en-US" sz="4000" dirty="0">
                <a:solidFill>
                  <a:srgbClr val="0070C0"/>
                </a:solidFill>
                <a:effectLst>
                  <a:outerShdw blurRad="38100" dist="38100" dir="2700000" algn="tl">
                    <a:srgbClr val="000000">
                      <a:alpha val="43137"/>
                    </a:srgbClr>
                  </a:outerShdw>
                </a:effectLst>
                <a:cs typeface="Ali-A-Azzam" pitchFamily="2" charset="-78"/>
              </a:rPr>
              <a:t>•  </a:t>
            </a:r>
            <a:r>
              <a:rPr lang="ar-SA" sz="4000" dirty="0">
                <a:solidFill>
                  <a:srgbClr val="0070C0"/>
                </a:solidFill>
                <a:effectLst>
                  <a:outerShdw blurRad="38100" dist="38100" dir="2700000" algn="tl">
                    <a:srgbClr val="000000">
                      <a:alpha val="43137"/>
                    </a:srgbClr>
                  </a:outerShdw>
                </a:effectLst>
                <a:cs typeface="Ali-A-Azzam" pitchFamily="2" charset="-78"/>
              </a:rPr>
              <a:t>يدرسُ سلوك فئات خاصةٍ في المجتمع، </a:t>
            </a:r>
            <a:r>
              <a:rPr lang="ar-SA" sz="4000" b="1" dirty="0">
                <a:solidFill>
                  <a:srgbClr val="0070C0"/>
                </a:solidFill>
                <a:effectLst>
                  <a:outerShdw blurRad="38100" dist="38100" dir="2700000" algn="tl">
                    <a:srgbClr val="000000">
                      <a:alpha val="43137"/>
                    </a:srgbClr>
                  </a:outerShdw>
                </a:effectLst>
                <a:cs typeface="Ali-A-Azzam" pitchFamily="2" charset="-78"/>
              </a:rPr>
              <a:t>وينقسم إلى فرعين :</a:t>
            </a:r>
            <a:r>
              <a:rPr lang="en-US" sz="4000" b="1" dirty="0">
                <a:solidFill>
                  <a:srgbClr val="0070C0"/>
                </a:solidFill>
                <a:effectLst>
                  <a:outerShdw blurRad="38100" dist="38100" dir="2700000" algn="tl">
                    <a:srgbClr val="000000">
                      <a:alpha val="43137"/>
                    </a:srgbClr>
                  </a:outerShdw>
                </a:effectLst>
                <a:cs typeface="Ali-A-Azzam" pitchFamily="2" charset="-78"/>
              </a:rPr>
              <a:t/>
            </a:r>
            <a:br>
              <a:rPr lang="en-US" sz="4000" b="1" dirty="0">
                <a:solidFill>
                  <a:srgbClr val="0070C0"/>
                </a:solidFill>
                <a:effectLst>
                  <a:outerShdw blurRad="38100" dist="38100" dir="2700000" algn="tl">
                    <a:srgbClr val="000000">
                      <a:alpha val="43137"/>
                    </a:srgbClr>
                  </a:outerShdw>
                </a:effectLst>
                <a:cs typeface="Ali-A-Azzam" pitchFamily="2" charset="-78"/>
              </a:rPr>
            </a:br>
            <a:r>
              <a:rPr lang="ar-SA" sz="4000" b="1" dirty="0">
                <a:solidFill>
                  <a:srgbClr val="00B050"/>
                </a:solidFill>
                <a:cs typeface="Ali-A-Azzam" pitchFamily="2" charset="-78"/>
              </a:rPr>
              <a:t>أ – عِلْمُ نَفْسِ المَوهُوبِين </a:t>
            </a:r>
            <a:r>
              <a:rPr lang="en-US" sz="4000" dirty="0">
                <a:solidFill>
                  <a:srgbClr val="00B050"/>
                </a:solidFill>
                <a:cs typeface="Ali-A-Azzam" pitchFamily="2" charset="-78"/>
              </a:rPr>
              <a:t>.</a:t>
            </a:r>
            <a:r>
              <a:rPr lang="en-US" sz="4000" dirty="0">
                <a:cs typeface="Ali-A-Azzam" pitchFamily="2" charset="-78"/>
              </a:rPr>
              <a:t/>
            </a:r>
            <a:br>
              <a:rPr lang="en-US" sz="4000" dirty="0">
                <a:cs typeface="Ali-A-Azzam" pitchFamily="2" charset="-78"/>
              </a:rPr>
            </a:br>
            <a:r>
              <a:rPr lang="ar-SA" sz="4000" b="1" dirty="0">
                <a:cs typeface="Ali-A-Azzam" pitchFamily="2" charset="-78"/>
              </a:rPr>
              <a:t>ب – </a:t>
            </a:r>
            <a:r>
              <a:rPr lang="ar-SA" sz="4000" b="1" dirty="0">
                <a:solidFill>
                  <a:schemeClr val="accent2">
                    <a:lumMod val="75000"/>
                  </a:schemeClr>
                </a:solidFill>
                <a:cs typeface="Ali-A-Azzam" pitchFamily="2" charset="-78"/>
              </a:rPr>
              <a:t>عِلْمُ النَّفس المَرَضِي </a:t>
            </a:r>
            <a:r>
              <a:rPr lang="ar-SA" sz="4000" dirty="0">
                <a:cs typeface="Ali-A-Azzam" pitchFamily="2" charset="-78"/>
              </a:rPr>
              <a:t>: يدرس الاضطرابات السُّلوكيَّة وأسبابها وكيفيَّة مواجهتها ومساعدة مَن يعانون منها، سواء كانت انحرافات سلوكيَّة (القتل – السرقة)، أو عصبيَّة أي نفسيَّة (القلق ــ الهستيريا ــ الوساوس ــ توهم المرض) أو ذهنيَّة أي عقليَّة (الاكتئاب) </a:t>
            </a:r>
            <a:r>
              <a:rPr lang="en-US" sz="4000" dirty="0">
                <a:cs typeface="Ali-A-Azzam" pitchFamily="2" charset="-78"/>
              </a:rPr>
              <a:t>.</a:t>
            </a:r>
            <a:endParaRPr lang="en-US" sz="4000" b="1" dirty="0">
              <a:effectLst>
                <a:outerShdw blurRad="38100" dist="38100" dir="2700000" algn="tl">
                  <a:srgbClr val="000000">
                    <a:alpha val="43137"/>
                  </a:srgbClr>
                </a:outerShdw>
              </a:effectLst>
              <a:latin typeface="+mn-lt"/>
              <a:ea typeface="+mn-ea"/>
              <a:cs typeface="Ali-A-Azzam" pitchFamily="2" charset="-78"/>
            </a:endParaRPr>
          </a:p>
        </p:txBody>
      </p:sp>
    </p:spTree>
    <p:extLst>
      <p:ext uri="{BB962C8B-B14F-4D97-AF65-F5344CB8AC3E}">
        <p14:creationId xmlns:p14="http://schemas.microsoft.com/office/powerpoint/2010/main" val="253033009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0836" y="96982"/>
            <a:ext cx="11984182" cy="6650182"/>
          </a:xfrm>
        </p:spPr>
        <p:txBody>
          <a:bodyPr>
            <a:noAutofit/>
          </a:bodyPr>
          <a:lstStyle/>
          <a:p>
            <a:pPr algn="r" rtl="1">
              <a:lnSpc>
                <a:spcPct val="150000"/>
              </a:lnSpc>
            </a:pPr>
            <a:r>
              <a:rPr lang="ar-IQ" sz="28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IQ" sz="4000" b="1" dirty="0" smtClean="0">
                <a:solidFill>
                  <a:srgbClr val="002060"/>
                </a:solidFill>
                <a:effectLst>
                  <a:outerShdw blurRad="38100" dist="38100" dir="2700000" algn="tl">
                    <a:srgbClr val="000000">
                      <a:alpha val="43137"/>
                    </a:srgbClr>
                  </a:outerShdw>
                </a:effectLst>
                <a:latin typeface="+mn-lt"/>
                <a:ea typeface="+mn-ea"/>
                <a:cs typeface="Ali-A-Jiddah" pitchFamily="2" charset="-78"/>
              </a:rPr>
              <a:t>ثانياً: الميادين التَّطبيقيَّة:</a:t>
            </a:r>
            <a:r>
              <a:rPr lang="en-US" sz="2400" b="1" dirty="0"/>
              <a:t/>
            </a:r>
            <a:br>
              <a:rPr lang="en-US" sz="2400" b="1" dirty="0"/>
            </a:br>
            <a:r>
              <a:rPr lang="ar-SA" sz="4000" b="1" dirty="0">
                <a:solidFill>
                  <a:srgbClr val="FFC000"/>
                </a:solidFill>
                <a:effectLst>
                  <a:outerShdw blurRad="38100" dist="38100" dir="2700000" algn="tl">
                    <a:srgbClr val="000000">
                      <a:alpha val="43137"/>
                    </a:srgbClr>
                  </a:outerShdw>
                </a:effectLst>
                <a:latin typeface="+mn-lt"/>
                <a:ea typeface="+mn-ea"/>
                <a:cs typeface="MCS TOPAZ HIGH VER60" pitchFamily="2" charset="-78"/>
              </a:rPr>
              <a:t>1</a:t>
            </a:r>
            <a:r>
              <a:rPr lang="ar-SA" sz="4800" b="1" dirty="0">
                <a:solidFill>
                  <a:srgbClr val="0070C0"/>
                </a:solidFill>
                <a:effectLst>
                  <a:outerShdw blurRad="38100" dist="38100" dir="2700000" algn="tl">
                    <a:srgbClr val="000000">
                      <a:alpha val="43137"/>
                    </a:srgbClr>
                  </a:outerShdw>
                </a:effectLst>
                <a:cs typeface="Ali-A-Azzam" pitchFamily="2" charset="-78"/>
              </a:rPr>
              <a:t>- علم النّفس التَّربوي</a:t>
            </a:r>
            <a:r>
              <a:rPr lang="ar-SA" sz="4800" b="1" dirty="0" smtClean="0">
                <a:solidFill>
                  <a:srgbClr val="0070C0"/>
                </a:solidFill>
                <a:effectLst>
                  <a:outerShdw blurRad="38100" dist="38100" dir="2700000" algn="tl">
                    <a:srgbClr val="000000">
                      <a:alpha val="43137"/>
                    </a:srgbClr>
                  </a:outerShdw>
                </a:effectLst>
                <a:cs typeface="Ali-A-Azzam" pitchFamily="2" charset="-78"/>
              </a:rPr>
              <a:t>:</a:t>
            </a:r>
            <a:r>
              <a:rPr lang="en-US" sz="2800" dirty="0" smtClean="0">
                <a:effectLst>
                  <a:outerShdw blurRad="38100" dist="38100" dir="2700000" algn="tl">
                    <a:srgbClr val="000000">
                      <a:alpha val="43137"/>
                    </a:srgbClr>
                  </a:outerShdw>
                </a:effectLst>
                <a:cs typeface="Ali-A-Samik" pitchFamily="2" charset="-78"/>
              </a:rPr>
              <a:t/>
            </a:r>
            <a:br>
              <a:rPr lang="en-US" sz="2800" dirty="0" smtClean="0">
                <a:effectLst>
                  <a:outerShdw blurRad="38100" dist="38100" dir="2700000" algn="tl">
                    <a:srgbClr val="000000">
                      <a:alpha val="43137"/>
                    </a:srgbClr>
                  </a:outerShdw>
                </a:effectLst>
                <a:cs typeface="Ali-A-Samik" pitchFamily="2" charset="-78"/>
              </a:rPr>
            </a:br>
            <a:r>
              <a:rPr lang="en-US" sz="2800" dirty="0" smtClean="0">
                <a:effectLst>
                  <a:outerShdw blurRad="38100" dist="38100" dir="2700000" algn="tl">
                    <a:srgbClr val="000000">
                      <a:alpha val="43137"/>
                    </a:srgbClr>
                  </a:outerShdw>
                </a:effectLst>
                <a:cs typeface="Ali-A-Samik" pitchFamily="2" charset="-78"/>
              </a:rPr>
              <a:t>•</a:t>
            </a:r>
            <a:r>
              <a:rPr lang="en-US" sz="200" dirty="0" smtClean="0">
                <a:effectLst>
                  <a:outerShdw blurRad="38100" dist="38100" dir="2700000" algn="tl">
                    <a:srgbClr val="000000">
                      <a:alpha val="43137"/>
                    </a:srgbClr>
                  </a:outerShdw>
                </a:effectLst>
                <a:cs typeface="Ali-A-Samik" pitchFamily="2" charset="-78"/>
              </a:rPr>
              <a:t> </a:t>
            </a:r>
            <a:r>
              <a:rPr lang="en-US" sz="2800" dirty="0" smtClean="0">
                <a:effectLst>
                  <a:outerShdw blurRad="38100" dist="38100" dir="2700000" algn="tl">
                    <a:srgbClr val="000000">
                      <a:alpha val="43137"/>
                    </a:srgbClr>
                  </a:outerShdw>
                </a:effectLst>
                <a:cs typeface="Ali-A-Samik" pitchFamily="2" charset="-78"/>
              </a:rPr>
              <a:t> </a:t>
            </a:r>
            <a:r>
              <a:rPr lang="ar-SA" sz="3200" dirty="0">
                <a:effectLst>
                  <a:outerShdw blurRad="38100" dist="38100" dir="2700000" algn="tl">
                    <a:srgbClr val="000000">
                      <a:alpha val="43137"/>
                    </a:srgbClr>
                  </a:outerShdw>
                </a:effectLst>
                <a:cs typeface="Ali-A-Samik" pitchFamily="2" charset="-78"/>
              </a:rPr>
              <a:t>يحتاج المعلم أنْ يُلِمَ بثلاثة أمور</a:t>
            </a:r>
            <a:r>
              <a:rPr lang="ar-SA" sz="3200" dirty="0" smtClean="0">
                <a:effectLst>
                  <a:outerShdw blurRad="38100" dist="38100" dir="2700000" algn="tl">
                    <a:srgbClr val="000000">
                      <a:alpha val="43137"/>
                    </a:srgbClr>
                  </a:outerShdw>
                </a:effectLst>
                <a:cs typeface="Ali-A-Samik" pitchFamily="2" charset="-78"/>
              </a:rPr>
              <a:t>:</a:t>
            </a:r>
            <a:r>
              <a:rPr lang="ar-IQ" sz="3200" dirty="0" smtClean="0">
                <a:effectLst>
                  <a:outerShdw blurRad="38100" dist="38100" dir="2700000" algn="tl">
                    <a:srgbClr val="000000">
                      <a:alpha val="43137"/>
                    </a:srgbClr>
                  </a:outerShdw>
                </a:effectLst>
                <a:cs typeface="Ali-A-Samik" pitchFamily="2" charset="-78"/>
              </a:rPr>
              <a:t> </a:t>
            </a:r>
            <a:r>
              <a:rPr lang="ar-SA" sz="3200" dirty="0" smtClean="0">
                <a:effectLst>
                  <a:outerShdw blurRad="38100" dist="38100" dir="2700000" algn="tl">
                    <a:srgbClr val="000000">
                      <a:alpha val="43137"/>
                    </a:srgbClr>
                  </a:outerShdw>
                </a:effectLst>
                <a:cs typeface="Ali-A-Samik" pitchFamily="2" charset="-78"/>
              </a:rPr>
              <a:t> </a:t>
            </a:r>
            <a:r>
              <a:rPr lang="ar-SA" sz="3200" dirty="0">
                <a:effectLst>
                  <a:outerShdw blurRad="38100" dist="38100" dir="2700000" algn="tl">
                    <a:srgbClr val="000000">
                      <a:alpha val="43137"/>
                    </a:srgbClr>
                  </a:outerShdw>
                </a:effectLst>
                <a:cs typeface="Ali-A-Samik" pitchFamily="2" charset="-78"/>
              </a:rPr>
              <a:t>المادة التي يدرسها</a:t>
            </a:r>
            <a:r>
              <a:rPr lang="ar-SA" sz="3200" dirty="0" smtClean="0">
                <a:effectLst>
                  <a:outerShdw blurRad="38100" dist="38100" dir="2700000" algn="tl">
                    <a:srgbClr val="000000">
                      <a:alpha val="43137"/>
                    </a:srgbClr>
                  </a:outerShdw>
                </a:effectLst>
                <a:cs typeface="Ali-A-Samik" pitchFamily="2" charset="-78"/>
              </a:rPr>
              <a:t>،</a:t>
            </a:r>
            <a:r>
              <a:rPr lang="ar-IQ" sz="3200" dirty="0" smtClean="0">
                <a:effectLst>
                  <a:outerShdw blurRad="38100" dist="38100" dir="2700000" algn="tl">
                    <a:srgbClr val="000000">
                      <a:alpha val="43137"/>
                    </a:srgbClr>
                  </a:outerShdw>
                </a:effectLst>
                <a:cs typeface="Ali-A-Samik" pitchFamily="2" charset="-78"/>
              </a:rPr>
              <a:t> </a:t>
            </a:r>
            <a:r>
              <a:rPr lang="ar-SA" sz="3200" dirty="0" smtClean="0">
                <a:effectLst>
                  <a:outerShdw blurRad="38100" dist="38100" dir="2700000" algn="tl">
                    <a:srgbClr val="000000">
                      <a:alpha val="43137"/>
                    </a:srgbClr>
                  </a:outerShdw>
                </a:effectLst>
                <a:cs typeface="Ali-A-Samik" pitchFamily="2" charset="-78"/>
              </a:rPr>
              <a:t> </a:t>
            </a:r>
            <a:r>
              <a:rPr lang="ar-SA" sz="3200" dirty="0">
                <a:effectLst>
                  <a:outerShdw blurRad="38100" dist="38100" dir="2700000" algn="tl">
                    <a:srgbClr val="000000">
                      <a:alpha val="43137"/>
                    </a:srgbClr>
                  </a:outerShdw>
                </a:effectLst>
                <a:cs typeface="Ali-A-Samik" pitchFamily="2" charset="-78"/>
              </a:rPr>
              <a:t>ونفسية التلاميذ وعقلياتهم</a:t>
            </a:r>
            <a:r>
              <a:rPr lang="ar-SA" sz="3200" dirty="0" smtClean="0">
                <a:effectLst>
                  <a:outerShdw blurRad="38100" dist="38100" dir="2700000" algn="tl">
                    <a:srgbClr val="000000">
                      <a:alpha val="43137"/>
                    </a:srgbClr>
                  </a:outerShdw>
                </a:effectLst>
                <a:cs typeface="Ali-A-Samik" pitchFamily="2" charset="-78"/>
              </a:rPr>
              <a:t>،</a:t>
            </a:r>
            <a:r>
              <a:rPr lang="ar-IQ" sz="3200" dirty="0" smtClean="0">
                <a:effectLst>
                  <a:outerShdw blurRad="38100" dist="38100" dir="2700000" algn="tl">
                    <a:srgbClr val="000000">
                      <a:alpha val="43137"/>
                    </a:srgbClr>
                  </a:outerShdw>
                </a:effectLst>
                <a:cs typeface="Ali-A-Samik" pitchFamily="2" charset="-78"/>
              </a:rPr>
              <a:t> </a:t>
            </a:r>
            <a:r>
              <a:rPr lang="ar-SA" sz="3200" dirty="0" smtClean="0">
                <a:effectLst>
                  <a:outerShdw blurRad="38100" dist="38100" dir="2700000" algn="tl">
                    <a:srgbClr val="000000">
                      <a:alpha val="43137"/>
                    </a:srgbClr>
                  </a:outerShdw>
                </a:effectLst>
                <a:cs typeface="Ali-A-Samik" pitchFamily="2" charset="-78"/>
              </a:rPr>
              <a:t> </a:t>
            </a:r>
            <a:r>
              <a:rPr lang="ar-SA" sz="3200" dirty="0">
                <a:effectLst>
                  <a:outerShdw blurRad="38100" dist="38100" dir="2700000" algn="tl">
                    <a:srgbClr val="000000">
                      <a:alpha val="43137"/>
                    </a:srgbClr>
                  </a:outerShdw>
                </a:effectLst>
                <a:cs typeface="Ali-A-Samik" pitchFamily="2" charset="-78"/>
              </a:rPr>
              <a:t>وكيفية إيصال المعلومات </a:t>
            </a:r>
            <a:r>
              <a:rPr lang="ar-SA" sz="3200" dirty="0" smtClean="0">
                <a:effectLst>
                  <a:outerShdw blurRad="38100" dist="38100" dir="2700000" algn="tl">
                    <a:srgbClr val="000000">
                      <a:alpha val="43137"/>
                    </a:srgbClr>
                  </a:outerShdw>
                </a:effectLst>
                <a:cs typeface="Ali-A-Samik" pitchFamily="2" charset="-78"/>
              </a:rPr>
              <a:t>لهم</a:t>
            </a:r>
            <a:r>
              <a:rPr lang="ar-IQ" sz="3200" dirty="0" smtClean="0">
                <a:effectLst>
                  <a:outerShdw blurRad="38100" dist="38100" dir="2700000" algn="tl">
                    <a:srgbClr val="000000">
                      <a:alpha val="43137"/>
                    </a:srgbClr>
                  </a:outerShdw>
                </a:effectLst>
                <a:cs typeface="Ali-A-Samik" pitchFamily="2" charset="-78"/>
              </a:rPr>
              <a:t> </a:t>
            </a:r>
            <a:r>
              <a:rPr lang="en-US" sz="3200" dirty="0" smtClean="0">
                <a:effectLst>
                  <a:outerShdw blurRad="38100" dist="38100" dir="2700000" algn="tl">
                    <a:srgbClr val="000000">
                      <a:alpha val="43137"/>
                    </a:srgbClr>
                  </a:outerShdw>
                </a:effectLst>
                <a:cs typeface="Ali-A-Samik" pitchFamily="2" charset="-78"/>
              </a:rPr>
              <a:t>.</a:t>
            </a:r>
            <a:r>
              <a:rPr lang="en-US" sz="2800" dirty="0">
                <a:effectLst>
                  <a:outerShdw blurRad="38100" dist="38100" dir="2700000" algn="tl">
                    <a:srgbClr val="000000">
                      <a:alpha val="43137"/>
                    </a:srgbClr>
                  </a:outerShdw>
                </a:effectLst>
                <a:cs typeface="Ali-A-Samik" pitchFamily="2" charset="-78"/>
              </a:rPr>
              <a:t/>
            </a:r>
            <a:br>
              <a:rPr lang="en-US" sz="2800" dirty="0">
                <a:effectLst>
                  <a:outerShdw blurRad="38100" dist="38100" dir="2700000" algn="tl">
                    <a:srgbClr val="000000">
                      <a:alpha val="43137"/>
                    </a:srgbClr>
                  </a:outerShdw>
                </a:effectLst>
                <a:cs typeface="Ali-A-Samik" pitchFamily="2" charset="-78"/>
              </a:rPr>
            </a:br>
            <a:r>
              <a:rPr lang="en-US" sz="2800" dirty="0" smtClean="0">
                <a:solidFill>
                  <a:srgbClr val="FF0000"/>
                </a:solidFill>
                <a:effectLst>
                  <a:outerShdw blurRad="38100" dist="38100" dir="2700000" algn="tl">
                    <a:srgbClr val="000000">
                      <a:alpha val="43137"/>
                    </a:srgbClr>
                  </a:outerShdw>
                </a:effectLst>
                <a:cs typeface="Ali-A-Samik" pitchFamily="2" charset="-78"/>
              </a:rPr>
              <a:t>•</a:t>
            </a:r>
            <a:r>
              <a:rPr lang="ar-IQ" sz="200" dirty="0" smtClean="0">
                <a:solidFill>
                  <a:srgbClr val="FF0000"/>
                </a:solidFill>
                <a:effectLst>
                  <a:outerShdw blurRad="38100" dist="38100" dir="2700000" algn="tl">
                    <a:srgbClr val="000000">
                      <a:alpha val="43137"/>
                    </a:srgbClr>
                  </a:outerShdw>
                </a:effectLst>
                <a:cs typeface="Ali-A-Samik" pitchFamily="2" charset="-78"/>
              </a:rPr>
              <a:t> </a:t>
            </a:r>
            <a:r>
              <a:rPr lang="en-US" sz="2800" dirty="0" smtClean="0">
                <a:solidFill>
                  <a:srgbClr val="FF0000"/>
                </a:solidFill>
                <a:effectLst>
                  <a:outerShdw blurRad="38100" dist="38100" dir="2700000" algn="tl">
                    <a:srgbClr val="000000">
                      <a:alpha val="43137"/>
                    </a:srgbClr>
                  </a:outerShdw>
                </a:effectLst>
                <a:cs typeface="Ali-A-Samik" pitchFamily="2" charset="-78"/>
              </a:rPr>
              <a:t> </a:t>
            </a:r>
            <a:r>
              <a:rPr lang="ar-SA" sz="3200" dirty="0">
                <a:solidFill>
                  <a:srgbClr val="FF0000"/>
                </a:solidFill>
                <a:effectLst>
                  <a:outerShdw blurRad="38100" dist="38100" dir="2700000" algn="tl">
                    <a:srgbClr val="000000">
                      <a:alpha val="43137"/>
                    </a:srgbClr>
                  </a:outerShdw>
                </a:effectLst>
                <a:cs typeface="Ali-A-Samik" pitchFamily="2" charset="-78"/>
              </a:rPr>
              <a:t>علم النّفس التّربوي: </a:t>
            </a:r>
            <a:r>
              <a:rPr lang="ar-SA" sz="3200" dirty="0" smtClean="0">
                <a:solidFill>
                  <a:srgbClr val="FF0000"/>
                </a:solidFill>
                <a:effectLst>
                  <a:outerShdw blurRad="38100" dist="38100" dir="2700000" algn="tl">
                    <a:srgbClr val="000000">
                      <a:alpha val="43137"/>
                    </a:srgbClr>
                  </a:outerShdw>
                </a:effectLst>
                <a:cs typeface="Ali-A-Samik" pitchFamily="2" charset="-78"/>
              </a:rPr>
              <a:t>يعن</a:t>
            </a:r>
            <a:r>
              <a:rPr lang="ar-IQ" sz="3200" dirty="0" smtClean="0">
                <a:solidFill>
                  <a:srgbClr val="FF0000"/>
                </a:solidFill>
                <a:effectLst>
                  <a:outerShdw blurRad="38100" dist="38100" dir="2700000" algn="tl">
                    <a:srgbClr val="000000">
                      <a:alpha val="43137"/>
                    </a:srgbClr>
                  </a:outerShdw>
                </a:effectLst>
                <a:cs typeface="Ali-A-Samik" pitchFamily="2" charset="-78"/>
              </a:rPr>
              <a:t>ي</a:t>
            </a:r>
            <a:r>
              <a:rPr lang="ar-SA" sz="3200" dirty="0" smtClean="0">
                <a:solidFill>
                  <a:srgbClr val="FF0000"/>
                </a:solidFill>
                <a:effectLst>
                  <a:outerShdw blurRad="38100" dist="38100" dir="2700000" algn="tl">
                    <a:srgbClr val="000000">
                      <a:alpha val="43137"/>
                    </a:srgbClr>
                  </a:outerShdw>
                </a:effectLst>
                <a:cs typeface="Ali-A-Samik" pitchFamily="2" charset="-78"/>
              </a:rPr>
              <a:t> </a:t>
            </a:r>
            <a:r>
              <a:rPr lang="ar-SA" sz="3200" dirty="0">
                <a:solidFill>
                  <a:srgbClr val="FF0000"/>
                </a:solidFill>
                <a:effectLst>
                  <a:outerShdw blurRad="38100" dist="38100" dir="2700000" algn="tl">
                    <a:srgbClr val="000000">
                      <a:alpha val="43137"/>
                    </a:srgbClr>
                  </a:outerShdw>
                </a:effectLst>
                <a:cs typeface="Ali-A-Samik" pitchFamily="2" charset="-78"/>
              </a:rPr>
              <a:t>بدراسة الخصائص الرئيسة لمراحل </a:t>
            </a:r>
            <a:r>
              <a:rPr lang="ar-SA" sz="3200" dirty="0" smtClean="0">
                <a:solidFill>
                  <a:srgbClr val="FF0000"/>
                </a:solidFill>
                <a:effectLst>
                  <a:outerShdw blurRad="38100" dist="38100" dir="2700000" algn="tl">
                    <a:srgbClr val="000000">
                      <a:alpha val="43137"/>
                    </a:srgbClr>
                  </a:outerShdw>
                </a:effectLst>
                <a:cs typeface="Ali-A-Samik" pitchFamily="2" charset="-78"/>
              </a:rPr>
              <a:t>الن</a:t>
            </a:r>
            <a:r>
              <a:rPr lang="ar-IQ" sz="3200" dirty="0" smtClean="0">
                <a:solidFill>
                  <a:srgbClr val="FF0000"/>
                </a:solidFill>
                <a:effectLst>
                  <a:outerShdw blurRad="38100" dist="38100" dir="2700000" algn="tl">
                    <a:srgbClr val="000000">
                      <a:alpha val="43137"/>
                    </a:srgbClr>
                  </a:outerShdw>
                </a:effectLst>
                <a:cs typeface="Ali-A-Samik" pitchFamily="2" charset="-78"/>
              </a:rPr>
              <a:t>ُّ</a:t>
            </a:r>
            <a:r>
              <a:rPr lang="ar-SA" sz="3200" dirty="0" smtClean="0">
                <a:solidFill>
                  <a:srgbClr val="FF0000"/>
                </a:solidFill>
                <a:effectLst>
                  <a:outerShdw blurRad="38100" dist="38100" dir="2700000" algn="tl">
                    <a:srgbClr val="000000">
                      <a:alpha val="43137"/>
                    </a:srgbClr>
                  </a:outerShdw>
                </a:effectLst>
                <a:cs typeface="Ali-A-Samik" pitchFamily="2" charset="-78"/>
              </a:rPr>
              <a:t>مو </a:t>
            </a:r>
            <a:r>
              <a:rPr lang="ar-SA" sz="3200" dirty="0">
                <a:solidFill>
                  <a:srgbClr val="FF0000"/>
                </a:solidFill>
                <a:effectLst>
                  <a:outerShdw blurRad="38100" dist="38100" dir="2700000" algn="tl">
                    <a:srgbClr val="000000">
                      <a:alpha val="43137"/>
                    </a:srgbClr>
                  </a:outerShdw>
                </a:effectLst>
                <a:cs typeface="Ali-A-Samik" pitchFamily="2" charset="-78"/>
              </a:rPr>
              <a:t>ليستطيع المربون وضع المناهج </a:t>
            </a:r>
            <a:r>
              <a:rPr lang="ar-SA" sz="3200" dirty="0" smtClean="0">
                <a:solidFill>
                  <a:srgbClr val="FF0000"/>
                </a:solidFill>
                <a:effectLst>
                  <a:outerShdw blurRad="38100" dist="38100" dir="2700000" algn="tl">
                    <a:srgbClr val="000000">
                      <a:alpha val="43137"/>
                    </a:srgbClr>
                  </a:outerShdw>
                </a:effectLst>
                <a:cs typeface="Ali-A-Samik" pitchFamily="2" charset="-78"/>
              </a:rPr>
              <a:t>الدراسي</a:t>
            </a:r>
            <a:r>
              <a:rPr lang="ar-IQ" sz="3200" dirty="0" smtClean="0">
                <a:solidFill>
                  <a:srgbClr val="FF0000"/>
                </a:solidFill>
                <a:effectLst>
                  <a:outerShdw blurRad="38100" dist="38100" dir="2700000" algn="tl">
                    <a:srgbClr val="000000">
                      <a:alpha val="43137"/>
                    </a:srgbClr>
                  </a:outerShdw>
                </a:effectLst>
                <a:cs typeface="Ali-A-Samik" pitchFamily="2" charset="-78"/>
              </a:rPr>
              <a:t>َّ</a:t>
            </a:r>
            <a:r>
              <a:rPr lang="ar-SA" sz="3200" dirty="0" smtClean="0">
                <a:solidFill>
                  <a:srgbClr val="FF0000"/>
                </a:solidFill>
                <a:effectLst>
                  <a:outerShdw blurRad="38100" dist="38100" dir="2700000" algn="tl">
                    <a:srgbClr val="000000">
                      <a:alpha val="43137"/>
                    </a:srgbClr>
                  </a:outerShdw>
                </a:effectLst>
                <a:cs typeface="Ali-A-Samik" pitchFamily="2" charset="-78"/>
              </a:rPr>
              <a:t>ة </a:t>
            </a:r>
            <a:r>
              <a:rPr lang="ar-SA" sz="3200" dirty="0">
                <a:solidFill>
                  <a:srgbClr val="FF0000"/>
                </a:solidFill>
                <a:effectLst>
                  <a:outerShdw blurRad="38100" dist="38100" dir="2700000" algn="tl">
                    <a:srgbClr val="000000">
                      <a:alpha val="43137"/>
                    </a:srgbClr>
                  </a:outerShdw>
                </a:effectLst>
                <a:cs typeface="Ali-A-Samik" pitchFamily="2" charset="-78"/>
              </a:rPr>
              <a:t>المناسبة لكل </a:t>
            </a:r>
            <a:r>
              <a:rPr lang="ar-SA" sz="3200" dirty="0" smtClean="0">
                <a:solidFill>
                  <a:srgbClr val="FF0000"/>
                </a:solidFill>
                <a:effectLst>
                  <a:outerShdw blurRad="38100" dist="38100" dir="2700000" algn="tl">
                    <a:srgbClr val="000000">
                      <a:alpha val="43137"/>
                    </a:srgbClr>
                  </a:outerShdw>
                </a:effectLst>
                <a:cs typeface="Ali-A-Samik" pitchFamily="2" charset="-78"/>
              </a:rPr>
              <a:t>مرحلة</a:t>
            </a:r>
            <a:r>
              <a:rPr lang="ar-IQ" sz="3200" dirty="0" smtClean="0">
                <a:solidFill>
                  <a:srgbClr val="FF0000"/>
                </a:solidFill>
                <a:effectLst>
                  <a:outerShdw blurRad="38100" dist="38100" dir="2700000" algn="tl">
                    <a:srgbClr val="000000">
                      <a:alpha val="43137"/>
                    </a:srgbClr>
                  </a:outerShdw>
                </a:effectLst>
                <a:cs typeface="Ali-A-Samik" pitchFamily="2" charset="-78"/>
              </a:rPr>
              <a:t> </a:t>
            </a:r>
            <a:r>
              <a:rPr lang="en-US" sz="3200" dirty="0" smtClean="0">
                <a:solidFill>
                  <a:srgbClr val="FF0000"/>
                </a:solidFill>
                <a:effectLst>
                  <a:outerShdw blurRad="38100" dist="38100" dir="2700000" algn="tl">
                    <a:srgbClr val="000000">
                      <a:alpha val="43137"/>
                    </a:srgbClr>
                  </a:outerShdw>
                </a:effectLst>
                <a:cs typeface="Ali-A-Samik" pitchFamily="2" charset="-78"/>
              </a:rPr>
              <a:t>.</a:t>
            </a:r>
            <a:r>
              <a:rPr lang="en-US" sz="2800" dirty="0">
                <a:effectLst>
                  <a:outerShdw blurRad="38100" dist="38100" dir="2700000" algn="tl">
                    <a:srgbClr val="000000">
                      <a:alpha val="43137"/>
                    </a:srgbClr>
                  </a:outerShdw>
                </a:effectLst>
                <a:cs typeface="Ali-A-Samik" pitchFamily="2" charset="-78"/>
              </a:rPr>
              <a:t/>
            </a:r>
            <a:br>
              <a:rPr lang="en-US" sz="2800" dirty="0">
                <a:effectLst>
                  <a:outerShdw blurRad="38100" dist="38100" dir="2700000" algn="tl">
                    <a:srgbClr val="000000">
                      <a:alpha val="43137"/>
                    </a:srgbClr>
                  </a:outerShdw>
                </a:effectLst>
                <a:cs typeface="Ali-A-Samik" pitchFamily="2" charset="-78"/>
              </a:rPr>
            </a:br>
            <a:r>
              <a:rPr lang="en-US" sz="2600" dirty="0">
                <a:solidFill>
                  <a:srgbClr val="0070C0"/>
                </a:solidFill>
                <a:effectLst>
                  <a:outerShdw blurRad="38100" dist="38100" dir="2700000" algn="tl">
                    <a:srgbClr val="000000">
                      <a:alpha val="43137"/>
                    </a:srgbClr>
                  </a:outerShdw>
                </a:effectLst>
                <a:cs typeface="Ali-A-Samik" pitchFamily="2" charset="-78"/>
              </a:rPr>
              <a:t>•  </a:t>
            </a:r>
            <a:r>
              <a:rPr lang="ar-IQ" sz="2600" dirty="0" smtClean="0">
                <a:solidFill>
                  <a:srgbClr val="0070C0"/>
                </a:solidFill>
                <a:effectLst>
                  <a:outerShdw blurRad="38100" dist="38100" dir="2700000" algn="tl">
                    <a:srgbClr val="000000">
                      <a:alpha val="43137"/>
                    </a:srgbClr>
                  </a:outerShdw>
                </a:effectLst>
                <a:cs typeface="Ali-A-Samik" pitchFamily="2" charset="-78"/>
              </a:rPr>
              <a:t> </a:t>
            </a:r>
            <a:r>
              <a:rPr lang="ar-SA" sz="2600" dirty="0" smtClean="0">
                <a:solidFill>
                  <a:srgbClr val="0070C0"/>
                </a:solidFill>
                <a:effectLst>
                  <a:outerShdw blurRad="38100" dist="38100" dir="2700000" algn="tl">
                    <a:srgbClr val="000000">
                      <a:alpha val="43137"/>
                    </a:srgbClr>
                  </a:outerShdw>
                </a:effectLst>
                <a:cs typeface="Ali-A-Samik" pitchFamily="2" charset="-78"/>
              </a:rPr>
              <a:t>يعن</a:t>
            </a:r>
            <a:r>
              <a:rPr lang="ar-IQ" sz="2600" dirty="0" smtClean="0">
                <a:solidFill>
                  <a:srgbClr val="0070C0"/>
                </a:solidFill>
                <a:effectLst>
                  <a:outerShdw blurRad="38100" dist="38100" dir="2700000" algn="tl">
                    <a:srgbClr val="000000">
                      <a:alpha val="43137"/>
                    </a:srgbClr>
                  </a:outerShdw>
                </a:effectLst>
                <a:cs typeface="Ali-A-Samik" pitchFamily="2" charset="-78"/>
              </a:rPr>
              <a:t>ي</a:t>
            </a:r>
            <a:r>
              <a:rPr lang="ar-SA" sz="2600" dirty="0" smtClean="0">
                <a:solidFill>
                  <a:srgbClr val="0070C0"/>
                </a:solidFill>
                <a:effectLst>
                  <a:outerShdw blurRad="38100" dist="38100" dir="2700000" algn="tl">
                    <a:srgbClr val="000000">
                      <a:alpha val="43137"/>
                    </a:srgbClr>
                  </a:outerShdw>
                </a:effectLst>
                <a:cs typeface="Ali-A-Samik" pitchFamily="2" charset="-78"/>
              </a:rPr>
              <a:t> </a:t>
            </a:r>
            <a:r>
              <a:rPr lang="ar-SA" sz="2600" dirty="0">
                <a:solidFill>
                  <a:srgbClr val="0070C0"/>
                </a:solidFill>
                <a:effectLst>
                  <a:outerShdw blurRad="38100" dist="38100" dir="2700000" algn="tl">
                    <a:srgbClr val="000000">
                      <a:alpha val="43137"/>
                    </a:srgbClr>
                  </a:outerShdw>
                </a:effectLst>
                <a:cs typeface="Ali-A-Samik" pitchFamily="2" charset="-78"/>
              </a:rPr>
              <a:t>بدراسة المبادئ والشروط </a:t>
            </a:r>
            <a:r>
              <a:rPr lang="ar-SA" sz="2600" dirty="0" smtClean="0">
                <a:solidFill>
                  <a:srgbClr val="0070C0"/>
                </a:solidFill>
                <a:effectLst>
                  <a:outerShdw blurRad="38100" dist="38100" dir="2700000" algn="tl">
                    <a:srgbClr val="000000">
                      <a:alpha val="43137"/>
                    </a:srgbClr>
                  </a:outerShdw>
                </a:effectLst>
                <a:cs typeface="Ali-A-Samik" pitchFamily="2" charset="-78"/>
              </a:rPr>
              <a:t>الأساسي</a:t>
            </a:r>
            <a:r>
              <a:rPr lang="ar-IQ" sz="2600" dirty="0" smtClean="0">
                <a:solidFill>
                  <a:srgbClr val="0070C0"/>
                </a:solidFill>
                <a:effectLst>
                  <a:outerShdw blurRad="38100" dist="38100" dir="2700000" algn="tl">
                    <a:srgbClr val="000000">
                      <a:alpha val="43137"/>
                    </a:srgbClr>
                  </a:outerShdw>
                </a:effectLst>
                <a:cs typeface="Ali-A-Samik" pitchFamily="2" charset="-78"/>
              </a:rPr>
              <a:t>َّ</a:t>
            </a:r>
            <a:r>
              <a:rPr lang="ar-SA" sz="2600" dirty="0" smtClean="0">
                <a:solidFill>
                  <a:srgbClr val="0070C0"/>
                </a:solidFill>
                <a:effectLst>
                  <a:outerShdw blurRad="38100" dist="38100" dir="2700000" algn="tl">
                    <a:srgbClr val="000000">
                      <a:alpha val="43137"/>
                    </a:srgbClr>
                  </a:outerShdw>
                </a:effectLst>
                <a:cs typeface="Ali-A-Samik" pitchFamily="2" charset="-78"/>
              </a:rPr>
              <a:t>ة للتعل</a:t>
            </a:r>
            <a:r>
              <a:rPr lang="ar-IQ" sz="2600" dirty="0" smtClean="0">
                <a:solidFill>
                  <a:srgbClr val="0070C0"/>
                </a:solidFill>
                <a:effectLst>
                  <a:outerShdw blurRad="38100" dist="38100" dir="2700000" algn="tl">
                    <a:srgbClr val="000000">
                      <a:alpha val="43137"/>
                    </a:srgbClr>
                  </a:outerShdw>
                </a:effectLst>
                <a:cs typeface="Ali-A-Samik" pitchFamily="2" charset="-78"/>
              </a:rPr>
              <a:t>ّ</a:t>
            </a:r>
            <a:r>
              <a:rPr lang="ar-SA" sz="2600" dirty="0" smtClean="0">
                <a:solidFill>
                  <a:srgbClr val="0070C0"/>
                </a:solidFill>
                <a:effectLst>
                  <a:outerShdw blurRad="38100" dist="38100" dir="2700000" algn="tl">
                    <a:srgbClr val="000000">
                      <a:alpha val="43137"/>
                    </a:srgbClr>
                  </a:outerShdw>
                </a:effectLst>
                <a:cs typeface="Ali-A-Samik" pitchFamily="2" charset="-78"/>
              </a:rPr>
              <a:t>م </a:t>
            </a:r>
            <a:r>
              <a:rPr lang="ar-SA" sz="2600" dirty="0">
                <a:solidFill>
                  <a:srgbClr val="0070C0"/>
                </a:solidFill>
                <a:effectLst>
                  <a:outerShdw blurRad="38100" dist="38100" dir="2700000" algn="tl">
                    <a:srgbClr val="000000">
                      <a:alpha val="43137"/>
                    </a:srgbClr>
                  </a:outerShdw>
                </a:effectLst>
                <a:cs typeface="Ali-A-Samik" pitchFamily="2" charset="-78"/>
              </a:rPr>
              <a:t>حتى يستطيع المربون إكساب </a:t>
            </a:r>
            <a:r>
              <a:rPr lang="ar-SA" sz="2600" dirty="0" smtClean="0">
                <a:solidFill>
                  <a:srgbClr val="0070C0"/>
                </a:solidFill>
                <a:effectLst>
                  <a:outerShdw blurRad="38100" dist="38100" dir="2700000" algn="tl">
                    <a:srgbClr val="000000">
                      <a:alpha val="43137"/>
                    </a:srgbClr>
                  </a:outerShdw>
                </a:effectLst>
                <a:cs typeface="Ali-A-Samik" pitchFamily="2" charset="-78"/>
              </a:rPr>
              <a:t>الت</a:t>
            </a:r>
            <a:r>
              <a:rPr lang="ar-IQ" sz="2600" dirty="0" smtClean="0">
                <a:solidFill>
                  <a:srgbClr val="0070C0"/>
                </a:solidFill>
                <a:effectLst>
                  <a:outerShdw blurRad="38100" dist="38100" dir="2700000" algn="tl">
                    <a:srgbClr val="000000">
                      <a:alpha val="43137"/>
                    </a:srgbClr>
                  </a:outerShdw>
                </a:effectLst>
                <a:cs typeface="Ali-A-Samik" pitchFamily="2" charset="-78"/>
              </a:rPr>
              <a:t>َّ</a:t>
            </a:r>
            <a:r>
              <a:rPr lang="ar-SA" sz="2600" dirty="0" smtClean="0">
                <a:solidFill>
                  <a:srgbClr val="0070C0"/>
                </a:solidFill>
                <a:effectLst>
                  <a:outerShdw blurRad="38100" dist="38100" dir="2700000" algn="tl">
                    <a:srgbClr val="000000">
                      <a:alpha val="43137"/>
                    </a:srgbClr>
                  </a:outerShdw>
                </a:effectLst>
                <a:cs typeface="Ali-A-Samik" pitchFamily="2" charset="-78"/>
              </a:rPr>
              <a:t>لاميذ </a:t>
            </a:r>
            <a:r>
              <a:rPr lang="ar-SA" sz="2600" dirty="0">
                <a:solidFill>
                  <a:srgbClr val="0070C0"/>
                </a:solidFill>
                <a:effectLst>
                  <a:outerShdw blurRad="38100" dist="38100" dir="2700000" algn="tl">
                    <a:srgbClr val="000000">
                      <a:alpha val="43137"/>
                    </a:srgbClr>
                  </a:outerShdw>
                </a:effectLst>
                <a:cs typeface="Ali-A-Samik" pitchFamily="2" charset="-78"/>
              </a:rPr>
              <a:t>المعلومات والعادات والاتجاهات </a:t>
            </a:r>
            <a:r>
              <a:rPr lang="ar-SA" sz="2600" dirty="0" smtClean="0">
                <a:solidFill>
                  <a:srgbClr val="0070C0"/>
                </a:solidFill>
                <a:effectLst>
                  <a:outerShdw blurRad="38100" dist="38100" dir="2700000" algn="tl">
                    <a:srgbClr val="000000">
                      <a:alpha val="43137"/>
                    </a:srgbClr>
                  </a:outerShdw>
                </a:effectLst>
                <a:cs typeface="Ali-A-Samik" pitchFamily="2" charset="-78"/>
              </a:rPr>
              <a:t>الس</a:t>
            </a:r>
            <a:r>
              <a:rPr lang="ar-IQ" sz="2600" dirty="0" smtClean="0">
                <a:solidFill>
                  <a:srgbClr val="0070C0"/>
                </a:solidFill>
                <a:effectLst>
                  <a:outerShdw blurRad="38100" dist="38100" dir="2700000" algn="tl">
                    <a:srgbClr val="000000">
                      <a:alpha val="43137"/>
                    </a:srgbClr>
                  </a:outerShdw>
                </a:effectLst>
                <a:cs typeface="Ali-A-Samik" pitchFamily="2" charset="-78"/>
              </a:rPr>
              <a:t>َّ</a:t>
            </a:r>
            <a:r>
              <a:rPr lang="ar-SA" sz="2600" dirty="0" smtClean="0">
                <a:solidFill>
                  <a:srgbClr val="0070C0"/>
                </a:solidFill>
                <a:effectLst>
                  <a:outerShdw blurRad="38100" dist="38100" dir="2700000" algn="tl">
                    <a:srgbClr val="000000">
                      <a:alpha val="43137"/>
                    </a:srgbClr>
                  </a:outerShdw>
                </a:effectLst>
                <a:cs typeface="Ali-A-Samik" pitchFamily="2" charset="-78"/>
              </a:rPr>
              <a:t>ليمة</a:t>
            </a:r>
            <a:r>
              <a:rPr lang="en-US" sz="2800" dirty="0">
                <a:effectLst>
                  <a:outerShdw blurRad="38100" dist="38100" dir="2700000" algn="tl">
                    <a:srgbClr val="000000">
                      <a:alpha val="43137"/>
                    </a:srgbClr>
                  </a:outerShdw>
                </a:effectLst>
                <a:cs typeface="Ali-A-Samik" pitchFamily="2" charset="-78"/>
              </a:rPr>
              <a:t/>
            </a:r>
            <a:br>
              <a:rPr lang="en-US" sz="2800" dirty="0">
                <a:effectLst>
                  <a:outerShdw blurRad="38100" dist="38100" dir="2700000" algn="tl">
                    <a:srgbClr val="000000">
                      <a:alpha val="43137"/>
                    </a:srgbClr>
                  </a:outerShdw>
                </a:effectLst>
                <a:cs typeface="Ali-A-Samik" pitchFamily="2" charset="-78"/>
              </a:rPr>
            </a:br>
            <a:r>
              <a:rPr lang="en-US" sz="3200" dirty="0" smtClean="0">
                <a:solidFill>
                  <a:srgbClr val="C00000"/>
                </a:solidFill>
                <a:effectLst>
                  <a:outerShdw blurRad="38100" dist="38100" dir="2700000" algn="tl">
                    <a:srgbClr val="000000">
                      <a:alpha val="43137"/>
                    </a:srgbClr>
                  </a:outerShdw>
                </a:effectLst>
                <a:cs typeface="Ali-A-Samik" pitchFamily="2" charset="-78"/>
              </a:rPr>
              <a:t>•</a:t>
            </a:r>
            <a:r>
              <a:rPr lang="ar-IQ" sz="300" dirty="0" smtClean="0">
                <a:solidFill>
                  <a:srgbClr val="C00000"/>
                </a:solidFill>
                <a:effectLst>
                  <a:outerShdw blurRad="38100" dist="38100" dir="2700000" algn="tl">
                    <a:srgbClr val="000000">
                      <a:alpha val="43137"/>
                    </a:srgbClr>
                  </a:outerShdw>
                </a:effectLst>
                <a:cs typeface="Ali-A-Samik" pitchFamily="2" charset="-78"/>
              </a:rPr>
              <a:t> </a:t>
            </a:r>
            <a:r>
              <a:rPr lang="en-US" sz="300" dirty="0" smtClean="0">
                <a:solidFill>
                  <a:srgbClr val="C00000"/>
                </a:solidFill>
                <a:effectLst>
                  <a:outerShdw blurRad="38100" dist="38100" dir="2700000" algn="tl">
                    <a:srgbClr val="000000">
                      <a:alpha val="43137"/>
                    </a:srgbClr>
                  </a:outerShdw>
                </a:effectLst>
                <a:cs typeface="Ali-A-Samik" pitchFamily="2" charset="-78"/>
              </a:rPr>
              <a:t> </a:t>
            </a:r>
            <a:r>
              <a:rPr lang="en-US" sz="3200" dirty="0" smtClean="0">
                <a:solidFill>
                  <a:srgbClr val="C00000"/>
                </a:solidFill>
                <a:effectLst>
                  <a:outerShdw blurRad="38100" dist="38100" dir="2700000" algn="tl">
                    <a:srgbClr val="000000">
                      <a:alpha val="43137"/>
                    </a:srgbClr>
                  </a:outerShdw>
                </a:effectLst>
                <a:cs typeface="Ali-A-Samik" pitchFamily="2" charset="-78"/>
              </a:rPr>
              <a:t> </a:t>
            </a:r>
            <a:r>
              <a:rPr lang="ar-SA" sz="3200" dirty="0">
                <a:solidFill>
                  <a:srgbClr val="C00000"/>
                </a:solidFill>
                <a:effectLst>
                  <a:outerShdw blurRad="38100" dist="38100" dir="2700000" algn="tl">
                    <a:srgbClr val="000000">
                      <a:alpha val="43137"/>
                    </a:srgbClr>
                  </a:outerShdw>
                </a:effectLst>
                <a:cs typeface="Ali-A-Samik" pitchFamily="2" charset="-78"/>
              </a:rPr>
              <a:t>يراعي الفروق </a:t>
            </a:r>
            <a:r>
              <a:rPr lang="ar-SA" sz="3200" dirty="0" smtClean="0">
                <a:solidFill>
                  <a:srgbClr val="C00000"/>
                </a:solidFill>
                <a:effectLst>
                  <a:outerShdw blurRad="38100" dist="38100" dir="2700000" algn="tl">
                    <a:srgbClr val="000000">
                      <a:alpha val="43137"/>
                    </a:srgbClr>
                  </a:outerShdw>
                </a:effectLst>
                <a:cs typeface="Ali-A-Samik" pitchFamily="2" charset="-78"/>
              </a:rPr>
              <a:t>الفردي</a:t>
            </a:r>
            <a:r>
              <a:rPr lang="ar-IQ" sz="3200" dirty="0" smtClean="0">
                <a:solidFill>
                  <a:srgbClr val="C00000"/>
                </a:solidFill>
                <a:effectLst>
                  <a:outerShdw blurRad="38100" dist="38100" dir="2700000" algn="tl">
                    <a:srgbClr val="000000">
                      <a:alpha val="43137"/>
                    </a:srgbClr>
                  </a:outerShdw>
                </a:effectLst>
                <a:cs typeface="Ali-A-Samik" pitchFamily="2" charset="-78"/>
              </a:rPr>
              <a:t>َّ</a:t>
            </a:r>
            <a:r>
              <a:rPr lang="ar-SA" sz="3200" dirty="0" smtClean="0">
                <a:solidFill>
                  <a:srgbClr val="C00000"/>
                </a:solidFill>
                <a:effectLst>
                  <a:outerShdw blurRad="38100" dist="38100" dir="2700000" algn="tl">
                    <a:srgbClr val="000000">
                      <a:alpha val="43137"/>
                    </a:srgbClr>
                  </a:outerShdw>
                </a:effectLst>
                <a:cs typeface="Ali-A-Samik" pitchFamily="2" charset="-78"/>
              </a:rPr>
              <a:t>ة </a:t>
            </a:r>
            <a:r>
              <a:rPr lang="ar-SA" sz="3200" dirty="0">
                <a:solidFill>
                  <a:srgbClr val="C00000"/>
                </a:solidFill>
                <a:effectLst>
                  <a:outerShdw blurRad="38100" dist="38100" dir="2700000" algn="tl">
                    <a:srgbClr val="000000">
                      <a:alpha val="43137"/>
                    </a:srgbClr>
                  </a:outerShdw>
                </a:effectLst>
                <a:cs typeface="Ali-A-Samik" pitchFamily="2" charset="-78"/>
              </a:rPr>
              <a:t>بين الطلاب في القدرات </a:t>
            </a:r>
            <a:r>
              <a:rPr lang="ar-SA" sz="3200" dirty="0" smtClean="0">
                <a:solidFill>
                  <a:srgbClr val="C00000"/>
                </a:solidFill>
                <a:effectLst>
                  <a:outerShdw blurRad="38100" dist="38100" dir="2700000" algn="tl">
                    <a:srgbClr val="000000">
                      <a:alpha val="43137"/>
                    </a:srgbClr>
                  </a:outerShdw>
                </a:effectLst>
                <a:cs typeface="Ali-A-Samik" pitchFamily="2" charset="-78"/>
              </a:rPr>
              <a:t>والميول</a:t>
            </a:r>
            <a:r>
              <a:rPr lang="ar-IQ" sz="3200" dirty="0" smtClean="0">
                <a:solidFill>
                  <a:srgbClr val="C00000"/>
                </a:solidFill>
                <a:effectLst>
                  <a:outerShdw blurRad="38100" dist="38100" dir="2700000" algn="tl">
                    <a:srgbClr val="000000">
                      <a:alpha val="43137"/>
                    </a:srgbClr>
                  </a:outerShdw>
                </a:effectLst>
                <a:cs typeface="Ali-A-Samik" pitchFamily="2" charset="-78"/>
              </a:rPr>
              <a:t> </a:t>
            </a:r>
            <a:r>
              <a:rPr lang="en-US" sz="3200" dirty="0" smtClean="0">
                <a:solidFill>
                  <a:srgbClr val="C00000"/>
                </a:solidFill>
                <a:effectLst>
                  <a:outerShdw blurRad="38100" dist="38100" dir="2700000" algn="tl">
                    <a:srgbClr val="000000">
                      <a:alpha val="43137"/>
                    </a:srgbClr>
                  </a:outerShdw>
                </a:effectLst>
                <a:cs typeface="Ali-A-Samik" pitchFamily="2" charset="-78"/>
              </a:rPr>
              <a:t>.</a:t>
            </a:r>
            <a:endParaRPr lang="en-US" sz="3200" dirty="0">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1251697597"/>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8544" y="96982"/>
            <a:ext cx="11956473" cy="6567054"/>
          </a:xfrm>
        </p:spPr>
        <p:txBody>
          <a:bodyPr>
            <a:noAutofit/>
          </a:bodyPr>
          <a:lstStyle/>
          <a:p>
            <a:pPr algn="r" rtl="1">
              <a:lnSpc>
                <a:spcPct val="150000"/>
              </a:lnSpc>
            </a:pPr>
            <a:r>
              <a:rPr lang="ar-SA" sz="6000" b="1" dirty="0">
                <a:solidFill>
                  <a:srgbClr val="C00000"/>
                </a:solidFill>
                <a:effectLst>
                  <a:outerShdw blurRad="38100" dist="38100" dir="2700000" algn="tl">
                    <a:srgbClr val="000000">
                      <a:alpha val="43137"/>
                    </a:srgbClr>
                  </a:outerShdw>
                </a:effectLst>
                <a:latin typeface="+mn-lt"/>
                <a:ea typeface="+mn-ea"/>
                <a:cs typeface="MCS TOPAZ HIGH VER60" pitchFamily="2" charset="-78"/>
              </a:rPr>
              <a:t>2</a:t>
            </a:r>
            <a:r>
              <a:rPr lang="ar-SA" sz="6000" b="1" dirty="0">
                <a:solidFill>
                  <a:srgbClr val="C00000"/>
                </a:solidFill>
                <a:effectLst>
                  <a:outerShdw blurRad="38100" dist="38100" dir="2700000" algn="tl">
                    <a:srgbClr val="000000">
                      <a:alpha val="43137"/>
                    </a:srgbClr>
                  </a:outerShdw>
                </a:effectLst>
                <a:latin typeface="+mn-lt"/>
                <a:ea typeface="+mn-ea"/>
                <a:cs typeface="Ali-A-Samik" pitchFamily="2" charset="-78"/>
              </a:rPr>
              <a:t>- علم </a:t>
            </a:r>
            <a:r>
              <a:rPr lang="ar-SA" sz="6000" b="1" dirty="0" smtClean="0">
                <a:solidFill>
                  <a:srgbClr val="C00000"/>
                </a:solidFill>
                <a:effectLst>
                  <a:outerShdw blurRad="38100" dist="38100" dir="2700000" algn="tl">
                    <a:srgbClr val="000000">
                      <a:alpha val="43137"/>
                    </a:srgbClr>
                  </a:outerShdw>
                </a:effectLst>
                <a:latin typeface="+mn-lt"/>
                <a:ea typeface="+mn-ea"/>
                <a:cs typeface="Ali-A-Samik" pitchFamily="2" charset="-78"/>
              </a:rPr>
              <a:t>النّ</a:t>
            </a:r>
            <a:r>
              <a:rPr lang="ar-IQ" sz="6000" b="1" dirty="0" smtClean="0">
                <a:solidFill>
                  <a:srgbClr val="C00000"/>
                </a:solidFill>
                <a:effectLst>
                  <a:outerShdw blurRad="38100" dist="38100" dir="2700000" algn="tl">
                    <a:srgbClr val="000000">
                      <a:alpha val="43137"/>
                    </a:srgbClr>
                  </a:outerShdw>
                </a:effectLst>
                <a:latin typeface="+mn-lt"/>
                <a:ea typeface="+mn-ea"/>
                <a:cs typeface="Ali-A-Samik" pitchFamily="2" charset="-78"/>
              </a:rPr>
              <a:t>َ</a:t>
            </a:r>
            <a:r>
              <a:rPr lang="ar-SA" sz="6000" b="1" dirty="0" smtClean="0">
                <a:solidFill>
                  <a:srgbClr val="C00000"/>
                </a:solidFill>
                <a:effectLst>
                  <a:outerShdw blurRad="38100" dist="38100" dir="2700000" algn="tl">
                    <a:srgbClr val="000000">
                      <a:alpha val="43137"/>
                    </a:srgbClr>
                  </a:outerShdw>
                </a:effectLst>
                <a:latin typeface="+mn-lt"/>
                <a:ea typeface="+mn-ea"/>
                <a:cs typeface="Ali-A-Samik" pitchFamily="2" charset="-78"/>
              </a:rPr>
              <a:t>فس الص</a:t>
            </a:r>
            <a:r>
              <a:rPr lang="ar-IQ" sz="6000" b="1" dirty="0" smtClean="0">
                <a:solidFill>
                  <a:srgbClr val="C00000"/>
                </a:solidFill>
                <a:effectLst>
                  <a:outerShdw blurRad="38100" dist="38100" dir="2700000" algn="tl">
                    <a:srgbClr val="000000">
                      <a:alpha val="43137"/>
                    </a:srgbClr>
                  </a:outerShdw>
                </a:effectLst>
                <a:latin typeface="+mn-lt"/>
                <a:ea typeface="+mn-ea"/>
                <a:cs typeface="Ali-A-Samik" pitchFamily="2" charset="-78"/>
              </a:rPr>
              <a:t>ِّ</a:t>
            </a:r>
            <a:r>
              <a:rPr lang="ar-SA" sz="6000" b="1" dirty="0" smtClean="0">
                <a:solidFill>
                  <a:srgbClr val="C00000"/>
                </a:solidFill>
                <a:effectLst>
                  <a:outerShdw blurRad="38100" dist="38100" dir="2700000" algn="tl">
                    <a:srgbClr val="000000">
                      <a:alpha val="43137"/>
                    </a:srgbClr>
                  </a:outerShdw>
                </a:effectLst>
                <a:latin typeface="+mn-lt"/>
                <a:ea typeface="+mn-ea"/>
                <a:cs typeface="Ali-A-Samik" pitchFamily="2" charset="-78"/>
              </a:rPr>
              <a:t>ناع</a:t>
            </a:r>
            <a:r>
              <a:rPr lang="ar-IQ" sz="6000" b="1" dirty="0" smtClean="0">
                <a:solidFill>
                  <a:srgbClr val="C00000"/>
                </a:solidFill>
                <a:effectLst>
                  <a:outerShdw blurRad="38100" dist="38100" dir="2700000" algn="tl">
                    <a:srgbClr val="000000">
                      <a:alpha val="43137"/>
                    </a:srgbClr>
                  </a:outerShdw>
                </a:effectLst>
                <a:latin typeface="+mn-lt"/>
                <a:ea typeface="+mn-ea"/>
                <a:cs typeface="Ali-A-Samik" pitchFamily="2" charset="-78"/>
              </a:rPr>
              <a:t>ي</a:t>
            </a:r>
            <a:r>
              <a:rPr lang="ar-SA" sz="6000" b="1" dirty="0" smtClean="0">
                <a:solidFill>
                  <a:srgbClr val="C00000"/>
                </a:solidFill>
                <a:effectLst>
                  <a:outerShdw blurRad="38100" dist="38100" dir="2700000" algn="tl">
                    <a:srgbClr val="000000">
                      <a:alpha val="43137"/>
                    </a:srgbClr>
                  </a:outerShdw>
                </a:effectLst>
                <a:latin typeface="+mn-lt"/>
                <a:ea typeface="+mn-ea"/>
                <a:cs typeface="Ali-A-Samik" pitchFamily="2" charset="-78"/>
              </a:rPr>
              <a:t>: </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en-US"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 </a:t>
            </a:r>
            <a:r>
              <a:rPr lang="ar-IQ"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 </a:t>
            </a:r>
            <a:r>
              <a:rPr lang="ar-SA"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يطبق </a:t>
            </a:r>
            <a:r>
              <a:rPr lang="ar-SA" b="1" dirty="0">
                <a:solidFill>
                  <a:srgbClr val="0070C0"/>
                </a:solidFill>
                <a:effectLst>
                  <a:outerShdw blurRad="38100" dist="38100" dir="2700000" algn="tl">
                    <a:srgbClr val="000000">
                      <a:alpha val="43137"/>
                    </a:srgbClr>
                  </a:outerShdw>
                </a:effectLst>
                <a:latin typeface="+mn-lt"/>
                <a:ea typeface="+mn-ea"/>
                <a:cs typeface="Ali-A-Azzam" pitchFamily="2" charset="-78"/>
              </a:rPr>
              <a:t>مبادئ علم </a:t>
            </a:r>
            <a:r>
              <a:rPr lang="ar-SA"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الن</a:t>
            </a:r>
            <a:r>
              <a:rPr lang="ar-IQ"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a:t>
            </a:r>
            <a:r>
              <a:rPr lang="ar-SA"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فس </a:t>
            </a:r>
            <a:r>
              <a:rPr lang="ar-SA" b="1" dirty="0">
                <a:solidFill>
                  <a:srgbClr val="0070C0"/>
                </a:solidFill>
                <a:effectLst>
                  <a:outerShdw blurRad="38100" dist="38100" dir="2700000" algn="tl">
                    <a:srgbClr val="000000">
                      <a:alpha val="43137"/>
                    </a:srgbClr>
                  </a:outerShdw>
                </a:effectLst>
                <a:latin typeface="+mn-lt"/>
                <a:ea typeface="+mn-ea"/>
                <a:cs typeface="Ali-A-Azzam" pitchFamily="2" charset="-78"/>
              </a:rPr>
              <a:t>في مجال الصناعة لزيادة الكفاءة الإنتاجية </a:t>
            </a:r>
            <a:r>
              <a:rPr lang="ar-SA"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للعامل</a:t>
            </a:r>
            <a:r>
              <a:rPr lang="ar-IQ"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 </a:t>
            </a:r>
            <a:r>
              <a:rPr lang="en-US"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a:t>
            </a:r>
            <a:r>
              <a:rPr lang="ar-IQ"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 </a:t>
            </a:r>
            <a:r>
              <a:rPr lang="en-US" b="1" dirty="0">
                <a:solidFill>
                  <a:srgbClr val="0070C0"/>
                </a:solidFill>
                <a:effectLst>
                  <a:outerShdw blurRad="38100" dist="38100" dir="2700000" algn="tl">
                    <a:srgbClr val="000000">
                      <a:alpha val="43137"/>
                    </a:srgbClr>
                  </a:outerShdw>
                </a:effectLst>
                <a:latin typeface="+mn-lt"/>
                <a:ea typeface="+mn-ea"/>
                <a:cs typeface="Ali-A-Azzam" pitchFamily="2" charset="-78"/>
              </a:rPr>
              <a:t/>
            </a:r>
            <a:br>
              <a:rPr lang="en-US" b="1" dirty="0">
                <a:solidFill>
                  <a:srgbClr val="0070C0"/>
                </a:solidFill>
                <a:effectLst>
                  <a:outerShdw blurRad="38100" dist="38100" dir="2700000" algn="tl">
                    <a:srgbClr val="000000">
                      <a:alpha val="43137"/>
                    </a:srgbClr>
                  </a:outerShdw>
                </a:effectLst>
                <a:latin typeface="+mn-lt"/>
                <a:ea typeface="+mn-ea"/>
                <a:cs typeface="Ali-A-Azzam" pitchFamily="2" charset="-78"/>
              </a:rPr>
            </a:br>
            <a:r>
              <a:rPr lang="en-US" sz="4800" b="1" dirty="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IQ" sz="48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sz="48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يدرس </a:t>
            </a:r>
            <a:r>
              <a:rPr lang="ar-SA" sz="4800" b="1" dirty="0">
                <a:solidFill>
                  <a:srgbClr val="FF0000"/>
                </a:solidFill>
                <a:effectLst>
                  <a:outerShdw blurRad="38100" dist="38100" dir="2700000" algn="tl">
                    <a:srgbClr val="000000">
                      <a:alpha val="43137"/>
                    </a:srgbClr>
                  </a:outerShdw>
                </a:effectLst>
                <a:latin typeface="+mn-lt"/>
                <a:ea typeface="+mn-ea"/>
                <a:cs typeface="Ali-A-Azzam" pitchFamily="2" charset="-78"/>
              </a:rPr>
              <a:t>أسباب التعب في الصناعة وأثرها في تقليل </a:t>
            </a:r>
            <a:r>
              <a:rPr lang="ar-SA" sz="48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الإنتاج</a:t>
            </a:r>
            <a:r>
              <a:rPr lang="ar-IQ" sz="48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en-US" sz="48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en-US" b="1" dirty="0">
                <a:effectLst>
                  <a:outerShdw blurRad="38100" dist="38100" dir="2700000" algn="tl">
                    <a:srgbClr val="000000">
                      <a:alpha val="43137"/>
                    </a:srgbClr>
                  </a:outerShdw>
                </a:effectLst>
                <a:latin typeface="+mn-lt"/>
                <a:ea typeface="+mn-ea"/>
                <a:cs typeface="Ali-A-Azzam" pitchFamily="2" charset="-78"/>
              </a:rPr>
              <a:t/>
            </a:r>
            <a:br>
              <a:rPr lang="en-US" b="1" dirty="0">
                <a:effectLst>
                  <a:outerShdw blurRad="38100" dist="38100" dir="2700000" algn="tl">
                    <a:srgbClr val="000000">
                      <a:alpha val="43137"/>
                    </a:srgbClr>
                  </a:outerShdw>
                </a:effectLst>
                <a:latin typeface="+mn-lt"/>
                <a:ea typeface="+mn-ea"/>
                <a:cs typeface="Ali-A-Azzam" pitchFamily="2" charset="-78"/>
              </a:rPr>
            </a:br>
            <a:r>
              <a:rPr lang="en-US" b="1" dirty="0">
                <a:effectLst>
                  <a:outerShdw blurRad="38100" dist="38100" dir="2700000" algn="tl">
                    <a:srgbClr val="000000">
                      <a:alpha val="43137"/>
                    </a:srgbClr>
                  </a:outerShdw>
                </a:effectLst>
                <a:latin typeface="+mn-lt"/>
                <a:ea typeface="+mn-ea"/>
                <a:cs typeface="Ali-A-Azzam" pitchFamily="2" charset="-78"/>
              </a:rPr>
              <a:t>•  </a:t>
            </a:r>
            <a:r>
              <a:rPr lang="ar-IQ" b="1" dirty="0" smtClean="0">
                <a:effectLst>
                  <a:outerShdw blurRad="38100" dist="38100" dir="2700000" algn="tl">
                    <a:srgbClr val="000000">
                      <a:alpha val="43137"/>
                    </a:srgbClr>
                  </a:outerShdw>
                </a:effectLst>
                <a:latin typeface="+mn-lt"/>
                <a:ea typeface="+mn-ea"/>
                <a:cs typeface="Ali-A-Azzam" pitchFamily="2" charset="-78"/>
              </a:rPr>
              <a:t> </a:t>
            </a:r>
            <a:r>
              <a:rPr lang="ar-SA" b="1" dirty="0" smtClean="0">
                <a:effectLst>
                  <a:outerShdw blurRad="38100" dist="38100" dir="2700000" algn="tl">
                    <a:srgbClr val="000000">
                      <a:alpha val="43137"/>
                    </a:srgbClr>
                  </a:outerShdw>
                </a:effectLst>
                <a:latin typeface="+mn-lt"/>
                <a:ea typeface="+mn-ea"/>
                <a:cs typeface="Ali-A-Azzam" pitchFamily="2" charset="-78"/>
              </a:rPr>
              <a:t>يستخدم </a:t>
            </a:r>
            <a:r>
              <a:rPr lang="ar-SA" b="1" dirty="0">
                <a:effectLst>
                  <a:outerShdw blurRad="38100" dist="38100" dir="2700000" algn="tl">
                    <a:srgbClr val="000000">
                      <a:alpha val="43137"/>
                    </a:srgbClr>
                  </a:outerShdw>
                </a:effectLst>
                <a:latin typeface="+mn-lt"/>
                <a:ea typeface="+mn-ea"/>
                <a:cs typeface="Ali-A-Azzam" pitchFamily="2" charset="-78"/>
              </a:rPr>
              <a:t>الاختبارات </a:t>
            </a:r>
            <a:r>
              <a:rPr lang="ar-SA" b="1" dirty="0" smtClean="0">
                <a:effectLst>
                  <a:outerShdw blurRad="38100" dist="38100" dir="2700000" algn="tl">
                    <a:srgbClr val="000000">
                      <a:alpha val="43137"/>
                    </a:srgbClr>
                  </a:outerShdw>
                </a:effectLst>
                <a:latin typeface="+mn-lt"/>
                <a:ea typeface="+mn-ea"/>
                <a:cs typeface="Ali-A-Azzam" pitchFamily="2" charset="-78"/>
              </a:rPr>
              <a:t>الن</a:t>
            </a:r>
            <a:r>
              <a:rPr lang="ar-IQ" b="1" dirty="0" smtClean="0">
                <a:effectLst>
                  <a:outerShdw blurRad="38100" dist="38100" dir="2700000" algn="tl">
                    <a:srgbClr val="000000">
                      <a:alpha val="43137"/>
                    </a:srgbClr>
                  </a:outerShdw>
                </a:effectLst>
                <a:latin typeface="+mn-lt"/>
                <a:ea typeface="+mn-ea"/>
                <a:cs typeface="Ali-A-Azzam" pitchFamily="2" charset="-78"/>
              </a:rPr>
              <a:t>َّ</a:t>
            </a:r>
            <a:r>
              <a:rPr lang="ar-SA" b="1" dirty="0" smtClean="0">
                <a:effectLst>
                  <a:outerShdw blurRad="38100" dist="38100" dir="2700000" algn="tl">
                    <a:srgbClr val="000000">
                      <a:alpha val="43137"/>
                    </a:srgbClr>
                  </a:outerShdw>
                </a:effectLst>
                <a:latin typeface="+mn-lt"/>
                <a:ea typeface="+mn-ea"/>
                <a:cs typeface="Ali-A-Azzam" pitchFamily="2" charset="-78"/>
              </a:rPr>
              <a:t>فسية </a:t>
            </a:r>
            <a:r>
              <a:rPr lang="ar-SA" b="1" dirty="0">
                <a:effectLst>
                  <a:outerShdw blurRad="38100" dist="38100" dir="2700000" algn="tl">
                    <a:srgbClr val="000000">
                      <a:alpha val="43137"/>
                    </a:srgbClr>
                  </a:outerShdw>
                </a:effectLst>
                <a:latin typeface="+mn-lt"/>
                <a:ea typeface="+mn-ea"/>
                <a:cs typeface="Ali-A-Azzam" pitchFamily="2" charset="-78"/>
              </a:rPr>
              <a:t>لاختيار أصلح العمال ووضعهم في المكان المناسب </a:t>
            </a:r>
            <a:r>
              <a:rPr lang="ar-SA" b="1" dirty="0" smtClean="0">
                <a:effectLst>
                  <a:outerShdw blurRad="38100" dist="38100" dir="2700000" algn="tl">
                    <a:srgbClr val="000000">
                      <a:alpha val="43137"/>
                    </a:srgbClr>
                  </a:outerShdw>
                </a:effectLst>
                <a:latin typeface="+mn-lt"/>
                <a:ea typeface="+mn-ea"/>
                <a:cs typeface="Ali-A-Azzam" pitchFamily="2" charset="-78"/>
              </a:rPr>
              <a:t>لاستعداداتهم العقلي</a:t>
            </a:r>
            <a:r>
              <a:rPr lang="ar-IQ" b="1" dirty="0" smtClean="0">
                <a:effectLst>
                  <a:outerShdw blurRad="38100" dist="38100" dir="2700000" algn="tl">
                    <a:srgbClr val="000000">
                      <a:alpha val="43137"/>
                    </a:srgbClr>
                  </a:outerShdw>
                </a:effectLst>
                <a:latin typeface="+mn-lt"/>
                <a:ea typeface="+mn-ea"/>
                <a:cs typeface="Ali-A-Azzam" pitchFamily="2" charset="-78"/>
              </a:rPr>
              <a:t>َّ</a:t>
            </a:r>
            <a:r>
              <a:rPr lang="ar-SA" b="1" dirty="0" smtClean="0">
                <a:effectLst>
                  <a:outerShdw blurRad="38100" dist="38100" dir="2700000" algn="tl">
                    <a:srgbClr val="000000">
                      <a:alpha val="43137"/>
                    </a:srgbClr>
                  </a:outerShdw>
                </a:effectLst>
                <a:latin typeface="+mn-lt"/>
                <a:ea typeface="+mn-ea"/>
                <a:cs typeface="Ali-A-Azzam" pitchFamily="2" charset="-78"/>
              </a:rPr>
              <a:t>ة والن</a:t>
            </a:r>
            <a:r>
              <a:rPr lang="ar-IQ" b="1" dirty="0" smtClean="0">
                <a:effectLst>
                  <a:outerShdw blurRad="38100" dist="38100" dir="2700000" algn="tl">
                    <a:srgbClr val="000000">
                      <a:alpha val="43137"/>
                    </a:srgbClr>
                  </a:outerShdw>
                </a:effectLst>
                <a:latin typeface="+mn-lt"/>
                <a:ea typeface="+mn-ea"/>
                <a:cs typeface="Ali-A-Azzam" pitchFamily="2" charset="-78"/>
              </a:rPr>
              <a:t>َّ</a:t>
            </a:r>
            <a:r>
              <a:rPr lang="ar-SA" b="1" dirty="0" smtClean="0">
                <a:effectLst>
                  <a:outerShdw blurRad="38100" dist="38100" dir="2700000" algn="tl">
                    <a:srgbClr val="000000">
                      <a:alpha val="43137"/>
                    </a:srgbClr>
                  </a:outerShdw>
                </a:effectLst>
                <a:latin typeface="+mn-lt"/>
                <a:ea typeface="+mn-ea"/>
                <a:cs typeface="Ali-A-Azzam" pitchFamily="2" charset="-78"/>
              </a:rPr>
              <a:t>فسي</a:t>
            </a:r>
            <a:r>
              <a:rPr lang="ar-IQ" b="1" dirty="0" smtClean="0">
                <a:effectLst>
                  <a:outerShdw blurRad="38100" dist="38100" dir="2700000" algn="tl">
                    <a:srgbClr val="000000">
                      <a:alpha val="43137"/>
                    </a:srgbClr>
                  </a:outerShdw>
                </a:effectLst>
                <a:latin typeface="+mn-lt"/>
                <a:ea typeface="+mn-ea"/>
                <a:cs typeface="Ali-A-Azzam" pitchFamily="2" charset="-78"/>
              </a:rPr>
              <a:t>َّ</a:t>
            </a:r>
            <a:r>
              <a:rPr lang="ar-SA" b="1" dirty="0" smtClean="0">
                <a:effectLst>
                  <a:outerShdw blurRad="38100" dist="38100" dir="2700000" algn="tl">
                    <a:srgbClr val="000000">
                      <a:alpha val="43137"/>
                    </a:srgbClr>
                  </a:outerShdw>
                </a:effectLst>
                <a:latin typeface="+mn-lt"/>
                <a:ea typeface="+mn-ea"/>
                <a:cs typeface="Ali-A-Azzam" pitchFamily="2" charset="-78"/>
              </a:rPr>
              <a:t>ة</a:t>
            </a:r>
            <a:r>
              <a:rPr lang="ar-IQ" b="1" dirty="0" smtClean="0">
                <a:effectLst>
                  <a:outerShdw blurRad="38100" dist="38100" dir="2700000" algn="tl">
                    <a:srgbClr val="000000">
                      <a:alpha val="43137"/>
                    </a:srgbClr>
                  </a:outerShdw>
                </a:effectLst>
                <a:latin typeface="+mn-lt"/>
                <a:ea typeface="+mn-ea"/>
                <a:cs typeface="Ali-A-Azzam" pitchFamily="2" charset="-78"/>
              </a:rPr>
              <a:t> </a:t>
            </a:r>
            <a:r>
              <a:rPr lang="en-US" b="1" dirty="0" smtClean="0">
                <a:effectLst>
                  <a:outerShdw blurRad="38100" dist="38100" dir="2700000" algn="tl">
                    <a:srgbClr val="000000">
                      <a:alpha val="43137"/>
                    </a:srgbClr>
                  </a:outerShdw>
                </a:effectLst>
                <a:latin typeface="+mn-lt"/>
                <a:ea typeface="+mn-ea"/>
                <a:cs typeface="Ali-A-Azzam" pitchFamily="2" charset="-78"/>
              </a:rPr>
              <a:t>.</a:t>
            </a:r>
            <a:r>
              <a:rPr lang="ar-IQ" b="1" dirty="0" smtClean="0">
                <a:effectLst>
                  <a:outerShdw blurRad="38100" dist="38100" dir="2700000" algn="tl">
                    <a:srgbClr val="000000">
                      <a:alpha val="43137"/>
                    </a:srgbClr>
                  </a:outerShdw>
                </a:effectLst>
                <a:latin typeface="+mn-lt"/>
                <a:ea typeface="+mn-ea"/>
                <a:cs typeface="Ali-A-Azzam" pitchFamily="2" charset="-78"/>
              </a:rPr>
              <a:t> </a:t>
            </a:r>
            <a:endParaRPr lang="en-US"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159516110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2095018" cy="6761018"/>
          </a:xfrm>
        </p:spPr>
        <p:txBody>
          <a:bodyPr>
            <a:noAutofit/>
          </a:bodyPr>
          <a:lstStyle/>
          <a:p>
            <a:pPr algn="r" rtl="1">
              <a:lnSpc>
                <a:spcPct val="150000"/>
              </a:lnSpc>
            </a:pPr>
            <a:r>
              <a:rPr lang="ar-IQ"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 </a:t>
            </a:r>
            <a:r>
              <a:rPr lang="ar-IQ" sz="48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 </a:t>
            </a:r>
            <a:r>
              <a:rPr lang="ar-SA" sz="4800" b="1" dirty="0" smtClean="0">
                <a:solidFill>
                  <a:srgbClr val="0070C0"/>
                </a:solidFill>
                <a:effectLst>
                  <a:outerShdw blurRad="38100" dist="38100" dir="2700000" algn="tl">
                    <a:srgbClr val="000000">
                      <a:alpha val="43137"/>
                    </a:srgbClr>
                  </a:outerShdw>
                </a:effectLst>
                <a:latin typeface="+mn-lt"/>
                <a:ea typeface="+mn-ea"/>
                <a:cs typeface="MCS TOPAZ HIGH VER60" pitchFamily="2" charset="-78"/>
              </a:rPr>
              <a:t>3</a:t>
            </a:r>
            <a:r>
              <a:rPr lang="ar-SA" sz="48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 </a:t>
            </a:r>
            <a:r>
              <a:rPr lang="ar-SA" sz="4800" b="1" dirty="0">
                <a:solidFill>
                  <a:srgbClr val="0070C0"/>
                </a:solidFill>
                <a:effectLst>
                  <a:outerShdw blurRad="38100" dist="38100" dir="2700000" algn="tl">
                    <a:srgbClr val="000000">
                      <a:alpha val="43137"/>
                    </a:srgbClr>
                  </a:outerShdw>
                </a:effectLst>
                <a:latin typeface="+mn-lt"/>
                <a:ea typeface="+mn-ea"/>
                <a:cs typeface="Ali-A-Samik" pitchFamily="2" charset="-78"/>
              </a:rPr>
              <a:t>علم </a:t>
            </a:r>
            <a:r>
              <a:rPr lang="ar-SA" sz="48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النّ</a:t>
            </a:r>
            <a:r>
              <a:rPr lang="ar-IQ" sz="48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a:t>
            </a:r>
            <a:r>
              <a:rPr lang="ar-SA" sz="48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فس الت</a:t>
            </a:r>
            <a:r>
              <a:rPr lang="ar-IQ" sz="48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a:t>
            </a:r>
            <a:r>
              <a:rPr lang="ar-SA" sz="48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جاري</a:t>
            </a:r>
            <a:r>
              <a:rPr lang="ar-SA" sz="4800" b="1" dirty="0">
                <a:solidFill>
                  <a:srgbClr val="0070C0"/>
                </a:solidFill>
                <a:effectLst>
                  <a:outerShdw blurRad="38100" dist="38100" dir="2700000" algn="tl">
                    <a:srgbClr val="000000">
                      <a:alpha val="43137"/>
                    </a:srgbClr>
                  </a:outerShdw>
                </a:effectLst>
                <a:latin typeface="+mn-lt"/>
                <a:ea typeface="+mn-ea"/>
                <a:cs typeface="Ali-A-Samik" pitchFamily="2" charset="-78"/>
              </a:rPr>
              <a:t>:</a:t>
            </a:r>
            <a:r>
              <a:rPr lang="en-US" sz="4000" b="1" dirty="0">
                <a:effectLst>
                  <a:outerShdw blurRad="38100" dist="38100" dir="2700000" algn="tl">
                    <a:srgbClr val="000000">
                      <a:alpha val="43137"/>
                    </a:srgbClr>
                  </a:outerShdw>
                </a:effectLst>
                <a:latin typeface="+mn-lt"/>
                <a:ea typeface="+mn-ea"/>
                <a:cs typeface="Ali-A-Sharif" pitchFamily="2" charset="-78"/>
              </a:rPr>
              <a:t/>
            </a:r>
            <a:br>
              <a:rPr lang="en-US" sz="4000" b="1" dirty="0">
                <a:effectLst>
                  <a:outerShdw blurRad="38100" dist="38100" dir="2700000" algn="tl">
                    <a:srgbClr val="000000">
                      <a:alpha val="43137"/>
                    </a:srgbClr>
                  </a:outerShdw>
                </a:effectLst>
                <a:latin typeface="+mn-lt"/>
                <a:ea typeface="+mn-ea"/>
                <a:cs typeface="Ali-A-Sharif" pitchFamily="2" charset="-78"/>
              </a:rPr>
            </a:br>
            <a:r>
              <a:rPr lang="en-US" b="1" dirty="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يدرس </a:t>
            </a:r>
            <a:r>
              <a:rPr lang="ar-SA" b="1" dirty="0">
                <a:solidFill>
                  <a:srgbClr val="FF0000"/>
                </a:solidFill>
                <a:effectLst>
                  <a:outerShdw blurRad="38100" dist="38100" dir="2700000" algn="tl">
                    <a:srgbClr val="000000">
                      <a:alpha val="43137"/>
                    </a:srgbClr>
                  </a:outerShdw>
                </a:effectLst>
                <a:latin typeface="+mn-lt"/>
                <a:ea typeface="+mn-ea"/>
                <a:cs typeface="Ali-A-Azzam" pitchFamily="2" charset="-78"/>
              </a:rPr>
              <a:t>دوافع </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الش</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راء</a:t>
            </a:r>
            <a:r>
              <a:rPr lang="ar-SA" b="1" dirty="0">
                <a:solidFill>
                  <a:srgbClr val="FF0000"/>
                </a:solidFill>
                <a:effectLst>
                  <a:outerShdw blurRad="38100" dist="38100" dir="2700000" algn="tl">
                    <a:srgbClr val="000000">
                      <a:alpha val="43137"/>
                    </a:srgbClr>
                  </a:outerShdw>
                </a:effectLst>
                <a:latin typeface="+mn-lt"/>
                <a:ea typeface="+mn-ea"/>
                <a:cs typeface="Ali-A-Azzam" pitchFamily="2" charset="-78"/>
              </a:rPr>
              <a:t>، والاتجاهات </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الن</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فسي</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ة </a:t>
            </a:r>
            <a:r>
              <a:rPr lang="ar-SA" b="1" dirty="0">
                <a:solidFill>
                  <a:srgbClr val="FF0000"/>
                </a:solidFill>
                <a:effectLst>
                  <a:outerShdw blurRad="38100" dist="38100" dir="2700000" algn="tl">
                    <a:srgbClr val="000000">
                      <a:alpha val="43137"/>
                    </a:srgbClr>
                  </a:outerShdw>
                </a:effectLst>
                <a:latin typeface="+mn-lt"/>
                <a:ea typeface="+mn-ea"/>
                <a:cs typeface="Ali-A-Azzam" pitchFamily="2" charset="-78"/>
              </a:rPr>
              <a:t>نحو </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الس</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لع</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en-US"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en-US" b="1" dirty="0">
                <a:effectLst>
                  <a:outerShdw blurRad="38100" dist="38100" dir="2700000" algn="tl">
                    <a:srgbClr val="000000">
                      <a:alpha val="43137"/>
                    </a:srgbClr>
                  </a:outerShdw>
                </a:effectLst>
                <a:latin typeface="+mn-lt"/>
                <a:ea typeface="+mn-ea"/>
                <a:cs typeface="Ali-A-Azzam" pitchFamily="2" charset="-78"/>
              </a:rPr>
              <a:t/>
            </a:r>
            <a:br>
              <a:rPr lang="en-US" b="1" dirty="0">
                <a:effectLst>
                  <a:outerShdw blurRad="38100" dist="38100" dir="2700000" algn="tl">
                    <a:srgbClr val="000000">
                      <a:alpha val="43137"/>
                    </a:srgbClr>
                  </a:outerShdw>
                </a:effectLst>
                <a:latin typeface="+mn-lt"/>
                <a:ea typeface="+mn-ea"/>
                <a:cs typeface="Ali-A-Azzam" pitchFamily="2" charset="-78"/>
              </a:rPr>
            </a:br>
            <a:r>
              <a:rPr lang="en-US" b="1" dirty="0">
                <a:solidFill>
                  <a:srgbClr val="00B050"/>
                </a:solidFill>
                <a:effectLst>
                  <a:outerShdw blurRad="38100" dist="38100" dir="2700000" algn="tl">
                    <a:srgbClr val="000000">
                      <a:alpha val="43137"/>
                    </a:srgbClr>
                  </a:outerShdw>
                </a:effectLst>
                <a:latin typeface="+mn-lt"/>
                <a:ea typeface="+mn-ea"/>
                <a:cs typeface="Ali-A-Azzam" pitchFamily="2" charset="-78"/>
              </a:rPr>
              <a:t>• </a:t>
            </a:r>
            <a:r>
              <a:rPr lang="ar-IQ" b="1" dirty="0" smtClean="0">
                <a:solidFill>
                  <a:srgbClr val="00B050"/>
                </a:solidFill>
                <a:effectLst>
                  <a:outerShdw blurRad="38100" dist="38100" dir="2700000" algn="tl">
                    <a:srgbClr val="000000">
                      <a:alpha val="43137"/>
                    </a:srgbClr>
                  </a:outerShdw>
                </a:effectLst>
                <a:latin typeface="+mn-lt"/>
                <a:ea typeface="+mn-ea"/>
                <a:cs typeface="Ali-A-Azzam" pitchFamily="2" charset="-78"/>
              </a:rPr>
              <a:t> </a:t>
            </a:r>
            <a:r>
              <a:rPr lang="ar-SA" b="1" dirty="0" smtClean="0">
                <a:solidFill>
                  <a:srgbClr val="00B050"/>
                </a:solidFill>
                <a:effectLst>
                  <a:outerShdw blurRad="38100" dist="38100" dir="2700000" algn="tl">
                    <a:srgbClr val="000000">
                      <a:alpha val="43137"/>
                    </a:srgbClr>
                  </a:outerShdw>
                </a:effectLst>
                <a:latin typeface="+mn-lt"/>
                <a:ea typeface="+mn-ea"/>
                <a:cs typeface="Ali-A-Azzam" pitchFamily="2" charset="-78"/>
              </a:rPr>
              <a:t>يدرس </a:t>
            </a:r>
            <a:r>
              <a:rPr lang="ar-SA" b="1" dirty="0">
                <a:solidFill>
                  <a:srgbClr val="00B050"/>
                </a:solidFill>
                <a:effectLst>
                  <a:outerShdw blurRad="38100" dist="38100" dir="2700000" algn="tl">
                    <a:srgbClr val="000000">
                      <a:alpha val="43137"/>
                    </a:srgbClr>
                  </a:outerShdw>
                </a:effectLst>
                <a:latin typeface="+mn-lt"/>
                <a:ea typeface="+mn-ea"/>
                <a:cs typeface="Ali-A-Azzam" pitchFamily="2" charset="-78"/>
              </a:rPr>
              <a:t>سيكولوجية البيع </a:t>
            </a:r>
            <a:r>
              <a:rPr lang="ar-SA" b="1" dirty="0" smtClean="0">
                <a:solidFill>
                  <a:srgbClr val="00B050"/>
                </a:solidFill>
                <a:effectLst>
                  <a:outerShdw blurRad="38100" dist="38100" dir="2700000" algn="tl">
                    <a:srgbClr val="000000">
                      <a:alpha val="43137"/>
                    </a:srgbClr>
                  </a:outerShdw>
                </a:effectLst>
                <a:latin typeface="+mn-lt"/>
                <a:ea typeface="+mn-ea"/>
                <a:cs typeface="Ali-A-Azzam" pitchFamily="2" charset="-78"/>
              </a:rPr>
              <a:t>والإعلانات</a:t>
            </a:r>
            <a:r>
              <a:rPr lang="ar-IQ" b="1" dirty="0" smtClean="0">
                <a:solidFill>
                  <a:srgbClr val="00B050"/>
                </a:solidFill>
                <a:effectLst>
                  <a:outerShdw blurRad="38100" dist="38100" dir="2700000" algn="tl">
                    <a:srgbClr val="000000">
                      <a:alpha val="43137"/>
                    </a:srgbClr>
                  </a:outerShdw>
                </a:effectLst>
                <a:latin typeface="+mn-lt"/>
                <a:ea typeface="+mn-ea"/>
                <a:cs typeface="Ali-A-Azzam" pitchFamily="2" charset="-78"/>
              </a:rPr>
              <a:t> </a:t>
            </a:r>
            <a:r>
              <a:rPr lang="en-US"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a:t>
            </a:r>
            <a:r>
              <a:rPr lang="en-US" sz="4000" b="1" dirty="0">
                <a:effectLst>
                  <a:outerShdw blurRad="38100" dist="38100" dir="2700000" algn="tl">
                    <a:srgbClr val="000000">
                      <a:alpha val="43137"/>
                    </a:srgbClr>
                  </a:outerShdw>
                </a:effectLst>
                <a:latin typeface="+mn-lt"/>
                <a:ea typeface="+mn-ea"/>
                <a:cs typeface="Ali-A-Sharif" pitchFamily="2" charset="-78"/>
              </a:rPr>
              <a:t/>
            </a:r>
            <a:br>
              <a:rPr lang="en-US" sz="4000" b="1" dirty="0">
                <a:effectLst>
                  <a:outerShdw blurRad="38100" dist="38100" dir="2700000" algn="tl">
                    <a:srgbClr val="000000">
                      <a:alpha val="43137"/>
                    </a:srgbClr>
                  </a:outerShdw>
                </a:effectLst>
                <a:latin typeface="+mn-lt"/>
                <a:ea typeface="+mn-ea"/>
                <a:cs typeface="Ali-A-Sharif" pitchFamily="2" charset="-78"/>
              </a:rPr>
            </a:br>
            <a:r>
              <a:rPr lang="ar-IQ"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smtClean="0">
                <a:solidFill>
                  <a:srgbClr val="C00000"/>
                </a:solidFill>
                <a:effectLst>
                  <a:outerShdw blurRad="38100" dist="38100" dir="2700000" algn="tl">
                    <a:srgbClr val="000000">
                      <a:alpha val="43137"/>
                    </a:srgbClr>
                  </a:outerShdw>
                </a:effectLst>
                <a:latin typeface="+mn-lt"/>
                <a:ea typeface="+mn-ea"/>
                <a:cs typeface="MCS TOPAZ HIGH VER60" pitchFamily="2" charset="-78"/>
              </a:rPr>
              <a:t>4</a:t>
            </a:r>
            <a:r>
              <a:rPr lang="ar-SA" sz="4800" b="1" dirty="0" smtClean="0">
                <a:solidFill>
                  <a:srgbClr val="C00000"/>
                </a:solidFill>
                <a:effectLst>
                  <a:outerShdw blurRad="38100" dist="38100" dir="2700000" algn="tl">
                    <a:srgbClr val="000000">
                      <a:alpha val="43137"/>
                    </a:srgbClr>
                  </a:outerShdw>
                </a:effectLst>
                <a:latin typeface="+mn-lt"/>
                <a:ea typeface="+mn-ea"/>
                <a:cs typeface="Ali-A-Samik" pitchFamily="2" charset="-78"/>
              </a:rPr>
              <a:t>- </a:t>
            </a:r>
            <a:r>
              <a:rPr lang="ar-SA" sz="4800" b="1" dirty="0">
                <a:solidFill>
                  <a:srgbClr val="C00000"/>
                </a:solidFill>
                <a:effectLst>
                  <a:outerShdw blurRad="38100" dist="38100" dir="2700000" algn="tl">
                    <a:srgbClr val="000000">
                      <a:alpha val="43137"/>
                    </a:srgbClr>
                  </a:outerShdw>
                </a:effectLst>
                <a:latin typeface="+mn-lt"/>
                <a:ea typeface="+mn-ea"/>
                <a:cs typeface="Ali-A-Samik" pitchFamily="2" charset="-78"/>
              </a:rPr>
              <a:t>علم </a:t>
            </a:r>
            <a:r>
              <a:rPr lang="ar-SA" sz="4800" b="1" dirty="0" smtClean="0">
                <a:solidFill>
                  <a:srgbClr val="C00000"/>
                </a:solidFill>
                <a:effectLst>
                  <a:outerShdw blurRad="38100" dist="38100" dir="2700000" algn="tl">
                    <a:srgbClr val="000000">
                      <a:alpha val="43137"/>
                    </a:srgbClr>
                  </a:outerShdw>
                </a:effectLst>
                <a:latin typeface="+mn-lt"/>
                <a:ea typeface="+mn-ea"/>
                <a:cs typeface="Ali-A-Samik" pitchFamily="2" charset="-78"/>
              </a:rPr>
              <a:t>النّ</a:t>
            </a:r>
            <a:r>
              <a:rPr lang="ar-IQ" sz="4800" b="1" dirty="0" smtClean="0">
                <a:solidFill>
                  <a:srgbClr val="C00000"/>
                </a:solidFill>
                <a:effectLst>
                  <a:outerShdw blurRad="38100" dist="38100" dir="2700000" algn="tl">
                    <a:srgbClr val="000000">
                      <a:alpha val="43137"/>
                    </a:srgbClr>
                  </a:outerShdw>
                </a:effectLst>
                <a:latin typeface="+mn-lt"/>
                <a:ea typeface="+mn-ea"/>
                <a:cs typeface="Ali-A-Samik" pitchFamily="2" charset="-78"/>
              </a:rPr>
              <a:t>َ</a:t>
            </a:r>
            <a:r>
              <a:rPr lang="ar-SA" sz="4800" b="1" dirty="0" smtClean="0">
                <a:solidFill>
                  <a:srgbClr val="C00000"/>
                </a:solidFill>
                <a:effectLst>
                  <a:outerShdw blurRad="38100" dist="38100" dir="2700000" algn="tl">
                    <a:srgbClr val="000000">
                      <a:alpha val="43137"/>
                    </a:srgbClr>
                  </a:outerShdw>
                </a:effectLst>
                <a:latin typeface="+mn-lt"/>
                <a:ea typeface="+mn-ea"/>
                <a:cs typeface="Ali-A-Samik" pitchFamily="2" charset="-78"/>
              </a:rPr>
              <a:t>فس </a:t>
            </a:r>
            <a:r>
              <a:rPr lang="ar-SA" sz="4800" b="1" dirty="0">
                <a:solidFill>
                  <a:srgbClr val="C00000"/>
                </a:solidFill>
                <a:effectLst>
                  <a:outerShdw blurRad="38100" dist="38100" dir="2700000" algn="tl">
                    <a:srgbClr val="000000">
                      <a:alpha val="43137"/>
                    </a:srgbClr>
                  </a:outerShdw>
                </a:effectLst>
                <a:latin typeface="+mn-lt"/>
                <a:ea typeface="+mn-ea"/>
                <a:cs typeface="Ali-A-Samik" pitchFamily="2" charset="-78"/>
              </a:rPr>
              <a:t>الجنائي: </a:t>
            </a:r>
            <a:r>
              <a:rPr lang="en-US" sz="4000" b="1" dirty="0">
                <a:effectLst>
                  <a:outerShdw blurRad="38100" dist="38100" dir="2700000" algn="tl">
                    <a:srgbClr val="000000">
                      <a:alpha val="43137"/>
                    </a:srgbClr>
                  </a:outerShdw>
                </a:effectLst>
                <a:latin typeface="+mn-lt"/>
                <a:ea typeface="+mn-ea"/>
                <a:cs typeface="Ali-A-Sharif" pitchFamily="2" charset="-78"/>
              </a:rPr>
              <a:t/>
            </a:r>
            <a:br>
              <a:rPr lang="en-US" sz="4000" b="1" dirty="0">
                <a:effectLst>
                  <a:outerShdw blurRad="38100" dist="38100" dir="2700000" algn="tl">
                    <a:srgbClr val="000000">
                      <a:alpha val="43137"/>
                    </a:srgbClr>
                  </a:outerShdw>
                </a:effectLst>
                <a:latin typeface="+mn-lt"/>
                <a:ea typeface="+mn-ea"/>
                <a:cs typeface="Ali-A-Sharif" pitchFamily="2" charset="-78"/>
              </a:rPr>
            </a:br>
            <a:r>
              <a:rPr lang="en-US" sz="5400" b="1" dirty="0">
                <a:effectLst>
                  <a:outerShdw blurRad="38100" dist="38100" dir="2700000" algn="tl">
                    <a:srgbClr val="000000">
                      <a:alpha val="43137"/>
                    </a:srgbClr>
                  </a:outerShdw>
                </a:effectLst>
                <a:latin typeface="+mn-lt"/>
                <a:ea typeface="+mn-ea"/>
                <a:cs typeface="Ali-A-Sharif" pitchFamily="2" charset="-78"/>
              </a:rPr>
              <a:t>•  </a:t>
            </a:r>
            <a:r>
              <a:rPr lang="ar-IQ" sz="5400" b="1" dirty="0" smtClean="0">
                <a:effectLst>
                  <a:outerShdw blurRad="38100" dist="38100" dir="2700000" algn="tl">
                    <a:srgbClr val="000000">
                      <a:alpha val="43137"/>
                    </a:srgbClr>
                  </a:outerShdw>
                </a:effectLst>
                <a:latin typeface="+mn-lt"/>
                <a:ea typeface="+mn-ea"/>
                <a:cs typeface="Ali-A-Sharif" pitchFamily="2" charset="-78"/>
              </a:rPr>
              <a:t> </a:t>
            </a:r>
            <a:r>
              <a:rPr lang="ar-SA" sz="5400" b="1" dirty="0" smtClean="0">
                <a:effectLst>
                  <a:outerShdw blurRad="38100" dist="38100" dir="2700000" algn="tl">
                    <a:srgbClr val="000000">
                      <a:alpha val="43137"/>
                    </a:srgbClr>
                  </a:outerShdw>
                </a:effectLst>
                <a:latin typeface="+mn-lt"/>
                <a:ea typeface="+mn-ea"/>
                <a:cs typeface="Ali-A-Sharif" pitchFamily="2" charset="-78"/>
              </a:rPr>
              <a:t>فرع </a:t>
            </a:r>
            <a:r>
              <a:rPr lang="ar-SA" sz="5400" b="1" dirty="0">
                <a:effectLst>
                  <a:outerShdw blurRad="38100" dist="38100" dir="2700000" algn="tl">
                    <a:srgbClr val="000000">
                      <a:alpha val="43137"/>
                    </a:srgbClr>
                  </a:outerShdw>
                </a:effectLst>
                <a:latin typeface="+mn-lt"/>
                <a:ea typeface="+mn-ea"/>
                <a:cs typeface="Ali-A-Sharif" pitchFamily="2" charset="-78"/>
              </a:rPr>
              <a:t>تطبيقي لعلم </a:t>
            </a:r>
            <a:r>
              <a:rPr lang="ar-SA" sz="5400" b="1" dirty="0" smtClean="0">
                <a:effectLst>
                  <a:outerShdw blurRad="38100" dist="38100" dir="2700000" algn="tl">
                    <a:srgbClr val="000000">
                      <a:alpha val="43137"/>
                    </a:srgbClr>
                  </a:outerShdw>
                </a:effectLst>
                <a:latin typeface="+mn-lt"/>
                <a:ea typeface="+mn-ea"/>
                <a:cs typeface="Ali-A-Sharif" pitchFamily="2" charset="-78"/>
              </a:rPr>
              <a:t>الن</a:t>
            </a:r>
            <a:r>
              <a:rPr lang="ar-IQ" sz="5400" b="1" dirty="0" smtClean="0">
                <a:effectLst>
                  <a:outerShdw blurRad="38100" dist="38100" dir="2700000" algn="tl">
                    <a:srgbClr val="000000">
                      <a:alpha val="43137"/>
                    </a:srgbClr>
                  </a:outerShdw>
                </a:effectLst>
                <a:latin typeface="+mn-lt"/>
                <a:ea typeface="+mn-ea"/>
                <a:cs typeface="Ali-A-Sharif" pitchFamily="2" charset="-78"/>
              </a:rPr>
              <a:t>َّ</a:t>
            </a:r>
            <a:r>
              <a:rPr lang="ar-SA" sz="5400" b="1" dirty="0" smtClean="0">
                <a:effectLst>
                  <a:outerShdw blurRad="38100" dist="38100" dir="2700000" algn="tl">
                    <a:srgbClr val="000000">
                      <a:alpha val="43137"/>
                    </a:srgbClr>
                  </a:outerShdw>
                </a:effectLst>
                <a:latin typeface="+mn-lt"/>
                <a:ea typeface="+mn-ea"/>
                <a:cs typeface="Ali-A-Sharif" pitchFamily="2" charset="-78"/>
              </a:rPr>
              <a:t>فس الش</a:t>
            </a:r>
            <a:r>
              <a:rPr lang="ar-IQ" sz="5400" b="1" dirty="0" smtClean="0">
                <a:effectLst>
                  <a:outerShdw blurRad="38100" dist="38100" dir="2700000" algn="tl">
                    <a:srgbClr val="000000">
                      <a:alpha val="43137"/>
                    </a:srgbClr>
                  </a:outerShdw>
                </a:effectLst>
                <a:latin typeface="+mn-lt"/>
                <a:ea typeface="+mn-ea"/>
                <a:cs typeface="Ali-A-Sharif" pitchFamily="2" charset="-78"/>
              </a:rPr>
              <a:t>َّ</a:t>
            </a:r>
            <a:r>
              <a:rPr lang="ar-SA" sz="5400" b="1" dirty="0" smtClean="0">
                <a:effectLst>
                  <a:outerShdw blurRad="38100" dist="38100" dir="2700000" algn="tl">
                    <a:srgbClr val="000000">
                      <a:alpha val="43137"/>
                    </a:srgbClr>
                  </a:outerShdw>
                </a:effectLst>
                <a:latin typeface="+mn-lt"/>
                <a:ea typeface="+mn-ea"/>
                <a:cs typeface="Ali-A-Sharif" pitchFamily="2" charset="-78"/>
              </a:rPr>
              <a:t>واذ</a:t>
            </a:r>
            <a:r>
              <a:rPr lang="ar-IQ" sz="5400" b="1" dirty="0" smtClean="0">
                <a:effectLst>
                  <a:outerShdw blurRad="38100" dist="38100" dir="2700000" algn="tl">
                    <a:srgbClr val="000000">
                      <a:alpha val="43137"/>
                    </a:srgbClr>
                  </a:outerShdw>
                </a:effectLst>
                <a:latin typeface="+mn-lt"/>
                <a:ea typeface="+mn-ea"/>
                <a:cs typeface="Ali-A-Sharif" pitchFamily="2" charset="-78"/>
              </a:rPr>
              <a:t> </a:t>
            </a:r>
            <a:r>
              <a:rPr lang="en-US" sz="5400" b="1" dirty="0" smtClean="0">
                <a:effectLst>
                  <a:outerShdw blurRad="38100" dist="38100" dir="2700000" algn="tl">
                    <a:srgbClr val="000000">
                      <a:alpha val="43137"/>
                    </a:srgbClr>
                  </a:outerShdw>
                </a:effectLst>
                <a:latin typeface="+mn-lt"/>
                <a:ea typeface="+mn-ea"/>
                <a:cs typeface="Ali-A-Sharif" pitchFamily="2" charset="-78"/>
              </a:rPr>
              <a:t>.</a:t>
            </a:r>
            <a:r>
              <a:rPr lang="ar-IQ" sz="5400" b="1" dirty="0" smtClean="0">
                <a:effectLst>
                  <a:outerShdw blurRad="38100" dist="38100" dir="2700000" algn="tl">
                    <a:srgbClr val="000000">
                      <a:alpha val="43137"/>
                    </a:srgbClr>
                  </a:outerShdw>
                </a:effectLst>
                <a:latin typeface="+mn-lt"/>
                <a:ea typeface="+mn-ea"/>
                <a:cs typeface="Ali-A-Sharif" pitchFamily="2" charset="-78"/>
              </a:rPr>
              <a:t> </a:t>
            </a:r>
            <a:r>
              <a:rPr lang="en-US" sz="5400" b="1" dirty="0">
                <a:effectLst>
                  <a:outerShdw blurRad="38100" dist="38100" dir="2700000" algn="tl">
                    <a:srgbClr val="000000">
                      <a:alpha val="43137"/>
                    </a:srgbClr>
                  </a:outerShdw>
                </a:effectLst>
                <a:latin typeface="+mn-lt"/>
                <a:ea typeface="+mn-ea"/>
                <a:cs typeface="Ali-A-Sharif" pitchFamily="2" charset="-78"/>
              </a:rPr>
              <a:t/>
            </a:r>
            <a:br>
              <a:rPr lang="en-US" sz="5400" b="1" dirty="0">
                <a:effectLst>
                  <a:outerShdw blurRad="38100" dist="38100" dir="2700000" algn="tl">
                    <a:srgbClr val="000000">
                      <a:alpha val="43137"/>
                    </a:srgbClr>
                  </a:outerShdw>
                </a:effectLst>
                <a:latin typeface="+mn-lt"/>
                <a:ea typeface="+mn-ea"/>
                <a:cs typeface="Ali-A-Sharif" pitchFamily="2" charset="-78"/>
              </a:rPr>
            </a:br>
            <a:r>
              <a:rPr lang="en-US" sz="5400" b="1" dirty="0">
                <a:solidFill>
                  <a:srgbClr val="7030A0"/>
                </a:solidFill>
                <a:effectLst>
                  <a:outerShdw blurRad="38100" dist="38100" dir="2700000" algn="tl">
                    <a:srgbClr val="000000">
                      <a:alpha val="43137"/>
                    </a:srgbClr>
                  </a:outerShdw>
                </a:effectLst>
                <a:latin typeface="+mn-lt"/>
                <a:ea typeface="+mn-ea"/>
                <a:cs typeface="Ali-A-Sharif" pitchFamily="2" charset="-78"/>
              </a:rPr>
              <a:t>•  </a:t>
            </a:r>
            <a:r>
              <a:rPr lang="ar-IQ" sz="54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 </a:t>
            </a:r>
            <a:r>
              <a:rPr lang="ar-SA" sz="54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يدرس </a:t>
            </a:r>
            <a:r>
              <a:rPr lang="ar-SA" sz="5400" b="1" dirty="0">
                <a:solidFill>
                  <a:srgbClr val="7030A0"/>
                </a:solidFill>
                <a:effectLst>
                  <a:outerShdw blurRad="38100" dist="38100" dir="2700000" algn="tl">
                    <a:srgbClr val="000000">
                      <a:alpha val="43137"/>
                    </a:srgbClr>
                  </a:outerShdw>
                </a:effectLst>
                <a:latin typeface="+mn-lt"/>
                <a:ea typeface="+mn-ea"/>
                <a:cs typeface="Ali-A-Sharif" pitchFamily="2" charset="-78"/>
              </a:rPr>
              <a:t>أسباب الجريمة وطرق </a:t>
            </a:r>
            <a:r>
              <a:rPr lang="ar-SA" sz="54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علاجها</a:t>
            </a:r>
            <a:r>
              <a:rPr lang="ar-IQ" sz="54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 </a:t>
            </a:r>
            <a:r>
              <a:rPr lang="en-US" sz="54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a:t>
            </a:r>
            <a:r>
              <a:rPr lang="ar-IQ" sz="54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 </a:t>
            </a:r>
            <a:endParaRPr lang="en-US" sz="5400" b="1" dirty="0">
              <a:solidFill>
                <a:srgbClr val="7030A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361211973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2095018" cy="6650182"/>
          </a:xfrm>
        </p:spPr>
        <p:txBody>
          <a:bodyPr>
            <a:noAutofit/>
          </a:bodyPr>
          <a:lstStyle/>
          <a:p>
            <a:pPr algn="r" rtl="1">
              <a:lnSpc>
                <a:spcPct val="150000"/>
              </a:lnSpc>
            </a:pPr>
            <a:r>
              <a:rPr lang="ar-IQ" sz="36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  </a:t>
            </a:r>
            <a:r>
              <a:rPr lang="ar-SA" sz="6000" b="1" dirty="0">
                <a:solidFill>
                  <a:srgbClr val="FF0000"/>
                </a:solidFill>
                <a:effectLst>
                  <a:outerShdw blurRad="38100" dist="38100" dir="2700000" algn="tl">
                    <a:srgbClr val="000000">
                      <a:alpha val="43137"/>
                    </a:srgbClr>
                  </a:outerShdw>
                </a:effectLst>
                <a:latin typeface="+mn-lt"/>
                <a:ea typeface="+mn-ea"/>
                <a:cs typeface="MCS TOPAZ HIGH VER60" pitchFamily="2" charset="-78"/>
              </a:rPr>
              <a:t>5</a:t>
            </a:r>
            <a:r>
              <a:rPr lang="ar-SA" sz="6000" b="1" dirty="0">
                <a:solidFill>
                  <a:srgbClr val="FF0000"/>
                </a:solidFill>
                <a:effectLst>
                  <a:outerShdw blurRad="38100" dist="38100" dir="2700000" algn="tl">
                    <a:srgbClr val="000000">
                      <a:alpha val="43137"/>
                    </a:srgbClr>
                  </a:outerShdw>
                </a:effectLst>
                <a:latin typeface="+mn-lt"/>
                <a:ea typeface="+mn-ea"/>
                <a:cs typeface="Ali-A-Samik" pitchFamily="2" charset="-78"/>
              </a:rPr>
              <a:t>- علم </a:t>
            </a:r>
            <a:r>
              <a:rPr lang="ar-SA" sz="60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النّ</a:t>
            </a:r>
            <a:r>
              <a:rPr lang="ar-IQ" sz="60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a:t>
            </a:r>
            <a:r>
              <a:rPr lang="ar-SA" sz="60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فس </a:t>
            </a:r>
            <a:r>
              <a:rPr lang="ar-SA" sz="6000" b="1" dirty="0">
                <a:solidFill>
                  <a:srgbClr val="FF0000"/>
                </a:solidFill>
                <a:effectLst>
                  <a:outerShdw blurRad="38100" dist="38100" dir="2700000" algn="tl">
                    <a:srgbClr val="000000">
                      <a:alpha val="43137"/>
                    </a:srgbClr>
                  </a:outerShdw>
                </a:effectLst>
                <a:latin typeface="+mn-lt"/>
                <a:ea typeface="+mn-ea"/>
                <a:cs typeface="Ali-A-Samik" pitchFamily="2" charset="-78"/>
              </a:rPr>
              <a:t>العسكري أو الحربي:</a:t>
            </a:r>
            <a:r>
              <a:rPr lang="en-US" sz="3200" b="1" dirty="0">
                <a:effectLst>
                  <a:outerShdw blurRad="38100" dist="38100" dir="2700000" algn="tl">
                    <a:srgbClr val="000000">
                      <a:alpha val="43137"/>
                    </a:srgbClr>
                  </a:outerShdw>
                </a:effectLst>
                <a:latin typeface="+mn-lt"/>
                <a:ea typeface="+mn-ea"/>
                <a:cs typeface="Ali-A-Sharif" pitchFamily="2" charset="-78"/>
              </a:rPr>
              <a:t/>
            </a:r>
            <a:br>
              <a:rPr lang="en-US" sz="3200" b="1" dirty="0">
                <a:effectLst>
                  <a:outerShdw blurRad="38100" dist="38100" dir="2700000" algn="tl">
                    <a:srgbClr val="000000">
                      <a:alpha val="43137"/>
                    </a:srgbClr>
                  </a:outerShdw>
                </a:effectLst>
                <a:latin typeface="+mn-lt"/>
                <a:ea typeface="+mn-ea"/>
                <a:cs typeface="Ali-A-Sharif" pitchFamily="2" charset="-78"/>
              </a:rPr>
            </a:br>
            <a:r>
              <a:rPr lang="en-US" sz="4000" b="1" dirty="0">
                <a:solidFill>
                  <a:srgbClr val="7030A0"/>
                </a:solidFill>
                <a:effectLst>
                  <a:outerShdw blurRad="38100" dist="38100" dir="2700000" algn="tl">
                    <a:srgbClr val="000000">
                      <a:alpha val="43137"/>
                    </a:srgbClr>
                  </a:outerShdw>
                </a:effectLst>
                <a:latin typeface="+mn-lt"/>
                <a:ea typeface="+mn-ea"/>
                <a:cs typeface="Ali-A-Sharif" pitchFamily="2" charset="-78"/>
              </a:rPr>
              <a:t>• </a:t>
            </a:r>
            <a:r>
              <a:rPr lang="ar-IQ"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 </a:t>
            </a:r>
            <a:r>
              <a:rPr lang="ar-SA"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يطبق </a:t>
            </a:r>
            <a:r>
              <a:rPr lang="ar-SA" b="1" dirty="0">
                <a:solidFill>
                  <a:srgbClr val="7030A0"/>
                </a:solidFill>
                <a:effectLst>
                  <a:outerShdw blurRad="38100" dist="38100" dir="2700000" algn="tl">
                    <a:srgbClr val="000000">
                      <a:alpha val="43137"/>
                    </a:srgbClr>
                  </a:outerShdw>
                </a:effectLst>
                <a:latin typeface="+mn-lt"/>
                <a:ea typeface="+mn-ea"/>
                <a:cs typeface="Ali-A-Sharif" pitchFamily="2" charset="-78"/>
              </a:rPr>
              <a:t>مبادئ علم </a:t>
            </a:r>
            <a:r>
              <a:rPr lang="ar-SA"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الن</a:t>
            </a:r>
            <a:r>
              <a:rPr lang="ar-IQ"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a:t>
            </a:r>
            <a:r>
              <a:rPr lang="ar-SA"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فس </a:t>
            </a:r>
            <a:r>
              <a:rPr lang="ar-SA" b="1" dirty="0">
                <a:solidFill>
                  <a:srgbClr val="7030A0"/>
                </a:solidFill>
                <a:effectLst>
                  <a:outerShdw blurRad="38100" dist="38100" dir="2700000" algn="tl">
                    <a:srgbClr val="000000">
                      <a:alpha val="43137"/>
                    </a:srgbClr>
                  </a:outerShdw>
                </a:effectLst>
                <a:latin typeface="+mn-lt"/>
                <a:ea typeface="+mn-ea"/>
                <a:cs typeface="Ali-A-Sharif" pitchFamily="2" charset="-78"/>
              </a:rPr>
              <a:t>في الجيش لزيادة كفاءة القوات </a:t>
            </a:r>
            <a:r>
              <a:rPr lang="ar-SA"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المحاربة</a:t>
            </a:r>
            <a:r>
              <a:rPr lang="ar-IQ"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 </a:t>
            </a:r>
            <a:r>
              <a:rPr lang="en-US"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a:t>
            </a:r>
            <a:r>
              <a:rPr lang="ar-IQ"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 </a:t>
            </a:r>
            <a:r>
              <a:rPr lang="en-US" sz="4000" b="1" dirty="0">
                <a:effectLst>
                  <a:outerShdw blurRad="38100" dist="38100" dir="2700000" algn="tl">
                    <a:srgbClr val="000000">
                      <a:alpha val="43137"/>
                    </a:srgbClr>
                  </a:outerShdw>
                </a:effectLst>
                <a:latin typeface="+mn-lt"/>
                <a:ea typeface="+mn-ea"/>
                <a:cs typeface="Ali-A-Sharif" pitchFamily="2" charset="-78"/>
              </a:rPr>
              <a:t/>
            </a:r>
            <a:br>
              <a:rPr lang="en-US" sz="4000" b="1" dirty="0">
                <a:effectLst>
                  <a:outerShdw blurRad="38100" dist="38100" dir="2700000" algn="tl">
                    <a:srgbClr val="000000">
                      <a:alpha val="43137"/>
                    </a:srgbClr>
                  </a:outerShdw>
                </a:effectLst>
                <a:latin typeface="+mn-lt"/>
                <a:ea typeface="+mn-ea"/>
                <a:cs typeface="Ali-A-Sharif" pitchFamily="2" charset="-78"/>
              </a:rPr>
            </a:br>
            <a:r>
              <a:rPr lang="en-US" sz="4000" b="1" dirty="0">
                <a:effectLst>
                  <a:outerShdw blurRad="38100" dist="38100" dir="2700000" algn="tl">
                    <a:srgbClr val="000000">
                      <a:alpha val="43137"/>
                    </a:srgbClr>
                  </a:outerShdw>
                </a:effectLst>
                <a:latin typeface="+mn-lt"/>
                <a:ea typeface="+mn-ea"/>
                <a:cs typeface="Ali-A-Sharif" pitchFamily="2" charset="-78"/>
              </a:rPr>
              <a:t>• </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يستخدم </a:t>
            </a:r>
            <a:r>
              <a:rPr lang="ar-SA" sz="4000" b="1" dirty="0">
                <a:effectLst>
                  <a:outerShdw blurRad="38100" dist="38100" dir="2700000" algn="tl">
                    <a:srgbClr val="000000">
                      <a:alpha val="43137"/>
                    </a:srgbClr>
                  </a:outerShdw>
                </a:effectLst>
                <a:latin typeface="+mn-lt"/>
                <a:ea typeface="+mn-ea"/>
                <a:cs typeface="Ali-A-Sharif" pitchFamily="2" charset="-78"/>
              </a:rPr>
              <a:t>الاختبارات </a:t>
            </a:r>
            <a:r>
              <a:rPr lang="ar-SA" sz="4000" b="1" dirty="0" smtClean="0">
                <a:effectLst>
                  <a:outerShdw blurRad="38100" dist="38100" dir="2700000" algn="tl">
                    <a:srgbClr val="000000">
                      <a:alpha val="43137"/>
                    </a:srgbClr>
                  </a:outerShdw>
                </a:effectLst>
                <a:latin typeface="+mn-lt"/>
                <a:ea typeface="+mn-ea"/>
                <a:cs typeface="Ali-A-Sharif" pitchFamily="2" charset="-78"/>
              </a:rPr>
              <a:t>النفسي</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ة </a:t>
            </a:r>
            <a:r>
              <a:rPr lang="ar-SA" sz="4000" b="1" dirty="0">
                <a:effectLst>
                  <a:outerShdw blurRad="38100" dist="38100" dir="2700000" algn="tl">
                    <a:srgbClr val="000000">
                      <a:alpha val="43137"/>
                    </a:srgbClr>
                  </a:outerShdw>
                </a:effectLst>
                <a:latin typeface="+mn-lt"/>
                <a:ea typeface="+mn-ea"/>
                <a:cs typeface="Ali-A-Sharif" pitchFamily="2" charset="-78"/>
              </a:rPr>
              <a:t>لاختيار أنسب الجنود وتوزيعهم على الوحدات بما يناسب قدراتهم واستعداداتهم</a:t>
            </a:r>
            <a:r>
              <a:rPr lang="en-US" sz="4000" b="1" dirty="0">
                <a:effectLst>
                  <a:outerShdw blurRad="38100" dist="38100" dir="2700000" algn="tl">
                    <a:srgbClr val="000000">
                      <a:alpha val="43137"/>
                    </a:srgbClr>
                  </a:outerShdw>
                </a:effectLst>
                <a:latin typeface="+mn-lt"/>
                <a:ea typeface="+mn-ea"/>
                <a:cs typeface="Ali-A-Sharif" pitchFamily="2" charset="-78"/>
              </a:rPr>
              <a:t>.</a:t>
            </a:r>
            <a:br>
              <a:rPr lang="en-US" sz="4000" b="1" dirty="0">
                <a:effectLst>
                  <a:outerShdw blurRad="38100" dist="38100" dir="2700000" algn="tl">
                    <a:srgbClr val="000000">
                      <a:alpha val="43137"/>
                    </a:srgbClr>
                  </a:outerShdw>
                </a:effectLst>
                <a:latin typeface="+mn-lt"/>
                <a:ea typeface="+mn-ea"/>
                <a:cs typeface="Ali-A-Sharif" pitchFamily="2" charset="-78"/>
              </a:rPr>
            </a:br>
            <a:r>
              <a:rPr lang="en-US" sz="4000" b="1" dirty="0">
                <a:solidFill>
                  <a:srgbClr val="C00000"/>
                </a:solidFill>
                <a:effectLst>
                  <a:outerShdw blurRad="38100" dist="38100" dir="2700000" algn="tl">
                    <a:srgbClr val="000000">
                      <a:alpha val="43137"/>
                    </a:srgbClr>
                  </a:outerShdw>
                </a:effectLst>
                <a:latin typeface="+mn-lt"/>
                <a:ea typeface="+mn-ea"/>
                <a:cs typeface="Ali-A-Sharif" pitchFamily="2" charset="-78"/>
              </a:rPr>
              <a:t>• </a:t>
            </a:r>
            <a:r>
              <a:rPr lang="ar-IQ" sz="4000"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 </a:t>
            </a:r>
            <a:r>
              <a:rPr lang="ar-SA"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يطبق </a:t>
            </a:r>
            <a:r>
              <a:rPr lang="ar-SA" b="1" dirty="0">
                <a:solidFill>
                  <a:srgbClr val="C00000"/>
                </a:solidFill>
                <a:effectLst>
                  <a:outerShdw blurRad="38100" dist="38100" dir="2700000" algn="tl">
                    <a:srgbClr val="000000">
                      <a:alpha val="43137"/>
                    </a:srgbClr>
                  </a:outerShdw>
                </a:effectLst>
                <a:latin typeface="+mn-lt"/>
                <a:ea typeface="+mn-ea"/>
                <a:cs typeface="Ali-A-Sharif" pitchFamily="2" charset="-78"/>
              </a:rPr>
              <a:t>مبادئ </a:t>
            </a:r>
            <a:r>
              <a:rPr lang="ar-SA"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الت</a:t>
            </a:r>
            <a:r>
              <a:rPr lang="ar-IQ"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a:t>
            </a:r>
            <a:r>
              <a:rPr lang="ar-SA"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عل</a:t>
            </a:r>
            <a:r>
              <a:rPr lang="ar-IQ"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a:t>
            </a:r>
            <a:r>
              <a:rPr lang="ar-SA"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م </a:t>
            </a:r>
            <a:r>
              <a:rPr lang="ar-SA" b="1" dirty="0">
                <a:solidFill>
                  <a:srgbClr val="C00000"/>
                </a:solidFill>
                <a:effectLst>
                  <a:outerShdw blurRad="38100" dist="38100" dir="2700000" algn="tl">
                    <a:srgbClr val="000000">
                      <a:alpha val="43137"/>
                    </a:srgbClr>
                  </a:outerShdw>
                </a:effectLst>
                <a:latin typeface="+mn-lt"/>
                <a:ea typeface="+mn-ea"/>
                <a:cs typeface="Ali-A-Sharif" pitchFamily="2" charset="-78"/>
              </a:rPr>
              <a:t>في برامج </a:t>
            </a:r>
            <a:r>
              <a:rPr lang="ar-SA"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الت</a:t>
            </a:r>
            <a:r>
              <a:rPr lang="ar-IQ"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a:t>
            </a:r>
            <a:r>
              <a:rPr lang="ar-SA"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دريب العسكري</a:t>
            </a:r>
            <a:r>
              <a:rPr lang="ar-IQ"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 </a:t>
            </a:r>
            <a:r>
              <a:rPr lang="en-US"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a:t>
            </a:r>
            <a:r>
              <a:rPr lang="en-US" sz="4000" b="1" dirty="0">
                <a:effectLst>
                  <a:outerShdw blurRad="38100" dist="38100" dir="2700000" algn="tl">
                    <a:srgbClr val="000000">
                      <a:alpha val="43137"/>
                    </a:srgbClr>
                  </a:outerShdw>
                </a:effectLst>
                <a:latin typeface="+mn-lt"/>
                <a:ea typeface="+mn-ea"/>
                <a:cs typeface="Ali-A-Sharif" pitchFamily="2" charset="-78"/>
              </a:rPr>
              <a:t/>
            </a:r>
            <a:br>
              <a:rPr lang="en-US" sz="4000" b="1" dirty="0">
                <a:effectLst>
                  <a:outerShdw blurRad="38100" dist="38100" dir="2700000" algn="tl">
                    <a:srgbClr val="000000">
                      <a:alpha val="43137"/>
                    </a:srgbClr>
                  </a:outerShdw>
                </a:effectLst>
                <a:latin typeface="+mn-lt"/>
                <a:ea typeface="+mn-ea"/>
                <a:cs typeface="Ali-A-Sharif" pitchFamily="2" charset="-78"/>
              </a:rPr>
            </a:br>
            <a:r>
              <a:rPr lang="en-US" sz="4000" b="1" dirty="0" smtClean="0">
                <a:solidFill>
                  <a:srgbClr val="002060"/>
                </a:solidFill>
                <a:effectLst>
                  <a:outerShdw blurRad="38100" dist="38100" dir="2700000" algn="tl">
                    <a:srgbClr val="000000">
                      <a:alpha val="43137"/>
                    </a:srgbClr>
                  </a:outerShdw>
                </a:effectLst>
                <a:latin typeface="+mn-lt"/>
                <a:ea typeface="+mn-ea"/>
                <a:cs typeface="Ali-A-Sharif" pitchFamily="2" charset="-78"/>
              </a:rPr>
              <a:t>•</a:t>
            </a:r>
            <a:r>
              <a:rPr lang="ar-IQ" sz="4000" b="1" dirty="0" smtClean="0">
                <a:solidFill>
                  <a:srgbClr val="002060"/>
                </a:solidFill>
                <a:effectLst>
                  <a:outerShdw blurRad="38100" dist="38100" dir="2700000" algn="tl">
                    <a:srgbClr val="000000">
                      <a:alpha val="43137"/>
                    </a:srgbClr>
                  </a:outerShdw>
                </a:effectLst>
                <a:latin typeface="+mn-lt"/>
                <a:ea typeface="+mn-ea"/>
                <a:cs typeface="Ali-A-Sharif" pitchFamily="2" charset="-78"/>
              </a:rPr>
              <a:t> </a:t>
            </a:r>
            <a:r>
              <a:rPr lang="ar-SA" b="1" dirty="0" smtClean="0">
                <a:solidFill>
                  <a:srgbClr val="002060"/>
                </a:solidFill>
                <a:effectLst>
                  <a:outerShdw blurRad="38100" dist="38100" dir="2700000" algn="tl">
                    <a:srgbClr val="000000">
                      <a:alpha val="43137"/>
                    </a:srgbClr>
                  </a:outerShdw>
                </a:effectLst>
                <a:latin typeface="+mn-lt"/>
                <a:ea typeface="+mn-ea"/>
                <a:cs typeface="Ali-A-Sharif" pitchFamily="2" charset="-78"/>
              </a:rPr>
              <a:t>علاج </a:t>
            </a:r>
            <a:r>
              <a:rPr lang="ar-SA" b="1" dirty="0">
                <a:solidFill>
                  <a:srgbClr val="002060"/>
                </a:solidFill>
                <a:effectLst>
                  <a:outerShdw blurRad="38100" dist="38100" dir="2700000" algn="tl">
                    <a:srgbClr val="000000">
                      <a:alpha val="43137"/>
                    </a:srgbClr>
                  </a:outerShdw>
                </a:effectLst>
                <a:latin typeface="+mn-lt"/>
                <a:ea typeface="+mn-ea"/>
                <a:cs typeface="Ali-A-Sharif" pitchFamily="2" charset="-78"/>
              </a:rPr>
              <a:t>وتأهيل الجنود بعد القتال من المصابين بصدمات </a:t>
            </a:r>
            <a:r>
              <a:rPr lang="ar-SA" b="1" dirty="0" smtClean="0">
                <a:solidFill>
                  <a:srgbClr val="002060"/>
                </a:solidFill>
                <a:effectLst>
                  <a:outerShdw blurRad="38100" dist="38100" dir="2700000" algn="tl">
                    <a:srgbClr val="000000">
                      <a:alpha val="43137"/>
                    </a:srgbClr>
                  </a:outerShdw>
                </a:effectLst>
                <a:latin typeface="+mn-lt"/>
                <a:ea typeface="+mn-ea"/>
                <a:cs typeface="Ali-A-Sharif" pitchFamily="2" charset="-78"/>
              </a:rPr>
              <a:t>نفسي</a:t>
            </a:r>
            <a:r>
              <a:rPr lang="ar-IQ" b="1" dirty="0" smtClean="0">
                <a:solidFill>
                  <a:srgbClr val="002060"/>
                </a:solidFill>
                <a:effectLst>
                  <a:outerShdw blurRad="38100" dist="38100" dir="2700000" algn="tl">
                    <a:srgbClr val="000000">
                      <a:alpha val="43137"/>
                    </a:srgbClr>
                  </a:outerShdw>
                </a:effectLst>
                <a:latin typeface="+mn-lt"/>
                <a:ea typeface="+mn-ea"/>
                <a:cs typeface="Ali-A-Sharif" pitchFamily="2" charset="-78"/>
              </a:rPr>
              <a:t>َّ</a:t>
            </a:r>
            <a:r>
              <a:rPr lang="ar-SA" b="1" dirty="0" smtClean="0">
                <a:solidFill>
                  <a:srgbClr val="002060"/>
                </a:solidFill>
                <a:effectLst>
                  <a:outerShdw blurRad="38100" dist="38100" dir="2700000" algn="tl">
                    <a:srgbClr val="000000">
                      <a:alpha val="43137"/>
                    </a:srgbClr>
                  </a:outerShdw>
                </a:effectLst>
                <a:latin typeface="+mn-lt"/>
                <a:ea typeface="+mn-ea"/>
                <a:cs typeface="Ali-A-Sharif" pitchFamily="2" charset="-78"/>
              </a:rPr>
              <a:t>ة </a:t>
            </a:r>
            <a:r>
              <a:rPr lang="ar-SA" b="1" dirty="0">
                <a:solidFill>
                  <a:srgbClr val="002060"/>
                </a:solidFill>
                <a:effectLst>
                  <a:outerShdw blurRad="38100" dist="38100" dir="2700000" algn="tl">
                    <a:srgbClr val="000000">
                      <a:alpha val="43137"/>
                    </a:srgbClr>
                  </a:outerShdw>
                </a:effectLst>
                <a:latin typeface="+mn-lt"/>
                <a:ea typeface="+mn-ea"/>
                <a:cs typeface="Ali-A-Sharif" pitchFamily="2" charset="-78"/>
              </a:rPr>
              <a:t>أو تشوهات </a:t>
            </a:r>
            <a:r>
              <a:rPr lang="ar-SA" b="1" dirty="0" smtClean="0">
                <a:solidFill>
                  <a:srgbClr val="002060"/>
                </a:solidFill>
                <a:effectLst>
                  <a:outerShdw blurRad="38100" dist="38100" dir="2700000" algn="tl">
                    <a:srgbClr val="000000">
                      <a:alpha val="43137"/>
                    </a:srgbClr>
                  </a:outerShdw>
                </a:effectLst>
                <a:latin typeface="+mn-lt"/>
                <a:ea typeface="+mn-ea"/>
                <a:cs typeface="Ali-A-Sharif" pitchFamily="2" charset="-78"/>
              </a:rPr>
              <a:t>بدني</a:t>
            </a:r>
            <a:r>
              <a:rPr lang="ar-IQ" b="1" dirty="0" smtClean="0">
                <a:solidFill>
                  <a:srgbClr val="002060"/>
                </a:solidFill>
                <a:effectLst>
                  <a:outerShdw blurRad="38100" dist="38100" dir="2700000" algn="tl">
                    <a:srgbClr val="000000">
                      <a:alpha val="43137"/>
                    </a:srgbClr>
                  </a:outerShdw>
                </a:effectLst>
                <a:latin typeface="+mn-lt"/>
                <a:ea typeface="+mn-ea"/>
                <a:cs typeface="Ali-A-Sharif" pitchFamily="2" charset="-78"/>
              </a:rPr>
              <a:t>َّ</a:t>
            </a:r>
            <a:r>
              <a:rPr lang="ar-SA" b="1" dirty="0" smtClean="0">
                <a:solidFill>
                  <a:srgbClr val="002060"/>
                </a:solidFill>
                <a:effectLst>
                  <a:outerShdw blurRad="38100" dist="38100" dir="2700000" algn="tl">
                    <a:srgbClr val="000000">
                      <a:alpha val="43137"/>
                    </a:srgbClr>
                  </a:outerShdw>
                </a:effectLst>
                <a:latin typeface="+mn-lt"/>
                <a:ea typeface="+mn-ea"/>
                <a:cs typeface="Ali-A-Sharif" pitchFamily="2" charset="-78"/>
              </a:rPr>
              <a:t>ة</a:t>
            </a:r>
            <a:r>
              <a:rPr lang="ar-IQ" b="1" dirty="0" smtClean="0">
                <a:solidFill>
                  <a:srgbClr val="002060"/>
                </a:solidFill>
                <a:effectLst>
                  <a:outerShdw blurRad="38100" dist="38100" dir="2700000" algn="tl">
                    <a:srgbClr val="000000">
                      <a:alpha val="43137"/>
                    </a:srgbClr>
                  </a:outerShdw>
                </a:effectLst>
                <a:latin typeface="+mn-lt"/>
                <a:ea typeface="+mn-ea"/>
                <a:cs typeface="Ali-A-Sharif" pitchFamily="2" charset="-78"/>
              </a:rPr>
              <a:t> </a:t>
            </a:r>
            <a:endParaRPr lang="en-US" sz="3600" b="1" dirty="0">
              <a:solidFill>
                <a:srgbClr val="00206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396187238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207818"/>
            <a:ext cx="11998036" cy="6442364"/>
          </a:xfrm>
        </p:spPr>
        <p:txBody>
          <a:bodyPr>
            <a:noAutofit/>
          </a:bodyPr>
          <a:lstStyle/>
          <a:p>
            <a:pPr algn="r" rtl="1">
              <a:lnSpc>
                <a:spcPct val="150000"/>
              </a:lnSpc>
            </a:pPr>
            <a:r>
              <a:rPr lang="ar-SA" sz="5400" b="1" dirty="0">
                <a:solidFill>
                  <a:srgbClr val="0070C0"/>
                </a:solidFill>
                <a:effectLst>
                  <a:outerShdw blurRad="38100" dist="38100" dir="2700000" algn="tl">
                    <a:srgbClr val="000000">
                      <a:alpha val="43137"/>
                    </a:srgbClr>
                  </a:outerShdw>
                </a:effectLst>
                <a:latin typeface="+mn-lt"/>
                <a:ea typeface="+mn-ea"/>
                <a:cs typeface="MCS TOPAZ HIGH VER60" pitchFamily="2" charset="-78"/>
              </a:rPr>
              <a:t>6</a:t>
            </a:r>
            <a:r>
              <a:rPr lang="ar-SA" sz="5400" b="1" dirty="0">
                <a:solidFill>
                  <a:srgbClr val="0070C0"/>
                </a:solidFill>
                <a:effectLst>
                  <a:outerShdw blurRad="38100" dist="38100" dir="2700000" algn="tl">
                    <a:srgbClr val="000000">
                      <a:alpha val="43137"/>
                    </a:srgbClr>
                  </a:outerShdw>
                </a:effectLst>
                <a:latin typeface="+mn-lt"/>
                <a:ea typeface="+mn-ea"/>
                <a:cs typeface="Ali-A-Samik" pitchFamily="2" charset="-78"/>
              </a:rPr>
              <a:t>- علم </a:t>
            </a:r>
            <a:r>
              <a:rPr lang="ar-SA" sz="54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النّ</a:t>
            </a:r>
            <a:r>
              <a:rPr lang="ar-IQ" sz="54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a:t>
            </a:r>
            <a:r>
              <a:rPr lang="ar-SA" sz="54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ف</a:t>
            </a:r>
            <a:r>
              <a:rPr lang="ar-IQ" sz="54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ـ</a:t>
            </a:r>
            <a:r>
              <a:rPr lang="ar-SA" sz="54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س الس</a:t>
            </a:r>
            <a:r>
              <a:rPr lang="ar-IQ" sz="54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a:t>
            </a:r>
            <a:r>
              <a:rPr lang="ar-SA" sz="54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ياس</a:t>
            </a:r>
            <a:r>
              <a:rPr lang="ar-IQ" sz="54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ـ</a:t>
            </a:r>
            <a:r>
              <a:rPr lang="ar-SA" sz="5400"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ي</a:t>
            </a:r>
            <a:r>
              <a:rPr lang="ar-SA" sz="5400" b="1" dirty="0">
                <a:solidFill>
                  <a:srgbClr val="0070C0"/>
                </a:solidFill>
                <a:effectLst>
                  <a:outerShdw blurRad="38100" dist="38100" dir="2700000" algn="tl">
                    <a:srgbClr val="000000">
                      <a:alpha val="43137"/>
                    </a:srgbClr>
                  </a:outerShdw>
                </a:effectLst>
                <a:latin typeface="+mn-lt"/>
                <a:ea typeface="+mn-ea"/>
                <a:cs typeface="Ali-A-Samik" pitchFamily="2" charset="-78"/>
              </a:rPr>
              <a:t>:</a:t>
            </a:r>
            <a:r>
              <a:rPr lang="en-US" sz="3200" b="1" dirty="0">
                <a:effectLst>
                  <a:outerShdw blurRad="38100" dist="38100" dir="2700000" algn="tl">
                    <a:srgbClr val="000000">
                      <a:alpha val="43137"/>
                    </a:srgbClr>
                  </a:outerShdw>
                </a:effectLst>
                <a:latin typeface="+mn-lt"/>
                <a:ea typeface="+mn-ea"/>
                <a:cs typeface="Ali-A-Sharif" pitchFamily="2" charset="-78"/>
              </a:rPr>
              <a:t/>
            </a:r>
            <a:br>
              <a:rPr lang="en-US" sz="3200" b="1" dirty="0">
                <a:effectLst>
                  <a:outerShdw blurRad="38100" dist="38100" dir="2700000" algn="tl">
                    <a:srgbClr val="000000">
                      <a:alpha val="43137"/>
                    </a:srgbClr>
                  </a:outerShdw>
                </a:effectLst>
                <a:latin typeface="+mn-lt"/>
                <a:ea typeface="+mn-ea"/>
                <a:cs typeface="Ali-A-Sharif" pitchFamily="2" charset="-78"/>
              </a:rPr>
            </a:br>
            <a:r>
              <a:rPr lang="en-US" b="1" dirty="0">
                <a:solidFill>
                  <a:srgbClr val="FF0000"/>
                </a:solidFill>
                <a:effectLst>
                  <a:outerShdw blurRad="38100" dist="38100" dir="2700000" algn="tl">
                    <a:srgbClr val="000000">
                      <a:alpha val="43137"/>
                    </a:srgbClr>
                  </a:outerShdw>
                </a:effectLst>
                <a:latin typeface="+mn-lt"/>
                <a:ea typeface="+mn-ea"/>
                <a:cs typeface="Ali-A-Azzam" pitchFamily="2" charset="-78"/>
              </a:rPr>
              <a:t>•</a:t>
            </a:r>
            <a:r>
              <a:rPr lang="en-US" sz="1400" b="1" dirty="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يدر</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س </a:t>
            </a:r>
            <a:r>
              <a:rPr lang="ar-SA" b="1" dirty="0">
                <a:solidFill>
                  <a:srgbClr val="FF0000"/>
                </a:solidFill>
                <a:effectLst>
                  <a:outerShdw blurRad="38100" dist="38100" dir="2700000" algn="tl">
                    <a:srgbClr val="000000">
                      <a:alpha val="43137"/>
                    </a:srgbClr>
                  </a:outerShdw>
                </a:effectLst>
                <a:latin typeface="+mn-lt"/>
                <a:ea typeface="+mn-ea"/>
                <a:cs typeface="Ali-A-Azzam" pitchFamily="2" charset="-78"/>
              </a:rPr>
              <a:t>العوامل </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الن</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فسي</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ة </a:t>
            </a:r>
            <a:r>
              <a:rPr lang="ar-SA" b="1" dirty="0">
                <a:solidFill>
                  <a:srgbClr val="FF0000"/>
                </a:solidFill>
                <a:effectLst>
                  <a:outerShdw blurRad="38100" dist="38100" dir="2700000" algn="tl">
                    <a:srgbClr val="000000">
                      <a:alpha val="43137"/>
                    </a:srgbClr>
                  </a:outerShdw>
                </a:effectLst>
                <a:latin typeface="+mn-lt"/>
                <a:ea typeface="+mn-ea"/>
                <a:cs typeface="Ali-A-Azzam" pitchFamily="2" charset="-78"/>
              </a:rPr>
              <a:t>التي تدفع </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الن</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اس </a:t>
            </a:r>
            <a:r>
              <a:rPr lang="ar-SA" b="1" dirty="0">
                <a:solidFill>
                  <a:srgbClr val="FF0000"/>
                </a:solidFill>
                <a:effectLst>
                  <a:outerShdw blurRad="38100" dist="38100" dir="2700000" algn="tl">
                    <a:srgbClr val="000000">
                      <a:alpha val="43137"/>
                    </a:srgbClr>
                  </a:outerShdw>
                </a:effectLst>
                <a:latin typeface="+mn-lt"/>
                <a:ea typeface="+mn-ea"/>
                <a:cs typeface="Ali-A-Azzam" pitchFamily="2" charset="-78"/>
              </a:rPr>
              <a:t>لاعتناق بعض المبادئ </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الس</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ياسي</a:t>
            </a:r>
            <a:r>
              <a:rPr lang="ar-IQ"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ة</a:t>
            </a:r>
            <a:r>
              <a:rPr lang="ar-SA" b="1" dirty="0">
                <a:solidFill>
                  <a:srgbClr val="FF0000"/>
                </a:solidFill>
                <a:effectLst>
                  <a:outerShdw blurRad="38100" dist="38100" dir="2700000" algn="tl">
                    <a:srgbClr val="000000">
                      <a:alpha val="43137"/>
                    </a:srgbClr>
                  </a:outerShdw>
                </a:effectLst>
                <a:latin typeface="+mn-lt"/>
                <a:ea typeface="+mn-ea"/>
                <a:cs typeface="Ali-A-Azzam" pitchFamily="2" charset="-78"/>
              </a:rPr>
              <a:t>، أو تدفعهم لتفضيل بعض المرشحين في الانتخابات.</a:t>
            </a:r>
            <a:r>
              <a:rPr lang="en-US" sz="3200" b="1" dirty="0">
                <a:effectLst>
                  <a:outerShdw blurRad="38100" dist="38100" dir="2700000" algn="tl">
                    <a:srgbClr val="000000">
                      <a:alpha val="43137"/>
                    </a:srgbClr>
                  </a:outerShdw>
                </a:effectLst>
                <a:latin typeface="+mn-lt"/>
                <a:ea typeface="+mn-ea"/>
                <a:cs typeface="Ali-A-Sharif" pitchFamily="2" charset="-78"/>
              </a:rPr>
              <a:t/>
            </a:r>
            <a:br>
              <a:rPr lang="en-US" sz="3200" b="1" dirty="0">
                <a:effectLst>
                  <a:outerShdw blurRad="38100" dist="38100" dir="2700000" algn="tl">
                    <a:srgbClr val="000000">
                      <a:alpha val="43137"/>
                    </a:srgbClr>
                  </a:outerShdw>
                </a:effectLst>
                <a:latin typeface="+mn-lt"/>
                <a:ea typeface="+mn-ea"/>
                <a:cs typeface="Ali-A-Sharif" pitchFamily="2" charset="-78"/>
              </a:rPr>
            </a:br>
            <a:r>
              <a:rPr lang="ar-SA" sz="3200" b="1" dirty="0">
                <a:effectLst>
                  <a:outerShdw blurRad="38100" dist="38100" dir="2700000" algn="tl">
                    <a:srgbClr val="000000">
                      <a:alpha val="43137"/>
                    </a:srgbClr>
                  </a:outerShdw>
                </a:effectLst>
                <a:latin typeface="+mn-lt"/>
                <a:ea typeface="+mn-ea"/>
                <a:cs typeface="Ali-A-Sharif" pitchFamily="2" charset="-78"/>
              </a:rPr>
              <a:t> </a:t>
            </a:r>
            <a:r>
              <a:rPr lang="ar-SA" sz="5400" b="1" dirty="0">
                <a:solidFill>
                  <a:srgbClr val="00B050"/>
                </a:solidFill>
                <a:effectLst>
                  <a:outerShdw blurRad="38100" dist="38100" dir="2700000" algn="tl">
                    <a:srgbClr val="000000">
                      <a:alpha val="43137"/>
                    </a:srgbClr>
                  </a:outerShdw>
                </a:effectLst>
                <a:latin typeface="+mn-lt"/>
                <a:ea typeface="+mn-ea"/>
                <a:cs typeface="MCS TOPAZ HIGH VER60" pitchFamily="2" charset="-78"/>
              </a:rPr>
              <a:t>7</a:t>
            </a:r>
            <a:r>
              <a:rPr lang="ar-SA" sz="5400" b="1" dirty="0">
                <a:solidFill>
                  <a:srgbClr val="00B050"/>
                </a:solidFill>
                <a:effectLst>
                  <a:outerShdw blurRad="38100" dist="38100" dir="2700000" algn="tl">
                    <a:srgbClr val="000000">
                      <a:alpha val="43137"/>
                    </a:srgbClr>
                  </a:outerShdw>
                </a:effectLst>
                <a:latin typeface="+mn-lt"/>
                <a:ea typeface="+mn-ea"/>
                <a:cs typeface="Ali-A-Samik" pitchFamily="2" charset="-78"/>
              </a:rPr>
              <a:t>-علم </a:t>
            </a:r>
            <a:r>
              <a:rPr lang="ar-SA" sz="54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النّ</a:t>
            </a:r>
            <a:r>
              <a:rPr lang="ar-IQ" sz="54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a:t>
            </a:r>
            <a:r>
              <a:rPr lang="ar-SA" sz="54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فس الإرش</a:t>
            </a:r>
            <a:r>
              <a:rPr lang="ar-IQ" sz="54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ـ</a:t>
            </a:r>
            <a:r>
              <a:rPr lang="ar-SA" sz="54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اد الأس</a:t>
            </a:r>
            <a:r>
              <a:rPr lang="ar-IQ" sz="54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ـ</a:t>
            </a:r>
            <a:r>
              <a:rPr lang="ar-SA" sz="54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ري</a:t>
            </a:r>
            <a:r>
              <a:rPr lang="ar-SA" sz="5400" b="1" dirty="0">
                <a:solidFill>
                  <a:srgbClr val="00B050"/>
                </a:solidFill>
                <a:effectLst>
                  <a:outerShdw blurRad="38100" dist="38100" dir="2700000" algn="tl">
                    <a:srgbClr val="000000">
                      <a:alpha val="43137"/>
                    </a:srgbClr>
                  </a:outerShdw>
                </a:effectLst>
                <a:latin typeface="+mn-lt"/>
                <a:ea typeface="+mn-ea"/>
                <a:cs typeface="Ali-A-Samik" pitchFamily="2" charset="-78"/>
              </a:rPr>
              <a:t>:</a:t>
            </a:r>
            <a:r>
              <a:rPr lang="en-US" sz="3200" b="1" dirty="0">
                <a:effectLst>
                  <a:outerShdw blurRad="38100" dist="38100" dir="2700000" algn="tl">
                    <a:srgbClr val="000000">
                      <a:alpha val="43137"/>
                    </a:srgbClr>
                  </a:outerShdw>
                </a:effectLst>
                <a:latin typeface="+mn-lt"/>
                <a:ea typeface="+mn-ea"/>
                <a:cs typeface="Ali-A-Sharif" pitchFamily="2" charset="-78"/>
              </a:rPr>
              <a:t/>
            </a:r>
            <a:br>
              <a:rPr lang="en-US" sz="3200" b="1" dirty="0">
                <a:effectLst>
                  <a:outerShdw blurRad="38100" dist="38100" dir="2700000" algn="tl">
                    <a:srgbClr val="000000">
                      <a:alpha val="43137"/>
                    </a:srgbClr>
                  </a:outerShdw>
                </a:effectLst>
                <a:latin typeface="+mn-lt"/>
                <a:ea typeface="+mn-ea"/>
                <a:cs typeface="Ali-A-Sharif" pitchFamily="2" charset="-78"/>
              </a:rPr>
            </a:br>
            <a:r>
              <a:rPr lang="en-US" sz="3800" b="1" dirty="0">
                <a:effectLst>
                  <a:outerShdw blurRad="38100" dist="38100" dir="2700000" algn="tl">
                    <a:srgbClr val="000000">
                      <a:alpha val="43137"/>
                    </a:srgbClr>
                  </a:outerShdw>
                </a:effectLst>
                <a:latin typeface="+mn-lt"/>
                <a:ea typeface="+mn-ea"/>
                <a:cs typeface="Ali-A-Azzam" pitchFamily="2" charset="-78"/>
              </a:rPr>
              <a:t>•</a:t>
            </a:r>
            <a:r>
              <a:rPr lang="en-US" sz="1050" b="1" dirty="0">
                <a:effectLst>
                  <a:outerShdw blurRad="38100" dist="38100" dir="2700000" algn="tl">
                    <a:srgbClr val="000000">
                      <a:alpha val="43137"/>
                    </a:srgbClr>
                  </a:outerShdw>
                </a:effectLst>
                <a:latin typeface="+mn-lt"/>
                <a:ea typeface="+mn-ea"/>
                <a:cs typeface="Ali-A-Azzam" pitchFamily="2" charset="-78"/>
              </a:rPr>
              <a:t>  </a:t>
            </a:r>
            <a:r>
              <a:rPr lang="ar-IQ" sz="3800" b="1" dirty="0" smtClean="0">
                <a:effectLst>
                  <a:outerShdw blurRad="38100" dist="38100" dir="2700000" algn="tl">
                    <a:srgbClr val="000000">
                      <a:alpha val="43137"/>
                    </a:srgbClr>
                  </a:outerShdw>
                </a:effectLst>
                <a:latin typeface="+mn-lt"/>
                <a:ea typeface="+mn-ea"/>
                <a:cs typeface="Ali-A-Azzam" pitchFamily="2" charset="-78"/>
              </a:rPr>
              <a:t> </a:t>
            </a:r>
            <a:r>
              <a:rPr lang="ar-SA" sz="3800" b="1" dirty="0" smtClean="0">
                <a:effectLst>
                  <a:outerShdw blurRad="38100" dist="38100" dir="2700000" algn="tl">
                    <a:srgbClr val="000000">
                      <a:alpha val="43137"/>
                    </a:srgbClr>
                  </a:outerShdw>
                </a:effectLst>
                <a:latin typeface="+mn-lt"/>
                <a:ea typeface="+mn-ea"/>
                <a:cs typeface="Ali-A-Azzam" pitchFamily="2" charset="-78"/>
              </a:rPr>
              <a:t>يدر</a:t>
            </a:r>
            <a:r>
              <a:rPr lang="ar-IQ" sz="3800" b="1" dirty="0" smtClean="0">
                <a:effectLst>
                  <a:outerShdw blurRad="38100" dist="38100" dir="2700000" algn="tl">
                    <a:srgbClr val="000000">
                      <a:alpha val="43137"/>
                    </a:srgbClr>
                  </a:outerShdw>
                </a:effectLst>
                <a:latin typeface="+mn-lt"/>
                <a:ea typeface="+mn-ea"/>
                <a:cs typeface="Ali-A-Azzam" pitchFamily="2" charset="-78"/>
              </a:rPr>
              <a:t>ِّ</a:t>
            </a:r>
            <a:r>
              <a:rPr lang="ar-SA" sz="3800" b="1" dirty="0" smtClean="0">
                <a:effectLst>
                  <a:outerShdw blurRad="38100" dist="38100" dir="2700000" algn="tl">
                    <a:srgbClr val="000000">
                      <a:alpha val="43137"/>
                    </a:srgbClr>
                  </a:outerShdw>
                </a:effectLst>
                <a:latin typeface="+mn-lt"/>
                <a:ea typeface="+mn-ea"/>
                <a:cs typeface="Ali-A-Azzam" pitchFamily="2" charset="-78"/>
              </a:rPr>
              <a:t>س </a:t>
            </a:r>
            <a:r>
              <a:rPr lang="ar-SA" sz="3800" b="1" dirty="0">
                <a:effectLst>
                  <a:outerShdw blurRad="38100" dist="38100" dir="2700000" algn="tl">
                    <a:srgbClr val="000000">
                      <a:alpha val="43137"/>
                    </a:srgbClr>
                  </a:outerShdw>
                </a:effectLst>
                <a:latin typeface="+mn-lt"/>
                <a:ea typeface="+mn-ea"/>
                <a:cs typeface="Ali-A-Azzam" pitchFamily="2" charset="-78"/>
              </a:rPr>
              <a:t>مشكلات الأسرة </a:t>
            </a:r>
            <a:r>
              <a:rPr lang="ar-SA" sz="3800" b="1" dirty="0">
                <a:solidFill>
                  <a:srgbClr val="00B0F0"/>
                </a:solidFill>
                <a:effectLst>
                  <a:outerShdw blurRad="38100" dist="38100" dir="2700000" algn="tl">
                    <a:srgbClr val="000000">
                      <a:alpha val="43137"/>
                    </a:srgbClr>
                  </a:outerShdw>
                </a:effectLst>
                <a:latin typeface="+mn-lt"/>
                <a:ea typeface="+mn-ea"/>
                <a:cs typeface="Ali-A-Azzam" pitchFamily="2" charset="-78"/>
              </a:rPr>
              <a:t>(الأسباب التي تؤدي لسوء </a:t>
            </a:r>
            <a:r>
              <a:rPr lang="ar-SA" sz="3800" b="1" dirty="0" smtClean="0">
                <a:solidFill>
                  <a:srgbClr val="00B0F0"/>
                </a:solidFill>
                <a:effectLst>
                  <a:outerShdw blurRad="38100" dist="38100" dir="2700000" algn="tl">
                    <a:srgbClr val="000000">
                      <a:alpha val="43137"/>
                    </a:srgbClr>
                  </a:outerShdw>
                </a:effectLst>
                <a:latin typeface="+mn-lt"/>
                <a:ea typeface="+mn-ea"/>
                <a:cs typeface="Ali-A-Azzam" pitchFamily="2" charset="-78"/>
              </a:rPr>
              <a:t>الت</a:t>
            </a:r>
            <a:r>
              <a:rPr lang="ar-IQ" sz="3800" b="1" dirty="0" smtClean="0">
                <a:solidFill>
                  <a:srgbClr val="00B0F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B0F0"/>
                </a:solidFill>
                <a:effectLst>
                  <a:outerShdw blurRad="38100" dist="38100" dir="2700000" algn="tl">
                    <a:srgbClr val="000000">
                      <a:alpha val="43137"/>
                    </a:srgbClr>
                  </a:outerShdw>
                </a:effectLst>
                <a:latin typeface="+mn-lt"/>
                <a:ea typeface="+mn-ea"/>
                <a:cs typeface="Ali-A-Azzam" pitchFamily="2" charset="-78"/>
              </a:rPr>
              <a:t>فاهم </a:t>
            </a:r>
            <a:r>
              <a:rPr lang="ar-SA" sz="3800" b="1" dirty="0">
                <a:solidFill>
                  <a:srgbClr val="00B0F0"/>
                </a:solidFill>
                <a:effectLst>
                  <a:outerShdw blurRad="38100" dist="38100" dir="2700000" algn="tl">
                    <a:srgbClr val="000000">
                      <a:alpha val="43137"/>
                    </a:srgbClr>
                  </a:outerShdw>
                </a:effectLst>
                <a:latin typeface="+mn-lt"/>
                <a:ea typeface="+mn-ea"/>
                <a:cs typeface="Ali-A-Azzam" pitchFamily="2" charset="-78"/>
              </a:rPr>
              <a:t>بين </a:t>
            </a:r>
            <a:r>
              <a:rPr lang="ar-SA" sz="3800" b="1" dirty="0" smtClean="0">
                <a:solidFill>
                  <a:srgbClr val="00B0F0"/>
                </a:solidFill>
                <a:effectLst>
                  <a:outerShdw blurRad="38100" dist="38100" dir="2700000" algn="tl">
                    <a:srgbClr val="000000">
                      <a:alpha val="43137"/>
                    </a:srgbClr>
                  </a:outerShdw>
                </a:effectLst>
                <a:latin typeface="+mn-lt"/>
                <a:ea typeface="+mn-ea"/>
                <a:cs typeface="Ali-A-Azzam" pitchFamily="2" charset="-78"/>
              </a:rPr>
              <a:t>الز</a:t>
            </a:r>
            <a:r>
              <a:rPr lang="ar-IQ" sz="3800" b="1" dirty="0" smtClean="0">
                <a:solidFill>
                  <a:srgbClr val="00B0F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B0F0"/>
                </a:solidFill>
                <a:effectLst>
                  <a:outerShdw blurRad="38100" dist="38100" dir="2700000" algn="tl">
                    <a:srgbClr val="000000">
                      <a:alpha val="43137"/>
                    </a:srgbClr>
                  </a:outerShdw>
                </a:effectLst>
                <a:latin typeface="+mn-lt"/>
                <a:ea typeface="+mn-ea"/>
                <a:cs typeface="Ali-A-Azzam" pitchFamily="2" charset="-78"/>
              </a:rPr>
              <a:t>وجين </a:t>
            </a:r>
            <a:r>
              <a:rPr lang="ar-SA" sz="3800" b="1" dirty="0">
                <a:solidFill>
                  <a:srgbClr val="00B0F0"/>
                </a:solidFill>
                <a:effectLst>
                  <a:outerShdw blurRad="38100" dist="38100" dir="2700000" algn="tl">
                    <a:srgbClr val="000000">
                      <a:alpha val="43137"/>
                    </a:srgbClr>
                  </a:outerShdw>
                </a:effectLst>
                <a:latin typeface="+mn-lt"/>
                <a:ea typeface="+mn-ea"/>
                <a:cs typeface="Ali-A-Azzam" pitchFamily="2" charset="-78"/>
              </a:rPr>
              <a:t>وكيف يمكن حلّها).</a:t>
            </a:r>
            <a:r>
              <a:rPr lang="en-US" sz="3600" dirty="0"/>
              <a:t/>
            </a:r>
            <a:br>
              <a:rPr lang="en-US" sz="3600" dirty="0"/>
            </a:br>
            <a:endParaRPr lang="en-US" sz="3600" b="1" dirty="0">
              <a:solidFill>
                <a:srgbClr val="00206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3785382143"/>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44834"/>
            <a:ext cx="12081164" cy="1255594"/>
          </a:xfrm>
        </p:spPr>
        <p:txBody>
          <a:bodyPr>
            <a:noAutofit/>
          </a:bodyPr>
          <a:lstStyle/>
          <a:p>
            <a:pPr algn="ctr"/>
            <a:r>
              <a:rPr lang="ar-IQ"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المُحَاضَرَةُ الأُولَى/ </a:t>
            </a:r>
            <a:r>
              <a:rPr lang="ar-SA"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عِلْ</a:t>
            </a:r>
            <a:r>
              <a:rPr lang="ar-IQ"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ـ</a:t>
            </a:r>
            <a:r>
              <a:rPr lang="ar-SA"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مُ النّ</a:t>
            </a:r>
            <a:r>
              <a:rPr lang="ar-IQ"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a:t>
            </a:r>
            <a:r>
              <a:rPr lang="ar-SA"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فْس</a:t>
            </a:r>
            <a:r>
              <a:rPr lang="ar-SA" sz="5700" b="1" dirty="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 </a:t>
            </a:r>
            <a:r>
              <a:rPr lang="ar-SA"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م</a:t>
            </a:r>
            <a:r>
              <a:rPr lang="ar-IQ"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a:t>
            </a:r>
            <a:r>
              <a:rPr lang="ar-SA"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فه</a:t>
            </a:r>
            <a:r>
              <a:rPr lang="ar-IQ"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a:t>
            </a:r>
            <a:r>
              <a:rPr lang="ar-SA"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وم</a:t>
            </a:r>
            <a:r>
              <a:rPr lang="ar-IQ"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ُـ</a:t>
            </a:r>
            <a:r>
              <a:rPr lang="ar-SA"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ه- أ</a:t>
            </a:r>
            <a:r>
              <a:rPr lang="ar-IQ"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a:t>
            </a:r>
            <a:r>
              <a:rPr lang="ar-SA"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هداف</a:t>
            </a:r>
            <a:r>
              <a:rPr lang="ar-IQ"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ُـ</a:t>
            </a:r>
            <a:r>
              <a:rPr lang="ar-SA"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ه- ن</a:t>
            </a:r>
            <a:r>
              <a:rPr lang="ar-IQ"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a:t>
            </a:r>
            <a:r>
              <a:rPr lang="ar-SA"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شأت</a:t>
            </a:r>
            <a:r>
              <a:rPr lang="ar-IQ"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ُـ</a:t>
            </a:r>
            <a:r>
              <a:rPr lang="ar-SA" sz="57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rPr>
              <a:t>ه</a:t>
            </a:r>
            <a:endParaRPr lang="en-US" sz="5700" b="1" dirty="0">
              <a:solidFill>
                <a:srgbClr val="FF0000"/>
              </a:solidFill>
              <a:effectLst>
                <a:outerShdw blurRad="50800" dist="38100" dir="5400000" algn="t">
                  <a:srgbClr val="000000">
                    <a:alpha val="40000"/>
                  </a:srgbClr>
                </a:outerShdw>
              </a:effectLst>
              <a:latin typeface="Sakkal Majalla" panose="02000000000000000000" pitchFamily="2" charset="-78"/>
              <a:cs typeface="Ali-A-Samik" pitchFamily="2" charset="-78"/>
            </a:endParaRPr>
          </a:p>
        </p:txBody>
      </p:sp>
      <p:sp>
        <p:nvSpPr>
          <p:cNvPr id="4" name="Content Placeholder 3"/>
          <p:cNvSpPr>
            <a:spLocks noGrp="1"/>
          </p:cNvSpPr>
          <p:nvPr>
            <p:ph idx="1"/>
          </p:nvPr>
        </p:nvSpPr>
        <p:spPr>
          <a:xfrm>
            <a:off x="193964" y="1496291"/>
            <a:ext cx="11790218" cy="4986396"/>
          </a:xfrm>
        </p:spPr>
        <p:txBody>
          <a:bodyPr>
            <a:normAutofit lnSpcReduction="10000"/>
          </a:bodyPr>
          <a:lstStyle/>
          <a:p>
            <a:pPr marL="0" indent="0" algn="ctr">
              <a:buNone/>
            </a:pPr>
            <a:r>
              <a:rPr lang="ar-IQ" sz="7200" b="1" dirty="0" smtClean="0">
                <a:solidFill>
                  <a:srgbClr val="00B050"/>
                </a:solidFill>
                <a:effectLst>
                  <a:outerShdw blurRad="38100" dist="38100" dir="2700000" algn="tl">
                    <a:srgbClr val="000000">
                      <a:alpha val="43137"/>
                    </a:srgbClr>
                  </a:outerShdw>
                </a:effectLst>
                <a:cs typeface="Ali-A-Traditional" pitchFamily="2" charset="-78"/>
              </a:rPr>
              <a:t>محتويات المحاضرة</a:t>
            </a:r>
            <a:endParaRPr lang="ar-IQ" sz="100" b="1" dirty="0" smtClean="0">
              <a:solidFill>
                <a:srgbClr val="00B050"/>
              </a:solidFill>
              <a:effectLst>
                <a:outerShdw blurRad="38100" dist="38100" dir="2700000" algn="tl">
                  <a:srgbClr val="000000">
                    <a:alpha val="43137"/>
                  </a:srgbClr>
                </a:outerShdw>
              </a:effectLst>
              <a:cs typeface="Ali-A-Traditional" pitchFamily="2" charset="-78"/>
            </a:endParaRPr>
          </a:p>
          <a:p>
            <a:pPr marL="0" indent="0" algn="just" rtl="1">
              <a:lnSpc>
                <a:spcPct val="150000"/>
              </a:lnSpc>
              <a:spcBef>
                <a:spcPts val="600"/>
              </a:spcBef>
              <a:buNone/>
            </a:pPr>
            <a:r>
              <a:rPr lang="ar-SA" sz="5600" b="1" dirty="0">
                <a:solidFill>
                  <a:srgbClr val="0070C0"/>
                </a:solidFill>
                <a:effectLst>
                  <a:outerShdw blurRad="38100" dist="38100" dir="2700000" algn="tl">
                    <a:srgbClr val="000000">
                      <a:alpha val="43137"/>
                    </a:srgbClr>
                  </a:outerShdw>
                </a:effectLst>
                <a:cs typeface="Ali-A-Sharif Bold" pitchFamily="2" charset="-78"/>
              </a:rPr>
              <a:t>◄ </a:t>
            </a:r>
            <a:r>
              <a:rPr lang="ar-SA" sz="5600" b="1" dirty="0" smtClean="0">
                <a:solidFill>
                  <a:srgbClr val="0070C0"/>
                </a:solidFill>
                <a:effectLst>
                  <a:outerShdw blurRad="38100" dist="38100" dir="2700000" algn="tl">
                    <a:srgbClr val="000000">
                      <a:alpha val="43137"/>
                    </a:srgbClr>
                  </a:outerShdw>
                </a:effectLst>
                <a:cs typeface="Ali-A-Sharif Bold" pitchFamily="2" charset="-78"/>
              </a:rPr>
              <a:t>م</a:t>
            </a:r>
            <a:r>
              <a:rPr lang="ar-IQ" sz="5600" b="1" dirty="0" smtClean="0">
                <a:solidFill>
                  <a:srgbClr val="0070C0"/>
                </a:solidFill>
                <a:effectLst>
                  <a:outerShdw blurRad="38100" dist="38100" dir="2700000" algn="tl">
                    <a:srgbClr val="000000">
                      <a:alpha val="43137"/>
                    </a:srgbClr>
                  </a:outerShdw>
                </a:effectLst>
                <a:cs typeface="Ali-A-Sharif Bold" pitchFamily="2" charset="-78"/>
              </a:rPr>
              <a:t>َ</a:t>
            </a:r>
            <a:r>
              <a:rPr lang="ar-SA" sz="5600" b="1" dirty="0" smtClean="0">
                <a:solidFill>
                  <a:srgbClr val="0070C0"/>
                </a:solidFill>
                <a:effectLst>
                  <a:outerShdw blurRad="38100" dist="38100" dir="2700000" algn="tl">
                    <a:srgbClr val="000000">
                      <a:alpha val="43137"/>
                    </a:srgbClr>
                  </a:outerShdw>
                </a:effectLst>
                <a:cs typeface="Ali-A-Sharif Bold" pitchFamily="2" charset="-78"/>
              </a:rPr>
              <a:t>ف</a:t>
            </a:r>
            <a:r>
              <a:rPr lang="ar-IQ" sz="5600" b="1" dirty="0" smtClean="0">
                <a:solidFill>
                  <a:srgbClr val="0070C0"/>
                </a:solidFill>
                <a:effectLst>
                  <a:outerShdw blurRad="38100" dist="38100" dir="2700000" algn="tl">
                    <a:srgbClr val="000000">
                      <a:alpha val="43137"/>
                    </a:srgbClr>
                  </a:outerShdw>
                </a:effectLst>
                <a:cs typeface="Ali-A-Sharif Bold" pitchFamily="2" charset="-78"/>
              </a:rPr>
              <a:t>ـ</a:t>
            </a:r>
            <a:r>
              <a:rPr lang="ar-SA" sz="5600" b="1" dirty="0" smtClean="0">
                <a:solidFill>
                  <a:srgbClr val="0070C0"/>
                </a:solidFill>
                <a:effectLst>
                  <a:outerShdw blurRad="38100" dist="38100" dir="2700000" algn="tl">
                    <a:srgbClr val="000000">
                      <a:alpha val="43137"/>
                    </a:srgbClr>
                  </a:outerShdw>
                </a:effectLst>
                <a:cs typeface="Ali-A-Sharif Bold" pitchFamily="2" charset="-78"/>
              </a:rPr>
              <a:t>ه</a:t>
            </a:r>
            <a:r>
              <a:rPr lang="ar-IQ" sz="5600" b="1" dirty="0" smtClean="0">
                <a:solidFill>
                  <a:srgbClr val="0070C0"/>
                </a:solidFill>
                <a:effectLst>
                  <a:outerShdw blurRad="38100" dist="38100" dir="2700000" algn="tl">
                    <a:srgbClr val="000000">
                      <a:alpha val="43137"/>
                    </a:srgbClr>
                  </a:outerShdw>
                </a:effectLst>
                <a:cs typeface="Ali-A-Sharif Bold" pitchFamily="2" charset="-78"/>
              </a:rPr>
              <a:t>ُــ</a:t>
            </a:r>
            <a:r>
              <a:rPr lang="ar-SA" sz="5600" b="1" dirty="0" smtClean="0">
                <a:solidFill>
                  <a:srgbClr val="0070C0"/>
                </a:solidFill>
                <a:effectLst>
                  <a:outerShdw blurRad="38100" dist="38100" dir="2700000" algn="tl">
                    <a:srgbClr val="000000">
                      <a:alpha val="43137"/>
                    </a:srgbClr>
                  </a:outerShdw>
                </a:effectLst>
                <a:cs typeface="Ali-A-Sharif Bold" pitchFamily="2" charset="-78"/>
              </a:rPr>
              <a:t>وم</a:t>
            </a:r>
            <a:r>
              <a:rPr lang="ar-IQ" sz="5600" b="1" dirty="0" smtClean="0">
                <a:solidFill>
                  <a:srgbClr val="0070C0"/>
                </a:solidFill>
                <a:effectLst>
                  <a:outerShdw blurRad="38100" dist="38100" dir="2700000" algn="tl">
                    <a:srgbClr val="000000">
                      <a:alpha val="43137"/>
                    </a:srgbClr>
                  </a:outerShdw>
                </a:effectLst>
                <a:cs typeface="Ali-A-Sharif Bold" pitchFamily="2" charset="-78"/>
              </a:rPr>
              <a:t>ُ</a:t>
            </a:r>
            <a:r>
              <a:rPr lang="ar-SA" sz="5600" b="1" dirty="0" smtClean="0">
                <a:solidFill>
                  <a:srgbClr val="0070C0"/>
                </a:solidFill>
                <a:effectLst>
                  <a:outerShdw blurRad="38100" dist="38100" dir="2700000" algn="tl">
                    <a:srgbClr val="000000">
                      <a:alpha val="43137"/>
                    </a:srgbClr>
                  </a:outerShdw>
                </a:effectLst>
                <a:cs typeface="Ali-A-Sharif Bold" pitchFamily="2" charset="-78"/>
              </a:rPr>
              <a:t> ع</a:t>
            </a:r>
            <a:r>
              <a:rPr lang="ar-IQ" sz="5600" b="1" dirty="0" smtClean="0">
                <a:solidFill>
                  <a:srgbClr val="0070C0"/>
                </a:solidFill>
                <a:effectLst>
                  <a:outerShdw blurRad="38100" dist="38100" dir="2700000" algn="tl">
                    <a:srgbClr val="000000">
                      <a:alpha val="43137"/>
                    </a:srgbClr>
                  </a:outerShdw>
                </a:effectLst>
                <a:cs typeface="Ali-A-Sharif Bold" pitchFamily="2" charset="-78"/>
              </a:rPr>
              <a:t>ِ</a:t>
            </a:r>
            <a:r>
              <a:rPr lang="ar-SA" sz="5600" b="1" dirty="0" smtClean="0">
                <a:solidFill>
                  <a:srgbClr val="0070C0"/>
                </a:solidFill>
                <a:effectLst>
                  <a:outerShdw blurRad="38100" dist="38100" dir="2700000" algn="tl">
                    <a:srgbClr val="000000">
                      <a:alpha val="43137"/>
                    </a:srgbClr>
                  </a:outerShdw>
                </a:effectLst>
                <a:cs typeface="Ali-A-Sharif Bold" pitchFamily="2" charset="-78"/>
              </a:rPr>
              <a:t>ل</a:t>
            </a:r>
            <a:r>
              <a:rPr lang="ar-IQ" sz="5600" b="1" dirty="0" smtClean="0">
                <a:solidFill>
                  <a:srgbClr val="0070C0"/>
                </a:solidFill>
                <a:effectLst>
                  <a:outerShdw blurRad="38100" dist="38100" dir="2700000" algn="tl">
                    <a:srgbClr val="000000">
                      <a:alpha val="43137"/>
                    </a:srgbClr>
                  </a:outerShdw>
                </a:effectLst>
                <a:cs typeface="Ali-A-Sharif Bold" pitchFamily="2" charset="-78"/>
              </a:rPr>
              <a:t>ـ</a:t>
            </a:r>
            <a:r>
              <a:rPr lang="ar-SA" sz="5600" b="1" dirty="0" smtClean="0">
                <a:solidFill>
                  <a:srgbClr val="0070C0"/>
                </a:solidFill>
                <a:effectLst>
                  <a:outerShdw blurRad="38100" dist="38100" dir="2700000" algn="tl">
                    <a:srgbClr val="000000">
                      <a:alpha val="43137"/>
                    </a:srgbClr>
                  </a:outerShdw>
                </a:effectLst>
                <a:cs typeface="Ali-A-Sharif Bold" pitchFamily="2" charset="-78"/>
              </a:rPr>
              <a:t>م</a:t>
            </a:r>
            <a:r>
              <a:rPr lang="ar-IQ" sz="5600" b="1" dirty="0" smtClean="0">
                <a:solidFill>
                  <a:srgbClr val="0070C0"/>
                </a:solidFill>
                <a:effectLst>
                  <a:outerShdw blurRad="38100" dist="38100" dir="2700000" algn="tl">
                    <a:srgbClr val="000000">
                      <a:alpha val="43137"/>
                    </a:srgbClr>
                  </a:outerShdw>
                </a:effectLst>
                <a:cs typeface="Ali-A-Sharif Bold" pitchFamily="2" charset="-78"/>
              </a:rPr>
              <a:t>ُ</a:t>
            </a:r>
            <a:r>
              <a:rPr lang="ar-SA" sz="5600" b="1" dirty="0" smtClean="0">
                <a:solidFill>
                  <a:srgbClr val="0070C0"/>
                </a:solidFill>
                <a:effectLst>
                  <a:outerShdw blurRad="38100" dist="38100" dir="2700000" algn="tl">
                    <a:srgbClr val="000000">
                      <a:alpha val="43137"/>
                    </a:srgbClr>
                  </a:outerShdw>
                </a:effectLst>
                <a:cs typeface="Ali-A-Sharif Bold" pitchFamily="2" charset="-78"/>
              </a:rPr>
              <a:t> النّ</a:t>
            </a:r>
            <a:r>
              <a:rPr lang="ar-IQ" sz="5600" b="1" dirty="0" smtClean="0">
                <a:solidFill>
                  <a:srgbClr val="0070C0"/>
                </a:solidFill>
                <a:effectLst>
                  <a:outerShdw blurRad="38100" dist="38100" dir="2700000" algn="tl">
                    <a:srgbClr val="000000">
                      <a:alpha val="43137"/>
                    </a:srgbClr>
                  </a:outerShdw>
                </a:effectLst>
                <a:cs typeface="Ali-A-Sharif Bold" pitchFamily="2" charset="-78"/>
              </a:rPr>
              <a:t>َـ</a:t>
            </a:r>
            <a:r>
              <a:rPr lang="ar-SA" sz="5600" b="1" dirty="0" smtClean="0">
                <a:solidFill>
                  <a:srgbClr val="0070C0"/>
                </a:solidFill>
                <a:effectLst>
                  <a:outerShdw blurRad="38100" dist="38100" dir="2700000" algn="tl">
                    <a:srgbClr val="000000">
                      <a:alpha val="43137"/>
                    </a:srgbClr>
                  </a:outerShdw>
                </a:effectLst>
                <a:cs typeface="Ali-A-Sharif Bold" pitchFamily="2" charset="-78"/>
              </a:rPr>
              <a:t>ف</a:t>
            </a:r>
            <a:r>
              <a:rPr lang="ar-IQ" sz="5600" b="1" dirty="0" smtClean="0">
                <a:solidFill>
                  <a:srgbClr val="0070C0"/>
                </a:solidFill>
                <a:effectLst>
                  <a:outerShdw blurRad="38100" dist="38100" dir="2700000" algn="tl">
                    <a:srgbClr val="000000">
                      <a:alpha val="43137"/>
                    </a:srgbClr>
                  </a:outerShdw>
                </a:effectLst>
                <a:cs typeface="Ali-A-Sharif Bold" pitchFamily="2" charset="-78"/>
              </a:rPr>
              <a:t>ـ</a:t>
            </a:r>
            <a:r>
              <a:rPr lang="ar-SA" sz="5600" b="1" dirty="0" smtClean="0">
                <a:solidFill>
                  <a:srgbClr val="0070C0"/>
                </a:solidFill>
                <a:effectLst>
                  <a:outerShdw blurRad="38100" dist="38100" dir="2700000" algn="tl">
                    <a:srgbClr val="000000">
                      <a:alpha val="43137"/>
                    </a:srgbClr>
                  </a:outerShdw>
                </a:effectLst>
                <a:cs typeface="Ali-A-Sharif Bold" pitchFamily="2" charset="-78"/>
              </a:rPr>
              <a:t>س</a:t>
            </a:r>
            <a:r>
              <a:rPr lang="ar-IQ" sz="5600" b="1" dirty="0" smtClean="0">
                <a:solidFill>
                  <a:srgbClr val="0070C0"/>
                </a:solidFill>
                <a:effectLst>
                  <a:outerShdw blurRad="38100" dist="38100" dir="2700000" algn="tl">
                    <a:srgbClr val="000000">
                      <a:alpha val="43137"/>
                    </a:srgbClr>
                  </a:outerShdw>
                </a:effectLst>
                <a:cs typeface="Ali-A-Sharif Bold" pitchFamily="2" charset="-78"/>
              </a:rPr>
              <a:t> </a:t>
            </a:r>
          </a:p>
          <a:p>
            <a:pPr marL="0" indent="0" algn="r" rtl="1">
              <a:buNone/>
            </a:pPr>
            <a:r>
              <a:rPr lang="ar-SA" sz="5600" b="1" dirty="0">
                <a:effectLst>
                  <a:outerShdw blurRad="38100" dist="38100" dir="2700000" algn="tl">
                    <a:srgbClr val="000000">
                      <a:alpha val="43137"/>
                    </a:srgbClr>
                  </a:outerShdw>
                </a:effectLst>
                <a:cs typeface="Ali-A-Sharif Bold" pitchFamily="2" charset="-78"/>
              </a:rPr>
              <a:t>◄ </a:t>
            </a:r>
            <a:r>
              <a:rPr lang="ar-SA" sz="5600" b="1" dirty="0" smtClean="0">
                <a:effectLst>
                  <a:outerShdw blurRad="38100" dist="38100" dir="2700000" algn="tl">
                    <a:srgbClr val="000000">
                      <a:alpha val="43137"/>
                    </a:srgbClr>
                  </a:outerShdw>
                </a:effectLst>
                <a:cs typeface="Ali-A-Sharif Bold" pitchFamily="2" charset="-78"/>
              </a:rPr>
              <a:t>أ</a:t>
            </a:r>
            <a:r>
              <a:rPr lang="ar-IQ" sz="5600" b="1" dirty="0" smtClean="0">
                <a:effectLst>
                  <a:outerShdw blurRad="38100" dist="38100" dir="2700000" algn="tl">
                    <a:srgbClr val="000000">
                      <a:alpha val="43137"/>
                    </a:srgbClr>
                  </a:outerShdw>
                </a:effectLst>
                <a:cs typeface="Ali-A-Sharif Bold" pitchFamily="2" charset="-78"/>
              </a:rPr>
              <a:t>َ</a:t>
            </a:r>
            <a:r>
              <a:rPr lang="ar-SA" sz="5600" b="1" dirty="0" smtClean="0">
                <a:effectLst>
                  <a:outerShdw blurRad="38100" dist="38100" dir="2700000" algn="tl">
                    <a:srgbClr val="000000">
                      <a:alpha val="43137"/>
                    </a:srgbClr>
                  </a:outerShdw>
                </a:effectLst>
                <a:cs typeface="Ali-A-Sharif Bold" pitchFamily="2" charset="-78"/>
              </a:rPr>
              <a:t>ه</a:t>
            </a:r>
            <a:r>
              <a:rPr lang="ar-IQ" sz="5600" b="1" dirty="0" smtClean="0">
                <a:effectLst>
                  <a:outerShdw blurRad="38100" dist="38100" dir="2700000" algn="tl">
                    <a:srgbClr val="000000">
                      <a:alpha val="43137"/>
                    </a:srgbClr>
                  </a:outerShdw>
                </a:effectLst>
                <a:cs typeface="Ali-A-Sharif Bold" pitchFamily="2" charset="-78"/>
              </a:rPr>
              <a:t>ــ</a:t>
            </a:r>
            <a:r>
              <a:rPr lang="ar-SA" sz="5600" b="1" dirty="0" smtClean="0">
                <a:effectLst>
                  <a:outerShdw blurRad="38100" dist="38100" dir="2700000" algn="tl">
                    <a:srgbClr val="000000">
                      <a:alpha val="43137"/>
                    </a:srgbClr>
                  </a:outerShdw>
                </a:effectLst>
                <a:cs typeface="Ali-A-Sharif Bold" pitchFamily="2" charset="-78"/>
              </a:rPr>
              <a:t>داف</a:t>
            </a:r>
            <a:r>
              <a:rPr lang="ar-IQ" sz="5600" b="1" dirty="0" smtClean="0">
                <a:effectLst>
                  <a:outerShdw blurRad="38100" dist="38100" dir="2700000" algn="tl">
                    <a:srgbClr val="000000">
                      <a:alpha val="43137"/>
                    </a:srgbClr>
                  </a:outerShdw>
                </a:effectLst>
                <a:cs typeface="Ali-A-Sharif Bold" pitchFamily="2" charset="-78"/>
              </a:rPr>
              <a:t>ُ</a:t>
            </a:r>
            <a:r>
              <a:rPr lang="ar-SA" sz="5600" b="1" dirty="0" smtClean="0">
                <a:effectLst>
                  <a:outerShdw blurRad="38100" dist="38100" dir="2700000" algn="tl">
                    <a:srgbClr val="000000">
                      <a:alpha val="43137"/>
                    </a:srgbClr>
                  </a:outerShdw>
                </a:effectLst>
                <a:cs typeface="Ali-A-Sharif Bold" pitchFamily="2" charset="-78"/>
              </a:rPr>
              <a:t> ع</a:t>
            </a:r>
            <a:r>
              <a:rPr lang="ar-IQ" sz="5600" b="1" dirty="0" smtClean="0">
                <a:effectLst>
                  <a:outerShdw blurRad="38100" dist="38100" dir="2700000" algn="tl">
                    <a:srgbClr val="000000">
                      <a:alpha val="43137"/>
                    </a:srgbClr>
                  </a:outerShdw>
                </a:effectLst>
                <a:cs typeface="Ali-A-Sharif Bold" pitchFamily="2" charset="-78"/>
              </a:rPr>
              <a:t>ِ</a:t>
            </a:r>
            <a:r>
              <a:rPr lang="ar-SA" sz="5600" b="1" dirty="0" smtClean="0">
                <a:effectLst>
                  <a:outerShdw blurRad="38100" dist="38100" dir="2700000" algn="tl">
                    <a:srgbClr val="000000">
                      <a:alpha val="43137"/>
                    </a:srgbClr>
                  </a:outerShdw>
                </a:effectLst>
                <a:cs typeface="Ali-A-Sharif Bold" pitchFamily="2" charset="-78"/>
              </a:rPr>
              <a:t>ل</a:t>
            </a:r>
            <a:r>
              <a:rPr lang="ar-IQ" sz="5600" b="1" dirty="0" smtClean="0">
                <a:effectLst>
                  <a:outerShdw blurRad="38100" dist="38100" dir="2700000" algn="tl">
                    <a:srgbClr val="000000">
                      <a:alpha val="43137"/>
                    </a:srgbClr>
                  </a:outerShdw>
                </a:effectLst>
                <a:cs typeface="Ali-A-Sharif Bold" pitchFamily="2" charset="-78"/>
              </a:rPr>
              <a:t>ـ</a:t>
            </a:r>
            <a:r>
              <a:rPr lang="ar-SA" sz="5600" b="1" dirty="0" smtClean="0">
                <a:effectLst>
                  <a:outerShdw blurRad="38100" dist="38100" dir="2700000" algn="tl">
                    <a:srgbClr val="000000">
                      <a:alpha val="43137"/>
                    </a:srgbClr>
                  </a:outerShdw>
                </a:effectLst>
                <a:cs typeface="Ali-A-Sharif Bold" pitchFamily="2" charset="-78"/>
              </a:rPr>
              <a:t>م</a:t>
            </a:r>
            <a:r>
              <a:rPr lang="ar-IQ" sz="5600" b="1" dirty="0" smtClean="0">
                <a:effectLst>
                  <a:outerShdw blurRad="38100" dist="38100" dir="2700000" algn="tl">
                    <a:srgbClr val="000000">
                      <a:alpha val="43137"/>
                    </a:srgbClr>
                  </a:outerShdw>
                </a:effectLst>
                <a:cs typeface="Ali-A-Sharif Bold" pitchFamily="2" charset="-78"/>
              </a:rPr>
              <a:t>ُ</a:t>
            </a:r>
            <a:r>
              <a:rPr lang="ar-SA" sz="5600" b="1" dirty="0" smtClean="0">
                <a:effectLst>
                  <a:outerShdw blurRad="38100" dist="38100" dir="2700000" algn="tl">
                    <a:srgbClr val="000000">
                      <a:alpha val="43137"/>
                    </a:srgbClr>
                  </a:outerShdw>
                </a:effectLst>
                <a:cs typeface="Ali-A-Sharif Bold" pitchFamily="2" charset="-78"/>
              </a:rPr>
              <a:t> النّ</a:t>
            </a:r>
            <a:r>
              <a:rPr lang="ar-IQ" sz="5600" b="1" dirty="0" smtClean="0">
                <a:effectLst>
                  <a:outerShdw blurRad="38100" dist="38100" dir="2700000" algn="tl">
                    <a:srgbClr val="000000">
                      <a:alpha val="43137"/>
                    </a:srgbClr>
                  </a:outerShdw>
                </a:effectLst>
                <a:cs typeface="Ali-A-Sharif Bold" pitchFamily="2" charset="-78"/>
              </a:rPr>
              <a:t>َـ</a:t>
            </a:r>
            <a:r>
              <a:rPr lang="ar-SA" sz="5600" b="1" dirty="0" smtClean="0">
                <a:effectLst>
                  <a:outerShdw blurRad="38100" dist="38100" dir="2700000" algn="tl">
                    <a:srgbClr val="000000">
                      <a:alpha val="43137"/>
                    </a:srgbClr>
                  </a:outerShdw>
                </a:effectLst>
                <a:cs typeface="Ali-A-Sharif Bold" pitchFamily="2" charset="-78"/>
              </a:rPr>
              <a:t>ف</a:t>
            </a:r>
            <a:r>
              <a:rPr lang="ar-IQ" sz="5600" b="1" dirty="0" smtClean="0">
                <a:effectLst>
                  <a:outerShdw blurRad="38100" dist="38100" dir="2700000" algn="tl">
                    <a:srgbClr val="000000">
                      <a:alpha val="43137"/>
                    </a:srgbClr>
                  </a:outerShdw>
                </a:effectLst>
                <a:cs typeface="Ali-A-Sharif Bold" pitchFamily="2" charset="-78"/>
              </a:rPr>
              <a:t>ــ</a:t>
            </a:r>
            <a:r>
              <a:rPr lang="ar-SA" sz="5600" b="1" dirty="0" smtClean="0">
                <a:effectLst>
                  <a:outerShdw blurRad="38100" dist="38100" dir="2700000" algn="tl">
                    <a:srgbClr val="000000">
                      <a:alpha val="43137"/>
                    </a:srgbClr>
                  </a:outerShdw>
                </a:effectLst>
                <a:cs typeface="Ali-A-Sharif Bold" pitchFamily="2" charset="-78"/>
              </a:rPr>
              <a:t>س</a:t>
            </a:r>
            <a:endParaRPr lang="en-US" sz="5600" b="1" dirty="0">
              <a:effectLst>
                <a:outerShdw blurRad="38100" dist="38100" dir="2700000" algn="tl">
                  <a:srgbClr val="000000">
                    <a:alpha val="43137"/>
                  </a:srgbClr>
                </a:outerShdw>
              </a:effectLst>
              <a:cs typeface="Ali-A-Sharif Bold" pitchFamily="2" charset="-78"/>
            </a:endParaRPr>
          </a:p>
          <a:p>
            <a:pPr marL="0" indent="0" algn="r" rtl="1">
              <a:buNone/>
            </a:pPr>
            <a:r>
              <a:rPr lang="ar-SA" sz="5600" b="1" dirty="0">
                <a:solidFill>
                  <a:srgbClr val="C00000"/>
                </a:solidFill>
                <a:effectLst>
                  <a:outerShdw blurRad="38100" dist="38100" dir="2700000" algn="tl">
                    <a:srgbClr val="000000">
                      <a:alpha val="43137"/>
                    </a:srgbClr>
                  </a:outerShdw>
                </a:effectLst>
                <a:cs typeface="Ali-A-Sharif Bold" pitchFamily="2" charset="-78"/>
              </a:rPr>
              <a:t>◄ </a:t>
            </a:r>
            <a:r>
              <a:rPr lang="ar-SA" sz="5600" b="1" dirty="0" smtClean="0">
                <a:solidFill>
                  <a:srgbClr val="C00000"/>
                </a:solidFill>
                <a:effectLst>
                  <a:outerShdw blurRad="38100" dist="38100" dir="2700000" algn="tl">
                    <a:srgbClr val="000000">
                      <a:alpha val="43137"/>
                    </a:srgbClr>
                  </a:outerShdw>
                </a:effectLst>
                <a:cs typeface="Ali-A-Sharif Bold" pitchFamily="2" charset="-78"/>
              </a:rPr>
              <a:t>م</a:t>
            </a:r>
            <a:r>
              <a:rPr lang="ar-IQ" sz="5600" b="1" dirty="0" smtClean="0">
                <a:solidFill>
                  <a:srgbClr val="C00000"/>
                </a:solidFill>
                <a:effectLst>
                  <a:outerShdw blurRad="38100" dist="38100" dir="2700000" algn="tl">
                    <a:srgbClr val="000000">
                      <a:alpha val="43137"/>
                    </a:srgbClr>
                  </a:outerShdw>
                </a:effectLst>
                <a:cs typeface="Ali-A-Sharif Bold" pitchFamily="2" charset="-78"/>
              </a:rPr>
              <a:t>َ</a:t>
            </a:r>
            <a:r>
              <a:rPr lang="ar-SA" sz="5600" b="1" dirty="0" smtClean="0">
                <a:solidFill>
                  <a:srgbClr val="C00000"/>
                </a:solidFill>
                <a:effectLst>
                  <a:outerShdw blurRad="38100" dist="38100" dir="2700000" algn="tl">
                    <a:srgbClr val="000000">
                      <a:alpha val="43137"/>
                    </a:srgbClr>
                  </a:outerShdw>
                </a:effectLst>
                <a:cs typeface="Ali-A-Sharif Bold" pitchFamily="2" charset="-78"/>
              </a:rPr>
              <a:t>يادين</a:t>
            </a:r>
            <a:r>
              <a:rPr lang="ar-IQ" sz="5600" b="1" dirty="0" smtClean="0">
                <a:solidFill>
                  <a:srgbClr val="C00000"/>
                </a:solidFill>
                <a:effectLst>
                  <a:outerShdw blurRad="38100" dist="38100" dir="2700000" algn="tl">
                    <a:srgbClr val="000000">
                      <a:alpha val="43137"/>
                    </a:srgbClr>
                  </a:outerShdw>
                </a:effectLst>
                <a:cs typeface="Ali-A-Sharif Bold" pitchFamily="2" charset="-78"/>
              </a:rPr>
              <a:t>ُ</a:t>
            </a:r>
            <a:r>
              <a:rPr lang="ar-SA" sz="5600" b="1" dirty="0" smtClean="0">
                <a:solidFill>
                  <a:srgbClr val="C00000"/>
                </a:solidFill>
                <a:effectLst>
                  <a:outerShdw blurRad="38100" dist="38100" dir="2700000" algn="tl">
                    <a:srgbClr val="000000">
                      <a:alpha val="43137"/>
                    </a:srgbClr>
                  </a:outerShdw>
                </a:effectLst>
                <a:cs typeface="Ali-A-Sharif Bold" pitchFamily="2" charset="-78"/>
              </a:rPr>
              <a:t> ع</a:t>
            </a:r>
            <a:r>
              <a:rPr lang="ar-IQ" sz="5600" b="1" dirty="0" smtClean="0">
                <a:solidFill>
                  <a:srgbClr val="C00000"/>
                </a:solidFill>
                <a:effectLst>
                  <a:outerShdw blurRad="38100" dist="38100" dir="2700000" algn="tl">
                    <a:srgbClr val="000000">
                      <a:alpha val="43137"/>
                    </a:srgbClr>
                  </a:outerShdw>
                </a:effectLst>
                <a:cs typeface="Ali-A-Sharif Bold" pitchFamily="2" charset="-78"/>
              </a:rPr>
              <a:t>ِ</a:t>
            </a:r>
            <a:r>
              <a:rPr lang="ar-SA" sz="5600" b="1" dirty="0" smtClean="0">
                <a:solidFill>
                  <a:srgbClr val="C00000"/>
                </a:solidFill>
                <a:effectLst>
                  <a:outerShdw blurRad="38100" dist="38100" dir="2700000" algn="tl">
                    <a:srgbClr val="000000">
                      <a:alpha val="43137"/>
                    </a:srgbClr>
                  </a:outerShdw>
                </a:effectLst>
                <a:cs typeface="Ali-A-Sharif Bold" pitchFamily="2" charset="-78"/>
              </a:rPr>
              <a:t>لم الن</a:t>
            </a:r>
            <a:r>
              <a:rPr lang="ar-IQ" sz="5600" b="1" dirty="0" smtClean="0">
                <a:solidFill>
                  <a:srgbClr val="C00000"/>
                </a:solidFill>
                <a:effectLst>
                  <a:outerShdw blurRad="38100" dist="38100" dir="2700000" algn="tl">
                    <a:srgbClr val="000000">
                      <a:alpha val="43137"/>
                    </a:srgbClr>
                  </a:outerShdw>
                </a:effectLst>
                <a:cs typeface="Ali-A-Sharif Bold" pitchFamily="2" charset="-78"/>
              </a:rPr>
              <a:t>َّـ</a:t>
            </a:r>
            <a:r>
              <a:rPr lang="ar-SA" sz="5600" b="1" dirty="0" smtClean="0">
                <a:solidFill>
                  <a:srgbClr val="C00000"/>
                </a:solidFill>
                <a:effectLst>
                  <a:outerShdw blurRad="38100" dist="38100" dir="2700000" algn="tl">
                    <a:srgbClr val="000000">
                      <a:alpha val="43137"/>
                    </a:srgbClr>
                  </a:outerShdw>
                </a:effectLst>
                <a:cs typeface="Ali-A-Sharif Bold" pitchFamily="2" charset="-78"/>
              </a:rPr>
              <a:t>ف</a:t>
            </a:r>
            <a:r>
              <a:rPr lang="ar-IQ" sz="5600" b="1" dirty="0" smtClean="0">
                <a:solidFill>
                  <a:srgbClr val="C00000"/>
                </a:solidFill>
                <a:effectLst>
                  <a:outerShdw blurRad="38100" dist="38100" dir="2700000" algn="tl">
                    <a:srgbClr val="000000">
                      <a:alpha val="43137"/>
                    </a:srgbClr>
                  </a:outerShdw>
                </a:effectLst>
                <a:cs typeface="Ali-A-Sharif Bold" pitchFamily="2" charset="-78"/>
              </a:rPr>
              <a:t>ــــ</a:t>
            </a:r>
            <a:r>
              <a:rPr lang="ar-SA" sz="5600" b="1" dirty="0" smtClean="0">
                <a:solidFill>
                  <a:srgbClr val="C00000"/>
                </a:solidFill>
                <a:effectLst>
                  <a:outerShdw blurRad="38100" dist="38100" dir="2700000" algn="tl">
                    <a:srgbClr val="000000">
                      <a:alpha val="43137"/>
                    </a:srgbClr>
                  </a:outerShdw>
                </a:effectLst>
                <a:cs typeface="Ali-A-Sharif Bold" pitchFamily="2" charset="-78"/>
              </a:rPr>
              <a:t>س </a:t>
            </a:r>
            <a:endParaRPr lang="en-US" sz="5600" b="1" dirty="0">
              <a:solidFill>
                <a:srgbClr val="C00000"/>
              </a:solidFill>
              <a:effectLst>
                <a:outerShdw blurRad="38100" dist="38100" dir="2700000" algn="tl">
                  <a:srgbClr val="000000">
                    <a:alpha val="43137"/>
                  </a:srgbClr>
                </a:outerShdw>
              </a:effectLst>
              <a:cs typeface="Ali-A-Sharif Bold" pitchFamily="2" charset="-78"/>
            </a:endParaRPr>
          </a:p>
          <a:p>
            <a:pPr marL="0" indent="0" algn="r" rtl="1">
              <a:buNone/>
            </a:pPr>
            <a:r>
              <a:rPr lang="ar-SA" sz="5600" b="1" dirty="0">
                <a:solidFill>
                  <a:srgbClr val="7030A0"/>
                </a:solidFill>
                <a:effectLst>
                  <a:outerShdw blurRad="38100" dist="38100" dir="2700000" algn="tl">
                    <a:srgbClr val="000000">
                      <a:alpha val="43137"/>
                    </a:srgbClr>
                  </a:outerShdw>
                </a:effectLst>
                <a:cs typeface="Ali-A-Sharif Bold" pitchFamily="2" charset="-78"/>
              </a:rPr>
              <a:t>◄ </a:t>
            </a:r>
            <a:r>
              <a:rPr lang="ar-SA" sz="5600" b="1" dirty="0" smtClean="0">
                <a:solidFill>
                  <a:srgbClr val="7030A0"/>
                </a:solidFill>
                <a:effectLst>
                  <a:outerShdw blurRad="38100" dist="38100" dir="2700000" algn="tl">
                    <a:srgbClr val="000000">
                      <a:alpha val="43137"/>
                    </a:srgbClr>
                  </a:outerShdw>
                </a:effectLst>
                <a:cs typeface="Ali-A-Sharif Bold" pitchFamily="2" charset="-78"/>
              </a:rPr>
              <a:t>نبذة</a:t>
            </a:r>
            <a:r>
              <a:rPr lang="ar-IQ" sz="5600" b="1" dirty="0" smtClean="0">
                <a:solidFill>
                  <a:srgbClr val="7030A0"/>
                </a:solidFill>
                <a:effectLst>
                  <a:outerShdw blurRad="38100" dist="38100" dir="2700000" algn="tl">
                    <a:srgbClr val="000000">
                      <a:alpha val="43137"/>
                    </a:srgbClr>
                  </a:outerShdw>
                </a:effectLst>
                <a:cs typeface="Ali-A-Sharif Bold" pitchFamily="2" charset="-78"/>
              </a:rPr>
              <a:t>ٌ</a:t>
            </a:r>
            <a:r>
              <a:rPr lang="ar-SA" sz="5600" b="1" dirty="0" smtClean="0">
                <a:solidFill>
                  <a:srgbClr val="7030A0"/>
                </a:solidFill>
                <a:effectLst>
                  <a:outerShdw blurRad="38100" dist="38100" dir="2700000" algn="tl">
                    <a:srgbClr val="000000">
                      <a:alpha val="43137"/>
                    </a:srgbClr>
                  </a:outerShdw>
                </a:effectLst>
                <a:cs typeface="Ali-A-Sharif Bold" pitchFamily="2" charset="-78"/>
              </a:rPr>
              <a:t> تاريخي</a:t>
            </a:r>
            <a:r>
              <a:rPr lang="ar-IQ" sz="5600" b="1" dirty="0" smtClean="0">
                <a:solidFill>
                  <a:srgbClr val="7030A0"/>
                </a:solidFill>
                <a:effectLst>
                  <a:outerShdw blurRad="38100" dist="38100" dir="2700000" algn="tl">
                    <a:srgbClr val="000000">
                      <a:alpha val="43137"/>
                    </a:srgbClr>
                  </a:outerShdw>
                </a:effectLst>
                <a:cs typeface="Ali-A-Sharif Bold" pitchFamily="2" charset="-78"/>
              </a:rPr>
              <a:t>َّ</a:t>
            </a:r>
            <a:r>
              <a:rPr lang="ar-SA" sz="5600" b="1" dirty="0" smtClean="0">
                <a:solidFill>
                  <a:srgbClr val="7030A0"/>
                </a:solidFill>
                <a:effectLst>
                  <a:outerShdw blurRad="38100" dist="38100" dir="2700000" algn="tl">
                    <a:srgbClr val="000000">
                      <a:alpha val="43137"/>
                    </a:srgbClr>
                  </a:outerShdw>
                </a:effectLst>
                <a:cs typeface="Ali-A-Sharif Bold" pitchFamily="2" charset="-78"/>
              </a:rPr>
              <a:t>ة </a:t>
            </a:r>
            <a:r>
              <a:rPr lang="ar-SA" sz="5600" b="1" dirty="0">
                <a:solidFill>
                  <a:srgbClr val="7030A0"/>
                </a:solidFill>
                <a:effectLst>
                  <a:outerShdw blurRad="38100" dist="38100" dir="2700000" algn="tl">
                    <a:srgbClr val="000000">
                      <a:alpha val="43137"/>
                    </a:srgbClr>
                  </a:outerShdw>
                </a:effectLst>
                <a:cs typeface="Ali-A-Sharif Bold" pitchFamily="2" charset="-78"/>
              </a:rPr>
              <a:t>عن </a:t>
            </a:r>
            <a:r>
              <a:rPr lang="ar-SA" sz="5600" b="1" dirty="0" smtClean="0">
                <a:solidFill>
                  <a:srgbClr val="7030A0"/>
                </a:solidFill>
                <a:effectLst>
                  <a:outerShdw blurRad="38100" dist="38100" dir="2700000" algn="tl">
                    <a:srgbClr val="000000">
                      <a:alpha val="43137"/>
                    </a:srgbClr>
                  </a:outerShdw>
                </a:effectLst>
                <a:cs typeface="Ali-A-Sharif Bold" pitchFamily="2" charset="-78"/>
              </a:rPr>
              <a:t>ن</a:t>
            </a:r>
            <a:r>
              <a:rPr lang="ar-IQ" sz="5600" b="1" dirty="0" smtClean="0">
                <a:solidFill>
                  <a:srgbClr val="7030A0"/>
                </a:solidFill>
                <a:effectLst>
                  <a:outerShdw blurRad="38100" dist="38100" dir="2700000" algn="tl">
                    <a:srgbClr val="000000">
                      <a:alpha val="43137"/>
                    </a:srgbClr>
                  </a:outerShdw>
                </a:effectLst>
                <a:cs typeface="Ali-A-Sharif Bold" pitchFamily="2" charset="-78"/>
              </a:rPr>
              <a:t>َ</a:t>
            </a:r>
            <a:r>
              <a:rPr lang="ar-SA" sz="5600" b="1" dirty="0" smtClean="0">
                <a:solidFill>
                  <a:srgbClr val="7030A0"/>
                </a:solidFill>
                <a:effectLst>
                  <a:outerShdw blurRad="38100" dist="38100" dir="2700000" algn="tl">
                    <a:srgbClr val="000000">
                      <a:alpha val="43137"/>
                    </a:srgbClr>
                  </a:outerShdw>
                </a:effectLst>
                <a:cs typeface="Ali-A-Sharif Bold" pitchFamily="2" charset="-78"/>
              </a:rPr>
              <a:t>شأة ع</a:t>
            </a:r>
            <a:r>
              <a:rPr lang="ar-IQ" sz="5600" b="1" dirty="0" smtClean="0">
                <a:solidFill>
                  <a:srgbClr val="7030A0"/>
                </a:solidFill>
                <a:effectLst>
                  <a:outerShdw blurRad="38100" dist="38100" dir="2700000" algn="tl">
                    <a:srgbClr val="000000">
                      <a:alpha val="43137"/>
                    </a:srgbClr>
                  </a:outerShdw>
                </a:effectLst>
                <a:cs typeface="Ali-A-Sharif Bold" pitchFamily="2" charset="-78"/>
              </a:rPr>
              <a:t>ِ</a:t>
            </a:r>
            <a:r>
              <a:rPr lang="ar-SA" sz="5600" b="1" dirty="0" smtClean="0">
                <a:solidFill>
                  <a:srgbClr val="7030A0"/>
                </a:solidFill>
                <a:effectLst>
                  <a:outerShdw blurRad="38100" dist="38100" dir="2700000" algn="tl">
                    <a:srgbClr val="000000">
                      <a:alpha val="43137"/>
                    </a:srgbClr>
                  </a:outerShdw>
                </a:effectLst>
                <a:cs typeface="Ali-A-Sharif Bold" pitchFamily="2" charset="-78"/>
              </a:rPr>
              <a:t>لم النّ</a:t>
            </a:r>
            <a:r>
              <a:rPr lang="ar-IQ" sz="5600" b="1" dirty="0" smtClean="0">
                <a:solidFill>
                  <a:srgbClr val="7030A0"/>
                </a:solidFill>
                <a:effectLst>
                  <a:outerShdw blurRad="38100" dist="38100" dir="2700000" algn="tl">
                    <a:srgbClr val="000000">
                      <a:alpha val="43137"/>
                    </a:srgbClr>
                  </a:outerShdw>
                </a:effectLst>
                <a:cs typeface="Ali-A-Sharif Bold" pitchFamily="2" charset="-78"/>
              </a:rPr>
              <a:t>َ</a:t>
            </a:r>
            <a:r>
              <a:rPr lang="ar-SA" sz="5600" b="1" dirty="0" smtClean="0">
                <a:solidFill>
                  <a:srgbClr val="7030A0"/>
                </a:solidFill>
                <a:effectLst>
                  <a:outerShdw blurRad="38100" dist="38100" dir="2700000" algn="tl">
                    <a:srgbClr val="000000">
                      <a:alpha val="43137"/>
                    </a:srgbClr>
                  </a:outerShdw>
                </a:effectLst>
                <a:cs typeface="Ali-A-Sharif Bold" pitchFamily="2" charset="-78"/>
              </a:rPr>
              <a:t>فس </a:t>
            </a:r>
            <a:endParaRPr lang="en-US" sz="5600" b="1" dirty="0">
              <a:solidFill>
                <a:srgbClr val="7030A0"/>
              </a:solidFill>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349979829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2509" y="249380"/>
            <a:ext cx="11277599" cy="1122220"/>
          </a:xfrm>
        </p:spPr>
        <p:txBody>
          <a:bodyPr>
            <a:noAutofit/>
          </a:bodyPr>
          <a:lstStyle/>
          <a:p>
            <a:pPr algn="ctr"/>
            <a:r>
              <a:rPr lang="ar-IQ" sz="80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Azzam" pitchFamily="2" charset="-78"/>
              </a:rPr>
              <a:t>نبذة تاريخية عن نشأة علم النَّفس</a:t>
            </a:r>
            <a:endParaRPr lang="en-US" sz="8000" b="1" dirty="0">
              <a:solidFill>
                <a:srgbClr val="FF0000"/>
              </a:solidFill>
              <a:effectLst>
                <a:outerShdw blurRad="38100" dist="38100" dir="2700000" algn="tl">
                  <a:srgbClr val="000000">
                    <a:alpha val="43137"/>
                  </a:srgbClr>
                </a:outerShdw>
              </a:effectLst>
              <a:latin typeface="Sakkal Majalla" panose="02000000000000000000" pitchFamily="2" charset="-78"/>
              <a:cs typeface="Ali-A-Azzam" pitchFamily="2" charset="-78"/>
            </a:endParaRPr>
          </a:p>
        </p:txBody>
      </p:sp>
      <p:sp>
        <p:nvSpPr>
          <p:cNvPr id="4" name="Content Placeholder 3"/>
          <p:cNvSpPr>
            <a:spLocks noGrp="1"/>
          </p:cNvSpPr>
          <p:nvPr>
            <p:ph idx="1"/>
          </p:nvPr>
        </p:nvSpPr>
        <p:spPr>
          <a:xfrm>
            <a:off x="96982" y="1233055"/>
            <a:ext cx="11984182" cy="5527964"/>
          </a:xfrm>
        </p:spPr>
        <p:txBody>
          <a:bodyPr>
            <a:noAutofit/>
          </a:bodyPr>
          <a:lstStyle/>
          <a:p>
            <a:pPr marL="0" indent="0" algn="just" rtl="1">
              <a:lnSpc>
                <a:spcPct val="150000"/>
              </a:lnSpc>
              <a:buNone/>
            </a:pPr>
            <a:r>
              <a:rPr lang="ar-SA" sz="4800" b="1" dirty="0">
                <a:effectLst>
                  <a:outerShdw blurRad="38100" dist="38100" dir="2700000" algn="tl">
                    <a:srgbClr val="000000">
                      <a:alpha val="43137"/>
                    </a:srgbClr>
                  </a:outerShdw>
                </a:effectLst>
                <a:cs typeface="Ali-A-Alwand" pitchFamily="2" charset="-78"/>
              </a:rPr>
              <a:t>علم </a:t>
            </a:r>
            <a:r>
              <a:rPr lang="ar-SA" sz="4800" b="1" dirty="0" smtClean="0">
                <a:effectLst>
                  <a:outerShdw blurRad="38100" dist="38100" dir="2700000" algn="tl">
                    <a:srgbClr val="000000">
                      <a:alpha val="43137"/>
                    </a:srgbClr>
                  </a:outerShdw>
                </a:effectLst>
                <a:cs typeface="Ali-A-Alwand" pitchFamily="2" charset="-78"/>
              </a:rPr>
              <a:t>النفس </a:t>
            </a:r>
            <a:r>
              <a:rPr lang="ar-SA" sz="4800" b="1" dirty="0">
                <a:effectLst>
                  <a:outerShdw blurRad="38100" dist="38100" dir="2700000" algn="tl">
                    <a:srgbClr val="000000">
                      <a:alpha val="43137"/>
                    </a:srgbClr>
                  </a:outerShdw>
                </a:effectLst>
                <a:cs typeface="Ali-A-Alwand" pitchFamily="2" charset="-78"/>
              </a:rPr>
              <a:t>لم يصبح علماً مستقلاً في موضوعـه ومنهجـه وأسلوبـه الخاص إلاّ منـذ عهـد </a:t>
            </a:r>
            <a:r>
              <a:rPr lang="ar-SA" sz="4800" b="1" dirty="0" smtClean="0">
                <a:effectLst>
                  <a:outerShdw blurRad="38100" dist="38100" dir="2700000" algn="tl">
                    <a:srgbClr val="000000">
                      <a:alpha val="43137"/>
                    </a:srgbClr>
                  </a:outerShdw>
                </a:effectLst>
                <a:cs typeface="Ali-A-Alwand" pitchFamily="2" charset="-78"/>
              </a:rPr>
              <a:t>قريـب</a:t>
            </a:r>
            <a:r>
              <a:rPr lang="ar-IQ" sz="4800" b="1" dirty="0" smtClean="0">
                <a:effectLst>
                  <a:outerShdw blurRad="38100" dist="38100" dir="2700000" algn="tl">
                    <a:srgbClr val="000000">
                      <a:alpha val="43137"/>
                    </a:srgbClr>
                  </a:outerShdw>
                </a:effectLst>
                <a:cs typeface="Ali-A-Alwand" pitchFamily="2" charset="-78"/>
              </a:rPr>
              <a:t> </a:t>
            </a:r>
            <a:r>
              <a:rPr lang="ar-SA" sz="4800" b="1" dirty="0" smtClean="0">
                <a:effectLst>
                  <a:outerShdw blurRad="38100" dist="38100" dir="2700000" algn="tl">
                    <a:srgbClr val="000000">
                      <a:alpha val="43137"/>
                    </a:srgbClr>
                  </a:outerShdw>
                </a:effectLst>
                <a:cs typeface="Ali-A-Alwand" pitchFamily="2" charset="-78"/>
              </a:rPr>
              <a:t>، </a:t>
            </a:r>
            <a:r>
              <a:rPr lang="ar-SA" sz="4800" b="1" dirty="0">
                <a:effectLst>
                  <a:outerShdw blurRad="38100" dist="38100" dir="2700000" algn="tl">
                    <a:srgbClr val="000000">
                      <a:alpha val="43137"/>
                    </a:srgbClr>
                  </a:outerShdw>
                </a:effectLst>
                <a:cs typeface="Ali-A-Alwand" pitchFamily="2" charset="-78"/>
              </a:rPr>
              <a:t>حينما </a:t>
            </a:r>
            <a:r>
              <a:rPr lang="ar-SA" sz="4800" b="1" dirty="0" smtClean="0">
                <a:effectLst>
                  <a:outerShdw blurRad="38100" dist="38100" dir="2700000" algn="tl">
                    <a:srgbClr val="000000">
                      <a:alpha val="43137"/>
                    </a:srgbClr>
                  </a:outerShdw>
                </a:effectLst>
                <a:cs typeface="Ali-A-Alwand" pitchFamily="2" charset="-78"/>
              </a:rPr>
              <a:t>تحر</a:t>
            </a:r>
            <a:r>
              <a:rPr lang="ar-IQ" sz="4800" b="1" dirty="0" smtClean="0">
                <a:effectLst>
                  <a:outerShdw blurRad="38100" dist="38100" dir="2700000" algn="tl">
                    <a:srgbClr val="000000">
                      <a:alpha val="43137"/>
                    </a:srgbClr>
                  </a:outerShdw>
                </a:effectLst>
                <a:cs typeface="Ali-A-Alwand" pitchFamily="2" charset="-78"/>
              </a:rPr>
              <a:t>ّ</a:t>
            </a:r>
            <a:r>
              <a:rPr lang="ar-SA" sz="4800" b="1" dirty="0" smtClean="0">
                <a:effectLst>
                  <a:outerShdw blurRad="38100" dist="38100" dir="2700000" algn="tl">
                    <a:srgbClr val="000000">
                      <a:alpha val="43137"/>
                    </a:srgbClr>
                  </a:outerShdw>
                </a:effectLst>
                <a:cs typeface="Ali-A-Alwand" pitchFamily="2" charset="-78"/>
              </a:rPr>
              <a:t>ر </a:t>
            </a:r>
            <a:r>
              <a:rPr lang="ar-SA" sz="4800" b="1" dirty="0">
                <a:effectLst>
                  <a:outerShdw blurRad="38100" dist="38100" dir="2700000" algn="tl">
                    <a:srgbClr val="000000">
                      <a:alpha val="43137"/>
                    </a:srgbClr>
                  </a:outerShdw>
                </a:effectLst>
                <a:cs typeface="Ali-A-Alwand" pitchFamily="2" charset="-78"/>
              </a:rPr>
              <a:t>من الفلسفة وأصبح علماً قائماً بذاته له مكانته بين العلوم </a:t>
            </a:r>
            <a:r>
              <a:rPr lang="ar-SA" sz="4800" b="1" dirty="0" smtClean="0">
                <a:effectLst>
                  <a:outerShdw blurRad="38100" dist="38100" dir="2700000" algn="tl">
                    <a:srgbClr val="000000">
                      <a:alpha val="43137"/>
                    </a:srgbClr>
                  </a:outerShdw>
                </a:effectLst>
                <a:cs typeface="Ali-A-Alwand" pitchFamily="2" charset="-78"/>
              </a:rPr>
              <a:t>الط</a:t>
            </a:r>
            <a:r>
              <a:rPr lang="ar-IQ" sz="4800" b="1" dirty="0" smtClean="0">
                <a:effectLst>
                  <a:outerShdw blurRad="38100" dist="38100" dir="2700000" algn="tl">
                    <a:srgbClr val="000000">
                      <a:alpha val="43137"/>
                    </a:srgbClr>
                  </a:outerShdw>
                </a:effectLst>
                <a:cs typeface="Ali-A-Alwand" pitchFamily="2" charset="-78"/>
              </a:rPr>
              <a:t>ّ</a:t>
            </a:r>
            <a:r>
              <a:rPr lang="ar-SA" sz="4800" b="1" dirty="0" smtClean="0">
                <a:effectLst>
                  <a:outerShdw blurRad="38100" dist="38100" dir="2700000" algn="tl">
                    <a:srgbClr val="000000">
                      <a:alpha val="43137"/>
                    </a:srgbClr>
                  </a:outerShdw>
                </a:effectLst>
                <a:cs typeface="Ali-A-Alwand" pitchFamily="2" charset="-78"/>
              </a:rPr>
              <a:t>بيعي</a:t>
            </a:r>
            <a:r>
              <a:rPr lang="ar-IQ" sz="4800" b="1" dirty="0" smtClean="0">
                <a:effectLst>
                  <a:outerShdw blurRad="38100" dist="38100" dir="2700000" algn="tl">
                    <a:srgbClr val="000000">
                      <a:alpha val="43137"/>
                    </a:srgbClr>
                  </a:outerShdw>
                </a:effectLst>
                <a:cs typeface="Ali-A-Alwand" pitchFamily="2" charset="-78"/>
              </a:rPr>
              <a:t>َّ</a:t>
            </a:r>
            <a:r>
              <a:rPr lang="ar-SA" sz="4800" b="1" dirty="0" smtClean="0">
                <a:effectLst>
                  <a:outerShdw blurRad="38100" dist="38100" dir="2700000" algn="tl">
                    <a:srgbClr val="000000">
                      <a:alpha val="43137"/>
                    </a:srgbClr>
                  </a:outerShdw>
                </a:effectLst>
                <a:cs typeface="Ali-A-Alwand" pitchFamily="2" charset="-78"/>
              </a:rPr>
              <a:t>ة </a:t>
            </a:r>
            <a:r>
              <a:rPr lang="ar-SA" sz="4800" b="1" dirty="0">
                <a:effectLst>
                  <a:outerShdw blurRad="38100" dist="38100" dir="2700000" algn="tl">
                    <a:srgbClr val="000000">
                      <a:alpha val="43137"/>
                    </a:srgbClr>
                  </a:outerShdw>
                </a:effectLst>
                <a:cs typeface="Ali-A-Alwand" pitchFamily="2" charset="-78"/>
              </a:rPr>
              <a:t>بعد أنْ نبذ الاتجاه الفلسفي </a:t>
            </a:r>
            <a:r>
              <a:rPr lang="ar-SA" sz="4800" b="1" dirty="0" smtClean="0">
                <a:effectLst>
                  <a:outerShdw blurRad="38100" dist="38100" dir="2700000" algn="tl">
                    <a:srgbClr val="000000">
                      <a:alpha val="43137"/>
                    </a:srgbClr>
                  </a:outerShdw>
                </a:effectLst>
                <a:cs typeface="Ali-A-Alwand" pitchFamily="2" charset="-78"/>
              </a:rPr>
              <a:t>الن</a:t>
            </a:r>
            <a:r>
              <a:rPr lang="ar-IQ" sz="4800" b="1" dirty="0" smtClean="0">
                <a:effectLst>
                  <a:outerShdw blurRad="38100" dist="38100" dir="2700000" algn="tl">
                    <a:srgbClr val="000000">
                      <a:alpha val="43137"/>
                    </a:srgbClr>
                  </a:outerShdw>
                </a:effectLst>
                <a:cs typeface="Ali-A-Alwand" pitchFamily="2" charset="-78"/>
              </a:rPr>
              <a:t>َّ</a:t>
            </a:r>
            <a:r>
              <a:rPr lang="ar-SA" sz="4800" b="1" dirty="0" smtClean="0">
                <a:effectLst>
                  <a:outerShdw blurRad="38100" dist="38100" dir="2700000" algn="tl">
                    <a:srgbClr val="000000">
                      <a:alpha val="43137"/>
                    </a:srgbClr>
                  </a:outerShdw>
                </a:effectLst>
                <a:cs typeface="Ali-A-Alwand" pitchFamily="2" charset="-78"/>
              </a:rPr>
              <a:t>ظري </a:t>
            </a:r>
            <a:r>
              <a:rPr lang="ar-SA" sz="4800" b="1" dirty="0">
                <a:effectLst>
                  <a:outerShdw blurRad="38100" dist="38100" dir="2700000" algn="tl">
                    <a:srgbClr val="000000">
                      <a:alpha val="43137"/>
                    </a:srgbClr>
                  </a:outerShdw>
                </a:effectLst>
                <a:cs typeface="Ali-A-Alwand" pitchFamily="2" charset="-78"/>
              </a:rPr>
              <a:t>ونزع إلى الاتجاه </a:t>
            </a:r>
            <a:r>
              <a:rPr lang="ar-SA" sz="4800" b="1" dirty="0" smtClean="0">
                <a:effectLst>
                  <a:outerShdw blurRad="38100" dist="38100" dir="2700000" algn="tl">
                    <a:srgbClr val="000000">
                      <a:alpha val="43137"/>
                    </a:srgbClr>
                  </a:outerShdw>
                </a:effectLst>
                <a:cs typeface="Ali-A-Alwand" pitchFamily="2" charset="-78"/>
              </a:rPr>
              <a:t>الت</a:t>
            </a:r>
            <a:r>
              <a:rPr lang="ar-IQ" sz="4800" b="1" dirty="0" smtClean="0">
                <a:effectLst>
                  <a:outerShdw blurRad="38100" dist="38100" dir="2700000" algn="tl">
                    <a:srgbClr val="000000">
                      <a:alpha val="43137"/>
                    </a:srgbClr>
                  </a:outerShdw>
                </a:effectLst>
                <a:cs typeface="Ali-A-Alwand" pitchFamily="2" charset="-78"/>
              </a:rPr>
              <a:t>َّ</a:t>
            </a:r>
            <a:r>
              <a:rPr lang="ar-SA" sz="4800" b="1" dirty="0" smtClean="0">
                <a:effectLst>
                  <a:outerShdw blurRad="38100" dist="38100" dir="2700000" algn="tl">
                    <a:srgbClr val="000000">
                      <a:alpha val="43137"/>
                    </a:srgbClr>
                  </a:outerShdw>
                </a:effectLst>
                <a:cs typeface="Ali-A-Alwand" pitchFamily="2" charset="-78"/>
              </a:rPr>
              <a:t>جريب</a:t>
            </a:r>
            <a:r>
              <a:rPr lang="ar-IQ" sz="4800" b="1" dirty="0" smtClean="0">
                <a:effectLst>
                  <a:outerShdw blurRad="38100" dist="38100" dir="2700000" algn="tl">
                    <a:srgbClr val="000000">
                      <a:alpha val="43137"/>
                    </a:srgbClr>
                  </a:outerShdw>
                </a:effectLst>
                <a:cs typeface="Ali-A-Alwand" pitchFamily="2" charset="-78"/>
              </a:rPr>
              <a:t>ـ</a:t>
            </a:r>
            <a:r>
              <a:rPr lang="ar-SA" sz="4800" b="1" dirty="0" smtClean="0">
                <a:effectLst>
                  <a:outerShdw blurRad="38100" dist="38100" dir="2700000" algn="tl">
                    <a:srgbClr val="000000">
                      <a:alpha val="43137"/>
                    </a:srgbClr>
                  </a:outerShdw>
                </a:effectLst>
                <a:cs typeface="Ali-A-Alwand" pitchFamily="2" charset="-78"/>
              </a:rPr>
              <a:t>ي </a:t>
            </a:r>
            <a:r>
              <a:rPr lang="ar-SA" sz="4800" b="1" dirty="0">
                <a:effectLst>
                  <a:outerShdw blurRad="38100" dist="38100" dir="2700000" algn="tl">
                    <a:srgbClr val="000000">
                      <a:alpha val="43137"/>
                    </a:srgbClr>
                  </a:outerShdw>
                </a:effectLst>
                <a:cs typeface="Ali-A-Alwand" pitchFamily="2" charset="-78"/>
              </a:rPr>
              <a:t>الذي </a:t>
            </a:r>
            <a:r>
              <a:rPr lang="ar-SA" sz="4800" b="1" dirty="0" smtClean="0">
                <a:effectLst>
                  <a:outerShdw blurRad="38100" dist="38100" dir="2700000" algn="tl">
                    <a:srgbClr val="000000">
                      <a:alpha val="43137"/>
                    </a:srgbClr>
                  </a:outerShdw>
                </a:effectLst>
                <a:cs typeface="Ali-A-Alwand" pitchFamily="2" charset="-78"/>
              </a:rPr>
              <a:t>تتمي</a:t>
            </a:r>
            <a:r>
              <a:rPr lang="ar-IQ" sz="4800" b="1" dirty="0" smtClean="0">
                <a:effectLst>
                  <a:outerShdw blurRad="38100" dist="38100" dir="2700000" algn="tl">
                    <a:srgbClr val="000000">
                      <a:alpha val="43137"/>
                    </a:srgbClr>
                  </a:outerShdw>
                </a:effectLst>
                <a:cs typeface="Ali-A-Alwand" pitchFamily="2" charset="-78"/>
              </a:rPr>
              <a:t>َّ</a:t>
            </a:r>
            <a:r>
              <a:rPr lang="ar-SA" sz="4800" b="1" dirty="0" smtClean="0">
                <a:effectLst>
                  <a:outerShdw blurRad="38100" dist="38100" dir="2700000" algn="tl">
                    <a:srgbClr val="000000">
                      <a:alpha val="43137"/>
                    </a:srgbClr>
                  </a:outerShdw>
                </a:effectLst>
                <a:cs typeface="Ali-A-Alwand" pitchFamily="2" charset="-78"/>
              </a:rPr>
              <a:t>ز </a:t>
            </a:r>
            <a:r>
              <a:rPr lang="ar-SA" sz="4800" b="1" dirty="0">
                <a:effectLst>
                  <a:outerShdw blurRad="38100" dist="38100" dir="2700000" algn="tl">
                    <a:srgbClr val="000000">
                      <a:alpha val="43137"/>
                    </a:srgbClr>
                  </a:outerShdw>
                </a:effectLst>
                <a:cs typeface="Ali-A-Alwand" pitchFamily="2" charset="-78"/>
              </a:rPr>
              <a:t>به العلوم </a:t>
            </a:r>
            <a:r>
              <a:rPr lang="ar-SA" sz="4800" b="1" dirty="0" smtClean="0">
                <a:effectLst>
                  <a:outerShdw blurRad="38100" dist="38100" dir="2700000" algn="tl">
                    <a:srgbClr val="000000">
                      <a:alpha val="43137"/>
                    </a:srgbClr>
                  </a:outerShdw>
                </a:effectLst>
                <a:cs typeface="Ali-A-Alwand" pitchFamily="2" charset="-78"/>
              </a:rPr>
              <a:t>الطبيعي</a:t>
            </a:r>
            <a:r>
              <a:rPr lang="ar-IQ" sz="4800" b="1" dirty="0" smtClean="0">
                <a:effectLst>
                  <a:outerShdw blurRad="38100" dist="38100" dir="2700000" algn="tl">
                    <a:srgbClr val="000000">
                      <a:alpha val="43137"/>
                    </a:srgbClr>
                  </a:outerShdw>
                </a:effectLst>
                <a:cs typeface="Ali-A-Alwand" pitchFamily="2" charset="-78"/>
              </a:rPr>
              <a:t>َّ</a:t>
            </a:r>
            <a:r>
              <a:rPr lang="ar-SA" sz="4800" b="1" dirty="0" smtClean="0">
                <a:effectLst>
                  <a:outerShdw blurRad="38100" dist="38100" dir="2700000" algn="tl">
                    <a:srgbClr val="000000">
                      <a:alpha val="43137"/>
                    </a:srgbClr>
                  </a:outerShdw>
                </a:effectLst>
                <a:cs typeface="Ali-A-Alwand" pitchFamily="2" charset="-78"/>
              </a:rPr>
              <a:t>ة برمتها</a:t>
            </a:r>
            <a:r>
              <a:rPr lang="ar-IQ" sz="4800" b="1" dirty="0" smtClean="0">
                <a:effectLst>
                  <a:outerShdw blurRad="38100" dist="38100" dir="2700000" algn="tl">
                    <a:srgbClr val="000000">
                      <a:alpha val="43137"/>
                    </a:srgbClr>
                  </a:outerShdw>
                </a:effectLst>
                <a:cs typeface="Ali-A-Alwand" pitchFamily="2" charset="-78"/>
              </a:rPr>
              <a:t> </a:t>
            </a:r>
            <a:r>
              <a:rPr lang="ar-SA" sz="4800" b="1" dirty="0" smtClean="0">
                <a:effectLst>
                  <a:outerShdw blurRad="38100" dist="38100" dir="2700000" algn="tl">
                    <a:srgbClr val="000000">
                      <a:alpha val="43137"/>
                    </a:srgbClr>
                  </a:outerShdw>
                </a:effectLst>
                <a:cs typeface="Ali-A-Alwand" pitchFamily="2" charset="-78"/>
              </a:rPr>
              <a:t>. </a:t>
            </a:r>
            <a:endParaRPr lang="en-US" sz="4800" b="1" dirty="0">
              <a:effectLst>
                <a:outerShdw blurRad="38100" dist="38100" dir="2700000" algn="tl">
                  <a:srgbClr val="000000">
                    <a:alpha val="43137"/>
                  </a:srgbClr>
                </a:outerShdw>
              </a:effectLst>
              <a:cs typeface="Ali-A-Alwand" pitchFamily="2" charset="-78"/>
            </a:endParaRPr>
          </a:p>
        </p:txBody>
      </p:sp>
    </p:spTree>
    <p:extLst>
      <p:ext uri="{BB962C8B-B14F-4D97-AF65-F5344CB8AC3E}">
        <p14:creationId xmlns:p14="http://schemas.microsoft.com/office/powerpoint/2010/main" val="236046085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07818" y="401783"/>
            <a:ext cx="11776364" cy="6082144"/>
          </a:xfrm>
        </p:spPr>
        <p:txBody>
          <a:bodyPr>
            <a:noAutofit/>
          </a:bodyPr>
          <a:lstStyle/>
          <a:p>
            <a:pPr marL="0" indent="0" algn="just" rtl="1">
              <a:lnSpc>
                <a:spcPct val="150000"/>
              </a:lnSpc>
              <a:buNone/>
            </a:pPr>
            <a:r>
              <a:rPr lang="ar-SA" sz="4400" b="1" dirty="0">
                <a:effectLst>
                  <a:outerShdw blurRad="38100" dist="38100" dir="2700000" algn="tl">
                    <a:srgbClr val="000000">
                      <a:alpha val="43137"/>
                    </a:srgbClr>
                  </a:outerShdw>
                </a:effectLst>
                <a:cs typeface="Ali-A-Alwand" pitchFamily="2" charset="-78"/>
              </a:rPr>
              <a:t>وقد أجمعت كت</a:t>
            </a:r>
            <a:r>
              <a:rPr lang="ar-IQ" sz="4400" b="1" dirty="0">
                <a:effectLst>
                  <a:outerShdw blurRad="38100" dist="38100" dir="2700000" algn="tl">
                    <a:srgbClr val="000000">
                      <a:alpha val="43137"/>
                    </a:srgbClr>
                  </a:outerShdw>
                </a:effectLst>
                <a:cs typeface="Ali-A-Alwand" pitchFamily="2" charset="-78"/>
              </a:rPr>
              <a:t>ب</a:t>
            </a:r>
            <a:r>
              <a:rPr lang="ar-SA" sz="4400" b="1" dirty="0">
                <a:effectLst>
                  <a:outerShdw blurRad="38100" dist="38100" dir="2700000" algn="tl">
                    <a:srgbClr val="000000">
                      <a:alpha val="43137"/>
                    </a:srgbClr>
                  </a:outerShdw>
                </a:effectLst>
                <a:cs typeface="Ali-A-Alwand" pitchFamily="2" charset="-78"/>
              </a:rPr>
              <a:t> علم </a:t>
            </a:r>
            <a:r>
              <a:rPr lang="ar-SA" sz="4400" b="1" dirty="0" smtClean="0">
                <a:effectLst>
                  <a:outerShdw blurRad="38100" dist="38100" dir="2700000" algn="tl">
                    <a:srgbClr val="000000">
                      <a:alpha val="43137"/>
                    </a:srgbClr>
                  </a:outerShdw>
                </a:effectLst>
                <a:cs typeface="Ali-A-Alwand" pitchFamily="2" charset="-78"/>
              </a:rPr>
              <a:t>النفس </a:t>
            </a:r>
            <a:r>
              <a:rPr lang="ar-SA" sz="4400" b="1" dirty="0">
                <a:effectLst>
                  <a:outerShdw blurRad="38100" dist="38100" dir="2700000" algn="tl">
                    <a:srgbClr val="000000">
                      <a:alpha val="43137"/>
                    </a:srgbClr>
                  </a:outerShdw>
                </a:effectLst>
                <a:cs typeface="Ali-A-Alwand" pitchFamily="2" charset="-78"/>
              </a:rPr>
              <a:t>على أنّ هناك بعض العلماء الأو</a:t>
            </a:r>
            <a:r>
              <a:rPr lang="ar-IQ" sz="4400" b="1" dirty="0">
                <a:effectLst>
                  <a:outerShdw blurRad="38100" dist="38100" dir="2700000" algn="tl">
                    <a:srgbClr val="000000">
                      <a:alpha val="43137"/>
                    </a:srgbClr>
                  </a:outerShdw>
                </a:effectLst>
                <a:cs typeface="Ali-A-Alwand" pitchFamily="2" charset="-78"/>
              </a:rPr>
              <a:t>ائ</a:t>
            </a:r>
            <a:r>
              <a:rPr lang="ar-SA" sz="4400" b="1" dirty="0">
                <a:effectLst>
                  <a:outerShdw blurRad="38100" dist="38100" dir="2700000" algn="tl">
                    <a:srgbClr val="000000">
                      <a:alpha val="43137"/>
                    </a:srgbClr>
                  </a:outerShdw>
                </a:effectLst>
                <a:cs typeface="Ali-A-Alwand" pitchFamily="2" charset="-78"/>
              </a:rPr>
              <a:t>ل ممن اهتموا بموضوع علم الن</a:t>
            </a:r>
            <a:r>
              <a:rPr lang="ar-IQ" sz="4400" b="1" dirty="0">
                <a:effectLst>
                  <a:outerShdw blurRad="38100" dist="38100" dir="2700000" algn="tl">
                    <a:srgbClr val="000000">
                      <a:alpha val="43137"/>
                    </a:srgbClr>
                  </a:outerShdw>
                </a:effectLst>
                <a:cs typeface="Ali-A-Alwand" pitchFamily="2" charset="-78"/>
              </a:rPr>
              <a:t>َّ</a:t>
            </a:r>
            <a:r>
              <a:rPr lang="ar-SA" sz="4400" b="1" dirty="0">
                <a:effectLst>
                  <a:outerShdw blurRad="38100" dist="38100" dir="2700000" algn="tl">
                    <a:srgbClr val="000000">
                      <a:alpha val="43137"/>
                    </a:srgbClr>
                  </a:outerShdw>
                </a:effectLst>
                <a:cs typeface="Ali-A-Alwand" pitchFamily="2" charset="-78"/>
              </a:rPr>
              <a:t>فس فمثلاً </a:t>
            </a:r>
            <a:r>
              <a:rPr lang="ar-SA" sz="4400" b="1" dirty="0">
                <a:solidFill>
                  <a:srgbClr val="FF0000"/>
                </a:solidFill>
                <a:effectLst>
                  <a:outerShdw blurRad="38100" dist="38100" dir="2700000" algn="tl">
                    <a:srgbClr val="000000">
                      <a:alpha val="43137"/>
                    </a:srgbClr>
                  </a:outerShdw>
                </a:effectLst>
                <a:cs typeface="Ali-A-Alwand" pitchFamily="2" charset="-78"/>
              </a:rPr>
              <a:t>أرسطو </a:t>
            </a:r>
            <a:r>
              <a:rPr lang="ar-IQ" sz="4400" b="1" dirty="0">
                <a:solidFill>
                  <a:srgbClr val="FF0000"/>
                </a:solidFill>
                <a:effectLst>
                  <a:outerShdw blurRad="38100" dist="38100" dir="2700000" algn="tl">
                    <a:srgbClr val="000000">
                      <a:alpha val="43137"/>
                    </a:srgbClr>
                  </a:outerShdw>
                </a:effectLst>
                <a:cs typeface="Ali-A-Alwand" pitchFamily="2" charset="-78"/>
              </a:rPr>
              <a:t>(</a:t>
            </a:r>
            <a:r>
              <a:rPr lang="ar-IQ" sz="5400" b="1" dirty="0">
                <a:solidFill>
                  <a:srgbClr val="00B050"/>
                </a:solidFill>
                <a:effectLst>
                  <a:outerShdw blurRad="38100" dist="38100" dir="2700000" algn="tl">
                    <a:srgbClr val="000000">
                      <a:alpha val="43137"/>
                    </a:srgbClr>
                  </a:outerShdw>
                </a:effectLst>
                <a:cs typeface="MCS TOPAZ HIGH VER60" pitchFamily="2" charset="-78"/>
              </a:rPr>
              <a:t>384</a:t>
            </a:r>
            <a:r>
              <a:rPr lang="ar-IQ" sz="4400" b="1" dirty="0">
                <a:solidFill>
                  <a:srgbClr val="FF0000"/>
                </a:solidFill>
                <a:effectLst>
                  <a:outerShdw blurRad="38100" dist="38100" dir="2700000" algn="tl">
                    <a:srgbClr val="000000">
                      <a:alpha val="43137"/>
                    </a:srgbClr>
                  </a:outerShdw>
                </a:effectLst>
                <a:cs typeface="Ali-A-Alwand" pitchFamily="2" charset="-78"/>
              </a:rPr>
              <a:t>ق.م.)</a:t>
            </a:r>
            <a:r>
              <a:rPr lang="ar-SA" sz="4400" b="1" dirty="0">
                <a:solidFill>
                  <a:srgbClr val="FF0000"/>
                </a:solidFill>
                <a:effectLst>
                  <a:outerShdw blurRad="38100" dist="38100" dir="2700000" algn="tl">
                    <a:srgbClr val="000000">
                      <a:alpha val="43137"/>
                    </a:srgbClr>
                  </a:outerShdw>
                </a:effectLst>
                <a:cs typeface="Ali-A-Alwand" pitchFamily="2" charset="-78"/>
              </a:rPr>
              <a:t> </a:t>
            </a:r>
            <a:r>
              <a:rPr lang="ar-SA" sz="4400" b="1" dirty="0">
                <a:effectLst>
                  <a:outerShdw blurRad="38100" dist="38100" dir="2700000" algn="tl">
                    <a:srgbClr val="000000">
                      <a:alpha val="43137"/>
                    </a:srgbClr>
                  </a:outerShdw>
                </a:effectLst>
                <a:cs typeface="Ali-A-Alwand" pitchFamily="2" charset="-78"/>
              </a:rPr>
              <a:t>هو أو</a:t>
            </a:r>
            <a:r>
              <a:rPr lang="ar-IQ" sz="4400" b="1" dirty="0">
                <a:effectLst>
                  <a:outerShdw blurRad="38100" dist="38100" dir="2700000" algn="tl">
                    <a:srgbClr val="000000">
                      <a:alpha val="43137"/>
                    </a:srgbClr>
                  </a:outerShdw>
                </a:effectLst>
                <a:cs typeface="Ali-A-Alwand" pitchFamily="2" charset="-78"/>
              </a:rPr>
              <a:t>ّ</a:t>
            </a:r>
            <a:r>
              <a:rPr lang="ar-SA" sz="4400" b="1" dirty="0">
                <a:effectLst>
                  <a:outerShdw blurRad="38100" dist="38100" dir="2700000" algn="tl">
                    <a:srgbClr val="000000">
                      <a:alpha val="43137"/>
                    </a:srgbClr>
                  </a:outerShdw>
                </a:effectLst>
                <a:cs typeface="Ali-A-Alwand" pitchFamily="2" charset="-78"/>
              </a:rPr>
              <a:t>ل من عن</a:t>
            </a:r>
            <a:r>
              <a:rPr lang="ar-IQ" sz="4400" b="1" dirty="0">
                <a:effectLst>
                  <a:outerShdw blurRad="38100" dist="38100" dir="2700000" algn="tl">
                    <a:srgbClr val="000000">
                      <a:alpha val="43137"/>
                    </a:srgbClr>
                  </a:outerShdw>
                </a:effectLst>
                <a:cs typeface="Ali-A-Alwand" pitchFamily="2" charset="-78"/>
              </a:rPr>
              <a:t>ي</a:t>
            </a:r>
            <a:r>
              <a:rPr lang="ar-SA" sz="4400" b="1" dirty="0">
                <a:effectLst>
                  <a:outerShdw blurRad="38100" dist="38100" dir="2700000" algn="tl">
                    <a:srgbClr val="000000">
                      <a:alpha val="43137"/>
                    </a:srgbClr>
                  </a:outerShdw>
                </a:effectLst>
                <a:cs typeface="Ali-A-Alwand" pitchFamily="2" charset="-78"/>
              </a:rPr>
              <a:t> بالر</a:t>
            </a:r>
            <a:r>
              <a:rPr lang="ar-IQ" sz="4400" b="1" dirty="0">
                <a:effectLst>
                  <a:outerShdw blurRad="38100" dist="38100" dir="2700000" algn="tl">
                    <a:srgbClr val="000000">
                      <a:alpha val="43137"/>
                    </a:srgbClr>
                  </a:outerShdw>
                </a:effectLst>
                <a:cs typeface="Ali-A-Alwand" pitchFamily="2" charset="-78"/>
              </a:rPr>
              <a:t>ُّ</a:t>
            </a:r>
            <a:r>
              <a:rPr lang="ar-SA" sz="4400" b="1" dirty="0">
                <a:effectLst>
                  <a:outerShdw blurRad="38100" dist="38100" dir="2700000" algn="tl">
                    <a:srgbClr val="000000">
                      <a:alpha val="43137"/>
                    </a:srgbClr>
                  </a:outerShdw>
                </a:effectLst>
                <a:cs typeface="Ali-A-Alwand" pitchFamily="2" charset="-78"/>
              </a:rPr>
              <a:t>وح في كتابه "الن</a:t>
            </a:r>
            <a:r>
              <a:rPr lang="ar-IQ" sz="4400" b="1" dirty="0">
                <a:effectLst>
                  <a:outerShdw blurRad="38100" dist="38100" dir="2700000" algn="tl">
                    <a:srgbClr val="000000">
                      <a:alpha val="43137"/>
                    </a:srgbClr>
                  </a:outerShdw>
                </a:effectLst>
                <a:cs typeface="Ali-A-Alwand" pitchFamily="2" charset="-78"/>
              </a:rPr>
              <a:t>َّ</a:t>
            </a:r>
            <a:r>
              <a:rPr lang="ar-SA" sz="4400" b="1" dirty="0">
                <a:effectLst>
                  <a:outerShdw blurRad="38100" dist="38100" dir="2700000" algn="tl">
                    <a:srgbClr val="000000">
                      <a:alpha val="43137"/>
                    </a:srgbClr>
                  </a:outerShdw>
                </a:effectLst>
                <a:cs typeface="Ali-A-Alwand" pitchFamily="2" charset="-78"/>
              </a:rPr>
              <a:t>فس"</a:t>
            </a:r>
            <a:r>
              <a:rPr lang="ar-IQ" sz="4400" b="1" dirty="0">
                <a:effectLst>
                  <a:outerShdw blurRad="38100" dist="38100" dir="2700000" algn="tl">
                    <a:srgbClr val="000000">
                      <a:alpha val="43137"/>
                    </a:srgbClr>
                  </a:outerShdw>
                </a:effectLst>
                <a:cs typeface="Ali-A-Alwand" pitchFamily="2" charset="-78"/>
              </a:rPr>
              <a:t>.</a:t>
            </a:r>
            <a:r>
              <a:rPr lang="ar-SA" sz="4400" b="1" dirty="0">
                <a:effectLst>
                  <a:outerShdw blurRad="38100" dist="38100" dir="2700000" algn="tl">
                    <a:srgbClr val="000000">
                      <a:alpha val="43137"/>
                    </a:srgbClr>
                  </a:outerShdw>
                </a:effectLst>
                <a:cs typeface="Ali-A-Alwand" pitchFamily="2" charset="-78"/>
              </a:rPr>
              <a:t> </a:t>
            </a:r>
            <a:r>
              <a:rPr lang="ar-IQ" sz="4400" b="1" dirty="0">
                <a:effectLst>
                  <a:outerShdw blurRad="38100" dist="38100" dir="2700000" algn="tl">
                    <a:srgbClr val="000000">
                      <a:alpha val="43137"/>
                    </a:srgbClr>
                  </a:outerShdw>
                </a:effectLst>
                <a:cs typeface="Ali-A-Alwand" pitchFamily="2" charset="-78"/>
              </a:rPr>
              <a:t>وهناك محاولات </a:t>
            </a:r>
            <a:r>
              <a:rPr lang="ar-SA" sz="4400" b="1" dirty="0">
                <a:effectLst>
                  <a:outerShdw blurRad="38100" dist="38100" dir="2700000" algn="tl">
                    <a:srgbClr val="000000">
                      <a:alpha val="43137"/>
                    </a:srgbClr>
                  </a:outerShdw>
                </a:effectLst>
                <a:cs typeface="Ali-A-Alwand" pitchFamily="2" charset="-78"/>
              </a:rPr>
              <a:t>لكل من </a:t>
            </a:r>
            <a:r>
              <a:rPr lang="ar-SA" sz="4400" b="1" dirty="0">
                <a:solidFill>
                  <a:srgbClr val="FF0000"/>
                </a:solidFill>
                <a:effectLst>
                  <a:outerShdw blurRad="38100" dist="38100" dir="2700000" algn="tl">
                    <a:srgbClr val="000000">
                      <a:alpha val="43137"/>
                    </a:srgbClr>
                  </a:outerShdw>
                </a:effectLst>
                <a:cs typeface="Ali-A-Alwand" pitchFamily="2" charset="-78"/>
              </a:rPr>
              <a:t>سقراط (</a:t>
            </a:r>
            <a:r>
              <a:rPr lang="ar-IQ" sz="5400" b="1" dirty="0">
                <a:solidFill>
                  <a:srgbClr val="00B050"/>
                </a:solidFill>
                <a:effectLst>
                  <a:outerShdw blurRad="38100" dist="38100" dir="2700000" algn="tl">
                    <a:srgbClr val="000000">
                      <a:alpha val="43137"/>
                    </a:srgbClr>
                  </a:outerShdw>
                </a:effectLst>
                <a:cs typeface="MCS TOPAZ HIGH VER60" pitchFamily="2" charset="-78"/>
              </a:rPr>
              <a:t>470</a:t>
            </a:r>
            <a:r>
              <a:rPr lang="ar-SA" sz="4400" b="1" dirty="0" smtClean="0">
                <a:solidFill>
                  <a:srgbClr val="FF0000"/>
                </a:solidFill>
                <a:effectLst>
                  <a:outerShdw blurRad="38100" dist="38100" dir="2700000" algn="tl">
                    <a:srgbClr val="000000">
                      <a:alpha val="43137"/>
                    </a:srgbClr>
                  </a:outerShdw>
                </a:effectLst>
                <a:cs typeface="Ali-A-Alwand" pitchFamily="2" charset="-78"/>
              </a:rPr>
              <a:t>ق</a:t>
            </a:r>
            <a:r>
              <a:rPr lang="ar-IQ" sz="4400" b="1" dirty="0" smtClean="0">
                <a:solidFill>
                  <a:srgbClr val="FF0000"/>
                </a:solidFill>
                <a:effectLst>
                  <a:outerShdw blurRad="38100" dist="38100" dir="2700000" algn="tl">
                    <a:srgbClr val="000000">
                      <a:alpha val="43137"/>
                    </a:srgbClr>
                  </a:outerShdw>
                </a:effectLst>
                <a:cs typeface="Ali-A-Alwand" pitchFamily="2" charset="-78"/>
              </a:rPr>
              <a:t>.</a:t>
            </a:r>
            <a:r>
              <a:rPr lang="ar-SA" sz="4400" b="1" dirty="0" smtClean="0">
                <a:solidFill>
                  <a:srgbClr val="FF0000"/>
                </a:solidFill>
                <a:effectLst>
                  <a:outerShdw blurRad="38100" dist="38100" dir="2700000" algn="tl">
                    <a:srgbClr val="000000">
                      <a:alpha val="43137"/>
                    </a:srgbClr>
                  </a:outerShdw>
                </a:effectLst>
                <a:cs typeface="Ali-A-Alwand" pitchFamily="2" charset="-78"/>
              </a:rPr>
              <a:t>م</a:t>
            </a:r>
            <a:r>
              <a:rPr lang="ar-IQ" sz="4400" b="1" dirty="0" smtClean="0">
                <a:solidFill>
                  <a:srgbClr val="FF0000"/>
                </a:solidFill>
                <a:effectLst>
                  <a:outerShdw blurRad="38100" dist="38100" dir="2700000" algn="tl">
                    <a:srgbClr val="000000">
                      <a:alpha val="43137"/>
                    </a:srgbClr>
                  </a:outerShdw>
                </a:effectLst>
                <a:cs typeface="Ali-A-Alwand" pitchFamily="2" charset="-78"/>
              </a:rPr>
              <a:t>)</a:t>
            </a:r>
            <a:r>
              <a:rPr lang="ar-SA" sz="4400" b="1" dirty="0" smtClean="0">
                <a:solidFill>
                  <a:srgbClr val="FF0000"/>
                </a:solidFill>
                <a:effectLst>
                  <a:outerShdw blurRad="38100" dist="38100" dir="2700000" algn="tl">
                    <a:srgbClr val="000000">
                      <a:alpha val="43137"/>
                    </a:srgbClr>
                  </a:outerShdw>
                </a:effectLst>
                <a:cs typeface="Ali-A-Alwand" pitchFamily="2" charset="-78"/>
              </a:rPr>
              <a:t>. </a:t>
            </a:r>
            <a:r>
              <a:rPr lang="ar-SA" sz="4400" b="1" dirty="0">
                <a:solidFill>
                  <a:srgbClr val="FF0000"/>
                </a:solidFill>
                <a:effectLst>
                  <a:outerShdw blurRad="38100" dist="38100" dir="2700000" algn="tl">
                    <a:srgbClr val="000000">
                      <a:alpha val="43137"/>
                    </a:srgbClr>
                  </a:outerShdw>
                </a:effectLst>
                <a:cs typeface="Ali-A-Alwand" pitchFamily="2" charset="-78"/>
              </a:rPr>
              <a:t>وأفلاطون (</a:t>
            </a:r>
            <a:r>
              <a:rPr lang="ar-IQ" sz="5400" b="1" dirty="0">
                <a:solidFill>
                  <a:srgbClr val="00B050"/>
                </a:solidFill>
                <a:effectLst>
                  <a:outerShdw blurRad="38100" dist="38100" dir="2700000" algn="tl">
                    <a:srgbClr val="000000">
                      <a:alpha val="43137"/>
                    </a:srgbClr>
                  </a:outerShdw>
                </a:effectLst>
                <a:cs typeface="MCS TOPAZ HIGH VER60" pitchFamily="2" charset="-78"/>
              </a:rPr>
              <a:t>427</a:t>
            </a:r>
            <a:r>
              <a:rPr lang="ar-SA" sz="4400" b="1" dirty="0" smtClean="0">
                <a:solidFill>
                  <a:srgbClr val="FF0000"/>
                </a:solidFill>
                <a:effectLst>
                  <a:outerShdw blurRad="38100" dist="38100" dir="2700000" algn="tl">
                    <a:srgbClr val="000000">
                      <a:alpha val="43137"/>
                    </a:srgbClr>
                  </a:outerShdw>
                </a:effectLst>
                <a:cs typeface="Ali-A-Alwand" pitchFamily="2" charset="-78"/>
              </a:rPr>
              <a:t> ق.م</a:t>
            </a:r>
            <a:r>
              <a:rPr lang="ar-IQ" sz="4400" b="1" dirty="0" smtClean="0">
                <a:solidFill>
                  <a:srgbClr val="FF0000"/>
                </a:solidFill>
                <a:effectLst>
                  <a:outerShdw blurRad="38100" dist="38100" dir="2700000" algn="tl">
                    <a:srgbClr val="000000">
                      <a:alpha val="43137"/>
                    </a:srgbClr>
                  </a:outerShdw>
                </a:effectLst>
                <a:cs typeface="Ali-A-Alwand" pitchFamily="2" charset="-78"/>
              </a:rPr>
              <a:t>)</a:t>
            </a:r>
            <a:r>
              <a:rPr lang="ar-SA" sz="4400" b="1" dirty="0" smtClean="0">
                <a:effectLst>
                  <a:outerShdw blurRad="38100" dist="38100" dir="2700000" algn="tl">
                    <a:srgbClr val="000000">
                      <a:alpha val="43137"/>
                    </a:srgbClr>
                  </a:outerShdw>
                </a:effectLst>
                <a:cs typeface="Ali-A-Alwand" pitchFamily="2" charset="-78"/>
              </a:rPr>
              <a:t>.</a:t>
            </a:r>
            <a:r>
              <a:rPr lang="ar-IQ" sz="4400" b="1" dirty="0" smtClean="0">
                <a:effectLst>
                  <a:outerShdw blurRad="38100" dist="38100" dir="2700000" algn="tl">
                    <a:srgbClr val="000000">
                      <a:alpha val="43137"/>
                    </a:srgbClr>
                  </a:outerShdw>
                </a:effectLst>
                <a:cs typeface="Ali-A-Alwand" pitchFamily="2" charset="-78"/>
              </a:rPr>
              <a:t> </a:t>
            </a:r>
            <a:r>
              <a:rPr lang="ar-IQ" sz="4400" b="1" dirty="0">
                <a:effectLst>
                  <a:outerShdw blurRad="38100" dist="38100" dir="2700000" algn="tl">
                    <a:srgbClr val="000000">
                      <a:alpha val="43137"/>
                    </a:srgbClr>
                  </a:outerShdw>
                </a:effectLst>
                <a:cs typeface="Ali-A-Alwand" pitchFamily="2" charset="-78"/>
              </a:rPr>
              <a:t>في هذا الموضوع ،</a:t>
            </a:r>
            <a:r>
              <a:rPr lang="ar-SA" sz="4400" b="1" dirty="0">
                <a:effectLst>
                  <a:outerShdw blurRad="38100" dist="38100" dir="2700000" algn="tl">
                    <a:srgbClr val="000000">
                      <a:alpha val="43137"/>
                    </a:srgbClr>
                  </a:outerShdw>
                </a:effectLst>
                <a:cs typeface="Ali-A-Alwand" pitchFamily="2" charset="-78"/>
              </a:rPr>
              <a:t> وهذا يدل</a:t>
            </a:r>
            <a:r>
              <a:rPr lang="ar-IQ" sz="4400" b="1" dirty="0">
                <a:effectLst>
                  <a:outerShdw blurRad="38100" dist="38100" dir="2700000" algn="tl">
                    <a:srgbClr val="000000">
                      <a:alpha val="43137"/>
                    </a:srgbClr>
                  </a:outerShdw>
                </a:effectLst>
                <a:cs typeface="Ali-A-Alwand" pitchFamily="2" charset="-78"/>
              </a:rPr>
              <a:t>ّ</a:t>
            </a:r>
            <a:r>
              <a:rPr lang="ar-SA" sz="4400" b="1" dirty="0">
                <a:effectLst>
                  <a:outerShdw blurRad="38100" dist="38100" dir="2700000" algn="tl">
                    <a:srgbClr val="000000">
                      <a:alpha val="43137"/>
                    </a:srgbClr>
                  </a:outerShdw>
                </a:effectLst>
                <a:cs typeface="Ali-A-Alwand" pitchFamily="2" charset="-78"/>
              </a:rPr>
              <a:t> على أن</a:t>
            </a:r>
            <a:r>
              <a:rPr lang="ar-IQ" sz="4400" b="1" dirty="0">
                <a:effectLst>
                  <a:outerShdw blurRad="38100" dist="38100" dir="2700000" algn="tl">
                    <a:srgbClr val="000000">
                      <a:alpha val="43137"/>
                    </a:srgbClr>
                  </a:outerShdw>
                </a:effectLst>
                <a:cs typeface="Ali-A-Alwand" pitchFamily="2" charset="-78"/>
              </a:rPr>
              <a:t>َّ</a:t>
            </a:r>
            <a:r>
              <a:rPr lang="ar-SA" sz="4400" b="1" dirty="0">
                <a:effectLst>
                  <a:outerShdw blurRad="38100" dist="38100" dir="2700000" algn="tl">
                    <a:srgbClr val="000000">
                      <a:alpha val="43137"/>
                    </a:srgbClr>
                  </a:outerShdw>
                </a:effectLst>
                <a:cs typeface="Ali-A-Alwand" pitchFamily="2" charset="-78"/>
              </a:rPr>
              <a:t> علم الن</a:t>
            </a:r>
            <a:r>
              <a:rPr lang="ar-IQ" sz="4400" b="1" dirty="0">
                <a:effectLst>
                  <a:outerShdw blurRad="38100" dist="38100" dir="2700000" algn="tl">
                    <a:srgbClr val="000000">
                      <a:alpha val="43137"/>
                    </a:srgbClr>
                  </a:outerShdw>
                </a:effectLst>
                <a:cs typeface="Ali-A-Alwand" pitchFamily="2" charset="-78"/>
              </a:rPr>
              <a:t>َّ</a:t>
            </a:r>
            <a:r>
              <a:rPr lang="ar-SA" sz="4400" b="1" dirty="0">
                <a:effectLst>
                  <a:outerShdw blurRad="38100" dist="38100" dir="2700000" algn="tl">
                    <a:srgbClr val="000000">
                      <a:alpha val="43137"/>
                    </a:srgbClr>
                  </a:outerShdw>
                </a:effectLst>
                <a:cs typeface="Ali-A-Alwand" pitchFamily="2" charset="-78"/>
              </a:rPr>
              <a:t>فس ، علم له تاريخ قديم فقد ظهرت في عصر ما قبل الميلاد دراسات منظمة لمجموعة من العلماء الأو</a:t>
            </a:r>
            <a:r>
              <a:rPr lang="ar-IQ" sz="4400" b="1" dirty="0">
                <a:effectLst>
                  <a:outerShdw blurRad="38100" dist="38100" dir="2700000" algn="tl">
                    <a:srgbClr val="000000">
                      <a:alpha val="43137"/>
                    </a:srgbClr>
                  </a:outerShdw>
                </a:effectLst>
                <a:cs typeface="Ali-A-Alwand" pitchFamily="2" charset="-78"/>
              </a:rPr>
              <a:t>ائ</a:t>
            </a:r>
            <a:r>
              <a:rPr lang="ar-SA" sz="4400" b="1" dirty="0">
                <a:effectLst>
                  <a:outerShdw blurRad="38100" dist="38100" dir="2700000" algn="tl">
                    <a:srgbClr val="000000">
                      <a:alpha val="43137"/>
                    </a:srgbClr>
                  </a:outerShdw>
                </a:effectLst>
                <a:cs typeface="Ali-A-Alwand" pitchFamily="2" charset="-78"/>
              </a:rPr>
              <a:t>ل</a:t>
            </a:r>
            <a:r>
              <a:rPr lang="ar-IQ" sz="4400" b="1" dirty="0">
                <a:effectLst>
                  <a:outerShdw blurRad="38100" dist="38100" dir="2700000" algn="tl">
                    <a:srgbClr val="000000">
                      <a:alpha val="43137"/>
                    </a:srgbClr>
                  </a:outerShdw>
                </a:effectLst>
                <a:cs typeface="Ali-A-Alwand" pitchFamily="2" charset="-78"/>
              </a:rPr>
              <a:t> </a:t>
            </a:r>
            <a:r>
              <a:rPr lang="ar-IQ" sz="4400" b="1" dirty="0" smtClean="0">
                <a:effectLst>
                  <a:outerShdw blurRad="38100" dist="38100" dir="2700000" algn="tl">
                    <a:srgbClr val="000000">
                      <a:alpha val="43137"/>
                    </a:srgbClr>
                  </a:outerShdw>
                </a:effectLst>
                <a:cs typeface="Ali-A-Alwand" pitchFamily="2" charset="-78"/>
              </a:rPr>
              <a:t>، </a:t>
            </a:r>
            <a:r>
              <a:rPr lang="ar-IQ" sz="4400" b="1" dirty="0" smtClean="0">
                <a:solidFill>
                  <a:srgbClr val="00B050"/>
                </a:solidFill>
                <a:effectLst>
                  <a:outerShdw blurRad="38100" dist="38100" dir="2700000" algn="tl">
                    <a:srgbClr val="000000">
                      <a:alpha val="43137"/>
                    </a:srgbClr>
                  </a:outerShdw>
                </a:effectLst>
                <a:cs typeface="Ali-A-Alwand" pitchFamily="2" charset="-78"/>
              </a:rPr>
              <a:t>أمثال :</a:t>
            </a:r>
            <a:r>
              <a:rPr lang="ar-SA" sz="4400" b="1" dirty="0" smtClean="0">
                <a:solidFill>
                  <a:srgbClr val="00B050"/>
                </a:solidFill>
                <a:effectLst>
                  <a:outerShdw blurRad="38100" dist="38100" dir="2700000" algn="tl">
                    <a:srgbClr val="000000">
                      <a:alpha val="43137"/>
                    </a:srgbClr>
                  </a:outerShdw>
                </a:effectLst>
                <a:cs typeface="Ali-A-Alwand" pitchFamily="2" charset="-78"/>
              </a:rPr>
              <a:t> </a:t>
            </a:r>
            <a:endParaRPr lang="en-US" sz="4400" b="1" dirty="0">
              <a:solidFill>
                <a:srgbClr val="00B050"/>
              </a:solidFill>
              <a:effectLst>
                <a:outerShdw blurRad="38100" dist="38100" dir="2700000" algn="tl">
                  <a:srgbClr val="000000">
                    <a:alpha val="43137"/>
                  </a:srgbClr>
                </a:outerShdw>
              </a:effectLst>
              <a:cs typeface="Ali-A-Alwand" pitchFamily="2" charset="-78"/>
            </a:endParaRPr>
          </a:p>
        </p:txBody>
      </p:sp>
    </p:spTree>
    <p:extLst>
      <p:ext uri="{BB962C8B-B14F-4D97-AF65-F5344CB8AC3E}">
        <p14:creationId xmlns:p14="http://schemas.microsoft.com/office/powerpoint/2010/main" val="68208357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6982"/>
            <a:ext cx="12095018" cy="6761018"/>
          </a:xfrm>
        </p:spPr>
        <p:txBody>
          <a:bodyPr>
            <a:noAutofit/>
          </a:bodyPr>
          <a:lstStyle/>
          <a:p>
            <a:pPr algn="r" rtl="1">
              <a:lnSpc>
                <a:spcPct val="150000"/>
              </a:lnSpc>
            </a:pPr>
            <a:r>
              <a:rPr lang="ar-SA" sz="4800" b="1" dirty="0">
                <a:solidFill>
                  <a:srgbClr val="C00000"/>
                </a:solidFill>
                <a:effectLst>
                  <a:outerShdw blurRad="38100" dist="38100" dir="2700000" algn="tl">
                    <a:srgbClr val="000000">
                      <a:alpha val="43137"/>
                    </a:srgbClr>
                  </a:outerShdw>
                </a:effectLst>
                <a:latin typeface="+mn-lt"/>
                <a:ea typeface="+mn-ea"/>
                <a:cs typeface="Ali-A-Jiddah" pitchFamily="2" charset="-78"/>
              </a:rPr>
              <a:t>☼ أفلاطـون (</a:t>
            </a:r>
            <a:r>
              <a:rPr lang="ar-SA" sz="3200" b="1" dirty="0" smtClean="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34</a:t>
            </a:r>
            <a:r>
              <a:rPr lang="ar-IQ" sz="3200" b="1" dirty="0" smtClean="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7</a:t>
            </a:r>
            <a:r>
              <a:rPr lang="ar-SA" sz="3200" b="1" dirty="0" smtClean="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- 42</a:t>
            </a:r>
            <a:r>
              <a:rPr lang="ar-IQ" sz="3200" b="1" dirty="0" smtClean="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7</a:t>
            </a:r>
            <a:r>
              <a:rPr lang="ar-SA" sz="4800" b="1" dirty="0" smtClean="0">
                <a:solidFill>
                  <a:srgbClr val="C00000"/>
                </a:solidFill>
                <a:effectLst>
                  <a:outerShdw blurRad="38100" dist="38100" dir="2700000" algn="tl">
                    <a:srgbClr val="000000">
                      <a:alpha val="43137"/>
                    </a:srgbClr>
                  </a:outerShdw>
                </a:effectLst>
                <a:latin typeface="+mn-lt"/>
                <a:ea typeface="+mn-ea"/>
                <a:cs typeface="Ali-A-Jiddah" pitchFamily="2" charset="-78"/>
              </a:rPr>
              <a:t> </a:t>
            </a:r>
            <a:r>
              <a:rPr lang="ar-SA" sz="3600" b="1" dirty="0">
                <a:solidFill>
                  <a:srgbClr val="0070C0"/>
                </a:solidFill>
                <a:effectLst>
                  <a:outerShdw blurRad="38100" dist="38100" dir="2700000" algn="tl">
                    <a:srgbClr val="000000">
                      <a:alpha val="43137"/>
                    </a:srgbClr>
                  </a:outerShdw>
                </a:effectLst>
                <a:latin typeface="+mn-lt"/>
                <a:ea typeface="+mn-ea"/>
                <a:cs typeface="Ali-A-Jiddah" pitchFamily="2" charset="-78"/>
              </a:rPr>
              <a:t>ق.م.</a:t>
            </a:r>
            <a:r>
              <a:rPr lang="ar-SA" sz="4800" b="1" dirty="0">
                <a:solidFill>
                  <a:srgbClr val="C00000"/>
                </a:solidFill>
                <a:effectLst>
                  <a:outerShdw blurRad="38100" dist="38100" dir="2700000" algn="tl">
                    <a:srgbClr val="000000">
                      <a:alpha val="43137"/>
                    </a:srgbClr>
                  </a:outerShdw>
                </a:effectLst>
                <a:latin typeface="+mn-lt"/>
                <a:ea typeface="+mn-ea"/>
                <a:cs typeface="Ali-A-Jiddah" pitchFamily="2" charset="-78"/>
              </a:rPr>
              <a:t>):  </a:t>
            </a:r>
            <a:r>
              <a:rPr lang="en-US" sz="3800" b="1" dirty="0">
                <a:effectLst>
                  <a:outerShdw blurRad="38100" dist="38100" dir="2700000" algn="tl">
                    <a:srgbClr val="000000">
                      <a:alpha val="43137"/>
                    </a:srgbClr>
                  </a:outerShdw>
                </a:effectLst>
                <a:latin typeface="+mn-lt"/>
                <a:ea typeface="+mn-ea"/>
                <a:cs typeface="Ali-A-Sharif" pitchFamily="2" charset="-78"/>
              </a:rPr>
              <a:t/>
            </a:r>
            <a:br>
              <a:rPr lang="en-US" sz="3800" b="1" dirty="0">
                <a:effectLst>
                  <a:outerShdw blurRad="38100" dist="38100" dir="2700000" algn="tl">
                    <a:srgbClr val="000000">
                      <a:alpha val="43137"/>
                    </a:srgbClr>
                  </a:outerShdw>
                </a:effectLst>
                <a:latin typeface="+mn-lt"/>
                <a:ea typeface="+mn-ea"/>
                <a:cs typeface="Ali-A-Sharif" pitchFamily="2" charset="-78"/>
              </a:rPr>
            </a:br>
            <a:r>
              <a:rPr lang="ar-SA" sz="4000" b="1" dirty="0">
                <a:effectLst>
                  <a:outerShdw blurRad="38100" dist="38100" dir="2700000" algn="tl">
                    <a:srgbClr val="000000">
                      <a:alpha val="43137"/>
                    </a:srgbClr>
                  </a:outerShdw>
                </a:effectLst>
                <a:latin typeface="+mn-lt"/>
                <a:ea typeface="+mn-ea"/>
                <a:cs typeface="Ali-A-Sharif" pitchFamily="2" charset="-78"/>
              </a:rPr>
              <a:t>كان </a:t>
            </a:r>
            <a:r>
              <a:rPr lang="ar-SA" sz="4000" b="1" dirty="0" smtClean="0">
                <a:effectLst>
                  <a:outerShdw blurRad="38100" dist="38100" dir="2700000" algn="tl">
                    <a:srgbClr val="000000">
                      <a:alpha val="43137"/>
                    </a:srgbClr>
                  </a:outerShdw>
                </a:effectLst>
                <a:latin typeface="+mn-lt"/>
                <a:ea typeface="+mn-ea"/>
                <a:cs typeface="Ali-A-Sharif" pitchFamily="2" charset="-78"/>
              </a:rPr>
              <a:t>أفلاطون</a:t>
            </a:r>
            <a:r>
              <a:rPr lang="ar-IQ" sz="4000" b="1" dirty="0" smtClean="0">
                <a:effectLst>
                  <a:outerShdw blurRad="38100" dist="38100" dir="2700000" algn="tl">
                    <a:srgbClr val="000000">
                      <a:alpha val="43137"/>
                    </a:srgbClr>
                  </a:outerShdw>
                </a:effectLst>
                <a:latin typeface="+mn-lt"/>
                <a:ea typeface="+mn-ea"/>
                <a:cs typeface="Ali-A-Sharif" pitchFamily="2" charset="-78"/>
              </a:rPr>
              <a:t> يرى</a:t>
            </a:r>
            <a:r>
              <a:rPr lang="ar-SA"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في كتاباته </a:t>
            </a:r>
            <a:r>
              <a:rPr lang="ar-SA" sz="4000" b="1" dirty="0" smtClean="0">
                <a:effectLst>
                  <a:outerShdw blurRad="38100" dist="38100" dir="2700000" algn="tl">
                    <a:srgbClr val="000000">
                      <a:alpha val="43137"/>
                    </a:srgbClr>
                  </a:outerShdw>
                </a:effectLst>
                <a:latin typeface="+mn-lt"/>
                <a:ea typeface="+mn-ea"/>
                <a:cs typeface="Ali-A-Sharif" pitchFamily="2" charset="-78"/>
              </a:rPr>
              <a:t>أن</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هناك </a:t>
            </a:r>
            <a:r>
              <a:rPr lang="ar-SA" sz="4000" b="1" dirty="0" smtClean="0">
                <a:effectLst>
                  <a:outerShdw blurRad="38100" dist="38100" dir="2700000" algn="tl">
                    <a:srgbClr val="000000">
                      <a:alpha val="43137"/>
                    </a:srgbClr>
                  </a:outerShdw>
                </a:effectLst>
                <a:latin typeface="+mn-lt"/>
                <a:ea typeface="+mn-ea"/>
                <a:cs typeface="Ali-A-Sharif" pitchFamily="2" charset="-78"/>
              </a:rPr>
              <a:t>عالم</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ين</a:t>
            </a:r>
            <a:r>
              <a:rPr lang="ar-SA" sz="4000" b="1" dirty="0">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عال</a:t>
            </a:r>
            <a:r>
              <a:rPr lang="ar-IQ"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م </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المُثُل</a:t>
            </a:r>
            <a:r>
              <a:rPr lang="ar-SA" sz="4000" b="1" dirty="0">
                <a:effectLst>
                  <a:outerShdw blurRad="38100" dist="38100" dir="2700000" algn="tl">
                    <a:srgbClr val="000000">
                      <a:alpha val="43137"/>
                    </a:srgbClr>
                  </a:outerShdw>
                </a:effectLst>
                <a:latin typeface="+mn-lt"/>
                <a:ea typeface="+mn-ea"/>
                <a:cs typeface="Ali-A-Sharif" pitchFamily="2" charset="-78"/>
              </a:rPr>
              <a:t>" ويتكون من المعاني الدائمة ومنه </a:t>
            </a:r>
            <a:r>
              <a:rPr lang="ar-SA" sz="4000" b="1" dirty="0" smtClean="0">
                <a:effectLst>
                  <a:outerShdw blurRad="38100" dist="38100" dir="2700000" algn="tl">
                    <a:srgbClr val="000000">
                      <a:alpha val="43137"/>
                    </a:srgbClr>
                  </a:outerShdw>
                </a:effectLst>
                <a:latin typeface="+mn-lt"/>
                <a:ea typeface="+mn-ea"/>
                <a:cs typeface="Ali-A-Sharif" pitchFamily="2" charset="-78"/>
              </a:rPr>
              <a:t>تتك</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ون الن</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فس</a:t>
            </a:r>
            <a:r>
              <a:rPr lang="ar-SA" sz="4000" b="1" dirty="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و"</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عال</a:t>
            </a:r>
            <a:r>
              <a:rPr lang="ar-IQ" sz="4000" b="1" dirty="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م الحس</a:t>
            </a:r>
            <a:r>
              <a:rPr lang="ar-SA" sz="4000" b="1" dirty="0">
                <a:effectLst>
                  <a:outerShdw blurRad="38100" dist="38100" dir="2700000" algn="tl">
                    <a:srgbClr val="000000">
                      <a:alpha val="43137"/>
                    </a:srgbClr>
                  </a:outerShdw>
                </a:effectLst>
                <a:latin typeface="+mn-lt"/>
                <a:ea typeface="+mn-ea"/>
                <a:cs typeface="Ali-A-Sharif" pitchFamily="2" charset="-78"/>
              </a:rPr>
              <a:t>" أو "</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العالم المادي</a:t>
            </a:r>
            <a:r>
              <a:rPr lang="ar-SA" sz="4000" b="1" dirty="0">
                <a:effectLst>
                  <a:outerShdw blurRad="38100" dist="38100" dir="2700000" algn="tl">
                    <a:srgbClr val="000000">
                      <a:alpha val="43137"/>
                    </a:srgbClr>
                  </a:outerShdw>
                </a:effectLst>
                <a:latin typeface="+mn-lt"/>
                <a:ea typeface="+mn-ea"/>
                <a:cs typeface="Ali-A-Sharif" pitchFamily="2" charset="-78"/>
              </a:rPr>
              <a:t>" وفيه </a:t>
            </a:r>
            <a:r>
              <a:rPr lang="ar-SA" sz="4000" b="1" dirty="0" smtClean="0">
                <a:effectLst>
                  <a:outerShdw blurRad="38100" dist="38100" dir="2700000" algn="tl">
                    <a:srgbClr val="000000">
                      <a:alpha val="43137"/>
                    </a:srgbClr>
                  </a:outerShdw>
                </a:effectLst>
                <a:latin typeface="+mn-lt"/>
                <a:ea typeface="+mn-ea"/>
                <a:cs typeface="Ali-A-Sharif" pitchFamily="2" charset="-78"/>
              </a:rPr>
              <a:t>يتك</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ون </a:t>
            </a:r>
            <a:r>
              <a:rPr lang="ar-SA" sz="4000" b="1" dirty="0">
                <a:effectLst>
                  <a:outerShdw blurRad="38100" dist="38100" dir="2700000" algn="tl">
                    <a:srgbClr val="000000">
                      <a:alpha val="43137"/>
                    </a:srgbClr>
                  </a:outerShdw>
                </a:effectLst>
                <a:latin typeface="+mn-lt"/>
                <a:ea typeface="+mn-ea"/>
                <a:cs typeface="Ali-A-Sharif" pitchFamily="2" charset="-78"/>
              </a:rPr>
              <a:t>الجسم وعندما تهبط </a:t>
            </a:r>
            <a:r>
              <a:rPr lang="ar-SA" sz="4000" b="1" dirty="0" smtClean="0">
                <a:effectLst>
                  <a:outerShdw blurRad="38100" dist="38100" dir="2700000" algn="tl">
                    <a:srgbClr val="000000">
                      <a:alpha val="43137"/>
                    </a:srgbClr>
                  </a:outerShdw>
                </a:effectLst>
                <a:latin typeface="+mn-lt"/>
                <a:ea typeface="+mn-ea"/>
                <a:cs typeface="Ali-A-Sharif" pitchFamily="2" charset="-78"/>
              </a:rPr>
              <a:t>الن</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فس </a:t>
            </a:r>
            <a:r>
              <a:rPr lang="ar-SA" sz="4000" b="1" dirty="0">
                <a:effectLst>
                  <a:outerShdw blurRad="38100" dist="38100" dir="2700000" algn="tl">
                    <a:srgbClr val="000000">
                      <a:alpha val="43137"/>
                    </a:srgbClr>
                  </a:outerShdw>
                </a:effectLst>
                <a:latin typeface="+mn-lt"/>
                <a:ea typeface="+mn-ea"/>
                <a:cs typeface="Ali-A-Sharif" pitchFamily="2" charset="-78"/>
              </a:rPr>
              <a:t>من </a:t>
            </a:r>
            <a:r>
              <a:rPr lang="ar-SA" sz="4000" b="1" dirty="0" smtClean="0">
                <a:effectLst>
                  <a:outerShdw blurRad="38100" dist="38100" dir="2700000" algn="tl">
                    <a:srgbClr val="000000">
                      <a:alpha val="43137"/>
                    </a:srgbClr>
                  </a:outerShdw>
                </a:effectLst>
                <a:latin typeface="+mn-lt"/>
                <a:ea typeface="+mn-ea"/>
                <a:cs typeface="Ali-A-Sharif" pitchFamily="2" charset="-78"/>
              </a:rPr>
              <a:t>عالم</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 الم</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ثل </a:t>
            </a:r>
            <a:r>
              <a:rPr lang="ar-SA" sz="4000" b="1" dirty="0">
                <a:effectLst>
                  <a:outerShdw blurRad="38100" dist="38100" dir="2700000" algn="tl">
                    <a:srgbClr val="000000">
                      <a:alpha val="43137"/>
                    </a:srgbClr>
                  </a:outerShdw>
                </a:effectLst>
                <a:latin typeface="+mn-lt"/>
                <a:ea typeface="+mn-ea"/>
                <a:cs typeface="Ali-A-Sharif" pitchFamily="2" charset="-78"/>
              </a:rPr>
              <a:t>إلى </a:t>
            </a:r>
            <a:r>
              <a:rPr lang="ar-SA" sz="4000" b="1" dirty="0" smtClean="0">
                <a:effectLst>
                  <a:outerShdw blurRad="38100" dist="38100" dir="2700000" algn="tl">
                    <a:srgbClr val="000000">
                      <a:alpha val="43137"/>
                    </a:srgbClr>
                  </a:outerShdw>
                </a:effectLst>
                <a:latin typeface="+mn-lt"/>
                <a:ea typeface="+mn-ea"/>
                <a:cs typeface="Ali-A-Sharif" pitchFamily="2" charset="-78"/>
              </a:rPr>
              <a:t>العالم</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المادي لتحتل الجسم ينشأ منها ثلاث نفوس هي: </a:t>
            </a:r>
            <a:r>
              <a:rPr lang="en-US" sz="3800" b="1" dirty="0">
                <a:effectLst>
                  <a:outerShdw blurRad="38100" dist="38100" dir="2700000" algn="tl">
                    <a:srgbClr val="000000">
                      <a:alpha val="43137"/>
                    </a:srgbClr>
                  </a:outerShdw>
                </a:effectLst>
                <a:latin typeface="+mn-lt"/>
                <a:ea typeface="+mn-ea"/>
                <a:cs typeface="Ali-A-Sharif" pitchFamily="2" charset="-78"/>
              </a:rPr>
              <a:t/>
            </a:r>
            <a:br>
              <a:rPr lang="en-US" sz="3800" b="1" dirty="0">
                <a:effectLst>
                  <a:outerShdw blurRad="38100" dist="38100" dir="2700000" algn="tl">
                    <a:srgbClr val="000000">
                      <a:alpha val="43137"/>
                    </a:srgbClr>
                  </a:outerShdw>
                </a:effectLst>
                <a:latin typeface="+mn-lt"/>
                <a:ea typeface="+mn-ea"/>
                <a:cs typeface="Ali-A-Sharif" pitchFamily="2" charset="-78"/>
              </a:rPr>
            </a:br>
            <a:r>
              <a:rPr lang="ar-IQ" sz="3200" b="1" dirty="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1</a:t>
            </a:r>
            <a:r>
              <a:rPr lang="ar-IQ" sz="4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 </a:t>
            </a:r>
            <a:r>
              <a:rPr lang="ar-SA" sz="4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الن</a:t>
            </a:r>
            <a:r>
              <a:rPr lang="ar-IQ" sz="4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a:t>
            </a:r>
            <a:r>
              <a:rPr lang="ar-SA" sz="4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فس العاقل</a:t>
            </a:r>
            <a:r>
              <a:rPr lang="ar-IQ" sz="4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ـ</a:t>
            </a:r>
            <a:r>
              <a:rPr lang="ar-SA" sz="4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ة </a:t>
            </a:r>
            <a:r>
              <a:rPr lang="ar-SA" sz="4000" b="1" dirty="0">
                <a:solidFill>
                  <a:srgbClr val="0070C0"/>
                </a:solidFill>
                <a:effectLst>
                  <a:outerShdw blurRad="38100" dist="38100" dir="2700000" algn="tl">
                    <a:srgbClr val="000000">
                      <a:alpha val="43137"/>
                    </a:srgbClr>
                  </a:outerShdw>
                </a:effectLst>
                <a:latin typeface="+mn-lt"/>
                <a:ea typeface="+mn-ea"/>
                <a:cs typeface="Ali-A-Azzam" pitchFamily="2" charset="-78"/>
              </a:rPr>
              <a:t>ومركزها الرأس. </a:t>
            </a:r>
            <a:r>
              <a:rPr lang="ar-IQ" sz="4000" b="1" dirty="0">
                <a:solidFill>
                  <a:srgbClr val="0070C0"/>
                </a:solidFill>
                <a:effectLst>
                  <a:outerShdw blurRad="38100" dist="38100" dir="2700000" algn="tl">
                    <a:srgbClr val="000000">
                      <a:alpha val="43137"/>
                    </a:srgbClr>
                  </a:outerShdw>
                </a:effectLst>
                <a:latin typeface="+mn-lt"/>
                <a:ea typeface="+mn-ea"/>
                <a:cs typeface="Ali-A-Azzam" pitchFamily="2" charset="-78"/>
              </a:rPr>
              <a:t> </a:t>
            </a:r>
            <a:r>
              <a:rPr lang="ar-IQ" sz="4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         </a:t>
            </a:r>
            <a:r>
              <a:rPr lang="ar-IQ" sz="3200" b="1" dirty="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2</a:t>
            </a:r>
            <a:r>
              <a:rPr lang="ar-IQ" sz="4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 </a:t>
            </a:r>
            <a:r>
              <a:rPr lang="ar-SA" sz="4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الن</a:t>
            </a:r>
            <a:r>
              <a:rPr lang="ar-IQ" sz="4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a:t>
            </a:r>
            <a:r>
              <a:rPr lang="ar-SA" sz="4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فس الغضبي</a:t>
            </a:r>
            <a:r>
              <a:rPr lang="ar-IQ" sz="4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a:t>
            </a:r>
            <a:r>
              <a:rPr lang="ar-SA" sz="4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ة </a:t>
            </a:r>
            <a:r>
              <a:rPr lang="ar-SA" sz="4000" b="1" dirty="0">
                <a:solidFill>
                  <a:srgbClr val="C00000"/>
                </a:solidFill>
                <a:effectLst>
                  <a:outerShdw blurRad="38100" dist="38100" dir="2700000" algn="tl">
                    <a:srgbClr val="000000">
                      <a:alpha val="43137"/>
                    </a:srgbClr>
                  </a:outerShdw>
                </a:effectLst>
                <a:latin typeface="+mn-lt"/>
                <a:ea typeface="+mn-ea"/>
                <a:cs typeface="Ali-A-Azzam" pitchFamily="2" charset="-78"/>
              </a:rPr>
              <a:t>ومركزها القلب.</a:t>
            </a:r>
            <a:r>
              <a:rPr lang="en-US" sz="4000" b="1" dirty="0">
                <a:effectLst>
                  <a:outerShdw blurRad="38100" dist="38100" dir="2700000" algn="tl">
                    <a:srgbClr val="000000">
                      <a:alpha val="43137"/>
                    </a:srgbClr>
                  </a:outerShdw>
                </a:effectLst>
                <a:latin typeface="+mn-lt"/>
                <a:ea typeface="+mn-ea"/>
                <a:cs typeface="Ali-A-Azzam" pitchFamily="2" charset="-78"/>
              </a:rPr>
              <a:t/>
            </a:r>
            <a:br>
              <a:rPr lang="en-US" sz="4000" b="1" dirty="0">
                <a:effectLst>
                  <a:outerShdw blurRad="38100" dist="38100" dir="2700000" algn="tl">
                    <a:srgbClr val="000000">
                      <a:alpha val="43137"/>
                    </a:srgbClr>
                  </a:outerShdw>
                </a:effectLst>
                <a:latin typeface="+mn-lt"/>
                <a:ea typeface="+mn-ea"/>
                <a:cs typeface="Ali-A-Azzam" pitchFamily="2" charset="-78"/>
              </a:rPr>
            </a:br>
            <a:r>
              <a:rPr lang="ar-IQ" sz="3200" b="1" dirty="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3</a:t>
            </a:r>
            <a:r>
              <a:rPr lang="ar-IQ" sz="40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 </a:t>
            </a:r>
            <a:r>
              <a:rPr lang="ar-SA" sz="40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الن</a:t>
            </a:r>
            <a:r>
              <a:rPr lang="ar-IQ" sz="40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a:t>
            </a:r>
            <a:r>
              <a:rPr lang="ar-SA" sz="40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فس الش</a:t>
            </a:r>
            <a:r>
              <a:rPr lang="ar-IQ" sz="40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a:t>
            </a:r>
            <a:r>
              <a:rPr lang="ar-SA" sz="40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هواني</a:t>
            </a:r>
            <a:r>
              <a:rPr lang="ar-IQ" sz="40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a:t>
            </a:r>
            <a:r>
              <a:rPr lang="ar-SA" sz="40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ة </a:t>
            </a:r>
            <a:r>
              <a:rPr lang="ar-SA" sz="4000" b="1" dirty="0">
                <a:solidFill>
                  <a:srgbClr val="7030A0"/>
                </a:solidFill>
                <a:effectLst>
                  <a:outerShdw blurRad="38100" dist="38100" dir="2700000" algn="tl">
                    <a:srgbClr val="000000">
                      <a:alpha val="43137"/>
                    </a:srgbClr>
                  </a:outerShdw>
                </a:effectLst>
                <a:latin typeface="+mn-lt"/>
                <a:ea typeface="+mn-ea"/>
                <a:cs typeface="Ali-A-Azzam" pitchFamily="2" charset="-78"/>
              </a:rPr>
              <a:t>ومركزها البطن. </a:t>
            </a:r>
            <a:r>
              <a:rPr lang="en-US" sz="3800" b="1" dirty="0">
                <a:effectLst>
                  <a:outerShdw blurRad="38100" dist="38100" dir="2700000" algn="tl">
                    <a:srgbClr val="000000">
                      <a:alpha val="43137"/>
                    </a:srgbClr>
                  </a:outerShdw>
                </a:effectLst>
                <a:latin typeface="+mn-lt"/>
                <a:ea typeface="+mn-ea"/>
                <a:cs typeface="Ali-A-Sharif" pitchFamily="2" charset="-78"/>
              </a:rPr>
              <a:t/>
            </a:r>
            <a:br>
              <a:rPr lang="en-US" sz="3800" b="1" dirty="0">
                <a:effectLst>
                  <a:outerShdw blurRad="38100" dist="38100" dir="2700000" algn="tl">
                    <a:srgbClr val="000000">
                      <a:alpha val="43137"/>
                    </a:srgbClr>
                  </a:outerShdw>
                </a:effectLst>
                <a:latin typeface="+mn-lt"/>
                <a:ea typeface="+mn-ea"/>
                <a:cs typeface="Ali-A-Sharif" pitchFamily="2" charset="-78"/>
              </a:rPr>
            </a:br>
            <a:r>
              <a:rPr lang="ar-SA" b="1" dirty="0">
                <a:effectLst>
                  <a:outerShdw blurRad="38100" dist="38100" dir="2700000" algn="tl">
                    <a:srgbClr val="000000">
                      <a:alpha val="43137"/>
                    </a:srgbClr>
                  </a:outerShdw>
                </a:effectLst>
                <a:latin typeface="+mn-lt"/>
                <a:ea typeface="+mn-ea"/>
                <a:cs typeface="Ali-A-Sharif" pitchFamily="2" charset="-78"/>
              </a:rPr>
              <a:t>ويختلف </a:t>
            </a:r>
            <a:r>
              <a:rPr lang="ar-SA" b="1" dirty="0" smtClean="0">
                <a:effectLst>
                  <a:outerShdw blurRad="38100" dist="38100" dir="2700000" algn="tl">
                    <a:srgbClr val="000000">
                      <a:alpha val="43137"/>
                    </a:srgbClr>
                  </a:outerShdw>
                </a:effectLst>
                <a:latin typeface="+mn-lt"/>
                <a:ea typeface="+mn-ea"/>
                <a:cs typeface="Ali-A-Sharif" pitchFamily="2" charset="-78"/>
              </a:rPr>
              <a:t>الن</a:t>
            </a:r>
            <a:r>
              <a:rPr lang="ar-IQ" b="1" dirty="0" smtClean="0">
                <a:effectLst>
                  <a:outerShdw blurRad="38100" dist="38100" dir="2700000" algn="tl">
                    <a:srgbClr val="000000">
                      <a:alpha val="43137"/>
                    </a:srgbClr>
                  </a:outerShdw>
                </a:effectLst>
                <a:latin typeface="+mn-lt"/>
                <a:ea typeface="+mn-ea"/>
                <a:cs typeface="Ali-A-Sharif" pitchFamily="2" charset="-78"/>
              </a:rPr>
              <a:t>َّ</a:t>
            </a:r>
            <a:r>
              <a:rPr lang="ar-SA" b="1" dirty="0" smtClean="0">
                <a:effectLst>
                  <a:outerShdw blurRad="38100" dist="38100" dir="2700000" algn="tl">
                    <a:srgbClr val="000000">
                      <a:alpha val="43137"/>
                    </a:srgbClr>
                  </a:outerShdw>
                </a:effectLst>
                <a:latin typeface="+mn-lt"/>
                <a:ea typeface="+mn-ea"/>
                <a:cs typeface="Ali-A-Sharif" pitchFamily="2" charset="-78"/>
              </a:rPr>
              <a:t>اس </a:t>
            </a:r>
            <a:r>
              <a:rPr lang="ar-SA" b="1" dirty="0">
                <a:effectLst>
                  <a:outerShdw blurRad="38100" dist="38100" dir="2700000" algn="tl">
                    <a:srgbClr val="000000">
                      <a:alpha val="43137"/>
                    </a:srgbClr>
                  </a:outerShdw>
                </a:effectLst>
                <a:latin typeface="+mn-lt"/>
                <a:ea typeface="+mn-ea"/>
                <a:cs typeface="Ali-A-Sharif" pitchFamily="2" charset="-78"/>
              </a:rPr>
              <a:t>فيما بينهم بحسب </a:t>
            </a:r>
            <a:r>
              <a:rPr lang="ar-IQ" b="1" dirty="0" smtClean="0">
                <a:effectLst>
                  <a:outerShdw blurRad="38100" dist="38100" dir="2700000" algn="tl">
                    <a:srgbClr val="000000">
                      <a:alpha val="43137"/>
                    </a:srgbClr>
                  </a:outerShdw>
                </a:effectLst>
                <a:latin typeface="+mn-lt"/>
                <a:ea typeface="+mn-ea"/>
                <a:cs typeface="Ali-A-Sharif" pitchFamily="2" charset="-78"/>
              </a:rPr>
              <a:t>ا</a:t>
            </a:r>
            <a:r>
              <a:rPr lang="ar-SA" b="1" dirty="0" smtClean="0">
                <a:effectLst>
                  <a:outerShdw blurRad="38100" dist="38100" dir="2700000" algn="tl">
                    <a:srgbClr val="000000">
                      <a:alpha val="43137"/>
                    </a:srgbClr>
                  </a:outerShdw>
                </a:effectLst>
                <a:latin typeface="+mn-lt"/>
                <a:ea typeface="+mn-ea"/>
                <a:cs typeface="Ali-A-Sharif" pitchFamily="2" charset="-78"/>
              </a:rPr>
              <a:t>ختلافهم </a:t>
            </a:r>
            <a:r>
              <a:rPr lang="ar-SA" b="1" dirty="0">
                <a:effectLst>
                  <a:outerShdw blurRad="38100" dist="38100" dir="2700000" algn="tl">
                    <a:srgbClr val="000000">
                      <a:alpha val="43137"/>
                    </a:srgbClr>
                  </a:outerShdw>
                </a:effectLst>
                <a:latin typeface="+mn-lt"/>
                <a:ea typeface="+mn-ea"/>
                <a:cs typeface="Ali-A-Sharif" pitchFamily="2" charset="-78"/>
              </a:rPr>
              <a:t>في هذه </a:t>
            </a:r>
            <a:r>
              <a:rPr lang="ar-SA" b="1" dirty="0" smtClean="0">
                <a:effectLst>
                  <a:outerShdw blurRad="38100" dist="38100" dir="2700000" algn="tl">
                    <a:srgbClr val="000000">
                      <a:alpha val="43137"/>
                    </a:srgbClr>
                  </a:outerShdw>
                </a:effectLst>
                <a:latin typeface="+mn-lt"/>
                <a:ea typeface="+mn-ea"/>
                <a:cs typeface="Ali-A-Sharif" pitchFamily="2" charset="-78"/>
              </a:rPr>
              <a:t>الن</a:t>
            </a:r>
            <a:r>
              <a:rPr lang="ar-IQ" b="1" dirty="0" smtClean="0">
                <a:effectLst>
                  <a:outerShdw blurRad="38100" dist="38100" dir="2700000" algn="tl">
                    <a:srgbClr val="000000">
                      <a:alpha val="43137"/>
                    </a:srgbClr>
                  </a:outerShdw>
                </a:effectLst>
                <a:latin typeface="+mn-lt"/>
                <a:ea typeface="+mn-ea"/>
                <a:cs typeface="Ali-A-Sharif" pitchFamily="2" charset="-78"/>
              </a:rPr>
              <a:t>ُّ</a:t>
            </a:r>
            <a:r>
              <a:rPr lang="ar-SA" b="1" dirty="0" smtClean="0">
                <a:effectLst>
                  <a:outerShdw blurRad="38100" dist="38100" dir="2700000" algn="tl">
                    <a:srgbClr val="000000">
                      <a:alpha val="43137"/>
                    </a:srgbClr>
                  </a:outerShdw>
                </a:effectLst>
                <a:latin typeface="+mn-lt"/>
                <a:ea typeface="+mn-ea"/>
                <a:cs typeface="Ali-A-Sharif" pitchFamily="2" charset="-78"/>
              </a:rPr>
              <a:t>فوس.</a:t>
            </a:r>
            <a:endParaRPr lang="en-US" sz="3600" b="1" dirty="0">
              <a:solidFill>
                <a:srgbClr val="00206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628352696"/>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38545"/>
            <a:ext cx="11845636" cy="6442364"/>
          </a:xfrm>
        </p:spPr>
        <p:txBody>
          <a:bodyPr>
            <a:noAutofit/>
          </a:bodyPr>
          <a:lstStyle/>
          <a:p>
            <a:pPr algn="r" rtl="1">
              <a:lnSpc>
                <a:spcPct val="150000"/>
              </a:lnSpc>
            </a:pPr>
            <a:r>
              <a:rPr lang="ar-SA" sz="4800" b="1" dirty="0">
                <a:solidFill>
                  <a:srgbClr val="FF0000"/>
                </a:solidFill>
                <a:effectLst>
                  <a:outerShdw blurRad="38100" dist="38100" dir="2700000" algn="tl">
                    <a:srgbClr val="000000">
                      <a:alpha val="43137"/>
                    </a:srgbClr>
                  </a:outerShdw>
                </a:effectLst>
                <a:latin typeface="+mn-lt"/>
                <a:ea typeface="+mn-ea"/>
                <a:cs typeface="Ali-A-Jiddah" pitchFamily="2" charset="-78"/>
              </a:rPr>
              <a:t>☼ أرسطو (</a:t>
            </a:r>
            <a:r>
              <a:rPr lang="ar-SA" sz="3600" b="1" dirty="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322</a:t>
            </a:r>
            <a:r>
              <a:rPr lang="ar-SA" sz="4800" b="1" dirty="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IQ" sz="3600" b="1" dirty="0" smtClean="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3</a:t>
            </a:r>
            <a:r>
              <a:rPr lang="ar-SA" sz="3600" b="1" dirty="0" smtClean="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84</a:t>
            </a:r>
            <a:r>
              <a:rPr lang="ar-SA" sz="48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SA" sz="4000" b="1" dirty="0">
                <a:solidFill>
                  <a:srgbClr val="0070C0"/>
                </a:solidFill>
                <a:effectLst>
                  <a:outerShdw blurRad="38100" dist="38100" dir="2700000" algn="tl">
                    <a:srgbClr val="000000">
                      <a:alpha val="43137"/>
                    </a:srgbClr>
                  </a:outerShdw>
                </a:effectLst>
                <a:latin typeface="+mn-lt"/>
                <a:ea typeface="+mn-ea"/>
                <a:cs typeface="Ali-A-Jiddah" pitchFamily="2" charset="-78"/>
              </a:rPr>
              <a:t>ق.م</a:t>
            </a:r>
            <a:r>
              <a:rPr lang="ar-SA" sz="4800" b="1" dirty="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en-US" sz="4000" b="1" dirty="0">
                <a:effectLst>
                  <a:outerShdw blurRad="38100" dist="38100" dir="2700000" algn="tl">
                    <a:srgbClr val="000000">
                      <a:alpha val="43137"/>
                    </a:srgbClr>
                  </a:outerShdw>
                </a:effectLst>
                <a:latin typeface="+mn-lt"/>
                <a:ea typeface="+mn-ea"/>
                <a:cs typeface="Ali-A-Sharif" pitchFamily="2" charset="-78"/>
              </a:rPr>
              <a:t/>
            </a:r>
            <a:br>
              <a:rPr lang="en-US" sz="4000" b="1" dirty="0">
                <a:effectLst>
                  <a:outerShdw blurRad="38100" dist="38100" dir="2700000" algn="tl">
                    <a:srgbClr val="000000">
                      <a:alpha val="43137"/>
                    </a:srgbClr>
                  </a:outerShdw>
                </a:effectLst>
                <a:latin typeface="+mn-lt"/>
                <a:ea typeface="+mn-ea"/>
                <a:cs typeface="Ali-A-Sharif" pitchFamily="2" charset="-78"/>
              </a:rPr>
            </a:br>
            <a:r>
              <a:rPr lang="ar-SA" sz="5000" b="1" dirty="0" smtClean="0">
                <a:effectLst>
                  <a:outerShdw blurRad="38100" dist="38100" dir="2700000" algn="tl">
                    <a:srgbClr val="000000">
                      <a:alpha val="43137"/>
                    </a:srgbClr>
                  </a:outerShdw>
                </a:effectLst>
                <a:latin typeface="+mn-lt"/>
                <a:ea typeface="+mn-ea"/>
                <a:cs typeface="Ali-A-Sharif" pitchFamily="2" charset="-78"/>
              </a:rPr>
              <a:t>ك</a:t>
            </a:r>
            <a:r>
              <a:rPr lang="ar-IQ" sz="5000" b="1" dirty="0" smtClean="0">
                <a:effectLst>
                  <a:outerShdw blurRad="38100" dist="38100" dir="2700000" algn="tl">
                    <a:srgbClr val="000000">
                      <a:alpha val="43137"/>
                    </a:srgbClr>
                  </a:outerShdw>
                </a:effectLst>
                <a:latin typeface="+mn-lt"/>
                <a:ea typeface="+mn-ea"/>
                <a:cs typeface="Ali-A-Sharif" pitchFamily="2" charset="-78"/>
              </a:rPr>
              <a:t>ـ</a:t>
            </a:r>
            <a:r>
              <a:rPr lang="ar-SA" sz="5000" b="1" dirty="0" smtClean="0">
                <a:effectLst>
                  <a:outerShdw blurRad="38100" dist="38100" dir="2700000" algn="tl">
                    <a:srgbClr val="000000">
                      <a:alpha val="43137"/>
                    </a:srgbClr>
                  </a:outerShdw>
                </a:effectLst>
                <a:latin typeface="+mn-lt"/>
                <a:ea typeface="+mn-ea"/>
                <a:cs typeface="Ali-A-Sharif" pitchFamily="2" charset="-78"/>
              </a:rPr>
              <a:t>ان أرسط</a:t>
            </a:r>
            <a:r>
              <a:rPr lang="ar-IQ" sz="5000" b="1" dirty="0" smtClean="0">
                <a:effectLst>
                  <a:outerShdw blurRad="38100" dist="38100" dir="2700000" algn="tl">
                    <a:srgbClr val="000000">
                      <a:alpha val="43137"/>
                    </a:srgbClr>
                  </a:outerShdw>
                </a:effectLst>
                <a:latin typeface="+mn-lt"/>
                <a:ea typeface="+mn-ea"/>
                <a:cs typeface="Ali-A-Sharif" pitchFamily="2" charset="-78"/>
              </a:rPr>
              <a:t>ـ</a:t>
            </a:r>
            <a:r>
              <a:rPr lang="ar-SA" sz="5000" b="1" dirty="0" smtClean="0">
                <a:effectLst>
                  <a:outerShdw blurRad="38100" dist="38100" dir="2700000" algn="tl">
                    <a:srgbClr val="000000">
                      <a:alpha val="43137"/>
                    </a:srgbClr>
                  </a:outerShdw>
                </a:effectLst>
                <a:latin typeface="+mn-lt"/>
                <a:ea typeface="+mn-ea"/>
                <a:cs typeface="Ali-A-Sharif" pitchFamily="2" charset="-78"/>
              </a:rPr>
              <a:t>و ي</a:t>
            </a:r>
            <a:r>
              <a:rPr lang="ar-IQ" sz="5000" b="1" dirty="0" smtClean="0">
                <a:effectLst>
                  <a:outerShdw blurRad="38100" dist="38100" dir="2700000" algn="tl">
                    <a:srgbClr val="000000">
                      <a:alpha val="43137"/>
                    </a:srgbClr>
                  </a:outerShdw>
                </a:effectLst>
                <a:latin typeface="+mn-lt"/>
                <a:ea typeface="+mn-ea"/>
                <a:cs typeface="Ali-A-Sharif" pitchFamily="2" charset="-78"/>
              </a:rPr>
              <a:t>ـ</a:t>
            </a:r>
            <a:r>
              <a:rPr lang="ar-SA" sz="5000" b="1" dirty="0" smtClean="0">
                <a:effectLst>
                  <a:outerShdw blurRad="38100" dist="38100" dir="2700000" algn="tl">
                    <a:srgbClr val="000000">
                      <a:alpha val="43137"/>
                    </a:srgbClr>
                  </a:outerShdw>
                </a:effectLst>
                <a:latin typeface="+mn-lt"/>
                <a:ea typeface="+mn-ea"/>
                <a:cs typeface="Ali-A-Sharif" pitchFamily="2" charset="-78"/>
              </a:rPr>
              <a:t>رى </a:t>
            </a:r>
            <a:r>
              <a:rPr lang="ar-SA" sz="5000" b="1" dirty="0">
                <a:effectLst>
                  <a:outerShdw blurRad="38100" dist="38100" dir="2700000" algn="tl">
                    <a:srgbClr val="000000">
                      <a:alpha val="43137"/>
                    </a:srgbClr>
                  </a:outerShdw>
                </a:effectLst>
                <a:latin typeface="+mn-lt"/>
                <a:ea typeface="+mn-ea"/>
                <a:cs typeface="Ali-A-Sharif" pitchFamily="2" charset="-78"/>
              </a:rPr>
              <a:t>أنّ </a:t>
            </a:r>
            <a:r>
              <a:rPr lang="ar-SA" sz="5000" b="1" dirty="0" smtClean="0">
                <a:effectLst>
                  <a:outerShdw blurRad="38100" dist="38100" dir="2700000" algn="tl">
                    <a:srgbClr val="000000">
                      <a:alpha val="43137"/>
                    </a:srgbClr>
                  </a:outerShdw>
                </a:effectLst>
                <a:latin typeface="+mn-lt"/>
                <a:ea typeface="+mn-ea"/>
                <a:cs typeface="Ali-A-Sharif" pitchFamily="2" charset="-78"/>
              </a:rPr>
              <a:t>الجس</a:t>
            </a:r>
            <a:r>
              <a:rPr lang="ar-IQ" sz="5000" b="1" dirty="0" smtClean="0">
                <a:effectLst>
                  <a:outerShdw blurRad="38100" dist="38100" dir="2700000" algn="tl">
                    <a:srgbClr val="000000">
                      <a:alpha val="43137"/>
                    </a:srgbClr>
                  </a:outerShdw>
                </a:effectLst>
                <a:latin typeface="+mn-lt"/>
                <a:ea typeface="+mn-ea"/>
                <a:cs typeface="Ali-A-Sharif" pitchFamily="2" charset="-78"/>
              </a:rPr>
              <a:t>ـ</a:t>
            </a:r>
            <a:r>
              <a:rPr lang="ar-SA" sz="5000" b="1" dirty="0" smtClean="0">
                <a:effectLst>
                  <a:outerShdw blurRad="38100" dist="38100" dir="2700000" algn="tl">
                    <a:srgbClr val="000000">
                      <a:alpha val="43137"/>
                    </a:srgbClr>
                  </a:outerShdw>
                </a:effectLst>
                <a:latin typeface="+mn-lt"/>
                <a:ea typeface="+mn-ea"/>
                <a:cs typeface="Ali-A-Sharif" pitchFamily="2" charset="-78"/>
              </a:rPr>
              <a:t>م والن</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ف</a:t>
            </a:r>
            <a:r>
              <a:rPr lang="ar-IQ" sz="5000" b="1" dirty="0" smtClean="0">
                <a:effectLst>
                  <a:outerShdw blurRad="38100" dist="38100" dir="2700000" algn="tl">
                    <a:srgbClr val="000000">
                      <a:alpha val="43137"/>
                    </a:srgbClr>
                  </a:outerShdw>
                </a:effectLst>
                <a:latin typeface="+mn-lt"/>
                <a:ea typeface="+mn-ea"/>
                <a:cs typeface="Ali-A-Sharif" pitchFamily="2" charset="-78"/>
              </a:rPr>
              <a:t>ـ</a:t>
            </a:r>
            <a:r>
              <a:rPr lang="ar-SA" sz="5000" b="1" dirty="0" smtClean="0">
                <a:effectLst>
                  <a:outerShdw blurRad="38100" dist="38100" dir="2700000" algn="tl">
                    <a:srgbClr val="000000">
                      <a:alpha val="43137"/>
                    </a:srgbClr>
                  </a:outerShdw>
                </a:effectLst>
                <a:latin typeface="+mn-lt"/>
                <a:ea typeface="+mn-ea"/>
                <a:cs typeface="Ali-A-Sharif" pitchFamily="2" charset="-78"/>
              </a:rPr>
              <a:t>س </a:t>
            </a:r>
            <a:r>
              <a:rPr lang="ar-SA" sz="5000" b="1" dirty="0">
                <a:effectLst>
                  <a:outerShdw blurRad="38100" dist="38100" dir="2700000" algn="tl">
                    <a:srgbClr val="000000">
                      <a:alpha val="43137"/>
                    </a:srgbClr>
                  </a:outerShdw>
                </a:effectLst>
                <a:latin typeface="+mn-lt"/>
                <a:ea typeface="+mn-ea"/>
                <a:cs typeface="Ali-A-Sharif" pitchFamily="2" charset="-78"/>
              </a:rPr>
              <a:t>لا </a:t>
            </a:r>
            <a:r>
              <a:rPr lang="ar-SA" sz="5000" b="1" dirty="0" smtClean="0">
                <a:effectLst>
                  <a:outerShdw blurRad="38100" dist="38100" dir="2700000" algn="tl">
                    <a:srgbClr val="000000">
                      <a:alpha val="43137"/>
                    </a:srgbClr>
                  </a:outerShdw>
                </a:effectLst>
                <a:latin typeface="+mn-lt"/>
                <a:ea typeface="+mn-ea"/>
                <a:cs typeface="Ali-A-Sharif" pitchFamily="2" charset="-78"/>
              </a:rPr>
              <a:t>يمك</a:t>
            </a:r>
            <a:r>
              <a:rPr lang="ar-IQ" sz="5000" b="1" dirty="0" smtClean="0">
                <a:effectLst>
                  <a:outerShdw blurRad="38100" dist="38100" dir="2700000" algn="tl">
                    <a:srgbClr val="000000">
                      <a:alpha val="43137"/>
                    </a:srgbClr>
                  </a:outerShdw>
                </a:effectLst>
                <a:latin typeface="+mn-lt"/>
                <a:ea typeface="+mn-ea"/>
                <a:cs typeface="Ali-A-Sharif" pitchFamily="2" charset="-78"/>
              </a:rPr>
              <a:t>ـ</a:t>
            </a:r>
            <a:r>
              <a:rPr lang="ar-SA" sz="5000" b="1" dirty="0" smtClean="0">
                <a:effectLst>
                  <a:outerShdw blurRad="38100" dist="38100" dir="2700000" algn="tl">
                    <a:srgbClr val="000000">
                      <a:alpha val="43137"/>
                    </a:srgbClr>
                  </a:outerShdw>
                </a:effectLst>
                <a:latin typeface="+mn-lt"/>
                <a:ea typeface="+mn-ea"/>
                <a:cs typeface="Ali-A-Sharif" pitchFamily="2" charset="-78"/>
              </a:rPr>
              <a:t>ن </a:t>
            </a:r>
            <a:r>
              <a:rPr lang="ar-SA" sz="5000" b="1" dirty="0">
                <a:effectLst>
                  <a:outerShdw blurRad="38100" dist="38100" dir="2700000" algn="tl">
                    <a:srgbClr val="000000">
                      <a:alpha val="43137"/>
                    </a:srgbClr>
                  </a:outerShdw>
                </a:effectLst>
                <a:latin typeface="+mn-lt"/>
                <a:ea typeface="+mn-ea"/>
                <a:cs typeface="Ali-A-Sharif" pitchFamily="2" charset="-78"/>
              </a:rPr>
              <a:t>فصلهما عن بعضهما </a:t>
            </a:r>
            <a:r>
              <a:rPr lang="ar-IQ" sz="5000" b="1" dirty="0" smtClean="0">
                <a:effectLst>
                  <a:outerShdw blurRad="38100" dist="38100" dir="2700000" algn="tl">
                    <a:srgbClr val="000000">
                      <a:alpha val="43137"/>
                    </a:srgbClr>
                  </a:outerShdw>
                </a:effectLst>
                <a:latin typeface="+mn-lt"/>
                <a:ea typeface="+mn-ea"/>
                <a:cs typeface="Ali-A-Sharif" pitchFamily="2" charset="-78"/>
              </a:rPr>
              <a:t>، </a:t>
            </a:r>
            <a:r>
              <a:rPr lang="ar-SA" sz="5000" b="1" dirty="0" smtClean="0">
                <a:effectLst>
                  <a:outerShdw blurRad="38100" dist="38100" dir="2700000" algn="tl">
                    <a:srgbClr val="000000">
                      <a:alpha val="43137"/>
                    </a:srgbClr>
                  </a:outerShdw>
                </a:effectLst>
                <a:latin typeface="+mn-lt"/>
                <a:ea typeface="+mn-ea"/>
                <a:cs typeface="Ali-A-Sharif" pitchFamily="2" charset="-78"/>
              </a:rPr>
              <a:t>لأن</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هما </a:t>
            </a:r>
            <a:r>
              <a:rPr lang="ar-SA" sz="5000" b="1" dirty="0">
                <a:effectLst>
                  <a:outerShdw blurRad="38100" dist="38100" dir="2700000" algn="tl">
                    <a:srgbClr val="000000">
                      <a:alpha val="43137"/>
                    </a:srgbClr>
                  </a:outerShdw>
                </a:effectLst>
                <a:latin typeface="+mn-lt"/>
                <a:ea typeface="+mn-ea"/>
                <a:cs typeface="Ali-A-Sharif" pitchFamily="2" charset="-78"/>
              </a:rPr>
              <a:t>يكونان جوهرة واحدة، وقد </a:t>
            </a:r>
            <a:r>
              <a:rPr lang="ar-SA" sz="5000" b="1" dirty="0" smtClean="0">
                <a:effectLst>
                  <a:outerShdw blurRad="38100" dist="38100" dir="2700000" algn="tl">
                    <a:srgbClr val="000000">
                      <a:alpha val="43137"/>
                    </a:srgbClr>
                  </a:outerShdw>
                </a:effectLst>
                <a:latin typeface="+mn-lt"/>
                <a:ea typeface="+mn-ea"/>
                <a:cs typeface="Ali-A-Sharif" pitchFamily="2" charset="-78"/>
              </a:rPr>
              <a:t>فر</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ق </a:t>
            </a:r>
            <a:r>
              <a:rPr lang="ar-SA" sz="5000" b="1" dirty="0">
                <a:effectLst>
                  <a:outerShdw blurRad="38100" dist="38100" dir="2700000" algn="tl">
                    <a:srgbClr val="000000">
                      <a:alpha val="43137"/>
                    </a:srgbClr>
                  </a:outerShdw>
                </a:effectLst>
                <a:latin typeface="+mn-lt"/>
                <a:ea typeface="+mn-ea"/>
                <a:cs typeface="Ali-A-Sharif" pitchFamily="2" charset="-78"/>
              </a:rPr>
              <a:t>أرسطو بين أنواع الكائنات </a:t>
            </a:r>
            <a:r>
              <a:rPr lang="ar-SA" sz="5000" b="1" dirty="0" smtClean="0">
                <a:effectLst>
                  <a:outerShdw blurRad="38100" dist="38100" dir="2700000" algn="tl">
                    <a:srgbClr val="000000">
                      <a:alpha val="43137"/>
                    </a:srgbClr>
                  </a:outerShdw>
                </a:effectLst>
                <a:latin typeface="+mn-lt"/>
                <a:ea typeface="+mn-ea"/>
                <a:cs typeface="Ali-A-Sharif" pitchFamily="2" charset="-78"/>
              </a:rPr>
              <a:t>الحي</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ة </a:t>
            </a:r>
            <a:r>
              <a:rPr lang="ar-SA" sz="5000" b="1" dirty="0">
                <a:effectLst>
                  <a:outerShdw blurRad="38100" dist="38100" dir="2700000" algn="tl">
                    <a:srgbClr val="000000">
                      <a:alpha val="43137"/>
                    </a:srgbClr>
                  </a:outerShdw>
                </a:effectLst>
                <a:latin typeface="+mn-lt"/>
                <a:ea typeface="+mn-ea"/>
                <a:cs typeface="Ali-A-Sharif" pitchFamily="2" charset="-78"/>
              </a:rPr>
              <a:t>على أساس الوظائف التي يظهر أثرها واضحاً في حياة كل </a:t>
            </a:r>
            <a:r>
              <a:rPr lang="ar-SA" sz="5000" b="1" dirty="0" smtClean="0">
                <a:effectLst>
                  <a:outerShdw blurRad="38100" dist="38100" dir="2700000" algn="tl">
                    <a:srgbClr val="000000">
                      <a:alpha val="43137"/>
                    </a:srgbClr>
                  </a:outerShdw>
                </a:effectLst>
                <a:latin typeface="+mn-lt"/>
                <a:ea typeface="+mn-ea"/>
                <a:cs typeface="Ali-A-Sharif" pitchFamily="2" charset="-78"/>
              </a:rPr>
              <a:t>ن</a:t>
            </a:r>
            <a:r>
              <a:rPr lang="ar-IQ" sz="5000" b="1" dirty="0">
                <a:effectLst>
                  <a:outerShdw blurRad="38100" dist="38100" dir="2700000" algn="tl">
                    <a:srgbClr val="000000">
                      <a:alpha val="43137"/>
                    </a:srgbClr>
                  </a:outerShdw>
                </a:effectLst>
                <a:latin typeface="+mn-lt"/>
                <a:ea typeface="+mn-ea"/>
                <a:cs typeface="Ali-A-Sharif" pitchFamily="2" charset="-78"/>
              </a:rPr>
              <a:t>ـ</a:t>
            </a:r>
            <a:r>
              <a:rPr lang="ar-SA" sz="5000" b="1" dirty="0" smtClean="0">
                <a:effectLst>
                  <a:outerShdw blurRad="38100" dist="38100" dir="2700000" algn="tl">
                    <a:srgbClr val="000000">
                      <a:alpha val="43137"/>
                    </a:srgbClr>
                  </a:outerShdw>
                </a:effectLst>
                <a:latin typeface="+mn-lt"/>
                <a:ea typeface="+mn-ea"/>
                <a:cs typeface="Ali-A-Sharif" pitchFamily="2" charset="-78"/>
              </a:rPr>
              <a:t>وع</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 </a:t>
            </a:r>
            <a:r>
              <a:rPr lang="ar-IQ" b="1" dirty="0" smtClean="0">
                <a:effectLst>
                  <a:outerShdw blurRad="38100" dist="38100" dir="2700000" algn="tl">
                    <a:srgbClr val="000000">
                      <a:alpha val="43137"/>
                    </a:srgbClr>
                  </a:outerShdw>
                </a:effectLst>
                <a:latin typeface="+mn-lt"/>
                <a:ea typeface="+mn-ea"/>
                <a:cs typeface="Ali-A-Sharif" pitchFamily="2" charset="-78"/>
              </a:rPr>
              <a:t/>
            </a:r>
            <a:br>
              <a:rPr lang="ar-IQ" b="1" dirty="0" smtClean="0">
                <a:effectLst>
                  <a:outerShdw blurRad="38100" dist="38100" dir="2700000" algn="tl">
                    <a:srgbClr val="000000">
                      <a:alpha val="43137"/>
                    </a:srgbClr>
                  </a:outerShdw>
                </a:effectLst>
                <a:latin typeface="+mn-lt"/>
                <a:ea typeface="+mn-ea"/>
                <a:cs typeface="Ali-A-Sharif" pitchFamily="2" charset="-78"/>
              </a:rPr>
            </a:br>
            <a:r>
              <a:rPr lang="ar-SA" sz="48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وقس</a:t>
            </a:r>
            <a:r>
              <a:rPr lang="ar-IQ" sz="48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a:t>
            </a:r>
            <a:r>
              <a:rPr lang="ar-SA" sz="48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م </a:t>
            </a:r>
            <a:r>
              <a:rPr lang="ar-SA" sz="4800" b="1" dirty="0">
                <a:solidFill>
                  <a:srgbClr val="0070C0"/>
                </a:solidFill>
                <a:effectLst>
                  <a:outerShdw blurRad="38100" dist="38100" dir="2700000" algn="tl">
                    <a:srgbClr val="000000">
                      <a:alpha val="43137"/>
                    </a:srgbClr>
                  </a:outerShdw>
                </a:effectLst>
                <a:latin typeface="+mn-lt"/>
                <a:ea typeface="+mn-ea"/>
                <a:cs typeface="Ali-A-Azzam" pitchFamily="2" charset="-78"/>
              </a:rPr>
              <a:t>هذه الوظائف إلى ثلاثة أنواع وهي: </a:t>
            </a:r>
            <a:endParaRPr lang="en-US" sz="4000" b="1" dirty="0">
              <a:solidFill>
                <a:srgbClr val="0070C0"/>
              </a:solidFill>
              <a:effectLst>
                <a:outerShdw blurRad="38100" dist="38100" dir="2700000" algn="tl">
                  <a:srgbClr val="000000">
                    <a:alpha val="43137"/>
                  </a:srgbClr>
                </a:outerShdw>
              </a:effectLst>
              <a:latin typeface="+mn-lt"/>
              <a:ea typeface="+mn-ea"/>
              <a:cs typeface="Ali-A-Azzam" pitchFamily="2" charset="-78"/>
            </a:endParaRPr>
          </a:p>
        </p:txBody>
      </p:sp>
    </p:spTree>
    <p:extLst>
      <p:ext uri="{BB962C8B-B14F-4D97-AF65-F5344CB8AC3E}">
        <p14:creationId xmlns:p14="http://schemas.microsoft.com/office/powerpoint/2010/main" val="298222409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6981"/>
            <a:ext cx="12095018" cy="6650184"/>
          </a:xfrm>
        </p:spPr>
        <p:txBody>
          <a:bodyPr>
            <a:noAutofit/>
          </a:bodyPr>
          <a:lstStyle/>
          <a:p>
            <a:pPr algn="just" rtl="1">
              <a:lnSpc>
                <a:spcPct val="150000"/>
              </a:lnSpc>
            </a:pPr>
            <a:r>
              <a:rPr lang="ar-SA" sz="3600" b="1" dirty="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1</a:t>
            </a:r>
            <a:r>
              <a:rPr lang="ar-SA" sz="4800" b="1" dirty="0">
                <a:solidFill>
                  <a:srgbClr val="FF0000"/>
                </a:solidFill>
                <a:effectLst>
                  <a:outerShdw blurRad="38100" dist="38100" dir="2700000" algn="tl">
                    <a:srgbClr val="000000">
                      <a:alpha val="43137"/>
                    </a:srgbClr>
                  </a:outerShdw>
                </a:effectLst>
                <a:latin typeface="+mn-lt"/>
                <a:ea typeface="+mn-ea"/>
                <a:cs typeface="Ali-A-Azzam" pitchFamily="2" charset="-78"/>
              </a:rPr>
              <a:t>- وظائف الامتصاص </a:t>
            </a:r>
            <a:r>
              <a:rPr lang="ar-SA" sz="48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والت</a:t>
            </a:r>
            <a:r>
              <a:rPr lang="ar-IQ" sz="48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sz="48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غذية</a:t>
            </a:r>
            <a:r>
              <a:rPr lang="ar-SA" sz="4800" b="1" dirty="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b="1" dirty="0">
                <a:effectLst>
                  <a:outerShdw blurRad="38100" dist="38100" dir="2700000" algn="tl">
                    <a:srgbClr val="000000">
                      <a:alpha val="43137"/>
                    </a:srgbClr>
                  </a:outerShdw>
                </a:effectLst>
                <a:latin typeface="+mn-lt"/>
                <a:ea typeface="+mn-ea"/>
                <a:cs typeface="Ali-A-Sharif" pitchFamily="2" charset="-78"/>
              </a:rPr>
              <a:t>وهذه تؤدي غرض حفظ الحياة والنّمو وبقاء النوع، وهذه ضرورية للحياة في كل من النبات والحيوان ولكنها بارزة في النبات.  </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ar-IQ" sz="3600" b="1" dirty="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2</a:t>
            </a:r>
            <a:r>
              <a:rPr lang="fa-IR" sz="49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 </a:t>
            </a:r>
            <a:r>
              <a:rPr lang="fa-IR" sz="4900" b="1" dirty="0">
                <a:solidFill>
                  <a:srgbClr val="0070C0"/>
                </a:solidFill>
                <a:effectLst>
                  <a:outerShdw blurRad="38100" dist="38100" dir="2700000" algn="tl">
                    <a:srgbClr val="000000">
                      <a:alpha val="43137"/>
                    </a:srgbClr>
                  </a:outerShdw>
                </a:effectLst>
                <a:latin typeface="+mn-lt"/>
                <a:ea typeface="+mn-ea"/>
                <a:cs typeface="Ali-A-Azzam" pitchFamily="2" charset="-78"/>
              </a:rPr>
              <a:t>و</a:t>
            </a:r>
            <a:r>
              <a:rPr lang="ar-SA" sz="4900" b="1" dirty="0">
                <a:solidFill>
                  <a:srgbClr val="0070C0"/>
                </a:solidFill>
                <a:effectLst>
                  <a:outerShdw blurRad="38100" dist="38100" dir="2700000" algn="tl">
                    <a:srgbClr val="000000">
                      <a:alpha val="43137"/>
                    </a:srgbClr>
                  </a:outerShdw>
                </a:effectLst>
                <a:latin typeface="+mn-lt"/>
                <a:ea typeface="+mn-ea"/>
                <a:cs typeface="Ali-A-Azzam" pitchFamily="2" charset="-78"/>
              </a:rPr>
              <a:t>ظائف </a:t>
            </a:r>
            <a:r>
              <a:rPr lang="ar-SA" sz="49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الحس</a:t>
            </a:r>
            <a:r>
              <a:rPr lang="ar-IQ" sz="49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a:t>
            </a:r>
            <a:r>
              <a:rPr lang="ar-SA" sz="49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 </a:t>
            </a:r>
            <a:r>
              <a:rPr lang="ar-SA" sz="4900" b="1" dirty="0">
                <a:solidFill>
                  <a:srgbClr val="0070C0"/>
                </a:solidFill>
                <a:effectLst>
                  <a:outerShdw blurRad="38100" dist="38100" dir="2700000" algn="tl">
                    <a:srgbClr val="000000">
                      <a:alpha val="43137"/>
                    </a:srgbClr>
                  </a:outerShdw>
                </a:effectLst>
                <a:latin typeface="+mn-lt"/>
                <a:ea typeface="+mn-ea"/>
                <a:cs typeface="Ali-A-Azzam" pitchFamily="2" charset="-78"/>
              </a:rPr>
              <a:t>والحركة: </a:t>
            </a:r>
            <a:r>
              <a:rPr lang="ar-SA" b="1" dirty="0">
                <a:effectLst>
                  <a:outerShdw blurRad="38100" dist="38100" dir="2700000" algn="tl">
                    <a:srgbClr val="000000">
                      <a:alpha val="43137"/>
                    </a:srgbClr>
                  </a:outerShdw>
                </a:effectLst>
                <a:latin typeface="+mn-lt"/>
                <a:ea typeface="+mn-ea"/>
                <a:cs typeface="Ali-A-Sharif" pitchFamily="2" charset="-78"/>
              </a:rPr>
              <a:t>وهذه تؤدي غرض الاستجابة لمؤثرات التنبيه والتحرك بما يلام هذه </a:t>
            </a:r>
            <a:r>
              <a:rPr lang="ar-SA" b="1" dirty="0" smtClean="0">
                <a:effectLst>
                  <a:outerShdw blurRad="38100" dist="38100" dir="2700000" algn="tl">
                    <a:srgbClr val="000000">
                      <a:alpha val="43137"/>
                    </a:srgbClr>
                  </a:outerShdw>
                </a:effectLst>
                <a:latin typeface="+mn-lt"/>
                <a:ea typeface="+mn-ea"/>
                <a:cs typeface="Ali-A-Sharif" pitchFamily="2" charset="-78"/>
              </a:rPr>
              <a:t>المؤثرات.. </a:t>
            </a:r>
            <a:r>
              <a:rPr lang="ar-SA" b="1" dirty="0">
                <a:effectLst>
                  <a:outerShdw blurRad="38100" dist="38100" dir="2700000" algn="tl">
                    <a:srgbClr val="000000">
                      <a:alpha val="43137"/>
                    </a:srgbClr>
                  </a:outerShdw>
                </a:effectLst>
                <a:latin typeface="+mn-lt"/>
                <a:ea typeface="+mn-ea"/>
                <a:cs typeface="Ali-A-Sharif" pitchFamily="2" charset="-78"/>
              </a:rPr>
              <a:t>وهذه الوظيفة بارزة أكثر في حياة الإنسان والحيوان. </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ar-SA" sz="3600" b="1" dirty="0">
                <a:solidFill>
                  <a:srgbClr val="0070C0"/>
                </a:solidFill>
                <a:effectLst>
                  <a:outerShdw blurRad="38100" dist="38100" dir="2700000" algn="tl">
                    <a:srgbClr val="000000">
                      <a:alpha val="43137"/>
                    </a:srgbClr>
                  </a:outerShdw>
                </a:effectLst>
                <a:latin typeface="Hacen Saudi Arabia" pitchFamily="2" charset="-78"/>
                <a:ea typeface="+mn-ea"/>
                <a:cs typeface="Hacen Saudi Arabia" pitchFamily="2" charset="-78"/>
              </a:rPr>
              <a:t>3</a:t>
            </a:r>
            <a:r>
              <a:rPr lang="ar-SA" sz="5400" b="1" dirty="0">
                <a:solidFill>
                  <a:srgbClr val="00B050"/>
                </a:solidFill>
                <a:effectLst>
                  <a:outerShdw blurRad="38100" dist="38100" dir="2700000" algn="tl">
                    <a:srgbClr val="000000">
                      <a:alpha val="43137"/>
                    </a:srgbClr>
                  </a:outerShdw>
                </a:effectLst>
                <a:latin typeface="+mn-lt"/>
                <a:ea typeface="+mn-ea"/>
                <a:cs typeface="Ali-A-Azzam" pitchFamily="2" charset="-78"/>
              </a:rPr>
              <a:t>- وظائف </a:t>
            </a:r>
            <a:r>
              <a:rPr lang="ar-SA" sz="5400" b="1" dirty="0" smtClean="0">
                <a:solidFill>
                  <a:srgbClr val="00B050"/>
                </a:solidFill>
                <a:effectLst>
                  <a:outerShdw blurRad="38100" dist="38100" dir="2700000" algn="tl">
                    <a:srgbClr val="000000">
                      <a:alpha val="43137"/>
                    </a:srgbClr>
                  </a:outerShdw>
                </a:effectLst>
                <a:latin typeface="+mn-lt"/>
                <a:ea typeface="+mn-ea"/>
                <a:cs typeface="Ali-A-Azzam" pitchFamily="2" charset="-78"/>
              </a:rPr>
              <a:t>الت</a:t>
            </a:r>
            <a:r>
              <a:rPr lang="ar-IQ" sz="5400" b="1" dirty="0" smtClean="0">
                <a:solidFill>
                  <a:srgbClr val="00B050"/>
                </a:solidFill>
                <a:effectLst>
                  <a:outerShdw blurRad="38100" dist="38100" dir="2700000" algn="tl">
                    <a:srgbClr val="000000">
                      <a:alpha val="43137"/>
                    </a:srgbClr>
                  </a:outerShdw>
                </a:effectLst>
                <a:latin typeface="+mn-lt"/>
                <a:ea typeface="+mn-ea"/>
                <a:cs typeface="Ali-A-Azzam" pitchFamily="2" charset="-78"/>
              </a:rPr>
              <a:t>َّ</a:t>
            </a:r>
            <a:r>
              <a:rPr lang="ar-SA" sz="5400" b="1" dirty="0" smtClean="0">
                <a:solidFill>
                  <a:srgbClr val="00B050"/>
                </a:solidFill>
                <a:effectLst>
                  <a:outerShdw blurRad="38100" dist="38100" dir="2700000" algn="tl">
                    <a:srgbClr val="000000">
                      <a:alpha val="43137"/>
                    </a:srgbClr>
                  </a:outerShdw>
                </a:effectLst>
                <a:latin typeface="+mn-lt"/>
                <a:ea typeface="+mn-ea"/>
                <a:cs typeface="Ali-A-Azzam" pitchFamily="2" charset="-78"/>
              </a:rPr>
              <a:t>فكير</a:t>
            </a:r>
            <a:r>
              <a:rPr lang="ar-SA" sz="5400" b="1" dirty="0">
                <a:solidFill>
                  <a:srgbClr val="00B050"/>
                </a:solidFill>
                <a:effectLst>
                  <a:outerShdw blurRad="38100" dist="38100" dir="2700000" algn="tl">
                    <a:srgbClr val="000000">
                      <a:alpha val="43137"/>
                    </a:srgbClr>
                  </a:outerShdw>
                </a:effectLst>
                <a:latin typeface="+mn-lt"/>
                <a:ea typeface="+mn-ea"/>
                <a:cs typeface="Ali-A-Azzam" pitchFamily="2" charset="-78"/>
              </a:rPr>
              <a:t>: </a:t>
            </a:r>
            <a:r>
              <a:rPr lang="ar-SA" b="1" dirty="0">
                <a:effectLst>
                  <a:outerShdw blurRad="38100" dist="38100" dir="2700000" algn="tl">
                    <a:srgbClr val="000000">
                      <a:alpha val="43137"/>
                    </a:srgbClr>
                  </a:outerShdw>
                </a:effectLst>
                <a:latin typeface="+mn-lt"/>
                <a:ea typeface="+mn-ea"/>
                <a:cs typeface="Ali-A-Sharif" pitchFamily="2" charset="-78"/>
              </a:rPr>
              <a:t>وهي التي يتميز بها الإنسان وتجعله مختلفاً عن </a:t>
            </a:r>
            <a:r>
              <a:rPr lang="ar-SA" b="1" dirty="0" smtClean="0">
                <a:effectLst>
                  <a:outerShdw blurRad="38100" dist="38100" dir="2700000" algn="tl">
                    <a:srgbClr val="000000">
                      <a:alpha val="43137"/>
                    </a:srgbClr>
                  </a:outerShdw>
                </a:effectLst>
                <a:latin typeface="+mn-lt"/>
                <a:ea typeface="+mn-ea"/>
                <a:cs typeface="Ali-A-Sharif" pitchFamily="2" charset="-78"/>
              </a:rPr>
              <a:t>الن</a:t>
            </a:r>
            <a:r>
              <a:rPr lang="ar-IQ" b="1" dirty="0" smtClean="0">
                <a:effectLst>
                  <a:outerShdw blurRad="38100" dist="38100" dir="2700000" algn="tl">
                    <a:srgbClr val="000000">
                      <a:alpha val="43137"/>
                    </a:srgbClr>
                  </a:outerShdw>
                </a:effectLst>
                <a:latin typeface="+mn-lt"/>
                <a:ea typeface="+mn-ea"/>
                <a:cs typeface="Ali-A-Sharif" pitchFamily="2" charset="-78"/>
              </a:rPr>
              <a:t>َّ</a:t>
            </a:r>
            <a:r>
              <a:rPr lang="ar-SA" b="1" dirty="0" smtClean="0">
                <a:effectLst>
                  <a:outerShdw blurRad="38100" dist="38100" dir="2700000" algn="tl">
                    <a:srgbClr val="000000">
                      <a:alpha val="43137"/>
                    </a:srgbClr>
                  </a:outerShdw>
                </a:effectLst>
                <a:latin typeface="+mn-lt"/>
                <a:ea typeface="+mn-ea"/>
                <a:cs typeface="Ali-A-Sharif" pitchFamily="2" charset="-78"/>
              </a:rPr>
              <a:t>بات </a:t>
            </a:r>
            <a:r>
              <a:rPr lang="ar-SA" b="1" dirty="0">
                <a:effectLst>
                  <a:outerShdw blurRad="38100" dist="38100" dir="2700000" algn="tl">
                    <a:srgbClr val="000000">
                      <a:alpha val="43137"/>
                    </a:srgbClr>
                  </a:outerShdw>
                </a:effectLst>
                <a:latin typeface="+mn-lt"/>
                <a:ea typeface="+mn-ea"/>
                <a:cs typeface="Ali-A-Sharif" pitchFamily="2" charset="-78"/>
              </a:rPr>
              <a:t>والحيوان </a:t>
            </a:r>
            <a:r>
              <a:rPr lang="ar-SA" b="1" dirty="0" smtClean="0">
                <a:effectLst>
                  <a:outerShdw blurRad="38100" dist="38100" dir="2700000" algn="tl">
                    <a:srgbClr val="000000">
                      <a:alpha val="43137"/>
                    </a:srgbClr>
                  </a:outerShdw>
                </a:effectLst>
                <a:latin typeface="+mn-lt"/>
                <a:ea typeface="+mn-ea"/>
                <a:cs typeface="Ali-A-Sharif" pitchFamily="2" charset="-78"/>
              </a:rPr>
              <a:t>ومفض</a:t>
            </a:r>
            <a:r>
              <a:rPr lang="ar-IQ" b="1" dirty="0" smtClean="0">
                <a:effectLst>
                  <a:outerShdw blurRad="38100" dist="38100" dir="2700000" algn="tl">
                    <a:srgbClr val="000000">
                      <a:alpha val="43137"/>
                    </a:srgbClr>
                  </a:outerShdw>
                </a:effectLst>
                <a:latin typeface="+mn-lt"/>
                <a:ea typeface="+mn-ea"/>
                <a:cs typeface="Ali-A-Sharif" pitchFamily="2" charset="-78"/>
              </a:rPr>
              <a:t>َّ</a:t>
            </a:r>
            <a:r>
              <a:rPr lang="ar-SA" b="1" dirty="0" smtClean="0">
                <a:effectLst>
                  <a:outerShdw blurRad="38100" dist="38100" dir="2700000" algn="tl">
                    <a:srgbClr val="000000">
                      <a:alpha val="43137"/>
                    </a:srgbClr>
                  </a:outerShdw>
                </a:effectLst>
                <a:latin typeface="+mn-lt"/>
                <a:ea typeface="+mn-ea"/>
                <a:cs typeface="Ali-A-Sharif" pitchFamily="2" charset="-78"/>
              </a:rPr>
              <a:t>لاً </a:t>
            </a:r>
            <a:r>
              <a:rPr lang="ar-SA" b="1" dirty="0">
                <a:effectLst>
                  <a:outerShdw blurRad="38100" dist="38100" dir="2700000" algn="tl">
                    <a:srgbClr val="000000">
                      <a:alpha val="43137"/>
                    </a:srgbClr>
                  </a:outerShdw>
                </a:effectLst>
                <a:latin typeface="+mn-lt"/>
                <a:ea typeface="+mn-ea"/>
                <a:cs typeface="Ali-A-Sharif" pitchFamily="2" charset="-78"/>
              </a:rPr>
              <a:t>عليهما بما لديه من قدرة على </a:t>
            </a:r>
            <a:r>
              <a:rPr lang="ar-SA" b="1" dirty="0" smtClean="0">
                <a:effectLst>
                  <a:outerShdw blurRad="38100" dist="38100" dir="2700000" algn="tl">
                    <a:srgbClr val="000000">
                      <a:alpha val="43137"/>
                    </a:srgbClr>
                  </a:outerShdw>
                </a:effectLst>
                <a:latin typeface="+mn-lt"/>
                <a:ea typeface="+mn-ea"/>
                <a:cs typeface="Ali-A-Sharif" pitchFamily="2" charset="-78"/>
              </a:rPr>
              <a:t>الن</a:t>
            </a:r>
            <a:r>
              <a:rPr lang="ar-IQ" b="1" dirty="0" smtClean="0">
                <a:effectLst>
                  <a:outerShdw blurRad="38100" dist="38100" dir="2700000" algn="tl">
                    <a:srgbClr val="000000">
                      <a:alpha val="43137"/>
                    </a:srgbClr>
                  </a:outerShdw>
                </a:effectLst>
                <a:latin typeface="+mn-lt"/>
                <a:ea typeface="+mn-ea"/>
                <a:cs typeface="Ali-A-Sharif" pitchFamily="2" charset="-78"/>
              </a:rPr>
              <a:t>ُّ</a:t>
            </a:r>
            <a:r>
              <a:rPr lang="ar-SA" b="1" dirty="0" smtClean="0">
                <a:effectLst>
                  <a:outerShdw blurRad="38100" dist="38100" dir="2700000" algn="tl">
                    <a:srgbClr val="000000">
                      <a:alpha val="43137"/>
                    </a:srgbClr>
                  </a:outerShdw>
                </a:effectLst>
                <a:latin typeface="+mn-lt"/>
                <a:ea typeface="+mn-ea"/>
                <a:cs typeface="Ali-A-Sharif" pitchFamily="2" charset="-78"/>
              </a:rPr>
              <a:t>طق</a:t>
            </a:r>
            <a:r>
              <a:rPr lang="ar-IQ" b="1" dirty="0" smtClean="0">
                <a:effectLst>
                  <a:outerShdw blurRad="38100" dist="38100" dir="2700000" algn="tl">
                    <a:srgbClr val="000000">
                      <a:alpha val="43137"/>
                    </a:srgbClr>
                  </a:outerShdw>
                </a:effectLst>
                <a:latin typeface="+mn-lt"/>
                <a:ea typeface="+mn-ea"/>
                <a:cs typeface="Ali-A-Sharif" pitchFamily="2" charset="-78"/>
              </a:rPr>
              <a:t> </a:t>
            </a:r>
            <a:r>
              <a:rPr lang="ar-SA" b="1" dirty="0" smtClean="0">
                <a:effectLst>
                  <a:outerShdw blurRad="38100" dist="38100" dir="2700000" algn="tl">
                    <a:srgbClr val="000000">
                      <a:alpha val="43137"/>
                    </a:srgbClr>
                  </a:outerShdw>
                </a:effectLst>
                <a:latin typeface="+mn-lt"/>
                <a:ea typeface="+mn-ea"/>
                <a:cs typeface="Ali-A-Sharif" pitchFamily="2" charset="-78"/>
              </a:rPr>
              <a:t>. </a:t>
            </a:r>
            <a:endParaRPr lang="en-US" sz="3600" b="1" dirty="0">
              <a:solidFill>
                <a:srgbClr val="0070C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79540969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429491"/>
            <a:ext cx="11942618" cy="6317674"/>
          </a:xfrm>
        </p:spPr>
        <p:txBody>
          <a:bodyPr>
            <a:noAutofit/>
          </a:bodyPr>
          <a:lstStyle/>
          <a:p>
            <a:pPr algn="r" rtl="1">
              <a:lnSpc>
                <a:spcPct val="150000"/>
              </a:lnSpc>
            </a:pPr>
            <a:r>
              <a:rPr lang="ar-IQ" sz="48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SA" sz="48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مرحلة </a:t>
            </a:r>
            <a:r>
              <a:rPr lang="ar-SA" sz="4800" b="1" dirty="0">
                <a:solidFill>
                  <a:srgbClr val="FF0000"/>
                </a:solidFill>
                <a:effectLst>
                  <a:outerShdw blurRad="38100" dist="38100" dir="2700000" algn="tl">
                    <a:srgbClr val="000000">
                      <a:alpha val="43137"/>
                    </a:srgbClr>
                  </a:outerShdw>
                </a:effectLst>
                <a:latin typeface="+mn-lt"/>
                <a:ea typeface="+mn-ea"/>
                <a:cs typeface="Ali-A-Jiddah" pitchFamily="2" charset="-78"/>
              </a:rPr>
              <a:t>الفلسفة </a:t>
            </a:r>
            <a:r>
              <a:rPr lang="ar-SA" sz="48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ال</a:t>
            </a:r>
            <a:r>
              <a:rPr lang="ar-IQ" sz="48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إ</a:t>
            </a:r>
            <a:r>
              <a:rPr lang="ar-SA" sz="48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سلامية</a:t>
            </a:r>
            <a:r>
              <a:rPr lang="en-US" sz="3800" b="1" dirty="0">
                <a:effectLst>
                  <a:outerShdw blurRad="38100" dist="38100" dir="2700000" algn="tl">
                    <a:srgbClr val="000000">
                      <a:alpha val="43137"/>
                    </a:srgbClr>
                  </a:outerShdw>
                </a:effectLst>
                <a:latin typeface="+mn-lt"/>
                <a:ea typeface="+mn-ea"/>
                <a:cs typeface="Ali-A-Sharif" pitchFamily="2" charset="-78"/>
              </a:rPr>
              <a:t/>
            </a:r>
            <a:br>
              <a:rPr lang="en-US" sz="3800" b="1" dirty="0">
                <a:effectLst>
                  <a:outerShdw blurRad="38100" dist="38100" dir="2700000" algn="tl">
                    <a:srgbClr val="000000">
                      <a:alpha val="43137"/>
                    </a:srgbClr>
                  </a:outerShdw>
                </a:effectLst>
                <a:latin typeface="+mn-lt"/>
                <a:ea typeface="+mn-ea"/>
                <a:cs typeface="Ali-A-Sharif" pitchFamily="2" charset="-78"/>
              </a:rPr>
            </a:br>
            <a:r>
              <a:rPr lang="ar-SA" sz="3600" b="1" dirty="0">
                <a:effectLst>
                  <a:outerShdw blurRad="38100" dist="38100" dir="2700000" algn="tl">
                    <a:srgbClr val="000000">
                      <a:alpha val="43137"/>
                    </a:srgbClr>
                  </a:outerShdw>
                </a:effectLst>
                <a:latin typeface="+mn-lt"/>
                <a:ea typeface="+mn-ea"/>
                <a:cs typeface="Ali-A-Azzam" pitchFamily="2" charset="-78"/>
              </a:rPr>
              <a:t>إنّ التراث الاسلامي </a:t>
            </a:r>
            <a:r>
              <a:rPr lang="ar-SA" sz="3600" b="1" dirty="0" smtClean="0">
                <a:effectLst>
                  <a:outerShdw blurRad="38100" dist="38100" dir="2700000" algn="tl">
                    <a:srgbClr val="000000">
                      <a:alpha val="43137"/>
                    </a:srgbClr>
                  </a:outerShdw>
                </a:effectLst>
                <a:latin typeface="+mn-lt"/>
                <a:ea typeface="+mn-ea"/>
                <a:cs typeface="Ali-A-Azzam" pitchFamily="2" charset="-78"/>
              </a:rPr>
              <a:t>يرف</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د</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 </a:t>
            </a:r>
            <a:r>
              <a:rPr lang="ar-SA" sz="3600" b="1" dirty="0">
                <a:effectLst>
                  <a:outerShdw blurRad="38100" dist="38100" dir="2700000" algn="tl">
                    <a:srgbClr val="000000">
                      <a:alpha val="43137"/>
                    </a:srgbClr>
                  </a:outerShdw>
                </a:effectLst>
                <a:latin typeface="+mn-lt"/>
                <a:ea typeface="+mn-ea"/>
                <a:cs typeface="Ali-A-Azzam" pitchFamily="2" charset="-78"/>
              </a:rPr>
              <a:t>بالكثير من الأفكار والآراء في شتى ميادين العلم والمعرفة </a:t>
            </a:r>
            <a:r>
              <a:rPr lang="ar-SA" sz="3600" b="1" dirty="0" smtClean="0">
                <a:effectLst>
                  <a:outerShdw blurRad="38100" dist="38100" dir="2700000" algn="tl">
                    <a:srgbClr val="000000">
                      <a:alpha val="43137"/>
                    </a:srgbClr>
                  </a:outerShdw>
                </a:effectLst>
                <a:latin typeface="+mn-lt"/>
                <a:ea typeface="+mn-ea"/>
                <a:cs typeface="Ali-A-Azzam" pitchFamily="2" charset="-78"/>
              </a:rPr>
              <a:t>ومنها</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 </a:t>
            </a:r>
            <a:r>
              <a:rPr lang="ar-SA" sz="3600" b="1" dirty="0">
                <a:effectLst>
                  <a:outerShdw blurRad="38100" dist="38100" dir="2700000" algn="tl">
                    <a:srgbClr val="000000">
                      <a:alpha val="43137"/>
                    </a:srgbClr>
                  </a:outerShdw>
                </a:effectLst>
                <a:latin typeface="+mn-lt"/>
                <a:ea typeface="+mn-ea"/>
                <a:cs typeface="Ali-A-Azzam" pitchFamily="2" charset="-78"/>
              </a:rPr>
              <a:t>(</a:t>
            </a:r>
            <a:r>
              <a:rPr lang="ar-SA" sz="3600" b="1" dirty="0">
                <a:solidFill>
                  <a:srgbClr val="0070C0"/>
                </a:solidFill>
                <a:effectLst>
                  <a:outerShdw blurRad="38100" dist="38100" dir="2700000" algn="tl">
                    <a:srgbClr val="000000">
                      <a:alpha val="43137"/>
                    </a:srgbClr>
                  </a:outerShdw>
                </a:effectLst>
                <a:latin typeface="+mn-lt"/>
                <a:ea typeface="+mn-ea"/>
                <a:cs typeface="Ali-A-Azzam" pitchFamily="2" charset="-78"/>
              </a:rPr>
              <a:t>علم </a:t>
            </a:r>
            <a:r>
              <a:rPr lang="ar-SA" sz="36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الن</a:t>
            </a:r>
            <a:r>
              <a:rPr lang="ar-IQ" sz="36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a:t>
            </a:r>
            <a:r>
              <a:rPr lang="ar-SA" sz="36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فس</a:t>
            </a:r>
            <a:r>
              <a:rPr lang="ar-SA" sz="3600" b="1" dirty="0">
                <a:effectLst>
                  <a:outerShdw blurRad="38100" dist="38100" dir="2700000" algn="tl">
                    <a:srgbClr val="000000">
                      <a:alpha val="43137"/>
                    </a:srgbClr>
                  </a:outerShdw>
                </a:effectLst>
                <a:latin typeface="+mn-lt"/>
                <a:ea typeface="+mn-ea"/>
                <a:cs typeface="Ali-A-Azzam" pitchFamily="2" charset="-78"/>
              </a:rPr>
              <a:t>) إذْ كان لآراء الفلاسفة المسلمين الفضل الكبير فيما وصل إليه العلماء الغرب الذي فتحت أمامهم رؤى </a:t>
            </a:r>
            <a:r>
              <a:rPr lang="ar-SA" sz="3600" b="1" dirty="0" smtClean="0">
                <a:effectLst>
                  <a:outerShdw blurRad="38100" dist="38100" dir="2700000" algn="tl">
                    <a:srgbClr val="000000">
                      <a:alpha val="43137"/>
                    </a:srgbClr>
                  </a:outerShdw>
                </a:effectLst>
                <a:latin typeface="+mn-lt"/>
                <a:ea typeface="+mn-ea"/>
                <a:cs typeface="Ali-A-Azzam" pitchFamily="2" charset="-78"/>
              </a:rPr>
              <a:t>متعد</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دة </a:t>
            </a:r>
            <a:r>
              <a:rPr lang="ar-SA" sz="3600" b="1" dirty="0">
                <a:effectLst>
                  <a:outerShdw blurRad="38100" dist="38100" dir="2700000" algn="tl">
                    <a:srgbClr val="000000">
                      <a:alpha val="43137"/>
                    </a:srgbClr>
                  </a:outerShdw>
                </a:effectLst>
                <a:latin typeface="+mn-lt"/>
                <a:ea typeface="+mn-ea"/>
                <a:cs typeface="Ali-A-Azzam" pitchFamily="2" charset="-78"/>
              </a:rPr>
              <a:t>من خلال بحثهم وتعمقهم بدراسة الفكر الاسلامي، إلاّ أنّ الميزة البارزة في آراء وأفكار الفلاسفة المسلمين </a:t>
            </a:r>
            <a:r>
              <a:rPr lang="ar-SA" sz="3600" b="1" dirty="0" smtClean="0">
                <a:effectLst>
                  <a:outerShdw blurRad="38100" dist="38100" dir="2700000" algn="tl">
                    <a:srgbClr val="000000">
                      <a:alpha val="43137"/>
                    </a:srgbClr>
                  </a:outerShdw>
                </a:effectLst>
                <a:latin typeface="+mn-lt"/>
                <a:ea typeface="+mn-ea"/>
                <a:cs typeface="Ali-A-Azzam" pitchFamily="2" charset="-78"/>
              </a:rPr>
              <a:t>الن</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فسي</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ة أن</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ها </a:t>
            </a:r>
            <a:r>
              <a:rPr lang="ar-SA" sz="3600" b="1" dirty="0">
                <a:effectLst>
                  <a:outerShdw blurRad="38100" dist="38100" dir="2700000" algn="tl">
                    <a:srgbClr val="000000">
                      <a:alpha val="43137"/>
                    </a:srgbClr>
                  </a:outerShdw>
                </a:effectLst>
                <a:latin typeface="+mn-lt"/>
                <a:ea typeface="+mn-ea"/>
                <a:cs typeface="Ali-A-Azzam" pitchFamily="2" charset="-78"/>
              </a:rPr>
              <a:t>لم تحصل على تقصي وتوضيح وتصنيف </a:t>
            </a:r>
            <a:r>
              <a:rPr lang="ar-IQ" sz="3600" b="1" dirty="0" smtClean="0">
                <a:effectLst>
                  <a:outerShdw blurRad="38100" dist="38100" dir="2700000" algn="tl">
                    <a:srgbClr val="000000">
                      <a:alpha val="43137"/>
                    </a:srgbClr>
                  </a:outerShdw>
                </a:effectLst>
                <a:latin typeface="+mn-lt"/>
                <a:ea typeface="+mn-ea"/>
                <a:cs typeface="Ali-A-Azzam" pitchFamily="2" charset="-78"/>
              </a:rPr>
              <a:t>، </a:t>
            </a:r>
            <a:r>
              <a:rPr lang="ar-SA" sz="3600" b="1" dirty="0" smtClean="0">
                <a:effectLst>
                  <a:outerShdw blurRad="38100" dist="38100" dir="2700000" algn="tl">
                    <a:srgbClr val="000000">
                      <a:alpha val="43137"/>
                    </a:srgbClr>
                  </a:outerShdw>
                </a:effectLst>
                <a:latin typeface="+mn-lt"/>
                <a:ea typeface="+mn-ea"/>
                <a:cs typeface="Ali-A-Azzam" pitchFamily="2" charset="-78"/>
              </a:rPr>
              <a:t>لذا فأن</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نا </a:t>
            </a:r>
            <a:r>
              <a:rPr lang="ar-SA" sz="3600" b="1" dirty="0">
                <a:effectLst>
                  <a:outerShdw blurRad="38100" dist="38100" dir="2700000" algn="tl">
                    <a:srgbClr val="000000">
                      <a:alpha val="43137"/>
                    </a:srgbClr>
                  </a:outerShdw>
                </a:effectLst>
                <a:latin typeface="+mn-lt"/>
                <a:ea typeface="+mn-ea"/>
                <a:cs typeface="Ali-A-Azzam" pitchFamily="2" charset="-78"/>
              </a:rPr>
              <a:t>سنركز على أبرز الآراء </a:t>
            </a:r>
            <a:r>
              <a:rPr lang="ar-SA" sz="3600" b="1" dirty="0" smtClean="0">
                <a:effectLst>
                  <a:outerShdw blurRad="38100" dist="38100" dir="2700000" algn="tl">
                    <a:srgbClr val="000000">
                      <a:alpha val="43137"/>
                    </a:srgbClr>
                  </a:outerShdw>
                </a:effectLst>
                <a:latin typeface="+mn-lt"/>
                <a:ea typeface="+mn-ea"/>
                <a:cs typeface="Ali-A-Azzam" pitchFamily="2" charset="-78"/>
              </a:rPr>
              <a:t>الن</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فسي</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ة والت</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ربوي</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ة </a:t>
            </a:r>
            <a:r>
              <a:rPr lang="ar-SA" sz="3600" b="1" dirty="0">
                <a:effectLst>
                  <a:outerShdw blurRad="38100" dist="38100" dir="2700000" algn="tl">
                    <a:srgbClr val="000000">
                      <a:alpha val="43137"/>
                    </a:srgbClr>
                  </a:outerShdw>
                </a:effectLst>
                <a:latin typeface="+mn-lt"/>
                <a:ea typeface="+mn-ea"/>
                <a:cs typeface="Ali-A-Azzam" pitchFamily="2" charset="-78"/>
              </a:rPr>
              <a:t>عند مجموعة من العلماء البارزين موزعين على مراحل </a:t>
            </a:r>
            <a:r>
              <a:rPr lang="ar-SA" sz="3600" b="1" dirty="0" smtClean="0">
                <a:effectLst>
                  <a:outerShdw blurRad="38100" dist="38100" dir="2700000" algn="tl">
                    <a:srgbClr val="000000">
                      <a:alpha val="43137"/>
                    </a:srgbClr>
                  </a:outerShdw>
                </a:effectLst>
                <a:latin typeface="+mn-lt"/>
                <a:ea typeface="+mn-ea"/>
                <a:cs typeface="Ali-A-Azzam" pitchFamily="2" charset="-78"/>
              </a:rPr>
              <a:t>تاريخي</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ة </a:t>
            </a:r>
            <a:r>
              <a:rPr lang="ar-SA" sz="3600" b="1" dirty="0">
                <a:effectLst>
                  <a:outerShdw blurRad="38100" dist="38100" dir="2700000" algn="tl">
                    <a:srgbClr val="000000">
                      <a:alpha val="43137"/>
                    </a:srgbClr>
                  </a:outerShdw>
                </a:effectLst>
                <a:latin typeface="+mn-lt"/>
                <a:ea typeface="+mn-ea"/>
                <a:cs typeface="Ali-A-Azzam" pitchFamily="2" charset="-78"/>
              </a:rPr>
              <a:t>ابتداء من منتصف القرن الرابع الهجري وحتى بداية القرن التاسع عشر </a:t>
            </a:r>
            <a:r>
              <a:rPr lang="ar-SA" sz="3600" b="1" dirty="0" smtClean="0">
                <a:effectLst>
                  <a:outerShdw blurRad="38100" dist="38100" dir="2700000" algn="tl">
                    <a:srgbClr val="000000">
                      <a:alpha val="43137"/>
                    </a:srgbClr>
                  </a:outerShdw>
                </a:effectLst>
                <a:latin typeface="+mn-lt"/>
                <a:ea typeface="+mn-ea"/>
                <a:cs typeface="Ali-A-Azzam" pitchFamily="2" charset="-78"/>
              </a:rPr>
              <a:t>ابتداء</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 </a:t>
            </a:r>
            <a:r>
              <a:rPr lang="ar-SA" sz="3600" b="1" dirty="0">
                <a:effectLst>
                  <a:outerShdw blurRad="38100" dist="38100" dir="2700000" algn="tl">
                    <a:srgbClr val="000000">
                      <a:alpha val="43137"/>
                    </a:srgbClr>
                  </a:outerShdw>
                </a:effectLst>
                <a:latin typeface="+mn-lt"/>
                <a:ea typeface="+mn-ea"/>
                <a:cs typeface="Ali-A-Azzam" pitchFamily="2" charset="-78"/>
              </a:rPr>
              <a:t>من ابن سينا </a:t>
            </a:r>
            <a:r>
              <a:rPr lang="ar-SA" sz="3600" b="1" dirty="0" smtClean="0">
                <a:effectLst>
                  <a:outerShdw blurRad="38100" dist="38100" dir="2700000" algn="tl">
                    <a:srgbClr val="000000">
                      <a:alpha val="43137"/>
                    </a:srgbClr>
                  </a:outerShdw>
                </a:effectLst>
                <a:latin typeface="+mn-lt"/>
                <a:ea typeface="+mn-ea"/>
                <a:cs typeface="Ali-A-Azzam" pitchFamily="2" charset="-78"/>
              </a:rPr>
              <a:t>وانتهاء</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 </a:t>
            </a:r>
            <a:r>
              <a:rPr lang="ar-SA" sz="3600" b="1" dirty="0">
                <a:effectLst>
                  <a:outerShdw blurRad="38100" dist="38100" dir="2700000" algn="tl">
                    <a:srgbClr val="000000">
                      <a:alpha val="43137"/>
                    </a:srgbClr>
                  </a:outerShdw>
                </a:effectLst>
                <a:latin typeface="+mn-lt"/>
                <a:ea typeface="+mn-ea"/>
                <a:cs typeface="Ali-A-Azzam" pitchFamily="2" charset="-78"/>
              </a:rPr>
              <a:t>بابن خلدون.</a:t>
            </a:r>
            <a:r>
              <a:rPr lang="en-US" sz="2800" dirty="0"/>
              <a:t/>
            </a:r>
            <a:br>
              <a:rPr lang="en-US" sz="2800" dirty="0"/>
            </a:br>
            <a:endParaRPr lang="en-US" sz="2800" b="1" dirty="0">
              <a:solidFill>
                <a:srgbClr val="0070C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7873503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4690" y="152400"/>
            <a:ext cx="11970327" cy="6705600"/>
          </a:xfrm>
        </p:spPr>
        <p:txBody>
          <a:bodyPr>
            <a:noAutofit/>
          </a:bodyPr>
          <a:lstStyle/>
          <a:p>
            <a:pPr algn="r" rtl="1">
              <a:lnSpc>
                <a:spcPct val="150000"/>
              </a:lnSpc>
            </a:pPr>
            <a:r>
              <a:rPr lang="ar-IQ" sz="14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
            </a:r>
            <a:br>
              <a:rPr lang="ar-IQ" sz="14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br>
            <a:r>
              <a:rPr lang="ar-SA" sz="4000" b="1" dirty="0" smtClean="0">
                <a:solidFill>
                  <a:srgbClr val="FF0000"/>
                </a:solidFill>
                <a:effectLst>
                  <a:outerShdw blurRad="38100" dist="38100" dir="2700000" algn="tl">
                    <a:srgbClr val="000000">
                      <a:alpha val="43137"/>
                    </a:srgbClr>
                  </a:outerShdw>
                </a:effectLst>
                <a:latin typeface="+mn-lt"/>
                <a:ea typeface="+mn-ea"/>
                <a:cs typeface="MCS TOPAZ HIGH VER60" pitchFamily="2" charset="-78"/>
              </a:rPr>
              <a:t>1</a:t>
            </a:r>
            <a:r>
              <a:rPr lang="ar-SA" sz="40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SA" sz="4000" b="1" dirty="0">
                <a:solidFill>
                  <a:srgbClr val="FF0000"/>
                </a:solidFill>
                <a:effectLst>
                  <a:outerShdw blurRad="38100" dist="38100" dir="2700000" algn="tl">
                    <a:srgbClr val="000000">
                      <a:alpha val="43137"/>
                    </a:srgbClr>
                  </a:outerShdw>
                </a:effectLst>
                <a:latin typeface="+mn-lt"/>
                <a:ea typeface="+mn-ea"/>
                <a:cs typeface="Ali-A-Jiddah" pitchFamily="2" charset="-78"/>
              </a:rPr>
              <a:t>ابن سينا (</a:t>
            </a:r>
            <a:r>
              <a:rPr lang="ar-SA" sz="4000" b="1" dirty="0">
                <a:solidFill>
                  <a:srgbClr val="FF0000"/>
                </a:solidFill>
                <a:effectLst>
                  <a:outerShdw blurRad="38100" dist="38100" dir="2700000" algn="tl">
                    <a:srgbClr val="000000">
                      <a:alpha val="43137"/>
                    </a:srgbClr>
                  </a:outerShdw>
                </a:effectLst>
                <a:latin typeface="Hacen Saudi Arabia" pitchFamily="2" charset="-78"/>
                <a:ea typeface="+mn-ea"/>
                <a:cs typeface="Hacen Saudi Arabia" pitchFamily="2" charset="-78"/>
              </a:rPr>
              <a:t>980</a:t>
            </a:r>
            <a:r>
              <a:rPr lang="ar-SA" sz="4000" b="1" dirty="0">
                <a:solidFill>
                  <a:srgbClr val="FF0000"/>
                </a:solidFill>
                <a:effectLst>
                  <a:outerShdw blurRad="38100" dist="38100" dir="2700000" algn="tl">
                    <a:srgbClr val="000000">
                      <a:alpha val="43137"/>
                    </a:srgbClr>
                  </a:outerShdw>
                </a:effectLst>
                <a:latin typeface="+mn-lt"/>
                <a:ea typeface="+mn-ea"/>
                <a:cs typeface="Ali-A-Jiddah" pitchFamily="2" charset="-78"/>
              </a:rPr>
              <a:t>م- </a:t>
            </a:r>
            <a:r>
              <a:rPr lang="ar-SA" sz="4000" b="1" dirty="0">
                <a:solidFill>
                  <a:srgbClr val="FF0000"/>
                </a:solidFill>
                <a:effectLst>
                  <a:outerShdw blurRad="38100" dist="38100" dir="2700000" algn="tl">
                    <a:srgbClr val="000000">
                      <a:alpha val="43137"/>
                    </a:srgbClr>
                  </a:outerShdw>
                </a:effectLst>
                <a:latin typeface="Hacen Saudi Arabia" pitchFamily="2" charset="-78"/>
                <a:ea typeface="+mn-ea"/>
                <a:cs typeface="Hacen Saudi Arabia" pitchFamily="2" charset="-78"/>
              </a:rPr>
              <a:t>1037</a:t>
            </a:r>
            <a:r>
              <a:rPr lang="ar-SA" sz="4000" b="1" dirty="0">
                <a:solidFill>
                  <a:srgbClr val="FF0000"/>
                </a:solidFill>
                <a:effectLst>
                  <a:outerShdw blurRad="38100" dist="38100" dir="2700000" algn="tl">
                    <a:srgbClr val="000000">
                      <a:alpha val="43137"/>
                    </a:srgbClr>
                  </a:outerShdw>
                </a:effectLst>
                <a:latin typeface="+mn-lt"/>
                <a:ea typeface="+mn-ea"/>
                <a:cs typeface="Ali-A-Jiddah" pitchFamily="2" charset="-78"/>
              </a:rPr>
              <a:t>م):</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3600" b="1" dirty="0">
                <a:effectLst>
                  <a:outerShdw blurRad="38100" dist="38100" dir="2700000" algn="tl">
                    <a:srgbClr val="000000">
                      <a:alpha val="43137"/>
                    </a:srgbClr>
                  </a:outerShdw>
                </a:effectLst>
                <a:latin typeface="+mn-lt"/>
                <a:ea typeface="+mn-ea"/>
                <a:cs typeface="Ali-A-Sharif" pitchFamily="2" charset="-78"/>
              </a:rPr>
              <a:t>هو الشيخ أبو علي الحسين بن عبد الله بن علي بن سينا، وكلمة شيخ تعني الأستاذ وقد لقب</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3600" b="1" dirty="0" smtClean="0">
                <a:effectLst>
                  <a:outerShdw blurRad="38100" dist="38100" dir="2700000" algn="tl">
                    <a:srgbClr val="000000">
                      <a:alpha val="43137"/>
                    </a:srgbClr>
                  </a:outerShdw>
                </a:effectLst>
                <a:latin typeface="+mn-lt"/>
                <a:ea typeface="+mn-ea"/>
                <a:cs typeface="Ali-A-Sharif" pitchFamily="2" charset="-78"/>
              </a:rPr>
              <a:t>بالر</a:t>
            </a:r>
            <a:r>
              <a:rPr lang="ar-IQ" sz="3600" b="1" dirty="0" smtClean="0">
                <a:effectLst>
                  <a:outerShdw blurRad="38100" dist="38100" dir="2700000" algn="tl">
                    <a:srgbClr val="000000">
                      <a:alpha val="43137"/>
                    </a:srgbClr>
                  </a:outerShdw>
                </a:effectLst>
                <a:latin typeface="+mn-lt"/>
                <a:ea typeface="+mn-ea"/>
                <a:cs typeface="Ali-A-Sharif" pitchFamily="2" charset="-78"/>
              </a:rPr>
              <a:t>َّ</a:t>
            </a:r>
            <a:r>
              <a:rPr lang="ar-SA" sz="3600" b="1" dirty="0" smtClean="0">
                <a:effectLst>
                  <a:outerShdw blurRad="38100" dist="38100" dir="2700000" algn="tl">
                    <a:srgbClr val="000000">
                      <a:alpha val="43137"/>
                    </a:srgbClr>
                  </a:outerShdw>
                </a:effectLst>
                <a:latin typeface="+mn-lt"/>
                <a:ea typeface="+mn-ea"/>
                <a:cs typeface="Ali-A-Sharif" pitchFamily="2" charset="-78"/>
              </a:rPr>
              <a:t>ئيس </a:t>
            </a:r>
            <a:r>
              <a:rPr lang="ar-SA" sz="3600" b="1" dirty="0">
                <a:effectLst>
                  <a:outerShdw blurRad="38100" dist="38100" dir="2700000" algn="tl">
                    <a:srgbClr val="000000">
                      <a:alpha val="43137"/>
                    </a:srgbClr>
                  </a:outerShdw>
                </a:effectLst>
                <a:latin typeface="+mn-lt"/>
                <a:ea typeface="+mn-ea"/>
                <a:cs typeface="Ali-A-Sharif" pitchFamily="2" charset="-78"/>
              </a:rPr>
              <a:t>لأنّه اشتغل </a:t>
            </a:r>
            <a:r>
              <a:rPr lang="ar-SA" sz="3600" b="1" dirty="0" smtClean="0">
                <a:effectLst>
                  <a:outerShdw blurRad="38100" dist="38100" dir="2700000" algn="tl">
                    <a:srgbClr val="000000">
                      <a:alpha val="43137"/>
                    </a:srgbClr>
                  </a:outerShdw>
                </a:effectLst>
                <a:latin typeface="+mn-lt"/>
                <a:ea typeface="+mn-ea"/>
                <a:cs typeface="Ali-A-Sharif" pitchFamily="2" charset="-78"/>
              </a:rPr>
              <a:t>بالس</a:t>
            </a:r>
            <a:r>
              <a:rPr lang="ar-IQ" sz="3600" b="1" dirty="0" smtClean="0">
                <a:effectLst>
                  <a:outerShdw blurRad="38100" dist="38100" dir="2700000" algn="tl">
                    <a:srgbClr val="000000">
                      <a:alpha val="43137"/>
                    </a:srgbClr>
                  </a:outerShdw>
                </a:effectLst>
                <a:latin typeface="+mn-lt"/>
                <a:ea typeface="+mn-ea"/>
                <a:cs typeface="Ali-A-Sharif" pitchFamily="2" charset="-78"/>
              </a:rPr>
              <a:t>ِّ</a:t>
            </a:r>
            <a:r>
              <a:rPr lang="ar-SA" sz="3600" b="1" dirty="0" smtClean="0">
                <a:effectLst>
                  <a:outerShdw blurRad="38100" dist="38100" dir="2700000" algn="tl">
                    <a:srgbClr val="000000">
                      <a:alpha val="43137"/>
                    </a:srgbClr>
                  </a:outerShdw>
                </a:effectLst>
                <a:latin typeface="+mn-lt"/>
                <a:ea typeface="+mn-ea"/>
                <a:cs typeface="Ali-A-Sharif" pitchFamily="2" charset="-78"/>
              </a:rPr>
              <a:t>ياسة </a:t>
            </a:r>
            <a:r>
              <a:rPr lang="ar-SA" sz="3600" b="1" dirty="0">
                <a:effectLst>
                  <a:outerShdw blurRad="38100" dist="38100" dir="2700000" algn="tl">
                    <a:srgbClr val="000000">
                      <a:alpha val="43137"/>
                    </a:srgbClr>
                  </a:outerShdw>
                </a:effectLst>
                <a:latin typeface="+mn-lt"/>
                <a:ea typeface="+mn-ea"/>
                <a:cs typeface="Ali-A-Sharif" pitchFamily="2" charset="-78"/>
              </a:rPr>
              <a:t>وشغل منصب الوزارة.</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36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أب</a:t>
            </a:r>
            <a:r>
              <a:rPr lang="ar-IQ" sz="36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ــــ</a:t>
            </a:r>
            <a:r>
              <a:rPr lang="ar-SA" sz="36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رز</a:t>
            </a:r>
            <a:r>
              <a:rPr lang="en-US" sz="36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 </a:t>
            </a:r>
            <a:r>
              <a:rPr lang="ar-SA" sz="36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 آرائ</a:t>
            </a:r>
            <a:r>
              <a:rPr lang="ar-IQ" sz="36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ــــ</a:t>
            </a:r>
            <a:r>
              <a:rPr lang="ar-SA" sz="36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ه</a:t>
            </a:r>
            <a:r>
              <a:rPr lang="en-US" sz="36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 </a:t>
            </a:r>
            <a:r>
              <a:rPr lang="en-US" sz="3200" b="1" dirty="0">
                <a:solidFill>
                  <a:srgbClr val="0070C0"/>
                </a:solidFill>
                <a:effectLst>
                  <a:outerShdw blurRad="38100" dist="38100" dir="2700000" algn="tl">
                    <a:srgbClr val="000000">
                      <a:alpha val="43137"/>
                    </a:srgbClr>
                  </a:outerShdw>
                </a:effectLst>
                <a:latin typeface="+mn-lt"/>
                <a:ea typeface="+mn-ea"/>
                <a:cs typeface="Ali-A-Jiddah" pitchFamily="2" charset="-78"/>
              </a:rPr>
              <a:t>:</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3600" b="1" dirty="0">
                <a:effectLst>
                  <a:outerShdw blurRad="38100" dist="38100" dir="2700000" algn="tl">
                    <a:srgbClr val="000000">
                      <a:alpha val="43137"/>
                    </a:srgbClr>
                  </a:outerShdw>
                </a:effectLst>
                <a:latin typeface="+mn-lt"/>
                <a:ea typeface="+mn-ea"/>
                <a:cs typeface="Ali-A-Azzam" pitchFamily="2" charset="-78"/>
              </a:rPr>
              <a:t>لقد بحث في طبيعة علم </a:t>
            </a:r>
            <a:r>
              <a:rPr lang="ar-SA" sz="3600" b="1" dirty="0" smtClean="0">
                <a:effectLst>
                  <a:outerShdw blurRad="38100" dist="38100" dir="2700000" algn="tl">
                    <a:srgbClr val="000000">
                      <a:alpha val="43137"/>
                    </a:srgbClr>
                  </a:outerShdw>
                </a:effectLst>
                <a:latin typeface="+mn-lt"/>
                <a:ea typeface="+mn-ea"/>
                <a:cs typeface="Ali-A-Azzam" pitchFamily="2" charset="-78"/>
              </a:rPr>
              <a:t>الن</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ar-SA" sz="3600" b="1" dirty="0" smtClean="0">
                <a:effectLst>
                  <a:outerShdw blurRad="38100" dist="38100" dir="2700000" algn="tl">
                    <a:srgbClr val="000000">
                      <a:alpha val="43137"/>
                    </a:srgbClr>
                  </a:outerShdw>
                </a:effectLst>
                <a:latin typeface="+mn-lt"/>
                <a:ea typeface="+mn-ea"/>
                <a:cs typeface="Ali-A-Azzam" pitchFamily="2" charset="-78"/>
              </a:rPr>
              <a:t>فس </a:t>
            </a:r>
            <a:r>
              <a:rPr lang="ar-SA" sz="3600" b="1" dirty="0">
                <a:effectLst>
                  <a:outerShdw blurRad="38100" dist="38100" dir="2700000" algn="tl">
                    <a:srgbClr val="000000">
                      <a:alpha val="43137"/>
                    </a:srgbClr>
                  </a:outerShdw>
                </a:effectLst>
                <a:latin typeface="+mn-lt"/>
                <a:ea typeface="+mn-ea"/>
                <a:cs typeface="Ali-A-Azzam" pitchFamily="2" charset="-78"/>
              </a:rPr>
              <a:t>وصنفها إلى ثلاث أقسام</a:t>
            </a:r>
            <a:r>
              <a:rPr lang="en-US" sz="1200" b="1" dirty="0">
                <a:effectLst>
                  <a:outerShdw blurRad="38100" dist="38100" dir="2700000" algn="tl">
                    <a:srgbClr val="000000">
                      <a:alpha val="43137"/>
                    </a:srgbClr>
                  </a:outerShdw>
                </a:effectLst>
                <a:latin typeface="+mn-lt"/>
                <a:ea typeface="+mn-ea"/>
                <a:cs typeface="Ali-A-Azzam" pitchFamily="2" charset="-78"/>
              </a:rPr>
              <a:t> </a:t>
            </a:r>
            <a:r>
              <a:rPr lang="ar-IQ" sz="1200" b="1" dirty="0" smtClean="0">
                <a:effectLst>
                  <a:outerShdw blurRad="38100" dist="38100" dir="2700000" algn="tl">
                    <a:srgbClr val="000000">
                      <a:alpha val="43137"/>
                    </a:srgbClr>
                  </a:outerShdw>
                </a:effectLst>
                <a:latin typeface="+mn-lt"/>
                <a:ea typeface="+mn-ea"/>
                <a:cs typeface="Ali-A-Azzam" pitchFamily="2" charset="-78"/>
              </a:rPr>
              <a:t> </a:t>
            </a:r>
            <a:r>
              <a:rPr lang="en-US" sz="3600" b="1" dirty="0" smtClean="0">
                <a:effectLst>
                  <a:outerShdw blurRad="38100" dist="38100" dir="2700000" algn="tl">
                    <a:srgbClr val="000000">
                      <a:alpha val="43137"/>
                    </a:srgbClr>
                  </a:outerShdw>
                </a:effectLst>
                <a:latin typeface="+mn-lt"/>
                <a:ea typeface="+mn-ea"/>
                <a:cs typeface="Ali-A-Azzam" pitchFamily="2" charset="-78"/>
              </a:rPr>
              <a:t>:</a:t>
            </a:r>
            <a:r>
              <a:rPr lang="ar-IQ" sz="3600" b="1" dirty="0" smtClean="0">
                <a:effectLst>
                  <a:outerShdw blurRad="38100" dist="38100" dir="2700000" algn="tl">
                    <a:srgbClr val="000000">
                      <a:alpha val="43137"/>
                    </a:srgbClr>
                  </a:outerShdw>
                </a:effectLst>
                <a:latin typeface="+mn-lt"/>
                <a:ea typeface="+mn-ea"/>
                <a:cs typeface="Ali-A-Azzam" pitchFamily="2" charset="-78"/>
              </a:rPr>
              <a:t>-</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4000" b="1" dirty="0">
                <a:solidFill>
                  <a:srgbClr val="7030A0"/>
                </a:solidFill>
                <a:effectLst>
                  <a:outerShdw blurRad="38100" dist="38100" dir="2700000" algn="tl">
                    <a:srgbClr val="000000">
                      <a:alpha val="43137"/>
                    </a:srgbClr>
                  </a:outerShdw>
                </a:effectLst>
                <a:latin typeface="+mn-lt"/>
                <a:ea typeface="+mn-ea"/>
                <a:cs typeface="Ali-A-Sharif" pitchFamily="2" charset="-78"/>
              </a:rPr>
              <a:t>أ- </a:t>
            </a:r>
            <a:r>
              <a:rPr lang="ar-SA"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الن</a:t>
            </a:r>
            <a:r>
              <a:rPr lang="ar-IQ"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a:t>
            </a:r>
            <a:r>
              <a:rPr lang="ar-SA"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فس الن</a:t>
            </a:r>
            <a:r>
              <a:rPr lang="ar-IQ"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a:t>
            </a:r>
            <a:r>
              <a:rPr lang="ar-SA"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باتي</a:t>
            </a:r>
            <a:r>
              <a:rPr lang="ar-IQ"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a:t>
            </a:r>
            <a:r>
              <a:rPr lang="ar-SA"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ة</a:t>
            </a:r>
            <a:r>
              <a:rPr lang="ar-IQ"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من خصائصها </a:t>
            </a:r>
            <a:r>
              <a:rPr lang="ar-SA" sz="4000" b="1" dirty="0" smtClean="0">
                <a:effectLst>
                  <a:outerShdw blurRad="38100" dist="38100" dir="2700000" algn="tl">
                    <a:srgbClr val="000000">
                      <a:alpha val="43137"/>
                    </a:srgbClr>
                  </a:outerShdw>
                </a:effectLst>
                <a:latin typeface="+mn-lt"/>
                <a:ea typeface="+mn-ea"/>
                <a:cs typeface="Ali-A-Sharif" pitchFamily="2" charset="-78"/>
              </a:rPr>
              <a:t>الت</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نف</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س والت</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غذي</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ة </a:t>
            </a:r>
            <a:r>
              <a:rPr lang="ar-SA" sz="4000" b="1" dirty="0">
                <a:effectLst>
                  <a:outerShdw blurRad="38100" dist="38100" dir="2700000" algn="tl">
                    <a:srgbClr val="000000">
                      <a:alpha val="43137"/>
                    </a:srgbClr>
                  </a:outerShdw>
                </a:effectLst>
                <a:latin typeface="+mn-lt"/>
                <a:ea typeface="+mn-ea"/>
                <a:cs typeface="Ali-A-Sharif" pitchFamily="2" charset="-78"/>
              </a:rPr>
              <a:t>والنّمو </a:t>
            </a:r>
            <a:r>
              <a:rPr lang="ar-SA" sz="4000" b="1" dirty="0" smtClean="0">
                <a:effectLst>
                  <a:outerShdw blurRad="38100" dist="38100" dir="2700000" algn="tl">
                    <a:srgbClr val="000000">
                      <a:alpha val="43137"/>
                    </a:srgbClr>
                  </a:outerShdw>
                </a:effectLst>
                <a:latin typeface="+mn-lt"/>
                <a:ea typeface="+mn-ea"/>
                <a:cs typeface="Ali-A-Sharif" pitchFamily="2" charset="-78"/>
              </a:rPr>
              <a:t>والت</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كاثر</a:t>
            </a:r>
            <a:r>
              <a:rPr lang="en-US" sz="4000" b="1" dirty="0" smtClean="0">
                <a:effectLst>
                  <a:outerShdw blurRad="38100" dist="38100" dir="2700000" algn="tl">
                    <a:srgbClr val="000000">
                      <a:alpha val="43137"/>
                    </a:srgbClr>
                  </a:outerShdw>
                </a:effectLst>
                <a:latin typeface="+mn-lt"/>
                <a:ea typeface="+mn-ea"/>
                <a:cs typeface="Ali-A-Sharif" pitchFamily="2" charset="-78"/>
              </a:rPr>
              <a:t> </a:t>
            </a:r>
            <a:r>
              <a:rPr lang="en-US" sz="4000" b="1" dirty="0">
                <a:effectLst>
                  <a:outerShdw blurRad="38100" dist="38100" dir="2700000" algn="tl">
                    <a:srgbClr val="000000">
                      <a:alpha val="43137"/>
                    </a:srgbClr>
                  </a:outerShdw>
                </a:effectLst>
                <a:latin typeface="+mn-lt"/>
                <a:ea typeface="+mn-ea"/>
                <a:cs typeface="Ali-A-Sharif" pitchFamily="2" charset="-78"/>
              </a:rPr>
              <a:t>. </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4000" b="1" dirty="0">
                <a:solidFill>
                  <a:srgbClr val="0070C0"/>
                </a:solidFill>
                <a:effectLst>
                  <a:outerShdw blurRad="38100" dist="38100" dir="2700000" algn="tl">
                    <a:srgbClr val="000000">
                      <a:alpha val="43137"/>
                    </a:srgbClr>
                  </a:outerShdw>
                </a:effectLst>
                <a:latin typeface="+mn-lt"/>
                <a:ea typeface="+mn-ea"/>
                <a:cs typeface="Ali-A-Sharif" pitchFamily="2" charset="-78"/>
              </a:rPr>
              <a:t>ب- </a:t>
            </a:r>
            <a:r>
              <a:rPr lang="ar-SA"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الن</a:t>
            </a:r>
            <a:r>
              <a:rPr lang="ar-IQ"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a:t>
            </a:r>
            <a:r>
              <a:rPr lang="ar-SA"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فس الحيواني</a:t>
            </a:r>
            <a:r>
              <a:rPr lang="ar-IQ"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a:t>
            </a:r>
            <a:r>
              <a:rPr lang="ar-SA"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ة</a:t>
            </a:r>
            <a:r>
              <a:rPr lang="ar-IQ"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من خصائصها ال</a:t>
            </a:r>
            <a:r>
              <a:rPr lang="ar-IQ" sz="4000" b="1" dirty="0">
                <a:effectLst>
                  <a:outerShdw blurRad="38100" dist="38100" dir="2700000" algn="tl">
                    <a:srgbClr val="000000">
                      <a:alpha val="43137"/>
                    </a:srgbClr>
                  </a:outerShdw>
                </a:effectLst>
                <a:latin typeface="+mn-lt"/>
                <a:ea typeface="+mn-ea"/>
                <a:cs typeface="Ali-A-Sharif" pitchFamily="2" charset="-78"/>
              </a:rPr>
              <a:t>إ</a:t>
            </a:r>
            <a:r>
              <a:rPr lang="ar-SA" sz="4000" b="1" dirty="0">
                <a:effectLst>
                  <a:outerShdw blurRad="38100" dist="38100" dir="2700000" algn="tl">
                    <a:srgbClr val="000000">
                      <a:alpha val="43137"/>
                    </a:srgbClr>
                  </a:outerShdw>
                </a:effectLst>
                <a:latin typeface="+mn-lt"/>
                <a:ea typeface="+mn-ea"/>
                <a:cs typeface="Ali-A-Sharif" pitchFamily="2" charset="-78"/>
              </a:rPr>
              <a:t>دراك المحدود والحركة الإرادية</a:t>
            </a:r>
            <a:r>
              <a:rPr lang="en-US" sz="4000" b="1" dirty="0">
                <a:effectLst>
                  <a:outerShdw blurRad="38100" dist="38100" dir="2700000" algn="tl">
                    <a:srgbClr val="000000">
                      <a:alpha val="43137"/>
                    </a:srgbClr>
                  </a:outerShdw>
                </a:effectLst>
                <a:latin typeface="+mn-lt"/>
                <a:ea typeface="+mn-ea"/>
                <a:cs typeface="Ali-A-Sharif" pitchFamily="2" charset="-78"/>
              </a:rPr>
              <a:t> </a:t>
            </a:r>
            <a:r>
              <a:rPr lang="ar-IQ" sz="4000" b="1" dirty="0">
                <a:effectLst>
                  <a:outerShdw blurRad="38100" dist="38100" dir="2700000" algn="tl">
                    <a:srgbClr val="000000">
                      <a:alpha val="43137"/>
                    </a:srgbClr>
                  </a:outerShdw>
                </a:effectLst>
                <a:latin typeface="+mn-lt"/>
                <a:ea typeface="+mn-ea"/>
                <a:cs typeface="Ali-A-Sharif" pitchFamily="2" charset="-78"/>
              </a:rPr>
              <a:t>.</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4000" b="1" dirty="0">
                <a:solidFill>
                  <a:srgbClr val="C00000"/>
                </a:solidFill>
                <a:effectLst>
                  <a:outerShdw blurRad="38100" dist="38100" dir="2700000" algn="tl">
                    <a:srgbClr val="000000">
                      <a:alpha val="43137"/>
                    </a:srgbClr>
                  </a:outerShdw>
                </a:effectLst>
                <a:latin typeface="+mn-lt"/>
                <a:ea typeface="+mn-ea"/>
                <a:cs typeface="Ali-A-Sharif" pitchFamily="2" charset="-78"/>
              </a:rPr>
              <a:t>ج- </a:t>
            </a:r>
            <a:r>
              <a:rPr lang="ar-SA" sz="4000"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الن</a:t>
            </a:r>
            <a:r>
              <a:rPr lang="ar-IQ" sz="4000"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a:t>
            </a:r>
            <a:r>
              <a:rPr lang="ar-SA" sz="4000"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فس الإنساني</a:t>
            </a:r>
            <a:r>
              <a:rPr lang="ar-IQ" sz="4000"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a:t>
            </a:r>
            <a:r>
              <a:rPr lang="ar-SA" sz="4000"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ة</a:t>
            </a:r>
            <a:r>
              <a:rPr lang="ar-IQ" sz="4000"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من خصائصها الت</a:t>
            </a:r>
            <a:r>
              <a:rPr lang="ar-IQ" sz="4000" b="1" dirty="0">
                <a:effectLst>
                  <a:outerShdw blurRad="38100" dist="38100" dir="2700000" algn="tl">
                    <a:srgbClr val="000000">
                      <a:alpha val="43137"/>
                    </a:srgbClr>
                  </a:outerShdw>
                </a:effectLst>
                <a:latin typeface="+mn-lt"/>
                <a:ea typeface="+mn-ea"/>
                <a:cs typeface="Ali-A-Sharif" pitchFamily="2" charset="-78"/>
              </a:rPr>
              <a:t>َّ</a:t>
            </a:r>
            <a:r>
              <a:rPr lang="ar-SA" sz="4000" b="1" dirty="0">
                <a:effectLst>
                  <a:outerShdw blurRad="38100" dist="38100" dir="2700000" algn="tl">
                    <a:srgbClr val="000000">
                      <a:alpha val="43137"/>
                    </a:srgbClr>
                  </a:outerShdw>
                </a:effectLst>
                <a:latin typeface="+mn-lt"/>
                <a:ea typeface="+mn-ea"/>
                <a:cs typeface="Ali-A-Sharif" pitchFamily="2" charset="-78"/>
              </a:rPr>
              <a:t>فكير الواسع والإدراك الواسع</a:t>
            </a:r>
            <a:r>
              <a:rPr lang="ar-IQ" sz="4000" b="1" dirty="0">
                <a:effectLst>
                  <a:outerShdw blurRad="38100" dist="38100" dir="2700000" algn="tl">
                    <a:srgbClr val="000000">
                      <a:alpha val="43137"/>
                    </a:srgbClr>
                  </a:outerShdw>
                </a:effectLst>
                <a:latin typeface="+mn-lt"/>
                <a:ea typeface="+mn-ea"/>
                <a:cs typeface="Ali-A-Sharif" pitchFamily="2" charset="-78"/>
              </a:rPr>
              <a:t> </a:t>
            </a:r>
            <a:r>
              <a:rPr lang="en-US" sz="4000" b="1" dirty="0">
                <a:effectLst>
                  <a:outerShdw blurRad="38100" dist="38100" dir="2700000" algn="tl">
                    <a:srgbClr val="000000">
                      <a:alpha val="43137"/>
                    </a:srgbClr>
                  </a:outerShdw>
                </a:effectLst>
                <a:latin typeface="+mn-lt"/>
                <a:ea typeface="+mn-ea"/>
                <a:cs typeface="Ali-A-Sharif" pitchFamily="2" charset="-78"/>
              </a:rPr>
              <a:t>.</a:t>
            </a:r>
            <a:r>
              <a:rPr lang="en-US" sz="2800" dirty="0"/>
              <a:t/>
            </a:r>
            <a:br>
              <a:rPr lang="en-US" sz="2800" dirty="0"/>
            </a:br>
            <a:endParaRPr lang="en-US" sz="2800" b="1" dirty="0">
              <a:solidFill>
                <a:srgbClr val="0070C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902489953"/>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2095018" cy="6858000"/>
          </a:xfrm>
        </p:spPr>
        <p:txBody>
          <a:bodyPr>
            <a:noAutofit/>
          </a:bodyPr>
          <a:lstStyle/>
          <a:p>
            <a:pPr algn="r" rtl="1">
              <a:lnSpc>
                <a:spcPct val="150000"/>
              </a:lnSpc>
            </a:pPr>
            <a:r>
              <a:rPr lang="ar-SA" sz="3800" b="1" dirty="0">
                <a:solidFill>
                  <a:srgbClr val="0070C0"/>
                </a:solidFill>
                <a:effectLst>
                  <a:outerShdw blurRad="38100" dist="38100" dir="2700000" algn="tl">
                    <a:srgbClr val="000000">
                      <a:alpha val="43137"/>
                    </a:srgbClr>
                  </a:outerShdw>
                </a:effectLst>
                <a:latin typeface="+mn-lt"/>
                <a:ea typeface="+mn-ea"/>
                <a:cs typeface="Ali-A-Alwand" pitchFamily="2" charset="-78"/>
              </a:rPr>
              <a:t>يرى ابن سينا إلى جانب الفروق بين الكائنات </a:t>
            </a:r>
            <a:r>
              <a:rPr lang="ar-SA"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الحي</a:t>
            </a:r>
            <a:r>
              <a:rPr lang="ar-IQ"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a:t>
            </a:r>
            <a:r>
              <a:rPr lang="ar-SA"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ة </a:t>
            </a:r>
            <a:r>
              <a:rPr lang="ar-SA" sz="3800" b="1" dirty="0">
                <a:solidFill>
                  <a:srgbClr val="0070C0"/>
                </a:solidFill>
                <a:effectLst>
                  <a:outerShdw blurRad="38100" dist="38100" dir="2700000" algn="tl">
                    <a:srgbClr val="000000">
                      <a:alpha val="43137"/>
                    </a:srgbClr>
                  </a:outerShdw>
                </a:effectLst>
                <a:latin typeface="+mn-lt"/>
                <a:ea typeface="+mn-ea"/>
                <a:cs typeface="Ali-A-Alwand" pitchFamily="2" charset="-78"/>
              </a:rPr>
              <a:t>هناك فروقاً فردية بين فرد وآخر في سماته وخصائصه المختلفة ولابدّ للمربين </a:t>
            </a:r>
            <a:r>
              <a:rPr lang="ar-SA"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مر</a:t>
            </a:r>
            <a:r>
              <a:rPr lang="ar-IQ"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ا</a:t>
            </a:r>
            <a:r>
              <a:rPr lang="ar-SA"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عاة </a:t>
            </a:r>
            <a:r>
              <a:rPr lang="ar-SA" sz="3800" b="1" dirty="0">
                <a:solidFill>
                  <a:srgbClr val="0070C0"/>
                </a:solidFill>
                <a:effectLst>
                  <a:outerShdw blurRad="38100" dist="38100" dir="2700000" algn="tl">
                    <a:srgbClr val="000000">
                      <a:alpha val="43137"/>
                    </a:srgbClr>
                  </a:outerShdw>
                </a:effectLst>
                <a:latin typeface="+mn-lt"/>
                <a:ea typeface="+mn-ea"/>
                <a:cs typeface="Ali-A-Alwand" pitchFamily="2" charset="-78"/>
              </a:rPr>
              <a:t>ذلك في عملية </a:t>
            </a:r>
            <a:r>
              <a:rPr lang="ar-SA"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الت</a:t>
            </a:r>
            <a:r>
              <a:rPr lang="ar-IQ"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a:t>
            </a:r>
            <a:r>
              <a:rPr lang="ar-SA"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عل</a:t>
            </a:r>
            <a:r>
              <a:rPr lang="ar-IQ"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a:t>
            </a:r>
            <a:r>
              <a:rPr lang="ar-SA"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م</a:t>
            </a:r>
            <a:r>
              <a:rPr lang="ar-IQ"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 </a:t>
            </a:r>
            <a:r>
              <a:rPr lang="en-US" sz="3800" b="1" dirty="0" smtClean="0">
                <a:solidFill>
                  <a:srgbClr val="0070C0"/>
                </a:solidFill>
                <a:effectLst>
                  <a:outerShdw blurRad="38100" dist="38100" dir="2700000" algn="tl">
                    <a:srgbClr val="000000">
                      <a:alpha val="43137"/>
                    </a:srgbClr>
                  </a:outerShdw>
                </a:effectLst>
                <a:latin typeface="+mn-lt"/>
                <a:ea typeface="+mn-ea"/>
                <a:cs typeface="Ali-A-Alwand" pitchFamily="2" charset="-78"/>
              </a:rPr>
              <a:t>.</a:t>
            </a:r>
            <a:r>
              <a:rPr lang="en-US" sz="3700" b="1" dirty="0">
                <a:effectLst>
                  <a:outerShdw blurRad="38100" dist="38100" dir="2700000" algn="tl">
                    <a:srgbClr val="000000">
                      <a:alpha val="43137"/>
                    </a:srgbClr>
                  </a:outerShdw>
                </a:effectLst>
                <a:latin typeface="+mn-lt"/>
                <a:ea typeface="+mn-ea"/>
                <a:cs typeface="Ali-A-Sharif" pitchFamily="2" charset="-78"/>
              </a:rPr>
              <a:t/>
            </a:r>
            <a:br>
              <a:rPr lang="en-US" sz="3700" b="1" dirty="0">
                <a:effectLst>
                  <a:outerShdw blurRad="38100" dist="38100" dir="2700000" algn="tl">
                    <a:srgbClr val="000000">
                      <a:alpha val="43137"/>
                    </a:srgbClr>
                  </a:outerShdw>
                </a:effectLst>
                <a:latin typeface="+mn-lt"/>
                <a:ea typeface="+mn-ea"/>
                <a:cs typeface="Ali-A-Sharif" pitchFamily="2" charset="-78"/>
              </a:rPr>
            </a:br>
            <a:r>
              <a:rPr lang="ar-SA" sz="3700" b="1" dirty="0">
                <a:solidFill>
                  <a:srgbClr val="FF0000"/>
                </a:solidFill>
                <a:effectLst>
                  <a:outerShdw blurRad="38100" dist="38100" dir="2700000" algn="tl">
                    <a:srgbClr val="000000">
                      <a:alpha val="43137"/>
                    </a:srgbClr>
                  </a:outerShdw>
                </a:effectLst>
                <a:latin typeface="+mn-lt"/>
                <a:ea typeface="+mn-ea"/>
                <a:cs typeface="Ali-A-Azzam" pitchFamily="2" charset="-78"/>
              </a:rPr>
              <a:t>الاستعدادات </a:t>
            </a:r>
            <a:r>
              <a:rPr lang="ar-SA" sz="37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الفطري</a:t>
            </a:r>
            <a:r>
              <a:rPr lang="ar-IQ" sz="37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sz="37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ة</a:t>
            </a:r>
            <a:r>
              <a:rPr lang="ar-IQ" sz="37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sz="37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sz="3700" b="1" dirty="0">
                <a:effectLst>
                  <a:outerShdw blurRad="38100" dist="38100" dir="2700000" algn="tl">
                    <a:srgbClr val="000000">
                      <a:alpha val="43137"/>
                    </a:srgbClr>
                  </a:outerShdw>
                </a:effectLst>
                <a:latin typeface="+mn-lt"/>
                <a:ea typeface="+mn-ea"/>
                <a:cs typeface="Ali-A-Sharif" pitchFamily="2" charset="-78"/>
              </a:rPr>
              <a:t>يشير ابن سينا إلى ما يدفع الفرد إلى اختيار فرع معين هو ما يتمتع به من استعدادات فطرية لأجل التعرف على أساس قياسها وتنميتها وتحويلها إلى قدرات</a:t>
            </a:r>
            <a:r>
              <a:rPr lang="en-US" sz="3700" b="1" dirty="0">
                <a:effectLst>
                  <a:outerShdw blurRad="38100" dist="38100" dir="2700000" algn="tl">
                    <a:srgbClr val="000000">
                      <a:alpha val="43137"/>
                    </a:srgbClr>
                  </a:outerShdw>
                </a:effectLst>
                <a:latin typeface="+mn-lt"/>
                <a:ea typeface="+mn-ea"/>
                <a:cs typeface="Ali-A-Sharif" pitchFamily="2" charset="-78"/>
              </a:rPr>
              <a:t>. </a:t>
            </a:r>
            <a:br>
              <a:rPr lang="en-US" sz="3700" b="1" dirty="0">
                <a:effectLst>
                  <a:outerShdw blurRad="38100" dist="38100" dir="2700000" algn="tl">
                    <a:srgbClr val="000000">
                      <a:alpha val="43137"/>
                    </a:srgbClr>
                  </a:outerShdw>
                </a:effectLst>
                <a:latin typeface="+mn-lt"/>
                <a:ea typeface="+mn-ea"/>
                <a:cs typeface="Ali-A-Sharif" pitchFamily="2" charset="-78"/>
              </a:rPr>
            </a:br>
            <a:r>
              <a:rPr lang="ar-SA" sz="3700" b="1" dirty="0">
                <a:solidFill>
                  <a:srgbClr val="FF0000"/>
                </a:solidFill>
                <a:effectLst>
                  <a:outerShdw blurRad="38100" dist="38100" dir="2700000" algn="tl">
                    <a:srgbClr val="000000">
                      <a:alpha val="43137"/>
                    </a:srgbClr>
                  </a:outerShdw>
                </a:effectLst>
                <a:latin typeface="+mn-lt"/>
                <a:ea typeface="+mn-ea"/>
                <a:cs typeface="Ali-A-Azzam" pitchFamily="2" charset="-78"/>
              </a:rPr>
              <a:t>الت</a:t>
            </a:r>
            <a:r>
              <a:rPr lang="ar-IQ" sz="3700" b="1" dirty="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sz="3700" b="1" dirty="0">
                <a:solidFill>
                  <a:srgbClr val="FF0000"/>
                </a:solidFill>
                <a:effectLst>
                  <a:outerShdw blurRad="38100" dist="38100" dir="2700000" algn="tl">
                    <a:srgbClr val="000000">
                      <a:alpha val="43137"/>
                    </a:srgbClr>
                  </a:outerShdw>
                </a:effectLst>
                <a:latin typeface="+mn-lt"/>
                <a:ea typeface="+mn-ea"/>
                <a:cs typeface="Ali-A-Azzam" pitchFamily="2" charset="-78"/>
              </a:rPr>
              <a:t>وج</a:t>
            </a:r>
            <a:r>
              <a:rPr lang="ar-IQ" sz="3700" b="1" dirty="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sz="3700" b="1" dirty="0">
                <a:solidFill>
                  <a:srgbClr val="FF0000"/>
                </a:solidFill>
                <a:effectLst>
                  <a:outerShdw blurRad="38100" dist="38100" dir="2700000" algn="tl">
                    <a:srgbClr val="000000">
                      <a:alpha val="43137"/>
                    </a:srgbClr>
                  </a:outerShdw>
                </a:effectLst>
                <a:latin typeface="+mn-lt"/>
                <a:ea typeface="+mn-ea"/>
                <a:cs typeface="Ali-A-Azzam" pitchFamily="2" charset="-78"/>
              </a:rPr>
              <a:t>ه </a:t>
            </a:r>
            <a:r>
              <a:rPr lang="ar-SA" sz="37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المهني</a:t>
            </a:r>
            <a:r>
              <a:rPr lang="ar-IQ" sz="37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sz="37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sz="3700" b="1" dirty="0">
                <a:effectLst>
                  <a:outerShdw blurRad="38100" dist="38100" dir="2700000" algn="tl">
                    <a:srgbClr val="000000">
                      <a:alpha val="43137"/>
                    </a:srgbClr>
                  </a:outerShdw>
                </a:effectLst>
                <a:latin typeface="+mn-lt"/>
                <a:ea typeface="+mn-ea"/>
                <a:cs typeface="Ali-A-Sharif" pitchFamily="2" charset="-78"/>
              </a:rPr>
              <a:t>يرى ابن سينا اذا ما أراد مربي </a:t>
            </a:r>
            <a:r>
              <a:rPr lang="ar-SA" sz="3700" b="1" dirty="0" smtClean="0">
                <a:effectLst>
                  <a:outerShdw blurRad="38100" dist="38100" dir="2700000" algn="tl">
                    <a:srgbClr val="000000">
                      <a:alpha val="43137"/>
                    </a:srgbClr>
                  </a:outerShdw>
                </a:effectLst>
                <a:latin typeface="+mn-lt"/>
                <a:ea typeface="+mn-ea"/>
                <a:cs typeface="Ali-A-Sharif" pitchFamily="2" charset="-78"/>
              </a:rPr>
              <a:t>الصب</a:t>
            </a:r>
            <a:r>
              <a:rPr lang="ar-IQ" sz="3700" b="1" dirty="0" smtClean="0">
                <a:effectLst>
                  <a:outerShdw blurRad="38100" dist="38100" dir="2700000" algn="tl">
                    <a:srgbClr val="000000">
                      <a:alpha val="43137"/>
                    </a:srgbClr>
                  </a:outerShdw>
                </a:effectLst>
                <a:latin typeface="+mn-lt"/>
                <a:ea typeface="+mn-ea"/>
                <a:cs typeface="Ali-A-Sharif" pitchFamily="2" charset="-78"/>
              </a:rPr>
              <a:t>ى</a:t>
            </a:r>
            <a:r>
              <a:rPr lang="ar-SA" sz="3700" b="1" dirty="0" smtClean="0">
                <a:effectLst>
                  <a:outerShdw blurRad="38100" dist="38100" dir="2700000" algn="tl">
                    <a:srgbClr val="000000">
                      <a:alpha val="43137"/>
                    </a:srgbClr>
                  </a:outerShdw>
                </a:effectLst>
                <a:latin typeface="+mn-lt"/>
                <a:ea typeface="+mn-ea"/>
                <a:cs typeface="Ali-A-Sharif" pitchFamily="2" charset="-78"/>
              </a:rPr>
              <a:t> </a:t>
            </a:r>
            <a:r>
              <a:rPr lang="ar-SA" sz="3700" b="1" dirty="0">
                <a:effectLst>
                  <a:outerShdw blurRad="38100" dist="38100" dir="2700000" algn="tl">
                    <a:srgbClr val="000000">
                      <a:alpha val="43137"/>
                    </a:srgbClr>
                  </a:outerShdw>
                </a:effectLst>
                <a:latin typeface="+mn-lt"/>
                <a:ea typeface="+mn-ea"/>
                <a:cs typeface="Ali-A-Sharif" pitchFamily="2" charset="-78"/>
              </a:rPr>
              <a:t>أنْ يختار له مهنة </a:t>
            </a:r>
            <a:r>
              <a:rPr lang="ar-SA" sz="3700" b="1" dirty="0" smtClean="0">
                <a:effectLst>
                  <a:outerShdw blurRad="38100" dist="38100" dir="2700000" algn="tl">
                    <a:srgbClr val="000000">
                      <a:alpha val="43137"/>
                    </a:srgbClr>
                  </a:outerShdw>
                </a:effectLst>
                <a:latin typeface="+mn-lt"/>
                <a:ea typeface="+mn-ea"/>
                <a:cs typeface="Ali-A-Sharif" pitchFamily="2" charset="-78"/>
              </a:rPr>
              <a:t>فلا</a:t>
            </a:r>
            <a:r>
              <a:rPr lang="ar-IQ" sz="3700" b="1" dirty="0" smtClean="0">
                <a:effectLst>
                  <a:outerShdw blurRad="38100" dist="38100" dir="2700000" algn="tl">
                    <a:srgbClr val="000000">
                      <a:alpha val="43137"/>
                    </a:srgbClr>
                  </a:outerShdw>
                </a:effectLst>
                <a:latin typeface="+mn-lt"/>
                <a:ea typeface="+mn-ea"/>
                <a:cs typeface="Ali-A-Sharif" pitchFamily="2" charset="-78"/>
              </a:rPr>
              <a:t> </a:t>
            </a:r>
            <a:r>
              <a:rPr lang="ar-SA" sz="3700" b="1" dirty="0" smtClean="0">
                <a:effectLst>
                  <a:outerShdw blurRad="38100" dist="38100" dir="2700000" algn="tl">
                    <a:srgbClr val="000000">
                      <a:alpha val="43137"/>
                    </a:srgbClr>
                  </a:outerShdw>
                </a:effectLst>
                <a:latin typeface="+mn-lt"/>
                <a:ea typeface="+mn-ea"/>
                <a:cs typeface="Ali-A-Sharif" pitchFamily="2" charset="-78"/>
              </a:rPr>
              <a:t>بد</a:t>
            </a:r>
            <a:r>
              <a:rPr lang="ar-IQ" sz="3700" b="1" dirty="0" smtClean="0">
                <a:effectLst>
                  <a:outerShdw blurRad="38100" dist="38100" dir="2700000" algn="tl">
                    <a:srgbClr val="000000">
                      <a:alpha val="43137"/>
                    </a:srgbClr>
                  </a:outerShdw>
                </a:effectLst>
                <a:latin typeface="+mn-lt"/>
                <a:ea typeface="+mn-ea"/>
                <a:cs typeface="Ali-A-Sharif" pitchFamily="2" charset="-78"/>
              </a:rPr>
              <a:t>ّ</a:t>
            </a:r>
            <a:r>
              <a:rPr lang="ar-SA" sz="3700" b="1" dirty="0" smtClean="0">
                <a:effectLst>
                  <a:outerShdw blurRad="38100" dist="38100" dir="2700000" algn="tl">
                    <a:srgbClr val="000000">
                      <a:alpha val="43137"/>
                    </a:srgbClr>
                  </a:outerShdw>
                </a:effectLst>
                <a:latin typeface="+mn-lt"/>
                <a:ea typeface="+mn-ea"/>
                <a:cs typeface="Ali-A-Sharif" pitchFamily="2" charset="-78"/>
              </a:rPr>
              <a:t> </a:t>
            </a:r>
            <a:r>
              <a:rPr lang="ar-SA" sz="3700" b="1" dirty="0">
                <a:effectLst>
                  <a:outerShdw blurRad="38100" dist="38100" dir="2700000" algn="tl">
                    <a:srgbClr val="000000">
                      <a:alpha val="43137"/>
                    </a:srgbClr>
                  </a:outerShdw>
                </a:effectLst>
                <a:latin typeface="+mn-lt"/>
                <a:ea typeface="+mn-ea"/>
                <a:cs typeface="Ali-A-Sharif" pitchFamily="2" charset="-78"/>
              </a:rPr>
              <a:t>له مِن أنْ يرى طبع </a:t>
            </a:r>
            <a:r>
              <a:rPr lang="ar-SA" sz="3700" b="1" dirty="0" smtClean="0">
                <a:effectLst>
                  <a:outerShdw blurRad="38100" dist="38100" dir="2700000" algn="tl">
                    <a:srgbClr val="000000">
                      <a:alpha val="43137"/>
                    </a:srgbClr>
                  </a:outerShdw>
                </a:effectLst>
                <a:latin typeface="+mn-lt"/>
                <a:ea typeface="+mn-ea"/>
                <a:cs typeface="Ali-A-Sharif" pitchFamily="2" charset="-78"/>
              </a:rPr>
              <a:t>الصب</a:t>
            </a:r>
            <a:r>
              <a:rPr lang="ar-IQ" sz="3700" b="1" dirty="0">
                <a:effectLst>
                  <a:outerShdw blurRad="38100" dist="38100" dir="2700000" algn="tl">
                    <a:srgbClr val="000000">
                      <a:alpha val="43137"/>
                    </a:srgbClr>
                  </a:outerShdw>
                </a:effectLst>
                <a:latin typeface="+mn-lt"/>
                <a:ea typeface="+mn-ea"/>
                <a:cs typeface="Ali-A-Sharif" pitchFamily="2" charset="-78"/>
              </a:rPr>
              <a:t>ى</a:t>
            </a:r>
            <a:r>
              <a:rPr lang="ar-SA" sz="3700" b="1" dirty="0" smtClean="0">
                <a:effectLst>
                  <a:outerShdw blurRad="38100" dist="38100" dir="2700000" algn="tl">
                    <a:srgbClr val="000000">
                      <a:alpha val="43137"/>
                    </a:srgbClr>
                  </a:outerShdw>
                </a:effectLst>
                <a:latin typeface="+mn-lt"/>
                <a:ea typeface="+mn-ea"/>
                <a:cs typeface="Ali-A-Sharif" pitchFamily="2" charset="-78"/>
              </a:rPr>
              <a:t> </a:t>
            </a:r>
            <a:r>
              <a:rPr lang="ar-SA" sz="3700" b="1" dirty="0">
                <a:effectLst>
                  <a:outerShdw blurRad="38100" dist="38100" dir="2700000" algn="tl">
                    <a:srgbClr val="000000">
                      <a:alpha val="43137"/>
                    </a:srgbClr>
                  </a:outerShdw>
                </a:effectLst>
                <a:latin typeface="+mn-lt"/>
                <a:ea typeface="+mn-ea"/>
                <a:cs typeface="Ali-A-Sharif" pitchFamily="2" charset="-78"/>
              </a:rPr>
              <a:t>ويختبر </a:t>
            </a:r>
            <a:r>
              <a:rPr lang="ar-SA" sz="3700" b="1" dirty="0" smtClean="0">
                <a:effectLst>
                  <a:outerShdw blurRad="38100" dist="38100" dir="2700000" algn="tl">
                    <a:srgbClr val="000000">
                      <a:alpha val="43137"/>
                    </a:srgbClr>
                  </a:outerShdw>
                </a:effectLst>
                <a:latin typeface="+mn-lt"/>
                <a:ea typeface="+mn-ea"/>
                <a:cs typeface="Ali-A-Sharif" pitchFamily="2" charset="-78"/>
              </a:rPr>
              <a:t>ذكائه</a:t>
            </a:r>
            <a:r>
              <a:rPr lang="ar-IQ" sz="3700" b="1" dirty="0" smtClean="0">
                <a:effectLst>
                  <a:outerShdw blurRad="38100" dist="38100" dir="2700000" algn="tl">
                    <a:srgbClr val="000000">
                      <a:alpha val="43137"/>
                    </a:srgbClr>
                  </a:outerShdw>
                </a:effectLst>
                <a:latin typeface="+mn-lt"/>
                <a:ea typeface="+mn-ea"/>
                <a:cs typeface="Ali-A-Sharif" pitchFamily="2" charset="-78"/>
              </a:rPr>
              <a:t> </a:t>
            </a:r>
            <a:r>
              <a:rPr lang="ar-SA" sz="3700" b="1" dirty="0" smtClean="0">
                <a:effectLst>
                  <a:outerShdw blurRad="38100" dist="38100" dir="2700000" algn="tl">
                    <a:srgbClr val="000000">
                      <a:alpha val="43137"/>
                    </a:srgbClr>
                  </a:outerShdw>
                </a:effectLst>
                <a:latin typeface="+mn-lt"/>
                <a:ea typeface="+mn-ea"/>
                <a:cs typeface="Ali-A-Sharif" pitchFamily="2" charset="-78"/>
              </a:rPr>
              <a:t>.</a:t>
            </a:r>
            <a:r>
              <a:rPr lang="ar-IQ" sz="3700" b="1" dirty="0" smtClean="0">
                <a:effectLst>
                  <a:outerShdw blurRad="38100" dist="38100" dir="2700000" algn="tl">
                    <a:srgbClr val="000000">
                      <a:alpha val="43137"/>
                    </a:srgbClr>
                  </a:outerShdw>
                </a:effectLst>
                <a:latin typeface="+mn-lt"/>
                <a:ea typeface="+mn-ea"/>
                <a:cs typeface="Ali-A-Sharif" pitchFamily="2" charset="-78"/>
              </a:rPr>
              <a:t/>
            </a:r>
            <a:br>
              <a:rPr lang="ar-IQ" sz="3700" b="1" dirty="0" smtClean="0">
                <a:effectLst>
                  <a:outerShdw blurRad="38100" dist="38100" dir="2700000" algn="tl">
                    <a:srgbClr val="000000">
                      <a:alpha val="43137"/>
                    </a:srgbClr>
                  </a:outerShdw>
                </a:effectLst>
                <a:latin typeface="+mn-lt"/>
                <a:ea typeface="+mn-ea"/>
                <a:cs typeface="Ali-A-Sharif" pitchFamily="2" charset="-78"/>
              </a:rPr>
            </a:br>
            <a:r>
              <a:rPr lang="ar-SA" sz="3700" b="1" dirty="0">
                <a:solidFill>
                  <a:srgbClr val="FF0000"/>
                </a:solidFill>
                <a:effectLst>
                  <a:outerShdw blurRad="38100" dist="38100" dir="2700000" algn="tl">
                    <a:srgbClr val="000000">
                      <a:alpha val="43137"/>
                    </a:srgbClr>
                  </a:outerShdw>
                </a:effectLst>
                <a:latin typeface="+mn-lt"/>
                <a:ea typeface="+mn-ea"/>
                <a:cs typeface="Ali-A-Azzam" pitchFamily="2" charset="-78"/>
              </a:rPr>
              <a:t>الأخلاق </a:t>
            </a:r>
            <a:r>
              <a:rPr lang="ar-SA" sz="37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المكتسبة</a:t>
            </a:r>
            <a:r>
              <a:rPr lang="ar-IQ" sz="37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sz="37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sz="3700" b="1" dirty="0">
                <a:effectLst>
                  <a:outerShdw blurRad="38100" dist="38100" dir="2700000" algn="tl">
                    <a:srgbClr val="000000">
                      <a:alpha val="43137"/>
                    </a:srgbClr>
                  </a:outerShdw>
                </a:effectLst>
                <a:latin typeface="+mn-lt"/>
                <a:ea typeface="+mn-ea"/>
                <a:cs typeface="Ali-A-Sharif" pitchFamily="2" charset="-78"/>
              </a:rPr>
              <a:t>لقد اختلف العلماء فيما إذا كانت الأخلاق مكتسبة أو موروثة، إلاّ أنّ </a:t>
            </a:r>
            <a:r>
              <a:rPr lang="ar-IQ" sz="3700" b="1" dirty="0" smtClean="0">
                <a:effectLst>
                  <a:outerShdw blurRad="38100" dist="38100" dir="2700000" algn="tl">
                    <a:srgbClr val="000000">
                      <a:alpha val="43137"/>
                    </a:srgbClr>
                  </a:outerShdw>
                </a:effectLst>
                <a:latin typeface="+mn-lt"/>
                <a:ea typeface="+mn-ea"/>
                <a:cs typeface="Ali-A-Sharif" pitchFamily="2" charset="-78"/>
              </a:rPr>
              <a:t> </a:t>
            </a:r>
            <a:r>
              <a:rPr lang="ar-SA" sz="3700" b="1" dirty="0" smtClean="0">
                <a:effectLst>
                  <a:outerShdw blurRad="38100" dist="38100" dir="2700000" algn="tl">
                    <a:srgbClr val="000000">
                      <a:alpha val="43137"/>
                    </a:srgbClr>
                  </a:outerShdw>
                </a:effectLst>
                <a:latin typeface="+mn-lt"/>
                <a:ea typeface="+mn-ea"/>
                <a:cs typeface="Ali-A-Sharif" pitchFamily="2" charset="-78"/>
              </a:rPr>
              <a:t>"</a:t>
            </a:r>
            <a:r>
              <a:rPr lang="ar-SA" sz="3700" b="1" dirty="0">
                <a:effectLst>
                  <a:outerShdw blurRad="38100" dist="38100" dir="2700000" algn="tl">
                    <a:srgbClr val="000000">
                      <a:alpha val="43137"/>
                    </a:srgbClr>
                  </a:outerShdw>
                </a:effectLst>
                <a:latin typeface="+mn-lt"/>
                <a:ea typeface="+mn-ea"/>
                <a:cs typeface="Ali-A-Sharif" pitchFamily="2" charset="-78"/>
              </a:rPr>
              <a:t>ابن سينا " كان له رأياً هو الأكثر قبولاً وهو </a:t>
            </a:r>
            <a:r>
              <a:rPr lang="ar-SA" sz="3700" b="1" dirty="0" smtClean="0">
                <a:effectLst>
                  <a:outerShdw blurRad="38100" dist="38100" dir="2700000" algn="tl">
                    <a:srgbClr val="000000">
                      <a:alpha val="43137"/>
                    </a:srgbClr>
                  </a:outerShdw>
                </a:effectLst>
                <a:latin typeface="+mn-lt"/>
                <a:ea typeface="+mn-ea"/>
                <a:cs typeface="Ali-A-Sharif" pitchFamily="2" charset="-78"/>
              </a:rPr>
              <a:t>أنّ</a:t>
            </a:r>
            <a:r>
              <a:rPr lang="ar-IQ" sz="3700" b="1" dirty="0" smtClean="0">
                <a:effectLst>
                  <a:outerShdw blurRad="38100" dist="38100" dir="2700000" algn="tl">
                    <a:srgbClr val="000000">
                      <a:alpha val="43137"/>
                    </a:srgbClr>
                  </a:outerShdw>
                </a:effectLst>
                <a:latin typeface="+mn-lt"/>
                <a:ea typeface="+mn-ea"/>
                <a:cs typeface="Ali-A-Sharif" pitchFamily="2" charset="-78"/>
              </a:rPr>
              <a:t>َ</a:t>
            </a:r>
            <a:r>
              <a:rPr lang="ar-SA" sz="3700" b="1" dirty="0" smtClean="0">
                <a:effectLst>
                  <a:outerShdw blurRad="38100" dist="38100" dir="2700000" algn="tl">
                    <a:srgbClr val="000000">
                      <a:alpha val="43137"/>
                    </a:srgbClr>
                  </a:outerShdw>
                </a:effectLst>
                <a:latin typeface="+mn-lt"/>
                <a:ea typeface="+mn-ea"/>
                <a:cs typeface="Ali-A-Sharif" pitchFamily="2" charset="-78"/>
              </a:rPr>
              <a:t> </a:t>
            </a:r>
            <a:r>
              <a:rPr lang="ar-SA" sz="3700" b="1" dirty="0">
                <a:effectLst>
                  <a:outerShdw blurRad="38100" dist="38100" dir="2700000" algn="tl">
                    <a:srgbClr val="000000">
                      <a:alpha val="43137"/>
                    </a:srgbClr>
                  </a:outerShdw>
                </a:effectLst>
                <a:latin typeface="+mn-lt"/>
                <a:ea typeface="+mn-ea"/>
                <a:cs typeface="Ali-A-Sharif" pitchFamily="2" charset="-78"/>
              </a:rPr>
              <a:t>الأخلاق </a:t>
            </a:r>
            <a:r>
              <a:rPr lang="ar-SA" sz="3700" b="1" dirty="0" smtClean="0">
                <a:effectLst>
                  <a:outerShdw blurRad="38100" dist="38100" dir="2700000" algn="tl">
                    <a:srgbClr val="000000">
                      <a:alpha val="43137"/>
                    </a:srgbClr>
                  </a:outerShdw>
                </a:effectLst>
                <a:latin typeface="+mn-lt"/>
                <a:ea typeface="+mn-ea"/>
                <a:cs typeface="Ali-A-Sharif" pitchFamily="2" charset="-78"/>
              </a:rPr>
              <a:t>كل</a:t>
            </a:r>
            <a:r>
              <a:rPr lang="ar-IQ" sz="3700" b="1" dirty="0" smtClean="0">
                <a:effectLst>
                  <a:outerShdw blurRad="38100" dist="38100" dir="2700000" algn="tl">
                    <a:srgbClr val="000000">
                      <a:alpha val="43137"/>
                    </a:srgbClr>
                  </a:outerShdw>
                </a:effectLst>
                <a:latin typeface="+mn-lt"/>
                <a:ea typeface="+mn-ea"/>
                <a:cs typeface="Ali-A-Sharif" pitchFamily="2" charset="-78"/>
              </a:rPr>
              <a:t>ّ</a:t>
            </a:r>
            <a:r>
              <a:rPr lang="ar-SA" sz="3700" b="1" dirty="0" smtClean="0">
                <a:effectLst>
                  <a:outerShdw blurRad="38100" dist="38100" dir="2700000" algn="tl">
                    <a:srgbClr val="000000">
                      <a:alpha val="43137"/>
                    </a:srgbClr>
                  </a:outerShdw>
                </a:effectLst>
                <a:latin typeface="+mn-lt"/>
                <a:ea typeface="+mn-ea"/>
                <a:cs typeface="Ali-A-Sharif" pitchFamily="2" charset="-78"/>
              </a:rPr>
              <a:t>ها </a:t>
            </a:r>
            <a:r>
              <a:rPr lang="ar-SA" sz="3700" b="1" dirty="0">
                <a:effectLst>
                  <a:outerShdw blurRad="38100" dist="38100" dir="2700000" algn="tl">
                    <a:srgbClr val="000000">
                      <a:alpha val="43137"/>
                    </a:srgbClr>
                  </a:outerShdw>
                </a:effectLst>
                <a:latin typeface="+mn-lt"/>
                <a:ea typeface="+mn-ea"/>
                <a:cs typeface="Ali-A-Sharif" pitchFamily="2" charset="-78"/>
              </a:rPr>
              <a:t>الجميل منها والقبيح هي </a:t>
            </a:r>
            <a:r>
              <a:rPr lang="ar-SA" sz="3700" b="1" dirty="0" smtClean="0">
                <a:effectLst>
                  <a:outerShdw blurRad="38100" dist="38100" dir="2700000" algn="tl">
                    <a:srgbClr val="000000">
                      <a:alpha val="43137"/>
                    </a:srgbClr>
                  </a:outerShdw>
                </a:effectLst>
                <a:latin typeface="+mn-lt"/>
                <a:ea typeface="+mn-ea"/>
                <a:cs typeface="Ali-A-Sharif" pitchFamily="2" charset="-78"/>
              </a:rPr>
              <a:t>مكتسبة</a:t>
            </a:r>
            <a:r>
              <a:rPr lang="ar-IQ" sz="3700" b="1" dirty="0" smtClean="0">
                <a:effectLst>
                  <a:outerShdw blurRad="38100" dist="38100" dir="2700000" algn="tl">
                    <a:srgbClr val="000000">
                      <a:alpha val="43137"/>
                    </a:srgbClr>
                  </a:outerShdw>
                </a:effectLst>
                <a:latin typeface="+mn-lt"/>
                <a:ea typeface="+mn-ea"/>
                <a:cs typeface="Ali-A-Sharif" pitchFamily="2" charset="-78"/>
              </a:rPr>
              <a:t> </a:t>
            </a:r>
            <a:r>
              <a:rPr lang="ar-SA" sz="3700" b="1" dirty="0" smtClean="0">
                <a:effectLst>
                  <a:outerShdw blurRad="38100" dist="38100" dir="2700000" algn="tl">
                    <a:srgbClr val="000000">
                      <a:alpha val="43137"/>
                    </a:srgbClr>
                  </a:outerShdw>
                </a:effectLst>
                <a:latin typeface="+mn-lt"/>
                <a:ea typeface="+mn-ea"/>
                <a:cs typeface="Ali-A-Sharif" pitchFamily="2" charset="-78"/>
              </a:rPr>
              <a:t>.</a:t>
            </a:r>
            <a:endParaRPr lang="en-US" sz="3700" b="1" dirty="0">
              <a:solidFill>
                <a:srgbClr val="0070C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1463291452"/>
      </p:ext>
    </p:extLst>
  </p:cSld>
  <p:clrMapOvr>
    <a:masterClrMapping/>
  </p:clrMapOvr>
  <p:transition spd="slow">
    <p:cover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235526"/>
            <a:ext cx="11998036" cy="6414655"/>
          </a:xfrm>
        </p:spPr>
        <p:txBody>
          <a:bodyPr>
            <a:noAutofit/>
          </a:bodyPr>
          <a:lstStyle/>
          <a:p>
            <a:pPr algn="r" rtl="1">
              <a:lnSpc>
                <a:spcPct val="150000"/>
              </a:lnSpc>
            </a:pPr>
            <a:r>
              <a:rPr lang="ar-SA" sz="4800" b="1" dirty="0">
                <a:solidFill>
                  <a:srgbClr val="FF0000"/>
                </a:solidFill>
                <a:effectLst>
                  <a:outerShdw blurRad="38100" dist="38100" dir="2700000" algn="tl">
                    <a:srgbClr val="000000">
                      <a:alpha val="43137"/>
                    </a:srgbClr>
                  </a:outerShdw>
                </a:effectLst>
                <a:latin typeface="+mn-lt"/>
                <a:ea typeface="+mn-ea"/>
                <a:cs typeface="MCS TOPAZ HIGH VER60" pitchFamily="2" charset="-78"/>
              </a:rPr>
              <a:t>2</a:t>
            </a:r>
            <a:r>
              <a:rPr lang="ar-SA" sz="4800" b="1" dirty="0">
                <a:solidFill>
                  <a:srgbClr val="FF0000"/>
                </a:solidFill>
                <a:effectLst>
                  <a:outerShdw blurRad="38100" dist="38100" dir="2700000" algn="tl">
                    <a:srgbClr val="000000">
                      <a:alpha val="43137"/>
                    </a:srgbClr>
                  </a:outerShdw>
                </a:effectLst>
                <a:latin typeface="+mn-lt"/>
                <a:ea typeface="+mn-ea"/>
                <a:cs typeface="Ali-A-Jiddah" pitchFamily="2" charset="-78"/>
              </a:rPr>
              <a:t>- الغزالي</a:t>
            </a:r>
            <a:r>
              <a:rPr lang="ar-SA" sz="4000" b="1" dirty="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SA" sz="4000" b="1" dirty="0">
                <a:solidFill>
                  <a:srgbClr val="FF0000"/>
                </a:solidFill>
                <a:effectLst>
                  <a:outerShdw blurRad="38100" dist="38100" dir="2700000" algn="tl">
                    <a:srgbClr val="000000">
                      <a:alpha val="43137"/>
                    </a:srgbClr>
                  </a:outerShdw>
                </a:effectLst>
                <a:latin typeface="Hacen Saudi Arabia" pitchFamily="2" charset="-78"/>
                <a:ea typeface="+mn-ea"/>
                <a:cs typeface="Hacen Saudi Arabia" pitchFamily="2" charset="-78"/>
              </a:rPr>
              <a:t>1058</a:t>
            </a:r>
            <a:r>
              <a:rPr lang="ar-SA" sz="4000" b="1" dirty="0">
                <a:solidFill>
                  <a:srgbClr val="FF0000"/>
                </a:solidFill>
                <a:effectLst>
                  <a:outerShdw blurRad="38100" dist="38100" dir="2700000" algn="tl">
                    <a:srgbClr val="000000">
                      <a:alpha val="43137"/>
                    </a:srgbClr>
                  </a:outerShdw>
                </a:effectLst>
                <a:latin typeface="+mn-lt"/>
                <a:ea typeface="+mn-ea"/>
                <a:cs typeface="Ali-A-Jiddah" pitchFamily="2" charset="-78"/>
              </a:rPr>
              <a:t>م – </a:t>
            </a:r>
            <a:r>
              <a:rPr lang="ar-SA" sz="4000" b="1" dirty="0">
                <a:solidFill>
                  <a:srgbClr val="FF0000"/>
                </a:solidFill>
                <a:effectLst>
                  <a:outerShdw blurRad="38100" dist="38100" dir="2700000" algn="tl">
                    <a:srgbClr val="000000">
                      <a:alpha val="43137"/>
                    </a:srgbClr>
                  </a:outerShdw>
                </a:effectLst>
                <a:latin typeface="Hacen Saudi Arabia" pitchFamily="2" charset="-78"/>
                <a:ea typeface="+mn-ea"/>
                <a:cs typeface="Hacen Saudi Arabia" pitchFamily="2" charset="-78"/>
              </a:rPr>
              <a:t>1111</a:t>
            </a:r>
            <a:r>
              <a:rPr lang="ar-SA" sz="4000" b="1" dirty="0">
                <a:solidFill>
                  <a:srgbClr val="FF0000"/>
                </a:solidFill>
                <a:effectLst>
                  <a:outerShdw blurRad="38100" dist="38100" dir="2700000" algn="tl">
                    <a:srgbClr val="000000">
                      <a:alpha val="43137"/>
                    </a:srgbClr>
                  </a:outerShdw>
                </a:effectLst>
                <a:latin typeface="+mn-lt"/>
                <a:ea typeface="+mn-ea"/>
                <a:cs typeface="Ali-A-Jiddah" pitchFamily="2" charset="-78"/>
              </a:rPr>
              <a:t>م):</a:t>
            </a:r>
            <a:r>
              <a:rPr lang="en-US" sz="3700" b="1" dirty="0">
                <a:effectLst>
                  <a:outerShdw blurRad="38100" dist="38100" dir="2700000" algn="tl">
                    <a:srgbClr val="000000">
                      <a:alpha val="43137"/>
                    </a:srgbClr>
                  </a:outerShdw>
                </a:effectLst>
                <a:latin typeface="+mn-lt"/>
                <a:ea typeface="+mn-ea"/>
                <a:cs typeface="Ali-A-Sharif" pitchFamily="2" charset="-78"/>
              </a:rPr>
              <a:t/>
            </a:r>
            <a:br>
              <a:rPr lang="en-US" sz="3700" b="1" dirty="0">
                <a:effectLst>
                  <a:outerShdw blurRad="38100" dist="38100" dir="2700000" algn="tl">
                    <a:srgbClr val="000000">
                      <a:alpha val="43137"/>
                    </a:srgbClr>
                  </a:outerShdw>
                </a:effectLst>
                <a:latin typeface="+mn-lt"/>
                <a:ea typeface="+mn-ea"/>
                <a:cs typeface="Ali-A-Sharif" pitchFamily="2" charset="-78"/>
              </a:rPr>
            </a:br>
            <a:r>
              <a:rPr lang="ar-SA" sz="4000" b="1" dirty="0">
                <a:effectLst>
                  <a:outerShdw blurRad="38100" dist="38100" dir="2700000" algn="tl">
                    <a:srgbClr val="000000">
                      <a:alpha val="43137"/>
                    </a:srgbClr>
                  </a:outerShdw>
                </a:effectLst>
                <a:latin typeface="+mn-lt"/>
                <a:ea typeface="+mn-ea"/>
                <a:cs typeface="Ali-A-Sharif" pitchFamily="2" charset="-78"/>
              </a:rPr>
              <a:t> </a:t>
            </a:r>
            <a:r>
              <a:rPr lang="ar-SA" sz="3600" b="1" dirty="0">
                <a:effectLst>
                  <a:outerShdw blurRad="38100" dist="38100" dir="2700000" algn="tl">
                    <a:srgbClr val="000000">
                      <a:alpha val="43137"/>
                    </a:srgbClr>
                  </a:outerShdw>
                </a:effectLst>
                <a:latin typeface="+mn-lt"/>
                <a:ea typeface="+mn-ea"/>
                <a:cs typeface="Ali-A-Traditional" pitchFamily="2" charset="-78"/>
              </a:rPr>
              <a:t>هو </a:t>
            </a:r>
            <a:r>
              <a:rPr lang="ar-IQ" sz="3600" b="1" dirty="0" smtClean="0">
                <a:effectLst>
                  <a:outerShdw blurRad="38100" dist="38100" dir="2700000" algn="tl">
                    <a:srgbClr val="000000">
                      <a:alpha val="43137"/>
                    </a:srgbClr>
                  </a:outerShdw>
                </a:effectLst>
                <a:latin typeface="+mn-lt"/>
                <a:ea typeface="+mn-ea"/>
                <a:cs typeface="Ali-A-Traditional" pitchFamily="2" charset="-78"/>
              </a:rPr>
              <a:t>أبو حامد م</a:t>
            </a:r>
            <a:r>
              <a:rPr lang="ar-SA" sz="3600" b="1" dirty="0" smtClean="0">
                <a:effectLst>
                  <a:outerShdw blurRad="38100" dist="38100" dir="2700000" algn="tl">
                    <a:srgbClr val="000000">
                      <a:alpha val="43137"/>
                    </a:srgbClr>
                  </a:outerShdw>
                </a:effectLst>
                <a:latin typeface="+mn-lt"/>
                <a:ea typeface="+mn-ea"/>
                <a:cs typeface="Ali-A-Traditional" pitchFamily="2" charset="-78"/>
              </a:rPr>
              <a:t>حم</a:t>
            </a:r>
            <a:r>
              <a:rPr lang="ar-IQ" sz="3600" b="1" dirty="0" smtClean="0">
                <a:effectLst>
                  <a:outerShdw blurRad="38100" dist="38100" dir="2700000" algn="tl">
                    <a:srgbClr val="000000">
                      <a:alpha val="43137"/>
                    </a:srgbClr>
                  </a:outerShdw>
                </a:effectLst>
                <a:latin typeface="+mn-lt"/>
                <a:ea typeface="+mn-ea"/>
                <a:cs typeface="Ali-A-Traditional" pitchFamily="2" charset="-78"/>
              </a:rPr>
              <a:t>ّ</a:t>
            </a:r>
            <a:r>
              <a:rPr lang="ar-SA" sz="3600" b="1" dirty="0" smtClean="0">
                <a:effectLst>
                  <a:outerShdw blurRad="38100" dist="38100" dir="2700000" algn="tl">
                    <a:srgbClr val="000000">
                      <a:alpha val="43137"/>
                    </a:srgbClr>
                  </a:outerShdw>
                </a:effectLst>
                <a:latin typeface="+mn-lt"/>
                <a:ea typeface="+mn-ea"/>
                <a:cs typeface="Ali-A-Traditional" pitchFamily="2" charset="-78"/>
              </a:rPr>
              <a:t>د </a:t>
            </a:r>
            <a:r>
              <a:rPr lang="ar-SA" sz="3600" b="1" dirty="0">
                <a:effectLst>
                  <a:outerShdw blurRad="38100" dist="38100" dir="2700000" algn="tl">
                    <a:srgbClr val="000000">
                      <a:alpha val="43137"/>
                    </a:srgbClr>
                  </a:outerShdw>
                </a:effectLst>
                <a:latin typeface="+mn-lt"/>
                <a:ea typeface="+mn-ea"/>
                <a:cs typeface="Ali-A-Traditional" pitchFamily="2" charset="-78"/>
              </a:rPr>
              <a:t>بن </a:t>
            </a:r>
            <a:r>
              <a:rPr lang="ar-IQ" sz="3600" b="1" dirty="0" smtClean="0">
                <a:effectLst>
                  <a:outerShdw blurRad="38100" dist="38100" dir="2700000" algn="tl">
                    <a:srgbClr val="000000">
                      <a:alpha val="43137"/>
                    </a:srgbClr>
                  </a:outerShdw>
                </a:effectLst>
                <a:latin typeface="+mn-lt"/>
                <a:ea typeface="+mn-ea"/>
                <a:cs typeface="Ali-A-Traditional" pitchFamily="2" charset="-78"/>
              </a:rPr>
              <a:t>محمّد بن محمّد بن </a:t>
            </a:r>
            <a:r>
              <a:rPr lang="ar-SA" sz="3600" b="1" dirty="0" smtClean="0">
                <a:effectLst>
                  <a:outerShdw blurRad="38100" dist="38100" dir="2700000" algn="tl">
                    <a:srgbClr val="000000">
                      <a:alpha val="43137"/>
                    </a:srgbClr>
                  </a:outerShdw>
                </a:effectLst>
                <a:latin typeface="+mn-lt"/>
                <a:ea typeface="+mn-ea"/>
                <a:cs typeface="Ali-A-Traditional" pitchFamily="2" charset="-78"/>
              </a:rPr>
              <a:t>أحمد الغزالي</a:t>
            </a:r>
            <a:r>
              <a:rPr lang="ar-IQ" sz="3600" b="1" dirty="0" smtClean="0">
                <a:effectLst>
                  <a:outerShdw blurRad="38100" dist="38100" dir="2700000" algn="tl">
                    <a:srgbClr val="000000">
                      <a:alpha val="43137"/>
                    </a:srgbClr>
                  </a:outerShdw>
                </a:effectLst>
                <a:latin typeface="+mn-lt"/>
                <a:ea typeface="+mn-ea"/>
                <a:cs typeface="Ali-A-Traditional" pitchFamily="2" charset="-78"/>
              </a:rPr>
              <a:t> الطوسي النيسابوري (</a:t>
            </a:r>
            <a:r>
              <a:rPr lang="ar-IQ" sz="4000" b="1" dirty="0">
                <a:solidFill>
                  <a:srgbClr val="FF0000"/>
                </a:solidFill>
                <a:effectLst>
                  <a:outerShdw blurRad="38100" dist="38100" dir="2700000" algn="tl">
                    <a:srgbClr val="000000">
                      <a:alpha val="43137"/>
                    </a:srgbClr>
                  </a:outerShdw>
                </a:effectLst>
                <a:latin typeface="Hacen Saudi Arabia" pitchFamily="2" charset="-78"/>
                <a:ea typeface="+mn-ea"/>
                <a:cs typeface="Hacen Saudi Arabia" pitchFamily="2" charset="-78"/>
              </a:rPr>
              <a:t>450-505</a:t>
            </a:r>
            <a:r>
              <a:rPr lang="ar-IQ" sz="3600" b="1" dirty="0" smtClean="0">
                <a:effectLst>
                  <a:outerShdw blurRad="38100" dist="38100" dir="2700000" algn="tl">
                    <a:srgbClr val="000000">
                      <a:alpha val="43137"/>
                    </a:srgbClr>
                  </a:outerShdw>
                </a:effectLst>
                <a:latin typeface="+mn-lt"/>
                <a:ea typeface="+mn-ea"/>
                <a:cs typeface="Ali-A-Traditional" pitchFamily="2" charset="-78"/>
              </a:rPr>
              <a:t>هـ)</a:t>
            </a:r>
            <a:r>
              <a:rPr lang="ar-SA" sz="3600" b="1" dirty="0" smtClean="0">
                <a:effectLst>
                  <a:outerShdw blurRad="38100" dist="38100" dir="2700000" algn="tl">
                    <a:srgbClr val="000000">
                      <a:alpha val="43137"/>
                    </a:srgbClr>
                  </a:outerShdw>
                </a:effectLst>
                <a:latin typeface="+mn-lt"/>
                <a:ea typeface="+mn-ea"/>
                <a:cs typeface="Ali-A-Traditional" pitchFamily="2" charset="-78"/>
              </a:rPr>
              <a:t>. </a:t>
            </a:r>
            <a:r>
              <a:rPr lang="ar-IQ" sz="4000" b="1" dirty="0" smtClean="0">
                <a:effectLst>
                  <a:outerShdw blurRad="38100" dist="38100" dir="2700000" algn="tl">
                    <a:srgbClr val="000000">
                      <a:alpha val="43137"/>
                    </a:srgbClr>
                  </a:outerShdw>
                </a:effectLst>
                <a:latin typeface="+mn-lt"/>
                <a:ea typeface="+mn-ea"/>
                <a:cs typeface="Ali-A-Sharif" pitchFamily="2" charset="-78"/>
              </a:rPr>
              <a:t/>
            </a:r>
            <a:br>
              <a:rPr lang="ar-IQ" sz="4000" b="1" dirty="0" smtClean="0">
                <a:effectLst>
                  <a:outerShdw blurRad="38100" dist="38100" dir="2700000" algn="tl">
                    <a:srgbClr val="000000">
                      <a:alpha val="43137"/>
                    </a:srgbClr>
                  </a:outerShdw>
                </a:effectLst>
                <a:latin typeface="+mn-lt"/>
                <a:ea typeface="+mn-ea"/>
                <a:cs typeface="Ali-A-Sharif" pitchFamily="2" charset="-78"/>
              </a:rPr>
            </a:br>
            <a:r>
              <a:rPr lang="ar-SA" sz="48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ومن </a:t>
            </a:r>
            <a:r>
              <a:rPr lang="ar-SA" sz="4800" b="1" dirty="0">
                <a:solidFill>
                  <a:srgbClr val="0070C0"/>
                </a:solidFill>
                <a:effectLst>
                  <a:outerShdw blurRad="38100" dist="38100" dir="2700000" algn="tl">
                    <a:srgbClr val="000000">
                      <a:alpha val="43137"/>
                    </a:srgbClr>
                  </a:outerShdw>
                </a:effectLst>
                <a:latin typeface="+mn-lt"/>
                <a:ea typeface="+mn-ea"/>
                <a:cs typeface="Ali-A-Azzam" pitchFamily="2" charset="-78"/>
              </a:rPr>
              <a:t>أبرز آرائه </a:t>
            </a:r>
            <a:r>
              <a:rPr lang="ar-SA" sz="48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الت</a:t>
            </a:r>
            <a:r>
              <a:rPr lang="ar-IQ" sz="48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a:t>
            </a:r>
            <a:r>
              <a:rPr lang="ar-SA" sz="48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ربوي</a:t>
            </a:r>
            <a:r>
              <a:rPr lang="ar-IQ" sz="48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a:t>
            </a:r>
            <a:r>
              <a:rPr lang="ar-SA" sz="48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ة </a:t>
            </a:r>
            <a:r>
              <a:rPr lang="ar-IQ" sz="48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والنَّفسيَّة </a:t>
            </a:r>
            <a:r>
              <a:rPr lang="ar-SA" sz="48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ما </a:t>
            </a:r>
            <a:r>
              <a:rPr lang="ar-SA" sz="4800" b="1" dirty="0">
                <a:solidFill>
                  <a:srgbClr val="0070C0"/>
                </a:solidFill>
                <a:effectLst>
                  <a:outerShdw blurRad="38100" dist="38100" dir="2700000" algn="tl">
                    <a:srgbClr val="000000">
                      <a:alpha val="43137"/>
                    </a:srgbClr>
                  </a:outerShdw>
                </a:effectLst>
                <a:latin typeface="+mn-lt"/>
                <a:ea typeface="+mn-ea"/>
                <a:cs typeface="Ali-A-Azzam" pitchFamily="2" charset="-78"/>
              </a:rPr>
              <a:t>يأتي: </a:t>
            </a:r>
            <a:r>
              <a:rPr lang="en-US" sz="4000" b="1" dirty="0">
                <a:effectLst>
                  <a:outerShdw blurRad="38100" dist="38100" dir="2700000" algn="tl">
                    <a:srgbClr val="000000">
                      <a:alpha val="43137"/>
                    </a:srgbClr>
                  </a:outerShdw>
                </a:effectLst>
                <a:latin typeface="+mn-lt"/>
                <a:ea typeface="+mn-ea"/>
                <a:cs typeface="Ali-A-Sharif" pitchFamily="2" charset="-78"/>
              </a:rPr>
              <a:t/>
            </a:r>
            <a:br>
              <a:rPr lang="en-US" sz="4000" b="1" dirty="0">
                <a:effectLst>
                  <a:outerShdw blurRad="38100" dist="38100" dir="2700000" algn="tl">
                    <a:srgbClr val="000000">
                      <a:alpha val="43137"/>
                    </a:srgbClr>
                  </a:outerShdw>
                </a:effectLst>
                <a:latin typeface="+mn-lt"/>
                <a:ea typeface="+mn-ea"/>
                <a:cs typeface="Ali-A-Sharif" pitchFamily="2" charset="-78"/>
              </a:rPr>
            </a:br>
            <a:r>
              <a:rPr lang="ar-IQ" b="1" dirty="0">
                <a:solidFill>
                  <a:srgbClr val="C00000"/>
                </a:solidFill>
                <a:effectLst>
                  <a:outerShdw blurRad="38100" dist="38100" dir="2700000" algn="tl">
                    <a:srgbClr val="000000">
                      <a:alpha val="43137"/>
                    </a:srgbClr>
                  </a:outerShdw>
                </a:effectLst>
                <a:latin typeface="Arial"/>
                <a:cs typeface="Arial"/>
              </a:rPr>
              <a:t>◄</a:t>
            </a:r>
            <a:r>
              <a:rPr lang="ar-IQ"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 </a:t>
            </a:r>
            <a:r>
              <a:rPr lang="ar-SA"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أثر </a:t>
            </a:r>
            <a:r>
              <a:rPr lang="ar-SA" b="1" dirty="0">
                <a:solidFill>
                  <a:srgbClr val="C00000"/>
                </a:solidFill>
                <a:effectLst>
                  <a:outerShdw blurRad="38100" dist="38100" dir="2700000" algn="tl">
                    <a:srgbClr val="000000">
                      <a:alpha val="43137"/>
                    </a:srgbClr>
                  </a:outerShdw>
                </a:effectLst>
                <a:latin typeface="+mn-lt"/>
                <a:ea typeface="+mn-ea"/>
                <a:cs typeface="Ali-A-Sharif" pitchFamily="2" charset="-78"/>
              </a:rPr>
              <a:t>كل من البيئة والوراثة في </a:t>
            </a:r>
            <a:r>
              <a:rPr lang="ar-SA"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شخصي</a:t>
            </a:r>
            <a:r>
              <a:rPr lang="ar-IQ"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a:t>
            </a:r>
            <a:r>
              <a:rPr lang="ar-SA" b="1" dirty="0" smtClean="0">
                <a:solidFill>
                  <a:srgbClr val="C00000"/>
                </a:solidFill>
                <a:effectLst>
                  <a:outerShdw blurRad="38100" dist="38100" dir="2700000" algn="tl">
                    <a:srgbClr val="000000">
                      <a:alpha val="43137"/>
                    </a:srgbClr>
                  </a:outerShdw>
                </a:effectLst>
                <a:latin typeface="+mn-lt"/>
                <a:ea typeface="+mn-ea"/>
                <a:cs typeface="Ali-A-Sharif" pitchFamily="2" charset="-78"/>
              </a:rPr>
              <a:t>ة </a:t>
            </a:r>
            <a:r>
              <a:rPr lang="ar-SA" b="1" dirty="0">
                <a:solidFill>
                  <a:srgbClr val="C00000"/>
                </a:solidFill>
                <a:effectLst>
                  <a:outerShdw blurRad="38100" dist="38100" dir="2700000" algn="tl">
                    <a:srgbClr val="000000">
                      <a:alpha val="43137"/>
                    </a:srgbClr>
                  </a:outerShdw>
                </a:effectLst>
                <a:latin typeface="+mn-lt"/>
                <a:ea typeface="+mn-ea"/>
                <a:cs typeface="Ali-A-Sharif" pitchFamily="2" charset="-78"/>
              </a:rPr>
              <a:t>الفرد: </a:t>
            </a:r>
            <a:r>
              <a:rPr lang="ar-SA" sz="4000" b="1" dirty="0">
                <a:effectLst>
                  <a:outerShdw blurRad="38100" dist="38100" dir="2700000" algn="tl">
                    <a:srgbClr val="000000">
                      <a:alpha val="43137"/>
                    </a:srgbClr>
                  </a:outerShdw>
                </a:effectLst>
                <a:latin typeface="+mn-lt"/>
                <a:ea typeface="+mn-ea"/>
                <a:cs typeface="Ali-A-Sharif" pitchFamily="2" charset="-78"/>
              </a:rPr>
              <a:t>البيئة بما تحويه من مؤثرات </a:t>
            </a:r>
            <a:r>
              <a:rPr lang="ar-IQ" sz="4000" b="1" dirty="0" smtClean="0">
                <a:effectLst>
                  <a:outerShdw blurRad="38100" dist="38100" dir="2700000" algn="tl">
                    <a:srgbClr val="000000">
                      <a:alpha val="43137"/>
                    </a:srgbClr>
                  </a:outerShdw>
                </a:effectLst>
                <a:latin typeface="+mn-lt"/>
                <a:ea typeface="+mn-ea"/>
                <a:cs typeface="Ali-A-Sharif" pitchFamily="2" charset="-78"/>
              </a:rPr>
              <a:t>أ</a:t>
            </a:r>
            <a:r>
              <a:rPr lang="ar-SA" sz="4000" b="1" dirty="0" smtClean="0">
                <a:effectLst>
                  <a:outerShdw blurRad="38100" dist="38100" dir="2700000" algn="tl">
                    <a:srgbClr val="000000">
                      <a:alpha val="43137"/>
                    </a:srgbClr>
                  </a:outerShdw>
                </a:effectLst>
                <a:latin typeface="+mn-lt"/>
                <a:ea typeface="+mn-ea"/>
                <a:cs typeface="Ali-A-Sharif" pitchFamily="2" charset="-78"/>
              </a:rPr>
              <a:t>خلاقي</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ة وثقافي</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ة وديني</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ة </a:t>
            </a:r>
            <a:r>
              <a:rPr lang="ar-SA" sz="4000" b="1" dirty="0">
                <a:effectLst>
                  <a:outerShdw blurRad="38100" dist="38100" dir="2700000" algn="tl">
                    <a:srgbClr val="000000">
                      <a:alpha val="43137"/>
                    </a:srgbClr>
                  </a:outerShdw>
                </a:effectLst>
                <a:latin typeface="+mn-lt"/>
                <a:ea typeface="+mn-ea"/>
                <a:cs typeface="Ali-A-Sharif" pitchFamily="2" charset="-78"/>
              </a:rPr>
              <a:t>تساهم في بناء </a:t>
            </a:r>
            <a:r>
              <a:rPr lang="ar-SA" sz="4000" b="1" dirty="0" smtClean="0">
                <a:effectLst>
                  <a:outerShdw blurRad="38100" dist="38100" dir="2700000" algn="tl">
                    <a:srgbClr val="000000">
                      <a:alpha val="43137"/>
                    </a:srgbClr>
                  </a:outerShdw>
                </a:effectLst>
                <a:latin typeface="+mn-lt"/>
                <a:ea typeface="+mn-ea"/>
                <a:cs typeface="Ali-A-Sharif" pitchFamily="2" charset="-78"/>
              </a:rPr>
              <a:t>الش</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خصي</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ة </a:t>
            </a:r>
            <a:r>
              <a:rPr lang="ar-SA" sz="4000" b="1" dirty="0">
                <a:effectLst>
                  <a:outerShdw blurRad="38100" dist="38100" dir="2700000" algn="tl">
                    <a:srgbClr val="000000">
                      <a:alpha val="43137"/>
                    </a:srgbClr>
                  </a:outerShdw>
                </a:effectLst>
                <a:latin typeface="+mn-lt"/>
                <a:ea typeface="+mn-ea"/>
                <a:cs typeface="Ali-A-Sharif" pitchFamily="2" charset="-78"/>
              </a:rPr>
              <a:t>والاستعدادات الموروثة والتي لا يمكن </a:t>
            </a:r>
            <a:r>
              <a:rPr lang="ar-SA" sz="4000" b="1" dirty="0" smtClean="0">
                <a:effectLst>
                  <a:outerShdw blurRad="38100" dist="38100" dir="2700000" algn="tl">
                    <a:srgbClr val="000000">
                      <a:alpha val="43137"/>
                    </a:srgbClr>
                  </a:outerShdw>
                </a:effectLst>
                <a:latin typeface="+mn-lt"/>
                <a:ea typeface="+mn-ea"/>
                <a:cs typeface="Ali-A-Sharif" pitchFamily="2" charset="-78"/>
              </a:rPr>
              <a:t>للت</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ربي</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ة </a:t>
            </a:r>
            <a:r>
              <a:rPr lang="ar-SA" sz="4000" b="1" dirty="0">
                <a:effectLst>
                  <a:outerShdw blurRad="38100" dist="38100" dir="2700000" algn="tl">
                    <a:srgbClr val="000000">
                      <a:alpha val="43137"/>
                    </a:srgbClr>
                  </a:outerShdw>
                </a:effectLst>
                <a:latin typeface="+mn-lt"/>
                <a:ea typeface="+mn-ea"/>
                <a:cs typeface="Ali-A-Sharif" pitchFamily="2" charset="-78"/>
              </a:rPr>
              <a:t>ازالتها ولكن يمكن توجيهها وتقليل آثارها </a:t>
            </a:r>
            <a:r>
              <a:rPr lang="ar-SA" sz="4000" b="1" dirty="0" smtClean="0">
                <a:effectLst>
                  <a:outerShdw blurRad="38100" dist="38100" dir="2700000" algn="tl">
                    <a:srgbClr val="000000">
                      <a:alpha val="43137"/>
                    </a:srgbClr>
                  </a:outerShdw>
                </a:effectLst>
                <a:latin typeface="+mn-lt"/>
                <a:ea typeface="+mn-ea"/>
                <a:cs typeface="Ali-A-Sharif" pitchFamily="2" charset="-78"/>
              </a:rPr>
              <a:t>الس</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يئة </a:t>
            </a:r>
            <a:r>
              <a:rPr lang="ar-SA" sz="4000" b="1" dirty="0">
                <a:effectLst>
                  <a:outerShdw blurRad="38100" dist="38100" dir="2700000" algn="tl">
                    <a:srgbClr val="000000">
                      <a:alpha val="43137"/>
                    </a:srgbClr>
                  </a:outerShdw>
                </a:effectLst>
                <a:latin typeface="+mn-lt"/>
                <a:ea typeface="+mn-ea"/>
                <a:cs typeface="Ali-A-Sharif" pitchFamily="2" charset="-78"/>
              </a:rPr>
              <a:t>أو توظيفها بأفضل </a:t>
            </a:r>
            <a:r>
              <a:rPr lang="ar-SA" sz="4000" b="1" dirty="0" smtClean="0">
                <a:effectLst>
                  <a:outerShdw blurRad="38100" dist="38100" dir="2700000" algn="tl">
                    <a:srgbClr val="000000">
                      <a:alpha val="43137"/>
                    </a:srgbClr>
                  </a:outerShdw>
                </a:effectLst>
                <a:latin typeface="+mn-lt"/>
                <a:ea typeface="+mn-ea"/>
                <a:cs typeface="Ali-A-Sharif" pitchFamily="2" charset="-78"/>
              </a:rPr>
              <a:t>صيغة</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en-US" sz="4000" b="1" dirty="0" smtClean="0">
                <a:effectLst>
                  <a:outerShdw blurRad="38100" dist="38100" dir="2700000" algn="tl">
                    <a:srgbClr val="000000">
                      <a:alpha val="43137"/>
                    </a:srgbClr>
                  </a:outerShdw>
                </a:effectLst>
                <a:latin typeface="+mn-lt"/>
                <a:ea typeface="+mn-ea"/>
                <a:cs typeface="Ali-A-Sharif" pitchFamily="2" charset="-78"/>
              </a:rPr>
              <a:t>.</a:t>
            </a:r>
            <a:r>
              <a:rPr lang="en-US" sz="2800" dirty="0"/>
              <a:t/>
            </a:r>
            <a:br>
              <a:rPr lang="en-US" sz="2800" dirty="0"/>
            </a:br>
            <a:endParaRPr lang="en-US" sz="2800" b="1" dirty="0">
              <a:solidFill>
                <a:srgbClr val="0070C0"/>
              </a:solidFill>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2426486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24691"/>
            <a:ext cx="12095018" cy="6580909"/>
          </a:xfrm>
        </p:spPr>
        <p:txBody>
          <a:bodyPr>
            <a:noAutofit/>
          </a:bodyPr>
          <a:lstStyle/>
          <a:p>
            <a:pPr lvl="0" algn="r" rtl="1">
              <a:lnSpc>
                <a:spcPct val="150000"/>
              </a:lnSpc>
            </a:pPr>
            <a:r>
              <a:rPr lang="ar-IQ" b="1" dirty="0">
                <a:solidFill>
                  <a:srgbClr val="FF0000"/>
                </a:solidFill>
                <a:effectLst>
                  <a:outerShdw blurRad="38100" dist="38100" dir="2700000" algn="tl">
                    <a:srgbClr val="000000">
                      <a:alpha val="43137"/>
                    </a:srgbClr>
                  </a:outerShdw>
                </a:effectLst>
                <a:latin typeface="+mn-lt"/>
                <a:ea typeface="+mn-ea"/>
                <a:cs typeface="Ali-A-Samik" pitchFamily="2" charset="-78"/>
              </a:rPr>
              <a:t>◄ </a:t>
            </a:r>
            <a:r>
              <a:rPr lang="ar-SA" b="1" dirty="0">
                <a:solidFill>
                  <a:srgbClr val="FF0000"/>
                </a:solidFill>
                <a:effectLst>
                  <a:outerShdw blurRad="38100" dist="38100" dir="2700000" algn="tl">
                    <a:srgbClr val="000000">
                      <a:alpha val="43137"/>
                    </a:srgbClr>
                  </a:outerShdw>
                </a:effectLst>
                <a:latin typeface="+mn-lt"/>
                <a:ea typeface="+mn-ea"/>
                <a:cs typeface="Ali-A-Samik" pitchFamily="2" charset="-78"/>
              </a:rPr>
              <a:t>الفروق </a:t>
            </a:r>
            <a:r>
              <a:rPr lang="ar-SA"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الفردي</a:t>
            </a:r>
            <a:r>
              <a:rPr lang="ar-IQ"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ة</a:t>
            </a:r>
            <a:r>
              <a:rPr lang="ar-IQ"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 </a:t>
            </a:r>
            <a:r>
              <a:rPr lang="ar-SA" sz="4200" b="1" dirty="0" smtClean="0">
                <a:effectLst>
                  <a:outerShdw blurRad="38100" dist="38100" dir="2700000" algn="tl">
                    <a:srgbClr val="000000">
                      <a:alpha val="43137"/>
                    </a:srgbClr>
                  </a:outerShdw>
                </a:effectLst>
                <a:latin typeface="+mn-lt"/>
                <a:ea typeface="+mn-ea"/>
                <a:cs typeface="Ali-A-Sharif" pitchFamily="2" charset="-78"/>
              </a:rPr>
              <a:t>يرى </a:t>
            </a:r>
            <a:r>
              <a:rPr lang="ar-SA" sz="4200" b="1" dirty="0">
                <a:effectLst>
                  <a:outerShdw blurRad="38100" dist="38100" dir="2700000" algn="tl">
                    <a:srgbClr val="000000">
                      <a:alpha val="43137"/>
                    </a:srgbClr>
                  </a:outerShdw>
                </a:effectLst>
                <a:latin typeface="+mn-lt"/>
                <a:ea typeface="+mn-ea"/>
                <a:cs typeface="Ali-A-Sharif" pitchFamily="2" charset="-78"/>
              </a:rPr>
              <a:t>الغزالي أنّ هذه الفروق تأتي بسبب البيئة أو الوراثة ولابدّ من مراعاتها من بداية تعليم الأطفال وفي هذا يقول </a:t>
            </a:r>
            <a:r>
              <a:rPr lang="ar-SA" sz="4200" b="1" dirty="0" smtClean="0">
                <a:effectLst>
                  <a:outerShdw blurRad="38100" dist="38100" dir="2700000" algn="tl">
                    <a:srgbClr val="000000">
                      <a:alpha val="43137"/>
                    </a:srgbClr>
                  </a:outerShdw>
                </a:effectLst>
                <a:latin typeface="+mn-lt"/>
                <a:ea typeface="+mn-ea"/>
                <a:cs typeface="Ali-A-Sharif" pitchFamily="2" charset="-78"/>
              </a:rPr>
              <a:t>الغزالي</a:t>
            </a:r>
            <a:r>
              <a:rPr lang="ar-IQ" sz="4200" b="1" dirty="0" smtClean="0">
                <a:effectLst>
                  <a:outerShdw blurRad="38100" dist="38100" dir="2700000" algn="tl">
                    <a:srgbClr val="000000">
                      <a:alpha val="43137"/>
                    </a:srgbClr>
                  </a:outerShdw>
                </a:effectLst>
                <a:latin typeface="+mn-lt"/>
                <a:ea typeface="+mn-ea"/>
                <a:cs typeface="Ali-A-Sharif" pitchFamily="2" charset="-78"/>
              </a:rPr>
              <a:t> </a:t>
            </a:r>
            <a:r>
              <a:rPr lang="ar-SA" sz="4200" b="1" dirty="0" smtClean="0">
                <a:effectLst>
                  <a:outerShdw blurRad="38100" dist="38100" dir="2700000" algn="tl">
                    <a:srgbClr val="000000">
                      <a:alpha val="43137"/>
                    </a:srgbClr>
                  </a:outerShdw>
                </a:effectLst>
                <a:latin typeface="+mn-lt"/>
                <a:ea typeface="+mn-ea"/>
                <a:cs typeface="Ali-A-Sharif" pitchFamily="2" charset="-78"/>
              </a:rPr>
              <a:t>: </a:t>
            </a:r>
            <a:r>
              <a:rPr lang="ar-SA" sz="4200"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a:t>
            </a:r>
            <a:r>
              <a:rPr lang="ar-IQ" sz="4200"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 </a:t>
            </a:r>
            <a:r>
              <a:rPr lang="ar-SA" sz="4200"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كما </a:t>
            </a:r>
            <a:r>
              <a:rPr lang="ar-SA" sz="4200" b="1" dirty="0">
                <a:solidFill>
                  <a:srgbClr val="00B050"/>
                </a:solidFill>
                <a:effectLst>
                  <a:outerShdw blurRad="38100" dist="38100" dir="2700000" algn="tl">
                    <a:srgbClr val="000000">
                      <a:alpha val="43137"/>
                    </a:srgbClr>
                  </a:outerShdw>
                </a:effectLst>
                <a:latin typeface="+mn-lt"/>
                <a:ea typeface="+mn-ea"/>
                <a:cs typeface="Ali-A-Sharif" pitchFamily="2" charset="-78"/>
              </a:rPr>
              <a:t>أنّ الطبيب لو عالج جميع المرضى بعلاج واحد لقتلهم </a:t>
            </a:r>
            <a:r>
              <a:rPr lang="ar-SA" sz="4200"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جميعاً</a:t>
            </a:r>
            <a:r>
              <a:rPr lang="ar-IQ" sz="4200"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 </a:t>
            </a:r>
            <a:r>
              <a:rPr lang="ar-SA" sz="4200"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a:t>
            </a:r>
            <a:r>
              <a:rPr lang="en-US" sz="4200" b="1" dirty="0">
                <a:solidFill>
                  <a:srgbClr val="00B050"/>
                </a:solidFill>
                <a:effectLst>
                  <a:outerShdw blurRad="38100" dist="38100" dir="2700000" algn="tl">
                    <a:srgbClr val="000000">
                      <a:alpha val="43137"/>
                    </a:srgbClr>
                  </a:outerShdw>
                </a:effectLst>
                <a:latin typeface="+mn-lt"/>
                <a:ea typeface="+mn-ea"/>
                <a:cs typeface="Ali-A-Sharif" pitchFamily="2" charset="-78"/>
              </a:rPr>
              <a:t>.</a:t>
            </a:r>
            <a:r>
              <a:rPr lang="en-US" sz="4000" b="1" dirty="0">
                <a:solidFill>
                  <a:srgbClr val="00B050"/>
                </a:solidFill>
                <a:effectLst>
                  <a:outerShdw blurRad="38100" dist="38100" dir="2700000" algn="tl">
                    <a:srgbClr val="000000">
                      <a:alpha val="43137"/>
                    </a:srgbClr>
                  </a:outerShdw>
                </a:effectLst>
                <a:latin typeface="+mn-lt"/>
                <a:ea typeface="+mn-ea"/>
                <a:cs typeface="Ali-A-Sharif" pitchFamily="2" charset="-78"/>
              </a:rPr>
              <a:t/>
            </a:r>
            <a:br>
              <a:rPr lang="en-US" sz="4000" b="1" dirty="0">
                <a:solidFill>
                  <a:srgbClr val="00B050"/>
                </a:solidFill>
                <a:effectLst>
                  <a:outerShdw blurRad="38100" dist="38100" dir="2700000" algn="tl">
                    <a:srgbClr val="000000">
                      <a:alpha val="43137"/>
                    </a:srgbClr>
                  </a:outerShdw>
                </a:effectLst>
                <a:latin typeface="+mn-lt"/>
                <a:ea typeface="+mn-ea"/>
                <a:cs typeface="Ali-A-Sharif" pitchFamily="2" charset="-78"/>
              </a:rPr>
            </a:br>
            <a:r>
              <a:rPr lang="ar-IQ" b="1" dirty="0">
                <a:solidFill>
                  <a:srgbClr val="C00000"/>
                </a:solidFill>
                <a:effectLst>
                  <a:outerShdw blurRad="38100" dist="38100" dir="2700000" algn="tl">
                    <a:srgbClr val="000000">
                      <a:alpha val="43137"/>
                    </a:srgbClr>
                  </a:outerShdw>
                </a:effectLst>
                <a:latin typeface="+mn-lt"/>
                <a:ea typeface="+mn-ea"/>
                <a:cs typeface="Ali-A-Samik" pitchFamily="2" charset="-78"/>
              </a:rPr>
              <a:t>◄ </a:t>
            </a:r>
            <a:r>
              <a:rPr lang="ar-SA" b="1" dirty="0">
                <a:solidFill>
                  <a:srgbClr val="C00000"/>
                </a:solidFill>
                <a:effectLst>
                  <a:outerShdw blurRad="38100" dist="38100" dir="2700000" algn="tl">
                    <a:srgbClr val="000000">
                      <a:alpha val="43137"/>
                    </a:srgbClr>
                  </a:outerShdw>
                </a:effectLst>
                <a:latin typeface="+mn-lt"/>
                <a:ea typeface="+mn-ea"/>
                <a:cs typeface="Ali-A-Samik" pitchFamily="2" charset="-78"/>
              </a:rPr>
              <a:t>الاهتمام بالجانب العملي من العلم والمعرفة: </a:t>
            </a:r>
            <a:r>
              <a:rPr lang="ar-SA" sz="4000" b="1" dirty="0">
                <a:effectLst>
                  <a:outerShdw blurRad="38100" dist="38100" dir="2700000" algn="tl">
                    <a:srgbClr val="000000">
                      <a:alpha val="43137"/>
                    </a:srgbClr>
                  </a:outerShdw>
                </a:effectLst>
                <a:latin typeface="+mn-lt"/>
                <a:ea typeface="+mn-ea"/>
                <a:cs typeface="Ali-A-Sharif" pitchFamily="2" charset="-78"/>
              </a:rPr>
              <a:t>إذْ </a:t>
            </a:r>
            <a:r>
              <a:rPr lang="ar-SA" sz="4000" b="1" dirty="0" smtClean="0">
                <a:effectLst>
                  <a:outerShdw blurRad="38100" dist="38100" dir="2700000" algn="tl">
                    <a:srgbClr val="000000">
                      <a:alpha val="43137"/>
                    </a:srgbClr>
                  </a:outerShdw>
                </a:effectLst>
                <a:latin typeface="+mn-lt"/>
                <a:ea typeface="+mn-ea"/>
                <a:cs typeface="Ali-A-Sharif" pitchFamily="2" charset="-78"/>
              </a:rPr>
              <a:t>يؤك</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د </a:t>
            </a:r>
            <a:r>
              <a:rPr lang="ar-SA" sz="4000" b="1" dirty="0">
                <a:effectLst>
                  <a:outerShdw blurRad="38100" dist="38100" dir="2700000" algn="tl">
                    <a:srgbClr val="000000">
                      <a:alpha val="43137"/>
                    </a:srgbClr>
                  </a:outerShdw>
                </a:effectLst>
                <a:latin typeface="+mn-lt"/>
                <a:ea typeface="+mn-ea"/>
                <a:cs typeface="Ali-A-Sharif" pitchFamily="2" charset="-78"/>
              </a:rPr>
              <a:t>الغزالي على أهمية </a:t>
            </a:r>
            <a:r>
              <a:rPr lang="ar-SA" sz="4200" b="1" dirty="0">
                <a:effectLst>
                  <a:outerShdw blurRad="38100" dist="38100" dir="2700000" algn="tl">
                    <a:srgbClr val="000000">
                      <a:alpha val="43137"/>
                    </a:srgbClr>
                  </a:outerShdw>
                </a:effectLst>
                <a:latin typeface="+mn-lt"/>
                <a:ea typeface="+mn-ea"/>
                <a:cs typeface="Ali-A-Sharif" pitchFamily="2" charset="-78"/>
              </a:rPr>
              <a:t>تطبيق المتعلم لما يتعلمه من علم ومعرفة، فالعلم المجرد لا يفيد دون أنْ يوظف بشكل عملي في هذا يقول </a:t>
            </a:r>
            <a:r>
              <a:rPr lang="ar-SA" sz="4200" b="1" dirty="0" smtClean="0">
                <a:effectLst>
                  <a:outerShdw blurRad="38100" dist="38100" dir="2700000" algn="tl">
                    <a:srgbClr val="000000">
                      <a:alpha val="43137"/>
                    </a:srgbClr>
                  </a:outerShdw>
                </a:effectLst>
                <a:latin typeface="+mn-lt"/>
                <a:ea typeface="+mn-ea"/>
                <a:cs typeface="Ali-A-Sharif" pitchFamily="2" charset="-78"/>
              </a:rPr>
              <a:t>الغزالي</a:t>
            </a:r>
            <a:r>
              <a:rPr lang="ar-IQ" sz="4200" b="1" dirty="0" smtClean="0">
                <a:effectLst>
                  <a:outerShdw blurRad="38100" dist="38100" dir="2700000" algn="tl">
                    <a:srgbClr val="000000">
                      <a:alpha val="43137"/>
                    </a:srgbClr>
                  </a:outerShdw>
                </a:effectLst>
                <a:latin typeface="+mn-lt"/>
                <a:ea typeface="+mn-ea"/>
                <a:cs typeface="Ali-A-Sharif" pitchFamily="2" charset="-78"/>
              </a:rPr>
              <a:t> </a:t>
            </a:r>
            <a:r>
              <a:rPr lang="ar-SA" sz="4200" b="1" dirty="0" smtClean="0">
                <a:effectLst>
                  <a:outerShdw blurRad="38100" dist="38100" dir="2700000" algn="tl">
                    <a:srgbClr val="000000">
                      <a:alpha val="43137"/>
                    </a:srgbClr>
                  </a:outerShdw>
                </a:effectLst>
                <a:latin typeface="+mn-lt"/>
                <a:ea typeface="+mn-ea"/>
                <a:cs typeface="Ali-A-Sharif" pitchFamily="2" charset="-78"/>
              </a:rPr>
              <a:t>: </a:t>
            </a:r>
            <a:r>
              <a:rPr lang="ar-SA" sz="4200" b="1" dirty="0">
                <a:effectLst>
                  <a:outerShdw blurRad="38100" dist="38100" dir="2700000" algn="tl">
                    <a:srgbClr val="000000">
                      <a:alpha val="43137"/>
                    </a:srgbClr>
                  </a:outerShdw>
                </a:effectLst>
                <a:latin typeface="+mn-lt"/>
                <a:ea typeface="+mn-ea"/>
                <a:cs typeface="Ali-A-Sharif" pitchFamily="2" charset="-78"/>
              </a:rPr>
              <a:t>"</a:t>
            </a:r>
            <a:r>
              <a:rPr lang="ar-SA" sz="4200" b="1" dirty="0">
                <a:solidFill>
                  <a:srgbClr val="0070C0"/>
                </a:solidFill>
                <a:effectLst>
                  <a:outerShdw blurRad="38100" dist="38100" dir="2700000" algn="tl">
                    <a:srgbClr val="000000">
                      <a:alpha val="43137"/>
                    </a:srgbClr>
                  </a:outerShdw>
                </a:effectLst>
                <a:latin typeface="+mn-lt"/>
                <a:ea typeface="+mn-ea"/>
                <a:cs typeface="Ali-A-Sharif" pitchFamily="2" charset="-78"/>
              </a:rPr>
              <a:t>لو قرأ مئة ألف مسألة </a:t>
            </a:r>
            <a:r>
              <a:rPr lang="ar-SA" sz="42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علمي</a:t>
            </a:r>
            <a:r>
              <a:rPr lang="ar-IQ" sz="42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a:t>
            </a:r>
            <a:r>
              <a:rPr lang="ar-SA" sz="42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ة </a:t>
            </a:r>
            <a:r>
              <a:rPr lang="ar-SA" sz="4200" b="1" dirty="0">
                <a:solidFill>
                  <a:srgbClr val="0070C0"/>
                </a:solidFill>
                <a:effectLst>
                  <a:outerShdw blurRad="38100" dist="38100" dir="2700000" algn="tl">
                    <a:srgbClr val="000000">
                      <a:alpha val="43137"/>
                    </a:srgbClr>
                  </a:outerShdw>
                </a:effectLst>
                <a:latin typeface="+mn-lt"/>
                <a:ea typeface="+mn-ea"/>
                <a:cs typeface="Ali-A-Sharif" pitchFamily="2" charset="-78"/>
              </a:rPr>
              <a:t>وتعلمها ولم يعمل بها لا تفيده إلاّ بالعمل</a:t>
            </a:r>
            <a:r>
              <a:rPr lang="ar-SA" sz="4200" b="1" dirty="0" smtClean="0">
                <a:effectLst>
                  <a:outerShdw blurRad="38100" dist="38100" dir="2700000" algn="tl">
                    <a:srgbClr val="000000">
                      <a:alpha val="43137"/>
                    </a:srgbClr>
                  </a:outerShdw>
                </a:effectLst>
                <a:latin typeface="+mn-lt"/>
                <a:ea typeface="+mn-ea"/>
                <a:cs typeface="Ali-A-Sharif" pitchFamily="2" charset="-78"/>
              </a:rPr>
              <a:t>".</a:t>
            </a:r>
            <a:endParaRPr lang="en-US" sz="42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198300279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119465"/>
            <a:ext cx="11873346" cy="1335262"/>
          </a:xfrm>
        </p:spPr>
        <p:txBody>
          <a:bodyPr>
            <a:normAutofit/>
          </a:bodyPr>
          <a:lstStyle/>
          <a:p>
            <a:pPr algn="ctr"/>
            <a:r>
              <a:rPr lang="ar-SA" sz="8000" b="1" dirty="0" smtClean="0">
                <a:solidFill>
                  <a:srgbClr val="FF0000"/>
                </a:solidFill>
                <a:effectLst>
                  <a:outerShdw blurRad="38100" dist="38100" dir="2700000" algn="tl">
                    <a:srgbClr val="000000">
                      <a:alpha val="43137"/>
                    </a:srgbClr>
                  </a:outerShdw>
                </a:effectLst>
                <a:cs typeface="Ali-A-Samik" pitchFamily="2" charset="-78"/>
              </a:rPr>
              <a:t>م</a:t>
            </a:r>
            <a:r>
              <a:rPr lang="ar-IQ" sz="8000" b="1" dirty="0" smtClean="0">
                <a:solidFill>
                  <a:srgbClr val="FF0000"/>
                </a:solidFill>
                <a:effectLst>
                  <a:outerShdw blurRad="38100" dist="38100" dir="2700000" algn="tl">
                    <a:srgbClr val="000000">
                      <a:alpha val="43137"/>
                    </a:srgbClr>
                  </a:outerShdw>
                </a:effectLst>
                <a:cs typeface="Ali-A-Samik" pitchFamily="2" charset="-78"/>
              </a:rPr>
              <a:t>َ</a:t>
            </a:r>
            <a:r>
              <a:rPr lang="ar-SA" sz="8000" b="1" dirty="0" smtClean="0">
                <a:solidFill>
                  <a:srgbClr val="FF0000"/>
                </a:solidFill>
                <a:effectLst>
                  <a:outerShdw blurRad="38100" dist="38100" dir="2700000" algn="tl">
                    <a:srgbClr val="000000">
                      <a:alpha val="43137"/>
                    </a:srgbClr>
                  </a:outerShdw>
                </a:effectLst>
                <a:cs typeface="Ali-A-Samik" pitchFamily="2" charset="-78"/>
              </a:rPr>
              <a:t>ف</a:t>
            </a:r>
            <a:r>
              <a:rPr lang="ar-IQ" sz="8000" b="1" dirty="0">
                <a:solidFill>
                  <a:srgbClr val="FF0000"/>
                </a:solidFill>
                <a:effectLst>
                  <a:outerShdw blurRad="38100" dist="38100" dir="2700000" algn="tl">
                    <a:srgbClr val="000000">
                      <a:alpha val="43137"/>
                    </a:srgbClr>
                  </a:outerShdw>
                </a:effectLst>
                <a:cs typeface="Ali-A-Samik" pitchFamily="2" charset="-78"/>
              </a:rPr>
              <a:t>ـ</a:t>
            </a:r>
            <a:r>
              <a:rPr lang="ar-SA" sz="8000" b="1" dirty="0">
                <a:solidFill>
                  <a:srgbClr val="FF0000"/>
                </a:solidFill>
                <a:effectLst>
                  <a:outerShdw blurRad="38100" dist="38100" dir="2700000" algn="tl">
                    <a:srgbClr val="000000">
                      <a:alpha val="43137"/>
                    </a:srgbClr>
                  </a:outerShdw>
                </a:effectLst>
                <a:cs typeface="Ali-A-Samik" pitchFamily="2" charset="-78"/>
              </a:rPr>
              <a:t>ه</a:t>
            </a:r>
            <a:r>
              <a:rPr lang="ar-IQ" sz="8000" b="1" dirty="0">
                <a:solidFill>
                  <a:srgbClr val="FF0000"/>
                </a:solidFill>
                <a:effectLst>
                  <a:outerShdw blurRad="38100" dist="38100" dir="2700000" algn="tl">
                    <a:srgbClr val="000000">
                      <a:alpha val="43137"/>
                    </a:srgbClr>
                  </a:outerShdw>
                </a:effectLst>
                <a:cs typeface="Ali-A-Samik" pitchFamily="2" charset="-78"/>
              </a:rPr>
              <a:t>ــ</a:t>
            </a:r>
            <a:r>
              <a:rPr lang="ar-SA" sz="8000" b="1" dirty="0">
                <a:solidFill>
                  <a:srgbClr val="FF0000"/>
                </a:solidFill>
                <a:effectLst>
                  <a:outerShdw blurRad="38100" dist="38100" dir="2700000" algn="tl">
                    <a:srgbClr val="000000">
                      <a:alpha val="43137"/>
                    </a:srgbClr>
                  </a:outerShdw>
                </a:effectLst>
                <a:cs typeface="Ali-A-Samik" pitchFamily="2" charset="-78"/>
              </a:rPr>
              <a:t>وم</a:t>
            </a:r>
            <a:r>
              <a:rPr lang="ar-IQ" sz="8000" b="1" dirty="0">
                <a:solidFill>
                  <a:srgbClr val="FF0000"/>
                </a:solidFill>
                <a:effectLst>
                  <a:outerShdw blurRad="38100" dist="38100" dir="2700000" algn="tl">
                    <a:srgbClr val="000000">
                      <a:alpha val="43137"/>
                    </a:srgbClr>
                  </a:outerShdw>
                </a:effectLst>
                <a:cs typeface="Ali-A-Samik" pitchFamily="2" charset="-78"/>
              </a:rPr>
              <a:t>ُ</a:t>
            </a:r>
            <a:r>
              <a:rPr lang="ar-SA" sz="8000" b="1" dirty="0">
                <a:solidFill>
                  <a:srgbClr val="FF0000"/>
                </a:solidFill>
                <a:effectLst>
                  <a:outerShdw blurRad="38100" dist="38100" dir="2700000" algn="tl">
                    <a:srgbClr val="000000">
                      <a:alpha val="43137"/>
                    </a:srgbClr>
                  </a:outerShdw>
                </a:effectLst>
                <a:cs typeface="Ali-A-Samik" pitchFamily="2" charset="-78"/>
              </a:rPr>
              <a:t> ع</a:t>
            </a:r>
            <a:r>
              <a:rPr lang="ar-IQ" sz="8000" b="1" dirty="0">
                <a:solidFill>
                  <a:srgbClr val="FF0000"/>
                </a:solidFill>
                <a:effectLst>
                  <a:outerShdw blurRad="38100" dist="38100" dir="2700000" algn="tl">
                    <a:srgbClr val="000000">
                      <a:alpha val="43137"/>
                    </a:srgbClr>
                  </a:outerShdw>
                </a:effectLst>
                <a:cs typeface="Ali-A-Samik" pitchFamily="2" charset="-78"/>
              </a:rPr>
              <a:t>ِ</a:t>
            </a:r>
            <a:r>
              <a:rPr lang="ar-SA" sz="8000" b="1" dirty="0">
                <a:solidFill>
                  <a:srgbClr val="FF0000"/>
                </a:solidFill>
                <a:effectLst>
                  <a:outerShdw blurRad="38100" dist="38100" dir="2700000" algn="tl">
                    <a:srgbClr val="000000">
                      <a:alpha val="43137"/>
                    </a:srgbClr>
                  </a:outerShdw>
                </a:effectLst>
                <a:cs typeface="Ali-A-Samik" pitchFamily="2" charset="-78"/>
              </a:rPr>
              <a:t>ل</a:t>
            </a:r>
            <a:r>
              <a:rPr lang="ar-IQ" sz="8000" b="1" dirty="0">
                <a:solidFill>
                  <a:srgbClr val="FF0000"/>
                </a:solidFill>
                <a:effectLst>
                  <a:outerShdw blurRad="38100" dist="38100" dir="2700000" algn="tl">
                    <a:srgbClr val="000000">
                      <a:alpha val="43137"/>
                    </a:srgbClr>
                  </a:outerShdw>
                </a:effectLst>
                <a:cs typeface="Ali-A-Samik" pitchFamily="2" charset="-78"/>
              </a:rPr>
              <a:t>ـ</a:t>
            </a:r>
            <a:r>
              <a:rPr lang="ar-SA" sz="8000" b="1" dirty="0" smtClean="0">
                <a:solidFill>
                  <a:srgbClr val="FF0000"/>
                </a:solidFill>
                <a:effectLst>
                  <a:outerShdw blurRad="38100" dist="38100" dir="2700000" algn="tl">
                    <a:srgbClr val="000000">
                      <a:alpha val="43137"/>
                    </a:srgbClr>
                  </a:outerShdw>
                </a:effectLst>
                <a:cs typeface="Ali-A-Samik" pitchFamily="2" charset="-78"/>
              </a:rPr>
              <a:t>م </a:t>
            </a:r>
            <a:r>
              <a:rPr lang="ar-SA" sz="8000" b="1" dirty="0">
                <a:solidFill>
                  <a:srgbClr val="FF0000"/>
                </a:solidFill>
                <a:effectLst>
                  <a:outerShdw blurRad="38100" dist="38100" dir="2700000" algn="tl">
                    <a:srgbClr val="000000">
                      <a:alpha val="43137"/>
                    </a:srgbClr>
                  </a:outerShdw>
                </a:effectLst>
                <a:cs typeface="Ali-A-Samik" pitchFamily="2" charset="-78"/>
              </a:rPr>
              <a:t>النّ</a:t>
            </a:r>
            <a:r>
              <a:rPr lang="ar-IQ" sz="8000" b="1" dirty="0">
                <a:solidFill>
                  <a:srgbClr val="FF0000"/>
                </a:solidFill>
                <a:effectLst>
                  <a:outerShdw blurRad="38100" dist="38100" dir="2700000" algn="tl">
                    <a:srgbClr val="000000">
                      <a:alpha val="43137"/>
                    </a:srgbClr>
                  </a:outerShdw>
                </a:effectLst>
                <a:cs typeface="Ali-A-Samik" pitchFamily="2" charset="-78"/>
              </a:rPr>
              <a:t>َـ</a:t>
            </a:r>
            <a:r>
              <a:rPr lang="ar-SA" sz="8000" b="1" dirty="0">
                <a:solidFill>
                  <a:srgbClr val="FF0000"/>
                </a:solidFill>
                <a:effectLst>
                  <a:outerShdw blurRad="38100" dist="38100" dir="2700000" algn="tl">
                    <a:srgbClr val="000000">
                      <a:alpha val="43137"/>
                    </a:srgbClr>
                  </a:outerShdw>
                </a:effectLst>
                <a:cs typeface="Ali-A-Samik" pitchFamily="2" charset="-78"/>
              </a:rPr>
              <a:t>ف</a:t>
            </a:r>
            <a:r>
              <a:rPr lang="ar-IQ" sz="8000" b="1" dirty="0">
                <a:solidFill>
                  <a:srgbClr val="FF0000"/>
                </a:solidFill>
                <a:effectLst>
                  <a:outerShdw blurRad="38100" dist="38100" dir="2700000" algn="tl">
                    <a:srgbClr val="000000">
                      <a:alpha val="43137"/>
                    </a:srgbClr>
                  </a:outerShdw>
                </a:effectLst>
                <a:cs typeface="Ali-A-Samik" pitchFamily="2" charset="-78"/>
              </a:rPr>
              <a:t>ـ</a:t>
            </a:r>
            <a:r>
              <a:rPr lang="ar-SA" sz="8000" b="1" dirty="0">
                <a:solidFill>
                  <a:srgbClr val="FF0000"/>
                </a:solidFill>
                <a:effectLst>
                  <a:outerShdw blurRad="38100" dist="38100" dir="2700000" algn="tl">
                    <a:srgbClr val="000000">
                      <a:alpha val="43137"/>
                    </a:srgbClr>
                  </a:outerShdw>
                </a:effectLst>
                <a:cs typeface="Ali-A-Samik" pitchFamily="2" charset="-78"/>
              </a:rPr>
              <a:t>س</a:t>
            </a:r>
            <a:r>
              <a:rPr lang="ar-IQ" sz="8000" b="1" dirty="0">
                <a:solidFill>
                  <a:srgbClr val="FF0000"/>
                </a:solidFill>
                <a:effectLst>
                  <a:outerShdw blurRad="38100" dist="38100" dir="2700000" algn="tl">
                    <a:srgbClr val="000000">
                      <a:alpha val="43137"/>
                    </a:srgbClr>
                  </a:outerShdw>
                </a:effectLst>
                <a:cs typeface="Ali-A-Samik" pitchFamily="2" charset="-78"/>
              </a:rPr>
              <a:t> </a:t>
            </a:r>
            <a:endParaRPr lang="en-US" sz="80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3" name="Content Placeholder 2"/>
          <p:cNvSpPr>
            <a:spLocks noGrp="1"/>
          </p:cNvSpPr>
          <p:nvPr>
            <p:ph idx="1"/>
          </p:nvPr>
        </p:nvSpPr>
        <p:spPr>
          <a:xfrm>
            <a:off x="124691" y="1330035"/>
            <a:ext cx="11928764" cy="5237019"/>
          </a:xfrm>
        </p:spPr>
        <p:txBody>
          <a:bodyPr>
            <a:noAutofit/>
          </a:bodyPr>
          <a:lstStyle/>
          <a:p>
            <a:pPr marL="0" indent="0" algn="just" rtl="1">
              <a:lnSpc>
                <a:spcPct val="150000"/>
              </a:lnSpc>
              <a:buNone/>
            </a:pPr>
            <a:r>
              <a:rPr lang="ar-SA" sz="4000" b="1" dirty="0">
                <a:effectLst>
                  <a:outerShdw blurRad="38100" dist="38100" dir="2700000" algn="tl">
                    <a:srgbClr val="000000">
                      <a:alpha val="43137"/>
                    </a:srgbClr>
                  </a:outerShdw>
                </a:effectLst>
                <a:cs typeface="Ali-A-Samik" pitchFamily="2" charset="-78"/>
              </a:rPr>
              <a:t>كلمة علم </a:t>
            </a:r>
            <a:r>
              <a:rPr lang="ar-SA" sz="4000" b="1" dirty="0" smtClean="0">
                <a:effectLst>
                  <a:outerShdw blurRad="38100" dist="38100" dir="2700000" algn="tl">
                    <a:srgbClr val="000000">
                      <a:alpha val="43137"/>
                    </a:srgbClr>
                  </a:outerShdw>
                </a:effectLst>
                <a:cs typeface="Ali-A-Samik" pitchFamily="2" charset="-78"/>
              </a:rPr>
              <a:t>النّ</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فس </a:t>
            </a:r>
            <a:r>
              <a:rPr lang="ar-SA" sz="4000" b="1" dirty="0">
                <a:effectLst>
                  <a:outerShdw blurRad="38100" dist="38100" dir="2700000" algn="tl">
                    <a:srgbClr val="000000">
                      <a:alpha val="43137"/>
                    </a:srgbClr>
                  </a:outerShdw>
                </a:effectLst>
                <a:cs typeface="Ali-A-Samik" pitchFamily="2" charset="-78"/>
              </a:rPr>
              <a:t>بالإنجليزية </a:t>
            </a:r>
            <a:r>
              <a:rPr lang="ar-SA" sz="4000" b="1" dirty="0">
                <a:solidFill>
                  <a:srgbClr val="00B050"/>
                </a:solidFill>
                <a:effectLst>
                  <a:outerShdw blurRad="38100" dist="38100" dir="2700000" algn="tl">
                    <a:srgbClr val="000000">
                      <a:alpha val="43137"/>
                    </a:srgbClr>
                  </a:outerShdw>
                </a:effectLst>
                <a:cs typeface="Ali-A-Samik" pitchFamily="2" charset="-78"/>
              </a:rPr>
              <a:t>(</a:t>
            </a:r>
            <a:r>
              <a:rPr lang="en-US" sz="4000" b="1" dirty="0">
                <a:solidFill>
                  <a:srgbClr val="00B050"/>
                </a:solidFill>
                <a:effectLst>
                  <a:outerShdw blurRad="38100" dist="38100" dir="2700000" algn="tl">
                    <a:srgbClr val="000000">
                      <a:alpha val="43137"/>
                    </a:srgbClr>
                  </a:outerShdw>
                </a:effectLst>
                <a:cs typeface="Ali-A-Samik" pitchFamily="2" charset="-78"/>
              </a:rPr>
              <a:t>Psychology</a:t>
            </a:r>
            <a:r>
              <a:rPr lang="ar-SA" sz="4000" b="1" dirty="0">
                <a:solidFill>
                  <a:srgbClr val="00B050"/>
                </a:solidFill>
                <a:effectLst>
                  <a:outerShdw blurRad="38100" dist="38100" dir="2700000" algn="tl">
                    <a:srgbClr val="000000">
                      <a:alpha val="43137"/>
                    </a:srgbClr>
                  </a:outerShdw>
                </a:effectLst>
                <a:cs typeface="Ali-A-Samik" pitchFamily="2" charset="-78"/>
              </a:rPr>
              <a:t>)</a:t>
            </a:r>
            <a:r>
              <a:rPr lang="ar-SA" sz="4000" b="1" dirty="0">
                <a:effectLst>
                  <a:outerShdw blurRad="38100" dist="38100" dir="2700000" algn="tl">
                    <a:srgbClr val="000000">
                      <a:alpha val="43137"/>
                    </a:srgbClr>
                  </a:outerShdw>
                </a:effectLst>
                <a:cs typeface="Ali-A-Samik" pitchFamily="2" charset="-78"/>
              </a:rPr>
              <a:t> تتكون من مقطعين لهما أصل يوناني </a:t>
            </a:r>
            <a:r>
              <a:rPr lang="ar-IQ" sz="4000" b="1" dirty="0" smtClean="0">
                <a:effectLst>
                  <a:outerShdw blurRad="38100" dist="38100" dir="2700000" algn="tl">
                    <a:srgbClr val="000000">
                      <a:alpha val="43137"/>
                    </a:srgbClr>
                  </a:outerShdw>
                </a:effectLst>
                <a:cs typeface="Ali-A-Samik" pitchFamily="2" charset="-78"/>
              </a:rPr>
              <a:t>، </a:t>
            </a:r>
            <a:r>
              <a:rPr lang="ar-SA" sz="4000" b="1" dirty="0" smtClean="0">
                <a:effectLst>
                  <a:outerShdw blurRad="38100" dist="38100" dir="2700000" algn="tl">
                    <a:srgbClr val="000000">
                      <a:alpha val="43137"/>
                    </a:srgbClr>
                  </a:outerShdw>
                </a:effectLst>
                <a:cs typeface="Ali-A-Samik" pitchFamily="2" charset="-78"/>
              </a:rPr>
              <a:t>وهما</a:t>
            </a:r>
            <a:r>
              <a:rPr lang="ar-SA" sz="4000" b="1" dirty="0">
                <a:effectLst>
                  <a:outerShdw blurRad="38100" dist="38100" dir="2700000" algn="tl">
                    <a:srgbClr val="000000">
                      <a:alpha val="43137"/>
                    </a:srgbClr>
                  </a:outerShdw>
                </a:effectLst>
                <a:cs typeface="Ali-A-Samik" pitchFamily="2" charset="-78"/>
              </a:rPr>
              <a:t>: </a:t>
            </a:r>
            <a:endParaRPr lang="ar-IQ" sz="4000" b="1" dirty="0" smtClean="0">
              <a:effectLst>
                <a:outerShdw blurRad="38100" dist="38100" dir="2700000" algn="tl">
                  <a:srgbClr val="000000">
                    <a:alpha val="43137"/>
                  </a:srgbClr>
                </a:outerShdw>
              </a:effectLst>
              <a:cs typeface="Ali-A-Samik" pitchFamily="2" charset="-78"/>
            </a:endParaRPr>
          </a:p>
          <a:p>
            <a:pPr marL="0" indent="0" algn="just" rtl="1">
              <a:lnSpc>
                <a:spcPct val="150000"/>
              </a:lnSpc>
              <a:buNone/>
            </a:pPr>
            <a:r>
              <a:rPr lang="ar-SA" sz="4800" b="1" dirty="0" smtClean="0">
                <a:solidFill>
                  <a:srgbClr val="0070C0"/>
                </a:solidFill>
                <a:effectLst>
                  <a:outerShdw blurRad="38100" dist="38100" dir="2700000" algn="tl">
                    <a:srgbClr val="000000">
                      <a:alpha val="43137"/>
                    </a:srgbClr>
                  </a:outerShdw>
                </a:effectLst>
                <a:cs typeface="Ali-A-Samik" pitchFamily="2" charset="-78"/>
              </a:rPr>
              <a:t>المقطع </a:t>
            </a:r>
            <a:r>
              <a:rPr lang="ar-SA" sz="4800" b="1" dirty="0">
                <a:solidFill>
                  <a:srgbClr val="0070C0"/>
                </a:solidFill>
                <a:effectLst>
                  <a:outerShdw blurRad="38100" dist="38100" dir="2700000" algn="tl">
                    <a:srgbClr val="000000">
                      <a:alpha val="43137"/>
                    </a:srgbClr>
                  </a:outerShdw>
                </a:effectLst>
                <a:cs typeface="Ali-A-Samik" pitchFamily="2" charset="-78"/>
              </a:rPr>
              <a:t>الأول</a:t>
            </a:r>
            <a:r>
              <a:rPr lang="ar-IQ" sz="4800" b="1" dirty="0">
                <a:solidFill>
                  <a:srgbClr val="0070C0"/>
                </a:solidFill>
                <a:effectLst>
                  <a:outerShdw blurRad="38100" dist="38100" dir="2700000" algn="tl">
                    <a:srgbClr val="000000">
                      <a:alpha val="43137"/>
                    </a:srgbClr>
                  </a:outerShdw>
                </a:effectLst>
                <a:cs typeface="Ali-A-Samik" pitchFamily="2" charset="-78"/>
              </a:rPr>
              <a:t>:</a:t>
            </a:r>
            <a:r>
              <a:rPr lang="ar-SA" sz="4800" b="1" dirty="0">
                <a:solidFill>
                  <a:srgbClr val="0070C0"/>
                </a:solidFill>
                <a:effectLst>
                  <a:outerShdw blurRad="38100" dist="38100" dir="2700000" algn="tl">
                    <a:srgbClr val="000000">
                      <a:alpha val="43137"/>
                    </a:srgbClr>
                  </a:outerShdw>
                </a:effectLst>
                <a:cs typeface="Ali-A-Samik" pitchFamily="2" charset="-78"/>
              </a:rPr>
              <a:t> </a:t>
            </a:r>
            <a:r>
              <a:rPr lang="ar-SA" sz="4400" b="1" dirty="0">
                <a:solidFill>
                  <a:srgbClr val="C00000"/>
                </a:solidFill>
                <a:effectLst>
                  <a:outerShdw blurRad="38100" dist="38100" dir="2700000" algn="tl">
                    <a:srgbClr val="000000">
                      <a:alpha val="43137"/>
                    </a:srgbClr>
                  </a:outerShdw>
                </a:effectLst>
                <a:cs typeface="Ali-A-Samik" pitchFamily="2" charset="-78"/>
              </a:rPr>
              <a:t>"</a:t>
            </a:r>
            <a:r>
              <a:rPr lang="en-US" sz="4400" b="1" dirty="0">
                <a:solidFill>
                  <a:srgbClr val="C00000"/>
                </a:solidFill>
                <a:effectLst>
                  <a:outerShdw blurRad="38100" dist="38100" dir="2700000" algn="tl">
                    <a:srgbClr val="000000">
                      <a:alpha val="43137"/>
                    </a:srgbClr>
                  </a:outerShdw>
                </a:effectLst>
                <a:cs typeface="Ali-A-Samik" pitchFamily="2" charset="-78"/>
              </a:rPr>
              <a:t>Psyche</a:t>
            </a:r>
            <a:r>
              <a:rPr lang="ar-SA" sz="4400" b="1" dirty="0">
                <a:solidFill>
                  <a:srgbClr val="C00000"/>
                </a:solidFill>
                <a:effectLst>
                  <a:outerShdw blurRad="38100" dist="38100" dir="2700000" algn="tl">
                    <a:srgbClr val="000000">
                      <a:alpha val="43137"/>
                    </a:srgbClr>
                  </a:outerShdw>
                </a:effectLst>
                <a:cs typeface="Ali-A-Samik" pitchFamily="2" charset="-78"/>
              </a:rPr>
              <a:t>" </a:t>
            </a:r>
            <a:r>
              <a:rPr lang="ar-SA" sz="4400" b="1" dirty="0">
                <a:effectLst>
                  <a:outerShdw blurRad="38100" dist="38100" dir="2700000" algn="tl">
                    <a:srgbClr val="000000">
                      <a:alpha val="43137"/>
                    </a:srgbClr>
                  </a:outerShdw>
                </a:effectLst>
                <a:cs typeface="Ali-A-Samik" pitchFamily="2" charset="-78"/>
              </a:rPr>
              <a:t>وتعني " </a:t>
            </a:r>
            <a:r>
              <a:rPr lang="ar-SA" sz="4400" b="1" dirty="0" smtClean="0">
                <a:effectLst>
                  <a:outerShdw blurRad="38100" dist="38100" dir="2700000" algn="tl">
                    <a:srgbClr val="000000">
                      <a:alpha val="43137"/>
                    </a:srgbClr>
                  </a:outerShdw>
                </a:effectLst>
                <a:cs typeface="Ali-A-Samik" pitchFamily="2" charset="-78"/>
              </a:rPr>
              <a:t>النّ</a:t>
            </a:r>
            <a:r>
              <a:rPr lang="ar-IQ" sz="4400" b="1" dirty="0" smtClean="0">
                <a:effectLst>
                  <a:outerShdw blurRad="38100" dist="38100" dir="2700000" algn="tl">
                    <a:srgbClr val="000000">
                      <a:alpha val="43137"/>
                    </a:srgbClr>
                  </a:outerShdw>
                </a:effectLst>
                <a:cs typeface="Ali-A-Samik" pitchFamily="2" charset="-78"/>
              </a:rPr>
              <a:t>َ</a:t>
            </a:r>
            <a:r>
              <a:rPr lang="ar-SA" sz="4400" b="1" dirty="0" smtClean="0">
                <a:effectLst>
                  <a:outerShdw blurRad="38100" dist="38100" dir="2700000" algn="tl">
                    <a:srgbClr val="000000">
                      <a:alpha val="43137"/>
                    </a:srgbClr>
                  </a:outerShdw>
                </a:effectLst>
                <a:cs typeface="Ali-A-Samik" pitchFamily="2" charset="-78"/>
              </a:rPr>
              <a:t>فس </a:t>
            </a:r>
            <a:r>
              <a:rPr lang="ar-SA" sz="4400" b="1" dirty="0">
                <a:effectLst>
                  <a:outerShdw blurRad="38100" dist="38100" dir="2700000" algn="tl">
                    <a:srgbClr val="000000">
                      <a:alpha val="43137"/>
                    </a:srgbClr>
                  </a:outerShdw>
                </a:effectLst>
                <a:cs typeface="Ali-A-Samik" pitchFamily="2" charset="-78"/>
              </a:rPr>
              <a:t>" " </a:t>
            </a:r>
            <a:r>
              <a:rPr lang="ar-SA" sz="4400" b="1" dirty="0" smtClean="0">
                <a:effectLst>
                  <a:outerShdw blurRad="38100" dist="38100" dir="2700000" algn="tl">
                    <a:srgbClr val="000000">
                      <a:alpha val="43137"/>
                    </a:srgbClr>
                  </a:outerShdw>
                </a:effectLst>
                <a:cs typeface="Ali-A-Samik" pitchFamily="2" charset="-78"/>
              </a:rPr>
              <a:t>الر</a:t>
            </a:r>
            <a:r>
              <a:rPr lang="ar-IQ" sz="4400" b="1" dirty="0" smtClean="0">
                <a:effectLst>
                  <a:outerShdw blurRad="38100" dist="38100" dir="2700000" algn="tl">
                    <a:srgbClr val="000000">
                      <a:alpha val="43137"/>
                    </a:srgbClr>
                  </a:outerShdw>
                </a:effectLst>
                <a:cs typeface="Ali-A-Samik" pitchFamily="2" charset="-78"/>
              </a:rPr>
              <a:t>ُّ</a:t>
            </a:r>
            <a:r>
              <a:rPr lang="ar-SA" sz="4400" b="1" dirty="0" smtClean="0">
                <a:effectLst>
                  <a:outerShdw blurRad="38100" dist="38100" dir="2700000" algn="tl">
                    <a:srgbClr val="000000">
                      <a:alpha val="43137"/>
                    </a:srgbClr>
                  </a:outerShdw>
                </a:effectLst>
                <a:cs typeface="Ali-A-Samik" pitchFamily="2" charset="-78"/>
              </a:rPr>
              <a:t>وح </a:t>
            </a:r>
            <a:r>
              <a:rPr lang="ar-SA" sz="4400" b="1" dirty="0">
                <a:effectLst>
                  <a:outerShdw blurRad="38100" dist="38100" dir="2700000" algn="tl">
                    <a:srgbClr val="000000">
                      <a:alpha val="43137"/>
                    </a:srgbClr>
                  </a:outerShdw>
                </a:effectLst>
                <a:cs typeface="Ali-A-Samik" pitchFamily="2" charset="-78"/>
              </a:rPr>
              <a:t>" </a:t>
            </a:r>
            <a:r>
              <a:rPr lang="ar-SA" sz="4400" b="1" dirty="0" smtClean="0">
                <a:effectLst>
                  <a:outerShdw blurRad="38100" dist="38100" dir="2700000" algn="tl">
                    <a:srgbClr val="000000">
                      <a:alpha val="43137"/>
                    </a:srgbClr>
                  </a:outerShdw>
                </a:effectLst>
                <a:cs typeface="Ali-A-Samik" pitchFamily="2" charset="-78"/>
              </a:rPr>
              <a:t>. </a:t>
            </a:r>
            <a:endParaRPr lang="ar-IQ" sz="4400" b="1" dirty="0">
              <a:effectLst>
                <a:outerShdw blurRad="38100" dist="38100" dir="2700000" algn="tl">
                  <a:srgbClr val="000000">
                    <a:alpha val="43137"/>
                  </a:srgbClr>
                </a:outerShdw>
              </a:effectLst>
              <a:cs typeface="Ali-A-Samik" pitchFamily="2" charset="-78"/>
            </a:endParaRPr>
          </a:p>
          <a:p>
            <a:pPr marL="0" indent="0" algn="just" rtl="1">
              <a:lnSpc>
                <a:spcPct val="150000"/>
              </a:lnSpc>
              <a:buNone/>
            </a:pPr>
            <a:r>
              <a:rPr lang="ar-SA" sz="4800" b="1" dirty="0">
                <a:solidFill>
                  <a:srgbClr val="0070C0"/>
                </a:solidFill>
                <a:effectLst>
                  <a:outerShdw blurRad="38100" dist="38100" dir="2700000" algn="tl">
                    <a:srgbClr val="000000">
                      <a:alpha val="43137"/>
                    </a:srgbClr>
                  </a:outerShdw>
                </a:effectLst>
                <a:cs typeface="Ali-A-Samik" pitchFamily="2" charset="-78"/>
              </a:rPr>
              <a:t>والمقطع الثاني</a:t>
            </a:r>
            <a:r>
              <a:rPr lang="ar-IQ" sz="4800" b="1" dirty="0">
                <a:solidFill>
                  <a:srgbClr val="0070C0"/>
                </a:solidFill>
                <a:effectLst>
                  <a:outerShdw blurRad="38100" dist="38100" dir="2700000" algn="tl">
                    <a:srgbClr val="000000">
                      <a:alpha val="43137"/>
                    </a:srgbClr>
                  </a:outerShdw>
                </a:effectLst>
                <a:cs typeface="Ali-A-Samik" pitchFamily="2" charset="-78"/>
              </a:rPr>
              <a:t>:</a:t>
            </a:r>
            <a:r>
              <a:rPr lang="ar-SA" sz="4800" b="1" dirty="0">
                <a:solidFill>
                  <a:srgbClr val="0070C0"/>
                </a:solidFill>
                <a:effectLst>
                  <a:outerShdw blurRad="38100" dist="38100" dir="2700000" algn="tl">
                    <a:srgbClr val="000000">
                      <a:alpha val="43137"/>
                    </a:srgbClr>
                  </a:outerShdw>
                </a:effectLst>
                <a:cs typeface="Ali-A-Samik" pitchFamily="2" charset="-78"/>
              </a:rPr>
              <a:t> </a:t>
            </a:r>
            <a:r>
              <a:rPr lang="ar-SA" sz="4400" b="1" dirty="0">
                <a:solidFill>
                  <a:srgbClr val="C00000"/>
                </a:solidFill>
                <a:effectLst>
                  <a:outerShdw blurRad="38100" dist="38100" dir="2700000" algn="tl">
                    <a:srgbClr val="000000">
                      <a:alpha val="43137"/>
                    </a:srgbClr>
                  </a:outerShdw>
                </a:effectLst>
                <a:cs typeface="Ali-A-Samik" pitchFamily="2" charset="-78"/>
              </a:rPr>
              <a:t>"</a:t>
            </a:r>
            <a:r>
              <a:rPr lang="en-US" sz="4400" b="1" dirty="0">
                <a:solidFill>
                  <a:srgbClr val="C00000"/>
                </a:solidFill>
                <a:effectLst>
                  <a:outerShdw blurRad="38100" dist="38100" dir="2700000" algn="tl">
                    <a:srgbClr val="000000">
                      <a:alpha val="43137"/>
                    </a:srgbClr>
                  </a:outerShdw>
                </a:effectLst>
                <a:cs typeface="Ali-A-Samik" pitchFamily="2" charset="-78"/>
              </a:rPr>
              <a:t>logos</a:t>
            </a:r>
            <a:r>
              <a:rPr lang="ar-SA" sz="4400" b="1" dirty="0">
                <a:solidFill>
                  <a:srgbClr val="C00000"/>
                </a:solidFill>
                <a:effectLst>
                  <a:outerShdw blurRad="38100" dist="38100" dir="2700000" algn="tl">
                    <a:srgbClr val="000000">
                      <a:alpha val="43137"/>
                    </a:srgbClr>
                  </a:outerShdw>
                </a:effectLst>
                <a:cs typeface="Ali-A-Samik" pitchFamily="2" charset="-78"/>
              </a:rPr>
              <a:t>" </a:t>
            </a:r>
            <a:r>
              <a:rPr lang="ar-SA" sz="4400" b="1" dirty="0" smtClean="0">
                <a:effectLst>
                  <a:outerShdw blurRad="38100" dist="38100" dir="2700000" algn="tl">
                    <a:srgbClr val="000000">
                      <a:alpha val="43137"/>
                    </a:srgbClr>
                  </a:outerShdw>
                </a:effectLst>
                <a:cs typeface="Ali-A-Samik" pitchFamily="2" charset="-78"/>
              </a:rPr>
              <a:t>تعني " العل</a:t>
            </a:r>
            <a:r>
              <a:rPr lang="ar-IQ" sz="4400" b="1" dirty="0" smtClean="0">
                <a:effectLst>
                  <a:outerShdw blurRad="38100" dist="38100" dir="2700000" algn="tl">
                    <a:srgbClr val="000000">
                      <a:alpha val="43137"/>
                    </a:srgbClr>
                  </a:outerShdw>
                </a:effectLst>
                <a:cs typeface="Ali-A-Samik" pitchFamily="2" charset="-78"/>
              </a:rPr>
              <a:t>ـ</a:t>
            </a:r>
            <a:r>
              <a:rPr lang="ar-SA" sz="4400" b="1" dirty="0" smtClean="0">
                <a:effectLst>
                  <a:outerShdw blurRad="38100" dist="38100" dir="2700000" algn="tl">
                    <a:srgbClr val="000000">
                      <a:alpha val="43137"/>
                    </a:srgbClr>
                  </a:outerShdw>
                </a:effectLst>
                <a:cs typeface="Ali-A-Samik" pitchFamily="2" charset="-78"/>
              </a:rPr>
              <a:t>م</a:t>
            </a:r>
            <a:r>
              <a:rPr lang="ar-SA" sz="4400" b="1" dirty="0">
                <a:effectLst>
                  <a:outerShdw blurRad="38100" dist="38100" dir="2700000" algn="tl">
                    <a:srgbClr val="000000">
                      <a:alpha val="43137"/>
                    </a:srgbClr>
                  </a:outerShdw>
                </a:effectLst>
                <a:cs typeface="Ali-A-Samik" pitchFamily="2" charset="-78"/>
              </a:rPr>
              <a:t>".</a:t>
            </a:r>
            <a:endParaRPr lang="en-US" sz="44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643036611"/>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3236" y="692726"/>
            <a:ext cx="11707091" cy="5680365"/>
          </a:xfrm>
        </p:spPr>
        <p:txBody>
          <a:bodyPr>
            <a:noAutofit/>
          </a:bodyPr>
          <a:lstStyle/>
          <a:p>
            <a:pPr algn="r" rtl="1">
              <a:lnSpc>
                <a:spcPct val="150000"/>
              </a:lnSpc>
            </a:pPr>
            <a:r>
              <a:rPr lang="ar-SA" sz="4800" b="1" dirty="0">
                <a:solidFill>
                  <a:srgbClr val="FF0000"/>
                </a:solidFill>
                <a:effectLst>
                  <a:outerShdw blurRad="38100" dist="38100" dir="2700000" algn="tl">
                    <a:srgbClr val="000000">
                      <a:alpha val="43137"/>
                    </a:srgbClr>
                  </a:outerShdw>
                </a:effectLst>
                <a:latin typeface="+mn-lt"/>
                <a:ea typeface="+mn-ea"/>
                <a:cs typeface="MCS TOPAZ HIGH VER60" pitchFamily="2" charset="-78"/>
              </a:rPr>
              <a:t>3</a:t>
            </a:r>
            <a:r>
              <a:rPr lang="ar-SA" sz="4800" b="1" dirty="0">
                <a:solidFill>
                  <a:srgbClr val="FF0000"/>
                </a:solidFill>
                <a:effectLst>
                  <a:outerShdw blurRad="38100" dist="38100" dir="2700000" algn="tl">
                    <a:srgbClr val="000000">
                      <a:alpha val="43137"/>
                    </a:srgbClr>
                  </a:outerShdw>
                </a:effectLst>
                <a:latin typeface="+mn-lt"/>
                <a:ea typeface="+mn-ea"/>
                <a:cs typeface="Ali-A-Jiddah" pitchFamily="2" charset="-78"/>
              </a:rPr>
              <a:t>- ابن خلدون </a:t>
            </a:r>
            <a:r>
              <a:rPr lang="ar-SA" sz="4000" b="1" dirty="0">
                <a:solidFill>
                  <a:srgbClr val="FF0000"/>
                </a:solidFill>
                <a:effectLst>
                  <a:outerShdw blurRad="38100" dist="38100" dir="2700000" algn="tl">
                    <a:srgbClr val="000000">
                      <a:alpha val="43137"/>
                    </a:srgbClr>
                  </a:outerShdw>
                </a:effectLst>
                <a:latin typeface="+mn-lt"/>
                <a:ea typeface="+mn-ea"/>
                <a:cs typeface="Ali-A-Jiddah" pitchFamily="2" charset="-78"/>
              </a:rPr>
              <a:t>(</a:t>
            </a:r>
            <a:r>
              <a:rPr lang="ar-SA" sz="4000" b="1" dirty="0">
                <a:solidFill>
                  <a:srgbClr val="FF0000"/>
                </a:solidFill>
                <a:effectLst>
                  <a:outerShdw blurRad="38100" dist="38100" dir="2700000" algn="tl">
                    <a:srgbClr val="000000">
                      <a:alpha val="43137"/>
                    </a:srgbClr>
                  </a:outerShdw>
                </a:effectLst>
                <a:latin typeface="Hacen Saudi Arabia" pitchFamily="2" charset="-78"/>
                <a:ea typeface="+mn-ea"/>
                <a:cs typeface="Hacen Saudi Arabia" pitchFamily="2" charset="-78"/>
              </a:rPr>
              <a:t>1332</a:t>
            </a:r>
            <a:r>
              <a:rPr lang="ar-SA" sz="4000" b="1" dirty="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SA" sz="4000" b="1" dirty="0">
                <a:solidFill>
                  <a:srgbClr val="FF0000"/>
                </a:solidFill>
                <a:effectLst>
                  <a:outerShdw blurRad="38100" dist="38100" dir="2700000" algn="tl">
                    <a:srgbClr val="000000">
                      <a:alpha val="43137"/>
                    </a:srgbClr>
                  </a:outerShdw>
                </a:effectLst>
                <a:latin typeface="Hacen Saudi Arabia" pitchFamily="2" charset="-78"/>
                <a:ea typeface="+mn-ea"/>
                <a:cs typeface="Hacen Saudi Arabia" pitchFamily="2" charset="-78"/>
              </a:rPr>
              <a:t>1406</a:t>
            </a:r>
            <a:r>
              <a:rPr lang="ar-SA" sz="4000" b="1" dirty="0">
                <a:solidFill>
                  <a:srgbClr val="FF0000"/>
                </a:solidFill>
                <a:effectLst>
                  <a:outerShdw blurRad="38100" dist="38100" dir="2700000" algn="tl">
                    <a:srgbClr val="000000">
                      <a:alpha val="43137"/>
                    </a:srgbClr>
                  </a:outerShdw>
                </a:effectLst>
                <a:latin typeface="+mn-lt"/>
                <a:ea typeface="+mn-ea"/>
                <a:cs typeface="Ali-A-Jiddah" pitchFamily="2" charset="-78"/>
              </a:rPr>
              <a:t>م):</a:t>
            </a:r>
            <a:r>
              <a:rPr lang="en-US" sz="4000" b="1" dirty="0">
                <a:effectLst>
                  <a:outerShdw blurRad="38100" dist="38100" dir="2700000" algn="tl">
                    <a:srgbClr val="000000">
                      <a:alpha val="43137"/>
                    </a:srgbClr>
                  </a:outerShdw>
                </a:effectLst>
                <a:latin typeface="+mn-lt"/>
                <a:ea typeface="+mn-ea"/>
                <a:cs typeface="Ali-A-Sharif" pitchFamily="2" charset="-78"/>
              </a:rPr>
              <a:t/>
            </a:r>
            <a:br>
              <a:rPr lang="en-US" sz="4000" b="1" dirty="0">
                <a:effectLst>
                  <a:outerShdw blurRad="38100" dist="38100" dir="2700000" algn="tl">
                    <a:srgbClr val="000000">
                      <a:alpha val="43137"/>
                    </a:srgbClr>
                  </a:outerShdw>
                </a:effectLst>
                <a:latin typeface="+mn-lt"/>
                <a:ea typeface="+mn-ea"/>
                <a:cs typeface="Ali-A-Sharif" pitchFamily="2" charset="-78"/>
              </a:rPr>
            </a:br>
            <a:r>
              <a:rPr lang="ar-SA" sz="5000" b="1" dirty="0">
                <a:effectLst>
                  <a:outerShdw blurRad="38100" dist="38100" dir="2700000" algn="tl">
                    <a:srgbClr val="000000">
                      <a:alpha val="43137"/>
                    </a:srgbClr>
                  </a:outerShdw>
                </a:effectLst>
                <a:latin typeface="+mn-lt"/>
                <a:ea typeface="+mn-ea"/>
                <a:cs typeface="Ali-A-Sharif" pitchFamily="2" charset="-78"/>
              </a:rPr>
              <a:t>هو عبد الرحمن بن محمد وقد كني بأبي زيد نسبه إلى ولده الأكبر، كما </a:t>
            </a:r>
            <a:r>
              <a:rPr lang="ar-IQ" sz="5000" b="1" dirty="0" smtClean="0">
                <a:effectLst>
                  <a:outerShdw blurRad="38100" dist="38100" dir="2700000" algn="tl">
                    <a:srgbClr val="000000">
                      <a:alpha val="43137"/>
                    </a:srgbClr>
                  </a:outerShdw>
                </a:effectLst>
                <a:latin typeface="+mn-lt"/>
                <a:ea typeface="+mn-ea"/>
                <a:cs typeface="Ali-A-Sharif" pitchFamily="2" charset="-78"/>
              </a:rPr>
              <a:t/>
            </a:r>
            <a:br>
              <a:rPr lang="ar-IQ" sz="5000" b="1" dirty="0" smtClean="0">
                <a:effectLst>
                  <a:outerShdw blurRad="38100" dist="38100" dir="2700000" algn="tl">
                    <a:srgbClr val="000000">
                      <a:alpha val="43137"/>
                    </a:srgbClr>
                  </a:outerShdw>
                </a:effectLst>
                <a:latin typeface="+mn-lt"/>
                <a:ea typeface="+mn-ea"/>
                <a:cs typeface="Ali-A-Sharif" pitchFamily="2" charset="-78"/>
              </a:rPr>
            </a:br>
            <a:r>
              <a:rPr lang="ar-SA" sz="5000" b="1" dirty="0" smtClean="0">
                <a:effectLst>
                  <a:outerShdw blurRad="38100" dist="38100" dir="2700000" algn="tl">
                    <a:srgbClr val="000000">
                      <a:alpha val="43137"/>
                    </a:srgbClr>
                  </a:outerShdw>
                </a:effectLst>
                <a:latin typeface="+mn-lt"/>
                <a:ea typeface="+mn-ea"/>
                <a:cs typeface="Ali-A-Sharif" pitchFamily="2" charset="-78"/>
              </a:rPr>
              <a:t>لقب ب</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و</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ل</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ي الد</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ين لأن</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ه </a:t>
            </a:r>
            <a:r>
              <a:rPr lang="ar-SA" sz="5000" b="1" dirty="0">
                <a:effectLst>
                  <a:outerShdw blurRad="38100" dist="38100" dir="2700000" algn="tl">
                    <a:srgbClr val="000000">
                      <a:alpha val="43137"/>
                    </a:srgbClr>
                  </a:outerShdw>
                </a:effectLst>
                <a:latin typeface="+mn-lt"/>
                <a:ea typeface="+mn-ea"/>
                <a:cs typeface="Ali-A-Sharif" pitchFamily="2" charset="-78"/>
              </a:rPr>
              <a:t>شغل منصب القضاء في </a:t>
            </a:r>
            <a:r>
              <a:rPr lang="ar-SA" sz="5000" b="1" dirty="0" smtClean="0">
                <a:effectLst>
                  <a:outerShdw blurRad="38100" dist="38100" dir="2700000" algn="tl">
                    <a:srgbClr val="000000">
                      <a:alpha val="43137"/>
                    </a:srgbClr>
                  </a:outerShdw>
                </a:effectLst>
                <a:latin typeface="+mn-lt"/>
                <a:ea typeface="+mn-ea"/>
                <a:cs typeface="Ali-A-Sharif" pitchFamily="2" charset="-78"/>
              </a:rPr>
              <a:t>مصر</a:t>
            </a:r>
            <a:r>
              <a:rPr lang="ar-IQ" sz="5000" b="1" dirty="0" smtClean="0">
                <a:effectLst>
                  <a:outerShdw blurRad="38100" dist="38100" dir="2700000" algn="tl">
                    <a:srgbClr val="000000">
                      <a:alpha val="43137"/>
                    </a:srgbClr>
                  </a:outerShdw>
                </a:effectLst>
                <a:latin typeface="+mn-lt"/>
                <a:ea typeface="+mn-ea"/>
                <a:cs typeface="Ali-A-Sharif" pitchFamily="2" charset="-78"/>
              </a:rPr>
              <a:t> </a:t>
            </a:r>
            <a:r>
              <a:rPr lang="ar-SA" sz="5000" b="1" dirty="0" smtClean="0">
                <a:effectLst>
                  <a:outerShdw blurRad="38100" dist="38100" dir="2700000" algn="tl">
                    <a:srgbClr val="000000">
                      <a:alpha val="43137"/>
                    </a:srgbClr>
                  </a:outerShdw>
                </a:effectLst>
                <a:latin typeface="+mn-lt"/>
                <a:ea typeface="+mn-ea"/>
                <a:cs typeface="Ali-A-Sharif" pitchFamily="2" charset="-78"/>
              </a:rPr>
              <a:t>، </a:t>
            </a:r>
            <a:r>
              <a:rPr lang="ar-SA" sz="5000" b="1" dirty="0">
                <a:effectLst>
                  <a:outerShdw blurRad="38100" dist="38100" dir="2700000" algn="tl">
                    <a:srgbClr val="000000">
                      <a:alpha val="43137"/>
                    </a:srgbClr>
                  </a:outerShdw>
                </a:effectLst>
                <a:latin typeface="+mn-lt"/>
                <a:ea typeface="+mn-ea"/>
                <a:cs typeface="Ali-A-Sharif" pitchFamily="2" charset="-78"/>
              </a:rPr>
              <a:t>أمّا </a:t>
            </a:r>
            <a:r>
              <a:rPr lang="ar-SA" sz="5000" b="1" dirty="0" smtClean="0">
                <a:effectLst>
                  <a:outerShdw blurRad="38100" dist="38100" dir="2700000" algn="tl">
                    <a:srgbClr val="000000">
                      <a:alpha val="43137"/>
                    </a:srgbClr>
                  </a:outerShdw>
                </a:effectLst>
                <a:latin typeface="+mn-lt"/>
                <a:ea typeface="+mn-ea"/>
                <a:cs typeface="Ali-A-Sharif" pitchFamily="2" charset="-78"/>
              </a:rPr>
              <a:t>الت</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سمي</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ة </a:t>
            </a:r>
            <a:r>
              <a:rPr lang="ar-IQ" sz="5000" b="1" dirty="0" smtClean="0">
                <a:effectLst>
                  <a:outerShdw blurRad="38100" dist="38100" dir="2700000" algn="tl">
                    <a:srgbClr val="000000">
                      <a:alpha val="43137"/>
                    </a:srgbClr>
                  </a:outerShdw>
                </a:effectLst>
                <a:latin typeface="+mn-lt"/>
                <a:ea typeface="+mn-ea"/>
                <a:cs typeface="Ali-A-Sharif" pitchFamily="2" charset="-78"/>
              </a:rPr>
              <a:t/>
            </a:r>
            <a:br>
              <a:rPr lang="ar-IQ" sz="5000" b="1" dirty="0" smtClean="0">
                <a:effectLst>
                  <a:outerShdw blurRad="38100" dist="38100" dir="2700000" algn="tl">
                    <a:srgbClr val="000000">
                      <a:alpha val="43137"/>
                    </a:srgbClr>
                  </a:outerShdw>
                </a:effectLst>
                <a:latin typeface="+mn-lt"/>
                <a:ea typeface="+mn-ea"/>
                <a:cs typeface="Ali-A-Sharif" pitchFamily="2" charset="-78"/>
              </a:rPr>
            </a:br>
            <a:r>
              <a:rPr lang="ar-SA" sz="5000" b="1" dirty="0" smtClean="0">
                <a:effectLst>
                  <a:outerShdw blurRad="38100" dist="38100" dir="2700000" algn="tl">
                    <a:srgbClr val="000000">
                      <a:alpha val="43137"/>
                    </a:srgbClr>
                  </a:outerShdw>
                </a:effectLst>
                <a:latin typeface="+mn-lt"/>
                <a:ea typeface="+mn-ea"/>
                <a:cs typeface="Ali-A-Sharif" pitchFamily="2" charset="-78"/>
              </a:rPr>
              <a:t>بــ (</a:t>
            </a:r>
            <a:r>
              <a:rPr lang="ar-SA" sz="5000" b="1" dirty="0">
                <a:effectLst>
                  <a:outerShdw blurRad="38100" dist="38100" dir="2700000" algn="tl">
                    <a:srgbClr val="000000">
                      <a:alpha val="43137"/>
                    </a:srgbClr>
                  </a:outerShdw>
                </a:effectLst>
                <a:latin typeface="+mn-lt"/>
                <a:ea typeface="+mn-ea"/>
                <a:cs typeface="Ali-A-Sharif" pitchFamily="2" charset="-78"/>
              </a:rPr>
              <a:t>ابن خلدون) فهي نسبة إلى جده </a:t>
            </a:r>
            <a:r>
              <a:rPr lang="ar-SA" sz="5000" b="1" dirty="0" smtClean="0">
                <a:effectLst>
                  <a:outerShdw blurRad="38100" dist="38100" dir="2700000" algn="tl">
                    <a:srgbClr val="000000">
                      <a:alpha val="43137"/>
                    </a:srgbClr>
                  </a:outerShdw>
                </a:effectLst>
                <a:latin typeface="+mn-lt"/>
                <a:ea typeface="+mn-ea"/>
                <a:cs typeface="Ali-A-Sharif" pitchFamily="2" charset="-78"/>
              </a:rPr>
              <a:t>الت</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اسع</a:t>
            </a:r>
            <a:r>
              <a:rPr lang="ar-IQ" sz="5000" b="1" dirty="0" smtClean="0">
                <a:effectLst>
                  <a:outerShdw blurRad="38100" dist="38100" dir="2700000" algn="tl">
                    <a:srgbClr val="000000">
                      <a:alpha val="43137"/>
                    </a:srgbClr>
                  </a:outerShdw>
                </a:effectLst>
                <a:latin typeface="+mn-lt"/>
                <a:ea typeface="+mn-ea"/>
                <a:cs typeface="Ali-A-Sharif" pitchFamily="2" charset="-78"/>
              </a:rPr>
              <a:t> </a:t>
            </a:r>
            <a:r>
              <a:rPr lang="ar-SA" sz="5000" b="1" dirty="0" smtClean="0">
                <a:effectLst>
                  <a:outerShdw blurRad="38100" dist="38100" dir="2700000" algn="tl">
                    <a:srgbClr val="000000">
                      <a:alpha val="43137"/>
                    </a:srgbClr>
                  </a:outerShdw>
                </a:effectLst>
                <a:latin typeface="+mn-lt"/>
                <a:ea typeface="+mn-ea"/>
                <a:cs typeface="Ali-A-Sharif" pitchFamily="2" charset="-78"/>
              </a:rPr>
              <a:t>. </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ar-SA"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يعدّ</a:t>
            </a:r>
            <a:r>
              <a:rPr lang="ar-IQ"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a:t>
            </a:r>
            <a:r>
              <a:rPr lang="ar-SA"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 </a:t>
            </a:r>
            <a:r>
              <a:rPr lang="ar-SA" b="1" dirty="0">
                <a:solidFill>
                  <a:srgbClr val="0070C0"/>
                </a:solidFill>
                <a:effectLst>
                  <a:outerShdw blurRad="38100" dist="38100" dir="2700000" algn="tl">
                    <a:srgbClr val="000000">
                      <a:alpha val="43137"/>
                    </a:srgbClr>
                  </a:outerShdw>
                </a:effectLst>
                <a:latin typeface="+mn-lt"/>
                <a:ea typeface="+mn-ea"/>
                <a:cs typeface="Ali-A-Samik" pitchFamily="2" charset="-78"/>
              </a:rPr>
              <a:t>ابن خلدون </a:t>
            </a:r>
            <a:r>
              <a:rPr lang="ar-SA"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مؤس</a:t>
            </a:r>
            <a:r>
              <a:rPr lang="ar-IQ"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a:t>
            </a:r>
            <a:r>
              <a:rPr lang="ar-SA"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س </a:t>
            </a:r>
            <a:r>
              <a:rPr lang="ar-SA" b="1" dirty="0">
                <a:solidFill>
                  <a:srgbClr val="0070C0"/>
                </a:solidFill>
                <a:effectLst>
                  <a:outerShdw blurRad="38100" dist="38100" dir="2700000" algn="tl">
                    <a:srgbClr val="000000">
                      <a:alpha val="43137"/>
                    </a:srgbClr>
                  </a:outerShdw>
                </a:effectLst>
                <a:latin typeface="+mn-lt"/>
                <a:ea typeface="+mn-ea"/>
                <a:cs typeface="Ali-A-Samik" pitchFamily="2" charset="-78"/>
              </a:rPr>
              <a:t>علم </a:t>
            </a:r>
            <a:r>
              <a:rPr lang="ar-SA"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الاجتماع</a:t>
            </a:r>
            <a:r>
              <a:rPr lang="ar-IQ"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 </a:t>
            </a:r>
            <a:r>
              <a:rPr lang="ar-SA" b="1" dirty="0" smtClean="0">
                <a:solidFill>
                  <a:srgbClr val="0070C0"/>
                </a:solidFill>
                <a:effectLst>
                  <a:outerShdw blurRad="38100" dist="38100" dir="2700000" algn="tl">
                    <a:srgbClr val="000000">
                      <a:alpha val="43137"/>
                    </a:srgbClr>
                  </a:outerShdw>
                </a:effectLst>
                <a:latin typeface="+mn-lt"/>
                <a:ea typeface="+mn-ea"/>
                <a:cs typeface="Ali-A-Samik" pitchFamily="2" charset="-78"/>
              </a:rPr>
              <a:t>.</a:t>
            </a:r>
            <a:r>
              <a:rPr lang="en-US" sz="4000" dirty="0"/>
              <a:t/>
            </a:r>
            <a:br>
              <a:rPr lang="en-US" sz="4000" dirty="0"/>
            </a:br>
            <a:endParaRPr lang="en-US" sz="40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404194548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10836"/>
            <a:ext cx="12095018" cy="6650182"/>
          </a:xfrm>
        </p:spPr>
        <p:txBody>
          <a:bodyPr>
            <a:noAutofit/>
          </a:bodyPr>
          <a:lstStyle/>
          <a:p>
            <a:pPr algn="r" rtl="1">
              <a:lnSpc>
                <a:spcPct val="150000"/>
              </a:lnSpc>
            </a:pPr>
            <a:r>
              <a:rPr lang="ar-SA" sz="4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وم</a:t>
            </a:r>
            <a:r>
              <a:rPr lang="ar-IQ" sz="4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ـــــ</a:t>
            </a:r>
            <a:r>
              <a:rPr lang="ar-SA" sz="4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ن أه</a:t>
            </a:r>
            <a:r>
              <a:rPr lang="ar-IQ" sz="4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ـــ</a:t>
            </a:r>
            <a:r>
              <a:rPr lang="ar-SA" sz="4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م</a:t>
            </a:r>
            <a:r>
              <a:rPr lang="ar-IQ" sz="4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a:t>
            </a:r>
            <a:r>
              <a:rPr lang="ar-SA" sz="4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 آرائ</a:t>
            </a:r>
            <a:r>
              <a:rPr lang="ar-IQ" sz="4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ــــــــــــ</a:t>
            </a:r>
            <a:r>
              <a:rPr lang="ar-SA" sz="48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ه</a:t>
            </a:r>
            <a:r>
              <a:rPr lang="ar-SA" sz="4800" b="1" dirty="0">
                <a:solidFill>
                  <a:srgbClr val="FF0000"/>
                </a:solidFill>
                <a:effectLst>
                  <a:outerShdw blurRad="38100" dist="38100" dir="2700000" algn="tl">
                    <a:srgbClr val="000000">
                      <a:alpha val="43137"/>
                    </a:srgbClr>
                  </a:outerShdw>
                </a:effectLst>
                <a:latin typeface="+mn-lt"/>
                <a:ea typeface="+mn-ea"/>
                <a:cs typeface="Ali-A-Samik" pitchFamily="2" charset="-78"/>
              </a:rPr>
              <a:t>:</a:t>
            </a:r>
            <a:r>
              <a:rPr lang="en-US" sz="4000" b="1" dirty="0">
                <a:effectLst>
                  <a:outerShdw blurRad="38100" dist="38100" dir="2700000" algn="tl">
                    <a:srgbClr val="000000">
                      <a:alpha val="43137"/>
                    </a:srgbClr>
                  </a:outerShdw>
                </a:effectLst>
                <a:latin typeface="+mn-lt"/>
                <a:ea typeface="+mn-ea"/>
                <a:cs typeface="Ali-A-Sharif" pitchFamily="2" charset="-78"/>
              </a:rPr>
              <a:t/>
            </a:r>
            <a:br>
              <a:rPr lang="en-US" sz="4000" b="1" dirty="0">
                <a:effectLst>
                  <a:outerShdw blurRad="38100" dist="38100" dir="2700000" algn="tl">
                    <a:srgbClr val="000000">
                      <a:alpha val="43137"/>
                    </a:srgbClr>
                  </a:outerShdw>
                </a:effectLst>
                <a:latin typeface="+mn-lt"/>
                <a:ea typeface="+mn-ea"/>
                <a:cs typeface="Ali-A-Sharif" pitchFamily="2" charset="-78"/>
              </a:rPr>
            </a:br>
            <a:r>
              <a:rPr lang="en-US" sz="38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a:t>
            </a:r>
            <a:r>
              <a:rPr lang="ar-IQ" sz="3800" b="1" dirty="0" smtClean="0">
                <a:effectLst>
                  <a:outerShdw blurRad="38100" dist="38100" dir="2700000" algn="tl">
                    <a:srgbClr val="000000">
                      <a:alpha val="43137"/>
                    </a:srgbClr>
                  </a:outerShdw>
                </a:effectLst>
                <a:latin typeface="+mn-lt"/>
                <a:ea typeface="+mn-ea"/>
                <a:cs typeface="Ali-A-Sharif" pitchFamily="2" charset="-78"/>
              </a:rPr>
              <a:t> </a:t>
            </a:r>
            <a:r>
              <a:rPr lang="ar-SA" sz="3800" b="1" dirty="0" smtClean="0">
                <a:effectLst>
                  <a:outerShdw blurRad="38100" dist="38100" dir="2700000" algn="tl">
                    <a:srgbClr val="000000">
                      <a:alpha val="43137"/>
                    </a:srgbClr>
                  </a:outerShdw>
                </a:effectLst>
                <a:latin typeface="+mn-lt"/>
                <a:ea typeface="+mn-ea"/>
                <a:cs typeface="Ali-A-Sharif" pitchFamily="2" charset="-78"/>
              </a:rPr>
              <a:t>أك</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د </a:t>
            </a:r>
            <a:r>
              <a:rPr lang="ar-SA" sz="3800" b="1" dirty="0">
                <a:effectLst>
                  <a:outerShdw blurRad="38100" dist="38100" dir="2700000" algn="tl">
                    <a:srgbClr val="000000">
                      <a:alpha val="43137"/>
                    </a:srgbClr>
                  </a:outerShdw>
                </a:effectLst>
                <a:latin typeface="+mn-lt"/>
                <a:ea typeface="+mn-ea"/>
                <a:cs typeface="Ali-A-Sharif" pitchFamily="2" charset="-78"/>
              </a:rPr>
              <a:t>على </a:t>
            </a:r>
            <a:r>
              <a:rPr lang="ar-SA" sz="3800" b="1" dirty="0" smtClean="0">
                <a:effectLst>
                  <a:outerShdw blurRad="38100" dist="38100" dir="2700000" algn="tl">
                    <a:srgbClr val="000000">
                      <a:alpha val="43137"/>
                    </a:srgbClr>
                  </a:outerShdw>
                </a:effectLst>
                <a:latin typeface="+mn-lt"/>
                <a:ea typeface="+mn-ea"/>
                <a:cs typeface="Ali-A-Sharif" pitchFamily="2" charset="-78"/>
              </a:rPr>
              <a:t>أهمي</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ة </a:t>
            </a:r>
            <a:r>
              <a:rPr lang="ar-SA" sz="3800" b="1" dirty="0">
                <a:effectLst>
                  <a:outerShdw blurRad="38100" dist="38100" dir="2700000" algn="tl">
                    <a:srgbClr val="000000">
                      <a:alpha val="43137"/>
                    </a:srgbClr>
                  </a:outerShdw>
                </a:effectLst>
                <a:latin typeface="+mn-lt"/>
                <a:ea typeface="+mn-ea"/>
                <a:cs typeface="Ali-A-Sharif" pitchFamily="2" charset="-78"/>
              </a:rPr>
              <a:t>الحياه </a:t>
            </a:r>
            <a:r>
              <a:rPr lang="ar-SA" sz="3800" b="1" dirty="0" smtClean="0">
                <a:effectLst>
                  <a:outerShdw blurRad="38100" dist="38100" dir="2700000" algn="tl">
                    <a:srgbClr val="000000">
                      <a:alpha val="43137"/>
                    </a:srgbClr>
                  </a:outerShdw>
                </a:effectLst>
                <a:latin typeface="+mn-lt"/>
                <a:ea typeface="+mn-ea"/>
                <a:cs typeface="Ali-A-Sharif" pitchFamily="2" charset="-78"/>
              </a:rPr>
              <a:t>الاجتماعي</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ة والت</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عل</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م </a:t>
            </a:r>
            <a:r>
              <a:rPr lang="ar-SA" sz="3800" b="1" dirty="0">
                <a:effectLst>
                  <a:outerShdw blurRad="38100" dist="38100" dir="2700000" algn="tl">
                    <a:srgbClr val="000000">
                      <a:alpha val="43137"/>
                    </a:srgbClr>
                  </a:outerShdw>
                </a:effectLst>
                <a:latin typeface="+mn-lt"/>
                <a:ea typeface="+mn-ea"/>
                <a:cs typeface="Ali-A-Sharif" pitchFamily="2" charset="-78"/>
              </a:rPr>
              <a:t>في نمو العقل </a:t>
            </a:r>
            <a:r>
              <a:rPr lang="ar-SA" sz="3800" b="1" dirty="0" smtClean="0">
                <a:effectLst>
                  <a:outerShdw blurRad="38100" dist="38100" dir="2700000" algn="tl">
                    <a:srgbClr val="000000">
                      <a:alpha val="43137"/>
                    </a:srgbClr>
                  </a:outerShdw>
                </a:effectLst>
                <a:latin typeface="+mn-lt"/>
                <a:ea typeface="+mn-ea"/>
                <a:cs typeface="Ali-A-Sharif" pitchFamily="2" charset="-78"/>
              </a:rPr>
              <a:t>وتطوره</a:t>
            </a:r>
            <a:r>
              <a:rPr lang="ar-IQ" sz="3800" b="1" dirty="0" smtClean="0">
                <a:effectLst>
                  <a:outerShdw blurRad="38100" dist="38100" dir="2700000" algn="tl">
                    <a:srgbClr val="000000">
                      <a:alpha val="43137"/>
                    </a:srgbClr>
                  </a:outerShdw>
                </a:effectLst>
                <a:latin typeface="+mn-lt"/>
                <a:ea typeface="+mn-ea"/>
                <a:cs typeface="Ali-A-Sharif" pitchFamily="2" charset="-78"/>
              </a:rPr>
              <a:t> </a:t>
            </a:r>
            <a:r>
              <a:rPr lang="ar-SA" sz="3800" b="1" dirty="0" smtClean="0">
                <a:effectLst>
                  <a:outerShdw blurRad="38100" dist="38100" dir="2700000" algn="tl">
                    <a:srgbClr val="000000">
                      <a:alpha val="43137"/>
                    </a:srgbClr>
                  </a:outerShdw>
                </a:effectLst>
                <a:latin typeface="+mn-lt"/>
                <a:ea typeface="+mn-ea"/>
                <a:cs typeface="Ali-A-Sharif" pitchFamily="2" charset="-78"/>
              </a:rPr>
              <a:t>. </a:t>
            </a:r>
            <a:r>
              <a:rPr lang="en-US" sz="3800" b="1" dirty="0">
                <a:effectLst>
                  <a:outerShdw blurRad="38100" dist="38100" dir="2700000" algn="tl">
                    <a:srgbClr val="000000">
                      <a:alpha val="43137"/>
                    </a:srgbClr>
                  </a:outerShdw>
                </a:effectLst>
                <a:latin typeface="+mn-lt"/>
                <a:ea typeface="+mn-ea"/>
                <a:cs typeface="Ali-A-Sharif" pitchFamily="2" charset="-78"/>
              </a:rPr>
              <a:t/>
            </a:r>
            <a:br>
              <a:rPr lang="en-US" sz="3800" b="1" dirty="0">
                <a:effectLst>
                  <a:outerShdw blurRad="38100" dist="38100" dir="2700000" algn="tl">
                    <a:srgbClr val="000000">
                      <a:alpha val="43137"/>
                    </a:srgbClr>
                  </a:outerShdw>
                </a:effectLst>
                <a:latin typeface="+mn-lt"/>
                <a:ea typeface="+mn-ea"/>
                <a:cs typeface="Ali-A-Sharif" pitchFamily="2" charset="-78"/>
              </a:rPr>
            </a:br>
            <a:r>
              <a:rPr lang="en-US" sz="3800" b="1" dirty="0">
                <a:solidFill>
                  <a:srgbClr val="7030A0"/>
                </a:solidFill>
                <a:effectLst>
                  <a:outerShdw blurRad="38100" dist="38100" dir="2700000" algn="tl">
                    <a:srgbClr val="000000">
                      <a:alpha val="43137"/>
                    </a:srgbClr>
                  </a:outerShdw>
                </a:effectLst>
                <a:latin typeface="+mn-lt"/>
                <a:ea typeface="+mn-ea"/>
                <a:cs typeface="Ali-A-Sharif" pitchFamily="2" charset="-78"/>
              </a:rPr>
              <a:t>←</a:t>
            </a:r>
            <a:r>
              <a:rPr lang="en-US" sz="3800" b="1" dirty="0">
                <a:solidFill>
                  <a:srgbClr val="0070C0"/>
                </a:solidFill>
                <a:effectLst>
                  <a:outerShdw blurRad="38100" dist="38100" dir="2700000" algn="tl">
                    <a:srgbClr val="000000">
                      <a:alpha val="43137"/>
                    </a:srgbClr>
                  </a:outerShdw>
                </a:effectLst>
                <a:cs typeface="Ali-A-Sharif" pitchFamily="2" charset="-78"/>
              </a:rPr>
              <a:t> </a:t>
            </a:r>
            <a:r>
              <a:rPr lang="ar-IQ" sz="3800" b="1" dirty="0" smtClean="0">
                <a:solidFill>
                  <a:srgbClr val="0070C0"/>
                </a:solidFill>
                <a:effectLst>
                  <a:outerShdw blurRad="38100" dist="38100" dir="2700000" algn="tl">
                    <a:srgbClr val="000000">
                      <a:alpha val="43137"/>
                    </a:srgbClr>
                  </a:outerShdw>
                </a:effectLst>
                <a:cs typeface="Ali-A-Sharif" pitchFamily="2" charset="-78"/>
              </a:rPr>
              <a:t> </a:t>
            </a:r>
            <a:r>
              <a:rPr lang="ar-SA" sz="3800" b="1" dirty="0" smtClean="0">
                <a:effectLst>
                  <a:outerShdw blurRad="38100" dist="38100" dir="2700000" algn="tl">
                    <a:srgbClr val="000000">
                      <a:alpha val="43137"/>
                    </a:srgbClr>
                  </a:outerShdw>
                </a:effectLst>
                <a:latin typeface="+mn-lt"/>
                <a:ea typeface="+mn-ea"/>
                <a:cs typeface="Ali-A-Sharif" pitchFamily="2" charset="-78"/>
              </a:rPr>
              <a:t>لابن </a:t>
            </a:r>
            <a:r>
              <a:rPr lang="ar-SA" sz="3800" b="1" dirty="0">
                <a:effectLst>
                  <a:outerShdw blurRad="38100" dist="38100" dir="2700000" algn="tl">
                    <a:srgbClr val="000000">
                      <a:alpha val="43137"/>
                    </a:srgbClr>
                  </a:outerShdw>
                </a:effectLst>
                <a:latin typeface="+mn-lt"/>
                <a:ea typeface="+mn-ea"/>
                <a:cs typeface="Ali-A-Sharif" pitchFamily="2" charset="-78"/>
              </a:rPr>
              <a:t>خلدون آراء ممتازة في </a:t>
            </a:r>
            <a:r>
              <a:rPr lang="ar-SA" sz="3800" b="1" dirty="0" smtClean="0">
                <a:effectLst>
                  <a:outerShdw blurRad="38100" dist="38100" dir="2700000" algn="tl">
                    <a:srgbClr val="000000">
                      <a:alpha val="43137"/>
                    </a:srgbClr>
                  </a:outerShdw>
                </a:effectLst>
                <a:latin typeface="+mn-lt"/>
                <a:ea typeface="+mn-ea"/>
                <a:cs typeface="Ali-A-Sharif" pitchFamily="2" charset="-78"/>
              </a:rPr>
              <a:t>الث</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واب </a:t>
            </a:r>
            <a:r>
              <a:rPr lang="ar-SA" sz="3800" b="1" dirty="0">
                <a:effectLst>
                  <a:outerShdw blurRad="38100" dist="38100" dir="2700000" algn="tl">
                    <a:srgbClr val="000000">
                      <a:alpha val="43137"/>
                    </a:srgbClr>
                  </a:outerShdw>
                </a:effectLst>
                <a:latin typeface="+mn-lt"/>
                <a:ea typeface="+mn-ea"/>
                <a:cs typeface="Ali-A-Sharif" pitchFamily="2" charset="-78"/>
              </a:rPr>
              <a:t>والعقاب </a:t>
            </a:r>
            <a:r>
              <a:rPr lang="ar-SA" sz="3800" b="1" dirty="0" smtClean="0">
                <a:effectLst>
                  <a:outerShdw blurRad="38100" dist="38100" dir="2700000" algn="tl">
                    <a:srgbClr val="000000">
                      <a:alpha val="43137"/>
                    </a:srgbClr>
                  </a:outerShdw>
                </a:effectLst>
                <a:latin typeface="+mn-lt"/>
                <a:ea typeface="+mn-ea"/>
                <a:cs typeface="Ali-A-Sharif" pitchFamily="2" charset="-78"/>
              </a:rPr>
              <a:t>وأك</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د </a:t>
            </a:r>
            <a:r>
              <a:rPr lang="ar-SA" sz="3800" b="1" dirty="0">
                <a:effectLst>
                  <a:outerShdw blurRad="38100" dist="38100" dir="2700000" algn="tl">
                    <a:srgbClr val="000000">
                      <a:alpha val="43137"/>
                    </a:srgbClr>
                  </a:outerShdw>
                </a:effectLst>
                <a:latin typeface="+mn-lt"/>
                <a:ea typeface="+mn-ea"/>
                <a:cs typeface="Ali-A-Sharif" pitchFamily="2" charset="-78"/>
              </a:rPr>
              <a:t>أنّ للعقاب آثار سيئة في </a:t>
            </a:r>
            <a:r>
              <a:rPr lang="ar-SA" sz="3800" b="1" dirty="0" smtClean="0">
                <a:effectLst>
                  <a:outerShdw blurRad="38100" dist="38100" dir="2700000" algn="tl">
                    <a:srgbClr val="000000">
                      <a:alpha val="43137"/>
                    </a:srgbClr>
                  </a:outerShdw>
                </a:effectLst>
                <a:latin typeface="+mn-lt"/>
                <a:ea typeface="+mn-ea"/>
                <a:cs typeface="Ali-A-Sharif" pitchFamily="2" charset="-78"/>
              </a:rPr>
              <a:t>شخصي</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ة </a:t>
            </a:r>
            <a:r>
              <a:rPr lang="ar-SA" sz="3800" b="1" dirty="0">
                <a:effectLst>
                  <a:outerShdw blurRad="38100" dist="38100" dir="2700000" algn="tl">
                    <a:srgbClr val="000000">
                      <a:alpha val="43137"/>
                    </a:srgbClr>
                  </a:outerShdw>
                </a:effectLst>
                <a:latin typeface="+mn-lt"/>
                <a:ea typeface="+mn-ea"/>
                <a:cs typeface="Ali-A-Sharif" pitchFamily="2" charset="-78"/>
              </a:rPr>
              <a:t>المتعلم.</a:t>
            </a:r>
            <a:r>
              <a:rPr lang="en-US" sz="3800" b="1" dirty="0">
                <a:effectLst>
                  <a:outerShdw blurRad="38100" dist="38100" dir="2700000" algn="tl">
                    <a:srgbClr val="000000">
                      <a:alpha val="43137"/>
                    </a:srgbClr>
                  </a:outerShdw>
                </a:effectLst>
                <a:latin typeface="+mn-lt"/>
                <a:ea typeface="+mn-ea"/>
                <a:cs typeface="Ali-A-Sharif" pitchFamily="2" charset="-78"/>
              </a:rPr>
              <a:t/>
            </a:r>
            <a:br>
              <a:rPr lang="en-US" sz="3800" b="1" dirty="0">
                <a:effectLst>
                  <a:outerShdw blurRad="38100" dist="38100" dir="2700000" algn="tl">
                    <a:srgbClr val="000000">
                      <a:alpha val="43137"/>
                    </a:srgbClr>
                  </a:outerShdw>
                </a:effectLst>
                <a:latin typeface="+mn-lt"/>
                <a:ea typeface="+mn-ea"/>
                <a:cs typeface="Ali-A-Sharif" pitchFamily="2" charset="-78"/>
              </a:rPr>
            </a:br>
            <a:r>
              <a:rPr lang="en-US" sz="3800" b="1" dirty="0">
                <a:solidFill>
                  <a:srgbClr val="00B050"/>
                </a:solidFill>
                <a:effectLst>
                  <a:outerShdw blurRad="38100" dist="38100" dir="2700000" algn="tl">
                    <a:srgbClr val="000000">
                      <a:alpha val="43137"/>
                    </a:srgbClr>
                  </a:outerShdw>
                </a:effectLst>
                <a:latin typeface="+mn-lt"/>
                <a:ea typeface="+mn-ea"/>
                <a:cs typeface="Ali-A-Sharif" pitchFamily="2" charset="-78"/>
              </a:rPr>
              <a:t>←</a:t>
            </a:r>
            <a:r>
              <a:rPr lang="en-US" sz="3800" b="1" dirty="0">
                <a:solidFill>
                  <a:srgbClr val="0070C0"/>
                </a:solidFill>
                <a:effectLst>
                  <a:outerShdw blurRad="38100" dist="38100" dir="2700000" algn="tl">
                    <a:srgbClr val="000000">
                      <a:alpha val="43137"/>
                    </a:srgbClr>
                  </a:outerShdw>
                </a:effectLst>
                <a:cs typeface="Ali-A-Sharif" pitchFamily="2" charset="-78"/>
              </a:rPr>
              <a:t> </a:t>
            </a:r>
            <a:r>
              <a:rPr lang="ar-IQ" sz="3800" b="1" dirty="0" smtClean="0">
                <a:solidFill>
                  <a:srgbClr val="0070C0"/>
                </a:solidFill>
                <a:effectLst>
                  <a:outerShdw blurRad="38100" dist="38100" dir="2700000" algn="tl">
                    <a:srgbClr val="000000">
                      <a:alpha val="43137"/>
                    </a:srgbClr>
                  </a:outerShdw>
                </a:effectLst>
                <a:cs typeface="Ali-A-Sharif" pitchFamily="2" charset="-78"/>
              </a:rPr>
              <a:t> </a:t>
            </a:r>
            <a:r>
              <a:rPr lang="ar-SA" sz="3800" b="1" dirty="0" smtClean="0">
                <a:effectLst>
                  <a:outerShdw blurRad="38100" dist="38100" dir="2700000" algn="tl">
                    <a:srgbClr val="000000">
                      <a:alpha val="43137"/>
                    </a:srgbClr>
                  </a:outerShdw>
                </a:effectLst>
                <a:latin typeface="+mn-lt"/>
                <a:ea typeface="+mn-ea"/>
                <a:cs typeface="Ali-A-Sharif" pitchFamily="2" charset="-78"/>
              </a:rPr>
              <a:t>نادى </a:t>
            </a:r>
            <a:r>
              <a:rPr lang="ar-SA" sz="3800" b="1" dirty="0">
                <a:effectLst>
                  <a:outerShdw blurRad="38100" dist="38100" dir="2700000" algn="tl">
                    <a:srgbClr val="000000">
                      <a:alpha val="43137"/>
                    </a:srgbClr>
                  </a:outerShdw>
                </a:effectLst>
                <a:latin typeface="+mn-lt"/>
                <a:ea typeface="+mn-ea"/>
                <a:cs typeface="Ali-A-Sharif" pitchFamily="2" charset="-78"/>
              </a:rPr>
              <a:t>ابن خلدون بضرورة الابتعاد عن تراكم المعلومات وتنوعها على المتعلم لما لها من أثر </a:t>
            </a:r>
            <a:r>
              <a:rPr lang="ar-SA" sz="3800" b="1" dirty="0" smtClean="0">
                <a:effectLst>
                  <a:outerShdw blurRad="38100" dist="38100" dir="2700000" algn="tl">
                    <a:srgbClr val="000000">
                      <a:alpha val="43137"/>
                    </a:srgbClr>
                  </a:outerShdw>
                </a:effectLst>
                <a:latin typeface="+mn-lt"/>
                <a:ea typeface="+mn-ea"/>
                <a:cs typeface="Ali-A-Sharif" pitchFamily="2" charset="-78"/>
              </a:rPr>
              <a:t>سل</a:t>
            </a:r>
            <a:r>
              <a:rPr lang="ar-IQ" sz="3800" b="1" dirty="0" smtClean="0">
                <a:effectLst>
                  <a:outerShdw blurRad="38100" dist="38100" dir="2700000" algn="tl">
                    <a:srgbClr val="000000">
                      <a:alpha val="43137"/>
                    </a:srgbClr>
                  </a:outerShdw>
                </a:effectLst>
                <a:latin typeface="+mn-lt"/>
                <a:ea typeface="+mn-ea"/>
                <a:cs typeface="Ali-A-Sharif" pitchFamily="2" charset="-78"/>
              </a:rPr>
              <a:t>بى</a:t>
            </a:r>
            <a:r>
              <a:rPr lang="ar-SA" sz="3800" b="1" dirty="0" smtClean="0">
                <a:effectLst>
                  <a:outerShdw blurRad="38100" dist="38100" dir="2700000" algn="tl">
                    <a:srgbClr val="000000">
                      <a:alpha val="43137"/>
                    </a:srgbClr>
                  </a:outerShdw>
                </a:effectLst>
                <a:latin typeface="+mn-lt"/>
                <a:ea typeface="+mn-ea"/>
                <a:cs typeface="Ali-A-Sharif" pitchFamily="2" charset="-78"/>
              </a:rPr>
              <a:t> </a:t>
            </a:r>
            <a:r>
              <a:rPr lang="ar-SA" sz="3800" b="1" dirty="0">
                <a:effectLst>
                  <a:outerShdw blurRad="38100" dist="38100" dir="2700000" algn="tl">
                    <a:srgbClr val="000000">
                      <a:alpha val="43137"/>
                    </a:srgbClr>
                  </a:outerShdw>
                </a:effectLst>
                <a:latin typeface="+mn-lt"/>
                <a:ea typeface="+mn-ea"/>
                <a:cs typeface="Ali-A-Sharif" pitchFamily="2" charset="-78"/>
              </a:rPr>
              <a:t>في تحصيل المتعلم وقد </a:t>
            </a:r>
            <a:r>
              <a:rPr lang="ar-SA" sz="3800" b="1" dirty="0" smtClean="0">
                <a:effectLst>
                  <a:outerShdw blurRad="38100" dist="38100" dir="2700000" algn="tl">
                    <a:srgbClr val="000000">
                      <a:alpha val="43137"/>
                    </a:srgbClr>
                  </a:outerShdw>
                </a:effectLst>
                <a:latin typeface="+mn-lt"/>
                <a:ea typeface="+mn-ea"/>
                <a:cs typeface="Ali-A-Sharif" pitchFamily="2" charset="-78"/>
              </a:rPr>
              <a:t>أك</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د </a:t>
            </a:r>
            <a:r>
              <a:rPr lang="ar-SA" sz="3800" b="1" dirty="0">
                <a:effectLst>
                  <a:outerShdw blurRad="38100" dist="38100" dir="2700000" algn="tl">
                    <a:srgbClr val="000000">
                      <a:alpha val="43137"/>
                    </a:srgbClr>
                  </a:outerShdw>
                </a:effectLst>
                <a:latin typeface="+mn-lt"/>
                <a:ea typeface="+mn-ea"/>
                <a:cs typeface="Ali-A-Sharif" pitchFamily="2" charset="-78"/>
              </a:rPr>
              <a:t>على </a:t>
            </a:r>
            <a:r>
              <a:rPr lang="ar-SA" sz="3800" b="1" dirty="0" smtClean="0">
                <a:effectLst>
                  <a:outerShdw blurRad="38100" dist="38100" dir="2700000" algn="tl">
                    <a:srgbClr val="000000">
                      <a:alpha val="43137"/>
                    </a:srgbClr>
                  </a:outerShdw>
                </a:effectLst>
                <a:latin typeface="+mn-lt"/>
                <a:ea typeface="+mn-ea"/>
                <a:cs typeface="Ali-A-Sharif" pitchFamily="2" charset="-78"/>
              </a:rPr>
              <a:t>أهم</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ي</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ة الت</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خص</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ص </a:t>
            </a:r>
            <a:r>
              <a:rPr lang="ar-SA" sz="3800" b="1" dirty="0">
                <a:effectLst>
                  <a:outerShdw blurRad="38100" dist="38100" dir="2700000" algn="tl">
                    <a:srgbClr val="000000">
                      <a:alpha val="43137"/>
                    </a:srgbClr>
                  </a:outerShdw>
                </a:effectLst>
                <a:latin typeface="+mn-lt"/>
                <a:ea typeface="+mn-ea"/>
                <a:cs typeface="Ali-A-Sharif" pitchFamily="2" charset="-78"/>
              </a:rPr>
              <a:t>في العلم </a:t>
            </a:r>
            <a:r>
              <a:rPr lang="ar-SA" sz="3800" b="1" dirty="0" smtClean="0">
                <a:effectLst>
                  <a:outerShdw blurRad="38100" dist="38100" dir="2700000" algn="tl">
                    <a:srgbClr val="000000">
                      <a:alpha val="43137"/>
                    </a:srgbClr>
                  </a:outerShdw>
                </a:effectLst>
                <a:latin typeface="+mn-lt"/>
                <a:ea typeface="+mn-ea"/>
                <a:cs typeface="Ali-A-Sharif" pitchFamily="2" charset="-78"/>
              </a:rPr>
              <a:t>والمعرفة</a:t>
            </a:r>
            <a:r>
              <a:rPr lang="ar-IQ" sz="3800" b="1" dirty="0" smtClean="0">
                <a:effectLst>
                  <a:outerShdw blurRad="38100" dist="38100" dir="2700000" algn="tl">
                    <a:srgbClr val="000000">
                      <a:alpha val="43137"/>
                    </a:srgbClr>
                  </a:outerShdw>
                </a:effectLst>
                <a:latin typeface="+mn-lt"/>
                <a:ea typeface="+mn-ea"/>
                <a:cs typeface="Ali-A-Sharif" pitchFamily="2" charset="-78"/>
              </a:rPr>
              <a:t> </a:t>
            </a:r>
            <a:r>
              <a:rPr lang="ar-SA" sz="3800" b="1" dirty="0" smtClean="0">
                <a:effectLst>
                  <a:outerShdw blurRad="38100" dist="38100" dir="2700000" algn="tl">
                    <a:srgbClr val="000000">
                      <a:alpha val="43137"/>
                    </a:srgbClr>
                  </a:outerShdw>
                </a:effectLst>
                <a:latin typeface="+mn-lt"/>
                <a:ea typeface="+mn-ea"/>
                <a:cs typeface="Ali-A-Sharif" pitchFamily="2" charset="-78"/>
              </a:rPr>
              <a:t>.</a:t>
            </a:r>
            <a:r>
              <a:rPr lang="en-US" sz="3800" b="1" dirty="0">
                <a:effectLst>
                  <a:outerShdw blurRad="38100" dist="38100" dir="2700000" algn="tl">
                    <a:srgbClr val="000000">
                      <a:alpha val="43137"/>
                    </a:srgbClr>
                  </a:outerShdw>
                </a:effectLst>
                <a:latin typeface="+mn-lt"/>
                <a:ea typeface="+mn-ea"/>
                <a:cs typeface="Ali-A-Sharif" pitchFamily="2" charset="-78"/>
              </a:rPr>
              <a:t/>
            </a:r>
            <a:br>
              <a:rPr lang="en-US" sz="3800" b="1" dirty="0">
                <a:effectLst>
                  <a:outerShdw blurRad="38100" dist="38100" dir="2700000" algn="tl">
                    <a:srgbClr val="000000">
                      <a:alpha val="43137"/>
                    </a:srgbClr>
                  </a:outerShdw>
                </a:effectLst>
                <a:latin typeface="+mn-lt"/>
                <a:ea typeface="+mn-ea"/>
                <a:cs typeface="Ali-A-Sharif" pitchFamily="2" charset="-78"/>
              </a:rPr>
            </a:br>
            <a:r>
              <a:rPr lang="en-US" sz="3800" b="1" dirty="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en-US" sz="3800" b="1" dirty="0">
                <a:solidFill>
                  <a:srgbClr val="0070C0"/>
                </a:solidFill>
                <a:effectLst>
                  <a:outerShdw blurRad="38100" dist="38100" dir="2700000" algn="tl">
                    <a:srgbClr val="000000">
                      <a:alpha val="43137"/>
                    </a:srgbClr>
                  </a:outerShdw>
                </a:effectLst>
                <a:cs typeface="Ali-A-Sharif" pitchFamily="2" charset="-78"/>
              </a:rPr>
              <a:t> </a:t>
            </a:r>
            <a:r>
              <a:rPr lang="ar-IQ" sz="3800" b="1" dirty="0" smtClean="0">
                <a:solidFill>
                  <a:srgbClr val="0070C0"/>
                </a:solidFill>
                <a:effectLst>
                  <a:outerShdw blurRad="38100" dist="38100" dir="2700000" algn="tl">
                    <a:srgbClr val="000000">
                      <a:alpha val="43137"/>
                    </a:srgbClr>
                  </a:outerShdw>
                </a:effectLst>
                <a:cs typeface="Ali-A-Sharif" pitchFamily="2" charset="-78"/>
              </a:rPr>
              <a:t> </a:t>
            </a:r>
            <a:r>
              <a:rPr lang="ar-SA" sz="3800" b="1" dirty="0" smtClean="0">
                <a:effectLst>
                  <a:outerShdw blurRad="38100" dist="38100" dir="2700000" algn="tl">
                    <a:srgbClr val="000000">
                      <a:alpha val="43137"/>
                    </a:srgbClr>
                  </a:outerShdw>
                </a:effectLst>
                <a:latin typeface="+mn-lt"/>
                <a:ea typeface="+mn-ea"/>
                <a:cs typeface="Ali-A-Sharif" pitchFamily="2" charset="-78"/>
              </a:rPr>
              <a:t>أك</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د </a:t>
            </a:r>
            <a:r>
              <a:rPr lang="ar-SA" sz="3800" b="1" dirty="0">
                <a:effectLst>
                  <a:outerShdw blurRad="38100" dist="38100" dir="2700000" algn="tl">
                    <a:srgbClr val="000000">
                      <a:alpha val="43137"/>
                    </a:srgbClr>
                  </a:outerShdw>
                </a:effectLst>
                <a:latin typeface="+mn-lt"/>
                <a:ea typeface="+mn-ea"/>
                <a:cs typeface="Ali-A-Sharif" pitchFamily="2" charset="-78"/>
              </a:rPr>
              <a:t>على </a:t>
            </a:r>
            <a:r>
              <a:rPr lang="ar-SA" sz="3800" b="1" dirty="0" smtClean="0">
                <a:effectLst>
                  <a:outerShdw blurRad="38100" dist="38100" dir="2700000" algn="tl">
                    <a:srgbClr val="000000">
                      <a:alpha val="43137"/>
                    </a:srgbClr>
                  </a:outerShdw>
                </a:effectLst>
                <a:latin typeface="+mn-lt"/>
                <a:ea typeface="+mn-ea"/>
                <a:cs typeface="Ali-A-Sharif" pitchFamily="2" charset="-78"/>
              </a:rPr>
              <a:t>أهم</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ي</a:t>
            </a:r>
            <a:r>
              <a:rPr lang="ar-IQ" sz="3800" b="1" dirty="0" smtClean="0">
                <a:effectLst>
                  <a:outerShdw blurRad="38100" dist="38100" dir="2700000" algn="tl">
                    <a:srgbClr val="000000">
                      <a:alpha val="43137"/>
                    </a:srgbClr>
                  </a:outerShdw>
                </a:effectLst>
                <a:latin typeface="+mn-lt"/>
                <a:ea typeface="+mn-ea"/>
                <a:cs typeface="Ali-A-Sharif" pitchFamily="2" charset="-78"/>
              </a:rPr>
              <a:t>َّ</a:t>
            </a:r>
            <a:r>
              <a:rPr lang="ar-SA" sz="3800" b="1" dirty="0" smtClean="0">
                <a:effectLst>
                  <a:outerShdw blurRad="38100" dist="38100" dir="2700000" algn="tl">
                    <a:srgbClr val="000000">
                      <a:alpha val="43137"/>
                    </a:srgbClr>
                  </a:outerShdw>
                </a:effectLst>
                <a:latin typeface="+mn-lt"/>
                <a:ea typeface="+mn-ea"/>
                <a:cs typeface="Ali-A-Sharif" pitchFamily="2" charset="-78"/>
              </a:rPr>
              <a:t>ة </a:t>
            </a:r>
            <a:r>
              <a:rPr lang="ar-SA" sz="3800" b="1" dirty="0">
                <a:effectLst>
                  <a:outerShdw blurRad="38100" dist="38100" dir="2700000" algn="tl">
                    <a:srgbClr val="000000">
                      <a:alpha val="43137"/>
                    </a:srgbClr>
                  </a:outerShdw>
                </a:effectLst>
                <a:latin typeface="+mn-lt"/>
                <a:ea typeface="+mn-ea"/>
                <a:cs typeface="Ali-A-Sharif" pitchFamily="2" charset="-78"/>
              </a:rPr>
              <a:t>العلاقة بين المعلم والمتعلم والتي ينبغي أنْ </a:t>
            </a:r>
            <a:r>
              <a:rPr lang="ar-SA" sz="3800" b="1" dirty="0" smtClean="0">
                <a:effectLst>
                  <a:outerShdw blurRad="38100" dist="38100" dir="2700000" algn="tl">
                    <a:srgbClr val="000000">
                      <a:alpha val="43137"/>
                    </a:srgbClr>
                  </a:outerShdw>
                </a:effectLst>
                <a:latin typeface="+mn-lt"/>
                <a:ea typeface="+mn-ea"/>
                <a:cs typeface="Ali-A-Sharif" pitchFamily="2" charset="-78"/>
              </a:rPr>
              <a:t>يراع</a:t>
            </a:r>
            <a:r>
              <a:rPr lang="ar-IQ" sz="3800" b="1" dirty="0" smtClean="0">
                <a:effectLst>
                  <a:outerShdw blurRad="38100" dist="38100" dir="2700000" algn="tl">
                    <a:srgbClr val="000000">
                      <a:alpha val="43137"/>
                    </a:srgbClr>
                  </a:outerShdw>
                </a:effectLst>
                <a:latin typeface="+mn-lt"/>
                <a:ea typeface="+mn-ea"/>
                <a:cs typeface="Ali-A-Sharif" pitchFamily="2" charset="-78"/>
              </a:rPr>
              <a:t>ي</a:t>
            </a:r>
            <a:r>
              <a:rPr lang="ar-SA" sz="3800" b="1" dirty="0" smtClean="0">
                <a:effectLst>
                  <a:outerShdw blurRad="38100" dist="38100" dir="2700000" algn="tl">
                    <a:srgbClr val="000000">
                      <a:alpha val="43137"/>
                    </a:srgbClr>
                  </a:outerShdw>
                </a:effectLst>
                <a:latin typeface="+mn-lt"/>
                <a:ea typeface="+mn-ea"/>
                <a:cs typeface="Ali-A-Sharif" pitchFamily="2" charset="-78"/>
              </a:rPr>
              <a:t> </a:t>
            </a:r>
            <a:r>
              <a:rPr lang="ar-SA" sz="3800" b="1" dirty="0">
                <a:effectLst>
                  <a:outerShdw blurRad="38100" dist="38100" dir="2700000" algn="tl">
                    <a:srgbClr val="000000">
                      <a:alpha val="43137"/>
                    </a:srgbClr>
                  </a:outerShdw>
                </a:effectLst>
                <a:latin typeface="+mn-lt"/>
                <a:ea typeface="+mn-ea"/>
                <a:cs typeface="Ali-A-Sharif" pitchFamily="2" charset="-78"/>
              </a:rPr>
              <a:t>فيها أمور كثيرة فعلى المعلم أنْ يطيب نفس المتعلم ولا يحزنه فيميت ذهنه</a:t>
            </a:r>
            <a:r>
              <a:rPr lang="en-US" sz="3800" b="1" dirty="0" smtClean="0">
                <a:effectLst>
                  <a:outerShdw blurRad="38100" dist="38100" dir="2700000" algn="tl">
                    <a:srgbClr val="000000">
                      <a:alpha val="43137"/>
                    </a:srgbClr>
                  </a:outerShdw>
                </a:effectLst>
                <a:latin typeface="+mn-lt"/>
                <a:ea typeface="+mn-ea"/>
                <a:cs typeface="Ali-A-Sharif" pitchFamily="2" charset="-78"/>
              </a:rPr>
              <a:t>.</a:t>
            </a:r>
            <a:r>
              <a:rPr lang="ar-IQ" sz="3800" b="1" dirty="0" smtClean="0">
                <a:effectLst>
                  <a:outerShdw blurRad="38100" dist="38100" dir="2700000" algn="tl">
                    <a:srgbClr val="000000">
                      <a:alpha val="43137"/>
                    </a:srgbClr>
                  </a:outerShdw>
                </a:effectLst>
                <a:latin typeface="+mn-lt"/>
                <a:ea typeface="+mn-ea"/>
                <a:cs typeface="Ali-A-Sharif" pitchFamily="2" charset="-78"/>
              </a:rPr>
              <a:t> </a:t>
            </a:r>
            <a:endParaRPr lang="en-US" sz="38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322492710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9382" y="249382"/>
            <a:ext cx="11845636" cy="6192982"/>
          </a:xfrm>
        </p:spPr>
        <p:txBody>
          <a:bodyPr>
            <a:noAutofit/>
          </a:bodyPr>
          <a:lstStyle/>
          <a:p>
            <a:pPr algn="r" rtl="1">
              <a:lnSpc>
                <a:spcPct val="150000"/>
              </a:lnSpc>
            </a:pPr>
            <a:r>
              <a:rPr lang="ar-IQ"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SA" sz="72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مرحلة </a:t>
            </a:r>
            <a:r>
              <a:rPr lang="ar-SA" sz="7200" b="1" dirty="0">
                <a:solidFill>
                  <a:srgbClr val="FF0000"/>
                </a:solidFill>
                <a:effectLst>
                  <a:outerShdw blurRad="38100" dist="38100" dir="2700000" algn="tl">
                    <a:srgbClr val="000000">
                      <a:alpha val="43137"/>
                    </a:srgbClr>
                  </a:outerShdw>
                </a:effectLst>
                <a:latin typeface="+mn-lt"/>
                <a:ea typeface="+mn-ea"/>
                <a:cs typeface="Ali-A-Jiddah" pitchFamily="2" charset="-78"/>
              </a:rPr>
              <a:t>الفلسفة </a:t>
            </a:r>
            <a:r>
              <a:rPr lang="ar-SA" sz="72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الحديثة</a:t>
            </a:r>
            <a:r>
              <a:rPr lang="en-US" b="1" dirty="0">
                <a:solidFill>
                  <a:srgbClr val="FF0000"/>
                </a:solidFill>
                <a:effectLst>
                  <a:outerShdw blurRad="38100" dist="38100" dir="2700000" algn="tl">
                    <a:srgbClr val="000000">
                      <a:alpha val="43137"/>
                    </a:srgbClr>
                  </a:outerShdw>
                </a:effectLst>
                <a:latin typeface="+mn-lt"/>
                <a:ea typeface="+mn-ea"/>
                <a:cs typeface="Ali-A-Jiddah" pitchFamily="2" charset="-78"/>
              </a:rPr>
              <a:t/>
            </a:r>
            <a:br>
              <a:rPr lang="en-US" b="1" dirty="0">
                <a:solidFill>
                  <a:srgbClr val="FF0000"/>
                </a:solidFill>
                <a:effectLst>
                  <a:outerShdw blurRad="38100" dist="38100" dir="2700000" algn="tl">
                    <a:srgbClr val="000000">
                      <a:alpha val="43137"/>
                    </a:srgbClr>
                  </a:outerShdw>
                </a:effectLst>
                <a:latin typeface="+mn-lt"/>
                <a:ea typeface="+mn-ea"/>
                <a:cs typeface="Ali-A-Jiddah" pitchFamily="2" charset="-78"/>
              </a:rPr>
            </a:br>
            <a:r>
              <a:rPr lang="ar-SA" sz="5000" b="1" dirty="0">
                <a:effectLst>
                  <a:outerShdw blurRad="38100" dist="38100" dir="2700000" algn="tl">
                    <a:srgbClr val="000000">
                      <a:alpha val="43137"/>
                    </a:srgbClr>
                  </a:outerShdw>
                </a:effectLst>
                <a:latin typeface="+mn-lt"/>
                <a:ea typeface="+mn-ea"/>
                <a:cs typeface="Ali-A-Sharif" pitchFamily="2" charset="-78"/>
              </a:rPr>
              <a:t>لقد ظهرت هذه المرحلة خلال عصر </a:t>
            </a:r>
            <a:r>
              <a:rPr lang="ar-SA" sz="5000" b="1" dirty="0" smtClean="0">
                <a:effectLst>
                  <a:outerShdw blurRad="38100" dist="38100" dir="2700000" algn="tl">
                    <a:srgbClr val="000000">
                      <a:alpha val="43137"/>
                    </a:srgbClr>
                  </a:outerShdw>
                </a:effectLst>
                <a:latin typeface="+mn-lt"/>
                <a:ea typeface="+mn-ea"/>
                <a:cs typeface="Ali-A-Sharif" pitchFamily="2" charset="-78"/>
              </a:rPr>
              <a:t>الن</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هضة الأوربي</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ة </a:t>
            </a:r>
            <a:r>
              <a:rPr lang="ar-SA" sz="5000" b="1" dirty="0">
                <a:effectLst>
                  <a:outerShdw blurRad="38100" dist="38100" dir="2700000" algn="tl">
                    <a:srgbClr val="000000">
                      <a:alpha val="43137"/>
                    </a:srgbClr>
                  </a:outerShdw>
                </a:effectLst>
                <a:latin typeface="+mn-lt"/>
                <a:ea typeface="+mn-ea"/>
                <a:cs typeface="Ali-A-Sharif" pitchFamily="2" charset="-78"/>
              </a:rPr>
              <a:t>وقد </a:t>
            </a:r>
            <a:r>
              <a:rPr lang="ar-SA" sz="5000" b="1" dirty="0" smtClean="0">
                <a:effectLst>
                  <a:outerShdw blurRad="38100" dist="38100" dir="2700000" algn="tl">
                    <a:srgbClr val="000000">
                      <a:alpha val="43137"/>
                    </a:srgbClr>
                  </a:outerShdw>
                </a:effectLst>
                <a:latin typeface="+mn-lt"/>
                <a:ea typeface="+mn-ea"/>
                <a:cs typeface="Ali-A-Sharif" pitchFamily="2" charset="-78"/>
              </a:rPr>
              <a:t>تمي</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زت </a:t>
            </a:r>
            <a:r>
              <a:rPr lang="ar-SA" sz="5000" b="1" dirty="0">
                <a:effectLst>
                  <a:outerShdw blurRad="38100" dist="38100" dir="2700000" algn="tl">
                    <a:srgbClr val="000000">
                      <a:alpha val="43137"/>
                    </a:srgbClr>
                  </a:outerShdw>
                </a:effectLst>
                <a:latin typeface="+mn-lt"/>
                <a:ea typeface="+mn-ea"/>
                <a:cs typeface="Ali-A-Sharif" pitchFamily="2" charset="-78"/>
              </a:rPr>
              <a:t>بالعديد من </a:t>
            </a:r>
            <a:r>
              <a:rPr lang="ar-SA" sz="5000" b="1" dirty="0" smtClean="0">
                <a:effectLst>
                  <a:outerShdw blurRad="38100" dist="38100" dir="2700000" algn="tl">
                    <a:srgbClr val="000000">
                      <a:alpha val="43137"/>
                    </a:srgbClr>
                  </a:outerShdw>
                </a:effectLst>
                <a:latin typeface="+mn-lt"/>
                <a:ea typeface="+mn-ea"/>
                <a:cs typeface="Ali-A-Sharif" pitchFamily="2" charset="-78"/>
              </a:rPr>
              <a:t>الت</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طورات والت</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حولات </a:t>
            </a:r>
            <a:r>
              <a:rPr lang="ar-SA" sz="5000" b="1" dirty="0">
                <a:effectLst>
                  <a:outerShdw blurRad="38100" dist="38100" dir="2700000" algn="tl">
                    <a:srgbClr val="000000">
                      <a:alpha val="43137"/>
                    </a:srgbClr>
                  </a:outerShdw>
                </a:effectLst>
                <a:latin typeface="+mn-lt"/>
                <a:ea typeface="+mn-ea"/>
                <a:cs typeface="Ali-A-Sharif" pitchFamily="2" charset="-78"/>
              </a:rPr>
              <a:t>شملت </a:t>
            </a:r>
            <a:r>
              <a:rPr lang="ar-SA" sz="5000" b="1" dirty="0" smtClean="0">
                <a:effectLst>
                  <a:outerShdw blurRad="38100" dist="38100" dir="2700000" algn="tl">
                    <a:srgbClr val="000000">
                      <a:alpha val="43137"/>
                    </a:srgbClr>
                  </a:outerShdw>
                </a:effectLst>
                <a:latin typeface="+mn-lt"/>
                <a:ea typeface="+mn-ea"/>
                <a:cs typeface="Ali-A-Sharif" pitchFamily="2" charset="-78"/>
              </a:rPr>
              <a:t>الن</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ظرة الفلسفي</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ة </a:t>
            </a:r>
            <a:r>
              <a:rPr lang="ar-SA" sz="5000" b="1" dirty="0">
                <a:effectLst>
                  <a:outerShdw blurRad="38100" dist="38100" dir="2700000" algn="tl">
                    <a:srgbClr val="000000">
                      <a:alpha val="43137"/>
                    </a:srgbClr>
                  </a:outerShdw>
                </a:effectLst>
                <a:latin typeface="+mn-lt"/>
                <a:ea typeface="+mn-ea"/>
                <a:cs typeface="Ali-A-Sharif" pitchFamily="2" charset="-78"/>
              </a:rPr>
              <a:t>عن </a:t>
            </a:r>
            <a:r>
              <a:rPr lang="ar-SA" sz="5000" b="1" dirty="0" smtClean="0">
                <a:effectLst>
                  <a:outerShdw blurRad="38100" dist="38100" dir="2700000" algn="tl">
                    <a:srgbClr val="000000">
                      <a:alpha val="43137"/>
                    </a:srgbClr>
                  </a:outerShdw>
                </a:effectLst>
                <a:latin typeface="+mn-lt"/>
                <a:ea typeface="+mn-ea"/>
                <a:cs typeface="Ali-A-Sharif" pitchFamily="2" charset="-78"/>
              </a:rPr>
              <a:t>الر</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وح </a:t>
            </a:r>
            <a:r>
              <a:rPr lang="ar-SA" sz="5000" b="1" dirty="0">
                <a:effectLst>
                  <a:outerShdw blurRad="38100" dist="38100" dir="2700000" algn="tl">
                    <a:srgbClr val="000000">
                      <a:alpha val="43137"/>
                    </a:srgbClr>
                  </a:outerShdw>
                </a:effectLst>
                <a:latin typeface="+mn-lt"/>
                <a:ea typeface="+mn-ea"/>
                <a:cs typeface="Ali-A-Sharif" pitchFamily="2" charset="-78"/>
              </a:rPr>
              <a:t>والعقل وسلوك الإنسان بصورة عامة وقد جاءت تلك </a:t>
            </a:r>
            <a:r>
              <a:rPr lang="ar-SA" sz="5000" b="1" dirty="0" smtClean="0">
                <a:effectLst>
                  <a:outerShdw blurRad="38100" dist="38100" dir="2700000" algn="tl">
                    <a:srgbClr val="000000">
                      <a:alpha val="43137"/>
                    </a:srgbClr>
                  </a:outerShdw>
                </a:effectLst>
                <a:latin typeface="+mn-lt"/>
                <a:ea typeface="+mn-ea"/>
                <a:cs typeface="Ali-A-Sharif" pitchFamily="2" charset="-78"/>
              </a:rPr>
              <a:t>الت</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حولات </a:t>
            </a:r>
            <a:r>
              <a:rPr lang="ar-SA" sz="5000" b="1" dirty="0">
                <a:effectLst>
                  <a:outerShdw blurRad="38100" dist="38100" dir="2700000" algn="tl">
                    <a:srgbClr val="000000">
                      <a:alpha val="43137"/>
                    </a:srgbClr>
                  </a:outerShdw>
                </a:effectLst>
                <a:latin typeface="+mn-lt"/>
                <a:ea typeface="+mn-ea"/>
                <a:cs typeface="Ali-A-Sharif" pitchFamily="2" charset="-78"/>
              </a:rPr>
              <a:t>على يد العديد من الفلاسفة وعلى </a:t>
            </a:r>
            <a:r>
              <a:rPr lang="ar-SA" sz="5000" b="1" dirty="0" smtClean="0">
                <a:effectLst>
                  <a:outerShdw blurRad="38100" dist="38100" dir="2700000" algn="tl">
                    <a:srgbClr val="000000">
                      <a:alpha val="43137"/>
                    </a:srgbClr>
                  </a:outerShdw>
                </a:effectLst>
                <a:latin typeface="+mn-lt"/>
                <a:ea typeface="+mn-ea"/>
                <a:cs typeface="Ali-A-Sharif" pitchFamily="2" charset="-78"/>
              </a:rPr>
              <a:t>رأسهم</a:t>
            </a:r>
            <a:r>
              <a:rPr lang="ar-IQ" sz="5000" b="1" dirty="0" smtClean="0">
                <a:effectLst>
                  <a:outerShdw blurRad="38100" dist="38100" dir="2700000" algn="tl">
                    <a:srgbClr val="000000">
                      <a:alpha val="43137"/>
                    </a:srgbClr>
                  </a:outerShdw>
                </a:effectLst>
                <a:latin typeface="+mn-lt"/>
                <a:ea typeface="+mn-ea"/>
                <a:cs typeface="Ali-A-Sharif" pitchFamily="2" charset="-78"/>
              </a:rPr>
              <a:t> </a:t>
            </a:r>
            <a:r>
              <a:rPr lang="ar-SA" sz="5000" b="1" dirty="0" smtClean="0">
                <a:effectLst>
                  <a:outerShdw blurRad="38100" dist="38100" dir="2700000" algn="tl">
                    <a:srgbClr val="000000">
                      <a:alpha val="43137"/>
                    </a:srgbClr>
                  </a:outerShdw>
                </a:effectLst>
                <a:latin typeface="+mn-lt"/>
                <a:ea typeface="+mn-ea"/>
                <a:cs typeface="Ali-A-Sharif" pitchFamily="2" charset="-78"/>
              </a:rPr>
              <a:t>:</a:t>
            </a:r>
            <a:endParaRPr lang="en-US" sz="50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342474079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0836" y="110836"/>
            <a:ext cx="11901055" cy="6400800"/>
          </a:xfrm>
        </p:spPr>
        <p:txBody>
          <a:bodyPr>
            <a:noAutofit/>
          </a:bodyPr>
          <a:lstStyle/>
          <a:p>
            <a:pPr algn="r" rtl="1">
              <a:lnSpc>
                <a:spcPct val="150000"/>
              </a:lnSpc>
            </a:pPr>
            <a:r>
              <a:rPr lang="ar-SA" sz="4800" b="1" dirty="0">
                <a:solidFill>
                  <a:srgbClr val="FF0000"/>
                </a:solidFill>
                <a:effectLst>
                  <a:outerShdw blurRad="38100" dist="38100" dir="2700000" algn="tl">
                    <a:srgbClr val="000000">
                      <a:alpha val="43137"/>
                    </a:srgbClr>
                  </a:outerShdw>
                </a:effectLst>
                <a:latin typeface="+mn-lt"/>
                <a:ea typeface="+mn-ea"/>
                <a:cs typeface="Ali-A-Jiddah" pitchFamily="2" charset="-78"/>
              </a:rPr>
              <a:t>☼ ديكارت </a:t>
            </a:r>
            <a:r>
              <a:rPr lang="ar-SA" sz="4200" b="1" dirty="0">
                <a:solidFill>
                  <a:srgbClr val="FF0000"/>
                </a:solidFill>
                <a:effectLst>
                  <a:outerShdw blurRad="38100" dist="38100" dir="2700000" algn="tl">
                    <a:srgbClr val="000000">
                      <a:alpha val="43137"/>
                    </a:srgbClr>
                  </a:outerShdw>
                </a:effectLst>
                <a:latin typeface="+mn-lt"/>
                <a:ea typeface="+mn-ea"/>
                <a:cs typeface="Ali-A-Jiddah" pitchFamily="2" charset="-78"/>
              </a:rPr>
              <a:t>(</a:t>
            </a:r>
            <a:r>
              <a:rPr lang="ar-SA" sz="4200" b="1" dirty="0">
                <a:solidFill>
                  <a:srgbClr val="FF0000"/>
                </a:solidFill>
                <a:effectLst>
                  <a:outerShdw blurRad="38100" dist="38100" dir="2700000" algn="tl">
                    <a:srgbClr val="000000">
                      <a:alpha val="43137"/>
                    </a:srgbClr>
                  </a:outerShdw>
                </a:effectLst>
                <a:latin typeface="Hacen Saudi Arabia" pitchFamily="2" charset="-78"/>
                <a:ea typeface="+mn-ea"/>
                <a:cs typeface="Hacen Saudi Arabia" pitchFamily="2" charset="-78"/>
              </a:rPr>
              <a:t>1576</a:t>
            </a:r>
            <a:r>
              <a:rPr lang="ar-SA" sz="4200" b="1" dirty="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SA" sz="4200" b="1" dirty="0">
                <a:solidFill>
                  <a:srgbClr val="FF0000"/>
                </a:solidFill>
                <a:effectLst>
                  <a:outerShdw blurRad="38100" dist="38100" dir="2700000" algn="tl">
                    <a:srgbClr val="000000">
                      <a:alpha val="43137"/>
                    </a:srgbClr>
                  </a:outerShdw>
                </a:effectLst>
                <a:latin typeface="Hacen Saudi Arabia" pitchFamily="2" charset="-78"/>
                <a:ea typeface="+mn-ea"/>
                <a:cs typeface="Hacen Saudi Arabia" pitchFamily="2" charset="-78"/>
              </a:rPr>
              <a:t>1650</a:t>
            </a:r>
            <a:r>
              <a:rPr lang="ar-SA" sz="4200" b="1" dirty="0">
                <a:solidFill>
                  <a:srgbClr val="FF0000"/>
                </a:solidFill>
                <a:effectLst>
                  <a:outerShdw blurRad="38100" dist="38100" dir="2700000" algn="tl">
                    <a:srgbClr val="000000">
                      <a:alpha val="43137"/>
                    </a:srgbClr>
                  </a:outerShdw>
                </a:effectLst>
                <a:latin typeface="+mn-lt"/>
                <a:ea typeface="+mn-ea"/>
                <a:cs typeface="Ali-A-Jiddah" pitchFamily="2" charset="-78"/>
              </a:rPr>
              <a:t>م):</a:t>
            </a:r>
            <a:r>
              <a:rPr lang="en-US" sz="3200" b="1" dirty="0">
                <a:effectLst>
                  <a:outerShdw blurRad="38100" dist="38100" dir="2700000" algn="tl">
                    <a:srgbClr val="000000">
                      <a:alpha val="43137"/>
                    </a:srgbClr>
                  </a:outerShdw>
                </a:effectLst>
                <a:latin typeface="+mn-lt"/>
                <a:ea typeface="+mn-ea"/>
                <a:cs typeface="Ali-A-Sharif" pitchFamily="2" charset="-78"/>
              </a:rPr>
              <a:t/>
            </a:r>
            <a:br>
              <a:rPr lang="en-US" sz="3200" b="1" dirty="0">
                <a:effectLst>
                  <a:outerShdw blurRad="38100" dist="38100" dir="2700000" algn="tl">
                    <a:srgbClr val="000000">
                      <a:alpha val="43137"/>
                    </a:srgbClr>
                  </a:outerShdw>
                </a:effectLst>
                <a:latin typeface="+mn-lt"/>
                <a:ea typeface="+mn-ea"/>
                <a:cs typeface="Ali-A-Sharif" pitchFamily="2" charset="-78"/>
              </a:rPr>
            </a:br>
            <a:r>
              <a:rPr lang="ar-SA" sz="4800" b="1" dirty="0" smtClean="0">
                <a:effectLst>
                  <a:outerShdw blurRad="38100" dist="38100" dir="2700000" algn="tl">
                    <a:srgbClr val="000000">
                      <a:alpha val="43137"/>
                    </a:srgbClr>
                  </a:outerShdw>
                </a:effectLst>
                <a:latin typeface="+mn-lt"/>
                <a:ea typeface="+mn-ea"/>
                <a:cs typeface="Ali-A-Sharif" pitchFamily="2" charset="-78"/>
              </a:rPr>
              <a:t>إنّ</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 أهم</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a:effectLst>
                  <a:outerShdw blurRad="38100" dist="38100" dir="2700000" algn="tl">
                    <a:srgbClr val="000000">
                      <a:alpha val="43137"/>
                    </a:srgbClr>
                  </a:outerShdw>
                </a:effectLst>
                <a:latin typeface="+mn-lt"/>
                <a:ea typeface="+mn-ea"/>
                <a:cs typeface="Ali-A-Sharif" pitchFamily="2" charset="-78"/>
              </a:rPr>
              <a:t>ما جاء به الفيلسوف الفرنسي (ديكارت) هو محاولة </a:t>
            </a:r>
            <a:r>
              <a:rPr lang="ar-SA" sz="4800" b="1" dirty="0" smtClean="0">
                <a:effectLst>
                  <a:outerShdw blurRad="38100" dist="38100" dir="2700000" algn="tl">
                    <a:srgbClr val="000000">
                      <a:alpha val="43137"/>
                    </a:srgbClr>
                  </a:outerShdw>
                </a:effectLst>
                <a:latin typeface="+mn-lt"/>
                <a:ea typeface="+mn-ea"/>
                <a:cs typeface="Ali-A-Sharif" pitchFamily="2" charset="-78"/>
              </a:rPr>
              <a:t>حل</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a:effectLst>
                  <a:outerShdw blurRad="38100" dist="38100" dir="2700000" algn="tl">
                    <a:srgbClr val="000000">
                      <a:alpha val="43137"/>
                    </a:srgbClr>
                  </a:outerShdw>
                </a:effectLst>
                <a:latin typeface="+mn-lt"/>
                <a:ea typeface="+mn-ea"/>
                <a:cs typeface="Ali-A-Sharif" pitchFamily="2" charset="-78"/>
              </a:rPr>
              <a:t>مشكلة العلاقة بين العقل والجسم وذلك </a:t>
            </a:r>
            <a:r>
              <a:rPr lang="ar-SA" sz="4800" b="1" dirty="0" smtClean="0">
                <a:effectLst>
                  <a:outerShdw blurRad="38100" dist="38100" dir="2700000" algn="tl">
                    <a:srgbClr val="000000">
                      <a:alpha val="43137"/>
                    </a:srgbClr>
                  </a:outerShdw>
                </a:effectLst>
                <a:latin typeface="+mn-lt"/>
                <a:ea typeface="+mn-ea"/>
                <a:cs typeface="Ali-A-Sharif" pitchFamily="2" charset="-78"/>
              </a:rPr>
              <a:t>أن</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a:effectLst>
                  <a:outerShdw blurRad="38100" dist="38100" dir="2700000" algn="tl">
                    <a:srgbClr val="000000">
                      <a:alpha val="43137"/>
                    </a:srgbClr>
                  </a:outerShdw>
                </a:effectLst>
                <a:latin typeface="+mn-lt"/>
                <a:ea typeface="+mn-ea"/>
                <a:cs typeface="Ali-A-Sharif" pitchFamily="2" charset="-78"/>
              </a:rPr>
              <a:t>الجسم من خصائصه الجوهرية الامتداد في المكان أي </a:t>
            </a:r>
            <a:r>
              <a:rPr lang="ar-SA" sz="4800" b="1" dirty="0" smtClean="0">
                <a:effectLst>
                  <a:outerShdw blurRad="38100" dist="38100" dir="2700000" algn="tl">
                    <a:srgbClr val="000000">
                      <a:alpha val="43137"/>
                    </a:srgbClr>
                  </a:outerShdw>
                </a:effectLst>
                <a:latin typeface="+mn-lt"/>
                <a:ea typeface="+mn-ea"/>
                <a:cs typeface="Ali-A-Sharif" pitchFamily="2" charset="-78"/>
              </a:rPr>
              <a:t>أن</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ه </a:t>
            </a:r>
            <a:r>
              <a:rPr lang="ar-SA" sz="4800" b="1" dirty="0">
                <a:effectLst>
                  <a:outerShdw blurRad="38100" dist="38100" dir="2700000" algn="tl">
                    <a:srgbClr val="000000">
                      <a:alpha val="43137"/>
                    </a:srgbClr>
                  </a:outerShdw>
                </a:effectLst>
                <a:latin typeface="+mn-lt"/>
                <a:ea typeface="+mn-ea"/>
                <a:cs typeface="Ali-A-Sharif" pitchFamily="2" charset="-78"/>
              </a:rPr>
              <a:t>يشغل </a:t>
            </a:r>
            <a:r>
              <a:rPr lang="ar-SA" sz="4800" b="1" dirty="0" smtClean="0">
                <a:effectLst>
                  <a:outerShdw blurRad="38100" dist="38100" dir="2700000" algn="tl">
                    <a:srgbClr val="000000">
                      <a:alpha val="43137"/>
                    </a:srgbClr>
                  </a:outerShdw>
                </a:effectLst>
                <a:latin typeface="+mn-lt"/>
                <a:ea typeface="+mn-ea"/>
                <a:cs typeface="Ali-A-Sharif" pitchFamily="2" charset="-78"/>
              </a:rPr>
              <a:t>حيز </a:t>
            </a:r>
            <a:r>
              <a:rPr lang="ar-SA" sz="4800" b="1" dirty="0">
                <a:effectLst>
                  <a:outerShdw blurRad="38100" dist="38100" dir="2700000" algn="tl">
                    <a:srgbClr val="000000">
                      <a:alpha val="43137"/>
                    </a:srgbClr>
                  </a:outerShdw>
                </a:effectLst>
                <a:latin typeface="+mn-lt"/>
                <a:ea typeface="+mn-ea"/>
                <a:cs typeface="Ali-A-Sharif" pitchFamily="2" charset="-78"/>
              </a:rPr>
              <a:t>من </a:t>
            </a:r>
            <a:r>
              <a:rPr lang="ar-SA" sz="4800" b="1" dirty="0" smtClean="0">
                <a:effectLst>
                  <a:outerShdw blurRad="38100" dist="38100" dir="2700000" algn="tl">
                    <a:srgbClr val="000000">
                      <a:alpha val="43137"/>
                    </a:srgbClr>
                  </a:outerShdw>
                </a:effectLst>
                <a:latin typeface="+mn-lt"/>
                <a:ea typeface="+mn-ea"/>
                <a:cs typeface="Ali-A-Sharif" pitchFamily="2" charset="-78"/>
              </a:rPr>
              <a:t>فراغ</a:t>
            </a:r>
            <a:r>
              <a:rPr lang="ar-IQ"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smtClean="0">
                <a:effectLst>
                  <a:outerShdw blurRad="38100" dist="38100" dir="2700000" algn="tl">
                    <a:srgbClr val="000000">
                      <a:alpha val="43137"/>
                    </a:srgbClr>
                  </a:outerShdw>
                </a:effectLst>
                <a:latin typeface="+mn-lt"/>
                <a:ea typeface="+mn-ea"/>
                <a:cs typeface="Ali-A-Sharif" pitchFamily="2" charset="-78"/>
              </a:rPr>
              <a:t> أم</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ا خاصي</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ة </a:t>
            </a:r>
            <a:r>
              <a:rPr lang="ar-SA" sz="4800" b="1" dirty="0">
                <a:effectLst>
                  <a:outerShdw blurRad="38100" dist="38100" dir="2700000" algn="tl">
                    <a:srgbClr val="000000">
                      <a:alpha val="43137"/>
                    </a:srgbClr>
                  </a:outerShdw>
                </a:effectLst>
                <a:latin typeface="+mn-lt"/>
                <a:ea typeface="+mn-ea"/>
                <a:cs typeface="Ali-A-Sharif" pitchFamily="2" charset="-78"/>
              </a:rPr>
              <a:t>العقل فهي </a:t>
            </a:r>
            <a:r>
              <a:rPr lang="ar-SA" sz="4800" b="1" dirty="0" smtClean="0">
                <a:effectLst>
                  <a:outerShdw blurRad="38100" dist="38100" dir="2700000" algn="tl">
                    <a:srgbClr val="000000">
                      <a:alpha val="43137"/>
                    </a:srgbClr>
                  </a:outerShdw>
                </a:effectLst>
                <a:latin typeface="+mn-lt"/>
                <a:ea typeface="+mn-ea"/>
                <a:cs typeface="Ali-A-Sharif" pitchFamily="2" charset="-78"/>
              </a:rPr>
              <a:t>الت</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فكير والش</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عور </a:t>
            </a:r>
            <a:r>
              <a:rPr lang="ar-SA" sz="4800" b="1" dirty="0">
                <a:effectLst>
                  <a:outerShdw blurRad="38100" dist="38100" dir="2700000" algn="tl">
                    <a:srgbClr val="000000">
                      <a:alpha val="43137"/>
                    </a:srgbClr>
                  </a:outerShdw>
                </a:effectLst>
                <a:latin typeface="+mn-lt"/>
                <a:ea typeface="+mn-ea"/>
                <a:cs typeface="Ali-A-Sharif" pitchFamily="2" charset="-78"/>
              </a:rPr>
              <a:t>لذا فهما يختلفان ويتمايزان وليس بينهما أي ارتباط طبيعي إنما الارتباط هو تفاعل ميكانيكي يجري في الغدة الصنوبرية في </a:t>
            </a:r>
            <a:r>
              <a:rPr lang="ar-SA" sz="4800" b="1" dirty="0" smtClean="0">
                <a:effectLst>
                  <a:outerShdw blurRad="38100" dist="38100" dir="2700000" algn="tl">
                    <a:srgbClr val="000000">
                      <a:alpha val="43137"/>
                    </a:srgbClr>
                  </a:outerShdw>
                </a:effectLst>
                <a:latin typeface="+mn-lt"/>
                <a:ea typeface="+mn-ea"/>
                <a:cs typeface="Ali-A-Sharif" pitchFamily="2" charset="-78"/>
              </a:rPr>
              <a:t>المخ</a:t>
            </a:r>
            <a:r>
              <a:rPr lang="ar-IQ"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smtClean="0">
                <a:effectLst>
                  <a:outerShdw blurRad="38100" dist="38100" dir="2700000" algn="tl">
                    <a:srgbClr val="000000">
                      <a:alpha val="43137"/>
                    </a:srgbClr>
                  </a:outerShdw>
                </a:effectLst>
                <a:latin typeface="+mn-lt"/>
                <a:ea typeface="+mn-ea"/>
                <a:cs typeface="Ali-A-Sharif" pitchFamily="2" charset="-78"/>
              </a:rPr>
              <a:t> </a:t>
            </a:r>
            <a:endParaRPr lang="en-US" sz="48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3583303672"/>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0108" y="110836"/>
            <a:ext cx="11831783" cy="6539346"/>
          </a:xfrm>
        </p:spPr>
        <p:txBody>
          <a:bodyPr>
            <a:noAutofit/>
          </a:bodyPr>
          <a:lstStyle/>
          <a:p>
            <a:pPr algn="r" rtl="1">
              <a:lnSpc>
                <a:spcPct val="150000"/>
              </a:lnSpc>
            </a:pPr>
            <a:r>
              <a:rPr lang="ar-SA" sz="5000" b="1" dirty="0" smtClean="0">
                <a:effectLst>
                  <a:outerShdw blurRad="38100" dist="38100" dir="2700000" algn="tl">
                    <a:srgbClr val="000000">
                      <a:alpha val="43137"/>
                    </a:srgbClr>
                  </a:outerShdw>
                </a:effectLst>
                <a:latin typeface="+mn-lt"/>
                <a:ea typeface="+mn-ea"/>
                <a:cs typeface="Ali-A-Sharif" pitchFamily="2" charset="-78"/>
              </a:rPr>
              <a:t>ومي</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ز </a:t>
            </a:r>
            <a:r>
              <a:rPr lang="ar-SA" sz="5000" b="1" dirty="0">
                <a:effectLst>
                  <a:outerShdw blurRad="38100" dist="38100" dir="2700000" algn="tl">
                    <a:srgbClr val="000000">
                      <a:alpha val="43137"/>
                    </a:srgbClr>
                  </a:outerShdw>
                </a:effectLst>
                <a:latin typeface="+mn-lt"/>
                <a:ea typeface="+mn-ea"/>
                <a:cs typeface="Ali-A-Sharif" pitchFamily="2" charset="-78"/>
              </a:rPr>
              <a:t>ديكارت بين أرواح الحيوانات وأرواح الإنسان ذلك أنّ استجابات الحيوانات للمنبهات تحصل عند الغدة الصنوبرية ولا تجتازها فهي بذلك لا تشعر، أما الإنسان فإنّ تلك </a:t>
            </a:r>
            <a:r>
              <a:rPr lang="ar-SA" sz="5000" b="1" dirty="0" smtClean="0">
                <a:effectLst>
                  <a:outerShdw blurRad="38100" dist="38100" dir="2700000" algn="tl">
                    <a:srgbClr val="000000">
                      <a:alpha val="43137"/>
                    </a:srgbClr>
                  </a:outerShdw>
                </a:effectLst>
                <a:latin typeface="+mn-lt"/>
                <a:ea typeface="+mn-ea"/>
                <a:cs typeface="Ali-A-Sharif" pitchFamily="2" charset="-78"/>
              </a:rPr>
              <a:t>المنب</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هات </a:t>
            </a:r>
            <a:r>
              <a:rPr lang="ar-SA" sz="5000" b="1" dirty="0">
                <a:effectLst>
                  <a:outerShdw blurRad="38100" dist="38100" dir="2700000" algn="tl">
                    <a:srgbClr val="000000">
                      <a:alpha val="43137"/>
                    </a:srgbClr>
                  </a:outerShdw>
                </a:effectLst>
                <a:latin typeface="+mn-lt"/>
                <a:ea typeface="+mn-ea"/>
                <a:cs typeface="Ali-A-Sharif" pitchFamily="2" charset="-78"/>
              </a:rPr>
              <a:t>تجتاز الغدة الصنوبرية وتذهب إلى العقل فيشعر بها الإنسان وعند ذلك فهي تثير الأفكار والانفعالات والرغبات وبموجب هذه الرؤية فقد أصبح موضوع علم </a:t>
            </a:r>
            <a:r>
              <a:rPr lang="ar-SA" sz="5000" b="1" dirty="0" smtClean="0">
                <a:effectLst>
                  <a:outerShdw blurRad="38100" dist="38100" dir="2700000" algn="tl">
                    <a:srgbClr val="000000">
                      <a:alpha val="43137"/>
                    </a:srgbClr>
                  </a:outerShdw>
                </a:effectLst>
                <a:latin typeface="+mn-lt"/>
                <a:ea typeface="+mn-ea"/>
                <a:cs typeface="Ali-A-Sharif" pitchFamily="2" charset="-78"/>
              </a:rPr>
              <a:t>الن</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فس </a:t>
            </a:r>
            <a:r>
              <a:rPr lang="ar-SA" sz="5000" b="1" dirty="0">
                <a:effectLst>
                  <a:outerShdw blurRad="38100" dist="38100" dir="2700000" algn="tl">
                    <a:srgbClr val="000000">
                      <a:alpha val="43137"/>
                    </a:srgbClr>
                  </a:outerShdw>
                </a:effectLst>
                <a:latin typeface="+mn-lt"/>
                <a:ea typeface="+mn-ea"/>
                <a:cs typeface="Ali-A-Sharif" pitchFamily="2" charset="-78"/>
              </a:rPr>
              <a:t>هو (</a:t>
            </a:r>
            <a:r>
              <a:rPr lang="ar-SA" sz="5000" b="1" dirty="0" smtClean="0">
                <a:effectLst>
                  <a:outerShdw blurRad="38100" dist="38100" dir="2700000" algn="tl">
                    <a:srgbClr val="000000">
                      <a:alpha val="43137"/>
                    </a:srgbClr>
                  </a:outerShdw>
                </a:effectLst>
                <a:latin typeface="+mn-lt"/>
                <a:ea typeface="+mn-ea"/>
                <a:cs typeface="Ali-A-Sharif" pitchFamily="2" charset="-78"/>
              </a:rPr>
              <a:t>الش</a:t>
            </a:r>
            <a:r>
              <a:rPr lang="ar-IQ" sz="5000" b="1" dirty="0" smtClean="0">
                <a:effectLst>
                  <a:outerShdw blurRad="38100" dist="38100" dir="2700000" algn="tl">
                    <a:srgbClr val="000000">
                      <a:alpha val="43137"/>
                    </a:srgbClr>
                  </a:outerShdw>
                </a:effectLst>
                <a:latin typeface="+mn-lt"/>
                <a:ea typeface="+mn-ea"/>
                <a:cs typeface="Ali-A-Sharif" pitchFamily="2" charset="-78"/>
              </a:rPr>
              <a:t>ُّ</a:t>
            </a:r>
            <a:r>
              <a:rPr lang="ar-SA" sz="5000" b="1" dirty="0" smtClean="0">
                <a:effectLst>
                  <a:outerShdw blurRad="38100" dist="38100" dir="2700000" algn="tl">
                    <a:srgbClr val="000000">
                      <a:alpha val="43137"/>
                    </a:srgbClr>
                  </a:outerShdw>
                </a:effectLst>
                <a:latin typeface="+mn-lt"/>
                <a:ea typeface="+mn-ea"/>
                <a:cs typeface="Ali-A-Sharif" pitchFamily="2" charset="-78"/>
              </a:rPr>
              <a:t>عور)</a:t>
            </a:r>
            <a:r>
              <a:rPr lang="ar-IQ" sz="5000" b="1" dirty="0" smtClean="0">
                <a:effectLst>
                  <a:outerShdw blurRad="38100" dist="38100" dir="2700000" algn="tl">
                    <a:srgbClr val="000000">
                      <a:alpha val="43137"/>
                    </a:srgbClr>
                  </a:outerShdw>
                </a:effectLst>
                <a:latin typeface="+mn-lt"/>
                <a:ea typeface="+mn-ea"/>
                <a:cs typeface="Ali-A-Sharif" pitchFamily="2" charset="-78"/>
              </a:rPr>
              <a:t> </a:t>
            </a:r>
            <a:r>
              <a:rPr lang="ar-SA" sz="5000" b="1" dirty="0" smtClean="0">
                <a:effectLst>
                  <a:outerShdw blurRad="38100" dist="38100" dir="2700000" algn="tl">
                    <a:srgbClr val="000000">
                      <a:alpha val="43137"/>
                    </a:srgbClr>
                  </a:outerShdw>
                </a:effectLst>
                <a:latin typeface="+mn-lt"/>
                <a:ea typeface="+mn-ea"/>
                <a:cs typeface="Ali-A-Sharif" pitchFamily="2" charset="-78"/>
              </a:rPr>
              <a:t>.</a:t>
            </a:r>
            <a:endParaRPr lang="en-US" sz="50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1947548647"/>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3964" y="110836"/>
            <a:ext cx="11845636" cy="6553200"/>
          </a:xfrm>
        </p:spPr>
        <p:txBody>
          <a:bodyPr>
            <a:noAutofit/>
          </a:bodyPr>
          <a:lstStyle/>
          <a:p>
            <a:pPr algn="r" rtl="1">
              <a:lnSpc>
                <a:spcPct val="150000"/>
              </a:lnSpc>
            </a:pPr>
            <a:r>
              <a:rPr lang="ar-IQ" sz="54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         </a:t>
            </a:r>
            <a:r>
              <a:rPr lang="ar-SA" sz="60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مرحلة </a:t>
            </a:r>
            <a:r>
              <a:rPr lang="ar-SA" sz="6000" b="1" dirty="0">
                <a:solidFill>
                  <a:srgbClr val="FF0000"/>
                </a:solidFill>
                <a:effectLst>
                  <a:outerShdw blurRad="38100" dist="38100" dir="2700000" algn="tl">
                    <a:srgbClr val="000000">
                      <a:alpha val="43137"/>
                    </a:srgbClr>
                  </a:outerShdw>
                </a:effectLst>
                <a:latin typeface="+mn-lt"/>
                <a:ea typeface="+mn-ea"/>
                <a:cs typeface="Ali-A-Jiddah" pitchFamily="2" charset="-78"/>
              </a:rPr>
              <a:t>علم </a:t>
            </a:r>
            <a:r>
              <a:rPr lang="ar-SA" sz="60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النّ</a:t>
            </a:r>
            <a:r>
              <a:rPr lang="ar-IQ" sz="60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a:t>
            </a:r>
            <a:r>
              <a:rPr lang="ar-SA" sz="6000" b="1" dirty="0" smtClean="0">
                <a:solidFill>
                  <a:srgbClr val="FF0000"/>
                </a:solidFill>
                <a:effectLst>
                  <a:outerShdw blurRad="38100" dist="38100" dir="2700000" algn="tl">
                    <a:srgbClr val="000000">
                      <a:alpha val="43137"/>
                    </a:srgbClr>
                  </a:outerShdw>
                </a:effectLst>
                <a:latin typeface="+mn-lt"/>
                <a:ea typeface="+mn-ea"/>
                <a:cs typeface="Ali-A-Jiddah" pitchFamily="2" charset="-78"/>
              </a:rPr>
              <a:t>فس الحديث</a:t>
            </a:r>
            <a:r>
              <a:rPr lang="en-US" b="1" dirty="0">
                <a:effectLst>
                  <a:outerShdw blurRad="38100" dist="38100" dir="2700000" algn="tl">
                    <a:srgbClr val="000000">
                      <a:alpha val="43137"/>
                    </a:srgbClr>
                  </a:outerShdw>
                </a:effectLst>
                <a:latin typeface="+mn-lt"/>
                <a:ea typeface="+mn-ea"/>
                <a:cs typeface="Ali-A-Sharif" pitchFamily="2" charset="-78"/>
              </a:rPr>
              <a:t/>
            </a:r>
            <a:br>
              <a:rPr lang="en-US" b="1" dirty="0">
                <a:effectLst>
                  <a:outerShdw blurRad="38100" dist="38100" dir="2700000" algn="tl">
                    <a:srgbClr val="000000">
                      <a:alpha val="43137"/>
                    </a:srgbClr>
                  </a:outerShdw>
                </a:effectLst>
                <a:latin typeface="+mn-lt"/>
                <a:ea typeface="+mn-ea"/>
                <a:cs typeface="Ali-A-Sharif" pitchFamily="2" charset="-78"/>
              </a:rPr>
            </a:br>
            <a:r>
              <a:rPr lang="ar-SA" sz="4800" b="1" dirty="0" smtClean="0">
                <a:effectLst>
                  <a:outerShdw blurRad="38100" dist="38100" dir="2700000" algn="tl">
                    <a:srgbClr val="000000">
                      <a:alpha val="43137"/>
                    </a:srgbClr>
                  </a:outerShdw>
                </a:effectLst>
                <a:latin typeface="+mn-lt"/>
                <a:ea typeface="+mn-ea"/>
                <a:cs typeface="Ali-A-Sharif" pitchFamily="2" charset="-78"/>
              </a:rPr>
              <a:t>إنّ</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a:effectLst>
                  <a:outerShdw blurRad="38100" dist="38100" dir="2700000" algn="tl">
                    <a:srgbClr val="000000">
                      <a:alpha val="43137"/>
                    </a:srgbClr>
                  </a:outerShdw>
                </a:effectLst>
                <a:latin typeface="+mn-lt"/>
                <a:ea typeface="+mn-ea"/>
                <a:cs typeface="Ali-A-Sharif" pitchFamily="2" charset="-78"/>
              </a:rPr>
              <a:t>البداية الحقيقية لعلم </a:t>
            </a:r>
            <a:r>
              <a:rPr lang="ar-SA" sz="4800" b="1" dirty="0" smtClean="0">
                <a:effectLst>
                  <a:outerShdw blurRad="38100" dist="38100" dir="2700000" algn="tl">
                    <a:srgbClr val="000000">
                      <a:alpha val="43137"/>
                    </a:srgbClr>
                  </a:outerShdw>
                </a:effectLst>
                <a:latin typeface="+mn-lt"/>
                <a:ea typeface="+mn-ea"/>
                <a:cs typeface="Ali-A-Sharif" pitchFamily="2" charset="-78"/>
              </a:rPr>
              <a:t>الن</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فس </a:t>
            </a:r>
            <a:r>
              <a:rPr lang="ar-SA" sz="4800" b="1" dirty="0">
                <a:effectLst>
                  <a:outerShdw blurRad="38100" dist="38100" dir="2700000" algn="tl">
                    <a:srgbClr val="000000">
                      <a:alpha val="43137"/>
                    </a:srgbClr>
                  </a:outerShdw>
                </a:effectLst>
                <a:latin typeface="+mn-lt"/>
                <a:ea typeface="+mn-ea"/>
                <a:cs typeface="Ali-A-Sharif" pitchFamily="2" charset="-78"/>
              </a:rPr>
              <a:t>بالمعنى العلمي لم تكن </a:t>
            </a:r>
            <a:r>
              <a:rPr lang="ar-SA" sz="4800" b="1" dirty="0" smtClean="0">
                <a:effectLst>
                  <a:outerShdw blurRad="38100" dist="38100" dir="2700000" algn="tl">
                    <a:srgbClr val="000000">
                      <a:alpha val="43137"/>
                    </a:srgbClr>
                  </a:outerShdw>
                </a:effectLst>
                <a:latin typeface="+mn-lt"/>
                <a:ea typeface="+mn-ea"/>
                <a:cs typeface="Ali-A-Sharif" pitchFamily="2" charset="-78"/>
              </a:rPr>
              <a:t>إلاّ</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 </a:t>
            </a:r>
            <a:r>
              <a:rPr lang="ar-SA" sz="4800" b="1" dirty="0">
                <a:effectLst>
                  <a:outerShdw blurRad="38100" dist="38100" dir="2700000" algn="tl">
                    <a:srgbClr val="000000">
                      <a:alpha val="43137"/>
                    </a:srgbClr>
                  </a:outerShdw>
                </a:effectLst>
                <a:latin typeface="+mn-lt"/>
                <a:ea typeface="+mn-ea"/>
                <a:cs typeface="Ali-A-Sharif" pitchFamily="2" charset="-78"/>
              </a:rPr>
              <a:t>في عام</a:t>
            </a:r>
            <a:r>
              <a:rPr lang="en-US" sz="4800" b="1" dirty="0">
                <a:effectLst>
                  <a:outerShdw blurRad="38100" dist="38100" dir="2700000" algn="tl">
                    <a:srgbClr val="000000">
                      <a:alpha val="43137"/>
                    </a:srgbClr>
                  </a:outerShdw>
                </a:effectLst>
                <a:latin typeface="+mn-lt"/>
                <a:ea typeface="+mn-ea"/>
                <a:cs typeface="Ali-A-Sharif" pitchFamily="2" charset="-78"/>
              </a:rPr>
              <a:t> 1879 </a:t>
            </a:r>
            <a:r>
              <a:rPr lang="ar-SA" sz="4800" b="1" dirty="0">
                <a:effectLst>
                  <a:outerShdw blurRad="38100" dist="38100" dir="2700000" algn="tl">
                    <a:srgbClr val="000000">
                      <a:alpha val="43137"/>
                    </a:srgbClr>
                  </a:outerShdw>
                </a:effectLst>
                <a:latin typeface="+mn-lt"/>
                <a:ea typeface="+mn-ea"/>
                <a:cs typeface="Ali-A-Sharif" pitchFamily="2" charset="-78"/>
              </a:rPr>
              <a:t>عندما أقدم ("</a:t>
            </a:r>
            <a:r>
              <a:rPr lang="ar-SA" sz="4800" b="1" dirty="0">
                <a:solidFill>
                  <a:srgbClr val="0070C0"/>
                </a:solidFill>
                <a:effectLst>
                  <a:outerShdw blurRad="38100" dist="38100" dir="2700000" algn="tl">
                    <a:srgbClr val="000000">
                      <a:alpha val="43137"/>
                    </a:srgbClr>
                  </a:outerShdw>
                </a:effectLst>
                <a:latin typeface="+mn-lt"/>
                <a:ea typeface="+mn-ea"/>
                <a:cs typeface="Ali-A-Jiddah" pitchFamily="2" charset="-78"/>
              </a:rPr>
              <a:t>فونت</a:t>
            </a:r>
            <a:r>
              <a:rPr lang="ar-SA" sz="4800" b="1" dirty="0">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Hacen Saudi Arabia" pitchFamily="2" charset="-78"/>
                <a:ea typeface="+mn-ea"/>
                <a:cs typeface="Hacen Saudi Arabia" pitchFamily="2" charset="-78"/>
              </a:rPr>
              <a:t>1832</a:t>
            </a:r>
            <a:r>
              <a:rPr lang="ar-SA" sz="4000" b="1" dirty="0">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Hacen Saudi Arabia" pitchFamily="2" charset="-78"/>
                <a:ea typeface="+mn-ea"/>
                <a:cs typeface="Hacen Saudi Arabia" pitchFamily="2" charset="-78"/>
              </a:rPr>
              <a:t>1920</a:t>
            </a:r>
            <a:r>
              <a:rPr lang="ar-SA" b="1" dirty="0">
                <a:effectLst>
                  <a:outerShdw blurRad="38100" dist="38100" dir="2700000" algn="tl">
                    <a:srgbClr val="000000">
                      <a:alpha val="43137"/>
                    </a:srgbClr>
                  </a:outerShdw>
                </a:effectLst>
                <a:latin typeface="+mn-lt"/>
                <a:ea typeface="+mn-ea"/>
                <a:cs typeface="Ali-A-Sharif" pitchFamily="2" charset="-78"/>
              </a:rPr>
              <a:t>م</a:t>
            </a:r>
            <a:r>
              <a:rPr lang="ar-SA" sz="4800" b="1" dirty="0">
                <a:effectLst>
                  <a:outerShdw blurRad="38100" dist="38100" dir="2700000" algn="tl">
                    <a:srgbClr val="000000">
                      <a:alpha val="43137"/>
                    </a:srgbClr>
                  </a:outerShdw>
                </a:effectLst>
                <a:latin typeface="+mn-lt"/>
                <a:ea typeface="+mn-ea"/>
                <a:cs typeface="Ali-A-Sharif" pitchFamily="2" charset="-78"/>
              </a:rPr>
              <a:t>) على </a:t>
            </a:r>
            <a:r>
              <a:rPr lang="ar-IQ" sz="4800" b="1" dirty="0" smtClean="0">
                <a:effectLst>
                  <a:outerShdw blurRad="38100" dist="38100" dir="2700000" algn="tl">
                    <a:srgbClr val="000000">
                      <a:alpha val="43137"/>
                    </a:srgbClr>
                  </a:outerShdw>
                </a:effectLst>
                <a:latin typeface="+mn-lt"/>
                <a:ea typeface="+mn-ea"/>
                <a:cs typeface="Ali-A-Sharif" pitchFamily="2" charset="-78"/>
              </a:rPr>
              <a:t>إ</a:t>
            </a:r>
            <a:r>
              <a:rPr lang="ar-SA" sz="4800" b="1" dirty="0" smtClean="0">
                <a:effectLst>
                  <a:outerShdw blurRad="38100" dist="38100" dir="2700000" algn="tl">
                    <a:srgbClr val="000000">
                      <a:alpha val="43137"/>
                    </a:srgbClr>
                  </a:outerShdw>
                </a:effectLst>
                <a:latin typeface="+mn-lt"/>
                <a:ea typeface="+mn-ea"/>
                <a:cs typeface="Ali-A-Sharif" pitchFamily="2" charset="-78"/>
              </a:rPr>
              <a:t>نشاء أو</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ل </a:t>
            </a:r>
            <a:r>
              <a:rPr lang="ar-SA" sz="4800" b="1" dirty="0">
                <a:effectLst>
                  <a:outerShdw blurRad="38100" dist="38100" dir="2700000" algn="tl">
                    <a:srgbClr val="000000">
                      <a:alpha val="43137"/>
                    </a:srgbClr>
                  </a:outerShdw>
                </a:effectLst>
                <a:latin typeface="+mn-lt"/>
                <a:ea typeface="+mn-ea"/>
                <a:cs typeface="Ali-A-Sharif" pitchFamily="2" charset="-78"/>
              </a:rPr>
              <a:t>مختبر لعلم </a:t>
            </a:r>
            <a:r>
              <a:rPr lang="ar-SA" sz="4800" b="1" dirty="0" smtClean="0">
                <a:effectLst>
                  <a:outerShdw blurRad="38100" dist="38100" dir="2700000" algn="tl">
                    <a:srgbClr val="000000">
                      <a:alpha val="43137"/>
                    </a:srgbClr>
                  </a:outerShdw>
                </a:effectLst>
                <a:latin typeface="+mn-lt"/>
                <a:ea typeface="+mn-ea"/>
                <a:cs typeface="Ali-A-Sharif" pitchFamily="2" charset="-78"/>
              </a:rPr>
              <a:t>النّ</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فس الت</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جريب</a:t>
            </a:r>
            <a:r>
              <a:rPr lang="ar-IQ" sz="4800" b="1" dirty="0" smtClean="0">
                <a:effectLst>
                  <a:outerShdw blurRad="38100" dist="38100" dir="2700000" algn="tl">
                    <a:srgbClr val="000000">
                      <a:alpha val="43137"/>
                    </a:srgbClr>
                  </a:outerShdw>
                </a:effectLst>
                <a:latin typeface="+mn-lt"/>
                <a:ea typeface="+mn-ea"/>
                <a:cs typeface="Ali-A-Sharif" pitchFamily="2" charset="-78"/>
              </a:rPr>
              <a:t>ـ</a:t>
            </a:r>
            <a:r>
              <a:rPr lang="ar-SA" sz="4800" b="1" dirty="0" smtClean="0">
                <a:effectLst>
                  <a:outerShdw blurRad="38100" dist="38100" dir="2700000" algn="tl">
                    <a:srgbClr val="000000">
                      <a:alpha val="43137"/>
                    </a:srgbClr>
                  </a:outerShdw>
                </a:effectLst>
                <a:latin typeface="+mn-lt"/>
                <a:ea typeface="+mn-ea"/>
                <a:cs typeface="Ali-A-Sharif" pitchFamily="2" charset="-78"/>
              </a:rPr>
              <a:t>ي </a:t>
            </a:r>
            <a:r>
              <a:rPr lang="ar-SA" sz="4800" b="1" dirty="0">
                <a:effectLst>
                  <a:outerShdw blurRad="38100" dist="38100" dir="2700000" algn="tl">
                    <a:srgbClr val="000000">
                      <a:alpha val="43137"/>
                    </a:srgbClr>
                  </a:outerShdw>
                </a:effectLst>
                <a:latin typeface="+mn-lt"/>
                <a:ea typeface="+mn-ea"/>
                <a:cs typeface="Ali-A-Sharif" pitchFamily="2" charset="-78"/>
              </a:rPr>
              <a:t>في جامعة (لايبزيج) في ألمانيا لدراسة </a:t>
            </a:r>
            <a:r>
              <a:rPr lang="ar-SA" sz="4800" b="1" dirty="0" smtClean="0">
                <a:effectLst>
                  <a:outerShdw blurRad="38100" dist="38100" dir="2700000" algn="tl">
                    <a:srgbClr val="000000">
                      <a:alpha val="43137"/>
                    </a:srgbClr>
                  </a:outerShdw>
                </a:effectLst>
                <a:latin typeface="+mn-lt"/>
                <a:ea typeface="+mn-ea"/>
                <a:cs typeface="Ali-A-Sharif" pitchFamily="2" charset="-78"/>
              </a:rPr>
              <a:t>الظ</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واهر الن</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فسي</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ة </a:t>
            </a:r>
            <a:r>
              <a:rPr lang="ar-SA" sz="4800" b="1" dirty="0">
                <a:effectLst>
                  <a:outerShdw blurRad="38100" dist="38100" dir="2700000" algn="tl">
                    <a:srgbClr val="000000">
                      <a:alpha val="43137"/>
                    </a:srgbClr>
                  </a:outerShdw>
                </a:effectLst>
                <a:latin typeface="+mn-lt"/>
                <a:ea typeface="+mn-ea"/>
                <a:cs typeface="Ali-A-Sharif" pitchFamily="2" charset="-78"/>
              </a:rPr>
              <a:t>دراسة </a:t>
            </a:r>
            <a:r>
              <a:rPr lang="ar-SA" sz="4800" b="1" dirty="0" smtClean="0">
                <a:effectLst>
                  <a:outerShdw blurRad="38100" dist="38100" dir="2700000" algn="tl">
                    <a:srgbClr val="000000">
                      <a:alpha val="43137"/>
                    </a:srgbClr>
                  </a:outerShdw>
                </a:effectLst>
                <a:latin typeface="+mn-lt"/>
                <a:ea typeface="+mn-ea"/>
                <a:cs typeface="Ali-A-Sharif" pitchFamily="2" charset="-78"/>
              </a:rPr>
              <a:t>علمي</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ة منظ</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مة </a:t>
            </a:r>
            <a:r>
              <a:rPr lang="ar-SA" sz="4800" b="1" dirty="0">
                <a:effectLst>
                  <a:outerShdw blurRad="38100" dist="38100" dir="2700000" algn="tl">
                    <a:srgbClr val="000000">
                      <a:alpha val="43137"/>
                    </a:srgbClr>
                  </a:outerShdw>
                </a:effectLst>
                <a:latin typeface="+mn-lt"/>
                <a:ea typeface="+mn-ea"/>
                <a:cs typeface="Ali-A-Sharif" pitchFamily="2" charset="-78"/>
              </a:rPr>
              <a:t>باستخدام المنهج العلمي شأنه في ذلك شأن </a:t>
            </a:r>
            <a:r>
              <a:rPr lang="ar-SA" sz="4800" b="1">
                <a:effectLst>
                  <a:outerShdw blurRad="38100" dist="38100" dir="2700000" algn="tl">
                    <a:srgbClr val="000000">
                      <a:alpha val="43137"/>
                    </a:srgbClr>
                  </a:outerShdw>
                </a:effectLst>
                <a:latin typeface="+mn-lt"/>
                <a:ea typeface="+mn-ea"/>
                <a:cs typeface="Ali-A-Sharif" pitchFamily="2" charset="-78"/>
              </a:rPr>
              <a:t>العلوم </a:t>
            </a:r>
            <a:r>
              <a:rPr lang="ar-SA" sz="4800" b="1" smtClean="0">
                <a:effectLst>
                  <a:outerShdw blurRad="38100" dist="38100" dir="2700000" algn="tl">
                    <a:srgbClr val="000000">
                      <a:alpha val="43137"/>
                    </a:srgbClr>
                  </a:outerShdw>
                </a:effectLst>
                <a:latin typeface="+mn-lt"/>
                <a:ea typeface="+mn-ea"/>
                <a:cs typeface="Ali-A-Sharif" pitchFamily="2" charset="-78"/>
              </a:rPr>
              <a:t>الطبيعي</a:t>
            </a:r>
            <a:r>
              <a:rPr lang="ar-IQ" sz="4800" b="1" dirty="0" smtClean="0">
                <a:effectLst>
                  <a:outerShdw blurRad="38100" dist="38100" dir="2700000" algn="tl">
                    <a:srgbClr val="000000">
                      <a:alpha val="43137"/>
                    </a:srgbClr>
                  </a:outerShdw>
                </a:effectLst>
                <a:latin typeface="+mn-lt"/>
                <a:ea typeface="+mn-ea"/>
                <a:cs typeface="Ali-A-Sharif" pitchFamily="2" charset="-78"/>
              </a:rPr>
              <a:t>َّ</a:t>
            </a:r>
            <a:r>
              <a:rPr lang="ar-SA" sz="4800" b="1" dirty="0" smtClean="0">
                <a:effectLst>
                  <a:outerShdw blurRad="38100" dist="38100" dir="2700000" algn="tl">
                    <a:srgbClr val="000000">
                      <a:alpha val="43137"/>
                    </a:srgbClr>
                  </a:outerShdw>
                </a:effectLst>
                <a:latin typeface="+mn-lt"/>
                <a:ea typeface="+mn-ea"/>
                <a:cs typeface="Ali-A-Sharif" pitchFamily="2" charset="-78"/>
              </a:rPr>
              <a:t>ة </a:t>
            </a:r>
            <a:r>
              <a:rPr lang="ar-SA" sz="4800" b="1" dirty="0">
                <a:effectLst>
                  <a:outerShdw blurRad="38100" dist="38100" dir="2700000" algn="tl">
                    <a:srgbClr val="000000">
                      <a:alpha val="43137"/>
                    </a:srgbClr>
                  </a:outerShdw>
                </a:effectLst>
                <a:latin typeface="+mn-lt"/>
                <a:ea typeface="+mn-ea"/>
                <a:cs typeface="Ali-A-Sharif" pitchFamily="2" charset="-78"/>
              </a:rPr>
              <a:t>له أهدافه ومجالاته </a:t>
            </a:r>
            <a:r>
              <a:rPr lang="ar-SA" sz="4800" b="1" dirty="0" smtClean="0">
                <a:effectLst>
                  <a:outerShdw blurRad="38100" dist="38100" dir="2700000" algn="tl">
                    <a:srgbClr val="000000">
                      <a:alpha val="43137"/>
                    </a:srgbClr>
                  </a:outerShdw>
                </a:effectLst>
                <a:latin typeface="+mn-lt"/>
                <a:ea typeface="+mn-ea"/>
                <a:cs typeface="Ali-A-Sharif" pitchFamily="2" charset="-78"/>
              </a:rPr>
              <a:t>المختلفة</a:t>
            </a:r>
            <a:r>
              <a:rPr lang="ar-IQ" sz="4800" b="1" dirty="0" smtClean="0">
                <a:effectLst>
                  <a:outerShdw blurRad="38100" dist="38100" dir="2700000" algn="tl">
                    <a:srgbClr val="000000">
                      <a:alpha val="43137"/>
                    </a:srgbClr>
                  </a:outerShdw>
                </a:effectLst>
                <a:latin typeface="+mn-lt"/>
                <a:ea typeface="+mn-ea"/>
                <a:cs typeface="Ali-A-Sharif" pitchFamily="2" charset="-78"/>
              </a:rPr>
              <a:t> .</a:t>
            </a:r>
            <a:endParaRPr lang="en-US" sz="4800" b="1"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225145009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93964" y="152401"/>
            <a:ext cx="11845636" cy="6533408"/>
          </a:xfrm>
        </p:spPr>
        <p:txBody>
          <a:bodyPr>
            <a:noAutofit/>
          </a:bodyPr>
          <a:lstStyle/>
          <a:p>
            <a:pPr algn="r" rtl="1">
              <a:lnSpc>
                <a:spcPct val="150000"/>
              </a:lnSpc>
            </a:pPr>
            <a:r>
              <a:rPr lang="ar-IQ" sz="4000" b="1" dirty="0" smtClean="0">
                <a:effectLst>
                  <a:outerShdw blurRad="38100" dist="38100" dir="2700000" algn="tl">
                    <a:srgbClr val="000000">
                      <a:alpha val="43137"/>
                    </a:srgbClr>
                  </a:outerShdw>
                </a:effectLst>
                <a:latin typeface="+mn-lt"/>
                <a:ea typeface="+mn-ea"/>
                <a:cs typeface="Ali-A-Sharif" pitchFamily="2" charset="-78"/>
              </a:rPr>
              <a:t>إذن </a:t>
            </a:r>
            <a:r>
              <a:rPr lang="ar-SA" sz="4000" b="1" dirty="0" smtClean="0">
                <a:effectLst>
                  <a:outerShdw blurRad="38100" dist="38100" dir="2700000" algn="tl">
                    <a:srgbClr val="000000">
                      <a:alpha val="43137"/>
                    </a:srgbClr>
                  </a:outerShdw>
                </a:effectLst>
                <a:latin typeface="+mn-lt"/>
                <a:ea typeface="+mn-ea"/>
                <a:cs typeface="Ali-A-Sharif" pitchFamily="2" charset="-78"/>
              </a:rPr>
              <a:t>علم </a:t>
            </a:r>
            <a:r>
              <a:rPr lang="ar-SA" sz="4000" b="1" dirty="0">
                <a:effectLst>
                  <a:outerShdw blurRad="38100" dist="38100" dir="2700000" algn="tl">
                    <a:srgbClr val="000000">
                      <a:alpha val="43137"/>
                    </a:srgbClr>
                  </a:outerShdw>
                </a:effectLst>
                <a:latin typeface="+mn-lt"/>
                <a:ea typeface="+mn-ea"/>
                <a:cs typeface="Ali-A-Sharif" pitchFamily="2" charset="-78"/>
              </a:rPr>
              <a:t>النّفس هو </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دراسة الس</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لوك</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 والس</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لوك </a:t>
            </a:r>
            <a:r>
              <a:rPr lang="ar-SA" sz="4000" b="1" dirty="0">
                <a:effectLst>
                  <a:outerShdw blurRad="38100" dist="38100" dir="2700000" algn="tl">
                    <a:srgbClr val="000000">
                      <a:alpha val="43137"/>
                    </a:srgbClr>
                  </a:outerShdw>
                </a:effectLst>
                <a:latin typeface="+mn-lt"/>
                <a:ea typeface="+mn-ea"/>
                <a:cs typeface="Ali-A-Sharif" pitchFamily="2" charset="-78"/>
              </a:rPr>
              <a:t>هو مجموع أفعال الكائن </a:t>
            </a:r>
            <a:r>
              <a:rPr lang="ar-IQ" sz="4000" b="1" dirty="0" smtClean="0">
                <a:effectLst>
                  <a:outerShdw blurRad="38100" dist="38100" dir="2700000" algn="tl">
                    <a:srgbClr val="000000">
                      <a:alpha val="43137"/>
                    </a:srgbClr>
                  </a:outerShdw>
                </a:effectLst>
                <a:latin typeface="+mn-lt"/>
                <a:ea typeface="+mn-ea"/>
                <a:cs typeface="Ali-A-Sharif" pitchFamily="2" charset="-78"/>
              </a:rPr>
              <a:t>الحيِّ </a:t>
            </a:r>
            <a:r>
              <a:rPr lang="ar-SA"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وينقسم إلى </a:t>
            </a:r>
            <a:r>
              <a:rPr lang="ar-SA" sz="4000" b="1" dirty="0" smtClean="0">
                <a:effectLst>
                  <a:outerShdw blurRad="38100" dist="38100" dir="2700000" algn="tl">
                    <a:srgbClr val="000000">
                      <a:alpha val="43137"/>
                    </a:srgbClr>
                  </a:outerShdw>
                </a:effectLst>
                <a:latin typeface="+mn-lt"/>
                <a:ea typeface="+mn-ea"/>
                <a:cs typeface="Ali-A-Sharif" pitchFamily="2" charset="-78"/>
              </a:rPr>
              <a:t>قسمين</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 </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الس</a:t>
            </a:r>
            <a:r>
              <a:rPr lang="ar-IQ"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a:t>
            </a:r>
            <a:r>
              <a:rPr lang="ar-SA"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لوك </a:t>
            </a:r>
            <a:r>
              <a:rPr lang="ar-SA" sz="4000" b="1" dirty="0">
                <a:solidFill>
                  <a:srgbClr val="7030A0"/>
                </a:solidFill>
                <a:effectLst>
                  <a:outerShdw blurRad="38100" dist="38100" dir="2700000" algn="tl">
                    <a:srgbClr val="000000">
                      <a:alpha val="43137"/>
                    </a:srgbClr>
                  </a:outerShdw>
                </a:effectLst>
                <a:latin typeface="+mn-lt"/>
                <a:ea typeface="+mn-ea"/>
                <a:cs typeface="Ali-A-Sharif" pitchFamily="2" charset="-78"/>
              </a:rPr>
              <a:t>الملاحظ </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en-US" sz="4000" b="1" dirty="0">
                <a:solidFill>
                  <a:srgbClr val="FF0000"/>
                </a:solidFill>
                <a:effectLst>
                  <a:outerShdw blurRad="38100" dist="38100" dir="2700000" algn="tl">
                    <a:srgbClr val="000000">
                      <a:alpha val="43137"/>
                    </a:srgbClr>
                  </a:outerShdw>
                </a:effectLst>
                <a:latin typeface="+mn-lt"/>
                <a:ea typeface="+mn-ea"/>
                <a:cs typeface="Ali-A-Sharif" pitchFamily="2" charset="-78"/>
              </a:rPr>
              <a:t>Overt</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الس</a:t>
            </a:r>
            <a:r>
              <a:rPr lang="ar-IQ"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a:t>
            </a:r>
            <a:r>
              <a:rPr lang="ar-SA" sz="4000" b="1" dirty="0" smtClean="0">
                <a:solidFill>
                  <a:srgbClr val="7030A0"/>
                </a:solidFill>
                <a:effectLst>
                  <a:outerShdw blurRad="38100" dist="38100" dir="2700000" algn="tl">
                    <a:srgbClr val="000000">
                      <a:alpha val="43137"/>
                    </a:srgbClr>
                  </a:outerShdw>
                </a:effectLst>
                <a:latin typeface="+mn-lt"/>
                <a:ea typeface="+mn-ea"/>
                <a:cs typeface="Ali-A-Sharif" pitchFamily="2" charset="-78"/>
              </a:rPr>
              <a:t>لوك </a:t>
            </a:r>
            <a:r>
              <a:rPr lang="ar-SA" sz="4000" b="1" dirty="0">
                <a:solidFill>
                  <a:srgbClr val="7030A0"/>
                </a:solidFill>
                <a:effectLst>
                  <a:outerShdw blurRad="38100" dist="38100" dir="2700000" algn="tl">
                    <a:srgbClr val="000000">
                      <a:alpha val="43137"/>
                    </a:srgbClr>
                  </a:outerShdw>
                </a:effectLst>
                <a:latin typeface="+mn-lt"/>
                <a:ea typeface="+mn-ea"/>
                <a:cs typeface="Ali-A-Sharif" pitchFamily="2" charset="-78"/>
              </a:rPr>
              <a:t>غير الملاحظ </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en-US" sz="4000" b="1" dirty="0">
                <a:solidFill>
                  <a:srgbClr val="FF0000"/>
                </a:solidFill>
                <a:effectLst>
                  <a:outerShdw blurRad="38100" dist="38100" dir="2700000" algn="tl">
                    <a:srgbClr val="000000">
                      <a:alpha val="43137"/>
                    </a:srgbClr>
                  </a:outerShdw>
                </a:effectLst>
                <a:latin typeface="+mn-lt"/>
                <a:ea typeface="+mn-ea"/>
                <a:cs typeface="Ali-A-Sharif" pitchFamily="2" charset="-78"/>
              </a:rPr>
              <a:t>Covert</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الس</a:t>
            </a:r>
            <a:r>
              <a:rPr lang="ar-IQ"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لوك الملاحظ</a:t>
            </a:r>
            <a:r>
              <a:rPr lang="ar-IQ"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يمكن </a:t>
            </a:r>
            <a:r>
              <a:rPr lang="ar-SA" sz="4000" b="1" dirty="0" smtClean="0">
                <a:effectLst>
                  <a:outerShdw blurRad="38100" dist="38100" dir="2700000" algn="tl">
                    <a:srgbClr val="000000">
                      <a:alpha val="43137"/>
                    </a:srgbClr>
                  </a:outerShdw>
                </a:effectLst>
                <a:latin typeface="+mn-lt"/>
                <a:ea typeface="+mn-ea"/>
                <a:cs typeface="Ali-A-Sharif" pitchFamily="2" charset="-78"/>
              </a:rPr>
              <a:t>الت</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عر</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ف </a:t>
            </a:r>
            <a:r>
              <a:rPr lang="ar-SA" sz="4000" b="1" dirty="0">
                <a:effectLst>
                  <a:outerShdw blurRad="38100" dist="38100" dir="2700000" algn="tl">
                    <a:srgbClr val="000000">
                      <a:alpha val="43137"/>
                    </a:srgbClr>
                  </a:outerShdw>
                </a:effectLst>
                <a:latin typeface="+mn-lt"/>
                <a:ea typeface="+mn-ea"/>
                <a:cs typeface="Ali-A-Sharif" pitchFamily="2" charset="-78"/>
              </a:rPr>
              <a:t>عليه عن </a:t>
            </a:r>
            <a:r>
              <a:rPr lang="ar-SA" sz="4000" b="1" dirty="0" smtClean="0">
                <a:effectLst>
                  <a:outerShdw blurRad="38100" dist="38100" dir="2700000" algn="tl">
                    <a:srgbClr val="000000">
                      <a:alpha val="43137"/>
                    </a:srgbClr>
                  </a:outerShdw>
                </a:effectLst>
                <a:latin typeface="+mn-lt"/>
                <a:ea typeface="+mn-ea"/>
                <a:cs typeface="Ali-A-Sharif" pitchFamily="2" charset="-78"/>
              </a:rPr>
              <a:t>ط</a:t>
            </a:r>
            <a:r>
              <a:rPr lang="ar-IQ" sz="4000" b="1" dirty="0" smtClean="0">
                <a:effectLst>
                  <a:outerShdw blurRad="38100" dist="38100" dir="2700000" algn="tl">
                    <a:srgbClr val="000000">
                      <a:alpha val="43137"/>
                    </a:srgbClr>
                  </a:outerShdw>
                </a:effectLst>
                <a:latin typeface="+mn-lt"/>
                <a:ea typeface="+mn-ea"/>
                <a:cs typeface="Ali-A-Sharif" pitchFamily="2" charset="-78"/>
              </a:rPr>
              <a:t>ـ</a:t>
            </a:r>
            <a:r>
              <a:rPr lang="ar-SA" sz="4000" b="1" dirty="0" smtClean="0">
                <a:effectLst>
                  <a:outerShdw blurRad="38100" dist="38100" dir="2700000" algn="tl">
                    <a:srgbClr val="000000">
                      <a:alpha val="43137"/>
                    </a:srgbClr>
                  </a:outerShdw>
                </a:effectLst>
                <a:latin typeface="+mn-lt"/>
                <a:ea typeface="+mn-ea"/>
                <a:cs typeface="Ali-A-Sharif" pitchFamily="2" charset="-78"/>
              </a:rPr>
              <a:t>ريق المشاهدة</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ومن الأمثلة على </a:t>
            </a:r>
            <a:r>
              <a:rPr lang="ar-SA" sz="4000" b="1" dirty="0" smtClean="0">
                <a:effectLst>
                  <a:outerShdw blurRad="38100" dist="38100" dir="2700000" algn="tl">
                    <a:srgbClr val="000000">
                      <a:alpha val="43137"/>
                    </a:srgbClr>
                  </a:outerShdw>
                </a:effectLst>
                <a:latin typeface="+mn-lt"/>
                <a:ea typeface="+mn-ea"/>
                <a:cs typeface="Ali-A-Sharif" pitchFamily="2" charset="-78"/>
              </a:rPr>
              <a:t>ذل</a:t>
            </a:r>
            <a:r>
              <a:rPr lang="ar-IQ" sz="4000" b="1" dirty="0" smtClean="0">
                <a:effectLst>
                  <a:outerShdw blurRad="38100" dist="38100" dir="2700000" algn="tl">
                    <a:srgbClr val="000000">
                      <a:alpha val="43137"/>
                    </a:srgbClr>
                  </a:outerShdw>
                </a:effectLst>
                <a:latin typeface="+mn-lt"/>
                <a:ea typeface="+mn-ea"/>
                <a:cs typeface="Ali-A-Sharif" pitchFamily="2" charset="-78"/>
              </a:rPr>
              <a:t>ـ</a:t>
            </a:r>
            <a:r>
              <a:rPr lang="ar-SA" sz="4000" b="1" dirty="0" smtClean="0">
                <a:effectLst>
                  <a:outerShdw blurRad="38100" dist="38100" dir="2700000" algn="tl">
                    <a:srgbClr val="000000">
                      <a:alpha val="43137"/>
                    </a:srgbClr>
                  </a:outerShdw>
                </a:effectLst>
                <a:latin typeface="+mn-lt"/>
                <a:ea typeface="+mn-ea"/>
                <a:cs typeface="Ali-A-Sharif" pitchFamily="2" charset="-78"/>
              </a:rPr>
              <a:t>ك</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 الحركة،</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الحديث</a:t>
            </a:r>
            <a:r>
              <a:rPr lang="ar-SA" sz="4000" b="1" dirty="0">
                <a:effectLst>
                  <a:outerShdw blurRad="38100" dist="38100" dir="2700000" algn="tl">
                    <a:srgbClr val="000000">
                      <a:alpha val="43137"/>
                    </a:srgbClr>
                  </a:outerShdw>
                </a:effectLst>
                <a:latin typeface="+mn-lt"/>
                <a:ea typeface="+mn-ea"/>
                <a:cs typeface="Ali-A-Sharif" pitchFamily="2" charset="-78"/>
              </a:rPr>
              <a:t>، المشي ، </a:t>
            </a:r>
            <a:r>
              <a:rPr lang="ar-SA" sz="4000" b="1" dirty="0" smtClean="0">
                <a:effectLst>
                  <a:outerShdw blurRad="38100" dist="38100" dir="2700000" algn="tl">
                    <a:srgbClr val="000000">
                      <a:alpha val="43137"/>
                    </a:srgbClr>
                  </a:outerShdw>
                </a:effectLst>
                <a:latin typeface="+mn-lt"/>
                <a:ea typeface="+mn-ea"/>
                <a:cs typeface="Ali-A-Sharif" pitchFamily="2" charset="-78"/>
              </a:rPr>
              <a:t>الض</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حك </a:t>
            </a:r>
            <a:r>
              <a:rPr lang="ar-SA" sz="4000" b="1" dirty="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المحاولات</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 </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الس</a:t>
            </a:r>
            <a:r>
              <a:rPr lang="ar-IQ"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لوك </a:t>
            </a:r>
            <a:r>
              <a:rPr lang="ar-SA" b="1" dirty="0">
                <a:solidFill>
                  <a:srgbClr val="FF0000"/>
                </a:solidFill>
                <a:effectLst>
                  <a:outerShdw blurRad="38100" dist="38100" dir="2700000" algn="tl">
                    <a:srgbClr val="000000">
                      <a:alpha val="43137"/>
                    </a:srgbClr>
                  </a:outerShdw>
                </a:effectLst>
                <a:latin typeface="+mn-lt"/>
                <a:ea typeface="+mn-ea"/>
                <a:cs typeface="Ali-A-Sharif" pitchFamily="2" charset="-78"/>
              </a:rPr>
              <a:t>غير </a:t>
            </a:r>
            <a:r>
              <a:rPr lang="ar-SA"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الملاحظ</a:t>
            </a:r>
            <a:r>
              <a:rPr lang="ar-IQ"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لا يمكن إدراك هذا </a:t>
            </a:r>
            <a:r>
              <a:rPr lang="ar-SA" sz="4000" b="1" dirty="0" smtClean="0">
                <a:effectLst>
                  <a:outerShdw blurRad="38100" dist="38100" dir="2700000" algn="tl">
                    <a:srgbClr val="000000">
                      <a:alpha val="43137"/>
                    </a:srgbClr>
                  </a:outerShdw>
                </a:effectLst>
                <a:latin typeface="+mn-lt"/>
                <a:ea typeface="+mn-ea"/>
                <a:cs typeface="Ali-A-Sharif" pitchFamily="2" charset="-78"/>
              </a:rPr>
              <a:t>الس</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لوك بالمشاهدة</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وأمثلة هذا </a:t>
            </a:r>
            <a:r>
              <a:rPr lang="ar-SA" sz="4000" b="1" dirty="0" smtClean="0">
                <a:effectLst>
                  <a:outerShdw blurRad="38100" dist="38100" dir="2700000" algn="tl">
                    <a:srgbClr val="000000">
                      <a:alpha val="43137"/>
                    </a:srgbClr>
                  </a:outerShdw>
                </a:effectLst>
                <a:latin typeface="+mn-lt"/>
                <a:ea typeface="+mn-ea"/>
                <a:cs typeface="Ali-A-Sharif" pitchFamily="2" charset="-78"/>
              </a:rPr>
              <a:t>الن</a:t>
            </a:r>
            <a:r>
              <a:rPr lang="ar-IQ" sz="4000" b="1" dirty="0" smtClean="0">
                <a:effectLst>
                  <a:outerShdw blurRad="38100" dist="38100" dir="2700000" algn="tl">
                    <a:srgbClr val="000000">
                      <a:alpha val="43137"/>
                    </a:srgbClr>
                  </a:outerShdw>
                </a:effectLst>
                <a:latin typeface="+mn-lt"/>
                <a:ea typeface="+mn-ea"/>
                <a:cs typeface="Ali-A-Sharif" pitchFamily="2" charset="-78"/>
              </a:rPr>
              <a:t>َّ</a:t>
            </a:r>
            <a:r>
              <a:rPr lang="ar-SA" sz="4000" b="1" dirty="0" smtClean="0">
                <a:effectLst>
                  <a:outerShdw blurRad="38100" dist="38100" dir="2700000" algn="tl">
                    <a:srgbClr val="000000">
                      <a:alpha val="43137"/>
                    </a:srgbClr>
                  </a:outerShdw>
                </a:effectLst>
                <a:latin typeface="+mn-lt"/>
                <a:ea typeface="+mn-ea"/>
                <a:cs typeface="Ali-A-Sharif" pitchFamily="2" charset="-78"/>
              </a:rPr>
              <a:t>وع </a:t>
            </a:r>
            <a:r>
              <a:rPr lang="ar-SA" sz="4000" b="1" dirty="0">
                <a:effectLst>
                  <a:outerShdw blurRad="38100" dist="38100" dir="2700000" algn="tl">
                    <a:srgbClr val="000000">
                      <a:alpha val="43137"/>
                    </a:srgbClr>
                  </a:outerShdw>
                </a:effectLst>
                <a:latin typeface="+mn-lt"/>
                <a:ea typeface="+mn-ea"/>
                <a:cs typeface="Ali-A-Sharif" pitchFamily="2" charset="-78"/>
              </a:rPr>
              <a:t>كثيرة، </a:t>
            </a:r>
            <a:r>
              <a:rPr lang="ar-SA" sz="4000" b="1" dirty="0" smtClean="0">
                <a:effectLst>
                  <a:outerShdw blurRad="38100" dist="38100" dir="2700000" algn="tl">
                    <a:srgbClr val="000000">
                      <a:alpha val="43137"/>
                    </a:srgbClr>
                  </a:outerShdw>
                </a:effectLst>
                <a:latin typeface="+mn-lt"/>
                <a:ea typeface="+mn-ea"/>
                <a:cs typeface="Ali-A-Sharif" pitchFamily="2" charset="-78"/>
              </a:rPr>
              <a:t>وهي</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a:effectLst>
                  <a:outerShdw blurRad="38100" dist="38100" dir="2700000" algn="tl">
                    <a:srgbClr val="000000">
                      <a:alpha val="43137"/>
                    </a:srgbClr>
                  </a:outerShdw>
                </a:effectLst>
                <a:latin typeface="+mn-lt"/>
                <a:ea typeface="+mn-ea"/>
                <a:cs typeface="Ali-A-Sharif" pitchFamily="2" charset="-78"/>
              </a:rPr>
              <a:t>الألم ، الجوع ، الخوف ، </a:t>
            </a:r>
            <a:r>
              <a:rPr lang="ar-SA" sz="4000" b="1" dirty="0" smtClean="0">
                <a:effectLst>
                  <a:outerShdw blurRad="38100" dist="38100" dir="2700000" algn="tl">
                    <a:srgbClr val="000000">
                      <a:alpha val="43137"/>
                    </a:srgbClr>
                  </a:outerShdw>
                </a:effectLst>
                <a:latin typeface="+mn-lt"/>
                <a:ea typeface="+mn-ea"/>
                <a:cs typeface="Ali-A-Sharif" pitchFamily="2" charset="-78"/>
              </a:rPr>
              <a:t>الحزن</a:t>
            </a:r>
            <a:r>
              <a:rPr lang="ar-IQ" sz="40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effectLst>
                  <a:outerShdw blurRad="38100" dist="38100" dir="2700000" algn="tl">
                    <a:srgbClr val="000000">
                      <a:alpha val="43137"/>
                    </a:srgbClr>
                  </a:outerShdw>
                </a:effectLst>
                <a:latin typeface="+mn-lt"/>
                <a:ea typeface="+mn-ea"/>
                <a:cs typeface="Ali-A-Sharif" pitchFamily="2" charset="-78"/>
              </a:rPr>
              <a:t>.</a:t>
            </a:r>
            <a:endParaRPr lang="en-US" sz="3200" dirty="0">
              <a:effectLst>
                <a:outerShdw blurRad="38100" dist="38100" dir="2700000" algn="tl">
                  <a:srgbClr val="000000">
                    <a:alpha val="43137"/>
                  </a:srgbClr>
                </a:outerShdw>
              </a:effectLst>
              <a:latin typeface="+mn-lt"/>
              <a:ea typeface="+mn-ea"/>
              <a:cs typeface="Ali-A-Sharif" pitchFamily="2" charset="-78"/>
            </a:endParaRPr>
          </a:p>
        </p:txBody>
      </p:sp>
    </p:spTree>
    <p:extLst>
      <p:ext uri="{BB962C8B-B14F-4D97-AF65-F5344CB8AC3E}">
        <p14:creationId xmlns:p14="http://schemas.microsoft.com/office/powerpoint/2010/main" val="275611213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52400" y="138545"/>
            <a:ext cx="11887200" cy="6317674"/>
          </a:xfrm>
        </p:spPr>
        <p:txBody>
          <a:bodyPr>
            <a:noAutofit/>
          </a:bodyPr>
          <a:lstStyle/>
          <a:p>
            <a:pPr algn="r" rtl="1">
              <a:lnSpc>
                <a:spcPct val="150000"/>
              </a:lnSpc>
            </a:pPr>
            <a:r>
              <a:rPr lang="ar-SA"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لقد </a:t>
            </a:r>
            <a:r>
              <a:rPr lang="ar-SA" sz="5300" b="1" u="sng" dirty="0">
                <a:solidFill>
                  <a:srgbClr val="FF0000"/>
                </a:solidFill>
                <a:effectLst>
                  <a:outerShdw blurRad="38100" dist="38100" dir="2700000" algn="tl">
                    <a:srgbClr val="000000">
                      <a:alpha val="43137"/>
                    </a:srgbClr>
                  </a:outerShdw>
                </a:effectLst>
                <a:latin typeface="+mn-lt"/>
                <a:ea typeface="+mn-ea"/>
                <a:cs typeface="Ali-A-Azzam" pitchFamily="2" charset="-78"/>
              </a:rPr>
              <a:t>تعددت تعريفات علم </a:t>
            </a:r>
            <a:r>
              <a:rPr lang="ar-SA"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الن</a:t>
            </a:r>
            <a:r>
              <a:rPr lang="ar-IQ"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فس </a:t>
            </a:r>
            <a:r>
              <a:rPr lang="ar-SA" sz="5300" b="1" u="sng" dirty="0">
                <a:solidFill>
                  <a:srgbClr val="FF0000"/>
                </a:solidFill>
                <a:effectLst>
                  <a:outerShdw blurRad="38100" dist="38100" dir="2700000" algn="tl">
                    <a:srgbClr val="000000">
                      <a:alpha val="43137"/>
                    </a:srgbClr>
                  </a:outerShdw>
                </a:effectLst>
                <a:latin typeface="+mn-lt"/>
                <a:ea typeface="+mn-ea"/>
                <a:cs typeface="Ali-A-Azzam" pitchFamily="2" charset="-78"/>
              </a:rPr>
              <a:t>بتعدد الاتجاهات والنظريات </a:t>
            </a:r>
            <a:r>
              <a:rPr lang="ar-SA"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واهتمامات علماء </a:t>
            </a:r>
            <a:r>
              <a:rPr lang="ar-SA" sz="5300" b="1" u="sng" dirty="0">
                <a:solidFill>
                  <a:srgbClr val="FF0000"/>
                </a:solidFill>
                <a:effectLst>
                  <a:outerShdw blurRad="38100" dist="38100" dir="2700000" algn="tl">
                    <a:srgbClr val="000000">
                      <a:alpha val="43137"/>
                    </a:srgbClr>
                  </a:outerShdw>
                </a:effectLst>
                <a:latin typeface="+mn-lt"/>
                <a:ea typeface="+mn-ea"/>
                <a:cs typeface="Ali-A-Azzam" pitchFamily="2" charset="-78"/>
              </a:rPr>
              <a:t>علم </a:t>
            </a:r>
            <a:r>
              <a:rPr lang="ar-SA"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الن</a:t>
            </a:r>
            <a:r>
              <a:rPr lang="ar-IQ"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فس</a:t>
            </a:r>
            <a:r>
              <a:rPr lang="ar-SA" sz="5300" b="1" u="sng" dirty="0">
                <a:solidFill>
                  <a:srgbClr val="FF0000"/>
                </a:solidFill>
                <a:effectLst>
                  <a:outerShdw blurRad="38100" dist="38100" dir="2700000" algn="tl">
                    <a:srgbClr val="000000">
                      <a:alpha val="43137"/>
                    </a:srgbClr>
                  </a:outerShdw>
                </a:effectLst>
                <a:latin typeface="+mn-lt"/>
                <a:ea typeface="+mn-ea"/>
                <a:cs typeface="Ali-A-Azzam" pitchFamily="2" charset="-78"/>
              </a:rPr>
              <a:t>، حيث نجد له التعاريف </a:t>
            </a:r>
            <a:r>
              <a:rPr lang="ar-SA"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a:t>
            </a:r>
            <a:r>
              <a:rPr lang="ar-IQ"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آتي</a:t>
            </a:r>
            <a:r>
              <a:rPr lang="ar-SA"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ة</a:t>
            </a:r>
            <a:r>
              <a:rPr lang="ar-IQ" sz="53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sz="53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en-US" sz="5300" b="1" dirty="0">
                <a:effectLst>
                  <a:outerShdw blurRad="38100" dist="38100" dir="2700000" algn="tl">
                    <a:srgbClr val="000000">
                      <a:alpha val="43137"/>
                    </a:srgbClr>
                  </a:outerShdw>
                </a:effectLst>
                <a:latin typeface="+mn-lt"/>
                <a:ea typeface="+mn-ea"/>
                <a:cs typeface="Ali-A-Azzam" pitchFamily="2" charset="-78"/>
              </a:rPr>
              <a:t/>
            </a:r>
            <a:br>
              <a:rPr lang="en-US" sz="5300" b="1" dirty="0">
                <a:effectLst>
                  <a:outerShdw blurRad="38100" dist="38100" dir="2700000" algn="tl">
                    <a:srgbClr val="000000">
                      <a:alpha val="43137"/>
                    </a:srgbClr>
                  </a:outerShdw>
                </a:effectLst>
                <a:latin typeface="+mn-lt"/>
                <a:ea typeface="+mn-ea"/>
                <a:cs typeface="Ali-A-Azzam" pitchFamily="2" charset="-78"/>
              </a:rPr>
            </a:br>
            <a:r>
              <a:rPr lang="ar-SA" sz="5300" b="1" dirty="0">
                <a:effectLst>
                  <a:outerShdw blurRad="38100" dist="38100" dir="2700000" algn="tl">
                    <a:srgbClr val="000000">
                      <a:alpha val="43137"/>
                    </a:srgbClr>
                  </a:outerShdw>
                </a:effectLst>
                <a:latin typeface="+mn-lt"/>
                <a:ea typeface="+mn-ea"/>
                <a:cs typeface="Ali-A-Azzam" pitchFamily="2" charset="-78"/>
              </a:rPr>
              <a:t>- علم </a:t>
            </a:r>
            <a:r>
              <a:rPr lang="ar-SA" sz="5300" b="1" dirty="0" smtClean="0">
                <a:effectLst>
                  <a:outerShdw blurRad="38100" dist="38100" dir="2700000" algn="tl">
                    <a:srgbClr val="000000">
                      <a:alpha val="43137"/>
                    </a:srgbClr>
                  </a:outerShdw>
                </a:effectLst>
                <a:latin typeface="+mn-lt"/>
                <a:ea typeface="+mn-ea"/>
                <a:cs typeface="Ali-A-Azzam" pitchFamily="2" charset="-78"/>
              </a:rPr>
              <a:t>الن</a:t>
            </a:r>
            <a:r>
              <a:rPr lang="ar-IQ" sz="5300" b="1" dirty="0" smtClean="0">
                <a:effectLst>
                  <a:outerShdw blurRad="38100" dist="38100" dir="2700000" algn="tl">
                    <a:srgbClr val="000000">
                      <a:alpha val="43137"/>
                    </a:srgbClr>
                  </a:outerShdw>
                </a:effectLst>
                <a:latin typeface="+mn-lt"/>
                <a:ea typeface="+mn-ea"/>
                <a:cs typeface="Ali-A-Azzam" pitchFamily="2" charset="-78"/>
              </a:rPr>
              <a:t>َّ</a:t>
            </a:r>
            <a:r>
              <a:rPr lang="ar-SA" sz="5300" b="1" dirty="0" smtClean="0">
                <a:effectLst>
                  <a:outerShdw blurRad="38100" dist="38100" dir="2700000" algn="tl">
                    <a:srgbClr val="000000">
                      <a:alpha val="43137"/>
                    </a:srgbClr>
                  </a:outerShdw>
                </a:effectLst>
                <a:latin typeface="+mn-lt"/>
                <a:ea typeface="+mn-ea"/>
                <a:cs typeface="Ali-A-Azzam" pitchFamily="2" charset="-78"/>
              </a:rPr>
              <a:t>فس </a:t>
            </a:r>
            <a:r>
              <a:rPr lang="ar-SA" sz="5300" b="1" dirty="0">
                <a:effectLst>
                  <a:outerShdw blurRad="38100" dist="38100" dir="2700000" algn="tl">
                    <a:srgbClr val="000000">
                      <a:alpha val="43137"/>
                    </a:srgbClr>
                  </a:outerShdw>
                </a:effectLst>
                <a:latin typeface="+mn-lt"/>
                <a:ea typeface="+mn-ea"/>
                <a:cs typeface="Ali-A-Azzam" pitchFamily="2" charset="-78"/>
              </a:rPr>
              <a:t>هو العلم الذي يدرس وظائف </a:t>
            </a:r>
            <a:r>
              <a:rPr lang="ar-SA" sz="5300" b="1" dirty="0" smtClean="0">
                <a:effectLst>
                  <a:outerShdw blurRad="38100" dist="38100" dir="2700000" algn="tl">
                    <a:srgbClr val="000000">
                      <a:alpha val="43137"/>
                    </a:srgbClr>
                  </a:outerShdw>
                </a:effectLst>
                <a:latin typeface="+mn-lt"/>
                <a:ea typeface="+mn-ea"/>
                <a:cs typeface="Ali-A-Azzam" pitchFamily="2" charset="-78"/>
              </a:rPr>
              <a:t>الدماغ</a:t>
            </a:r>
            <a:r>
              <a:rPr lang="ar-IQ" sz="5300" b="1" dirty="0" smtClean="0">
                <a:effectLst>
                  <a:outerShdw blurRad="38100" dist="38100" dir="2700000" algn="tl">
                    <a:srgbClr val="000000">
                      <a:alpha val="43137"/>
                    </a:srgbClr>
                  </a:outerShdw>
                </a:effectLst>
                <a:latin typeface="+mn-lt"/>
                <a:ea typeface="+mn-ea"/>
                <a:cs typeface="Ali-A-Azzam" pitchFamily="2" charset="-78"/>
              </a:rPr>
              <a:t> </a:t>
            </a:r>
            <a:r>
              <a:rPr lang="ar-SA" sz="5300" b="1" dirty="0" smtClean="0">
                <a:effectLst>
                  <a:outerShdw blurRad="38100" dist="38100" dir="2700000" algn="tl">
                    <a:srgbClr val="000000">
                      <a:alpha val="43137"/>
                    </a:srgbClr>
                  </a:outerShdw>
                </a:effectLst>
                <a:latin typeface="+mn-lt"/>
                <a:ea typeface="+mn-ea"/>
                <a:cs typeface="Ali-A-Azzam" pitchFamily="2" charset="-78"/>
              </a:rPr>
              <a:t>. </a:t>
            </a:r>
            <a:r>
              <a:rPr lang="en-US" sz="5300" b="1" dirty="0">
                <a:effectLst>
                  <a:outerShdw blurRad="38100" dist="38100" dir="2700000" algn="tl">
                    <a:srgbClr val="000000">
                      <a:alpha val="43137"/>
                    </a:srgbClr>
                  </a:outerShdw>
                </a:effectLst>
                <a:latin typeface="+mn-lt"/>
                <a:ea typeface="+mn-ea"/>
                <a:cs typeface="Ali-A-Azzam" pitchFamily="2" charset="-78"/>
              </a:rPr>
              <a:t/>
            </a:r>
            <a:br>
              <a:rPr lang="en-US" sz="5300" b="1" dirty="0">
                <a:effectLst>
                  <a:outerShdw blurRad="38100" dist="38100" dir="2700000" algn="tl">
                    <a:srgbClr val="000000">
                      <a:alpha val="43137"/>
                    </a:srgbClr>
                  </a:outerShdw>
                </a:effectLst>
                <a:latin typeface="+mn-lt"/>
                <a:ea typeface="+mn-ea"/>
                <a:cs typeface="Ali-A-Azzam" pitchFamily="2" charset="-78"/>
              </a:rPr>
            </a:br>
            <a:r>
              <a:rPr lang="ar-SA" sz="5300" b="1" dirty="0">
                <a:solidFill>
                  <a:srgbClr val="7030A0"/>
                </a:solidFill>
                <a:effectLst>
                  <a:outerShdw blurRad="38100" dist="38100" dir="2700000" algn="tl">
                    <a:srgbClr val="000000">
                      <a:alpha val="43137"/>
                    </a:srgbClr>
                  </a:outerShdw>
                </a:effectLst>
                <a:latin typeface="+mn-lt"/>
                <a:ea typeface="+mn-ea"/>
                <a:cs typeface="Ali-A-Azzam" pitchFamily="2" charset="-78"/>
              </a:rPr>
              <a:t>- </a:t>
            </a:r>
            <a:r>
              <a:rPr lang="ar-SA" sz="53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العلم </a:t>
            </a:r>
            <a:r>
              <a:rPr lang="ar-SA" sz="5300" b="1" dirty="0">
                <a:solidFill>
                  <a:srgbClr val="7030A0"/>
                </a:solidFill>
                <a:effectLst>
                  <a:outerShdw blurRad="38100" dist="38100" dir="2700000" algn="tl">
                    <a:srgbClr val="000000">
                      <a:alpha val="43137"/>
                    </a:srgbClr>
                  </a:outerShdw>
                </a:effectLst>
                <a:latin typeface="+mn-lt"/>
                <a:ea typeface="+mn-ea"/>
                <a:cs typeface="Ali-A-Azzam" pitchFamily="2" charset="-78"/>
              </a:rPr>
              <a:t>الذي يدرس العمليات </a:t>
            </a:r>
            <a:r>
              <a:rPr lang="ar-SA" sz="53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العقلي</a:t>
            </a:r>
            <a:r>
              <a:rPr lang="ar-IQ" sz="53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a:t>
            </a:r>
            <a:r>
              <a:rPr lang="ar-SA" sz="53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ة</a:t>
            </a:r>
            <a:r>
              <a:rPr lang="ar-IQ" sz="53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 </a:t>
            </a:r>
            <a:r>
              <a:rPr lang="ar-SA" sz="5300" b="1" dirty="0" smtClean="0">
                <a:solidFill>
                  <a:srgbClr val="7030A0"/>
                </a:solidFill>
                <a:effectLst>
                  <a:outerShdw blurRad="38100" dist="38100" dir="2700000" algn="tl">
                    <a:srgbClr val="000000">
                      <a:alpha val="43137"/>
                    </a:srgbClr>
                  </a:outerShdw>
                </a:effectLst>
                <a:latin typeface="+mn-lt"/>
                <a:ea typeface="+mn-ea"/>
                <a:cs typeface="Ali-A-Azzam" pitchFamily="2" charset="-78"/>
              </a:rPr>
              <a:t>. </a:t>
            </a:r>
            <a:r>
              <a:rPr lang="en-US" sz="5300" b="1" dirty="0">
                <a:effectLst>
                  <a:outerShdw blurRad="38100" dist="38100" dir="2700000" algn="tl">
                    <a:srgbClr val="000000">
                      <a:alpha val="43137"/>
                    </a:srgbClr>
                  </a:outerShdw>
                </a:effectLst>
                <a:latin typeface="+mn-lt"/>
                <a:ea typeface="+mn-ea"/>
                <a:cs typeface="Ali-A-Azzam" pitchFamily="2" charset="-78"/>
              </a:rPr>
              <a:t/>
            </a:r>
            <a:br>
              <a:rPr lang="en-US" sz="5300" b="1" dirty="0">
                <a:effectLst>
                  <a:outerShdw blurRad="38100" dist="38100" dir="2700000" algn="tl">
                    <a:srgbClr val="000000">
                      <a:alpha val="43137"/>
                    </a:srgbClr>
                  </a:outerShdw>
                </a:effectLst>
                <a:latin typeface="+mn-lt"/>
                <a:ea typeface="+mn-ea"/>
                <a:cs typeface="Ali-A-Azzam" pitchFamily="2" charset="-78"/>
              </a:rPr>
            </a:br>
            <a:r>
              <a:rPr lang="ar-SA" sz="5300" b="1" dirty="0">
                <a:solidFill>
                  <a:srgbClr val="00B0F0"/>
                </a:solidFill>
                <a:effectLst>
                  <a:outerShdw blurRad="38100" dist="38100" dir="2700000" algn="tl">
                    <a:srgbClr val="000000">
                      <a:alpha val="43137"/>
                    </a:srgbClr>
                  </a:outerShdw>
                </a:effectLst>
                <a:latin typeface="+mn-lt"/>
                <a:ea typeface="+mn-ea"/>
                <a:cs typeface="Ali-A-Azzam" pitchFamily="2" charset="-78"/>
              </a:rPr>
              <a:t>- العلم الذي يدرس </a:t>
            </a:r>
            <a:r>
              <a:rPr lang="ar-SA" sz="5300" b="1" dirty="0" smtClean="0">
                <a:solidFill>
                  <a:srgbClr val="00B0F0"/>
                </a:solidFill>
                <a:effectLst>
                  <a:outerShdw blurRad="38100" dist="38100" dir="2700000" algn="tl">
                    <a:srgbClr val="000000">
                      <a:alpha val="43137"/>
                    </a:srgbClr>
                  </a:outerShdw>
                </a:effectLst>
                <a:latin typeface="+mn-lt"/>
                <a:ea typeface="+mn-ea"/>
                <a:cs typeface="Ali-A-Azzam" pitchFamily="2" charset="-78"/>
              </a:rPr>
              <a:t>الس</a:t>
            </a:r>
            <a:r>
              <a:rPr lang="ar-IQ" sz="5300" b="1" dirty="0" smtClean="0">
                <a:solidFill>
                  <a:srgbClr val="00B0F0"/>
                </a:solidFill>
                <a:effectLst>
                  <a:outerShdw blurRad="38100" dist="38100" dir="2700000" algn="tl">
                    <a:srgbClr val="000000">
                      <a:alpha val="43137"/>
                    </a:srgbClr>
                  </a:outerShdw>
                </a:effectLst>
                <a:latin typeface="+mn-lt"/>
                <a:ea typeface="+mn-ea"/>
                <a:cs typeface="Ali-A-Azzam" pitchFamily="2" charset="-78"/>
              </a:rPr>
              <a:t>ُّ</a:t>
            </a:r>
            <a:r>
              <a:rPr lang="ar-SA" sz="5300" b="1" dirty="0" smtClean="0">
                <a:solidFill>
                  <a:srgbClr val="00B0F0"/>
                </a:solidFill>
                <a:effectLst>
                  <a:outerShdw blurRad="38100" dist="38100" dir="2700000" algn="tl">
                    <a:srgbClr val="000000">
                      <a:alpha val="43137"/>
                    </a:srgbClr>
                  </a:outerShdw>
                </a:effectLst>
                <a:latin typeface="+mn-lt"/>
                <a:ea typeface="+mn-ea"/>
                <a:cs typeface="Ali-A-Azzam" pitchFamily="2" charset="-78"/>
              </a:rPr>
              <a:t>لوك</a:t>
            </a:r>
            <a:r>
              <a:rPr lang="ar-IQ" sz="5300" b="1" dirty="0" smtClean="0">
                <a:solidFill>
                  <a:srgbClr val="00B0F0"/>
                </a:solidFill>
                <a:effectLst>
                  <a:outerShdw blurRad="38100" dist="38100" dir="2700000" algn="tl">
                    <a:srgbClr val="000000">
                      <a:alpha val="43137"/>
                    </a:srgbClr>
                  </a:outerShdw>
                </a:effectLst>
                <a:latin typeface="+mn-lt"/>
                <a:ea typeface="+mn-ea"/>
                <a:cs typeface="Ali-A-Azzam" pitchFamily="2" charset="-78"/>
              </a:rPr>
              <a:t> . </a:t>
            </a:r>
            <a:endParaRPr lang="en-US" sz="5300" b="1" dirty="0">
              <a:solidFill>
                <a:srgbClr val="00B0F0"/>
              </a:solidFill>
              <a:effectLst>
                <a:outerShdw blurRad="38100" dist="38100" dir="2700000" algn="tl">
                  <a:srgbClr val="000000">
                    <a:alpha val="43137"/>
                  </a:srgbClr>
                </a:outerShdw>
              </a:effectLst>
              <a:latin typeface="+mn-lt"/>
              <a:ea typeface="+mn-ea"/>
              <a:cs typeface="Ali-A-Azzam" pitchFamily="2" charset="-78"/>
            </a:endParaRPr>
          </a:p>
        </p:txBody>
      </p:sp>
    </p:spTree>
    <p:extLst>
      <p:ext uri="{BB962C8B-B14F-4D97-AF65-F5344CB8AC3E}">
        <p14:creationId xmlns:p14="http://schemas.microsoft.com/office/powerpoint/2010/main" val="324093698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10836" y="124689"/>
            <a:ext cx="11928764" cy="6594765"/>
          </a:xfrm>
        </p:spPr>
        <p:txBody>
          <a:bodyPr>
            <a:noAutofit/>
          </a:bodyPr>
          <a:lstStyle/>
          <a:p>
            <a:pPr algn="r" rtl="1">
              <a:lnSpc>
                <a:spcPct val="150000"/>
              </a:lnSpc>
            </a:pPr>
            <a:r>
              <a:rPr lang="ar-SA" sz="60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ويمكننا </a:t>
            </a:r>
            <a:r>
              <a:rPr lang="ar-SA" sz="6000" b="1" u="sng" dirty="0">
                <a:solidFill>
                  <a:srgbClr val="FF0000"/>
                </a:solidFill>
                <a:effectLst>
                  <a:outerShdw blurRad="38100" dist="38100" dir="2700000" algn="tl">
                    <a:srgbClr val="000000">
                      <a:alpha val="43137"/>
                    </a:srgbClr>
                  </a:outerShdw>
                </a:effectLst>
                <a:latin typeface="+mn-lt"/>
                <a:ea typeface="+mn-ea"/>
                <a:cs typeface="Ali-A-Azzam" pitchFamily="2" charset="-78"/>
              </a:rPr>
              <a:t>تعريف علم </a:t>
            </a:r>
            <a:r>
              <a:rPr lang="ar-SA" sz="60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النّ</a:t>
            </a:r>
            <a:r>
              <a:rPr lang="ar-IQ" sz="60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ar-SA" sz="60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فس </a:t>
            </a:r>
            <a:r>
              <a:rPr lang="ar-SA" sz="6000" b="1" u="sng" dirty="0">
                <a:solidFill>
                  <a:srgbClr val="FF0000"/>
                </a:solidFill>
                <a:effectLst>
                  <a:outerShdw blurRad="38100" dist="38100" dir="2700000" algn="tl">
                    <a:srgbClr val="000000">
                      <a:alpha val="43137"/>
                    </a:srgbClr>
                  </a:outerShdw>
                </a:effectLst>
                <a:latin typeface="+mn-lt"/>
                <a:ea typeface="+mn-ea"/>
                <a:cs typeface="Ali-A-Azzam" pitchFamily="2" charset="-78"/>
              </a:rPr>
              <a:t>بما </a:t>
            </a:r>
            <a:r>
              <a:rPr lang="ar-SA" sz="60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ي</a:t>
            </a:r>
            <a:r>
              <a:rPr lang="ar-IQ" sz="60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أت</a:t>
            </a:r>
            <a:r>
              <a:rPr lang="ar-SA" sz="6000" b="1" u="sng" dirty="0" smtClean="0">
                <a:solidFill>
                  <a:srgbClr val="FF0000"/>
                </a:solidFill>
                <a:effectLst>
                  <a:outerShdw blurRad="38100" dist="38100" dir="2700000" algn="tl">
                    <a:srgbClr val="000000">
                      <a:alpha val="43137"/>
                    </a:srgbClr>
                  </a:outerShdw>
                </a:effectLst>
                <a:latin typeface="+mn-lt"/>
                <a:ea typeface="+mn-ea"/>
                <a:cs typeface="Ali-A-Azzam" pitchFamily="2" charset="-78"/>
              </a:rPr>
              <a:t>ي</a:t>
            </a:r>
            <a:r>
              <a:rPr lang="ar-IQ" sz="60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 </a:t>
            </a:r>
            <a:r>
              <a:rPr lang="ar-SA" sz="6000" b="1" dirty="0" smtClean="0">
                <a:solidFill>
                  <a:srgbClr val="FF0000"/>
                </a:solidFill>
                <a:effectLst>
                  <a:outerShdw blurRad="38100" dist="38100" dir="2700000" algn="tl">
                    <a:srgbClr val="000000">
                      <a:alpha val="43137"/>
                    </a:srgbClr>
                  </a:outerShdw>
                </a:effectLst>
                <a:latin typeface="+mn-lt"/>
                <a:ea typeface="+mn-ea"/>
                <a:cs typeface="Ali-A-Azzam" pitchFamily="2" charset="-78"/>
              </a:rPr>
              <a:t>:</a:t>
            </a:r>
            <a:r>
              <a:rPr lang="en-US" sz="6000" b="1" dirty="0">
                <a:effectLst>
                  <a:outerShdw blurRad="38100" dist="38100" dir="2700000" algn="tl">
                    <a:srgbClr val="000000">
                      <a:alpha val="43137"/>
                    </a:srgbClr>
                  </a:outerShdw>
                </a:effectLst>
                <a:latin typeface="+mn-lt"/>
                <a:ea typeface="+mn-ea"/>
                <a:cs typeface="Ali-A-Azzam" pitchFamily="2" charset="-78"/>
              </a:rPr>
              <a:t/>
            </a:r>
            <a:br>
              <a:rPr lang="en-US" sz="6000" b="1" dirty="0">
                <a:effectLst>
                  <a:outerShdw blurRad="38100" dist="38100" dir="2700000" algn="tl">
                    <a:srgbClr val="000000">
                      <a:alpha val="43137"/>
                    </a:srgbClr>
                  </a:outerShdw>
                </a:effectLst>
                <a:latin typeface="+mn-lt"/>
                <a:ea typeface="+mn-ea"/>
                <a:cs typeface="Ali-A-Azzam" pitchFamily="2" charset="-78"/>
              </a:rPr>
            </a:br>
            <a:r>
              <a:rPr lang="ar-SA" sz="5800" b="1" dirty="0">
                <a:solidFill>
                  <a:srgbClr val="00B050"/>
                </a:solidFill>
                <a:effectLst>
                  <a:outerShdw blurRad="38100" dist="38100" dir="2700000" algn="tl">
                    <a:srgbClr val="000000">
                      <a:alpha val="43137"/>
                    </a:srgbClr>
                  </a:outerShdw>
                </a:effectLst>
                <a:latin typeface="+mn-lt"/>
                <a:ea typeface="+mn-ea"/>
                <a:cs typeface="Ali-A-Azzam" pitchFamily="2" charset="-78"/>
              </a:rPr>
              <a:t>علم النَّفس: </a:t>
            </a:r>
            <a:r>
              <a:rPr lang="ar-IQ" sz="5800" b="1" dirty="0">
                <a:effectLst>
                  <a:outerShdw blurRad="38100" dist="38100" dir="2700000" algn="tl">
                    <a:srgbClr val="000000">
                      <a:alpha val="43137"/>
                    </a:srgbClr>
                  </a:outerShdw>
                </a:effectLst>
                <a:latin typeface="+mn-lt"/>
                <a:ea typeface="+mn-ea"/>
                <a:cs typeface="Ali-A-Azzam" pitchFamily="2" charset="-78"/>
              </a:rPr>
              <a:t>" </a:t>
            </a:r>
            <a:r>
              <a:rPr lang="ar-SA" sz="5800" b="1" dirty="0">
                <a:effectLst>
                  <a:outerShdw blurRad="38100" dist="38100" dir="2700000" algn="tl">
                    <a:srgbClr val="000000">
                      <a:alpha val="43137"/>
                    </a:srgbClr>
                  </a:outerShdw>
                </a:effectLst>
                <a:latin typeface="+mn-lt"/>
                <a:ea typeface="+mn-ea"/>
                <a:cs typeface="Ali-A-Azzam" pitchFamily="2" charset="-78"/>
              </a:rPr>
              <a:t>هو العلم الذي يدرس سلوك الكائن </a:t>
            </a:r>
            <a:r>
              <a:rPr lang="ar-SA" sz="5800" b="1" dirty="0" smtClean="0">
                <a:effectLst>
                  <a:outerShdw blurRad="38100" dist="38100" dir="2700000" algn="tl">
                    <a:srgbClr val="000000">
                      <a:alpha val="43137"/>
                    </a:srgbClr>
                  </a:outerShdw>
                </a:effectLst>
                <a:latin typeface="+mn-lt"/>
                <a:ea typeface="+mn-ea"/>
                <a:cs typeface="Ali-A-Azzam" pitchFamily="2" charset="-78"/>
              </a:rPr>
              <a:t>الحي</a:t>
            </a:r>
            <a:r>
              <a:rPr lang="ar-IQ" sz="5800" b="1" dirty="0" smtClean="0">
                <a:effectLst>
                  <a:outerShdw blurRad="38100" dist="38100" dir="2700000" algn="tl">
                    <a:srgbClr val="000000">
                      <a:alpha val="43137"/>
                    </a:srgbClr>
                  </a:outerShdw>
                </a:effectLst>
                <a:latin typeface="+mn-lt"/>
                <a:ea typeface="+mn-ea"/>
                <a:cs typeface="Ali-A-Azzam" pitchFamily="2" charset="-78"/>
              </a:rPr>
              <a:t>ّ</a:t>
            </a:r>
            <a:r>
              <a:rPr lang="ar-SA" sz="5800" b="1" dirty="0" smtClean="0">
                <a:effectLst>
                  <a:outerShdw blurRad="38100" dist="38100" dir="2700000" algn="tl">
                    <a:srgbClr val="000000">
                      <a:alpha val="43137"/>
                    </a:srgbClr>
                  </a:outerShdw>
                </a:effectLst>
                <a:latin typeface="+mn-lt"/>
                <a:ea typeface="+mn-ea"/>
                <a:cs typeface="Ali-A-Azzam" pitchFamily="2" charset="-78"/>
              </a:rPr>
              <a:t> </a:t>
            </a:r>
            <a:r>
              <a:rPr lang="ar-SA" sz="5800" b="1" dirty="0">
                <a:effectLst>
                  <a:outerShdw blurRad="38100" dist="38100" dir="2700000" algn="tl">
                    <a:srgbClr val="000000">
                      <a:alpha val="43137"/>
                    </a:srgbClr>
                  </a:outerShdw>
                </a:effectLst>
                <a:latin typeface="+mn-lt"/>
                <a:ea typeface="+mn-ea"/>
                <a:cs typeface="Ali-A-Azzam" pitchFamily="2" charset="-78"/>
              </a:rPr>
              <a:t>وما وراءه من </a:t>
            </a:r>
            <a:r>
              <a:rPr lang="ar-SA" sz="5800" b="1" dirty="0" smtClean="0">
                <a:effectLst>
                  <a:outerShdw blurRad="38100" dist="38100" dir="2700000" algn="tl">
                    <a:srgbClr val="000000">
                      <a:alpha val="43137"/>
                    </a:srgbClr>
                  </a:outerShdw>
                </a:effectLst>
                <a:latin typeface="+mn-lt"/>
                <a:ea typeface="+mn-ea"/>
                <a:cs typeface="Ali-A-Azzam" pitchFamily="2" charset="-78"/>
              </a:rPr>
              <a:t>ع</a:t>
            </a:r>
            <a:r>
              <a:rPr lang="ar-IQ" sz="5800" b="1" dirty="0" smtClean="0">
                <a:effectLst>
                  <a:outerShdw blurRad="38100" dist="38100" dir="2700000" algn="tl">
                    <a:srgbClr val="000000">
                      <a:alpha val="43137"/>
                    </a:srgbClr>
                  </a:outerShdw>
                </a:effectLst>
                <a:latin typeface="+mn-lt"/>
                <a:ea typeface="+mn-ea"/>
                <a:cs typeface="Ali-A-Azzam" pitchFamily="2" charset="-78"/>
              </a:rPr>
              <a:t>َ</a:t>
            </a:r>
            <a:r>
              <a:rPr lang="ar-SA" sz="5800" b="1" dirty="0" smtClean="0">
                <a:effectLst>
                  <a:outerShdw blurRad="38100" dist="38100" dir="2700000" algn="tl">
                    <a:srgbClr val="000000">
                      <a:alpha val="43137"/>
                    </a:srgbClr>
                  </a:outerShdw>
                </a:effectLst>
                <a:latin typeface="+mn-lt"/>
                <a:ea typeface="+mn-ea"/>
                <a:cs typeface="Ali-A-Azzam" pitchFamily="2" charset="-78"/>
              </a:rPr>
              <a:t>م</a:t>
            </a:r>
            <a:r>
              <a:rPr lang="ar-IQ" sz="5800" b="1" dirty="0" smtClean="0">
                <a:effectLst>
                  <a:outerShdw blurRad="38100" dist="38100" dir="2700000" algn="tl">
                    <a:srgbClr val="000000">
                      <a:alpha val="43137"/>
                    </a:srgbClr>
                  </a:outerShdw>
                </a:effectLst>
                <a:latin typeface="+mn-lt"/>
                <a:ea typeface="+mn-ea"/>
                <a:cs typeface="Ali-A-Azzam" pitchFamily="2" charset="-78"/>
              </a:rPr>
              <a:t>َ</a:t>
            </a:r>
            <a:r>
              <a:rPr lang="ar-SA" sz="5800" b="1" dirty="0" smtClean="0">
                <a:effectLst>
                  <a:outerShdw blurRad="38100" dist="38100" dir="2700000" algn="tl">
                    <a:srgbClr val="000000">
                      <a:alpha val="43137"/>
                    </a:srgbClr>
                  </a:outerShdw>
                </a:effectLst>
                <a:latin typeface="+mn-lt"/>
                <a:ea typeface="+mn-ea"/>
                <a:cs typeface="Ali-A-Azzam" pitchFamily="2" charset="-78"/>
              </a:rPr>
              <a:t>لي</a:t>
            </a:r>
            <a:r>
              <a:rPr lang="ar-IQ" sz="5800" b="1" dirty="0" smtClean="0">
                <a:effectLst>
                  <a:outerShdw blurRad="38100" dist="38100" dir="2700000" algn="tl">
                    <a:srgbClr val="000000">
                      <a:alpha val="43137"/>
                    </a:srgbClr>
                  </a:outerShdw>
                </a:effectLst>
                <a:latin typeface="+mn-lt"/>
                <a:ea typeface="+mn-ea"/>
                <a:cs typeface="Ali-A-Azzam" pitchFamily="2" charset="-78"/>
              </a:rPr>
              <a:t>َّ</a:t>
            </a:r>
            <a:r>
              <a:rPr lang="ar-SA" sz="5800" b="1" dirty="0" smtClean="0">
                <a:effectLst>
                  <a:outerShdw blurRad="38100" dist="38100" dir="2700000" algn="tl">
                    <a:srgbClr val="000000">
                      <a:alpha val="43137"/>
                    </a:srgbClr>
                  </a:outerShdw>
                </a:effectLst>
                <a:latin typeface="+mn-lt"/>
                <a:ea typeface="+mn-ea"/>
                <a:cs typeface="Ali-A-Azzam" pitchFamily="2" charset="-78"/>
              </a:rPr>
              <a:t>ات عقلية</a:t>
            </a:r>
            <a:r>
              <a:rPr lang="ar-IQ" sz="5800" b="1" dirty="0" smtClean="0">
                <a:effectLst>
                  <a:outerShdw blurRad="38100" dist="38100" dir="2700000" algn="tl">
                    <a:srgbClr val="000000">
                      <a:alpha val="43137"/>
                    </a:srgbClr>
                  </a:outerShdw>
                </a:effectLst>
                <a:latin typeface="+mn-lt"/>
                <a:ea typeface="+mn-ea"/>
                <a:cs typeface="Ali-A-Azzam" pitchFamily="2" charset="-78"/>
              </a:rPr>
              <a:t> </a:t>
            </a:r>
            <a:r>
              <a:rPr lang="ar-SA" sz="5800" b="1" dirty="0" smtClean="0">
                <a:effectLst>
                  <a:outerShdw blurRad="38100" dist="38100" dir="2700000" algn="tl">
                    <a:srgbClr val="000000">
                      <a:alpha val="43137"/>
                    </a:srgbClr>
                  </a:outerShdw>
                </a:effectLst>
                <a:latin typeface="+mn-lt"/>
                <a:ea typeface="+mn-ea"/>
                <a:cs typeface="Ali-A-Azzam" pitchFamily="2" charset="-78"/>
              </a:rPr>
              <a:t>، </a:t>
            </a:r>
            <a:r>
              <a:rPr lang="ar-SA" sz="5800" b="1" dirty="0">
                <a:effectLst>
                  <a:outerShdw blurRad="38100" dist="38100" dir="2700000" algn="tl">
                    <a:srgbClr val="000000">
                      <a:alpha val="43137"/>
                    </a:srgbClr>
                  </a:outerShdw>
                </a:effectLst>
                <a:latin typeface="+mn-lt"/>
                <a:ea typeface="+mn-ea"/>
                <a:cs typeface="Ali-A-Azzam" pitchFamily="2" charset="-78"/>
              </a:rPr>
              <a:t>ودوافعه </a:t>
            </a:r>
            <a:r>
              <a:rPr lang="ar-SA" sz="5800" b="1" dirty="0" smtClean="0">
                <a:effectLst>
                  <a:outerShdw blurRad="38100" dist="38100" dir="2700000" algn="tl">
                    <a:srgbClr val="000000">
                      <a:alpha val="43137"/>
                    </a:srgbClr>
                  </a:outerShdw>
                </a:effectLst>
                <a:latin typeface="+mn-lt"/>
                <a:ea typeface="+mn-ea"/>
                <a:cs typeface="Ali-A-Azzam" pitchFamily="2" charset="-78"/>
              </a:rPr>
              <a:t>وآثاره</a:t>
            </a:r>
            <a:r>
              <a:rPr lang="ar-IQ" sz="5800" b="1" dirty="0" smtClean="0">
                <a:effectLst>
                  <a:outerShdw blurRad="38100" dist="38100" dir="2700000" algn="tl">
                    <a:srgbClr val="000000">
                      <a:alpha val="43137"/>
                    </a:srgbClr>
                  </a:outerShdw>
                </a:effectLst>
                <a:latin typeface="+mn-lt"/>
                <a:ea typeface="+mn-ea"/>
                <a:cs typeface="Ali-A-Azzam" pitchFamily="2" charset="-78"/>
              </a:rPr>
              <a:t> </a:t>
            </a:r>
            <a:r>
              <a:rPr lang="ar-SA" sz="5800" b="1" dirty="0" smtClean="0">
                <a:effectLst>
                  <a:outerShdw blurRad="38100" dist="38100" dir="2700000" algn="tl">
                    <a:srgbClr val="000000">
                      <a:alpha val="43137"/>
                    </a:srgbClr>
                  </a:outerShdw>
                </a:effectLst>
                <a:latin typeface="+mn-lt"/>
                <a:ea typeface="+mn-ea"/>
                <a:cs typeface="Ali-A-Azzam" pitchFamily="2" charset="-78"/>
              </a:rPr>
              <a:t>، دراسة</a:t>
            </a:r>
            <a:r>
              <a:rPr lang="ar-IQ" sz="5800" b="1" dirty="0" smtClean="0">
                <a:effectLst>
                  <a:outerShdw blurRad="38100" dist="38100" dir="2700000" algn="tl">
                    <a:srgbClr val="000000">
                      <a:alpha val="43137"/>
                    </a:srgbClr>
                  </a:outerShdw>
                </a:effectLst>
                <a:latin typeface="+mn-lt"/>
                <a:ea typeface="+mn-ea"/>
                <a:cs typeface="Ali-A-Azzam" pitchFamily="2" charset="-78"/>
              </a:rPr>
              <a:t>ً</a:t>
            </a:r>
            <a:r>
              <a:rPr lang="ar-SA" sz="5800" b="1" dirty="0" smtClean="0">
                <a:effectLst>
                  <a:outerShdw blurRad="38100" dist="38100" dir="2700000" algn="tl">
                    <a:srgbClr val="000000">
                      <a:alpha val="43137"/>
                    </a:srgbClr>
                  </a:outerShdw>
                </a:effectLst>
                <a:latin typeface="+mn-lt"/>
                <a:ea typeface="+mn-ea"/>
                <a:cs typeface="Ali-A-Azzam" pitchFamily="2" charset="-78"/>
              </a:rPr>
              <a:t> علمية</a:t>
            </a:r>
            <a:r>
              <a:rPr lang="ar-IQ" sz="5800" b="1" dirty="0" smtClean="0">
                <a:effectLst>
                  <a:outerShdw blurRad="38100" dist="38100" dir="2700000" algn="tl">
                    <a:srgbClr val="000000">
                      <a:alpha val="43137"/>
                    </a:srgbClr>
                  </a:outerShdw>
                </a:effectLst>
                <a:latin typeface="+mn-lt"/>
                <a:ea typeface="+mn-ea"/>
                <a:cs typeface="Ali-A-Azzam" pitchFamily="2" charset="-78"/>
              </a:rPr>
              <a:t>ً</a:t>
            </a:r>
            <a:r>
              <a:rPr lang="ar-SA" sz="5800" b="1" dirty="0" smtClean="0">
                <a:effectLst>
                  <a:outerShdw blurRad="38100" dist="38100" dir="2700000" algn="tl">
                    <a:srgbClr val="000000">
                      <a:alpha val="43137"/>
                    </a:srgbClr>
                  </a:outerShdw>
                </a:effectLst>
                <a:latin typeface="+mn-lt"/>
                <a:ea typeface="+mn-ea"/>
                <a:cs typeface="Ali-A-Azzam" pitchFamily="2" charset="-78"/>
              </a:rPr>
              <a:t> ي</a:t>
            </a:r>
            <a:r>
              <a:rPr lang="ar-IQ" sz="5800" b="1" dirty="0" smtClean="0">
                <a:effectLst>
                  <a:outerShdw blurRad="38100" dist="38100" dir="2700000" algn="tl">
                    <a:srgbClr val="000000">
                      <a:alpha val="43137"/>
                    </a:srgbClr>
                  </a:outerShdw>
                </a:effectLst>
                <a:latin typeface="+mn-lt"/>
                <a:ea typeface="+mn-ea"/>
                <a:cs typeface="Ali-A-Azzam" pitchFamily="2" charset="-78"/>
              </a:rPr>
              <a:t>ُ</a:t>
            </a:r>
            <a:r>
              <a:rPr lang="ar-SA" sz="5800" b="1" dirty="0" smtClean="0">
                <a:effectLst>
                  <a:outerShdw blurRad="38100" dist="38100" dir="2700000" algn="tl">
                    <a:srgbClr val="000000">
                      <a:alpha val="43137"/>
                    </a:srgbClr>
                  </a:outerShdw>
                </a:effectLst>
                <a:latin typeface="+mn-lt"/>
                <a:ea typeface="+mn-ea"/>
                <a:cs typeface="Ali-A-Azzam" pitchFamily="2" charset="-78"/>
              </a:rPr>
              <a:t>مكن </a:t>
            </a:r>
            <a:r>
              <a:rPr lang="ar-SA" sz="5800" b="1" dirty="0">
                <a:effectLst>
                  <a:outerShdw blurRad="38100" dist="38100" dir="2700000" algn="tl">
                    <a:srgbClr val="000000">
                      <a:alpha val="43137"/>
                    </a:srgbClr>
                  </a:outerShdw>
                </a:effectLst>
                <a:latin typeface="+mn-lt"/>
                <a:ea typeface="+mn-ea"/>
                <a:cs typeface="Ali-A-Azzam" pitchFamily="2" charset="-78"/>
              </a:rPr>
              <a:t>على أساسها فهم وضبط </a:t>
            </a:r>
            <a:r>
              <a:rPr lang="ar-SA" sz="5800" b="1" dirty="0" smtClean="0">
                <a:effectLst>
                  <a:outerShdw blurRad="38100" dist="38100" dir="2700000" algn="tl">
                    <a:srgbClr val="000000">
                      <a:alpha val="43137"/>
                    </a:srgbClr>
                  </a:outerShdw>
                </a:effectLst>
                <a:latin typeface="+mn-lt"/>
                <a:ea typeface="+mn-ea"/>
                <a:cs typeface="Ali-A-Azzam" pitchFamily="2" charset="-78"/>
              </a:rPr>
              <a:t>الس</a:t>
            </a:r>
            <a:r>
              <a:rPr lang="ar-IQ" sz="5800" b="1" dirty="0" smtClean="0">
                <a:effectLst>
                  <a:outerShdw blurRad="38100" dist="38100" dir="2700000" algn="tl">
                    <a:srgbClr val="000000">
                      <a:alpha val="43137"/>
                    </a:srgbClr>
                  </a:outerShdw>
                </a:effectLst>
                <a:latin typeface="+mn-lt"/>
                <a:ea typeface="+mn-ea"/>
                <a:cs typeface="Ali-A-Azzam" pitchFamily="2" charset="-78"/>
              </a:rPr>
              <a:t>ُّ</a:t>
            </a:r>
            <a:r>
              <a:rPr lang="ar-SA" sz="5800" b="1" dirty="0" smtClean="0">
                <a:effectLst>
                  <a:outerShdw blurRad="38100" dist="38100" dir="2700000" algn="tl">
                    <a:srgbClr val="000000">
                      <a:alpha val="43137"/>
                    </a:srgbClr>
                  </a:outerShdw>
                </a:effectLst>
                <a:latin typeface="+mn-lt"/>
                <a:ea typeface="+mn-ea"/>
                <a:cs typeface="Ali-A-Azzam" pitchFamily="2" charset="-78"/>
              </a:rPr>
              <a:t>لوك والت</a:t>
            </a:r>
            <a:r>
              <a:rPr lang="ar-IQ" sz="5800" b="1" dirty="0" smtClean="0">
                <a:effectLst>
                  <a:outerShdw blurRad="38100" dist="38100" dir="2700000" algn="tl">
                    <a:srgbClr val="000000">
                      <a:alpha val="43137"/>
                    </a:srgbClr>
                  </a:outerShdw>
                </a:effectLst>
                <a:latin typeface="+mn-lt"/>
                <a:ea typeface="+mn-ea"/>
                <a:cs typeface="Ali-A-Azzam" pitchFamily="2" charset="-78"/>
              </a:rPr>
              <a:t>َّ</a:t>
            </a:r>
            <a:r>
              <a:rPr lang="ar-SA" sz="5800" b="1" dirty="0" smtClean="0">
                <a:effectLst>
                  <a:outerShdw blurRad="38100" dist="38100" dir="2700000" algn="tl">
                    <a:srgbClr val="000000">
                      <a:alpha val="43137"/>
                    </a:srgbClr>
                  </a:outerShdw>
                </a:effectLst>
                <a:latin typeface="+mn-lt"/>
                <a:ea typeface="+mn-ea"/>
                <a:cs typeface="Ali-A-Azzam" pitchFamily="2" charset="-78"/>
              </a:rPr>
              <a:t>نب</a:t>
            </a:r>
            <a:r>
              <a:rPr lang="ar-IQ" sz="5800" b="1" dirty="0" smtClean="0">
                <a:effectLst>
                  <a:outerShdw blurRad="38100" dist="38100" dir="2700000" algn="tl">
                    <a:srgbClr val="000000">
                      <a:alpha val="43137"/>
                    </a:srgbClr>
                  </a:outerShdw>
                </a:effectLst>
                <a:latin typeface="+mn-lt"/>
                <a:ea typeface="+mn-ea"/>
                <a:cs typeface="Ali-A-Azzam" pitchFamily="2" charset="-78"/>
              </a:rPr>
              <a:t>ُّ</a:t>
            </a:r>
            <a:r>
              <a:rPr lang="ar-SA" sz="5800" b="1" dirty="0" smtClean="0">
                <a:effectLst>
                  <a:outerShdw blurRad="38100" dist="38100" dir="2700000" algn="tl">
                    <a:srgbClr val="000000">
                      <a:alpha val="43137"/>
                    </a:srgbClr>
                  </a:outerShdw>
                </a:effectLst>
                <a:latin typeface="+mn-lt"/>
                <a:ea typeface="+mn-ea"/>
                <a:cs typeface="Ali-A-Azzam" pitchFamily="2" charset="-78"/>
              </a:rPr>
              <a:t>ؤ </a:t>
            </a:r>
            <a:r>
              <a:rPr lang="ar-SA" sz="5800" b="1" dirty="0">
                <a:effectLst>
                  <a:outerShdw blurRad="38100" dist="38100" dir="2700000" algn="tl">
                    <a:srgbClr val="000000">
                      <a:alpha val="43137"/>
                    </a:srgbClr>
                  </a:outerShdw>
                </a:effectLst>
                <a:latin typeface="+mn-lt"/>
                <a:ea typeface="+mn-ea"/>
                <a:cs typeface="Ali-A-Azzam" pitchFamily="2" charset="-78"/>
              </a:rPr>
              <a:t>به </a:t>
            </a:r>
            <a:r>
              <a:rPr lang="ar-SA" sz="5800" b="1" dirty="0" smtClean="0">
                <a:effectLst>
                  <a:outerShdw blurRad="38100" dist="38100" dir="2700000" algn="tl">
                    <a:srgbClr val="000000">
                      <a:alpha val="43137"/>
                    </a:srgbClr>
                  </a:outerShdw>
                </a:effectLst>
                <a:latin typeface="+mn-lt"/>
                <a:ea typeface="+mn-ea"/>
                <a:cs typeface="Ali-A-Azzam" pitchFamily="2" charset="-78"/>
              </a:rPr>
              <a:t>والت</a:t>
            </a:r>
            <a:r>
              <a:rPr lang="ar-IQ" sz="5800" b="1" dirty="0" smtClean="0">
                <a:effectLst>
                  <a:outerShdw blurRad="38100" dist="38100" dir="2700000" algn="tl">
                    <a:srgbClr val="000000">
                      <a:alpha val="43137"/>
                    </a:srgbClr>
                  </a:outerShdw>
                </a:effectLst>
                <a:latin typeface="+mn-lt"/>
                <a:ea typeface="+mn-ea"/>
                <a:cs typeface="Ali-A-Azzam" pitchFamily="2" charset="-78"/>
              </a:rPr>
              <a:t>َّ</a:t>
            </a:r>
            <a:r>
              <a:rPr lang="ar-SA" sz="5800" b="1" dirty="0" smtClean="0">
                <a:effectLst>
                  <a:outerShdw blurRad="38100" dist="38100" dir="2700000" algn="tl">
                    <a:srgbClr val="000000">
                      <a:alpha val="43137"/>
                    </a:srgbClr>
                  </a:outerShdw>
                </a:effectLst>
                <a:latin typeface="+mn-lt"/>
                <a:ea typeface="+mn-ea"/>
                <a:cs typeface="Ali-A-Azzam" pitchFamily="2" charset="-78"/>
              </a:rPr>
              <a:t>خطيط له</a:t>
            </a:r>
            <a:r>
              <a:rPr lang="ar-IQ" sz="5800" b="1" dirty="0" smtClean="0">
                <a:effectLst>
                  <a:outerShdw blurRad="38100" dist="38100" dir="2700000" algn="tl">
                    <a:srgbClr val="000000">
                      <a:alpha val="43137"/>
                    </a:srgbClr>
                  </a:outerShdw>
                </a:effectLst>
                <a:latin typeface="+mn-lt"/>
                <a:ea typeface="+mn-ea"/>
                <a:cs typeface="Ali-A-Azzam" pitchFamily="2" charset="-78"/>
              </a:rPr>
              <a:t> "</a:t>
            </a:r>
            <a:r>
              <a:rPr lang="ar-SA" sz="5800" b="1" dirty="0" smtClean="0">
                <a:effectLst>
                  <a:outerShdw blurRad="38100" dist="38100" dir="2700000" algn="tl">
                    <a:srgbClr val="000000">
                      <a:alpha val="43137"/>
                    </a:srgbClr>
                  </a:outerShdw>
                </a:effectLst>
                <a:latin typeface="+mn-lt"/>
                <a:ea typeface="+mn-ea"/>
                <a:cs typeface="Ali-A-Azzam" pitchFamily="2" charset="-78"/>
              </a:rPr>
              <a:t>. </a:t>
            </a:r>
            <a:endParaRPr lang="en-US" sz="5800" b="1" dirty="0">
              <a:effectLst>
                <a:outerShdw blurRad="38100" dist="38100" dir="2700000" algn="tl">
                  <a:srgbClr val="000000">
                    <a:alpha val="43137"/>
                  </a:srgbClr>
                </a:outerShdw>
              </a:effectLst>
              <a:latin typeface="+mn-lt"/>
              <a:ea typeface="+mn-ea"/>
              <a:cs typeface="Ali-A-Azzam" pitchFamily="2" charset="-78"/>
            </a:endParaRPr>
          </a:p>
        </p:txBody>
      </p:sp>
    </p:spTree>
    <p:extLst>
      <p:ext uri="{BB962C8B-B14F-4D97-AF65-F5344CB8AC3E}">
        <p14:creationId xmlns:p14="http://schemas.microsoft.com/office/powerpoint/2010/main" val="66799097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8655" y="235527"/>
            <a:ext cx="11277599" cy="1163781"/>
          </a:xfrm>
        </p:spPr>
        <p:txBody>
          <a:bodyPr>
            <a:noAutofit/>
          </a:bodyPr>
          <a:lstStyle/>
          <a:p>
            <a:pPr algn="ctr"/>
            <a:r>
              <a:rPr lang="ar-IQ" sz="7200" b="1" dirty="0" smtClean="0">
                <a:solidFill>
                  <a:srgbClr val="FFC000"/>
                </a:solidFill>
                <a:effectLst>
                  <a:outerShdw blurRad="38100" dist="38100" dir="2700000" algn="tl">
                    <a:srgbClr val="000000">
                      <a:alpha val="43137"/>
                    </a:srgbClr>
                  </a:outerShdw>
                </a:effectLst>
                <a:latin typeface="Sakkal Majalla" panose="02000000000000000000" pitchFamily="2" charset="-78"/>
                <a:cs typeface="Ali-A-Jiddah" pitchFamily="2" charset="-78"/>
              </a:rPr>
              <a:t>     أهداف علم النَّفس</a:t>
            </a:r>
            <a:endParaRPr lang="en-US" sz="7200" b="1" dirty="0">
              <a:solidFill>
                <a:srgbClr val="FFC000"/>
              </a:solidFill>
              <a:effectLst>
                <a:outerShdw blurRad="38100" dist="38100" dir="2700000" algn="tl">
                  <a:srgbClr val="000000">
                    <a:alpha val="43137"/>
                  </a:srgbClr>
                </a:outerShdw>
              </a:effectLst>
              <a:latin typeface="Sakkal Majalla" panose="02000000000000000000" pitchFamily="2" charset="-78"/>
              <a:cs typeface="Ali-A-Jiddah" pitchFamily="2" charset="-78"/>
            </a:endParaRPr>
          </a:p>
        </p:txBody>
      </p:sp>
      <p:sp>
        <p:nvSpPr>
          <p:cNvPr id="4" name="Content Placeholder 3"/>
          <p:cNvSpPr>
            <a:spLocks noGrp="1"/>
          </p:cNvSpPr>
          <p:nvPr>
            <p:ph idx="1"/>
          </p:nvPr>
        </p:nvSpPr>
        <p:spPr>
          <a:xfrm>
            <a:off x="96982" y="969819"/>
            <a:ext cx="11984182" cy="5652655"/>
          </a:xfrm>
        </p:spPr>
        <p:txBody>
          <a:bodyPr>
            <a:normAutofit fontScale="85000" lnSpcReduction="10000"/>
          </a:bodyPr>
          <a:lstStyle/>
          <a:p>
            <a:pPr marL="0" indent="0" algn="just" rtl="1">
              <a:lnSpc>
                <a:spcPct val="150000"/>
              </a:lnSpc>
              <a:buNone/>
            </a:pPr>
            <a:r>
              <a:rPr lang="ar-SA" sz="4800" b="1" u="sng" dirty="0" smtClean="0">
                <a:solidFill>
                  <a:srgbClr val="0070C0"/>
                </a:solidFill>
                <a:effectLst>
                  <a:outerShdw blurRad="38100" dist="38100" dir="2700000" algn="tl">
                    <a:srgbClr val="000000">
                      <a:alpha val="43137"/>
                    </a:srgbClr>
                  </a:outerShdw>
                </a:effectLst>
                <a:cs typeface="Ali-A-Sharif" pitchFamily="2" charset="-78"/>
              </a:rPr>
              <a:t>وتتمث</a:t>
            </a:r>
            <a:r>
              <a:rPr lang="ar-IQ" sz="4800" b="1" u="sng" dirty="0" smtClean="0">
                <a:solidFill>
                  <a:srgbClr val="0070C0"/>
                </a:solidFill>
                <a:effectLst>
                  <a:outerShdw blurRad="38100" dist="38100" dir="2700000" algn="tl">
                    <a:srgbClr val="000000">
                      <a:alpha val="43137"/>
                    </a:srgbClr>
                  </a:outerShdw>
                </a:effectLst>
                <a:cs typeface="Ali-A-Sharif" pitchFamily="2" charset="-78"/>
              </a:rPr>
              <a:t>َّ</a:t>
            </a:r>
            <a:r>
              <a:rPr lang="ar-SA" sz="4800" b="1" u="sng" dirty="0" smtClean="0">
                <a:solidFill>
                  <a:srgbClr val="0070C0"/>
                </a:solidFill>
                <a:effectLst>
                  <a:outerShdw blurRad="38100" dist="38100" dir="2700000" algn="tl">
                    <a:srgbClr val="000000">
                      <a:alpha val="43137"/>
                    </a:srgbClr>
                  </a:outerShdw>
                </a:effectLst>
                <a:cs typeface="Ali-A-Sharif" pitchFamily="2" charset="-78"/>
              </a:rPr>
              <a:t>ل </a:t>
            </a:r>
            <a:r>
              <a:rPr lang="ar-SA" sz="4800" b="1" u="sng" dirty="0">
                <a:solidFill>
                  <a:srgbClr val="0070C0"/>
                </a:solidFill>
                <a:effectLst>
                  <a:outerShdw blurRad="38100" dist="38100" dir="2700000" algn="tl">
                    <a:srgbClr val="000000">
                      <a:alpha val="43137"/>
                    </a:srgbClr>
                  </a:outerShdw>
                </a:effectLst>
                <a:cs typeface="Ali-A-Sharif" pitchFamily="2" charset="-78"/>
              </a:rPr>
              <a:t>في أربعة أهداف </a:t>
            </a:r>
            <a:r>
              <a:rPr lang="ar-SA" sz="4800" b="1" u="sng" dirty="0" smtClean="0">
                <a:solidFill>
                  <a:srgbClr val="0070C0"/>
                </a:solidFill>
                <a:effectLst>
                  <a:outerShdw blurRad="38100" dist="38100" dir="2700000" algn="tl">
                    <a:srgbClr val="000000">
                      <a:alpha val="43137"/>
                    </a:srgbClr>
                  </a:outerShdw>
                </a:effectLst>
                <a:cs typeface="Ali-A-Sharif" pitchFamily="2" charset="-78"/>
              </a:rPr>
              <a:t>أساسي</a:t>
            </a:r>
            <a:r>
              <a:rPr lang="ar-IQ" sz="4800" b="1" u="sng" dirty="0" smtClean="0">
                <a:solidFill>
                  <a:srgbClr val="0070C0"/>
                </a:solidFill>
                <a:effectLst>
                  <a:outerShdw blurRad="38100" dist="38100" dir="2700000" algn="tl">
                    <a:srgbClr val="000000">
                      <a:alpha val="43137"/>
                    </a:srgbClr>
                  </a:outerShdw>
                </a:effectLst>
                <a:cs typeface="Ali-A-Sharif" pitchFamily="2" charset="-78"/>
              </a:rPr>
              <a:t>َّ</a:t>
            </a:r>
            <a:r>
              <a:rPr lang="ar-SA" sz="4800" b="1" u="sng" dirty="0" smtClean="0">
                <a:solidFill>
                  <a:srgbClr val="0070C0"/>
                </a:solidFill>
                <a:effectLst>
                  <a:outerShdw blurRad="38100" dist="38100" dir="2700000" algn="tl">
                    <a:srgbClr val="000000">
                      <a:alpha val="43137"/>
                    </a:srgbClr>
                  </a:outerShdw>
                </a:effectLst>
                <a:cs typeface="Ali-A-Sharif" pitchFamily="2" charset="-78"/>
              </a:rPr>
              <a:t>ة </a:t>
            </a:r>
            <a:r>
              <a:rPr lang="ar-SA" sz="4800" b="1" u="sng" dirty="0">
                <a:solidFill>
                  <a:srgbClr val="0070C0"/>
                </a:solidFill>
                <a:effectLst>
                  <a:outerShdw blurRad="38100" dist="38100" dir="2700000" algn="tl">
                    <a:srgbClr val="000000">
                      <a:alpha val="43137"/>
                    </a:srgbClr>
                  </a:outerShdw>
                </a:effectLst>
                <a:cs typeface="Ali-A-Sharif" pitchFamily="2" charset="-78"/>
              </a:rPr>
              <a:t>هي</a:t>
            </a:r>
            <a:r>
              <a:rPr lang="ar-SA" sz="4300" b="1" dirty="0">
                <a:solidFill>
                  <a:srgbClr val="0070C0"/>
                </a:solidFill>
                <a:effectLst>
                  <a:outerShdw blurRad="38100" dist="38100" dir="2700000" algn="tl">
                    <a:srgbClr val="000000">
                      <a:alpha val="43137"/>
                    </a:srgbClr>
                  </a:outerShdw>
                </a:effectLst>
                <a:cs typeface="Ali-A-Sharif" pitchFamily="2" charset="-78"/>
              </a:rPr>
              <a:t>: </a:t>
            </a:r>
            <a:endParaRPr lang="en-US" sz="4300" b="1" dirty="0">
              <a:solidFill>
                <a:srgbClr val="0070C0"/>
              </a:solidFill>
              <a:effectLst>
                <a:outerShdw blurRad="38100" dist="38100" dir="2700000" algn="tl">
                  <a:srgbClr val="000000">
                    <a:alpha val="43137"/>
                  </a:srgbClr>
                </a:outerShdw>
              </a:effectLst>
              <a:cs typeface="Ali-A-Sharif" pitchFamily="2" charset="-78"/>
            </a:endParaRPr>
          </a:p>
          <a:p>
            <a:pPr marL="0" indent="0" algn="just" rtl="1">
              <a:lnSpc>
                <a:spcPct val="150000"/>
              </a:lnSpc>
              <a:buNone/>
            </a:pPr>
            <a:r>
              <a:rPr lang="ar-SA" sz="6500" b="1" dirty="0">
                <a:solidFill>
                  <a:srgbClr val="FF0000"/>
                </a:solidFill>
                <a:effectLst>
                  <a:outerShdw blurRad="38100" dist="38100" dir="2700000" algn="tl">
                    <a:srgbClr val="000000">
                      <a:alpha val="43137"/>
                    </a:srgbClr>
                  </a:outerShdw>
                </a:effectLst>
                <a:cs typeface="Ali-A-Sharif" pitchFamily="2" charset="-78"/>
              </a:rPr>
              <a:t>1- الوصف </a:t>
            </a:r>
            <a:r>
              <a:rPr lang="ar-SA" sz="4800" b="1" dirty="0">
                <a:solidFill>
                  <a:srgbClr val="00B050"/>
                </a:solidFill>
                <a:effectLst>
                  <a:outerShdw blurRad="38100" dist="38100" dir="2700000" algn="tl">
                    <a:srgbClr val="000000">
                      <a:alpha val="43137"/>
                    </a:srgbClr>
                  </a:outerShdw>
                </a:effectLst>
                <a:cs typeface="Ali-A-Sharif" pitchFamily="2" charset="-78"/>
              </a:rPr>
              <a:t>(</a:t>
            </a:r>
            <a:r>
              <a:rPr lang="en-US" sz="4800" b="1" dirty="0">
                <a:solidFill>
                  <a:srgbClr val="00B050"/>
                </a:solidFill>
                <a:effectLst>
                  <a:outerShdw blurRad="38100" dist="38100" dir="2700000" algn="tl">
                    <a:srgbClr val="000000">
                      <a:alpha val="43137"/>
                    </a:srgbClr>
                  </a:outerShdw>
                </a:effectLst>
                <a:cs typeface="Ali-A-Sharif" pitchFamily="2" charset="-78"/>
              </a:rPr>
              <a:t>Description</a:t>
            </a:r>
            <a:r>
              <a:rPr lang="ar-SA" sz="4800" b="1" dirty="0">
                <a:solidFill>
                  <a:srgbClr val="00B050"/>
                </a:solidFill>
                <a:effectLst>
                  <a:outerShdw blurRad="38100" dist="38100" dir="2700000" algn="tl">
                    <a:srgbClr val="000000">
                      <a:alpha val="43137"/>
                    </a:srgbClr>
                  </a:outerShdw>
                </a:effectLst>
                <a:cs typeface="Ali-A-Sharif" pitchFamily="2" charset="-78"/>
              </a:rPr>
              <a:t>): </a:t>
            </a:r>
            <a:endParaRPr lang="en-US" sz="4800" b="1" dirty="0">
              <a:solidFill>
                <a:srgbClr val="00B050"/>
              </a:solidFill>
              <a:effectLst>
                <a:outerShdw blurRad="38100" dist="38100" dir="2700000" algn="tl">
                  <a:srgbClr val="000000">
                    <a:alpha val="43137"/>
                  </a:srgbClr>
                </a:outerShdw>
              </a:effectLst>
              <a:cs typeface="Ali-A-Sharif" pitchFamily="2" charset="-78"/>
            </a:endParaRPr>
          </a:p>
          <a:p>
            <a:pPr marL="0" indent="0" algn="just" rtl="1">
              <a:lnSpc>
                <a:spcPct val="150000"/>
              </a:lnSpc>
              <a:buNone/>
            </a:pPr>
            <a:r>
              <a:rPr lang="ar-SA" sz="4300" b="1" dirty="0">
                <a:effectLst>
                  <a:outerShdw blurRad="38100" dist="38100" dir="2700000" algn="tl">
                    <a:srgbClr val="000000">
                      <a:alpha val="43137"/>
                    </a:srgbClr>
                  </a:outerShdw>
                </a:effectLst>
                <a:cs typeface="Ali-A-Sharif" pitchFamily="2" charset="-78"/>
              </a:rPr>
              <a:t>يعتبر الهدف الرئيسي لأي علم </a:t>
            </a:r>
            <a:r>
              <a:rPr lang="ar-IQ" sz="4300" b="1" dirty="0" smtClean="0">
                <a:effectLst>
                  <a:outerShdw blurRad="38100" dist="38100" dir="2700000" algn="tl">
                    <a:srgbClr val="000000">
                      <a:alpha val="43137"/>
                    </a:srgbClr>
                  </a:outerShdw>
                </a:effectLst>
                <a:cs typeface="Ali-A-Sharif" pitchFamily="2" charset="-78"/>
              </a:rPr>
              <a:t>هو الوصف ، </a:t>
            </a:r>
            <a:r>
              <a:rPr lang="ar-SA" sz="4300" b="1" dirty="0" smtClean="0">
                <a:effectLst>
                  <a:outerShdw blurRad="38100" dist="38100" dir="2700000" algn="tl">
                    <a:srgbClr val="000000">
                      <a:alpha val="43137"/>
                    </a:srgbClr>
                  </a:outerShdw>
                </a:effectLst>
                <a:cs typeface="Ali-A-Sharif" pitchFamily="2" charset="-78"/>
              </a:rPr>
              <a:t>ومعناه </a:t>
            </a:r>
            <a:r>
              <a:rPr lang="ar-SA" sz="4300" b="1" dirty="0">
                <a:effectLst>
                  <a:outerShdw blurRad="38100" dist="38100" dir="2700000" algn="tl">
                    <a:srgbClr val="000000">
                      <a:alpha val="43137"/>
                    </a:srgbClr>
                  </a:outerShdw>
                </a:effectLst>
                <a:cs typeface="Ali-A-Sharif" pitchFamily="2" charset="-78"/>
              </a:rPr>
              <a:t>أنْ يقوم الباحث بتسجيل ملاحظاته عن </a:t>
            </a:r>
            <a:r>
              <a:rPr lang="ar-SA" sz="4300" b="1" dirty="0" smtClean="0">
                <a:effectLst>
                  <a:outerShdw blurRad="38100" dist="38100" dir="2700000" algn="tl">
                    <a:srgbClr val="000000">
                      <a:alpha val="43137"/>
                    </a:srgbClr>
                  </a:outerShdw>
                </a:effectLst>
                <a:cs typeface="Ali-A-Sharif" pitchFamily="2" charset="-78"/>
              </a:rPr>
              <a:t>الظ</a:t>
            </a:r>
            <a:r>
              <a:rPr lang="ar-IQ" sz="4300" b="1" dirty="0" smtClean="0">
                <a:effectLst>
                  <a:outerShdw blurRad="38100" dist="38100" dir="2700000" algn="tl">
                    <a:srgbClr val="000000">
                      <a:alpha val="43137"/>
                    </a:srgbClr>
                  </a:outerShdw>
                </a:effectLst>
                <a:cs typeface="Ali-A-Sharif" pitchFamily="2" charset="-78"/>
              </a:rPr>
              <a:t>َّ</a:t>
            </a:r>
            <a:r>
              <a:rPr lang="ar-SA" sz="4300" b="1" dirty="0" smtClean="0">
                <a:effectLst>
                  <a:outerShdw blurRad="38100" dist="38100" dir="2700000" algn="tl">
                    <a:srgbClr val="000000">
                      <a:alpha val="43137"/>
                    </a:srgbClr>
                  </a:outerShdw>
                </a:effectLst>
                <a:cs typeface="Ali-A-Sharif" pitchFamily="2" charset="-78"/>
              </a:rPr>
              <a:t>واهر </a:t>
            </a:r>
            <a:r>
              <a:rPr lang="ar-SA" sz="4300" b="1" dirty="0">
                <a:effectLst>
                  <a:outerShdw blurRad="38100" dist="38100" dir="2700000" algn="tl">
                    <a:srgbClr val="000000">
                      <a:alpha val="43137"/>
                    </a:srgbClr>
                  </a:outerShdw>
                </a:effectLst>
                <a:cs typeface="Ali-A-Sharif" pitchFamily="2" charset="-78"/>
              </a:rPr>
              <a:t>القابلة للملاحظة كما تحدث بالفعل </a:t>
            </a:r>
            <a:r>
              <a:rPr lang="en-US" sz="4300" b="1" dirty="0">
                <a:effectLst>
                  <a:outerShdw blurRad="38100" dist="38100" dir="2700000" algn="tl">
                    <a:srgbClr val="000000">
                      <a:alpha val="43137"/>
                    </a:srgbClr>
                  </a:outerShdw>
                </a:effectLst>
                <a:cs typeface="Ali-A-Sharif" pitchFamily="2" charset="-78"/>
              </a:rPr>
              <a:t>"</a:t>
            </a:r>
            <a:r>
              <a:rPr lang="ar-SA" sz="4300" b="1" dirty="0">
                <a:effectLst>
                  <a:outerShdw blurRad="38100" dist="38100" dir="2700000" algn="tl">
                    <a:srgbClr val="000000">
                      <a:alpha val="43137"/>
                    </a:srgbClr>
                  </a:outerShdw>
                </a:effectLst>
                <a:cs typeface="Ali-A-Sharif" pitchFamily="2" charset="-78"/>
              </a:rPr>
              <a:t>هنا والآن" وتحديد علاقاتها بالظواهر الأخرى وذلك بجمع الحقائق حولها باستخدام أدوات مناسبة وتساعد عملية الوصف للظواهر </a:t>
            </a:r>
            <a:r>
              <a:rPr lang="ar-SA" sz="4300" b="1" dirty="0" smtClean="0">
                <a:effectLst>
                  <a:outerShdw blurRad="38100" dist="38100" dir="2700000" algn="tl">
                    <a:srgbClr val="000000">
                      <a:alpha val="43137"/>
                    </a:srgbClr>
                  </a:outerShdw>
                </a:effectLst>
                <a:cs typeface="Ali-A-Sharif" pitchFamily="2" charset="-78"/>
              </a:rPr>
              <a:t>الن</a:t>
            </a:r>
            <a:r>
              <a:rPr lang="ar-IQ" sz="4300" b="1" dirty="0" smtClean="0">
                <a:effectLst>
                  <a:outerShdw blurRad="38100" dist="38100" dir="2700000" algn="tl">
                    <a:srgbClr val="000000">
                      <a:alpha val="43137"/>
                    </a:srgbClr>
                  </a:outerShdw>
                </a:effectLst>
                <a:cs typeface="Ali-A-Sharif" pitchFamily="2" charset="-78"/>
              </a:rPr>
              <a:t>َّ</a:t>
            </a:r>
            <a:r>
              <a:rPr lang="ar-SA" sz="4300" b="1" dirty="0" smtClean="0">
                <a:effectLst>
                  <a:outerShdw blurRad="38100" dist="38100" dir="2700000" algn="tl">
                    <a:srgbClr val="000000">
                      <a:alpha val="43137"/>
                    </a:srgbClr>
                  </a:outerShdw>
                </a:effectLst>
                <a:cs typeface="Ali-A-Sharif" pitchFamily="2" charset="-78"/>
              </a:rPr>
              <a:t>فسي</a:t>
            </a:r>
            <a:r>
              <a:rPr lang="ar-IQ" sz="4300" b="1" dirty="0" smtClean="0">
                <a:effectLst>
                  <a:outerShdw blurRad="38100" dist="38100" dir="2700000" algn="tl">
                    <a:srgbClr val="000000">
                      <a:alpha val="43137"/>
                    </a:srgbClr>
                  </a:outerShdw>
                </a:effectLst>
                <a:cs typeface="Ali-A-Sharif" pitchFamily="2" charset="-78"/>
              </a:rPr>
              <a:t>َّ</a:t>
            </a:r>
            <a:r>
              <a:rPr lang="ar-SA" sz="4300" b="1" dirty="0" smtClean="0">
                <a:effectLst>
                  <a:outerShdw blurRad="38100" dist="38100" dir="2700000" algn="tl">
                    <a:srgbClr val="000000">
                      <a:alpha val="43137"/>
                    </a:srgbClr>
                  </a:outerShdw>
                </a:effectLst>
                <a:cs typeface="Ali-A-Sharif" pitchFamily="2" charset="-78"/>
              </a:rPr>
              <a:t>ة </a:t>
            </a:r>
            <a:r>
              <a:rPr lang="ar-SA" sz="4300" b="1" dirty="0">
                <a:effectLst>
                  <a:outerShdw blurRad="38100" dist="38100" dir="2700000" algn="tl">
                    <a:srgbClr val="000000">
                      <a:alpha val="43137"/>
                    </a:srgbClr>
                  </a:outerShdw>
                </a:effectLst>
                <a:cs typeface="Ali-A-Sharif" pitchFamily="2" charset="-78"/>
              </a:rPr>
              <a:t>على تصنيفها في فئات أو أنظمة فيتم تصنيف </a:t>
            </a:r>
            <a:r>
              <a:rPr lang="ar-SA" sz="4300" b="1" dirty="0" smtClean="0">
                <a:effectLst>
                  <a:outerShdw blurRad="38100" dist="38100" dir="2700000" algn="tl">
                    <a:srgbClr val="000000">
                      <a:alpha val="43137"/>
                    </a:srgbClr>
                  </a:outerShdw>
                </a:effectLst>
                <a:cs typeface="Ali-A-Sharif" pitchFamily="2" charset="-78"/>
              </a:rPr>
              <a:t>الس</a:t>
            </a:r>
            <a:r>
              <a:rPr lang="ar-IQ" sz="4300" b="1" dirty="0" smtClean="0">
                <a:effectLst>
                  <a:outerShdw blurRad="38100" dist="38100" dir="2700000" algn="tl">
                    <a:srgbClr val="000000">
                      <a:alpha val="43137"/>
                    </a:srgbClr>
                  </a:outerShdw>
                </a:effectLst>
                <a:cs typeface="Ali-A-Sharif" pitchFamily="2" charset="-78"/>
              </a:rPr>
              <a:t>ُّ</a:t>
            </a:r>
            <a:r>
              <a:rPr lang="ar-SA" sz="4300" b="1" dirty="0" smtClean="0">
                <a:effectLst>
                  <a:outerShdw blurRad="38100" dist="38100" dir="2700000" algn="tl">
                    <a:srgbClr val="000000">
                      <a:alpha val="43137"/>
                    </a:srgbClr>
                  </a:outerShdw>
                </a:effectLst>
                <a:cs typeface="Ali-A-Sharif" pitchFamily="2" charset="-78"/>
              </a:rPr>
              <a:t>لوك </a:t>
            </a:r>
            <a:r>
              <a:rPr lang="ar-SA" sz="4300" b="1" dirty="0">
                <a:effectLst>
                  <a:outerShdw blurRad="38100" dist="38100" dir="2700000" algn="tl">
                    <a:srgbClr val="000000">
                      <a:alpha val="43137"/>
                    </a:srgbClr>
                  </a:outerShdw>
                </a:effectLst>
                <a:cs typeface="Ali-A-Sharif" pitchFamily="2" charset="-78"/>
              </a:rPr>
              <a:t>إلى حركي أو معرفي أو وجداني </a:t>
            </a:r>
            <a:r>
              <a:rPr lang="ar-SA" sz="4300" b="1" dirty="0" smtClean="0">
                <a:effectLst>
                  <a:outerShdw blurRad="38100" dist="38100" dir="2700000" algn="tl">
                    <a:srgbClr val="000000">
                      <a:alpha val="43137"/>
                    </a:srgbClr>
                  </a:outerShdw>
                </a:effectLst>
                <a:cs typeface="Ali-A-Sharif" pitchFamily="2" charset="-78"/>
              </a:rPr>
              <a:t>مثلا</a:t>
            </a:r>
            <a:r>
              <a:rPr lang="ar-IQ" sz="4300" b="1" dirty="0" smtClean="0">
                <a:effectLst>
                  <a:outerShdw blurRad="38100" dist="38100" dir="2700000" algn="tl">
                    <a:srgbClr val="000000">
                      <a:alpha val="43137"/>
                    </a:srgbClr>
                  </a:outerShdw>
                </a:effectLst>
                <a:cs typeface="Ali-A-Sharif" pitchFamily="2" charset="-78"/>
              </a:rPr>
              <a:t>ً</a:t>
            </a:r>
            <a:r>
              <a:rPr lang="ar-IQ" sz="4300" b="1" dirty="0">
                <a:effectLst>
                  <a:outerShdw blurRad="38100" dist="38100" dir="2700000" algn="tl">
                    <a:srgbClr val="000000">
                      <a:alpha val="43137"/>
                    </a:srgbClr>
                  </a:outerShdw>
                </a:effectLst>
                <a:cs typeface="Ali-A-Sharif" pitchFamily="2" charset="-78"/>
              </a:rPr>
              <a:t> </a:t>
            </a:r>
            <a:r>
              <a:rPr lang="ar-IQ" sz="4300" b="1" dirty="0" smtClean="0">
                <a:effectLst>
                  <a:outerShdw blurRad="38100" dist="38100" dir="2700000" algn="tl">
                    <a:srgbClr val="000000">
                      <a:alpha val="43137"/>
                    </a:srgbClr>
                  </a:outerShdw>
                </a:effectLst>
                <a:cs typeface="Ali-A-Sharif" pitchFamily="2" charset="-78"/>
              </a:rPr>
              <a:t>.</a:t>
            </a:r>
            <a:endParaRPr lang="en-US" sz="4300" b="1" dirty="0">
              <a:effectLst>
                <a:outerShdw blurRad="38100" dist="38100" dir="2700000" algn="tl">
                  <a:srgbClr val="000000">
                    <a:alpha val="43137"/>
                  </a:srgbClr>
                </a:outerShdw>
              </a:effectLst>
              <a:cs typeface="Ali-A-Sharif" pitchFamily="2" charset="-78"/>
            </a:endParaRPr>
          </a:p>
        </p:txBody>
      </p:sp>
    </p:spTree>
    <p:extLst>
      <p:ext uri="{BB962C8B-B14F-4D97-AF65-F5344CB8AC3E}">
        <p14:creationId xmlns:p14="http://schemas.microsoft.com/office/powerpoint/2010/main" val="80260620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6255" y="277091"/>
            <a:ext cx="11790218" cy="6470073"/>
          </a:xfrm>
        </p:spPr>
        <p:txBody>
          <a:bodyPr>
            <a:normAutofit fontScale="90000"/>
          </a:bodyPr>
          <a:lstStyle/>
          <a:p>
            <a:pPr algn="r" rtl="1">
              <a:lnSpc>
                <a:spcPct val="150000"/>
              </a:lnSpc>
            </a:pPr>
            <a:r>
              <a:rPr lang="ar-SA" sz="5300" b="1" dirty="0">
                <a:solidFill>
                  <a:srgbClr val="0070C0"/>
                </a:solidFill>
                <a:effectLst>
                  <a:outerShdw blurRad="38100" dist="38100" dir="2700000" algn="tl">
                    <a:srgbClr val="000000">
                      <a:alpha val="43137"/>
                    </a:srgbClr>
                  </a:outerShdw>
                </a:effectLst>
                <a:latin typeface="+mn-lt"/>
                <a:ea typeface="+mn-ea"/>
                <a:cs typeface="Ali-A-Jiddah" pitchFamily="2" charset="-78"/>
              </a:rPr>
              <a:t>2- </a:t>
            </a:r>
            <a:r>
              <a:rPr lang="ar-SA" sz="53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الت</a:t>
            </a:r>
            <a:r>
              <a:rPr lang="ar-IQ" sz="53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a:t>
            </a:r>
            <a:r>
              <a:rPr lang="ar-SA" sz="53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فسير</a:t>
            </a:r>
            <a:r>
              <a:rPr lang="ar-IQ" sz="53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 </a:t>
            </a:r>
            <a:r>
              <a:rPr lang="ar-SA" sz="5300" b="1" dirty="0" smtClean="0">
                <a:solidFill>
                  <a:srgbClr val="0070C0"/>
                </a:solidFill>
                <a:effectLst>
                  <a:outerShdw blurRad="38100" dist="38100" dir="2700000" algn="tl">
                    <a:srgbClr val="000000">
                      <a:alpha val="43137"/>
                    </a:srgbClr>
                  </a:outerShdw>
                </a:effectLst>
                <a:latin typeface="+mn-lt"/>
                <a:ea typeface="+mn-ea"/>
                <a:cs typeface="Ali-A-Jiddah" pitchFamily="2" charset="-78"/>
              </a:rPr>
              <a:t> </a:t>
            </a:r>
            <a:r>
              <a:rPr lang="ar-SA" sz="5300" b="1" dirty="0">
                <a:solidFill>
                  <a:srgbClr val="C00000"/>
                </a:solidFill>
                <a:effectLst>
                  <a:outerShdw blurRad="38100" dist="38100" dir="2700000" algn="tl">
                    <a:srgbClr val="000000">
                      <a:alpha val="43137"/>
                    </a:srgbClr>
                  </a:outerShdw>
                </a:effectLst>
                <a:latin typeface="+mn-lt"/>
                <a:ea typeface="+mn-ea"/>
                <a:cs typeface="Ali-A-Sharif" pitchFamily="2" charset="-78"/>
              </a:rPr>
              <a:t>(</a:t>
            </a:r>
            <a:r>
              <a:rPr lang="en-US" sz="5300" b="1" dirty="0">
                <a:solidFill>
                  <a:srgbClr val="C00000"/>
                </a:solidFill>
                <a:effectLst>
                  <a:outerShdw blurRad="38100" dist="38100" dir="2700000" algn="tl">
                    <a:srgbClr val="000000">
                      <a:alpha val="43137"/>
                    </a:srgbClr>
                  </a:outerShdw>
                </a:effectLst>
                <a:latin typeface="+mn-lt"/>
                <a:ea typeface="+mn-ea"/>
                <a:cs typeface="Ali-A-Sharif" pitchFamily="2" charset="-78"/>
              </a:rPr>
              <a:t>Explanation</a:t>
            </a:r>
            <a:r>
              <a:rPr lang="ar-SA" sz="5300" b="1" dirty="0">
                <a:solidFill>
                  <a:srgbClr val="C00000"/>
                </a:solidFill>
                <a:effectLst>
                  <a:outerShdw blurRad="38100" dist="38100" dir="2700000" algn="tl">
                    <a:srgbClr val="000000">
                      <a:alpha val="43137"/>
                    </a:srgbClr>
                  </a:outerShdw>
                </a:effectLst>
                <a:latin typeface="+mn-lt"/>
                <a:ea typeface="+mn-ea"/>
                <a:cs typeface="Ali-A-Sharif" pitchFamily="2" charset="-78"/>
              </a:rPr>
              <a:t>): </a:t>
            </a:r>
            <a:r>
              <a:rPr lang="en-US" sz="3700" b="1" dirty="0">
                <a:effectLst>
                  <a:outerShdw blurRad="38100" dist="38100" dir="2700000" algn="tl">
                    <a:srgbClr val="000000">
                      <a:alpha val="43137"/>
                    </a:srgbClr>
                  </a:outerShdw>
                </a:effectLst>
                <a:latin typeface="+mn-lt"/>
                <a:ea typeface="+mn-ea"/>
                <a:cs typeface="Ali-A-Sharif" pitchFamily="2" charset="-78"/>
              </a:rPr>
              <a:t/>
            </a:r>
            <a:br>
              <a:rPr lang="en-US" sz="3700" b="1" dirty="0">
                <a:effectLst>
                  <a:outerShdw blurRad="38100" dist="38100" dir="2700000" algn="tl">
                    <a:srgbClr val="000000">
                      <a:alpha val="43137"/>
                    </a:srgbClr>
                  </a:outerShdw>
                </a:effectLst>
                <a:latin typeface="+mn-lt"/>
                <a:ea typeface="+mn-ea"/>
                <a:cs typeface="Ali-A-Sharif" pitchFamily="2" charset="-78"/>
              </a:rPr>
            </a:br>
            <a:r>
              <a:rPr lang="ar-SA" sz="5100" b="1" dirty="0">
                <a:effectLst>
                  <a:outerShdw blurRad="38100" dist="38100" dir="2700000" algn="tl">
                    <a:srgbClr val="000000">
                      <a:alpha val="43137"/>
                    </a:srgbClr>
                  </a:outerShdw>
                </a:effectLst>
                <a:latin typeface="+mn-lt"/>
                <a:ea typeface="+mn-ea"/>
                <a:cs typeface="Ali-A-Sharif" pitchFamily="2" charset="-78"/>
              </a:rPr>
              <a:t>بعد الانتهاء من </a:t>
            </a:r>
            <a:r>
              <a:rPr lang="ar-SA" sz="5100" b="1" dirty="0" smtClean="0">
                <a:effectLst>
                  <a:outerShdw blurRad="38100" dist="38100" dir="2700000" algn="tl">
                    <a:srgbClr val="000000">
                      <a:alpha val="43137"/>
                    </a:srgbClr>
                  </a:outerShdw>
                </a:effectLst>
                <a:latin typeface="+mn-lt"/>
                <a:ea typeface="+mn-ea"/>
                <a:cs typeface="Ali-A-Sharif" pitchFamily="2" charset="-78"/>
              </a:rPr>
              <a:t>ع</a:t>
            </a:r>
            <a:r>
              <a:rPr lang="ar-IQ" sz="5100" b="1" dirty="0">
                <a:effectLst>
                  <a:outerShdw blurRad="38100" dist="38100" dir="2700000" algn="tl">
                    <a:srgbClr val="000000">
                      <a:alpha val="43137"/>
                    </a:srgbClr>
                  </a:outerShdw>
                </a:effectLst>
                <a:latin typeface="+mn-lt"/>
                <a:ea typeface="+mn-ea"/>
                <a:cs typeface="Ali-A-Sharif" pitchFamily="2" charset="-78"/>
              </a:rPr>
              <a:t>َ</a:t>
            </a:r>
            <a:r>
              <a:rPr lang="ar-SA" sz="5100" b="1" dirty="0" smtClean="0">
                <a:effectLst>
                  <a:outerShdw blurRad="38100" dist="38100" dir="2700000" algn="tl">
                    <a:srgbClr val="000000">
                      <a:alpha val="43137"/>
                    </a:srgbClr>
                  </a:outerShdw>
                </a:effectLst>
                <a:latin typeface="+mn-lt"/>
                <a:ea typeface="+mn-ea"/>
                <a:cs typeface="Ali-A-Sharif" pitchFamily="2" charset="-78"/>
              </a:rPr>
              <a:t>م</a:t>
            </a:r>
            <a:r>
              <a:rPr lang="ar-IQ" sz="5100" b="1" dirty="0" smtClean="0">
                <a:effectLst>
                  <a:outerShdw blurRad="38100" dist="38100" dir="2700000" algn="tl">
                    <a:srgbClr val="000000">
                      <a:alpha val="43137"/>
                    </a:srgbClr>
                  </a:outerShdw>
                </a:effectLst>
                <a:latin typeface="+mn-lt"/>
                <a:ea typeface="+mn-ea"/>
                <a:cs typeface="Ali-A-Sharif" pitchFamily="2" charset="-78"/>
              </a:rPr>
              <a:t>َ</a:t>
            </a:r>
            <a:r>
              <a:rPr lang="ar-SA" sz="5100" b="1" dirty="0" smtClean="0">
                <a:effectLst>
                  <a:outerShdw blurRad="38100" dist="38100" dir="2700000" algn="tl">
                    <a:srgbClr val="000000">
                      <a:alpha val="43137"/>
                    </a:srgbClr>
                  </a:outerShdw>
                </a:effectLst>
                <a:latin typeface="+mn-lt"/>
                <a:ea typeface="+mn-ea"/>
                <a:cs typeface="Ali-A-Sharif" pitchFamily="2" charset="-78"/>
              </a:rPr>
              <a:t>لي</a:t>
            </a:r>
            <a:r>
              <a:rPr lang="ar-IQ" sz="5100" b="1" dirty="0" smtClean="0">
                <a:effectLst>
                  <a:outerShdw blurRad="38100" dist="38100" dir="2700000" algn="tl">
                    <a:srgbClr val="000000">
                      <a:alpha val="43137"/>
                    </a:srgbClr>
                  </a:outerShdw>
                </a:effectLst>
                <a:latin typeface="+mn-lt"/>
                <a:ea typeface="+mn-ea"/>
                <a:cs typeface="Ali-A-Sharif" pitchFamily="2" charset="-78"/>
              </a:rPr>
              <a:t>َّ</a:t>
            </a:r>
            <a:r>
              <a:rPr lang="ar-SA" sz="5100" b="1" dirty="0" smtClean="0">
                <a:effectLst>
                  <a:outerShdw blurRad="38100" dist="38100" dir="2700000" algn="tl">
                    <a:srgbClr val="000000">
                      <a:alpha val="43137"/>
                    </a:srgbClr>
                  </a:outerShdw>
                </a:effectLst>
                <a:latin typeface="+mn-lt"/>
                <a:ea typeface="+mn-ea"/>
                <a:cs typeface="Ali-A-Sharif" pitchFamily="2" charset="-78"/>
              </a:rPr>
              <a:t>ة </a:t>
            </a:r>
            <a:r>
              <a:rPr lang="ar-SA" sz="5100" b="1" dirty="0">
                <a:effectLst>
                  <a:outerShdw blurRad="38100" dist="38100" dir="2700000" algn="tl">
                    <a:srgbClr val="000000">
                      <a:alpha val="43137"/>
                    </a:srgbClr>
                  </a:outerShdw>
                </a:effectLst>
                <a:latin typeface="+mn-lt"/>
                <a:ea typeface="+mn-ea"/>
                <a:cs typeface="Ali-A-Sharif" pitchFamily="2" charset="-78"/>
              </a:rPr>
              <a:t>وصف </a:t>
            </a:r>
            <a:r>
              <a:rPr lang="ar-SA" sz="5100" b="1" dirty="0" smtClean="0">
                <a:effectLst>
                  <a:outerShdw blurRad="38100" dist="38100" dir="2700000" algn="tl">
                    <a:srgbClr val="000000">
                      <a:alpha val="43137"/>
                    </a:srgbClr>
                  </a:outerShdw>
                </a:effectLst>
                <a:latin typeface="+mn-lt"/>
                <a:ea typeface="+mn-ea"/>
                <a:cs typeface="Ali-A-Sharif" pitchFamily="2" charset="-78"/>
              </a:rPr>
              <a:t>الظ</a:t>
            </a:r>
            <a:r>
              <a:rPr lang="ar-IQ" sz="5100" b="1" dirty="0" smtClean="0">
                <a:effectLst>
                  <a:outerShdw blurRad="38100" dist="38100" dir="2700000" algn="tl">
                    <a:srgbClr val="000000">
                      <a:alpha val="43137"/>
                    </a:srgbClr>
                  </a:outerShdw>
                </a:effectLst>
                <a:latin typeface="+mn-lt"/>
                <a:ea typeface="+mn-ea"/>
                <a:cs typeface="Ali-A-Sharif" pitchFamily="2" charset="-78"/>
              </a:rPr>
              <a:t>ّ</a:t>
            </a:r>
            <a:r>
              <a:rPr lang="ar-SA" sz="5100" b="1" dirty="0" smtClean="0">
                <a:effectLst>
                  <a:outerShdw blurRad="38100" dist="38100" dir="2700000" algn="tl">
                    <a:srgbClr val="000000">
                      <a:alpha val="43137"/>
                    </a:srgbClr>
                  </a:outerShdw>
                </a:effectLst>
                <a:latin typeface="+mn-lt"/>
                <a:ea typeface="+mn-ea"/>
                <a:cs typeface="Ali-A-Sharif" pitchFamily="2" charset="-78"/>
              </a:rPr>
              <a:t>اهرة </a:t>
            </a:r>
            <a:r>
              <a:rPr lang="ar-SA" sz="5100" b="1" dirty="0">
                <a:effectLst>
                  <a:outerShdw blurRad="38100" dist="38100" dir="2700000" algn="tl">
                    <a:srgbClr val="000000">
                      <a:alpha val="43137"/>
                    </a:srgbClr>
                  </a:outerShdw>
                </a:effectLst>
                <a:latin typeface="+mn-lt"/>
                <a:ea typeface="+mn-ea"/>
                <a:cs typeface="Ali-A-Sharif" pitchFamily="2" charset="-78"/>
              </a:rPr>
              <a:t>وتصنيفها ينتقل الباحث إلى الخطوة الموالية </a:t>
            </a:r>
            <a:r>
              <a:rPr lang="ar-IQ" sz="5100" b="1" dirty="0" smtClean="0">
                <a:effectLst>
                  <a:outerShdw blurRad="38100" dist="38100" dir="2700000" algn="tl">
                    <a:srgbClr val="000000">
                      <a:alpha val="43137"/>
                    </a:srgbClr>
                  </a:outerShdw>
                </a:effectLst>
                <a:latin typeface="+mn-lt"/>
                <a:ea typeface="+mn-ea"/>
                <a:cs typeface="Ali-A-Sharif" pitchFamily="2" charset="-78"/>
              </a:rPr>
              <a:t>، </a:t>
            </a:r>
            <a:r>
              <a:rPr lang="ar-SA" sz="5100" b="1" dirty="0" smtClean="0">
                <a:effectLst>
                  <a:outerShdw blurRad="38100" dist="38100" dir="2700000" algn="tl">
                    <a:srgbClr val="000000">
                      <a:alpha val="43137"/>
                    </a:srgbClr>
                  </a:outerShdw>
                </a:effectLst>
                <a:latin typeface="+mn-lt"/>
                <a:ea typeface="+mn-ea"/>
                <a:cs typeface="Ali-A-Sharif" pitchFamily="2" charset="-78"/>
              </a:rPr>
              <a:t>وهي الت</a:t>
            </a:r>
            <a:r>
              <a:rPr lang="ar-IQ" sz="5100" b="1" dirty="0" smtClean="0">
                <a:effectLst>
                  <a:outerShdw blurRad="38100" dist="38100" dir="2700000" algn="tl">
                    <a:srgbClr val="000000">
                      <a:alpha val="43137"/>
                    </a:srgbClr>
                  </a:outerShdw>
                </a:effectLst>
                <a:latin typeface="+mn-lt"/>
                <a:ea typeface="+mn-ea"/>
                <a:cs typeface="Ali-A-Sharif" pitchFamily="2" charset="-78"/>
              </a:rPr>
              <a:t>َّ</a:t>
            </a:r>
            <a:r>
              <a:rPr lang="ar-SA" sz="5100" b="1" dirty="0" smtClean="0">
                <a:effectLst>
                  <a:outerShdw blurRad="38100" dist="38100" dir="2700000" algn="tl">
                    <a:srgbClr val="000000">
                      <a:alpha val="43137"/>
                    </a:srgbClr>
                  </a:outerShdw>
                </a:effectLst>
                <a:latin typeface="+mn-lt"/>
                <a:ea typeface="+mn-ea"/>
                <a:cs typeface="Ali-A-Sharif" pitchFamily="2" charset="-78"/>
              </a:rPr>
              <a:t>فسير </a:t>
            </a:r>
            <a:r>
              <a:rPr lang="ar-SA" sz="5100" b="1" dirty="0">
                <a:effectLst>
                  <a:outerShdw blurRad="38100" dist="38100" dir="2700000" algn="tl">
                    <a:srgbClr val="000000">
                      <a:alpha val="43137"/>
                    </a:srgbClr>
                  </a:outerShdw>
                </a:effectLst>
                <a:latin typeface="+mn-lt"/>
                <a:ea typeface="+mn-ea"/>
                <a:cs typeface="Ali-A-Sharif" pitchFamily="2" charset="-78"/>
              </a:rPr>
              <a:t>أي محاولة الإجابة عن </a:t>
            </a:r>
            <a:r>
              <a:rPr lang="ar-SA" sz="5100" b="1" dirty="0" smtClean="0">
                <a:effectLst>
                  <a:outerShdw blurRad="38100" dist="38100" dir="2700000" algn="tl">
                    <a:srgbClr val="000000">
                      <a:alpha val="43137"/>
                    </a:srgbClr>
                  </a:outerShdw>
                </a:effectLst>
                <a:latin typeface="+mn-lt"/>
                <a:ea typeface="+mn-ea"/>
                <a:cs typeface="Ali-A-Sharif" pitchFamily="2" charset="-78"/>
              </a:rPr>
              <a:t>الس</a:t>
            </a:r>
            <a:r>
              <a:rPr lang="ar-IQ" sz="5100" b="1" dirty="0" smtClean="0">
                <a:effectLst>
                  <a:outerShdw blurRad="38100" dist="38100" dir="2700000" algn="tl">
                    <a:srgbClr val="000000">
                      <a:alpha val="43137"/>
                    </a:srgbClr>
                  </a:outerShdw>
                </a:effectLst>
                <a:latin typeface="+mn-lt"/>
                <a:ea typeface="+mn-ea"/>
                <a:cs typeface="Ali-A-Sharif" pitchFamily="2" charset="-78"/>
              </a:rPr>
              <a:t>ُّ</a:t>
            </a:r>
            <a:r>
              <a:rPr lang="ar-SA" sz="5100" b="1" dirty="0" smtClean="0">
                <a:effectLst>
                  <a:outerShdw blurRad="38100" dist="38100" dir="2700000" algn="tl">
                    <a:srgbClr val="000000">
                      <a:alpha val="43137"/>
                    </a:srgbClr>
                  </a:outerShdw>
                </a:effectLst>
                <a:latin typeface="+mn-lt"/>
                <a:ea typeface="+mn-ea"/>
                <a:cs typeface="Ali-A-Sharif" pitchFamily="2" charset="-78"/>
              </a:rPr>
              <a:t>ؤال </a:t>
            </a:r>
            <a:r>
              <a:rPr lang="ar-SA" sz="5100" b="1" dirty="0">
                <a:effectLst>
                  <a:outerShdw blurRad="38100" dist="38100" dir="2700000" algn="tl">
                    <a:srgbClr val="000000">
                      <a:alpha val="43137"/>
                    </a:srgbClr>
                  </a:outerShdw>
                </a:effectLst>
                <a:latin typeface="+mn-lt"/>
                <a:ea typeface="+mn-ea"/>
                <a:cs typeface="Ali-A-Sharif" pitchFamily="2" charset="-78"/>
              </a:rPr>
              <a:t>الرئيسي </a:t>
            </a:r>
            <a:r>
              <a:rPr lang="ar-SA" sz="5100" b="1" dirty="0" smtClean="0">
                <a:effectLst>
                  <a:outerShdw blurRad="38100" dist="38100" dir="2700000" algn="tl">
                    <a:srgbClr val="000000">
                      <a:alpha val="43137"/>
                    </a:srgbClr>
                  </a:outerShdw>
                </a:effectLst>
                <a:latin typeface="+mn-lt"/>
                <a:ea typeface="+mn-ea"/>
                <a:cs typeface="Ali-A-Sharif" pitchFamily="2" charset="-78"/>
              </a:rPr>
              <a:t>وه</a:t>
            </a:r>
            <a:r>
              <a:rPr lang="ar-IQ" sz="5100" b="1" dirty="0" smtClean="0">
                <a:effectLst>
                  <a:outerShdw blurRad="38100" dist="38100" dir="2700000" algn="tl">
                    <a:srgbClr val="000000">
                      <a:alpha val="43137"/>
                    </a:srgbClr>
                  </a:outerShdw>
                </a:effectLst>
                <a:latin typeface="+mn-lt"/>
                <a:ea typeface="+mn-ea"/>
                <a:cs typeface="Ali-A-Sharif" pitchFamily="2" charset="-78"/>
              </a:rPr>
              <a:t>ـ</a:t>
            </a:r>
            <a:r>
              <a:rPr lang="ar-SA" sz="5100" b="1" dirty="0" smtClean="0">
                <a:effectLst>
                  <a:outerShdw blurRad="38100" dist="38100" dir="2700000" algn="tl">
                    <a:srgbClr val="000000">
                      <a:alpha val="43137"/>
                    </a:srgbClr>
                  </a:outerShdw>
                </a:effectLst>
                <a:latin typeface="+mn-lt"/>
                <a:ea typeface="+mn-ea"/>
                <a:cs typeface="Ali-A-Sharif" pitchFamily="2" charset="-78"/>
              </a:rPr>
              <a:t>و</a:t>
            </a:r>
            <a:r>
              <a:rPr lang="ar-IQ" sz="5100" b="1" dirty="0" smtClean="0">
                <a:effectLst>
                  <a:outerShdw blurRad="38100" dist="38100" dir="2700000" algn="tl">
                    <a:srgbClr val="000000">
                      <a:alpha val="43137"/>
                    </a:srgbClr>
                  </a:outerShdw>
                </a:effectLst>
                <a:latin typeface="+mn-lt"/>
                <a:ea typeface="+mn-ea"/>
                <a:cs typeface="Ali-A-Sharif" pitchFamily="2" charset="-78"/>
              </a:rPr>
              <a:t> :</a:t>
            </a:r>
            <a:r>
              <a:rPr lang="en-US" sz="5100" b="1" dirty="0" smtClean="0">
                <a:effectLst>
                  <a:outerShdw blurRad="38100" dist="38100" dir="2700000" algn="tl">
                    <a:srgbClr val="000000">
                      <a:alpha val="43137"/>
                    </a:srgbClr>
                  </a:outerShdw>
                </a:effectLst>
                <a:latin typeface="+mn-lt"/>
                <a:ea typeface="+mn-ea"/>
                <a:cs typeface="Ali-A-Sharif" pitchFamily="2" charset="-78"/>
              </a:rPr>
              <a:t> </a:t>
            </a:r>
            <a:r>
              <a:rPr lang="en-US" sz="5100" b="1" dirty="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5100" b="1" dirty="0">
                <a:solidFill>
                  <a:srgbClr val="FF0000"/>
                </a:solidFill>
                <a:effectLst>
                  <a:outerShdw blurRad="38100" dist="38100" dir="2700000" algn="tl">
                    <a:srgbClr val="000000">
                      <a:alpha val="43137"/>
                    </a:srgbClr>
                  </a:outerShdw>
                </a:effectLst>
                <a:latin typeface="+mn-lt"/>
                <a:ea typeface="+mn-ea"/>
                <a:cs typeface="Ali-A-Sharif" pitchFamily="2" charset="-78"/>
              </a:rPr>
              <a:t>لماذا </a:t>
            </a:r>
            <a:r>
              <a:rPr lang="ar-SA" sz="51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يتصر</a:t>
            </a:r>
            <a:r>
              <a:rPr lang="ar-IQ" sz="51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ar-SA" sz="51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ف الن</a:t>
            </a:r>
            <a:r>
              <a:rPr lang="ar-IQ" sz="51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ar-SA" sz="51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اس </a:t>
            </a:r>
            <a:r>
              <a:rPr lang="ar-SA" sz="5100" b="1" dirty="0">
                <a:solidFill>
                  <a:srgbClr val="FF0000"/>
                </a:solidFill>
                <a:effectLst>
                  <a:outerShdw blurRad="38100" dist="38100" dir="2700000" algn="tl">
                    <a:srgbClr val="000000">
                      <a:alpha val="43137"/>
                    </a:srgbClr>
                  </a:outerShdw>
                </a:effectLst>
                <a:latin typeface="+mn-lt"/>
                <a:ea typeface="+mn-ea"/>
                <a:cs typeface="Ali-A-Sharif" pitchFamily="2" charset="-78"/>
              </a:rPr>
              <a:t>بالطريقة التي </a:t>
            </a:r>
            <a:r>
              <a:rPr lang="ar-SA" sz="51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يتصر</a:t>
            </a:r>
            <a:r>
              <a:rPr lang="ar-IQ" sz="51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ar-SA" sz="51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فون </a:t>
            </a:r>
            <a:r>
              <a:rPr lang="ar-SA" sz="5100" b="1" dirty="0">
                <a:solidFill>
                  <a:srgbClr val="FF0000"/>
                </a:solidFill>
                <a:effectLst>
                  <a:outerShdw blurRad="38100" dist="38100" dir="2700000" algn="tl">
                    <a:srgbClr val="000000">
                      <a:alpha val="43137"/>
                    </a:srgbClr>
                  </a:outerShdw>
                </a:effectLst>
                <a:latin typeface="+mn-lt"/>
                <a:ea typeface="+mn-ea"/>
                <a:cs typeface="Ali-A-Sharif" pitchFamily="2" charset="-78"/>
              </a:rPr>
              <a:t>بها</a:t>
            </a:r>
            <a:r>
              <a:rPr lang="ar-SA" sz="51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en-US" sz="51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IQ" sz="51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5100" b="1" dirty="0" smtClean="0">
                <a:effectLst>
                  <a:outerShdw blurRad="38100" dist="38100" dir="2700000" algn="tl">
                    <a:srgbClr val="000000">
                      <a:alpha val="43137"/>
                    </a:srgbClr>
                  </a:outerShdw>
                </a:effectLst>
                <a:latin typeface="+mn-lt"/>
                <a:ea typeface="+mn-ea"/>
                <a:cs typeface="Ali-A-Sharif" pitchFamily="2" charset="-78"/>
              </a:rPr>
              <a:t>فتفسير الس</a:t>
            </a:r>
            <a:r>
              <a:rPr lang="ar-IQ" sz="5100" b="1" dirty="0" smtClean="0">
                <a:effectLst>
                  <a:outerShdw blurRad="38100" dist="38100" dir="2700000" algn="tl">
                    <a:srgbClr val="000000">
                      <a:alpha val="43137"/>
                    </a:srgbClr>
                  </a:outerShdw>
                </a:effectLst>
                <a:latin typeface="+mn-lt"/>
                <a:ea typeface="+mn-ea"/>
                <a:cs typeface="Ali-A-Sharif" pitchFamily="2" charset="-78"/>
              </a:rPr>
              <a:t>ُّ</a:t>
            </a:r>
            <a:r>
              <a:rPr lang="ar-SA" sz="5100" b="1" dirty="0" smtClean="0">
                <a:effectLst>
                  <a:outerShdw blurRad="38100" dist="38100" dir="2700000" algn="tl">
                    <a:srgbClr val="000000">
                      <a:alpha val="43137"/>
                    </a:srgbClr>
                  </a:outerShdw>
                </a:effectLst>
                <a:latin typeface="+mn-lt"/>
                <a:ea typeface="+mn-ea"/>
                <a:cs typeface="Ali-A-Sharif" pitchFamily="2" charset="-78"/>
              </a:rPr>
              <a:t>لوك </a:t>
            </a:r>
            <a:r>
              <a:rPr lang="ar-SA" sz="5100" b="1" dirty="0">
                <a:effectLst>
                  <a:outerShdw blurRad="38100" dist="38100" dir="2700000" algn="tl">
                    <a:srgbClr val="000000">
                      <a:alpha val="43137"/>
                    </a:srgbClr>
                  </a:outerShdw>
                </a:effectLst>
                <a:latin typeface="+mn-lt"/>
                <a:ea typeface="+mn-ea"/>
                <a:cs typeface="Ali-A-Sharif" pitchFamily="2" charset="-78"/>
              </a:rPr>
              <a:t>أو الظاهرة يؤدي إلى فهمها، ويطلق على </a:t>
            </a:r>
            <a:r>
              <a:rPr lang="ar-SA" sz="5100" b="1" dirty="0" smtClean="0">
                <a:effectLst>
                  <a:outerShdw blurRad="38100" dist="38100" dir="2700000" algn="tl">
                    <a:srgbClr val="000000">
                      <a:alpha val="43137"/>
                    </a:srgbClr>
                  </a:outerShdw>
                </a:effectLst>
                <a:latin typeface="+mn-lt"/>
                <a:ea typeface="+mn-ea"/>
                <a:cs typeface="Ali-A-Sharif" pitchFamily="2" charset="-78"/>
              </a:rPr>
              <a:t>الت</a:t>
            </a:r>
            <a:r>
              <a:rPr lang="ar-IQ" sz="5100" b="1" dirty="0" smtClean="0">
                <a:effectLst>
                  <a:outerShdw blurRad="38100" dist="38100" dir="2700000" algn="tl">
                    <a:srgbClr val="000000">
                      <a:alpha val="43137"/>
                    </a:srgbClr>
                  </a:outerShdw>
                </a:effectLst>
                <a:latin typeface="+mn-lt"/>
                <a:ea typeface="+mn-ea"/>
                <a:cs typeface="Ali-A-Sharif" pitchFamily="2" charset="-78"/>
              </a:rPr>
              <a:t>َّ</a:t>
            </a:r>
            <a:r>
              <a:rPr lang="ar-SA" sz="5100" b="1" dirty="0" smtClean="0">
                <a:effectLst>
                  <a:outerShdw blurRad="38100" dist="38100" dir="2700000" algn="tl">
                    <a:srgbClr val="000000">
                      <a:alpha val="43137"/>
                    </a:srgbClr>
                  </a:outerShdw>
                </a:effectLst>
                <a:latin typeface="+mn-lt"/>
                <a:ea typeface="+mn-ea"/>
                <a:cs typeface="Ali-A-Sharif" pitchFamily="2" charset="-78"/>
              </a:rPr>
              <a:t>فسيرات </a:t>
            </a:r>
            <a:r>
              <a:rPr lang="ar-SA" sz="5100" b="1" dirty="0">
                <a:effectLst>
                  <a:outerShdw blurRad="38100" dist="38100" dir="2700000" algn="tl">
                    <a:srgbClr val="000000">
                      <a:alpha val="43137"/>
                    </a:srgbClr>
                  </a:outerShdw>
                </a:effectLst>
                <a:latin typeface="+mn-lt"/>
                <a:ea typeface="+mn-ea"/>
                <a:cs typeface="Ali-A-Sharif" pitchFamily="2" charset="-78"/>
              </a:rPr>
              <a:t>المؤقتة التي </a:t>
            </a:r>
            <a:r>
              <a:rPr lang="ar-SA" sz="5100" b="1" dirty="0" smtClean="0">
                <a:effectLst>
                  <a:outerShdw blurRad="38100" dist="38100" dir="2700000" algn="tl">
                    <a:srgbClr val="000000">
                      <a:alpha val="43137"/>
                    </a:srgbClr>
                  </a:outerShdw>
                </a:effectLst>
                <a:latin typeface="+mn-lt"/>
                <a:ea typeface="+mn-ea"/>
                <a:cs typeface="Ali-A-Sharif" pitchFamily="2" charset="-78"/>
              </a:rPr>
              <a:t>تقد</a:t>
            </a:r>
            <a:r>
              <a:rPr lang="ar-IQ" sz="5100" b="1" dirty="0" smtClean="0">
                <a:effectLst>
                  <a:outerShdw blurRad="38100" dist="38100" dir="2700000" algn="tl">
                    <a:srgbClr val="000000">
                      <a:alpha val="43137"/>
                    </a:srgbClr>
                  </a:outerShdw>
                </a:effectLst>
                <a:latin typeface="+mn-lt"/>
                <a:ea typeface="+mn-ea"/>
                <a:cs typeface="Ali-A-Sharif" pitchFamily="2" charset="-78"/>
              </a:rPr>
              <a:t>ّ</a:t>
            </a:r>
            <a:r>
              <a:rPr lang="ar-SA" sz="5100" b="1" dirty="0" smtClean="0">
                <a:effectLst>
                  <a:outerShdw blurRad="38100" dist="38100" dir="2700000" algn="tl">
                    <a:srgbClr val="000000">
                      <a:alpha val="43137"/>
                    </a:srgbClr>
                  </a:outerShdw>
                </a:effectLst>
                <a:latin typeface="+mn-lt"/>
                <a:ea typeface="+mn-ea"/>
                <a:cs typeface="Ali-A-Sharif" pitchFamily="2" charset="-78"/>
              </a:rPr>
              <a:t>م </a:t>
            </a:r>
            <a:r>
              <a:rPr lang="ar-SA" sz="5100" b="1" dirty="0">
                <a:effectLst>
                  <a:outerShdw blurRad="38100" dist="38100" dir="2700000" algn="tl">
                    <a:srgbClr val="000000">
                      <a:alpha val="43137"/>
                    </a:srgbClr>
                  </a:outerShdw>
                </a:effectLst>
                <a:latin typeface="+mn-lt"/>
                <a:ea typeface="+mn-ea"/>
                <a:cs typeface="Ali-A-Sharif" pitchFamily="2" charset="-78"/>
              </a:rPr>
              <a:t>كإجابة </a:t>
            </a:r>
            <a:r>
              <a:rPr lang="ar-SA" sz="5100" b="1" dirty="0" smtClean="0">
                <a:effectLst>
                  <a:outerShdw blurRad="38100" dist="38100" dir="2700000" algn="tl">
                    <a:srgbClr val="000000">
                      <a:alpha val="43137"/>
                    </a:srgbClr>
                  </a:outerShdw>
                </a:effectLst>
                <a:latin typeface="+mn-lt"/>
                <a:ea typeface="+mn-ea"/>
                <a:cs typeface="Ali-A-Sharif" pitchFamily="2" charset="-78"/>
              </a:rPr>
              <a:t>أولي</a:t>
            </a:r>
            <a:r>
              <a:rPr lang="ar-IQ" sz="5100" b="1" dirty="0" smtClean="0">
                <a:effectLst>
                  <a:outerShdw blurRad="38100" dist="38100" dir="2700000" algn="tl">
                    <a:srgbClr val="000000">
                      <a:alpha val="43137"/>
                    </a:srgbClr>
                  </a:outerShdw>
                </a:effectLst>
                <a:latin typeface="+mn-lt"/>
                <a:ea typeface="+mn-ea"/>
                <a:cs typeface="Ali-A-Sharif" pitchFamily="2" charset="-78"/>
              </a:rPr>
              <a:t>َّ</a:t>
            </a:r>
            <a:r>
              <a:rPr lang="ar-SA" sz="5100" b="1" dirty="0" smtClean="0">
                <a:effectLst>
                  <a:outerShdw blurRad="38100" dist="38100" dir="2700000" algn="tl">
                    <a:srgbClr val="000000">
                      <a:alpha val="43137"/>
                    </a:srgbClr>
                  </a:outerShdw>
                </a:effectLst>
                <a:latin typeface="+mn-lt"/>
                <a:ea typeface="+mn-ea"/>
                <a:cs typeface="Ali-A-Sharif" pitchFamily="2" charset="-78"/>
              </a:rPr>
              <a:t>ة </a:t>
            </a:r>
            <a:r>
              <a:rPr lang="ar-SA" sz="5100" b="1" dirty="0">
                <a:effectLst>
                  <a:outerShdw blurRad="38100" dist="38100" dir="2700000" algn="tl">
                    <a:srgbClr val="000000">
                      <a:alpha val="43137"/>
                    </a:srgbClr>
                  </a:outerShdw>
                </a:effectLst>
                <a:latin typeface="+mn-lt"/>
                <a:ea typeface="+mn-ea"/>
                <a:cs typeface="Ali-A-Sharif" pitchFamily="2" charset="-78"/>
              </a:rPr>
              <a:t>عن هذه الأسئلة بــ </a:t>
            </a:r>
            <a:r>
              <a:rPr lang="en-US" sz="5100" b="1" dirty="0">
                <a:effectLst>
                  <a:outerShdw blurRad="38100" dist="38100" dir="2700000" algn="tl">
                    <a:srgbClr val="000000">
                      <a:alpha val="43137"/>
                    </a:srgbClr>
                  </a:outerShdw>
                </a:effectLst>
                <a:latin typeface="+mn-lt"/>
                <a:ea typeface="+mn-ea"/>
                <a:cs typeface="Ali-A-Sharif" pitchFamily="2" charset="-78"/>
              </a:rPr>
              <a:t>"</a:t>
            </a:r>
            <a:r>
              <a:rPr lang="ar-SA" sz="5100" b="1" dirty="0">
                <a:effectLst>
                  <a:outerShdw blurRad="38100" dist="38100" dir="2700000" algn="tl">
                    <a:srgbClr val="000000">
                      <a:alpha val="43137"/>
                    </a:srgbClr>
                  </a:outerShdw>
                </a:effectLst>
                <a:latin typeface="+mn-lt"/>
                <a:ea typeface="+mn-ea"/>
                <a:cs typeface="Ali-A-Sharif" pitchFamily="2" charset="-78"/>
              </a:rPr>
              <a:t>الفروض". </a:t>
            </a:r>
            <a:r>
              <a:rPr lang="en-US" dirty="0"/>
              <a:t/>
            </a:r>
            <a:br>
              <a:rPr lang="en-US" dirty="0"/>
            </a:br>
            <a:endParaRPr lang="en-US" b="1" dirty="0">
              <a:solidFill>
                <a:srgbClr val="FF0000"/>
              </a:solidFill>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401992412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1" y="166255"/>
            <a:ext cx="11956473" cy="6580909"/>
          </a:xfrm>
        </p:spPr>
        <p:txBody>
          <a:bodyPr>
            <a:normAutofit fontScale="90000"/>
          </a:bodyPr>
          <a:lstStyle/>
          <a:p>
            <a:pPr algn="r" rtl="1">
              <a:lnSpc>
                <a:spcPct val="150000"/>
              </a:lnSpc>
            </a:pPr>
            <a:r>
              <a:rPr lang="ar-SA" sz="6000" b="1" dirty="0">
                <a:solidFill>
                  <a:srgbClr val="0070C0"/>
                </a:solidFill>
                <a:effectLst>
                  <a:outerShdw blurRad="38100" dist="38100" dir="2700000" algn="tl">
                    <a:srgbClr val="000000">
                      <a:alpha val="43137"/>
                    </a:srgbClr>
                  </a:outerShdw>
                </a:effectLst>
                <a:latin typeface="+mn-lt"/>
                <a:ea typeface="+mn-ea"/>
                <a:cs typeface="Ali-A-Azzam" pitchFamily="2" charset="-78"/>
              </a:rPr>
              <a:t>3- </a:t>
            </a:r>
            <a:r>
              <a:rPr lang="ar-SA" sz="6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الت</a:t>
            </a:r>
            <a:r>
              <a:rPr lang="ar-IQ" sz="6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a:t>
            </a:r>
            <a:r>
              <a:rPr lang="ar-SA" sz="6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نب</a:t>
            </a:r>
            <a:r>
              <a:rPr lang="ar-IQ" sz="6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a:t>
            </a:r>
            <a:r>
              <a:rPr lang="ar-SA" sz="6000" b="1" dirty="0" smtClean="0">
                <a:solidFill>
                  <a:srgbClr val="0070C0"/>
                </a:solidFill>
                <a:effectLst>
                  <a:outerShdw blurRad="38100" dist="38100" dir="2700000" algn="tl">
                    <a:srgbClr val="000000">
                      <a:alpha val="43137"/>
                    </a:srgbClr>
                  </a:outerShdw>
                </a:effectLst>
                <a:latin typeface="+mn-lt"/>
                <a:ea typeface="+mn-ea"/>
                <a:cs typeface="Ali-A-Azzam" pitchFamily="2" charset="-78"/>
              </a:rPr>
              <a:t>ؤ </a:t>
            </a:r>
            <a:r>
              <a:rPr lang="ar-SA" b="1" dirty="0">
                <a:solidFill>
                  <a:srgbClr val="C00000"/>
                </a:solidFill>
                <a:effectLst>
                  <a:outerShdw blurRad="38100" dist="38100" dir="2700000" algn="tl">
                    <a:srgbClr val="000000">
                      <a:alpha val="43137"/>
                    </a:srgbClr>
                  </a:outerShdw>
                </a:effectLst>
                <a:latin typeface="+mn-lt"/>
                <a:ea typeface="+mn-ea"/>
                <a:cs typeface="Ali-A-Azzam" pitchFamily="2" charset="-78"/>
              </a:rPr>
              <a:t>(</a:t>
            </a:r>
            <a:r>
              <a:rPr lang="en-US" b="1" dirty="0">
                <a:solidFill>
                  <a:srgbClr val="C00000"/>
                </a:solidFill>
                <a:effectLst>
                  <a:outerShdw blurRad="38100" dist="38100" dir="2700000" algn="tl">
                    <a:srgbClr val="000000">
                      <a:alpha val="43137"/>
                    </a:srgbClr>
                  </a:outerShdw>
                </a:effectLst>
                <a:latin typeface="+mn-lt"/>
                <a:ea typeface="+mn-ea"/>
                <a:cs typeface="Ali-A-Azzam" pitchFamily="2" charset="-78"/>
              </a:rPr>
              <a:t>Prediction</a:t>
            </a:r>
            <a:r>
              <a:rPr lang="ar-SA" b="1" dirty="0">
                <a:solidFill>
                  <a:srgbClr val="C00000"/>
                </a:solidFill>
                <a:effectLst>
                  <a:outerShdw blurRad="38100" dist="38100" dir="2700000" algn="tl">
                    <a:srgbClr val="000000">
                      <a:alpha val="43137"/>
                    </a:srgbClr>
                  </a:outerShdw>
                </a:effectLst>
                <a:latin typeface="+mn-lt"/>
                <a:ea typeface="+mn-ea"/>
                <a:cs typeface="Ali-A-Azzam" pitchFamily="2" charset="-78"/>
              </a:rPr>
              <a:t>):  </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3700" b="1" dirty="0" smtClean="0">
                <a:effectLst>
                  <a:outerShdw blurRad="38100" dist="38100" dir="2700000" algn="tl">
                    <a:srgbClr val="000000">
                      <a:alpha val="43137"/>
                    </a:srgbClr>
                  </a:outerShdw>
                </a:effectLst>
                <a:latin typeface="+mn-lt"/>
                <a:ea typeface="+mn-ea"/>
                <a:cs typeface="Ali-A-Azzam" pitchFamily="2" charset="-78"/>
              </a:rPr>
              <a:t>يؤد</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ي الت</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فسير الص</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حيح </a:t>
            </a:r>
            <a:r>
              <a:rPr lang="ar-SA" sz="3700" b="1" dirty="0">
                <a:effectLst>
                  <a:outerShdw blurRad="38100" dist="38100" dir="2700000" algn="tl">
                    <a:srgbClr val="000000">
                      <a:alpha val="43137"/>
                    </a:srgbClr>
                  </a:outerShdw>
                </a:effectLst>
                <a:latin typeface="+mn-lt"/>
                <a:ea typeface="+mn-ea"/>
                <a:cs typeface="Ali-A-Azzam" pitchFamily="2" charset="-78"/>
              </a:rPr>
              <a:t>إلى </a:t>
            </a:r>
            <a:r>
              <a:rPr lang="ar-SA" sz="3700" b="1" dirty="0" smtClean="0">
                <a:effectLst>
                  <a:outerShdw blurRad="38100" dist="38100" dir="2700000" algn="tl">
                    <a:srgbClr val="000000">
                      <a:alpha val="43137"/>
                    </a:srgbClr>
                  </a:outerShdw>
                </a:effectLst>
                <a:latin typeface="+mn-lt"/>
                <a:ea typeface="+mn-ea"/>
                <a:cs typeface="Ali-A-Azzam" pitchFamily="2" charset="-78"/>
              </a:rPr>
              <a:t>الت</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نب</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ؤ الد</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قيق </a:t>
            </a:r>
            <a:r>
              <a:rPr lang="ar-SA" sz="3700" b="1" dirty="0">
                <a:effectLst>
                  <a:outerShdw blurRad="38100" dist="38100" dir="2700000" algn="tl">
                    <a:srgbClr val="000000">
                      <a:alpha val="43137"/>
                    </a:srgbClr>
                  </a:outerShdw>
                </a:effectLst>
                <a:latin typeface="+mn-lt"/>
                <a:ea typeface="+mn-ea"/>
                <a:cs typeface="Ali-A-Azzam" pitchFamily="2" charset="-78"/>
              </a:rPr>
              <a:t>بحدوث </a:t>
            </a:r>
            <a:r>
              <a:rPr lang="ar-SA" sz="3700" b="1" dirty="0" smtClean="0">
                <a:effectLst>
                  <a:outerShdw blurRad="38100" dist="38100" dir="2700000" algn="tl">
                    <a:srgbClr val="000000">
                      <a:alpha val="43137"/>
                    </a:srgbClr>
                  </a:outerShdw>
                </a:effectLst>
                <a:latin typeface="+mn-lt"/>
                <a:ea typeface="+mn-ea"/>
                <a:cs typeface="Ali-A-Azzam" pitchFamily="2" charset="-78"/>
              </a:rPr>
              <a:t>الس</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لوك </a:t>
            </a:r>
            <a:r>
              <a:rPr lang="ar-SA" sz="3700" b="1" dirty="0">
                <a:effectLst>
                  <a:outerShdw blurRad="38100" dist="38100" dir="2700000" algn="tl">
                    <a:srgbClr val="000000">
                      <a:alpha val="43137"/>
                    </a:srgbClr>
                  </a:outerShdw>
                </a:effectLst>
                <a:latin typeface="+mn-lt"/>
                <a:ea typeface="+mn-ea"/>
                <a:cs typeface="Ali-A-Azzam" pitchFamily="2" charset="-78"/>
              </a:rPr>
              <a:t>فإذا كان الوصف هو الإجابة عن </a:t>
            </a:r>
            <a:r>
              <a:rPr lang="ar-SA" sz="3700" b="1" dirty="0" smtClean="0">
                <a:effectLst>
                  <a:outerShdw blurRad="38100" dist="38100" dir="2700000" algn="tl">
                    <a:srgbClr val="000000">
                      <a:alpha val="43137"/>
                    </a:srgbClr>
                  </a:outerShdw>
                </a:effectLst>
                <a:latin typeface="+mn-lt"/>
                <a:ea typeface="+mn-ea"/>
                <a:cs typeface="Ali-A-Azzam" pitchFamily="2" charset="-78"/>
              </a:rPr>
              <a:t>الس</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ؤال</a:t>
            </a:r>
            <a:r>
              <a:rPr lang="en-US" sz="3700" b="1" dirty="0" smtClean="0">
                <a:effectLst>
                  <a:outerShdw blurRad="38100" dist="38100" dir="2700000" algn="tl">
                    <a:srgbClr val="000000">
                      <a:alpha val="43137"/>
                    </a:srgbClr>
                  </a:outerShdw>
                </a:effectLst>
                <a:latin typeface="+mn-lt"/>
                <a:ea typeface="+mn-ea"/>
                <a:cs typeface="Ali-A-Azzam" pitchFamily="2" charset="-78"/>
              </a:rPr>
              <a:t> </a:t>
            </a:r>
            <a:r>
              <a:rPr lang="en-US" sz="3700" b="1" dirty="0">
                <a:effectLst>
                  <a:outerShdw blurRad="38100" dist="38100" dir="2700000" algn="tl">
                    <a:srgbClr val="000000">
                      <a:alpha val="43137"/>
                    </a:srgbClr>
                  </a:outerShdw>
                </a:effectLst>
                <a:latin typeface="+mn-lt"/>
                <a:ea typeface="+mn-ea"/>
                <a:cs typeface="Ali-A-Azzam" pitchFamily="2" charset="-78"/>
              </a:rPr>
              <a:t>"</a:t>
            </a:r>
            <a:r>
              <a:rPr lang="ar-SA" sz="3700" b="1" dirty="0">
                <a:effectLst>
                  <a:outerShdw blurRad="38100" dist="38100" dir="2700000" algn="tl">
                    <a:srgbClr val="000000">
                      <a:alpha val="43137"/>
                    </a:srgbClr>
                  </a:outerShdw>
                </a:effectLst>
                <a:latin typeface="+mn-lt"/>
                <a:ea typeface="+mn-ea"/>
                <a:cs typeface="Ali-A-Azzam" pitchFamily="2" charset="-78"/>
              </a:rPr>
              <a:t>ماذا </a:t>
            </a:r>
            <a:r>
              <a:rPr lang="ar-SA" sz="3700" b="1" dirty="0" smtClean="0">
                <a:effectLst>
                  <a:outerShdw blurRad="38100" dist="38100" dir="2700000" algn="tl">
                    <a:srgbClr val="000000">
                      <a:alpha val="43137"/>
                    </a:srgbClr>
                  </a:outerShdw>
                </a:effectLst>
                <a:latin typeface="+mn-lt"/>
                <a:ea typeface="+mn-ea"/>
                <a:cs typeface="Ali-A-Azzam" pitchFamily="2" charset="-78"/>
              </a:rPr>
              <a:t>حدث</a:t>
            </a:r>
            <a:r>
              <a:rPr lang="ar-IQ" sz="3700" b="1" dirty="0">
                <a:effectLst>
                  <a:outerShdw blurRad="38100" dist="38100" dir="2700000" algn="tl">
                    <a:srgbClr val="000000">
                      <a:alpha val="43137"/>
                    </a:srgbClr>
                  </a:outerShdw>
                </a:effectLst>
                <a:cs typeface="Ali-A-Azzam" pitchFamily="2" charset="-78"/>
              </a:rPr>
              <a:t> ؟</a:t>
            </a:r>
            <a:r>
              <a:rPr lang="en-US" sz="3700" b="1" dirty="0">
                <a:effectLst>
                  <a:outerShdw blurRad="38100" dist="38100" dir="2700000" algn="tl">
                    <a:srgbClr val="000000">
                      <a:alpha val="43137"/>
                    </a:srgbClr>
                  </a:outerShdw>
                </a:effectLst>
                <a:cs typeface="Ali-A-Azzam" pitchFamily="2" charset="-78"/>
              </a:rPr>
              <a:t> </a:t>
            </a:r>
            <a:r>
              <a:rPr lang="en-US"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والت</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فسير </a:t>
            </a:r>
            <a:r>
              <a:rPr lang="ar-SA" sz="3700" b="1" dirty="0">
                <a:effectLst>
                  <a:outerShdw blurRad="38100" dist="38100" dir="2700000" algn="tl">
                    <a:srgbClr val="000000">
                      <a:alpha val="43137"/>
                    </a:srgbClr>
                  </a:outerShdw>
                </a:effectLst>
                <a:latin typeface="+mn-lt"/>
                <a:ea typeface="+mn-ea"/>
                <a:cs typeface="Ali-A-Azzam" pitchFamily="2" charset="-78"/>
              </a:rPr>
              <a:t>هو الإجابة عن </a:t>
            </a:r>
            <a:r>
              <a:rPr lang="ar-SA" sz="3700" b="1" dirty="0" smtClean="0">
                <a:effectLst>
                  <a:outerShdw blurRad="38100" dist="38100" dir="2700000" algn="tl">
                    <a:srgbClr val="000000">
                      <a:alpha val="43137"/>
                    </a:srgbClr>
                  </a:outerShdw>
                </a:effectLst>
                <a:latin typeface="+mn-lt"/>
                <a:ea typeface="+mn-ea"/>
                <a:cs typeface="Ali-A-Azzam" pitchFamily="2" charset="-78"/>
              </a:rPr>
              <a:t>الس</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ؤال</a:t>
            </a:r>
            <a:r>
              <a:rPr lang="en-US" sz="3700" b="1" dirty="0">
                <a:effectLst>
                  <a:outerShdw blurRad="38100" dist="38100" dir="2700000" algn="tl">
                    <a:srgbClr val="000000">
                      <a:alpha val="43137"/>
                    </a:srgbClr>
                  </a:outerShdw>
                </a:effectLst>
                <a:latin typeface="+mn-lt"/>
                <a:ea typeface="+mn-ea"/>
                <a:cs typeface="Ali-A-Azzam" pitchFamily="2" charset="-78"/>
              </a:rPr>
              <a:t>" </a:t>
            </a:r>
            <a:r>
              <a:rPr lang="ar-SA" sz="3700" b="1" dirty="0">
                <a:effectLst>
                  <a:outerShdw blurRad="38100" dist="38100" dir="2700000" algn="tl">
                    <a:srgbClr val="000000">
                      <a:alpha val="43137"/>
                    </a:srgbClr>
                  </a:outerShdw>
                </a:effectLst>
                <a:latin typeface="+mn-lt"/>
                <a:ea typeface="+mn-ea"/>
                <a:cs typeface="Ali-A-Azzam" pitchFamily="2" charset="-78"/>
              </a:rPr>
              <a:t>لماذا حدث وكيف </a:t>
            </a:r>
            <a:r>
              <a:rPr lang="ar-SA" sz="3700" b="1" dirty="0" smtClean="0">
                <a:effectLst>
                  <a:outerShdw blurRad="38100" dist="38100" dir="2700000" algn="tl">
                    <a:srgbClr val="000000">
                      <a:alpha val="43137"/>
                    </a:srgbClr>
                  </a:outerShdw>
                </a:effectLst>
                <a:latin typeface="+mn-lt"/>
                <a:ea typeface="+mn-ea"/>
                <a:cs typeface="Ali-A-Azzam" pitchFamily="2" charset="-78"/>
              </a:rPr>
              <a:t>حدث</a:t>
            </a:r>
            <a:r>
              <a:rPr lang="ar-IQ" sz="3700" b="1" dirty="0">
                <a:effectLst>
                  <a:outerShdw blurRad="38100" dist="38100" dir="2700000" algn="tl">
                    <a:srgbClr val="000000">
                      <a:alpha val="43137"/>
                    </a:srgbClr>
                  </a:outerShdw>
                </a:effectLst>
                <a:cs typeface="Ali-A-Azzam" pitchFamily="2" charset="-78"/>
              </a:rPr>
              <a:t> ؟</a:t>
            </a:r>
            <a:r>
              <a:rPr lang="en-US" sz="3700" b="1" dirty="0">
                <a:effectLst>
                  <a:outerShdw blurRad="38100" dist="38100" dir="2700000" algn="tl">
                    <a:srgbClr val="000000">
                      <a:alpha val="43137"/>
                    </a:srgbClr>
                  </a:outerShdw>
                </a:effectLst>
                <a:cs typeface="Ali-A-Azzam" pitchFamily="2" charset="-78"/>
              </a:rPr>
              <a:t> </a:t>
            </a:r>
            <a:r>
              <a:rPr lang="en-US"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فالت</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نب</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ؤ </a:t>
            </a:r>
            <a:r>
              <a:rPr lang="ar-SA" sz="3700" b="1" dirty="0">
                <a:effectLst>
                  <a:outerShdw blurRad="38100" dist="38100" dir="2700000" algn="tl">
                    <a:srgbClr val="000000">
                      <a:alpha val="43137"/>
                    </a:srgbClr>
                  </a:outerShdw>
                </a:effectLst>
                <a:latin typeface="+mn-lt"/>
                <a:ea typeface="+mn-ea"/>
                <a:cs typeface="Ali-A-Azzam" pitchFamily="2" charset="-78"/>
              </a:rPr>
              <a:t>هو الإجابة عن سؤال</a:t>
            </a:r>
            <a:r>
              <a:rPr lang="en-US" sz="3700" b="1" dirty="0">
                <a:effectLst>
                  <a:outerShdw blurRad="38100" dist="38100" dir="2700000" algn="tl">
                    <a:srgbClr val="000000">
                      <a:alpha val="43137"/>
                    </a:srgbClr>
                  </a:outerShdw>
                </a:effectLst>
                <a:latin typeface="+mn-lt"/>
                <a:ea typeface="+mn-ea"/>
                <a:cs typeface="Ali-A-Azzam" pitchFamily="2" charset="-78"/>
              </a:rPr>
              <a:t> "</a:t>
            </a:r>
            <a:r>
              <a:rPr lang="ar-SA" sz="3700" b="1" dirty="0">
                <a:effectLst>
                  <a:outerShdw blurRad="38100" dist="38100" dir="2700000" algn="tl">
                    <a:srgbClr val="000000">
                      <a:alpha val="43137"/>
                    </a:srgbClr>
                  </a:outerShdw>
                </a:effectLst>
                <a:latin typeface="+mn-lt"/>
                <a:ea typeface="+mn-ea"/>
                <a:cs typeface="Ali-A-Azzam" pitchFamily="2" charset="-78"/>
              </a:rPr>
              <a:t>متى </a:t>
            </a:r>
            <a:r>
              <a:rPr lang="ar-SA" sz="3700" b="1" dirty="0" smtClean="0">
                <a:effectLst>
                  <a:outerShdw blurRad="38100" dist="38100" dir="2700000" algn="tl">
                    <a:srgbClr val="000000">
                      <a:alpha val="43137"/>
                    </a:srgbClr>
                  </a:outerShdw>
                </a:effectLst>
                <a:latin typeface="+mn-lt"/>
                <a:ea typeface="+mn-ea"/>
                <a:cs typeface="Ali-A-Azzam" pitchFamily="2" charset="-78"/>
              </a:rPr>
              <a:t>يحدث</a:t>
            </a:r>
            <a:r>
              <a:rPr lang="ar-IQ" sz="3700" b="1" dirty="0">
                <a:effectLst>
                  <a:outerShdw blurRad="38100" dist="38100" dir="2700000" algn="tl">
                    <a:srgbClr val="000000">
                      <a:alpha val="43137"/>
                    </a:srgbClr>
                  </a:outerShdw>
                </a:effectLst>
                <a:cs typeface="Ali-A-Azzam" pitchFamily="2" charset="-78"/>
              </a:rPr>
              <a:t> </a:t>
            </a:r>
            <a:r>
              <a:rPr lang="ar-IQ" sz="3700" b="1" dirty="0" smtClean="0">
                <a:effectLst>
                  <a:outerShdw blurRad="38100" dist="38100" dir="2700000" algn="tl">
                    <a:srgbClr val="000000">
                      <a:alpha val="43137"/>
                    </a:srgbClr>
                  </a:outerShdw>
                </a:effectLst>
                <a:cs typeface="Ali-A-Azzam" pitchFamily="2" charset="-78"/>
              </a:rPr>
              <a:t>؟</a:t>
            </a:r>
            <a:r>
              <a:rPr lang="en-US" sz="3700" b="1" dirty="0" smtClean="0">
                <a:effectLst>
                  <a:outerShdw blurRad="38100" dist="38100" dir="2700000" algn="tl">
                    <a:srgbClr val="000000">
                      <a:alpha val="43137"/>
                    </a:srgbClr>
                  </a:outerShdw>
                </a:effectLst>
                <a:latin typeface="+mn-lt"/>
                <a:ea typeface="+mn-ea"/>
                <a:cs typeface="Ali-A-Azzam" pitchFamily="2" charset="-78"/>
              </a:rPr>
              <a:t>" </a:t>
            </a:r>
            <a:r>
              <a:rPr lang="ar-SA" sz="3700" b="1" dirty="0">
                <a:effectLst>
                  <a:outerShdw blurRad="38100" dist="38100" dir="2700000" algn="tl">
                    <a:srgbClr val="000000">
                      <a:alpha val="43137"/>
                    </a:srgbClr>
                  </a:outerShdw>
                </a:effectLst>
                <a:latin typeface="+mn-lt"/>
                <a:ea typeface="+mn-ea"/>
                <a:cs typeface="Ali-A-Azzam" pitchFamily="2" charset="-78"/>
              </a:rPr>
              <a:t>ويعتبر </a:t>
            </a:r>
            <a:r>
              <a:rPr lang="ar-SA" sz="3700" b="1" dirty="0" smtClean="0">
                <a:effectLst>
                  <a:outerShdw blurRad="38100" dist="38100" dir="2700000" algn="tl">
                    <a:srgbClr val="000000">
                      <a:alpha val="43137"/>
                    </a:srgbClr>
                  </a:outerShdw>
                </a:effectLst>
                <a:latin typeface="+mn-lt"/>
                <a:ea typeface="+mn-ea"/>
                <a:cs typeface="Ali-A-Azzam" pitchFamily="2" charset="-78"/>
              </a:rPr>
              <a:t>الت</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نبؤ </a:t>
            </a:r>
            <a:r>
              <a:rPr lang="ar-SA" sz="3700" b="1" dirty="0">
                <a:effectLst>
                  <a:outerShdw blurRad="38100" dist="38100" dir="2700000" algn="tl">
                    <a:srgbClr val="000000">
                      <a:alpha val="43137"/>
                    </a:srgbClr>
                  </a:outerShdw>
                </a:effectLst>
                <a:latin typeface="+mn-lt"/>
                <a:ea typeface="+mn-ea"/>
                <a:cs typeface="Ali-A-Azzam" pitchFamily="2" charset="-78"/>
              </a:rPr>
              <a:t>اختباراً آخر للفرض الذي </a:t>
            </a:r>
            <a:r>
              <a:rPr lang="ar-SA" sz="3700" b="1" dirty="0" smtClean="0">
                <a:effectLst>
                  <a:outerShdw blurRad="38100" dist="38100" dir="2700000" algn="tl">
                    <a:srgbClr val="000000">
                      <a:alpha val="43137"/>
                    </a:srgbClr>
                  </a:outerShdw>
                </a:effectLst>
                <a:latin typeface="+mn-lt"/>
                <a:ea typeface="+mn-ea"/>
                <a:cs typeface="Ali-A-Azzam" pitchFamily="2" charset="-78"/>
              </a:rPr>
              <a:t>تم</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 </a:t>
            </a:r>
            <a:r>
              <a:rPr lang="ar-SA" sz="3700" b="1" dirty="0">
                <a:effectLst>
                  <a:outerShdw blurRad="38100" dist="38100" dir="2700000" algn="tl">
                    <a:srgbClr val="000000">
                      <a:alpha val="43137"/>
                    </a:srgbClr>
                  </a:outerShdw>
                </a:effectLst>
                <a:latin typeface="+mn-lt"/>
                <a:ea typeface="+mn-ea"/>
                <a:cs typeface="Ali-A-Azzam" pitchFamily="2" charset="-78"/>
              </a:rPr>
              <a:t>إجراء البحث عليه بهدف </a:t>
            </a:r>
            <a:r>
              <a:rPr lang="ar-SA" sz="3700" b="1" dirty="0" smtClean="0">
                <a:effectLst>
                  <a:outerShdw blurRad="38100" dist="38100" dir="2700000" algn="tl">
                    <a:srgbClr val="000000">
                      <a:alpha val="43137"/>
                    </a:srgbClr>
                  </a:outerShdw>
                </a:effectLst>
                <a:latin typeface="+mn-lt"/>
                <a:ea typeface="+mn-ea"/>
                <a:cs typeface="Ali-A-Azzam" pitchFamily="2" charset="-78"/>
              </a:rPr>
              <a:t>الت</a:t>
            </a:r>
            <a:r>
              <a:rPr lang="ar-IQ" sz="3700" b="1" dirty="0" smtClean="0">
                <a:effectLst>
                  <a:outerShdw blurRad="38100" dist="38100" dir="2700000" algn="tl">
                    <a:srgbClr val="000000">
                      <a:alpha val="43137"/>
                    </a:srgbClr>
                  </a:outerShdw>
                </a:effectLst>
                <a:latin typeface="+mn-lt"/>
                <a:ea typeface="+mn-ea"/>
                <a:cs typeface="Ali-A-Azzam" pitchFamily="2" charset="-78"/>
              </a:rPr>
              <a:t>َّ</a:t>
            </a:r>
            <a:r>
              <a:rPr lang="ar-SA" sz="3700" b="1" dirty="0" smtClean="0">
                <a:effectLst>
                  <a:outerShdw blurRad="38100" dist="38100" dir="2700000" algn="tl">
                    <a:srgbClr val="000000">
                      <a:alpha val="43137"/>
                    </a:srgbClr>
                  </a:outerShdw>
                </a:effectLst>
                <a:latin typeface="+mn-lt"/>
                <a:ea typeface="+mn-ea"/>
                <a:cs typeface="Ali-A-Azzam" pitchFamily="2" charset="-78"/>
              </a:rPr>
              <a:t>فسير</a:t>
            </a:r>
            <a:r>
              <a:rPr lang="ar-IQ" sz="3700" b="1" dirty="0" smtClean="0">
                <a:effectLst>
                  <a:outerShdw blurRad="38100" dist="38100" dir="2700000" algn="tl">
                    <a:srgbClr val="000000">
                      <a:alpha val="43137"/>
                    </a:srgbClr>
                  </a:outerShdw>
                </a:effectLst>
                <a:latin typeface="+mn-lt"/>
                <a:ea typeface="+mn-ea"/>
                <a:cs typeface="Ali-A-Azzam" pitchFamily="2" charset="-78"/>
              </a:rPr>
              <a:t> </a:t>
            </a:r>
            <a:r>
              <a:rPr lang="en-US" sz="3700" b="1" dirty="0" smtClean="0">
                <a:effectLst>
                  <a:outerShdw blurRad="38100" dist="38100" dir="2700000" algn="tl">
                    <a:srgbClr val="000000">
                      <a:alpha val="43137"/>
                    </a:srgbClr>
                  </a:outerShdw>
                </a:effectLst>
                <a:latin typeface="+mn-lt"/>
                <a:ea typeface="+mn-ea"/>
                <a:cs typeface="Ali-A-Azzam" pitchFamily="2" charset="-78"/>
              </a:rPr>
              <a:t>.</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6000" b="1" dirty="0">
                <a:solidFill>
                  <a:srgbClr val="C00000"/>
                </a:solidFill>
                <a:effectLst>
                  <a:outerShdw blurRad="38100" dist="38100" dir="2700000" algn="tl">
                    <a:srgbClr val="000000">
                      <a:alpha val="43137"/>
                    </a:srgbClr>
                  </a:outerShdw>
                </a:effectLst>
                <a:latin typeface="+mn-lt"/>
                <a:ea typeface="+mn-ea"/>
                <a:cs typeface="Ali-A-Azzam" pitchFamily="2" charset="-78"/>
              </a:rPr>
              <a:t>4- </a:t>
            </a:r>
            <a:r>
              <a:rPr lang="ar-SA" sz="6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الض</a:t>
            </a:r>
            <a:r>
              <a:rPr lang="ar-IQ" sz="6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a:t>
            </a:r>
            <a:r>
              <a:rPr lang="ar-SA" sz="6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بط والت</a:t>
            </a:r>
            <a:r>
              <a:rPr lang="ar-IQ" sz="6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a:t>
            </a:r>
            <a:r>
              <a:rPr lang="ar-SA" sz="6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حك</a:t>
            </a:r>
            <a:r>
              <a:rPr lang="ar-IQ" sz="6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a:t>
            </a:r>
            <a:r>
              <a:rPr lang="ar-SA" sz="6000" b="1" dirty="0" smtClean="0">
                <a:solidFill>
                  <a:srgbClr val="C00000"/>
                </a:solidFill>
                <a:effectLst>
                  <a:outerShdw blurRad="38100" dist="38100" dir="2700000" algn="tl">
                    <a:srgbClr val="000000">
                      <a:alpha val="43137"/>
                    </a:srgbClr>
                  </a:outerShdw>
                </a:effectLst>
                <a:latin typeface="+mn-lt"/>
                <a:ea typeface="+mn-ea"/>
                <a:cs typeface="Ali-A-Azzam" pitchFamily="2" charset="-78"/>
              </a:rPr>
              <a:t>م </a:t>
            </a:r>
            <a:r>
              <a:rPr lang="ar-SA" b="1" dirty="0">
                <a:solidFill>
                  <a:srgbClr val="7030A0"/>
                </a:solidFill>
                <a:effectLst>
                  <a:outerShdw blurRad="38100" dist="38100" dir="2700000" algn="tl">
                    <a:srgbClr val="000000">
                      <a:alpha val="43137"/>
                    </a:srgbClr>
                  </a:outerShdw>
                </a:effectLst>
                <a:latin typeface="+mn-lt"/>
                <a:ea typeface="+mn-ea"/>
                <a:cs typeface="Ali-A-Azzam" pitchFamily="2" charset="-78"/>
              </a:rPr>
              <a:t>(</a:t>
            </a:r>
            <a:r>
              <a:rPr lang="en-US" b="1" dirty="0">
                <a:solidFill>
                  <a:srgbClr val="7030A0"/>
                </a:solidFill>
                <a:effectLst>
                  <a:outerShdw blurRad="38100" dist="38100" dir="2700000" algn="tl">
                    <a:srgbClr val="000000">
                      <a:alpha val="43137"/>
                    </a:srgbClr>
                  </a:outerShdw>
                </a:effectLst>
                <a:latin typeface="+mn-lt"/>
                <a:ea typeface="+mn-ea"/>
                <a:cs typeface="Ali-A-Azzam" pitchFamily="2" charset="-78"/>
              </a:rPr>
              <a:t>Control</a:t>
            </a:r>
            <a:r>
              <a:rPr lang="ar-SA" b="1" dirty="0">
                <a:solidFill>
                  <a:srgbClr val="7030A0"/>
                </a:solidFill>
                <a:effectLst>
                  <a:outerShdw blurRad="38100" dist="38100" dir="2700000" algn="tl">
                    <a:srgbClr val="000000">
                      <a:alpha val="43137"/>
                    </a:srgbClr>
                  </a:outerShdw>
                </a:effectLst>
                <a:latin typeface="+mn-lt"/>
                <a:ea typeface="+mn-ea"/>
                <a:cs typeface="Ali-A-Azzam" pitchFamily="2" charset="-78"/>
              </a:rPr>
              <a:t>)</a:t>
            </a:r>
            <a:r>
              <a:rPr lang="en-US" b="1" dirty="0">
                <a:solidFill>
                  <a:srgbClr val="7030A0"/>
                </a:solidFill>
                <a:effectLst>
                  <a:outerShdw blurRad="38100" dist="38100" dir="2700000" algn="tl">
                    <a:srgbClr val="000000">
                      <a:alpha val="43137"/>
                    </a:srgbClr>
                  </a:outerShdw>
                </a:effectLst>
                <a:latin typeface="+mn-lt"/>
                <a:ea typeface="+mn-ea"/>
                <a:cs typeface="Ali-A-Azzam" pitchFamily="2" charset="-78"/>
              </a:rPr>
              <a:t>:</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يتم</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 </a:t>
            </a:r>
            <a:r>
              <a:rPr lang="ar-SA" sz="3800" b="1" dirty="0">
                <a:solidFill>
                  <a:srgbClr val="002060"/>
                </a:solidFill>
                <a:effectLst>
                  <a:outerShdw blurRad="38100" dist="38100" dir="2700000" algn="tl">
                    <a:srgbClr val="000000">
                      <a:alpha val="43137"/>
                    </a:srgbClr>
                  </a:outerShdw>
                </a:effectLst>
                <a:latin typeface="+mn-lt"/>
                <a:ea typeface="+mn-ea"/>
                <a:cs typeface="Ali-A-Azzam" pitchFamily="2" charset="-78"/>
              </a:rPr>
              <a:t>ضبط </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الس</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لوك والت</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حك</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م </a:t>
            </a:r>
            <a:r>
              <a:rPr lang="ar-SA" sz="3800" b="1" dirty="0">
                <a:solidFill>
                  <a:srgbClr val="002060"/>
                </a:solidFill>
                <a:effectLst>
                  <a:outerShdw blurRad="38100" dist="38100" dir="2700000" algn="tl">
                    <a:srgbClr val="000000">
                      <a:alpha val="43137"/>
                    </a:srgbClr>
                  </a:outerShdw>
                </a:effectLst>
                <a:latin typeface="+mn-lt"/>
                <a:ea typeface="+mn-ea"/>
                <a:cs typeface="Ali-A-Azzam" pitchFamily="2" charset="-78"/>
              </a:rPr>
              <a:t>فيه </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بناءً </a:t>
            </a:r>
            <a:r>
              <a:rPr lang="ar-SA" sz="3800" b="1" dirty="0">
                <a:solidFill>
                  <a:srgbClr val="002060"/>
                </a:solidFill>
                <a:effectLst>
                  <a:outerShdw blurRad="38100" dist="38100" dir="2700000" algn="tl">
                    <a:srgbClr val="000000">
                      <a:alpha val="43137"/>
                    </a:srgbClr>
                  </a:outerShdw>
                </a:effectLst>
                <a:latin typeface="+mn-lt"/>
                <a:ea typeface="+mn-ea"/>
                <a:cs typeface="Ali-A-Azzam" pitchFamily="2" charset="-78"/>
              </a:rPr>
              <a:t>على المعرفة </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العلمي</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ة الد</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قيقة بالش</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روط </a:t>
            </a:r>
            <a:r>
              <a:rPr lang="ar-SA" sz="3800" b="1" dirty="0">
                <a:solidFill>
                  <a:srgbClr val="002060"/>
                </a:solidFill>
                <a:effectLst>
                  <a:outerShdw blurRad="38100" dist="38100" dir="2700000" algn="tl">
                    <a:srgbClr val="000000">
                      <a:alpha val="43137"/>
                    </a:srgbClr>
                  </a:outerShdw>
                </a:effectLst>
                <a:latin typeface="+mn-lt"/>
                <a:ea typeface="+mn-ea"/>
                <a:cs typeface="Ali-A-Azzam" pitchFamily="2" charset="-78"/>
              </a:rPr>
              <a:t>التي يحدث أو </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يتغي</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ر </a:t>
            </a:r>
            <a:r>
              <a:rPr lang="ar-SA" sz="3800" b="1" dirty="0">
                <a:solidFill>
                  <a:srgbClr val="002060"/>
                </a:solidFill>
                <a:effectLst>
                  <a:outerShdw blurRad="38100" dist="38100" dir="2700000" algn="tl">
                    <a:srgbClr val="000000">
                      <a:alpha val="43137"/>
                    </a:srgbClr>
                  </a:outerShdw>
                </a:effectLst>
                <a:latin typeface="+mn-lt"/>
                <a:ea typeface="+mn-ea"/>
                <a:cs typeface="Ali-A-Azzam" pitchFamily="2" charset="-78"/>
              </a:rPr>
              <a:t>في </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ظل</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ها</a:t>
            </a:r>
            <a:r>
              <a:rPr lang="ar-SA" sz="3800" b="1" dirty="0">
                <a:solidFill>
                  <a:srgbClr val="002060"/>
                </a:solidFill>
                <a:effectLst>
                  <a:outerShdw blurRad="38100" dist="38100" dir="2700000" algn="tl">
                    <a:srgbClr val="000000">
                      <a:alpha val="43137"/>
                    </a:srgbClr>
                  </a:outerShdw>
                </a:effectLst>
                <a:latin typeface="+mn-lt"/>
                <a:ea typeface="+mn-ea"/>
                <a:cs typeface="Ali-A-Azzam" pitchFamily="2" charset="-78"/>
              </a:rPr>
              <a:t>، </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ويتحق</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ق الض</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بط </a:t>
            </a:r>
            <a:r>
              <a:rPr lang="ar-SA" sz="3800" b="1" dirty="0">
                <a:solidFill>
                  <a:srgbClr val="002060"/>
                </a:solidFill>
                <a:effectLst>
                  <a:outerShdw blurRad="38100" dist="38100" dir="2700000" algn="tl">
                    <a:srgbClr val="000000">
                      <a:alpha val="43137"/>
                    </a:srgbClr>
                  </a:outerShdw>
                </a:effectLst>
                <a:latin typeface="+mn-lt"/>
                <a:ea typeface="+mn-ea"/>
                <a:cs typeface="Ali-A-Azzam" pitchFamily="2" charset="-78"/>
              </a:rPr>
              <a:t>بشكل ناجح عند ما تكون عمليتا </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الت</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فسير والت</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نب</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ؤ دقيقتين</a:t>
            </a:r>
            <a:r>
              <a:rPr lang="ar-IQ"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 </a:t>
            </a:r>
            <a:r>
              <a:rPr lang="ar-SA" sz="3800" b="1" dirty="0" smtClean="0">
                <a:solidFill>
                  <a:srgbClr val="002060"/>
                </a:solidFill>
                <a:effectLst>
                  <a:outerShdw blurRad="38100" dist="38100" dir="2700000" algn="tl">
                    <a:srgbClr val="000000">
                      <a:alpha val="43137"/>
                    </a:srgbClr>
                  </a:outerShdw>
                </a:effectLst>
                <a:latin typeface="+mn-lt"/>
                <a:ea typeface="+mn-ea"/>
                <a:cs typeface="Ali-A-Azzam" pitchFamily="2" charset="-78"/>
              </a:rPr>
              <a:t>. </a:t>
            </a:r>
            <a:endParaRPr lang="en-US" sz="3800" b="1" dirty="0">
              <a:solidFill>
                <a:srgbClr val="002060"/>
              </a:solidFill>
              <a:effectLst>
                <a:outerShdw blurRad="38100" dist="38100" dir="2700000" algn="tl">
                  <a:srgbClr val="000000">
                    <a:alpha val="43137"/>
                  </a:srgbClr>
                </a:outerShdw>
              </a:effectLst>
              <a:latin typeface="+mn-lt"/>
              <a:ea typeface="+mn-ea"/>
              <a:cs typeface="Ali-A-Azzam" pitchFamily="2" charset="-78"/>
            </a:endParaRPr>
          </a:p>
        </p:txBody>
      </p:sp>
    </p:spTree>
    <p:extLst>
      <p:ext uri="{BB962C8B-B14F-4D97-AF65-F5344CB8AC3E}">
        <p14:creationId xmlns:p14="http://schemas.microsoft.com/office/powerpoint/2010/main" val="3153381938"/>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Concourse</Template>
  <TotalTime>1189</TotalTime>
  <Words>827</Words>
  <Application>Microsoft Office PowerPoint</Application>
  <PresentationFormat>مخصص</PresentationFormat>
  <Paragraphs>50</Paragraphs>
  <Slides>35</Slides>
  <Notes>1</Notes>
  <HiddenSlides>0</HiddenSlides>
  <MMClips>0</MMClips>
  <ScaleCrop>false</ScaleCrop>
  <HeadingPairs>
    <vt:vector size="4" baseType="variant">
      <vt:variant>
        <vt:lpstr>نسق</vt:lpstr>
      </vt:variant>
      <vt:variant>
        <vt:i4>1</vt:i4>
      </vt:variant>
      <vt:variant>
        <vt:lpstr>عناوين الشرائح</vt:lpstr>
      </vt:variant>
      <vt:variant>
        <vt:i4>35</vt:i4>
      </vt:variant>
    </vt:vector>
  </HeadingPairs>
  <TitlesOfParts>
    <vt:vector size="36" baseType="lpstr">
      <vt:lpstr>Office Theme</vt:lpstr>
      <vt:lpstr>مَــدْخَــــلٌ إِلَى عِــلْــمِ النَّــــفْـــــسِ العَــامِ  محاضرات جامعية لطلبة  كلية العلوم الإسلامية – قسم الدراسات الإسلامية  - المرحلة الثالثة -    إعـداد: الدكتور/ عباس علي الدكتور/ بختيار عبد الرحمن</vt:lpstr>
      <vt:lpstr>المُحَاضَرَةُ الأُولَى/ عِلْـمُ النَّفْس: مَفهُومُـه- أَهدافُـه- نَشأتُـه</vt:lpstr>
      <vt:lpstr>مَفـهــومُ عِلـم النَّـفـس </vt:lpstr>
      <vt:lpstr>إذن علم النّفس هو : دراسة السُّلوك ، والسُّلوك هو مجموع أفعال الكائن الحيِّ ، وينقسم إلى قسمين :       السُّلوك الملاحظ (Overt)       -      السُّلوك غير الملاحظ (Covert) السُّلوك الملاحظ : يمكن التَّعرُّف عليه عن طـريق المشاهدة . ومن الأمثلة على ذلـك : الحركة، الحديث، المشي ، الضَّحك ، المحاولات .  السُّلوك غير الملاحظ : لا يمكن إدراك هذا السُّلوك بالمشاهدة ، وأمثلة هذا النَّوع كثيرة، وهي : الألم ، الجوع ، الخوف ، الحزن .</vt:lpstr>
      <vt:lpstr>لقد تعددت تعريفات علم النَّفس بتعدد الاتجاهات والنظريات واهتمامات علماء علم النَّفس، حيث نجد له التعاريف الآتية :  - علم النَّفس هو العلم الذي يدرس وظائف الدماغ .  - العلم الذي يدرس العمليات العقليَّة .  - العلم الذي يدرس السُّلوك . </vt:lpstr>
      <vt:lpstr>ويمكننا تعريف علم النَّفس بما يأتي : علم النَّفس: " هو العلم الذي يدرس سلوك الكائن الحيّ وما وراءه من عَمَليَّات عقلية ، ودوافعه وآثاره ، دراسةً علميةً يُمكن على أساسها فهم وضبط السُّلوك والتَّنبُّؤ به والتَّخطيط له ". </vt:lpstr>
      <vt:lpstr>     أهداف علم النَّفس</vt:lpstr>
      <vt:lpstr>2- التَّفسير  (Explanation):  بعد الانتهاء من عَمَليَّة وصف الظّاهرة وتصنيفها ينتقل الباحث إلى الخطوة الموالية ، وهي التَّفسير أي محاولة الإجابة عن السُّؤال الرئيسي وهـو : " لماذا يتصرَّف النَّاس بالطريقة التي يتصرَّفون بها؟"  فتفسير السُّلوك أو الظاهرة يؤدي إلى فهمها، ويطلق على التَّفسيرات المؤقتة التي تقدّم كإجابة أوليَّة عن هذه الأسئلة بــ "الفروض".  </vt:lpstr>
      <vt:lpstr>3- التَّنبّؤ (Prediction):   يؤدِّي التَّفسير الصَّحيح إلى التَّنبّؤ الدَّقيق بحدوث السُّلوك فإذا كان الوصف هو الإجابة عن السُّؤال "ماذا حدث ؟ "والتَّفسير هو الإجابة عن السُّؤال" لماذا حدث وكيف حدث ؟ "فالتَّنبّؤ هو الإجابة عن سؤال "متى يحدث ؟" ويعتبر التَّنبؤ اختباراً آخر للفرض الذي تمَّ إجراء البحث عليه بهدف التَّفسير . 4- الضَّبط والتَّحكُّم (Control): يتمُّ ضبط السُّلوك والتَّحكّم فيه بناءً على المعرفة العلميَّة الدَّقيقة بالشُّروط التي يحدث أو يتغيَّر في ظلّها، ويتحقَّق الضَّبط بشكل ناجح عند ما تكون عمليتا التَّفسير والتَّنبّؤ دقيقتين . </vt:lpstr>
      <vt:lpstr>ميادين علم النَّفس</vt:lpstr>
      <vt:lpstr> 2- علم النَّفس الفسيولوجي:. هو العلم الذي يدرس العلاقة بين السلوك والأعضاء من أجل إيجاد تفسير فسيولوجي أو عضوي للسلوك الإنساني. يدرس علم النفس الفسيولوجي الأساس الفسيولوجي والبيولوجي للظواهر النفسية المختلفة، أو ما يسمى "بالنفس"، وهي مجموعة الوظائف العليا للدماغ أو جهاز عصبي مركزي ويُقصد به الوجدان والتفكير والسلوك.   3 - علم النَّفس الاجتماعي: •   العلاقة بين الفرد والجماعة (مثل : التَّنشئة الاجتماعيَّة – سيكولوجية الجماهير – تماسك الجماعة – الأدوار الاجتماعية - الدِّعاية – الرأي العام – الشَّائعات – القيادة ). •   يدرس الانحرافات والأمراض والمشكلات الاجتماعيَّة .</vt:lpstr>
      <vt:lpstr>4- علم نفس النُّمو:  •   يطلق عليه تسميات مختلفة مثل "علم النَّفس التَّكويني" ــ "علم النَّفس الارتقائي" ــ "سيكولوجية الطّفولة والمراهقة " •   يدرس مراحل النمو التي يمرّ بها الإنسان وخصائصها لمعرفة الشروط البيئيَّة اللازمة التي تؤدي لأحسن نمو ممكن ولاكتساب أحسن طرق التَّكيف الاجتماعي .  5- علم النَّفس الفارق:  •   دراسة الفروق بين الأفراد والجماعات والسلالات والجنسين : أسبابها – أثر كل من الوراثة والبيئة عليها.</vt:lpstr>
      <vt:lpstr>6-  علم نفس الحيوان: •  يهتم ّبدراسة الأسس السيكولوجية لسلوك الحيوان من أجل التوصُّل لنتائج تفيد في تفسير سلوك الإنسان .  7- علم النَّفس المقارن: •   يقارن سلوك الإنسان بالحيوان ، وسلوك الطفل بسلوك الرَّاشد، وسلوك الإنسان البدائي بسلوك المتحضر، وسلوك الشَّخص السويّ بسلوك الشَّاذ.</vt:lpstr>
      <vt:lpstr>8- عِلْم نَفْسِ اللاقياسي (الشَّوَاذِ): •  يدرسُ سلوك فئات خاصةٍ في المجتمع، وينقسم إلى فرعين : أ – عِلْمُ نَفْسِ المَوهُوبِين . ب – عِلْمُ النَّفس المَرَضِي : يدرس الاضطرابات السُّلوكيَّة وأسبابها وكيفيَّة مواجهتها ومساعدة مَن يعانون منها، سواء كانت انحرافات سلوكيَّة (القتل – السرقة)، أو عصبيَّة أي نفسيَّة (القلق ــ الهستيريا ــ الوساوس ــ توهم المرض) أو ذهنيَّة أي عقليَّة (الاكتئاب) .</vt:lpstr>
      <vt:lpstr>                                    ثانياً: الميادين التَّطبيقيَّة: 1- علم النّفس التَّربوي: •  يحتاج المعلم أنْ يُلِمَ بثلاثة أمور:  المادة التي يدرسها،  ونفسية التلاميذ وعقلياتهم،  وكيفية إيصال المعلومات لهم . •  علم النّفس التّربوي: يعني بدراسة الخصائص الرئيسة لمراحل النُّمو ليستطيع المربون وضع المناهج الدراسيَّة المناسبة لكل مرحلة . •   يعني بدراسة المبادئ والشروط الأساسيَّة للتعلّم حتى يستطيع المربون إكساب التَّلاميذ المعلومات والعادات والاتجاهات السَّليمة •   يراعي الفروق الفرديَّة بين الطلاب في القدرات والميول .</vt:lpstr>
      <vt:lpstr>2- علم النَّفس الصِّناعي:  •  يطبق مبادئ علم النَّفس في مجال الصناعة لزيادة الكفاءة الإنتاجية للعامل .  •   يدرس أسباب التعب في الصناعة وأثرها في تقليل الإنتاج . •   يستخدم الاختبارات النَّفسية لاختيار أصلح العمال ووضعهم في المكان المناسب لاستعداداتهم العقليَّة والنَّفسيَّة . </vt:lpstr>
      <vt:lpstr>  3- علم النَّفس التِّجاري: •  يدرس دوافع الشِّراء، والاتجاهات النَّفسيَّة نحو السّلع . •  يدرس سيكولوجية البيع والإعلانات .   4- علم النَّفس الجنائي:  •   فرع تطبيقي لعلم النَّفس الشَّواذ .  •   يدرس أسباب الجريمة وطرق علاجها . </vt:lpstr>
      <vt:lpstr>  5- علم النَّفس العسكري أو الحربي: •  يطبق مبادئ علم النَّفس في الجيش لزيادة كفاءة القوات المحاربة .  •  يستخدم الاختبارات النفسيَّة لاختيار أنسب الجنود وتوزيعهم على الوحدات بما يناسب قدراتهم واستعداداتهم. •  يطبق مبادئ التَّعلّم في برامج التَّدريب العسكري . • علاج وتأهيل الجنود بعد القتال من المصابين بصدمات نفسيَّة أو تشوهات بدنيَّة </vt:lpstr>
      <vt:lpstr>6- علم النَّفـس السِّياسـي: •   يدرِّس العوامل النَّفسيَّة التي تدفع النَّاس لاعتناق بعض المبادئ السِّياسيَّة، أو تدفعهم لتفضيل بعض المرشحين في الانتخابات.  7-علم النَّفس الإرشـاد الأسـري: •   يدرِّس مشكلات الأسرة (الأسباب التي تؤدي لسوء التَّفاهم بين الزَّوجين وكيف يمكن حلّها). </vt:lpstr>
      <vt:lpstr>نبذة تاريخية عن نشأة علم النَّفس</vt:lpstr>
      <vt:lpstr>عرض تقديمي في PowerPoint</vt:lpstr>
      <vt:lpstr>☼ أفلاطـون (347- 427 ق.م.):   كان أفلاطون يرى في كتاباته أنّ هناك عالمَين، "عالَم المُثُل" ويتكون من المعاني الدائمة ومنه تتكّون النَّفس، و"عالَم الحس" أو "العالم المادي" وفيه يتكّون الجسم وعندما تهبط النَّفس من عالمَ المُثل إلى العالمَ المادي لتحتل الجسم ينشأ منها ثلاث نفوس هي:  1- النَّفس العاقلـة ومركزها الرأس.           2- النَّفس الغضبيَّة ومركزها القلب. 3- النَّفس الشَّهوانيَّة ومركزها البطن.  ويختلف النَّاس فيما بينهم بحسب اختلافهم في هذه النُّفوس.</vt:lpstr>
      <vt:lpstr>☼ أرسطو (322- 384 ق.م):  كـان أرسطـو يـرى أنّ الجسـم والنَّفـس لا يمكـن فصلهما عن بعضهما ، لأنَّهما يكونان جوهرة واحدة، وقد فرَّق أرسطو بين أنواع الكائنات الحيَّة على أساس الوظائف التي يظهر أثرها واضحاً في حياة كل نـوع.  وقسَّم هذه الوظائف إلى ثلاثة أنواع وهي: </vt:lpstr>
      <vt:lpstr>1- وظائف الامتصاص والتَّغذية: وهذه تؤدي غرض حفظ الحياة والنّمو وبقاء النوع، وهذه ضرورية للحياة في كل من النبات والحيوان ولكنها بارزة في النبات.   2- وظائف الحسِّ والحركة: وهذه تؤدي غرض الاستجابة لمؤثرات التنبيه والتحرك بما يلام هذه المؤثرات.. وهذه الوظيفة بارزة أكثر في حياة الإنسان والحيوان.  3- وظائف التَّفكير: وهي التي يتميز بها الإنسان وتجعله مختلفاً عن النَّبات والحيوان ومفضَّلاً عليهما بما لديه من قدرة على النُّطق . </vt:lpstr>
      <vt:lpstr>                    مرحلة الفلسفة الإسلامية إنّ التراث الاسلامي يرفُدُ بالكثير من الأفكار والآراء في شتى ميادين العلم والمعرفة ومنها: (علم النَّفس) إذْ كان لآراء الفلاسفة المسلمين الفضل الكبير فيما وصل إليه العلماء الغرب الذي فتحت أمامهم رؤى متعدّدة من خلال بحثهم وتعمقهم بدراسة الفكر الاسلامي، إلاّ أنّ الميزة البارزة في آراء وأفكار الفلاسفة المسلمين النَّفسيَّة أنَّها لم تحصل على تقصي وتوضيح وتصنيف ، لذا فأنّنا سنركز على أبرز الآراء النَّفسيَّة والتَّربويَّة عند مجموعة من العلماء البارزين موزعين على مراحل تاريخيَّة ابتداء من منتصف القرن الرابع الهجري وحتى بداية القرن التاسع عشر ابتداءً من ابن سينا وانتهاءً بابن خلدون. </vt:lpstr>
      <vt:lpstr> 1- ابن سينا (980م- 1037م): هو الشيخ أبو علي الحسين بن عبد الله بن علي بن سينا، وكلمة شيخ تعني الأستاذ وقد لقب بالرَّئيس لأنّه اشتغل بالسِّياسة وشغل منصب الوزارة. أبــــرز  آرائــــه : لقد بحث في طبيعة علم النَّفس وصنفها إلى ثلاث أقسام  :- أ- النَّفس النَّباتيَّة : من خصائصها التَّنفُّس والتَّغذيَّة والنّمو والتَّكاثر .  ب- النَّفس الحيوانيِّة : من خصائصها الإدراك المحدود والحركة الإرادية . ج- النَّفس الإنسانيِّة : من خصائصها التَّفكير الواسع والإدراك الواسع . </vt:lpstr>
      <vt:lpstr>يرى ابن سينا إلى جانب الفروق بين الكائنات الحيّة هناك فروقاً فردية بين فرد وآخر في سماته وخصائصه المختلفة ولابدّ للمربين مراعاة ذلك في عملية التَّعلُّم . الاستعدادات الفطريَّة : يشير ابن سينا إلى ما يدفع الفرد إلى اختيار فرع معين هو ما يتمتع به من استعدادات فطرية لأجل التعرف على أساس قياسها وتنميتها وتحويلها إلى قدرات.  التَّوجُّه المهني : يرى ابن سينا اذا ما أراد مربي الصبى أنْ يختار له مهنة فلا بدّ له مِن أنْ يرى طبع الصبى ويختبر ذكائه . الأخلاق المكتسبة : لقد اختلف العلماء فيما إذا كانت الأخلاق مكتسبة أو موروثة، إلاّ أنّ  "ابن سينا " كان له رأياً هو الأكثر قبولاً وهو أنَّ الأخلاق كلّها الجميل منها والقبيح هي مكتسبة .</vt:lpstr>
      <vt:lpstr>2- الغزالي (1058م – 1111م):  هو أبو حامد محمّد بن محمّد بن محمّد بن أحمد الغزالي الطوسي النيسابوري (450-505هـ).  ومن أبرز آرائه التَّربويَّة والنَّفسيَّة ما يأتي:  ◄ أثر كل من البيئة والوراثة في شخصيَّة الفرد: البيئة بما تحويه من مؤثرات أخلاقيَّة وثقافيَّة ودينيَّة تساهم في بناء الشَّخصيَّة والاستعدادات الموروثة والتي لا يمكن للتَّربيَّة ازالتها ولكن يمكن توجيهها وتقليل آثارها السَّيئة أو توظيفها بأفضل صيغة . </vt:lpstr>
      <vt:lpstr>◄ الفروق الفرديَّة: يرى الغزالي أنّ هذه الفروق تأتي بسبب البيئة أو الوراثة ولابدّ من مراعاتها من بداية تعليم الأطفال وفي هذا يقول الغزالي : " كما أنّ الطبيب لو عالج جميع المرضى بعلاج واحد لقتلهم جميعاً ". ◄ الاهتمام بالجانب العملي من العلم والمعرفة: إذْ يؤكّد الغزالي على أهمية تطبيق المتعلم لما يتعلمه من علم ومعرفة، فالعلم المجرد لا يفيد دون أنْ يوظف بشكل عملي في هذا يقول الغزالي : "لو قرأ مئة ألف مسألة علميَّة وتعلمها ولم يعمل بها لا تفيده إلاّ بالعمل".</vt:lpstr>
      <vt:lpstr>3- ابن خلدون (1332- 1406م): هو عبد الرحمن بن محمد وقد كني بأبي زيد نسبه إلى ولده الأكبر، كما  لقب بِوَلِي الدِّين لأنَّه شغل منصب القضاء في مصر ، أمّا التَّسميَّة  بــ (ابن خلدون) فهي نسبة إلى جده التَّاسع .  يعدُّ ابن خلدون مؤسِّس علم الاجتماع . </vt:lpstr>
      <vt:lpstr>ومـــــن أهـــمِّ آرائــــــــــــه: ← أكّد على أهميَّة الحياه الاجتماعيَّة والتَّعلّم في نمو العقل وتطوره .  ←  لابن خلدون آراء ممتازة في الثَّواب والعقاب وأكَّد أنّ للعقاب آثار سيئة في شخصيَّة المتعلم. ←  نادى ابن خلدون بضرورة الابتعاد عن تراكم المعلومات وتنوعها على المتعلم لما لها من أثر سلبى في تحصيل المتعلم وقد أكَّد على أهمّيَّة التَّخصّص في العلم والمعرفة . ←  أكَّد على أهمّيَّة العلاقة بين المعلم والمتعلم والتي ينبغي أنْ يراعي فيها أمور كثيرة فعلى المعلم أنْ يطيب نفس المتعلم ولا يحزنه فيميت ذهنه. </vt:lpstr>
      <vt:lpstr>                    مرحلة الفلسفة الحديثة لقد ظهرت هذه المرحلة خلال عصر النَّهضة الأوربيَّة وقد تميَّزت بالعديد من التَّطورات والتَّحولات شملت النَّظرة الفلسفيَّة عن الرُّوح والعقل وسلوك الإنسان بصورة عامة وقد جاءت تلك التَّحولات على يد العديد من الفلاسفة وعلى رأسهم :</vt:lpstr>
      <vt:lpstr>☼ ديكارت (1576- 1650م): إنَّ أهمَّ ما جاء به الفيلسوف الفرنسي (ديكارت) هو محاولة حلّ مشكلة العلاقة بين العقل والجسم وذلك أنّ الجسم من خصائصه الجوهرية الامتداد في المكان أي أنّه يشغل حيز من فراغ . أمّا خاصيَّة العقل فهي التَّفكير والشُّعور لذا فهما يختلفان ويتمايزان وليس بينهما أي ارتباط طبيعي إنما الارتباط هو تفاعل ميكانيكي يجري في الغدة الصنوبرية في المخ . </vt:lpstr>
      <vt:lpstr>وميَّز ديكارت بين أرواح الحيوانات وأرواح الإنسان ذلك أنّ استجابات الحيوانات للمنبهات تحصل عند الغدة الصنوبرية ولا تجتازها فهي بذلك لا تشعر، أما الإنسان فإنّ تلك المنبّهات تجتاز الغدة الصنوبرية وتذهب إلى العقل فيشعر بها الإنسان وعند ذلك فهي تثير الأفكار والانفعالات والرغبات وبموجب هذه الرؤية فقد أصبح موضوع علم النَّفس هو (الشُّعور) .</vt:lpstr>
      <vt:lpstr>         مرحلة علم النَّفس الحديث إنَّ البداية الحقيقية لعلم النَّفس بالمعنى العلمي لم تكن إلاَّ في عام 1879 عندما أقدم ("فونت" 1832- 1920م) على إنشاء أوَّل مختبر لعلم النَّفس التَّجريبـي في جامعة (لايبزيج) في ألمانيا لدراسة الظّواهر النَّفسيَّة دراسة علميَّة منظّمة باستخدام المنهج العلمي شأنه في ذلك شأن العلوم الطبيعيَّة له أهدافه ومجالاته المختلفة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عِـلْمِ النَّـفْـسِ التَّرْبَــوي  محاضرات جامعية لطلبة  كلية العلوم الإسلامية – قسم الدراسات الإسلامية - جامعة صلاح الدين المرحلة الثالثة))     إعـداد: م. م. لقمان صمد برادۆستى</dc:title>
  <dc:creator>HP</dc:creator>
  <cp:lastModifiedBy>a</cp:lastModifiedBy>
  <cp:revision>264</cp:revision>
  <dcterms:created xsi:type="dcterms:W3CDTF">2020-11-06T17:51:24Z</dcterms:created>
  <dcterms:modified xsi:type="dcterms:W3CDTF">2024-10-10T08:28:07Z</dcterms:modified>
</cp:coreProperties>
</file>