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469" r:id="rId2"/>
    <p:sldId id="452" r:id="rId3"/>
    <p:sldId id="455" r:id="rId4"/>
    <p:sldId id="464" r:id="rId5"/>
    <p:sldId id="465" r:id="rId6"/>
    <p:sldId id="466" r:id="rId7"/>
    <p:sldId id="467" r:id="rId8"/>
    <p:sldId id="468" r:id="rId9"/>
    <p:sldId id="470" r:id="rId10"/>
    <p:sldId id="459" r:id="rId11"/>
    <p:sldId id="462" r:id="rId12"/>
    <p:sldId id="463" r:id="rId13"/>
    <p:sldId id="457" r:id="rId14"/>
    <p:sldId id="458" r:id="rId15"/>
    <p:sldId id="421" r:id="rId16"/>
    <p:sldId id="423" r:id="rId17"/>
    <p:sldId id="42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7A0514-4AED-46A1-82A8-A84205C21591}" type="datetimeFigureOut">
              <a:rPr lang="en-US" smtClean="0"/>
              <a:t>2/27/2023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F1AE68-A304-409D-AFFC-42BC9365E627}" type="slidenum">
              <a:rPr lang="en-US" smtClean="0"/>
              <a:t>‹#›</a:t>
            </a:fld>
            <a:endParaRPr lang="en-US"/>
          </a:p>
        </p:txBody>
      </p:sp>
    </p:spTree>
    <p:extLst>
      <p:ext uri="{BB962C8B-B14F-4D97-AF65-F5344CB8AC3E}">
        <p14:creationId xmlns:p14="http://schemas.microsoft.com/office/powerpoint/2010/main" val="1223560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F1AE68-A304-409D-AFFC-42BC9365E627}" type="slidenum">
              <a:rPr lang="en-US" smtClean="0"/>
              <a:t>17</a:t>
            </a:fld>
            <a:endParaRPr lang="en-US"/>
          </a:p>
        </p:txBody>
      </p:sp>
    </p:spTree>
    <p:extLst>
      <p:ext uri="{BB962C8B-B14F-4D97-AF65-F5344CB8AC3E}">
        <p14:creationId xmlns:p14="http://schemas.microsoft.com/office/powerpoint/2010/main" val="2522336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0EE8E8ED-B81E-4512-AFB5-98DD3F4A13AF}" type="datetimeFigureOut">
              <a:rPr lang="en-US" smtClean="0"/>
              <a:t>2/27/2023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9BF33911-978D-42C5-B5D7-5ADB472DF3D7}" type="slidenum">
              <a:rPr lang="en-US" smtClean="0"/>
              <a:t>‹#›</a:t>
            </a:fld>
            <a:endParaRPr lang="en-US"/>
          </a:p>
        </p:txBody>
      </p:sp>
    </p:spTree>
    <p:extLst>
      <p:ext uri="{BB962C8B-B14F-4D97-AF65-F5344CB8AC3E}">
        <p14:creationId xmlns:p14="http://schemas.microsoft.com/office/powerpoint/2010/main" val="51875488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E8E8ED-B81E-4512-AFB5-98DD3F4A13AF}"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73792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E8E8ED-B81E-4512-AFB5-98DD3F4A13AF}"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370099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E8E8ED-B81E-4512-AFB5-98DD3F4A13AF}" type="datetimeFigureOut">
              <a:rPr lang="en-US" smtClean="0"/>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256754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0EE8E8ED-B81E-4512-AFB5-98DD3F4A13AF}" type="datetimeFigureOut">
              <a:rPr lang="en-US" smtClean="0"/>
              <a:t>2/27/2023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368831537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E8E8ED-B81E-4512-AFB5-98DD3F4A13AF}"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209776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E8E8ED-B81E-4512-AFB5-98DD3F4A13AF}" type="datetimeFigureOut">
              <a:rPr lang="en-US" smtClean="0"/>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338450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E8E8ED-B81E-4512-AFB5-98DD3F4A13AF}" type="datetimeFigureOut">
              <a:rPr lang="en-US" smtClean="0"/>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2399572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8E8ED-B81E-4512-AFB5-98DD3F4A13AF}" type="datetimeFigureOut">
              <a:rPr lang="en-US" smtClean="0"/>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367684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EE8E8ED-B81E-4512-AFB5-98DD3F4A13AF}" type="datetimeFigureOut">
              <a:rPr lang="en-US" smtClean="0"/>
              <a:t>2/27/2023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9BF33911-978D-42C5-B5D7-5ADB472DF3D7}"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7793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EE8E8ED-B81E-4512-AFB5-98DD3F4A13AF}" type="datetimeFigureOut">
              <a:rPr lang="en-US" smtClean="0"/>
              <a:t>2/27/2023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9BF33911-978D-42C5-B5D7-5ADB472DF3D7}"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54511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0EE8E8ED-B81E-4512-AFB5-98DD3F4A13AF}" type="datetimeFigureOut">
              <a:rPr lang="en-US" smtClean="0"/>
              <a:t>2/27/2023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9BF33911-978D-42C5-B5D7-5ADB472DF3D7}" type="slidenum">
              <a:rPr lang="en-US" smtClean="0"/>
              <a:t>‹#›</a:t>
            </a:fld>
            <a:endParaRPr lang="en-US"/>
          </a:p>
        </p:txBody>
      </p:sp>
    </p:spTree>
    <p:extLst>
      <p:ext uri="{BB962C8B-B14F-4D97-AF65-F5344CB8AC3E}">
        <p14:creationId xmlns:p14="http://schemas.microsoft.com/office/powerpoint/2010/main" val="2264801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E40DB-EB8A-6349-2346-96BFE48F1A4D}"/>
              </a:ext>
            </a:extLst>
          </p:cNvPr>
          <p:cNvSpPr>
            <a:spLocks noGrp="1"/>
          </p:cNvSpPr>
          <p:nvPr>
            <p:ph type="ctrTitle"/>
          </p:nvPr>
        </p:nvSpPr>
        <p:spPr>
          <a:xfrm>
            <a:off x="1561707" y="1623847"/>
            <a:ext cx="9068586" cy="2490657"/>
          </a:xfrm>
        </p:spPr>
        <p:txBody>
          <a:bodyPr/>
          <a:lstStyle/>
          <a:p>
            <a:r>
              <a:rPr lang="ar-IQ" dirty="0">
                <a:solidFill>
                  <a:srgbClr val="C00000"/>
                </a:solidFill>
                <a:cs typeface="Ali-A-Alwand" pitchFamily="2" charset="-78"/>
              </a:rPr>
              <a:t>الادارة و الاشراف التربوي</a:t>
            </a:r>
            <a:endParaRPr lang="en-US" dirty="0">
              <a:solidFill>
                <a:srgbClr val="C00000"/>
              </a:solidFill>
              <a:cs typeface="Ali-A-Alwand" pitchFamily="2" charset="-78"/>
            </a:endParaRPr>
          </a:p>
        </p:txBody>
      </p:sp>
      <p:sp>
        <p:nvSpPr>
          <p:cNvPr id="3" name="Subtitle 2">
            <a:extLst>
              <a:ext uri="{FF2B5EF4-FFF2-40B4-BE49-F238E27FC236}">
                <a16:creationId xmlns:a16="http://schemas.microsoft.com/office/drawing/2014/main" id="{3F7F62C7-63D0-0999-75CB-D66335474CE4}"/>
              </a:ext>
            </a:extLst>
          </p:cNvPr>
          <p:cNvSpPr>
            <a:spLocks noGrp="1"/>
          </p:cNvSpPr>
          <p:nvPr>
            <p:ph type="subTitle" idx="1"/>
          </p:nvPr>
        </p:nvSpPr>
        <p:spPr>
          <a:xfrm>
            <a:off x="1561707" y="3925319"/>
            <a:ext cx="9070848" cy="1308833"/>
          </a:xfrm>
        </p:spPr>
        <p:txBody>
          <a:bodyPr anchor="ctr">
            <a:normAutofit lnSpcReduction="10000"/>
          </a:bodyPr>
          <a:lstStyle/>
          <a:p>
            <a:r>
              <a:rPr lang="ar-IQ" sz="2800" b="1" dirty="0">
                <a:solidFill>
                  <a:schemeClr val="accent2">
                    <a:lumMod val="75000"/>
                  </a:schemeClr>
                </a:solidFill>
                <a:cs typeface="Ali-A-Alwand" pitchFamily="2" charset="-78"/>
              </a:rPr>
              <a:t>قسم اللغة العربية </a:t>
            </a:r>
          </a:p>
          <a:p>
            <a:r>
              <a:rPr lang="ar-IQ" sz="2800" b="1" dirty="0">
                <a:solidFill>
                  <a:schemeClr val="accent2">
                    <a:lumMod val="75000"/>
                  </a:schemeClr>
                </a:solidFill>
                <a:cs typeface="Ali-A-Alwand" pitchFamily="2" charset="-78"/>
              </a:rPr>
              <a:t>المرحلة الرابعة </a:t>
            </a:r>
          </a:p>
          <a:p>
            <a:r>
              <a:rPr lang="ar-IQ" sz="2800" b="1" dirty="0">
                <a:solidFill>
                  <a:schemeClr val="accent2">
                    <a:lumMod val="75000"/>
                  </a:schemeClr>
                </a:solidFill>
                <a:cs typeface="Ali-A-Alwand" pitchFamily="2" charset="-78"/>
              </a:rPr>
              <a:t>المحاضرة (3) </a:t>
            </a:r>
          </a:p>
        </p:txBody>
      </p:sp>
    </p:spTree>
    <p:extLst>
      <p:ext uri="{BB962C8B-B14F-4D97-AF65-F5344CB8AC3E}">
        <p14:creationId xmlns:p14="http://schemas.microsoft.com/office/powerpoint/2010/main" val="6724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12A89-AC69-4A8C-9498-A6619317C3AE}"/>
              </a:ext>
            </a:extLst>
          </p:cNvPr>
          <p:cNvSpPr>
            <a:spLocks noGrp="1"/>
          </p:cNvSpPr>
          <p:nvPr>
            <p:ph type="title"/>
          </p:nvPr>
        </p:nvSpPr>
        <p:spPr>
          <a:xfrm>
            <a:off x="1066800" y="365124"/>
            <a:ext cx="10058400" cy="854075"/>
          </a:xfrm>
        </p:spPr>
        <p:txBody>
          <a:bodyPr>
            <a:normAutofit/>
          </a:bodyPr>
          <a:lstStyle/>
          <a:p>
            <a:pPr algn="ctr"/>
            <a:r>
              <a:rPr lang="ar-IQ" b="1" dirty="0">
                <a:solidFill>
                  <a:schemeClr val="tx1"/>
                </a:solidFill>
                <a:cs typeface="Ali-A-Alwand" pitchFamily="2" charset="-78"/>
              </a:rPr>
              <a:t>سمات ومهارات وكفايات مدير المدرسة</a:t>
            </a:r>
            <a:endParaRPr lang="en-US" dirty="0">
              <a:solidFill>
                <a:schemeClr val="tx1"/>
              </a:solidFill>
              <a:cs typeface="Ali-A-Alwand" pitchFamily="2" charset="-78"/>
            </a:endParaRPr>
          </a:p>
        </p:txBody>
      </p:sp>
      <p:sp>
        <p:nvSpPr>
          <p:cNvPr id="3" name="Content Placeholder 2">
            <a:extLst>
              <a:ext uri="{FF2B5EF4-FFF2-40B4-BE49-F238E27FC236}">
                <a16:creationId xmlns:a16="http://schemas.microsoft.com/office/drawing/2014/main" id="{089C0565-4E98-4DB4-A739-C095AC657896}"/>
              </a:ext>
            </a:extLst>
          </p:cNvPr>
          <p:cNvSpPr>
            <a:spLocks noGrp="1"/>
          </p:cNvSpPr>
          <p:nvPr>
            <p:ph idx="1"/>
          </p:nvPr>
        </p:nvSpPr>
        <p:spPr>
          <a:xfrm>
            <a:off x="166255" y="1219200"/>
            <a:ext cx="11360727" cy="5273675"/>
          </a:xfrm>
        </p:spPr>
        <p:txBody>
          <a:bodyPr anchor="ctr">
            <a:normAutofit fontScale="70000" lnSpcReduction="20000"/>
          </a:bodyPr>
          <a:lstStyle/>
          <a:p>
            <a:pPr marL="0" indent="0" algn="r" rtl="1">
              <a:buNone/>
            </a:pPr>
            <a:r>
              <a:rPr lang="ar-IQ" sz="5700" b="1" dirty="0">
                <a:solidFill>
                  <a:srgbClr val="FF0000"/>
                </a:solidFill>
                <a:cs typeface="Ali-A-Alwand" pitchFamily="2" charset="-78"/>
              </a:rPr>
              <a:t>أ- السمات:</a:t>
            </a:r>
          </a:p>
          <a:p>
            <a:pPr marL="0" indent="0" algn="r" rtl="1">
              <a:buNone/>
            </a:pPr>
            <a:r>
              <a:rPr lang="ar-IQ" sz="4000" b="1" dirty="0">
                <a:solidFill>
                  <a:srgbClr val="FF0000"/>
                </a:solidFill>
                <a:cs typeface="Ali-A-Alwand" pitchFamily="2" charset="-78"/>
              </a:rPr>
              <a:t>1. السمات الجسدية </a:t>
            </a:r>
            <a:r>
              <a:rPr lang="ar-IQ" sz="4000" b="1" dirty="0">
                <a:cs typeface="Ali-A-Alwand" pitchFamily="2" charset="-78"/>
              </a:rPr>
              <a:t>: </a:t>
            </a:r>
            <a:r>
              <a:rPr lang="ar-IQ" sz="4000" dirty="0">
                <a:cs typeface="Ali-A-Alwand" pitchFamily="2" charset="-78"/>
              </a:rPr>
              <a:t>وتشمل العمر والمظهروغيرها والتي تتصل بالقيادة الفعالة .</a:t>
            </a:r>
          </a:p>
          <a:p>
            <a:pPr marL="0" indent="0" algn="r" rtl="1">
              <a:buNone/>
            </a:pPr>
            <a:endParaRPr lang="ar-IQ" sz="4000" dirty="0">
              <a:cs typeface="Ali-A-Alwand" pitchFamily="2" charset="-78"/>
            </a:endParaRPr>
          </a:p>
          <a:p>
            <a:pPr marL="0" indent="0" algn="r" rtl="1">
              <a:buNone/>
            </a:pPr>
            <a:r>
              <a:rPr lang="ar-IQ" sz="4000" b="1" dirty="0">
                <a:solidFill>
                  <a:srgbClr val="FF0000"/>
                </a:solidFill>
                <a:cs typeface="Ali-A-Alwand" pitchFamily="2" charset="-78"/>
              </a:rPr>
              <a:t>2. الذكاء</a:t>
            </a:r>
            <a:r>
              <a:rPr lang="ar-IQ" sz="4000" b="1" dirty="0">
                <a:cs typeface="Ali-A-Alwand" pitchFamily="2" charset="-78"/>
              </a:rPr>
              <a:t>: </a:t>
            </a:r>
            <a:r>
              <a:rPr lang="ar-IQ" sz="4000" dirty="0">
                <a:cs typeface="Ali-A-Alwand" pitchFamily="2" charset="-78"/>
              </a:rPr>
              <a:t>حيث يتصف القادة بالذكاء والحكم الصائب والحسم والمعرفة والطلاقة في الحديث .</a:t>
            </a:r>
          </a:p>
          <a:p>
            <a:pPr marL="0" indent="0" algn="r" rtl="1">
              <a:buNone/>
            </a:pPr>
            <a:endParaRPr lang="ar-IQ" sz="4000" dirty="0">
              <a:cs typeface="Ali-A-Alwand" pitchFamily="2" charset="-78"/>
            </a:endParaRPr>
          </a:p>
          <a:p>
            <a:pPr marL="0" indent="0" algn="r" rtl="1">
              <a:buNone/>
            </a:pPr>
            <a:r>
              <a:rPr lang="ar-IQ" sz="4000" b="1" dirty="0">
                <a:solidFill>
                  <a:srgbClr val="FF0000"/>
                </a:solidFill>
                <a:cs typeface="Ali-A-Alwand" pitchFamily="2" charset="-78"/>
              </a:rPr>
              <a:t>3. الشخصية</a:t>
            </a:r>
            <a:r>
              <a:rPr lang="ar-IQ" sz="4000" b="1" dirty="0">
                <a:cs typeface="Ali-A-Alwand" pitchFamily="2" charset="-78"/>
              </a:rPr>
              <a:t>: </a:t>
            </a:r>
            <a:r>
              <a:rPr lang="ar-IQ" sz="4000" dirty="0">
                <a:cs typeface="Ali-A-Alwand" pitchFamily="2" charset="-78"/>
              </a:rPr>
              <a:t>مثل القدرة على التكيف والثقة بالنفس وتأكيد الذات والتحكم والسيطرة على الذات.</a:t>
            </a:r>
          </a:p>
          <a:p>
            <a:pPr marL="0" indent="0" algn="r" rtl="1">
              <a:buNone/>
            </a:pPr>
            <a:endParaRPr lang="ar-IQ" sz="4000" dirty="0">
              <a:cs typeface="Ali-A-Alwand" pitchFamily="2" charset="-78"/>
            </a:endParaRPr>
          </a:p>
          <a:p>
            <a:pPr marL="0" indent="0" algn="r" rtl="1">
              <a:buNone/>
            </a:pPr>
            <a:r>
              <a:rPr lang="ar-IQ" sz="4000" b="1" dirty="0">
                <a:solidFill>
                  <a:srgbClr val="FF0000"/>
                </a:solidFill>
                <a:cs typeface="Ali-A-Alwand" pitchFamily="2" charset="-78"/>
              </a:rPr>
              <a:t>4. </a:t>
            </a:r>
            <a:r>
              <a:rPr lang="ku-Arab-IQ" sz="4000" b="1" dirty="0">
                <a:solidFill>
                  <a:srgbClr val="FF0000"/>
                </a:solidFill>
                <a:cs typeface="Ali-A-Alwand" pitchFamily="2" charset="-78"/>
              </a:rPr>
              <a:t>الخصائص المرتبطة بالعمل</a:t>
            </a:r>
            <a:r>
              <a:rPr lang="ku-Arab-IQ" sz="4000" dirty="0">
                <a:cs typeface="Ali-A-Alwand" pitchFamily="2" charset="-78"/>
              </a:rPr>
              <a:t>: وهي حا جة القائد الشديدة للإنجاز والمسؤولية والمبادرة وحب العمل.</a:t>
            </a:r>
            <a:endParaRPr lang="ar-IQ" sz="4000" dirty="0">
              <a:cs typeface="Ali-A-Alwand" pitchFamily="2" charset="-78"/>
            </a:endParaRPr>
          </a:p>
          <a:p>
            <a:pPr marL="0" indent="0" algn="r" rtl="1">
              <a:buNone/>
            </a:pPr>
            <a:endParaRPr lang="ku-Arab-IQ" sz="4000" dirty="0">
              <a:cs typeface="Ali-A-Alwand" pitchFamily="2" charset="-78"/>
            </a:endParaRPr>
          </a:p>
          <a:p>
            <a:pPr marL="0" indent="0" algn="r" rtl="1">
              <a:buNone/>
            </a:pPr>
            <a:r>
              <a:rPr lang="ar-IQ" sz="4000" b="1" dirty="0">
                <a:solidFill>
                  <a:srgbClr val="FF0000"/>
                </a:solidFill>
                <a:cs typeface="Ali-A-Alwand" pitchFamily="2" charset="-78"/>
              </a:rPr>
              <a:t>5. </a:t>
            </a:r>
            <a:r>
              <a:rPr lang="ku-Arab-IQ" sz="4000" b="1" dirty="0">
                <a:solidFill>
                  <a:srgbClr val="FF0000"/>
                </a:solidFill>
                <a:cs typeface="Ali-A-Alwand" pitchFamily="2" charset="-78"/>
              </a:rPr>
              <a:t>الخصائص الاجتماعية: </a:t>
            </a:r>
            <a:r>
              <a:rPr lang="ku-Arab-IQ" sz="4000" dirty="0">
                <a:cs typeface="Ali-A-Alwand" pitchFamily="2" charset="-78"/>
              </a:rPr>
              <a:t>مثل المشاركة بفعالية في النشاطات المختلفة والتفاعل مع الناس ولديه القدرة والرغبة في التعاون مع الآخرين.</a:t>
            </a:r>
          </a:p>
          <a:p>
            <a:pPr marL="0" indent="0" algn="r" rtl="1">
              <a:buNone/>
            </a:pPr>
            <a:endParaRPr lang="en-US" sz="4000" dirty="0">
              <a:cs typeface="Ali-A-Alwand" pitchFamily="2" charset="-78"/>
            </a:endParaRPr>
          </a:p>
        </p:txBody>
      </p:sp>
    </p:spTree>
    <p:extLst>
      <p:ext uri="{BB962C8B-B14F-4D97-AF65-F5344CB8AC3E}">
        <p14:creationId xmlns:p14="http://schemas.microsoft.com/office/powerpoint/2010/main" val="3797695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55855-AF58-4784-9AED-90B94B30EC1C}"/>
              </a:ext>
            </a:extLst>
          </p:cNvPr>
          <p:cNvSpPr>
            <a:spLocks noGrp="1"/>
          </p:cNvSpPr>
          <p:nvPr>
            <p:ph idx="1"/>
          </p:nvPr>
        </p:nvSpPr>
        <p:spPr>
          <a:xfrm>
            <a:off x="374073" y="425670"/>
            <a:ext cx="11499272" cy="6030548"/>
          </a:xfrm>
        </p:spPr>
        <p:txBody>
          <a:bodyPr anchor="ctr">
            <a:normAutofit fontScale="92500"/>
          </a:bodyPr>
          <a:lstStyle/>
          <a:p>
            <a:pPr marL="0" indent="0" algn="r" rtl="1">
              <a:buNone/>
            </a:pPr>
            <a:r>
              <a:rPr lang="ar-IQ" sz="3600" b="1" dirty="0">
                <a:solidFill>
                  <a:srgbClr val="FF0000"/>
                </a:solidFill>
                <a:cs typeface="Ali-A-Alwand" pitchFamily="2" charset="-78"/>
              </a:rPr>
              <a:t>ب - مهارات المدير وكفاياته :</a:t>
            </a:r>
          </a:p>
          <a:p>
            <a:pPr marL="0" indent="0" algn="r" rtl="1">
              <a:buNone/>
            </a:pPr>
            <a:endParaRPr lang="ar-IQ" sz="2800" b="1" dirty="0">
              <a:solidFill>
                <a:srgbClr val="FF0000"/>
              </a:solidFill>
              <a:cs typeface="Ali-A-Alwand" pitchFamily="2" charset="-78"/>
            </a:endParaRPr>
          </a:p>
          <a:p>
            <a:pPr marL="0" indent="0" algn="r" rtl="1">
              <a:buNone/>
            </a:pPr>
            <a:r>
              <a:rPr lang="ar-IQ" sz="3200" b="1" dirty="0">
                <a:solidFill>
                  <a:srgbClr val="FF0000"/>
                </a:solidFill>
                <a:cs typeface="Ali-A-Alwand" pitchFamily="2" charset="-78"/>
              </a:rPr>
              <a:t>1 - المهارات الإدراكية:</a:t>
            </a:r>
          </a:p>
          <a:p>
            <a:pPr marL="0" indent="0" algn="r" rtl="1">
              <a:buNone/>
            </a:pPr>
            <a:r>
              <a:rPr lang="ar-IQ" sz="3200" dirty="0">
                <a:cs typeface="Ali-A-Alwand" pitchFamily="2" charset="-78"/>
              </a:rPr>
              <a:t>وهي مدى كفاءته في ابتكار الأفكار والتعرف على المشكلات والإحساس بها والبحث عن حلول لها , والتوصل إلى الآراء وتحليل المواقف إلى مكوناتها واستنباط النتائج المحتملة لها وربط الأسباب بالمسببات فهي ضرورية لنجاح المدرسة.</a:t>
            </a:r>
          </a:p>
          <a:p>
            <a:pPr marL="0" indent="0" algn="r" rtl="1">
              <a:buNone/>
            </a:pPr>
            <a:r>
              <a:rPr lang="ar-IQ" sz="3200" b="1" dirty="0">
                <a:solidFill>
                  <a:srgbClr val="FF0000"/>
                </a:solidFill>
                <a:cs typeface="Ali-A-Alwand" pitchFamily="2" charset="-78"/>
              </a:rPr>
              <a:t>2 -المهارات الفنية:</a:t>
            </a:r>
          </a:p>
          <a:p>
            <a:pPr marL="0" indent="0" algn="r" rtl="1">
              <a:buNone/>
            </a:pPr>
            <a:r>
              <a:rPr lang="ar-IQ" sz="3200" dirty="0">
                <a:cs typeface="Ali-A-Alwand" pitchFamily="2" charset="-78"/>
              </a:rPr>
              <a:t>وهي المتعلقة بالأساليب والطرق التي يستخدمها المدير في ممارسة عمله ومعالجته للمواقف التي يصادفها .</a:t>
            </a:r>
          </a:p>
          <a:p>
            <a:pPr marL="0" indent="0" algn="r" rtl="1">
              <a:buNone/>
            </a:pPr>
            <a:r>
              <a:rPr lang="ar-IQ" sz="3200" b="1" dirty="0">
                <a:solidFill>
                  <a:srgbClr val="FF0000"/>
                </a:solidFill>
                <a:cs typeface="Ali-A-Alwand" pitchFamily="2" charset="-78"/>
              </a:rPr>
              <a:t>3- المهارات الإنسانية:</a:t>
            </a:r>
          </a:p>
          <a:p>
            <a:pPr marL="0" indent="0" algn="r" rtl="1">
              <a:buNone/>
            </a:pPr>
            <a:r>
              <a:rPr lang="ar-IQ" sz="3200" dirty="0">
                <a:cs typeface="Ali-A-Alwand" pitchFamily="2" charset="-78"/>
              </a:rPr>
              <a:t>وتتمثل في كيفية التعامل مع الآخرين والأساليب التي يدفعهم بها للتعاون معه بإخلاص ويحفزهم للإنتاجية والإبداع في العمل , و وعيه بالفروق الفردية بين الطلاب والعاملين</a:t>
            </a:r>
            <a:endParaRPr lang="en-US" sz="3200" dirty="0">
              <a:cs typeface="Ali-A-Alwand" pitchFamily="2" charset="-78"/>
            </a:endParaRPr>
          </a:p>
        </p:txBody>
      </p:sp>
    </p:spTree>
    <p:extLst>
      <p:ext uri="{BB962C8B-B14F-4D97-AF65-F5344CB8AC3E}">
        <p14:creationId xmlns:p14="http://schemas.microsoft.com/office/powerpoint/2010/main" val="1731290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EF643-B4A8-42E5-A663-010487C45537}"/>
              </a:ext>
            </a:extLst>
          </p:cNvPr>
          <p:cNvSpPr>
            <a:spLocks noGrp="1"/>
          </p:cNvSpPr>
          <p:nvPr>
            <p:ph type="title"/>
          </p:nvPr>
        </p:nvSpPr>
        <p:spPr>
          <a:xfrm>
            <a:off x="838199" y="0"/>
            <a:ext cx="10515600" cy="1325563"/>
          </a:xfrm>
        </p:spPr>
        <p:txBody>
          <a:bodyPr/>
          <a:lstStyle/>
          <a:p>
            <a:pPr algn="ctr"/>
            <a:r>
              <a:rPr lang="ar-IQ" b="1" dirty="0">
                <a:solidFill>
                  <a:srgbClr val="FF0000"/>
                </a:solidFill>
                <a:cs typeface="Ali-A-Alwand" pitchFamily="2" charset="-78"/>
              </a:rPr>
              <a:t>مشكلات الإدارة المدرسية</a:t>
            </a:r>
            <a:endParaRPr lang="en-US" b="1" dirty="0">
              <a:solidFill>
                <a:srgbClr val="FF0000"/>
              </a:solidFill>
              <a:cs typeface="Ali-A-Alwand" pitchFamily="2" charset="-78"/>
            </a:endParaRPr>
          </a:p>
        </p:txBody>
      </p:sp>
      <p:sp>
        <p:nvSpPr>
          <p:cNvPr id="3" name="Content Placeholder 2">
            <a:extLst>
              <a:ext uri="{FF2B5EF4-FFF2-40B4-BE49-F238E27FC236}">
                <a16:creationId xmlns:a16="http://schemas.microsoft.com/office/drawing/2014/main" id="{9EACAAF0-9737-4C03-99DA-A13897DCF4C5}"/>
              </a:ext>
            </a:extLst>
          </p:cNvPr>
          <p:cNvSpPr>
            <a:spLocks noGrp="1"/>
          </p:cNvSpPr>
          <p:nvPr>
            <p:ph idx="1"/>
          </p:nvPr>
        </p:nvSpPr>
        <p:spPr>
          <a:xfrm>
            <a:off x="221673" y="845127"/>
            <a:ext cx="11790218" cy="5860473"/>
          </a:xfrm>
        </p:spPr>
        <p:txBody>
          <a:bodyPr anchor="ctr">
            <a:normAutofit/>
          </a:bodyPr>
          <a:lstStyle/>
          <a:p>
            <a:pPr marL="0" indent="0" algn="just" rtl="1">
              <a:buNone/>
            </a:pPr>
            <a:r>
              <a:rPr lang="ar-IQ" sz="2800" b="1" dirty="0">
                <a:solidFill>
                  <a:srgbClr val="FF0000"/>
                </a:solidFill>
                <a:cs typeface="Ali-A-Alwand" pitchFamily="2" charset="-78"/>
              </a:rPr>
              <a:t>1-المشكلات التربوية النفسية</a:t>
            </a:r>
            <a:r>
              <a:rPr lang="ar-IQ" sz="2800" b="1" dirty="0">
                <a:cs typeface="Ali-A-Alwand" pitchFamily="2" charset="-78"/>
              </a:rPr>
              <a:t>: </a:t>
            </a:r>
            <a:r>
              <a:rPr lang="ar-IQ" sz="2800" dirty="0">
                <a:cs typeface="Ali-A-Alwand" pitchFamily="2" charset="-78"/>
              </a:rPr>
              <a:t>مشكلات وصعوبات شخصية ذاتية تخص المدير نفسه</a:t>
            </a:r>
          </a:p>
          <a:p>
            <a:pPr marL="0" indent="0" algn="just" rtl="1">
              <a:buNone/>
            </a:pPr>
            <a:r>
              <a:rPr lang="ar-IQ" sz="2800" dirty="0">
                <a:cs typeface="Ali-A-Alwand" pitchFamily="2" charset="-78"/>
              </a:rPr>
              <a:t> ومـن أمثلتهـا: قلـة المعرفـة بالأساليب الإشرافية الفعالة، وعدم القدرة على إدراك الذات، وتوقف التطور الشخصي، وعدم القدرة على التدريب، وضعف مهارة حل المشكلات، وضعف القدرة على العمـل الجماعي</a:t>
            </a:r>
          </a:p>
          <a:p>
            <a:pPr marL="0" indent="0" algn="r" rtl="1">
              <a:buNone/>
            </a:pPr>
            <a:endParaRPr lang="ar-IQ" sz="2800" b="1" dirty="0">
              <a:cs typeface="Ali-A-Alwand" pitchFamily="2" charset="-78"/>
            </a:endParaRPr>
          </a:p>
          <a:p>
            <a:pPr marL="0" indent="0" algn="just" rtl="1">
              <a:buNone/>
            </a:pPr>
            <a:r>
              <a:rPr lang="ar-IQ" sz="2800" b="1" dirty="0">
                <a:solidFill>
                  <a:srgbClr val="FF0000"/>
                </a:solidFill>
                <a:cs typeface="Ali-A-Alwand" pitchFamily="2" charset="-78"/>
              </a:rPr>
              <a:t>2 -المشكلات الاجتماعية</a:t>
            </a:r>
            <a:r>
              <a:rPr lang="ar-IQ" sz="2800" b="1" dirty="0">
                <a:cs typeface="Ali-A-Alwand" pitchFamily="2" charset="-78"/>
              </a:rPr>
              <a:t>:</a:t>
            </a:r>
            <a:r>
              <a:rPr lang="ar-IQ" sz="2800" dirty="0">
                <a:cs typeface="Ali-A-Alwand" pitchFamily="2" charset="-78"/>
              </a:rPr>
              <a:t> عدم رغبة أولياء الأمور في التعاون مع إدارة المدرسة في تسيير أمورها، وكـذلك عـدم رغبة مديري بعض المدارس في عقد مجلس الآباء والمعلمين إلا إذا كـانوا محتـاجين لبعض التمويل.</a:t>
            </a:r>
          </a:p>
          <a:p>
            <a:pPr marL="0" indent="0" algn="r" rtl="1">
              <a:buNone/>
            </a:pPr>
            <a:r>
              <a:rPr lang="ar-IQ" sz="2800" dirty="0">
                <a:cs typeface="Ali-A-Alwand" pitchFamily="2" charset="-78"/>
              </a:rPr>
              <a:t>.</a:t>
            </a:r>
          </a:p>
          <a:p>
            <a:pPr marL="0" indent="0" algn="r" rtl="1">
              <a:buNone/>
            </a:pPr>
            <a:r>
              <a:rPr lang="ar-IQ" sz="2800" b="1" dirty="0">
                <a:solidFill>
                  <a:srgbClr val="FF0000"/>
                </a:solidFill>
                <a:cs typeface="Ali-A-Alwand" pitchFamily="2" charset="-78"/>
              </a:rPr>
              <a:t>3 - مشكلات تتعلق بمدير المدرسةمن ناحية الادارة  </a:t>
            </a:r>
            <a:r>
              <a:rPr lang="ar-IQ" sz="2800" dirty="0">
                <a:cs typeface="Ali-A-Alwand" pitchFamily="2" charset="-78"/>
              </a:rPr>
              <a:t>من حيث: أسلوبه في الإدارة , أو , الضبط والربط داخل المدرسة , إعداد الجداول الدراسية والخطة الدراسية وخطط النشاط وصيانة المبنى المدرسي وتوزيع الأعمال على المدرسين وعدم الحرص على مراعاة الفروق الفردية بين المعلمين والطلاب.......... وغيرها .</a:t>
            </a:r>
            <a:endParaRPr lang="en-US" sz="2800" dirty="0">
              <a:cs typeface="Ali-A-Alwand" pitchFamily="2" charset="-78"/>
            </a:endParaRPr>
          </a:p>
        </p:txBody>
      </p:sp>
    </p:spTree>
    <p:extLst>
      <p:ext uri="{BB962C8B-B14F-4D97-AF65-F5344CB8AC3E}">
        <p14:creationId xmlns:p14="http://schemas.microsoft.com/office/powerpoint/2010/main" val="1199614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5523AA-4D11-4702-A00E-E9FE41FCAFE5}"/>
              </a:ext>
            </a:extLst>
          </p:cNvPr>
          <p:cNvSpPr>
            <a:spLocks noGrp="1"/>
          </p:cNvSpPr>
          <p:nvPr>
            <p:ph idx="1"/>
          </p:nvPr>
        </p:nvSpPr>
        <p:spPr>
          <a:xfrm>
            <a:off x="267287" y="551794"/>
            <a:ext cx="11370532" cy="5896304"/>
          </a:xfrm>
        </p:spPr>
        <p:txBody>
          <a:bodyPr anchor="ctr">
            <a:noAutofit/>
          </a:bodyPr>
          <a:lstStyle/>
          <a:p>
            <a:pPr marL="0" indent="0" algn="just" rtl="1">
              <a:buNone/>
            </a:pPr>
            <a:r>
              <a:rPr lang="ar-IQ" sz="3600" b="1" dirty="0">
                <a:solidFill>
                  <a:srgbClr val="FF0000"/>
                </a:solidFill>
                <a:cs typeface="Ali-A-Alwand" pitchFamily="2" charset="-78"/>
              </a:rPr>
              <a:t>4- علاقة المدرسة بإدارة التربية والتعليم </a:t>
            </a:r>
            <a:r>
              <a:rPr lang="ar-IQ" sz="3600" dirty="0">
                <a:cs typeface="Ali-A-Alwand" pitchFamily="2" charset="-78"/>
              </a:rPr>
              <a:t>: التي تتبع لها إداريا وفنيا حسب الهيكل الإداري لوزارةالتربية والتعليم .</a:t>
            </a:r>
          </a:p>
          <a:p>
            <a:pPr marL="0" indent="0" algn="r" rtl="1">
              <a:buNone/>
            </a:pPr>
            <a:endParaRPr lang="ar-IQ" sz="3600" dirty="0">
              <a:cs typeface="Ali-A-Alwand" pitchFamily="2" charset="-78"/>
            </a:endParaRPr>
          </a:p>
          <a:p>
            <a:pPr marL="0" indent="0" algn="r" rtl="1">
              <a:buNone/>
            </a:pPr>
            <a:r>
              <a:rPr lang="ar-IQ" sz="3600" b="1" dirty="0">
                <a:solidFill>
                  <a:srgbClr val="FF0000"/>
                </a:solidFill>
                <a:cs typeface="Ali-A-Alwand" pitchFamily="2" charset="-78"/>
              </a:rPr>
              <a:t>5- مشاكل المباني المدرسية </a:t>
            </a:r>
            <a:r>
              <a:rPr lang="ar-IQ" sz="3600" dirty="0">
                <a:cs typeface="Ali-A-Alwand" pitchFamily="2" charset="-78"/>
              </a:rPr>
              <a:t>خاصة المستأجرة منها , والتي لا تتوفر فيها البيئة التعليمية الحقيقية لأنها لم تعد مدراس أصلا , فضلا عن المدارس القديمة التي تحتاج لإعادة بنائها من جديد ......</a:t>
            </a:r>
          </a:p>
          <a:p>
            <a:pPr marL="0" indent="0" algn="r" rtl="1">
              <a:buNone/>
            </a:pPr>
            <a:endParaRPr lang="ar-IQ" sz="3600" dirty="0">
              <a:cs typeface="Ali-A-Alwand" pitchFamily="2" charset="-78"/>
            </a:endParaRPr>
          </a:p>
          <a:p>
            <a:pPr marL="0" indent="0" algn="r" rtl="1">
              <a:buNone/>
            </a:pPr>
            <a:r>
              <a:rPr lang="ar-IQ" sz="3600" b="1" dirty="0">
                <a:solidFill>
                  <a:srgbClr val="FF0000"/>
                </a:solidFill>
                <a:cs typeface="Ali-A-Alwand" pitchFamily="2" charset="-78"/>
              </a:rPr>
              <a:t>6 - الوسائل التعليمية </a:t>
            </a:r>
            <a:r>
              <a:rPr lang="ar-IQ" sz="3600" dirty="0">
                <a:cs typeface="Ali-A-Alwand" pitchFamily="2" charset="-78"/>
              </a:rPr>
              <a:t>:ومدى توفرها وحداثتها والتدريب على العمل عليها وصيانتها.</a:t>
            </a:r>
          </a:p>
        </p:txBody>
      </p:sp>
    </p:spTree>
    <p:extLst>
      <p:ext uri="{BB962C8B-B14F-4D97-AF65-F5344CB8AC3E}">
        <p14:creationId xmlns:p14="http://schemas.microsoft.com/office/powerpoint/2010/main" val="1878526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B56419-C533-4EAC-9E36-A4CBA1010D39}"/>
              </a:ext>
            </a:extLst>
          </p:cNvPr>
          <p:cNvSpPr>
            <a:spLocks noGrp="1"/>
          </p:cNvSpPr>
          <p:nvPr>
            <p:ph idx="1"/>
          </p:nvPr>
        </p:nvSpPr>
        <p:spPr>
          <a:xfrm>
            <a:off x="415637" y="318654"/>
            <a:ext cx="11000508" cy="6123709"/>
          </a:xfrm>
        </p:spPr>
        <p:txBody>
          <a:bodyPr anchor="ctr">
            <a:normAutofit/>
          </a:bodyPr>
          <a:lstStyle/>
          <a:p>
            <a:pPr marL="0" indent="0" algn="r" rtl="1">
              <a:buNone/>
            </a:pPr>
            <a:r>
              <a:rPr lang="ar-IQ" sz="3200" b="1" dirty="0">
                <a:solidFill>
                  <a:srgbClr val="FF0000"/>
                </a:solidFill>
                <a:cs typeface="Ali-A-Alwand" pitchFamily="2" charset="-78"/>
              </a:rPr>
              <a:t>7 - الأشراف التربو ي ومدى تحقيقه لدوره في حل مشكلات المدرسة </a:t>
            </a:r>
            <a:r>
              <a:rPr lang="ar-IQ" sz="3200" b="1" dirty="0">
                <a:cs typeface="Ali-A-Alwand" pitchFamily="2" charset="-78"/>
              </a:rPr>
              <a:t>إجمالا , لقلتهم أو لقلة خبرتهم وتأهيلهم العلمي , وعدم وجود خطة متكاملة للأشراف التربوي تعنى بالإشراف على الإدارة , والإشراف على المعلمين والطلاب .</a:t>
            </a:r>
          </a:p>
          <a:p>
            <a:pPr marL="0" indent="0" algn="r" rtl="1">
              <a:buNone/>
            </a:pPr>
            <a:r>
              <a:rPr lang="ar-IQ" sz="3200" b="1" dirty="0">
                <a:solidFill>
                  <a:srgbClr val="FF0000"/>
                </a:solidFill>
                <a:cs typeface="Ali-A-Alwand" pitchFamily="2" charset="-78"/>
              </a:rPr>
              <a:t>8 - تدخلات بعض أولياء الأمور في بعض شؤون المدرسة </a:t>
            </a:r>
            <a:r>
              <a:rPr lang="ar-IQ" sz="3200" dirty="0">
                <a:cs typeface="Ali-A-Alwand" pitchFamily="2" charset="-78"/>
              </a:rPr>
              <a:t>: وهذا ناتج عن إغفال دور مجلس الآباء والمعلمين الذي يجب على المدرسة العمل على عقده مرتين في العام الدراسي الواحد على الأقل .</a:t>
            </a:r>
          </a:p>
          <a:p>
            <a:pPr marL="0" indent="0" algn="r" rtl="1">
              <a:buNone/>
            </a:pPr>
            <a:endParaRPr lang="ar-IQ" sz="3200" dirty="0">
              <a:cs typeface="Ali-A-Alwand" pitchFamily="2" charset="-78"/>
            </a:endParaRPr>
          </a:p>
          <a:p>
            <a:pPr marL="0" indent="0" algn="r" rtl="1">
              <a:buNone/>
            </a:pPr>
            <a:r>
              <a:rPr lang="ar-IQ" sz="3200" b="1" dirty="0">
                <a:solidFill>
                  <a:srgbClr val="FF0000"/>
                </a:solidFill>
                <a:cs typeface="Ali-A-Alwand" pitchFamily="2" charset="-78"/>
              </a:rPr>
              <a:t>9- مشكلات المعلمين </a:t>
            </a:r>
            <a:r>
              <a:rPr lang="ar-IQ" sz="3200" dirty="0">
                <a:cs typeface="Ali-A-Alwand" pitchFamily="2" charset="-78"/>
              </a:rPr>
              <a:t>: مثل : غيابه أو تأخره , عدم التعاون مع الإدارة أو مع زملائه ,أو مع المشرف التربوي , ضعف التأهيل العلمي , عدم الحرص على التدريب الذاتي لتطوير أدائه</a:t>
            </a:r>
            <a:endParaRPr lang="en-US" sz="3200" dirty="0">
              <a:cs typeface="Ali-A-Alwand" pitchFamily="2" charset="-78"/>
            </a:endParaRPr>
          </a:p>
          <a:p>
            <a:pPr marL="0" indent="0" algn="r" rtl="1">
              <a:buNone/>
            </a:pPr>
            <a:endParaRPr lang="en-US" sz="3200" dirty="0">
              <a:cs typeface="Ali-A-Alwand" pitchFamily="2" charset="-78"/>
            </a:endParaRPr>
          </a:p>
        </p:txBody>
      </p:sp>
    </p:spTree>
    <p:extLst>
      <p:ext uri="{BB962C8B-B14F-4D97-AF65-F5344CB8AC3E}">
        <p14:creationId xmlns:p14="http://schemas.microsoft.com/office/powerpoint/2010/main" val="1603701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864585"/>
          </a:xfrm>
        </p:spPr>
        <p:txBody>
          <a:bodyPr>
            <a:normAutofit/>
          </a:bodyPr>
          <a:lstStyle/>
          <a:p>
            <a:pPr algn="ctr"/>
            <a:r>
              <a:rPr lang="ar-IQ" dirty="0">
                <a:cs typeface="Ali-A-Alwand" pitchFamily="2" charset="-78"/>
              </a:rPr>
              <a:t>نظريات الإدارة والقيادة</a:t>
            </a:r>
          </a:p>
        </p:txBody>
      </p:sp>
      <p:sp>
        <p:nvSpPr>
          <p:cNvPr id="2" name="Content Placeholder 1"/>
          <p:cNvSpPr>
            <a:spLocks noGrp="1"/>
          </p:cNvSpPr>
          <p:nvPr>
            <p:ph idx="1"/>
          </p:nvPr>
        </p:nvSpPr>
        <p:spPr>
          <a:xfrm>
            <a:off x="1149927" y="1482435"/>
            <a:ext cx="10515600" cy="5010439"/>
          </a:xfrm>
        </p:spPr>
        <p:txBody>
          <a:bodyPr anchor="ctr">
            <a:normAutofit/>
          </a:bodyPr>
          <a:lstStyle/>
          <a:p>
            <a:pPr marL="0" indent="0" algn="r">
              <a:lnSpc>
                <a:spcPct val="100000"/>
              </a:lnSpc>
              <a:buNone/>
            </a:pPr>
            <a:r>
              <a:rPr lang="ar-IQ" sz="3600" b="1" dirty="0">
                <a:solidFill>
                  <a:srgbClr val="FF0000"/>
                </a:solidFill>
                <a:cs typeface="Ali-A-Alwand" pitchFamily="2" charset="-78"/>
              </a:rPr>
              <a:t>أولاً : نظرية الرجل العظيم</a:t>
            </a:r>
          </a:p>
          <a:p>
            <a:pPr marL="0" indent="0" algn="r">
              <a:lnSpc>
                <a:spcPct val="100000"/>
              </a:lnSpc>
              <a:buNone/>
            </a:pPr>
            <a:r>
              <a:rPr lang="ar-IQ" sz="3600" b="1" dirty="0">
                <a:solidFill>
                  <a:srgbClr val="FF0000"/>
                </a:solidFill>
                <a:cs typeface="Ali-A-Alwand" pitchFamily="2" charset="-78"/>
              </a:rPr>
              <a:t>ثانياً : نظرية الحصاد العادل</a:t>
            </a:r>
          </a:p>
          <a:p>
            <a:pPr marL="0" indent="0" algn="r">
              <a:lnSpc>
                <a:spcPct val="100000"/>
              </a:lnSpc>
              <a:buNone/>
            </a:pPr>
            <a:r>
              <a:rPr lang="ar-IQ" sz="3600" b="1" dirty="0">
                <a:solidFill>
                  <a:srgbClr val="FF0000"/>
                </a:solidFill>
                <a:cs typeface="Ali-A-Alwand" pitchFamily="2" charset="-78"/>
              </a:rPr>
              <a:t>ثالثا :-النظرية البيروقيراطية  </a:t>
            </a:r>
          </a:p>
          <a:p>
            <a:pPr marL="0" indent="0" algn="r">
              <a:lnSpc>
                <a:spcPct val="100000"/>
              </a:lnSpc>
              <a:buNone/>
            </a:pPr>
            <a:r>
              <a:rPr lang="ar-IQ" sz="3600" b="1" dirty="0">
                <a:solidFill>
                  <a:srgbClr val="FF0000"/>
                </a:solidFill>
                <a:cs typeface="Ali-A-Alwand" pitchFamily="2" charset="-78"/>
              </a:rPr>
              <a:t>رابعا :- نظرية الإدارة العلمية</a:t>
            </a:r>
          </a:p>
          <a:p>
            <a:pPr marL="0" indent="0" algn="r">
              <a:lnSpc>
                <a:spcPct val="100000"/>
              </a:lnSpc>
              <a:buNone/>
            </a:pPr>
            <a:r>
              <a:rPr lang="ar-IQ" sz="3600" b="1" dirty="0">
                <a:solidFill>
                  <a:srgbClr val="FF0000"/>
                </a:solidFill>
                <a:cs typeface="Ali-A-Alwand" pitchFamily="2" charset="-78"/>
              </a:rPr>
              <a:t>خامسا :- نظريات العلاقات الإنسانية</a:t>
            </a:r>
          </a:p>
          <a:p>
            <a:pPr marL="0" indent="0" algn="r">
              <a:lnSpc>
                <a:spcPct val="100000"/>
              </a:lnSpc>
              <a:buNone/>
            </a:pPr>
            <a:r>
              <a:rPr lang="ar-IQ" sz="3600" b="1" dirty="0">
                <a:solidFill>
                  <a:srgbClr val="FF0000"/>
                </a:solidFill>
                <a:cs typeface="Ali-A-Alwand" pitchFamily="2" charset="-78"/>
              </a:rPr>
              <a:t>سادسا:- النظريات السلوكية في الادارة</a:t>
            </a:r>
          </a:p>
          <a:p>
            <a:pPr marL="0" indent="0" algn="r">
              <a:lnSpc>
                <a:spcPct val="100000"/>
              </a:lnSpc>
              <a:buNone/>
            </a:pPr>
            <a:r>
              <a:rPr lang="ar-IQ" sz="3600" b="1" dirty="0">
                <a:solidFill>
                  <a:srgbClr val="FF0000"/>
                </a:solidFill>
                <a:cs typeface="Ali-A-Alwand" pitchFamily="2" charset="-78"/>
              </a:rPr>
              <a:t>سابعا :- نظريات الإدارة كعملية اتخاذ القرار </a:t>
            </a:r>
          </a:p>
        </p:txBody>
      </p:sp>
    </p:spTree>
    <p:extLst>
      <p:ext uri="{BB962C8B-B14F-4D97-AF65-F5344CB8AC3E}">
        <p14:creationId xmlns:p14="http://schemas.microsoft.com/office/powerpoint/2010/main" val="3861206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6334" y="352461"/>
            <a:ext cx="8229600" cy="735360"/>
          </a:xfrm>
        </p:spPr>
        <p:txBody>
          <a:bodyPr vert="horz" lIns="91440" tIns="45720" rIns="91440" bIns="45720" rtlCol="0" anchor="ctr">
            <a:normAutofit fontScale="90000"/>
          </a:bodyPr>
          <a:lstStyle/>
          <a:p>
            <a:pPr algn="ctr"/>
            <a:r>
              <a:rPr lang="ar-SA" dirty="0">
                <a:cs typeface="Ali-A-Alwand" pitchFamily="2" charset="-78"/>
              </a:rPr>
              <a:t>نظريات الإدارة والقيادة</a:t>
            </a:r>
            <a:endParaRPr lang="ar-IQ" dirty="0">
              <a:cs typeface="Ali-A-Alwand" pitchFamily="2" charset="-78"/>
            </a:endParaRPr>
          </a:p>
        </p:txBody>
      </p:sp>
      <p:sp>
        <p:nvSpPr>
          <p:cNvPr id="2" name="Content Placeholder 1"/>
          <p:cNvSpPr>
            <a:spLocks noGrp="1"/>
          </p:cNvSpPr>
          <p:nvPr>
            <p:ph idx="1"/>
          </p:nvPr>
        </p:nvSpPr>
        <p:spPr>
          <a:xfrm>
            <a:off x="772510" y="1087821"/>
            <a:ext cx="10641723" cy="5376042"/>
          </a:xfrm>
        </p:spPr>
        <p:txBody>
          <a:bodyPr anchor="ctr">
            <a:noAutofit/>
          </a:bodyPr>
          <a:lstStyle/>
          <a:p>
            <a:pPr marL="0" indent="0" algn="r" rtl="1">
              <a:lnSpc>
                <a:spcPct val="107000"/>
              </a:lnSpc>
              <a:spcBef>
                <a:spcPts val="0"/>
              </a:spcBef>
              <a:spcAft>
                <a:spcPts val="800"/>
              </a:spcAft>
              <a:buNone/>
            </a:pPr>
            <a:r>
              <a:rPr lang="ar-IQ" sz="3200" dirty="0">
                <a:latin typeface="Calibri" panose="020F0502020204030204" pitchFamily="34" charset="0"/>
                <a:ea typeface="Calibri" panose="020F0502020204030204" pitchFamily="34" charset="0"/>
                <a:cs typeface="Ali-A-Alwand" pitchFamily="2" charset="-78"/>
              </a:rPr>
              <a:t>النظريات السلوكية تشمل :</a:t>
            </a:r>
            <a:endParaRPr lang="en-US" sz="3200" dirty="0">
              <a:latin typeface="Calibri" panose="020F0502020204030204" pitchFamily="34" charset="0"/>
              <a:ea typeface="Calibri" panose="020F0502020204030204" pitchFamily="34" charset="0"/>
              <a:cs typeface="Ali-A-Alwand" pitchFamily="2" charset="-78"/>
            </a:endParaRPr>
          </a:p>
          <a:p>
            <a:pPr marL="0" indent="0" algn="r" rtl="1">
              <a:lnSpc>
                <a:spcPct val="107000"/>
              </a:lnSpc>
              <a:spcBef>
                <a:spcPts val="0"/>
              </a:spcBef>
              <a:spcAft>
                <a:spcPts val="800"/>
              </a:spcAft>
              <a:buNone/>
            </a:pPr>
            <a:r>
              <a:rPr lang="ar-SA" sz="3200" dirty="0">
                <a:solidFill>
                  <a:srgbClr val="FF0000"/>
                </a:solidFill>
                <a:latin typeface="Calibri" panose="020F0502020204030204" pitchFamily="34" charset="0"/>
                <a:ea typeface="Calibri" panose="020F0502020204030204" pitchFamily="34" charset="0"/>
                <a:cs typeface="Ali-A-Alwand" pitchFamily="2" charset="-78"/>
              </a:rPr>
              <a:t>أ) </a:t>
            </a:r>
            <a:r>
              <a:rPr lang="ar-SA" sz="3200" b="1" dirty="0">
                <a:solidFill>
                  <a:srgbClr val="FF0000"/>
                </a:solidFill>
                <a:latin typeface="Calibri" panose="020F0502020204030204" pitchFamily="34" charset="0"/>
                <a:ea typeface="Calibri" panose="020F0502020204030204" pitchFamily="34" charset="0"/>
                <a:cs typeface="Ali-A-Alwand" pitchFamily="2" charset="-78"/>
              </a:rPr>
              <a:t>نظرية تفاعل الجماعة</a:t>
            </a:r>
            <a:r>
              <a:rPr lang="ar-SA" sz="3200" dirty="0">
                <a:solidFill>
                  <a:srgbClr val="FF0000"/>
                </a:solidFill>
                <a:latin typeface="Calibri" panose="020F0502020204030204" pitchFamily="34" charset="0"/>
                <a:ea typeface="Calibri" panose="020F0502020204030204" pitchFamily="34" charset="0"/>
                <a:cs typeface="Ali-A-Alwand" pitchFamily="2" charset="-78"/>
              </a:rPr>
              <a:t> : </a:t>
            </a:r>
            <a:r>
              <a:rPr lang="ar-SA" sz="3200" dirty="0">
                <a:latin typeface="Calibri" panose="020F0502020204030204" pitchFamily="34" charset="0"/>
                <a:ea typeface="Calibri" panose="020F0502020204030204" pitchFamily="34" charset="0"/>
                <a:cs typeface="Ali-A-Alwand" pitchFamily="2" charset="-78"/>
              </a:rPr>
              <a:t>تؤسس هذه النظرية على أن الإدارة عملية تفاعل اجتماعي يحكمه مجموعة من القيم والمعايير الاجتماعية والأهداف والمشكلات والسلوكيات الاجتماعية التي يراعيها الرئيس والمرؤوسين معاً.</a:t>
            </a:r>
            <a:endParaRPr lang="ar-IQ" sz="3200" dirty="0">
              <a:latin typeface="Calibri" panose="020F0502020204030204" pitchFamily="34" charset="0"/>
              <a:ea typeface="Calibri" panose="020F0502020204030204" pitchFamily="34" charset="0"/>
              <a:cs typeface="Ali-A-Alwand" pitchFamily="2" charset="-78"/>
            </a:endParaRPr>
          </a:p>
          <a:p>
            <a:pPr marL="0" indent="0" algn="r" rtl="1">
              <a:lnSpc>
                <a:spcPct val="107000"/>
              </a:lnSpc>
              <a:spcBef>
                <a:spcPts val="0"/>
              </a:spcBef>
              <a:spcAft>
                <a:spcPts val="800"/>
              </a:spcAft>
              <a:buNone/>
            </a:pPr>
            <a:endParaRPr lang="en-US" sz="3200" dirty="0">
              <a:latin typeface="Calibri" panose="020F0502020204030204" pitchFamily="34" charset="0"/>
              <a:ea typeface="Calibri" panose="020F0502020204030204" pitchFamily="34" charset="0"/>
              <a:cs typeface="Ali-A-Alwand" pitchFamily="2" charset="-78"/>
            </a:endParaRPr>
          </a:p>
          <a:p>
            <a:pPr marL="0" indent="0" algn="r" rtl="1">
              <a:lnSpc>
                <a:spcPct val="107000"/>
              </a:lnSpc>
              <a:spcBef>
                <a:spcPts val="0"/>
              </a:spcBef>
              <a:spcAft>
                <a:spcPts val="800"/>
              </a:spcAft>
              <a:buNone/>
            </a:pPr>
            <a:r>
              <a:rPr lang="ar-SA" sz="3200" dirty="0">
                <a:solidFill>
                  <a:srgbClr val="FF0000"/>
                </a:solidFill>
                <a:latin typeface="Calibri" panose="020F0502020204030204" pitchFamily="34" charset="0"/>
                <a:ea typeface="Calibri" panose="020F0502020204030204" pitchFamily="34" charset="0"/>
                <a:cs typeface="Ali-A-Alwand" pitchFamily="2" charset="-78"/>
              </a:rPr>
              <a:t>ب) </a:t>
            </a:r>
            <a:r>
              <a:rPr lang="ar-SA" sz="3200" b="1" dirty="0">
                <a:solidFill>
                  <a:srgbClr val="FF0000"/>
                </a:solidFill>
                <a:latin typeface="Calibri" panose="020F0502020204030204" pitchFamily="34" charset="0"/>
                <a:ea typeface="Calibri" panose="020F0502020204030204" pitchFamily="34" charset="0"/>
                <a:cs typeface="Ali-A-Alwand" pitchFamily="2" charset="-78"/>
              </a:rPr>
              <a:t>نظرية المجال ( كيرت لوين ):</a:t>
            </a:r>
            <a:r>
              <a:rPr lang="ar-SA" sz="3200" dirty="0">
                <a:solidFill>
                  <a:srgbClr val="FF0000"/>
                </a:solidFill>
                <a:latin typeface="Calibri" panose="020F0502020204030204" pitchFamily="34" charset="0"/>
                <a:ea typeface="Calibri" panose="020F0502020204030204" pitchFamily="34" charset="0"/>
                <a:cs typeface="Ali-A-Alwand" pitchFamily="2" charset="-78"/>
              </a:rPr>
              <a:t> </a:t>
            </a:r>
            <a:r>
              <a:rPr lang="ar-SA" sz="3200" dirty="0">
                <a:latin typeface="Calibri" panose="020F0502020204030204" pitchFamily="34" charset="0"/>
                <a:ea typeface="Calibri" panose="020F0502020204030204" pitchFamily="34" charset="0"/>
                <a:cs typeface="Ali-A-Alwand" pitchFamily="2" charset="-78"/>
              </a:rPr>
              <a:t>وتؤسس على: أن الموقف الإداري يتشكل في ظل قيم الأفراد وحاجاتهم ورغباتهم، وأن السلوك يخضع لمجموعتين من القوى أحدهما تدفع التغيير والأخرى تقاوم التغيير، وأن الجماعات الإدارية تميل إلى الاستقرار والتوازن، وأن الرغبة في حدوث التغيير يفرض على الإدارة إما زيادة القوى الدافعة أو خفض القوى المعارضة.. </a:t>
            </a:r>
            <a:endParaRPr lang="en-US" sz="3200" dirty="0">
              <a:latin typeface="Calibri" panose="020F0502020204030204" pitchFamily="34" charset="0"/>
              <a:ea typeface="Calibri" panose="020F0502020204030204" pitchFamily="34" charset="0"/>
              <a:cs typeface="Ali-A-Alwand" pitchFamily="2" charset="-78"/>
            </a:endParaRPr>
          </a:p>
        </p:txBody>
      </p:sp>
    </p:spTree>
    <p:extLst>
      <p:ext uri="{BB962C8B-B14F-4D97-AF65-F5344CB8AC3E}">
        <p14:creationId xmlns:p14="http://schemas.microsoft.com/office/powerpoint/2010/main" val="35740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9E000F-CD01-FA6A-37F1-4C9D9B5790C0}"/>
              </a:ext>
            </a:extLst>
          </p:cNvPr>
          <p:cNvSpPr>
            <a:spLocks noGrp="1"/>
          </p:cNvSpPr>
          <p:nvPr>
            <p:ph type="title"/>
          </p:nvPr>
        </p:nvSpPr>
        <p:spPr>
          <a:xfrm>
            <a:off x="838200" y="365125"/>
            <a:ext cx="10515600" cy="990709"/>
          </a:xfrm>
        </p:spPr>
        <p:txBody>
          <a:bodyPr vert="horz" lIns="91440" tIns="45720" rIns="91440" bIns="45720" rtlCol="0" anchor="ctr">
            <a:normAutofit/>
          </a:bodyPr>
          <a:lstStyle/>
          <a:p>
            <a:pPr algn="ctr"/>
            <a:r>
              <a:rPr lang="ar-SA" dirty="0">
                <a:cs typeface="Ali-A-Alwand" pitchFamily="2" charset="-78"/>
              </a:rPr>
              <a:t>سابعاً</a:t>
            </a:r>
            <a:r>
              <a:rPr lang="ar-IQ" dirty="0">
                <a:cs typeface="Ali-A-Alwand" pitchFamily="2" charset="-78"/>
              </a:rPr>
              <a:t>:- </a:t>
            </a:r>
            <a:r>
              <a:rPr lang="ar-SA" dirty="0">
                <a:cs typeface="Ali-A-Alwand" pitchFamily="2" charset="-78"/>
              </a:rPr>
              <a:t>نظريات الإدارة كعملية اتخاذ القرار</a:t>
            </a:r>
            <a:endParaRPr lang="en-US" dirty="0">
              <a:cs typeface="Ali-A-Alwand" pitchFamily="2" charset="-78"/>
            </a:endParaRPr>
          </a:p>
        </p:txBody>
      </p:sp>
      <p:sp>
        <p:nvSpPr>
          <p:cNvPr id="2" name="Content Placeholder 1"/>
          <p:cNvSpPr>
            <a:spLocks noGrp="1"/>
          </p:cNvSpPr>
          <p:nvPr>
            <p:ph idx="4294967295"/>
          </p:nvPr>
        </p:nvSpPr>
        <p:spPr>
          <a:xfrm>
            <a:off x="235743" y="1355834"/>
            <a:ext cx="11720513" cy="4916487"/>
          </a:xfrm>
        </p:spPr>
        <p:txBody>
          <a:bodyPr>
            <a:noAutofit/>
          </a:bodyPr>
          <a:lstStyle/>
          <a:p>
            <a:pPr marL="0" indent="0" algn="r" rtl="1">
              <a:spcBef>
                <a:spcPts val="400"/>
              </a:spcBef>
              <a:buNone/>
            </a:pPr>
            <a:endParaRPr lang="en-US" sz="2800" dirty="0">
              <a:latin typeface="Times New Roman" panose="02020603050405020304" pitchFamily="18" charset="0"/>
              <a:ea typeface="Times New Roman" panose="02020603050405020304" pitchFamily="18" charset="0"/>
            </a:endParaRPr>
          </a:p>
          <a:p>
            <a:pPr marL="0" indent="0" algn="r" rtl="1">
              <a:spcBef>
                <a:spcPts val="400"/>
              </a:spcBef>
              <a:buNone/>
            </a:pPr>
            <a:r>
              <a:rPr lang="en-US" sz="2800" dirty="0">
                <a:solidFill>
                  <a:srgbClr val="000000"/>
                </a:solidFill>
                <a:latin typeface="Arial" panose="020B0604020202020204" pitchFamily="34" charset="0"/>
                <a:ea typeface="Times New Roman" panose="02020603050405020304" pitchFamily="18" charset="0"/>
              </a:rPr>
              <a:t> </a:t>
            </a:r>
            <a:r>
              <a:rPr lang="ar-IQ" sz="3200" dirty="0">
                <a:solidFill>
                  <a:srgbClr val="FF0000"/>
                </a:solidFill>
                <a:latin typeface="Calibri" panose="020F0502020204030204" pitchFamily="34" charset="0"/>
                <a:ea typeface="Times New Roman" panose="02020603050405020304" pitchFamily="18" charset="0"/>
                <a:cs typeface="Ali-A-Alwand" pitchFamily="2" charset="-78"/>
              </a:rPr>
              <a:t>أ- </a:t>
            </a:r>
            <a:r>
              <a:rPr lang="ar-SA" sz="3200" b="1" dirty="0">
                <a:solidFill>
                  <a:srgbClr val="FF0000"/>
                </a:solidFill>
                <a:latin typeface="Calibri" panose="020F0502020204030204" pitchFamily="34" charset="0"/>
                <a:ea typeface="Times New Roman" panose="02020603050405020304" pitchFamily="18" charset="0"/>
                <a:cs typeface="Ali-A-Alwand" pitchFamily="2" charset="-78"/>
              </a:rPr>
              <a:t>نظرية هربرت سايمون</a:t>
            </a:r>
            <a:r>
              <a:rPr lang="ar-SA" sz="3200" dirty="0">
                <a:solidFill>
                  <a:srgbClr val="FF0000"/>
                </a:solidFill>
                <a:latin typeface="Calibri" panose="020F0502020204030204" pitchFamily="34" charset="0"/>
                <a:ea typeface="Times New Roman" panose="02020603050405020304" pitchFamily="18" charset="0"/>
                <a:cs typeface="Ali-A-Alwand" pitchFamily="2" charset="-78"/>
              </a:rPr>
              <a:t> : </a:t>
            </a:r>
            <a:r>
              <a:rPr lang="ar-IQ" sz="3200" dirty="0">
                <a:solidFill>
                  <a:srgbClr val="FF0000"/>
                </a:solidFill>
                <a:latin typeface="Calibri" panose="020F0502020204030204" pitchFamily="34" charset="0"/>
                <a:ea typeface="Times New Roman" panose="02020603050405020304" pitchFamily="18" charset="0"/>
                <a:cs typeface="Ali-A-Alwand" pitchFamily="2" charset="-78"/>
              </a:rPr>
              <a:t> </a:t>
            </a:r>
            <a:r>
              <a:rPr lang="ar-SA"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والتي ترى أن عملية صنع القرار هي قلب الإدارة.</a:t>
            </a:r>
            <a:endParaRPr lang="ar-IQ" sz="2800"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0" indent="0" algn="r" rtl="1">
              <a:spcBef>
                <a:spcPts val="400"/>
              </a:spcBef>
              <a:buNone/>
            </a:pPr>
            <a:r>
              <a:rPr lang="ar-IQ" sz="2800" dirty="0">
                <a:latin typeface="Times New Roman" panose="02020603050405020304" pitchFamily="18" charset="0"/>
                <a:ea typeface="Times New Roman" panose="02020603050405020304" pitchFamily="18" charset="0"/>
              </a:rPr>
              <a:t> </a:t>
            </a:r>
            <a:r>
              <a:rPr lang="ar-SA"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فالقرارات ما هي إلا وسيلة متصلة بعضها ببعض، فكل قرار يسبقه قرار ويتبعه قرار إلى أن يتم تنفيذ الأهداف التي هي في ذاتها قرار. </a:t>
            </a:r>
            <a:endParaRPr lang="ar-IQ" sz="2800"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0" indent="0" algn="r" rtl="1">
              <a:spcBef>
                <a:spcPts val="0"/>
              </a:spcBef>
              <a:buNone/>
              <a:tabLst>
                <a:tab pos="457200" algn="l"/>
              </a:tabLst>
            </a:pPr>
            <a:r>
              <a:rPr lang="ar-SA"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ويرى أن القرارات الرشيدة تتميز بالاختيار الصحيح لأفضل البدائل، وأن النجاح في صناعة القرار يعتمد على توفر المعلومات، </a:t>
            </a:r>
            <a:r>
              <a:rPr lang="ar-IQ"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و</a:t>
            </a:r>
            <a:r>
              <a:rPr lang="ar-SA"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تؤسس على الحقائق التي يمكن اختبارها، </a:t>
            </a:r>
            <a:r>
              <a:rPr lang="ar-IQ"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وهي </a:t>
            </a:r>
            <a:r>
              <a:rPr lang="ar-SA"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عملية تعاونية. </a:t>
            </a:r>
            <a:endParaRPr lang="ar-IQ" sz="2800"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0" indent="0" algn="r" rtl="1">
              <a:spcBef>
                <a:spcPts val="0"/>
              </a:spcBef>
              <a:buNone/>
              <a:tabLst>
                <a:tab pos="457200" algn="l"/>
              </a:tabLst>
            </a:pPr>
            <a:endParaRPr lang="ar-IQ" sz="2800"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0" indent="0" algn="r" rtl="1">
              <a:spcBef>
                <a:spcPts val="400"/>
              </a:spcBef>
              <a:buNone/>
            </a:pPr>
            <a:r>
              <a:rPr lang="ar-IQ" sz="3200" dirty="0">
                <a:solidFill>
                  <a:srgbClr val="FF0000"/>
                </a:solidFill>
                <a:latin typeface="Calibri" panose="020F0502020204030204" pitchFamily="34" charset="0"/>
                <a:ea typeface="Times New Roman" panose="02020603050405020304" pitchFamily="18" charset="0"/>
                <a:cs typeface="Ali-A-Alwand" pitchFamily="2" charset="-78"/>
              </a:rPr>
              <a:t>ب- </a:t>
            </a:r>
            <a:r>
              <a:rPr lang="ar-SA" sz="3200" b="1" dirty="0">
                <a:solidFill>
                  <a:srgbClr val="FF0000"/>
                </a:solidFill>
                <a:latin typeface="Calibri" panose="020F0502020204030204" pitchFamily="34" charset="0"/>
                <a:ea typeface="Times New Roman" panose="02020603050405020304" pitchFamily="18" charset="0"/>
                <a:cs typeface="Ali-A-Alwand" pitchFamily="2" charset="-78"/>
              </a:rPr>
              <a:t>نظرية جريفث</a:t>
            </a:r>
            <a:r>
              <a:rPr lang="ar-SA" sz="28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 </a:t>
            </a:r>
            <a:r>
              <a:rPr lang="ar-SA" sz="2800" dirty="0">
                <a:latin typeface="Calibri" panose="020F0502020204030204" pitchFamily="34" charset="0"/>
                <a:ea typeface="Times New Roman" panose="02020603050405020304" pitchFamily="18" charset="0"/>
                <a:cs typeface="Arial" panose="020B0604020202020204" pitchFamily="34" charset="0"/>
              </a:rPr>
              <a:t>والتي ترى أن الإدارة سلوك عام يوجد في كل تنظيم إنساني، </a:t>
            </a:r>
            <a:r>
              <a:rPr lang="ar-IQ" sz="2800" dirty="0">
                <a:latin typeface="Calibri" panose="020F0502020204030204" pitchFamily="34" charset="0"/>
                <a:ea typeface="Times New Roman" panose="02020603050405020304" pitchFamily="18" charset="0"/>
                <a:cs typeface="Arial" panose="020B0604020202020204" pitchFamily="34" charset="0"/>
              </a:rPr>
              <a:t>و</a:t>
            </a:r>
            <a:r>
              <a:rPr lang="ar-SA" sz="2800" dirty="0">
                <a:latin typeface="Calibri" panose="020F0502020204030204" pitchFamily="34" charset="0"/>
                <a:ea typeface="Times New Roman" panose="02020603050405020304" pitchFamily="18" charset="0"/>
                <a:cs typeface="Arial" panose="020B0604020202020204" pitchFamily="34" charset="0"/>
              </a:rPr>
              <a:t>عملية توجيه وضبط للحياة في المنظمة الاجتماعية، </a:t>
            </a:r>
            <a:r>
              <a:rPr lang="ar-IQ" sz="2800" dirty="0">
                <a:latin typeface="Calibri" panose="020F0502020204030204" pitchFamily="34" charset="0"/>
                <a:ea typeface="Times New Roman" panose="02020603050405020304" pitchFamily="18" charset="0"/>
                <a:cs typeface="Arial" panose="020B0604020202020204" pitchFamily="34" charset="0"/>
              </a:rPr>
              <a:t>و</a:t>
            </a:r>
            <a:r>
              <a:rPr lang="ar-SA" sz="2800" dirty="0">
                <a:latin typeface="Calibri" panose="020F0502020204030204" pitchFamily="34" charset="0"/>
                <a:ea typeface="Times New Roman" panose="02020603050405020304" pitchFamily="18" charset="0"/>
                <a:cs typeface="Arial" panose="020B0604020202020204" pitchFamily="34" charset="0"/>
              </a:rPr>
              <a:t>وظيف</a:t>
            </a:r>
            <a:r>
              <a:rPr lang="ar-IQ" sz="2800" dirty="0">
                <a:latin typeface="Calibri" panose="020F0502020204030204" pitchFamily="34" charset="0"/>
                <a:ea typeface="Times New Roman" panose="02020603050405020304" pitchFamily="18" charset="0"/>
                <a:cs typeface="Arial" panose="020B0604020202020204" pitchFamily="34" charset="0"/>
              </a:rPr>
              <a:t>تها </a:t>
            </a:r>
            <a:r>
              <a:rPr lang="ar-SA" sz="2800" dirty="0">
                <a:latin typeface="Calibri" panose="020F0502020204030204" pitchFamily="34" charset="0"/>
                <a:ea typeface="Times New Roman" panose="02020603050405020304" pitchFamily="18" charset="0"/>
                <a:cs typeface="Arial" panose="020B0604020202020204" pitchFamily="34" charset="0"/>
              </a:rPr>
              <a:t>هي تطوير وتنظيم عملية اتخاذ القرارات.</a:t>
            </a:r>
            <a:endParaRPr lang="en-US" sz="2800" dirty="0">
              <a:latin typeface="Times New Roman" panose="02020603050405020304" pitchFamily="18" charset="0"/>
              <a:ea typeface="Times New Roman" panose="02020603050405020304" pitchFamily="18" charset="0"/>
            </a:endParaRPr>
          </a:p>
          <a:p>
            <a:pPr marL="0" indent="0" algn="r" rtl="1">
              <a:lnSpc>
                <a:spcPct val="107000"/>
              </a:lnSpc>
              <a:spcBef>
                <a:spcPts val="0"/>
              </a:spcBef>
              <a:spcAft>
                <a:spcPts val="800"/>
              </a:spcAft>
              <a:buNone/>
            </a:pPr>
            <a:r>
              <a:rPr lang="ar-IQ" sz="2800" dirty="0">
                <a:solidFill>
                  <a:srgbClr val="FF0000"/>
                </a:solidFill>
                <a:effectLst>
                  <a:outerShdw blurRad="31750" dist="25400" dir="5400000" algn="tl">
                    <a:srgbClr val="000000">
                      <a:alpha val="25000"/>
                    </a:srgbClr>
                  </a:outerShdw>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ar-IQ" sz="2800" b="1" dirty="0"/>
          </a:p>
        </p:txBody>
      </p:sp>
    </p:spTree>
    <p:extLst>
      <p:ext uri="{BB962C8B-B14F-4D97-AF65-F5344CB8AC3E}">
        <p14:creationId xmlns:p14="http://schemas.microsoft.com/office/powerpoint/2010/main" val="14188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6718F-6DAD-4E1E-BE26-A9AAE3A95EF0}"/>
              </a:ext>
            </a:extLst>
          </p:cNvPr>
          <p:cNvSpPr>
            <a:spLocks noGrp="1"/>
          </p:cNvSpPr>
          <p:nvPr>
            <p:ph type="title"/>
          </p:nvPr>
        </p:nvSpPr>
        <p:spPr>
          <a:xfrm>
            <a:off x="1066800" y="231357"/>
            <a:ext cx="10058400" cy="1195661"/>
          </a:xfrm>
        </p:spPr>
        <p:txBody>
          <a:bodyPr/>
          <a:lstStyle/>
          <a:p>
            <a:pPr algn="ctr"/>
            <a:r>
              <a:rPr lang="ar-IQ" b="1" dirty="0">
                <a:cs typeface="Ali-A-Alwand" pitchFamily="2" charset="-78"/>
              </a:rPr>
              <a:t>(مصطلحات في الأدارة )</a:t>
            </a:r>
            <a:endParaRPr lang="en-US" dirty="0">
              <a:cs typeface="Ali-A-Alwand" pitchFamily="2" charset="-78"/>
            </a:endParaRPr>
          </a:p>
        </p:txBody>
      </p:sp>
      <p:sp>
        <p:nvSpPr>
          <p:cNvPr id="3" name="Content Placeholder 2">
            <a:extLst>
              <a:ext uri="{FF2B5EF4-FFF2-40B4-BE49-F238E27FC236}">
                <a16:creationId xmlns:a16="http://schemas.microsoft.com/office/drawing/2014/main" id="{499E09B3-D063-444E-B0CE-3F9BF225E06E}"/>
              </a:ext>
            </a:extLst>
          </p:cNvPr>
          <p:cNvSpPr>
            <a:spLocks noGrp="1"/>
          </p:cNvSpPr>
          <p:nvPr>
            <p:ph idx="1"/>
          </p:nvPr>
        </p:nvSpPr>
        <p:spPr>
          <a:xfrm>
            <a:off x="443346" y="1427018"/>
            <a:ext cx="10806546" cy="5065857"/>
          </a:xfrm>
        </p:spPr>
        <p:txBody>
          <a:bodyPr anchor="ctr">
            <a:normAutofit/>
          </a:bodyPr>
          <a:lstStyle/>
          <a:p>
            <a:pPr marL="0" indent="0" algn="ctr" rtl="1">
              <a:buNone/>
            </a:pPr>
            <a:r>
              <a:rPr lang="ar-IQ" sz="3200" dirty="0">
                <a:solidFill>
                  <a:srgbClr val="FF0000"/>
                </a:solidFill>
                <a:cs typeface="Ali-A-Alwand" pitchFamily="2" charset="-78"/>
              </a:rPr>
              <a:t>1-</a:t>
            </a:r>
            <a:r>
              <a:rPr lang="ar-IQ" sz="3200" b="1" dirty="0">
                <a:solidFill>
                  <a:srgbClr val="FF0000"/>
                </a:solidFill>
                <a:cs typeface="Ali-A-Alwand" pitchFamily="2" charset="-78"/>
              </a:rPr>
              <a:t>- الإدارة العامة :</a:t>
            </a:r>
          </a:p>
          <a:p>
            <a:pPr marL="0" indent="0" algn="ctr" rtl="1">
              <a:buNone/>
            </a:pPr>
            <a:r>
              <a:rPr lang="ar-IQ" sz="3200" dirty="0">
                <a:cs typeface="Ali-A-Alwand" pitchFamily="2" charset="-78"/>
              </a:rPr>
              <a:t>هي تنفيذ الأعمال بواسطة آخرين عن طريق </a:t>
            </a:r>
            <a:r>
              <a:rPr lang="ar-IQ" sz="3200" b="1" dirty="0">
                <a:cs typeface="Ali-A-Alwand" pitchFamily="2" charset="-78"/>
              </a:rPr>
              <a:t>ت</a:t>
            </a:r>
            <a:r>
              <a:rPr lang="ar-IQ" sz="3200" b="1" u="sng" dirty="0">
                <a:cs typeface="Ali-A-Alwand" pitchFamily="2" charset="-78"/>
              </a:rPr>
              <a:t>خطيط</a:t>
            </a:r>
            <a:r>
              <a:rPr lang="ar-IQ" sz="3200" b="1" dirty="0">
                <a:cs typeface="Ali-A-Alwand" pitchFamily="2" charset="-78"/>
              </a:rPr>
              <a:t> و</a:t>
            </a:r>
            <a:r>
              <a:rPr lang="ar-IQ" sz="3200" b="1" u="sng" dirty="0">
                <a:cs typeface="Ali-A-Alwand" pitchFamily="2" charset="-78"/>
              </a:rPr>
              <a:t>تنظيم</a:t>
            </a:r>
            <a:r>
              <a:rPr lang="ar-IQ" sz="3200" b="1" dirty="0">
                <a:cs typeface="Ali-A-Alwand" pitchFamily="2" charset="-78"/>
              </a:rPr>
              <a:t> و</a:t>
            </a:r>
            <a:r>
              <a:rPr lang="ar-IQ" sz="3200" b="1" u="sng" dirty="0">
                <a:cs typeface="Ali-A-Alwand" pitchFamily="2" charset="-78"/>
              </a:rPr>
              <a:t>توجيه</a:t>
            </a:r>
            <a:r>
              <a:rPr lang="ar-IQ" sz="3200" b="1" dirty="0">
                <a:cs typeface="Ali-A-Alwand" pitchFamily="2" charset="-78"/>
              </a:rPr>
              <a:t> و</a:t>
            </a:r>
            <a:r>
              <a:rPr lang="ar-IQ" sz="3200" b="1" u="sng" dirty="0">
                <a:cs typeface="Ali-A-Alwand" pitchFamily="2" charset="-78"/>
              </a:rPr>
              <a:t>رقابة</a:t>
            </a:r>
            <a:r>
              <a:rPr lang="ar-IQ" sz="3200" b="1" dirty="0">
                <a:cs typeface="Ali-A-Alwand" pitchFamily="2" charset="-78"/>
              </a:rPr>
              <a:t> مجهوداتهم </a:t>
            </a:r>
            <a:r>
              <a:rPr lang="ar-IQ" sz="3200" dirty="0">
                <a:cs typeface="Ali-A-Alwand" pitchFamily="2" charset="-78"/>
              </a:rPr>
              <a:t>وتتعلق بتنفيذ السياسة العامة للدولة , والتي تشمل الأعمال الحكومية على اختلاف أنواعها (اقتصادية كانت أواجتماعية أو زراعية أو صناعية أو صحية أو تعليمية وغيرها ) .</a:t>
            </a:r>
          </a:p>
          <a:p>
            <a:pPr marL="0" indent="0" algn="r" rtl="1">
              <a:buNone/>
            </a:pPr>
            <a:endParaRPr lang="ar-IQ" sz="3200" dirty="0">
              <a:cs typeface="Ali-A-Alwand" pitchFamily="2" charset="-78"/>
            </a:endParaRPr>
          </a:p>
          <a:p>
            <a:pPr marL="0" indent="0" algn="ctr" rtl="1">
              <a:buNone/>
            </a:pPr>
            <a:r>
              <a:rPr lang="ar-IQ" sz="3200" b="1" dirty="0">
                <a:solidFill>
                  <a:srgbClr val="FF0000"/>
                </a:solidFill>
                <a:cs typeface="Ali-A-Alwand" pitchFamily="2" charset="-78"/>
              </a:rPr>
              <a:t>2 - الإدارة التربوية </a:t>
            </a:r>
            <a:r>
              <a:rPr lang="ar-IQ" sz="3200" dirty="0">
                <a:solidFill>
                  <a:srgbClr val="FF0000"/>
                </a:solidFill>
                <a:cs typeface="Ali-A-Alwand" pitchFamily="2" charset="-78"/>
              </a:rPr>
              <a:t>:</a:t>
            </a:r>
          </a:p>
          <a:p>
            <a:pPr marL="0" indent="0" algn="ctr" rtl="1">
              <a:buNone/>
            </a:pPr>
            <a:r>
              <a:rPr lang="ar-IQ" sz="3200" dirty="0">
                <a:cs typeface="Ali-A-Alwand" pitchFamily="2" charset="-78"/>
              </a:rPr>
              <a:t>وتعرف عل انها ( </a:t>
            </a:r>
            <a:r>
              <a:rPr lang="ar-IQ" sz="3200" b="1" dirty="0">
                <a:cs typeface="Ali-A-Alwand" pitchFamily="2" charset="-78"/>
              </a:rPr>
              <a:t>نشاط إنساني </a:t>
            </a:r>
            <a:r>
              <a:rPr lang="ar-IQ" sz="3200" b="1" u="sng" dirty="0">
                <a:cs typeface="Ali-A-Alwand" pitchFamily="2" charset="-78"/>
              </a:rPr>
              <a:t>علمي</a:t>
            </a:r>
            <a:r>
              <a:rPr lang="ar-IQ" sz="3200" b="1" dirty="0">
                <a:cs typeface="Ali-A-Alwand" pitchFamily="2" charset="-78"/>
              </a:rPr>
              <a:t> و</a:t>
            </a:r>
            <a:r>
              <a:rPr lang="ar-IQ" sz="3200" b="1" u="sng" dirty="0">
                <a:cs typeface="Ali-A-Alwand" pitchFamily="2" charset="-78"/>
              </a:rPr>
              <a:t>منظم</a:t>
            </a:r>
            <a:r>
              <a:rPr lang="ar-IQ" sz="3200" b="1" dirty="0">
                <a:cs typeface="Ali-A-Alwand" pitchFamily="2" charset="-78"/>
              </a:rPr>
              <a:t> يعمل على استثمار الموارد البشرية والمادية المتاحة بقصد تحقيق الأهداف التربويه التعليمية. </a:t>
            </a:r>
          </a:p>
          <a:p>
            <a:pPr marL="0" indent="0" algn="ctr" rtl="1">
              <a:buNone/>
            </a:pPr>
            <a:r>
              <a:rPr lang="ar-IQ" sz="3200" b="1" dirty="0">
                <a:cs typeface="Ali-A-Alwand" pitchFamily="2" charset="-78"/>
              </a:rPr>
              <a:t>في إطار النظام التربوي الشامل وعلاقاته بالمجتمع</a:t>
            </a:r>
            <a:r>
              <a:rPr lang="ar-IQ" sz="3200" b="1" dirty="0">
                <a:solidFill>
                  <a:srgbClr val="FF0000"/>
                </a:solidFill>
                <a:cs typeface="Ali-A-Alwand" pitchFamily="2" charset="-78"/>
              </a:rPr>
              <a:t> </a:t>
            </a:r>
            <a:r>
              <a:rPr lang="ar-IQ" sz="3200" dirty="0">
                <a:cs typeface="Ali-A-Alwand" pitchFamily="2" charset="-78"/>
              </a:rPr>
              <a:t>.</a:t>
            </a:r>
            <a:endParaRPr lang="en-US" sz="3200" dirty="0">
              <a:cs typeface="Ali-A-Alwand" pitchFamily="2" charset="-78"/>
            </a:endParaRPr>
          </a:p>
        </p:txBody>
      </p:sp>
    </p:spTree>
    <p:extLst>
      <p:ext uri="{BB962C8B-B14F-4D97-AF65-F5344CB8AC3E}">
        <p14:creationId xmlns:p14="http://schemas.microsoft.com/office/powerpoint/2010/main" val="293325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D66C36-5F57-4B00-86AD-4BE4AB804CD1}"/>
              </a:ext>
            </a:extLst>
          </p:cNvPr>
          <p:cNvSpPr>
            <a:spLocks noGrp="1"/>
          </p:cNvSpPr>
          <p:nvPr>
            <p:ph idx="1"/>
          </p:nvPr>
        </p:nvSpPr>
        <p:spPr>
          <a:xfrm>
            <a:off x="0" y="141890"/>
            <a:ext cx="12192000" cy="6416565"/>
          </a:xfrm>
        </p:spPr>
        <p:txBody>
          <a:bodyPr vert="horz" lIns="91440" tIns="45720" rIns="91440" bIns="45720" rtlCol="0" anchor="ctr">
            <a:normAutofit lnSpcReduction="10000"/>
          </a:bodyPr>
          <a:lstStyle/>
          <a:p>
            <a:pPr marL="0" indent="0" algn="ctr" rtl="1">
              <a:buNone/>
            </a:pPr>
            <a:r>
              <a:rPr lang="ar-IQ" sz="3200" b="1" dirty="0">
                <a:solidFill>
                  <a:srgbClr val="FF0000"/>
                </a:solidFill>
                <a:cs typeface="Ali-A-Alwand" pitchFamily="2" charset="-78"/>
              </a:rPr>
              <a:t>3- الإدارة التعليمية :</a:t>
            </a:r>
          </a:p>
          <a:p>
            <a:pPr marL="0" indent="0" algn="ctr" rtl="1">
              <a:buNone/>
            </a:pPr>
            <a:r>
              <a:rPr lang="ar-IQ" sz="3200" dirty="0">
                <a:cs typeface="Ali-A-Alwand" pitchFamily="2" charset="-78"/>
              </a:rPr>
              <a:t>هي ممارسة مجموعة من العمليات المتشابكة في داخل المؤسسات التعليمية، لتحقيق الأغراض العامة المنشودة بما يتفق مع متطلبات المجتمع والفلسفة التربوية السائدة فيه .</a:t>
            </a:r>
          </a:p>
          <a:p>
            <a:pPr marL="0" indent="0" algn="ctr" rtl="1">
              <a:buNone/>
            </a:pPr>
            <a:endParaRPr lang="ar-IQ" sz="3200" dirty="0">
              <a:cs typeface="Ali-A-Alwand" pitchFamily="2" charset="-78"/>
            </a:endParaRPr>
          </a:p>
          <a:p>
            <a:pPr marL="0" indent="0" algn="ctr" rtl="1">
              <a:buNone/>
            </a:pPr>
            <a:r>
              <a:rPr lang="ar-IQ" sz="3200" b="1" dirty="0">
                <a:solidFill>
                  <a:srgbClr val="FF0000"/>
                </a:solidFill>
                <a:cs typeface="Ali-A-Alwand" pitchFamily="2" charset="-78"/>
              </a:rPr>
              <a:t>4 . الإدارة المدرسية :</a:t>
            </a:r>
            <a:endParaRPr lang="en-US" sz="3200" b="1" dirty="0">
              <a:solidFill>
                <a:srgbClr val="FF0000"/>
              </a:solidFill>
              <a:cs typeface="Ali-A-Alwand" pitchFamily="2" charset="-78"/>
            </a:endParaRPr>
          </a:p>
          <a:p>
            <a:pPr marL="0" indent="0" algn="ctr" rtl="1">
              <a:buNone/>
            </a:pPr>
            <a:r>
              <a:rPr lang="ar-IQ" sz="3200" dirty="0">
                <a:cs typeface="Ali-A-Alwand" pitchFamily="2" charset="-78"/>
              </a:rPr>
              <a:t>هي الجهود المنسقة التي يقوم بها فريق من العاملين في المدرسة إداريين وفنيين ، بغية تحقيق</a:t>
            </a:r>
          </a:p>
          <a:p>
            <a:pPr marL="0" indent="0" algn="ctr" rtl="1">
              <a:buNone/>
            </a:pPr>
            <a:r>
              <a:rPr lang="ar-IQ" sz="3200" dirty="0">
                <a:cs typeface="Ali-A-Alwand" pitchFamily="2" charset="-78"/>
              </a:rPr>
              <a:t>الأهداف التربوية داخل المدرسة</a:t>
            </a:r>
          </a:p>
          <a:p>
            <a:pPr marL="0" indent="0" algn="ctr" rtl="1">
              <a:buNone/>
            </a:pPr>
            <a:endParaRPr lang="ar-IQ" sz="3200" dirty="0">
              <a:cs typeface="Ali-A-Alwand" pitchFamily="2" charset="-78"/>
            </a:endParaRPr>
          </a:p>
          <a:p>
            <a:pPr marL="0" indent="0" algn="ctr" rtl="1">
              <a:buNone/>
            </a:pPr>
            <a:r>
              <a:rPr lang="ar-IQ" sz="3200" b="1" dirty="0">
                <a:solidFill>
                  <a:srgbClr val="FF0000"/>
                </a:solidFill>
                <a:cs typeface="Ali-A-Alwand" pitchFamily="2" charset="-78"/>
              </a:rPr>
              <a:t>5 - الإدارة الصفية : </a:t>
            </a:r>
          </a:p>
          <a:p>
            <a:pPr marL="0" indent="0" algn="ctr" rtl="1">
              <a:buNone/>
            </a:pPr>
            <a:r>
              <a:rPr lang="ar-IQ" sz="3200" dirty="0">
                <a:cs typeface="Ali-A-Alwand" pitchFamily="2" charset="-78"/>
              </a:rPr>
              <a:t>هي مجموعة من العمليات والمواقف التعليمية – التعلمية التي يتم فيها التفاعل ما بين الطالب</a:t>
            </a:r>
          </a:p>
          <a:p>
            <a:pPr marL="0" indent="0" algn="ctr" rtl="1">
              <a:buNone/>
            </a:pPr>
            <a:r>
              <a:rPr lang="ar-IQ" sz="3200" dirty="0">
                <a:cs typeface="Ali-A-Alwand" pitchFamily="2" charset="-78"/>
              </a:rPr>
              <a:t>والمعلم ، والطالب والمنهاج ، والطالب وزميله ، وتوجيهها لتحقيق الأهداف الموضوعة للمنهاج.</a:t>
            </a:r>
            <a:endParaRPr lang="en-US" sz="3200" dirty="0">
              <a:cs typeface="Ali-A-Alwand" pitchFamily="2" charset="-78"/>
            </a:endParaRPr>
          </a:p>
        </p:txBody>
      </p:sp>
    </p:spTree>
    <p:extLst>
      <p:ext uri="{BB962C8B-B14F-4D97-AF65-F5344CB8AC3E}">
        <p14:creationId xmlns:p14="http://schemas.microsoft.com/office/powerpoint/2010/main" val="335120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F6B67-C6E5-4363-294D-E52C0790F4BC}"/>
              </a:ext>
            </a:extLst>
          </p:cNvPr>
          <p:cNvSpPr>
            <a:spLocks noGrp="1"/>
          </p:cNvSpPr>
          <p:nvPr>
            <p:ph type="title"/>
          </p:nvPr>
        </p:nvSpPr>
        <p:spPr>
          <a:xfrm>
            <a:off x="1066800" y="253505"/>
            <a:ext cx="10058400" cy="1138909"/>
          </a:xfrm>
        </p:spPr>
        <p:txBody>
          <a:bodyPr>
            <a:normAutofit/>
          </a:bodyPr>
          <a:lstStyle/>
          <a:p>
            <a:pPr algn="ctr"/>
            <a:r>
              <a:rPr lang="ar-SA" b="1" kern="100" dirty="0">
                <a:solidFill>
                  <a:schemeClr val="tx1"/>
                </a:solidFill>
                <a:latin typeface="Calibri" panose="020F0502020204030204" pitchFamily="34" charset="0"/>
                <a:ea typeface="Calibri" panose="020F0502020204030204" pitchFamily="34" charset="0"/>
                <a:cs typeface="Ali-A-Alwand" pitchFamily="2" charset="-78"/>
              </a:rPr>
              <a:t>اهمية الادارة المدرسية </a:t>
            </a:r>
            <a:endParaRPr lang="en-US" dirty="0">
              <a:solidFill>
                <a:schemeClr val="tx1"/>
              </a:solidFill>
            </a:endParaRPr>
          </a:p>
        </p:txBody>
      </p:sp>
      <p:sp>
        <p:nvSpPr>
          <p:cNvPr id="3" name="Content Placeholder 2">
            <a:extLst>
              <a:ext uri="{FF2B5EF4-FFF2-40B4-BE49-F238E27FC236}">
                <a16:creationId xmlns:a16="http://schemas.microsoft.com/office/drawing/2014/main" id="{6EE2614A-C38C-7051-1DB9-0C0E34466733}"/>
              </a:ext>
            </a:extLst>
          </p:cNvPr>
          <p:cNvSpPr>
            <a:spLocks noGrp="1"/>
          </p:cNvSpPr>
          <p:nvPr>
            <p:ph idx="1"/>
          </p:nvPr>
        </p:nvSpPr>
        <p:spPr>
          <a:xfrm>
            <a:off x="204952" y="1529255"/>
            <a:ext cx="11414234" cy="4840014"/>
          </a:xfrm>
        </p:spPr>
        <p:txBody>
          <a:bodyPr vert="horz" lIns="91440" tIns="45720" rIns="91440" bIns="45720" rtlCol="0" anchor="ctr">
            <a:normAutofit/>
          </a:bodyPr>
          <a:lstStyle/>
          <a:p>
            <a:pPr marL="0" indent="0" algn="r" rtl="1">
              <a:lnSpc>
                <a:spcPct val="150000"/>
              </a:lnSpc>
              <a:buNone/>
            </a:pPr>
            <a:r>
              <a:rPr lang="ar-SA" sz="4000" dirty="0">
                <a:solidFill>
                  <a:srgbClr val="FF0000"/>
                </a:solidFill>
                <a:cs typeface="Ali-A-Alwand" pitchFamily="2" charset="-78"/>
              </a:rPr>
              <a:t>1</a:t>
            </a:r>
            <a:r>
              <a:rPr lang="en-US" sz="4000" dirty="0">
                <a:solidFill>
                  <a:srgbClr val="FF0000"/>
                </a:solidFill>
                <a:cs typeface="Ali-A-Alwand" pitchFamily="2" charset="-78"/>
              </a:rPr>
              <a:t>- </a:t>
            </a:r>
            <a:r>
              <a:rPr lang="ar-IQ" sz="4000" dirty="0">
                <a:solidFill>
                  <a:srgbClr val="FF0000"/>
                </a:solidFill>
                <a:cs typeface="Ali-A-Alwand" pitchFamily="2" charset="-78"/>
              </a:rPr>
              <a:t> </a:t>
            </a:r>
            <a:r>
              <a:rPr lang="ar-SA" sz="4000" dirty="0">
                <a:cs typeface="Ali-A-Alwand" pitchFamily="2" charset="-78"/>
              </a:rPr>
              <a:t>الإدارة المدرسية لازمة لكل مدرسة ( ابتدائية ، متوسطة ، إعدادية ) </a:t>
            </a:r>
            <a:endParaRPr lang="en-US" sz="4000" dirty="0">
              <a:cs typeface="Ali-A-Alwand" pitchFamily="2" charset="-78"/>
            </a:endParaRPr>
          </a:p>
          <a:p>
            <a:pPr marL="0" indent="0" algn="r" rtl="1">
              <a:lnSpc>
                <a:spcPct val="150000"/>
              </a:lnSpc>
              <a:buNone/>
            </a:pPr>
            <a:r>
              <a:rPr lang="ar-SA" sz="4000" dirty="0">
                <a:solidFill>
                  <a:srgbClr val="FF0000"/>
                </a:solidFill>
                <a:cs typeface="Ali-A-Alwand" pitchFamily="2" charset="-78"/>
              </a:rPr>
              <a:t>2</a:t>
            </a:r>
            <a:r>
              <a:rPr lang="en-US" sz="4000" dirty="0">
                <a:solidFill>
                  <a:srgbClr val="FF0000"/>
                </a:solidFill>
                <a:cs typeface="Ali-A-Alwand" pitchFamily="2" charset="-78"/>
              </a:rPr>
              <a:t>- </a:t>
            </a:r>
            <a:r>
              <a:rPr lang="ar-IQ" sz="4000" dirty="0">
                <a:solidFill>
                  <a:srgbClr val="FF0000"/>
                </a:solidFill>
                <a:cs typeface="Ali-A-Alwand" pitchFamily="2" charset="-78"/>
              </a:rPr>
              <a:t> </a:t>
            </a:r>
            <a:r>
              <a:rPr lang="ar-SA" sz="4000" dirty="0">
                <a:cs typeface="Ali-A-Alwand" pitchFamily="2" charset="-78"/>
              </a:rPr>
              <a:t>الإدارة نشاط يتعلق بتنفيذ الأعمال بوساطة آخرين بتخطيط وتنظيم وتوجيه جهودهم</a:t>
            </a:r>
            <a:r>
              <a:rPr lang="en-US" sz="4000" dirty="0">
                <a:cs typeface="Ali-A-Alwand" pitchFamily="2" charset="-78"/>
              </a:rPr>
              <a:t> .</a:t>
            </a:r>
          </a:p>
          <a:p>
            <a:pPr marL="0" indent="0" algn="r" rtl="1">
              <a:lnSpc>
                <a:spcPct val="150000"/>
              </a:lnSpc>
              <a:buNone/>
            </a:pPr>
            <a:r>
              <a:rPr lang="ar-SA" sz="4000" dirty="0">
                <a:solidFill>
                  <a:srgbClr val="FF0000"/>
                </a:solidFill>
                <a:cs typeface="Ali-A-Alwand" pitchFamily="2" charset="-78"/>
              </a:rPr>
              <a:t>3</a:t>
            </a:r>
            <a:r>
              <a:rPr lang="en-US" sz="4000" dirty="0">
                <a:solidFill>
                  <a:srgbClr val="FF0000"/>
                </a:solidFill>
                <a:cs typeface="Ali-A-Alwand" pitchFamily="2" charset="-78"/>
              </a:rPr>
              <a:t>- </a:t>
            </a:r>
            <a:r>
              <a:rPr lang="ar-IQ" sz="4000" dirty="0">
                <a:solidFill>
                  <a:srgbClr val="FF0000"/>
                </a:solidFill>
                <a:cs typeface="Ali-A-Alwand" pitchFamily="2" charset="-78"/>
              </a:rPr>
              <a:t> </a:t>
            </a:r>
            <a:r>
              <a:rPr lang="ar-SA" sz="4000" dirty="0">
                <a:cs typeface="Ali-A-Alwand" pitchFamily="2" charset="-78"/>
              </a:rPr>
              <a:t>تحقق الإدارة الاستعمال الأمثل للقوى المادية والبشرية</a:t>
            </a:r>
            <a:r>
              <a:rPr lang="en-US" sz="4000" dirty="0">
                <a:cs typeface="Ali-A-Alwand" pitchFamily="2" charset="-78"/>
              </a:rPr>
              <a:t>. </a:t>
            </a:r>
          </a:p>
          <a:p>
            <a:pPr marL="0" indent="0" algn="r" rtl="1">
              <a:lnSpc>
                <a:spcPct val="150000"/>
              </a:lnSpc>
              <a:buNone/>
            </a:pPr>
            <a:endParaRPr lang="en-US" sz="4000" dirty="0">
              <a:solidFill>
                <a:srgbClr val="FF0000"/>
              </a:solidFill>
              <a:cs typeface="Ali-A-Alwand" pitchFamily="2" charset="-78"/>
            </a:endParaRPr>
          </a:p>
        </p:txBody>
      </p:sp>
    </p:spTree>
    <p:extLst>
      <p:ext uri="{BB962C8B-B14F-4D97-AF65-F5344CB8AC3E}">
        <p14:creationId xmlns:p14="http://schemas.microsoft.com/office/powerpoint/2010/main" val="1137446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13580-E30E-4E53-D081-9E13FE58E803}"/>
              </a:ext>
            </a:extLst>
          </p:cNvPr>
          <p:cNvSpPr>
            <a:spLocks noGrp="1"/>
          </p:cNvSpPr>
          <p:nvPr>
            <p:ph type="title"/>
          </p:nvPr>
        </p:nvSpPr>
        <p:spPr>
          <a:xfrm>
            <a:off x="1066800" y="215219"/>
            <a:ext cx="10058400" cy="1371600"/>
          </a:xfrm>
        </p:spPr>
        <p:txBody>
          <a:bodyPr/>
          <a:lstStyle/>
          <a:p>
            <a:pPr algn="ctr"/>
            <a:r>
              <a:rPr lang="ku-Arab-IQ" dirty="0">
                <a:solidFill>
                  <a:schemeClr val="tx1"/>
                </a:solidFill>
                <a:cs typeface="Ali-A-Alwand" pitchFamily="2" charset="-78"/>
              </a:rPr>
              <a:t>وظيفة  الإدارة  المدرسية </a:t>
            </a:r>
            <a:endParaRPr lang="en-US" dirty="0">
              <a:solidFill>
                <a:schemeClr val="tx1"/>
              </a:solidFill>
              <a:cs typeface="Ali-A-Alwand" pitchFamily="2" charset="-78"/>
            </a:endParaRPr>
          </a:p>
        </p:txBody>
      </p:sp>
      <p:sp>
        <p:nvSpPr>
          <p:cNvPr id="3" name="Content Placeholder 2">
            <a:extLst>
              <a:ext uri="{FF2B5EF4-FFF2-40B4-BE49-F238E27FC236}">
                <a16:creationId xmlns:a16="http://schemas.microsoft.com/office/drawing/2014/main" id="{3B8CE08C-702A-072E-19E7-AD9E3AB41DB9}"/>
              </a:ext>
            </a:extLst>
          </p:cNvPr>
          <p:cNvSpPr>
            <a:spLocks noGrp="1"/>
          </p:cNvSpPr>
          <p:nvPr>
            <p:ph sz="half" idx="2"/>
          </p:nvPr>
        </p:nvSpPr>
        <p:spPr>
          <a:xfrm>
            <a:off x="85241" y="1586819"/>
            <a:ext cx="5733393" cy="4609029"/>
          </a:xfrm>
        </p:spPr>
        <p:txBody>
          <a:bodyPr vert="horz" lIns="91440" tIns="45720" rIns="91440" bIns="45720" rtlCol="0" anchor="ctr">
            <a:noAutofit/>
          </a:bodyPr>
          <a:lstStyle/>
          <a:p>
            <a:pPr marL="0" indent="0" algn="r" rtl="1">
              <a:lnSpc>
                <a:spcPct val="150000"/>
              </a:lnSpc>
              <a:buNone/>
            </a:pPr>
            <a:r>
              <a:rPr lang="ku-Arab-IQ" sz="3200" dirty="0">
                <a:solidFill>
                  <a:srgbClr val="FF0000"/>
                </a:solidFill>
                <a:cs typeface="Ali-A-Alwand" pitchFamily="2" charset="-78"/>
              </a:rPr>
              <a:t>6.	العمل الكتابي والمراسلات .</a:t>
            </a:r>
          </a:p>
          <a:p>
            <a:pPr marL="0" indent="0" algn="r" rtl="1">
              <a:lnSpc>
                <a:spcPct val="150000"/>
              </a:lnSpc>
              <a:buNone/>
            </a:pPr>
            <a:r>
              <a:rPr lang="ku-Arab-IQ" sz="3200" dirty="0">
                <a:solidFill>
                  <a:srgbClr val="FF0000"/>
                </a:solidFill>
                <a:cs typeface="Ali-A-Alwand" pitchFamily="2" charset="-78"/>
              </a:rPr>
              <a:t>7.	العلاقات العامة والعمل مع البيئة .</a:t>
            </a:r>
          </a:p>
          <a:p>
            <a:pPr marL="0" indent="0" algn="r" rtl="1">
              <a:lnSpc>
                <a:spcPct val="150000"/>
              </a:lnSpc>
              <a:buNone/>
            </a:pPr>
            <a:r>
              <a:rPr lang="ku-Arab-IQ" sz="3200" dirty="0">
                <a:solidFill>
                  <a:srgbClr val="FF0000"/>
                </a:solidFill>
                <a:cs typeface="Ali-A-Alwand" pitchFamily="2" charset="-78"/>
              </a:rPr>
              <a:t>8.	وضع السياسة واتخاذ القرارات وتنفيذها 9.	تفويض السلطة والمسؤوليات .</a:t>
            </a:r>
          </a:p>
          <a:p>
            <a:pPr marL="0" indent="0" algn="r" rtl="1">
              <a:lnSpc>
                <a:spcPct val="150000"/>
              </a:lnSpc>
              <a:buNone/>
            </a:pPr>
            <a:r>
              <a:rPr lang="ku-Arab-IQ" sz="3200" dirty="0">
                <a:solidFill>
                  <a:srgbClr val="FF0000"/>
                </a:solidFill>
                <a:cs typeface="Ali-A-Alwand" pitchFamily="2" charset="-78"/>
              </a:rPr>
              <a:t>10.	تقويم العملية التعليمية </a:t>
            </a:r>
          </a:p>
          <a:p>
            <a:pPr marL="0" indent="0" algn="r" rtl="1">
              <a:lnSpc>
                <a:spcPct val="150000"/>
              </a:lnSpc>
              <a:buNone/>
            </a:pPr>
            <a:endParaRPr lang="ku-Arab-IQ" sz="3200" dirty="0">
              <a:solidFill>
                <a:srgbClr val="FF0000"/>
              </a:solidFill>
              <a:cs typeface="Ali-A-Alwand" pitchFamily="2" charset="-78"/>
            </a:endParaRPr>
          </a:p>
        </p:txBody>
      </p:sp>
      <p:sp>
        <p:nvSpPr>
          <p:cNvPr id="6" name="Content Placeholder 5">
            <a:extLst>
              <a:ext uri="{FF2B5EF4-FFF2-40B4-BE49-F238E27FC236}">
                <a16:creationId xmlns:a16="http://schemas.microsoft.com/office/drawing/2014/main" id="{D60B4DCD-276B-E5E2-47FA-B89B1A95CCBE}"/>
              </a:ext>
            </a:extLst>
          </p:cNvPr>
          <p:cNvSpPr>
            <a:spLocks noGrp="1"/>
          </p:cNvSpPr>
          <p:nvPr>
            <p:ph sz="quarter" idx="4"/>
          </p:nvPr>
        </p:nvSpPr>
        <p:spPr>
          <a:xfrm>
            <a:off x="5943600" y="1586819"/>
            <a:ext cx="5885793" cy="4766684"/>
          </a:xfrm>
        </p:spPr>
        <p:txBody>
          <a:bodyPr>
            <a:normAutofit lnSpcReduction="10000"/>
          </a:bodyPr>
          <a:lstStyle/>
          <a:p>
            <a:pPr marL="0" marR="0" lvl="0" indent="0" algn="r" defTabSz="914400" rtl="1" eaLnBrk="1" fontAlgn="auto" latinLnBrk="0" hangingPunct="1">
              <a:lnSpc>
                <a:spcPct val="150000"/>
              </a:lnSpc>
              <a:spcBef>
                <a:spcPts val="900"/>
              </a:spcBef>
              <a:spcAft>
                <a:spcPts val="0"/>
              </a:spcAft>
              <a:buClr>
                <a:prstClr val="black">
                  <a:lumMod val="85000"/>
                  <a:lumOff val="15000"/>
                </a:prstClr>
              </a:buClr>
              <a:buSzTx/>
              <a:buFont typeface="Garamond" pitchFamily="18" charset="0"/>
              <a:buNone/>
              <a:tabLst/>
              <a:defRPr/>
            </a:pPr>
            <a:r>
              <a:rPr kumimoji="0" lang="ku-Arab-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1. </a:t>
            </a:r>
            <a:r>
              <a:rPr kumimoji="0" lang="ar-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 </a:t>
            </a:r>
            <a:r>
              <a:rPr kumimoji="0" lang="ku-Arab-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تحسين المنهج والعملية التعليمية .</a:t>
            </a:r>
          </a:p>
          <a:p>
            <a:pPr marL="0" marR="0" lvl="0" indent="0" algn="r" defTabSz="914400" rtl="1" eaLnBrk="1" fontAlgn="auto" latinLnBrk="0" hangingPunct="1">
              <a:lnSpc>
                <a:spcPct val="150000"/>
              </a:lnSpc>
              <a:spcBef>
                <a:spcPts val="900"/>
              </a:spcBef>
              <a:spcAft>
                <a:spcPts val="0"/>
              </a:spcAft>
              <a:buClr>
                <a:prstClr val="black">
                  <a:lumMod val="85000"/>
                  <a:lumOff val="15000"/>
                </a:prstClr>
              </a:buClr>
              <a:buSzTx/>
              <a:buFont typeface="Garamond" pitchFamily="18" charset="0"/>
              <a:buNone/>
              <a:tabLst/>
              <a:defRPr/>
            </a:pPr>
            <a:r>
              <a:rPr kumimoji="0" lang="ku-Arab-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2. </a:t>
            </a:r>
            <a:r>
              <a:rPr kumimoji="0" lang="ar-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 </a:t>
            </a:r>
            <a:r>
              <a:rPr kumimoji="0" lang="ku-Arab-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تنظيم وادارة وتنسيق العمل المدرسي .</a:t>
            </a:r>
          </a:p>
          <a:p>
            <a:pPr marL="0" marR="0" lvl="0" indent="0" algn="r" defTabSz="914400" rtl="1" eaLnBrk="1" fontAlgn="auto" latinLnBrk="0" hangingPunct="1">
              <a:lnSpc>
                <a:spcPct val="150000"/>
              </a:lnSpc>
              <a:spcBef>
                <a:spcPts val="900"/>
              </a:spcBef>
              <a:spcAft>
                <a:spcPts val="0"/>
              </a:spcAft>
              <a:buClr>
                <a:prstClr val="black">
                  <a:lumMod val="85000"/>
                  <a:lumOff val="15000"/>
                </a:prstClr>
              </a:buClr>
              <a:buSzTx/>
              <a:buFont typeface="Garamond" pitchFamily="18" charset="0"/>
              <a:buNone/>
              <a:tabLst/>
              <a:defRPr/>
            </a:pPr>
            <a:r>
              <a:rPr kumimoji="0" lang="ku-Arab-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3. </a:t>
            </a:r>
            <a:r>
              <a:rPr kumimoji="0" lang="ar-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 </a:t>
            </a:r>
            <a:r>
              <a:rPr kumimoji="0" lang="ku-Arab-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الإشراف على برامج النشاط المدرسي</a:t>
            </a:r>
            <a:r>
              <a:rPr kumimoji="0" lang="ar-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 </a:t>
            </a:r>
            <a:r>
              <a:rPr kumimoji="0" lang="ku-Arab-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وتحسينها .  </a:t>
            </a:r>
          </a:p>
          <a:p>
            <a:pPr marL="0" marR="0" lvl="0" indent="0" algn="r" defTabSz="914400" rtl="1" eaLnBrk="1" fontAlgn="auto" latinLnBrk="0" hangingPunct="1">
              <a:lnSpc>
                <a:spcPct val="150000"/>
              </a:lnSpc>
              <a:spcBef>
                <a:spcPts val="900"/>
              </a:spcBef>
              <a:spcAft>
                <a:spcPts val="0"/>
              </a:spcAft>
              <a:buClr>
                <a:prstClr val="black">
                  <a:lumMod val="85000"/>
                  <a:lumOff val="15000"/>
                </a:prstClr>
              </a:buClr>
              <a:buSzTx/>
              <a:buFont typeface="Garamond" pitchFamily="18" charset="0"/>
              <a:buNone/>
              <a:tabLst/>
              <a:defRPr/>
            </a:pPr>
            <a:r>
              <a:rPr kumimoji="0" lang="ku-Arab-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4.</a:t>
            </a:r>
            <a:r>
              <a:rPr kumimoji="0" lang="ar-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 </a:t>
            </a:r>
            <a:r>
              <a:rPr kumimoji="0" lang="ku-Arab-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 القيادة المهنية للمدرسين والنجاح في العمل . </a:t>
            </a:r>
          </a:p>
          <a:p>
            <a:pPr marL="0" indent="0" algn="r" rtl="1">
              <a:lnSpc>
                <a:spcPct val="150000"/>
              </a:lnSpc>
              <a:buClr>
                <a:prstClr val="black">
                  <a:lumMod val="85000"/>
                  <a:lumOff val="15000"/>
                </a:prstClr>
              </a:buClr>
              <a:buNone/>
              <a:defRPr/>
            </a:pPr>
            <a:r>
              <a:rPr kumimoji="0" lang="ku-Arab-IQ" sz="3200" b="0" i="0" u="none" strike="noStrike" kern="1200" cap="none" spc="0" normalizeH="0" baseline="0" noProof="0" dirty="0">
                <a:ln>
                  <a:noFill/>
                </a:ln>
                <a:solidFill>
                  <a:srgbClr val="FF0000"/>
                </a:solidFill>
                <a:effectLst/>
                <a:uLnTx/>
                <a:uFillTx/>
                <a:latin typeface="Century Gothic" panose="020B0502020202020204"/>
                <a:ea typeface="+mn-ea"/>
                <a:cs typeface="Ali-A-Alwand" pitchFamily="2" charset="-78"/>
              </a:rPr>
              <a:t>5. توجيه التلاميذ </a:t>
            </a:r>
            <a:r>
              <a:rPr lang="ku-Arab-IQ" sz="3200" dirty="0">
                <a:solidFill>
                  <a:srgbClr val="FF0000"/>
                </a:solidFill>
                <a:latin typeface="Century Gothic" panose="020B0502020202020204"/>
                <a:cs typeface="Ali-A-Alwand" pitchFamily="2" charset="-78"/>
              </a:rPr>
              <a:t>ومساعدتهم</a:t>
            </a:r>
            <a:r>
              <a:rPr lang="ar-IQ" sz="3200" dirty="0">
                <a:solidFill>
                  <a:srgbClr val="FF0000"/>
                </a:solidFill>
                <a:latin typeface="Century Gothic" panose="020B0502020202020204"/>
                <a:cs typeface="Ali-A-Alwand" pitchFamily="2" charset="-78"/>
              </a:rPr>
              <a:t> </a:t>
            </a:r>
            <a:r>
              <a:rPr lang="ku-Arab-IQ" sz="3200" dirty="0">
                <a:solidFill>
                  <a:srgbClr val="FF0000"/>
                </a:solidFill>
                <a:latin typeface="Century Gothic" panose="020B0502020202020204"/>
                <a:cs typeface="Ali-A-Alwand" pitchFamily="2" charset="-78"/>
              </a:rPr>
              <a:t>على التكيف</a:t>
            </a:r>
            <a:r>
              <a:rPr lang="ar-IQ" sz="3200" dirty="0">
                <a:solidFill>
                  <a:srgbClr val="FF0000"/>
                </a:solidFill>
                <a:latin typeface="Century Gothic" panose="020B0502020202020204"/>
                <a:cs typeface="Ali-A-Alwand" pitchFamily="2" charset="-78"/>
              </a:rPr>
              <a:t>.</a:t>
            </a:r>
            <a:endParaRPr lang="en-US" dirty="0"/>
          </a:p>
        </p:txBody>
      </p:sp>
    </p:spTree>
    <p:extLst>
      <p:ext uri="{BB962C8B-B14F-4D97-AF65-F5344CB8AC3E}">
        <p14:creationId xmlns:p14="http://schemas.microsoft.com/office/powerpoint/2010/main" val="21902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fade">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8F1B0-AE26-CD25-89C8-04E642C74380}"/>
              </a:ext>
            </a:extLst>
          </p:cNvPr>
          <p:cNvSpPr>
            <a:spLocks noGrp="1"/>
          </p:cNvSpPr>
          <p:nvPr>
            <p:ph type="title"/>
          </p:nvPr>
        </p:nvSpPr>
        <p:spPr>
          <a:xfrm>
            <a:off x="1066800" y="220717"/>
            <a:ext cx="10058400" cy="1135117"/>
          </a:xfrm>
        </p:spPr>
        <p:txBody>
          <a:bodyPr>
            <a:normAutofit fontScale="90000"/>
          </a:bodyPr>
          <a:lstStyle/>
          <a:p>
            <a:pPr marL="0" marR="0" algn="ctr" rtl="1">
              <a:lnSpc>
                <a:spcPct val="107000"/>
              </a:lnSpc>
              <a:spcBef>
                <a:spcPts val="0"/>
              </a:spcBef>
              <a:spcAft>
                <a:spcPts val="800"/>
              </a:spcAft>
            </a:pPr>
            <a:br>
              <a:rPr lang="ar-IQ" dirty="0"/>
            </a:br>
            <a:r>
              <a:rPr lang="ar-SA" sz="4800" b="1" kern="100" dirty="0">
                <a:solidFill>
                  <a:srgbClr val="FF0000"/>
                </a:solidFill>
                <a:effectLst/>
                <a:latin typeface="Calibri" panose="020F0502020204030204" pitchFamily="34" charset="0"/>
                <a:ea typeface="Calibri" panose="020F0502020204030204" pitchFamily="34" charset="0"/>
                <a:cs typeface="Ali-A-Alwand" pitchFamily="2" charset="-78"/>
              </a:rPr>
              <a:t>صفات الإدارة المدرسية الناجحة</a:t>
            </a:r>
            <a:r>
              <a:rPr lang="en-US" sz="4800" b="1" kern="100" dirty="0">
                <a:solidFill>
                  <a:srgbClr val="FF0000"/>
                </a:solidFill>
                <a:effectLst/>
                <a:latin typeface="Calibri" panose="020F0502020204030204" pitchFamily="34" charset="0"/>
                <a:ea typeface="Calibri" panose="020F0502020204030204" pitchFamily="34" charset="0"/>
                <a:cs typeface="Ali-A-Alwand" pitchFamily="2" charset="-78"/>
              </a:rPr>
              <a:t>:</a:t>
            </a:r>
            <a:br>
              <a:rPr lang="en-US" sz="36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48FDCC6-3CAD-255A-5264-B82A25CA9FA0}"/>
              </a:ext>
            </a:extLst>
          </p:cNvPr>
          <p:cNvSpPr>
            <a:spLocks noGrp="1"/>
          </p:cNvSpPr>
          <p:nvPr>
            <p:ph idx="1"/>
          </p:nvPr>
        </p:nvSpPr>
        <p:spPr>
          <a:xfrm>
            <a:off x="331075" y="1355833"/>
            <a:ext cx="11335407" cy="4950373"/>
          </a:xfrm>
        </p:spPr>
        <p:txBody>
          <a:bodyPr anchor="ctr">
            <a:normAutofit/>
          </a:bodyPr>
          <a:lstStyle/>
          <a:p>
            <a:pPr marL="0" indent="0" algn="r" rtl="1">
              <a:lnSpc>
                <a:spcPct val="150000"/>
              </a:lnSpc>
              <a:buNone/>
            </a:pPr>
            <a:r>
              <a:rPr lang="ku-Arab-IQ" sz="3600" dirty="0">
                <a:cs typeface="Ali-A-Alwand" pitchFamily="2" charset="-78"/>
              </a:rPr>
              <a:t>1.	أن تكون صورة مصغرة للحياة الاجتماعية </a:t>
            </a:r>
          </a:p>
          <a:p>
            <a:pPr marL="0" indent="0" algn="r" rtl="1">
              <a:lnSpc>
                <a:spcPct val="150000"/>
              </a:lnSpc>
              <a:buNone/>
            </a:pPr>
            <a:r>
              <a:rPr lang="ku-Arab-IQ" sz="3600" dirty="0">
                <a:cs typeface="Ali-A-Alwand" pitchFamily="2" charset="-78"/>
              </a:rPr>
              <a:t>2.	يدرب فيها الطلبة على على حب الوطن والتعاون الاجتماعي لمصلحة الوطن.</a:t>
            </a:r>
          </a:p>
          <a:p>
            <a:pPr marL="0" indent="0" algn="r" rtl="1">
              <a:lnSpc>
                <a:spcPct val="150000"/>
              </a:lnSpc>
              <a:buNone/>
            </a:pPr>
            <a:r>
              <a:rPr lang="ku-Arab-IQ" sz="3600" dirty="0">
                <a:cs typeface="Ali-A-Alwand" pitchFamily="2" charset="-78"/>
              </a:rPr>
              <a:t>3.	وأن يلقى الطالب فيها الفرصة المواتية لتنمية مواهبه وميوله</a:t>
            </a:r>
          </a:p>
          <a:p>
            <a:pPr marL="0" indent="0" algn="r" rtl="1">
              <a:lnSpc>
                <a:spcPct val="150000"/>
              </a:lnSpc>
              <a:buNone/>
            </a:pPr>
            <a:r>
              <a:rPr lang="ku-Arab-IQ" sz="3600" dirty="0">
                <a:cs typeface="Ali-A-Alwand" pitchFamily="2" charset="-78"/>
              </a:rPr>
              <a:t>4.	أن تعمل المدرسة في جو يسوده التعاون الأسري وتزداد فيه توقعات المدرسين من طلبتهم معتقدين أن في مقدورهم أن يتعلموا فيوفروا لهم كل ما يحفزهم على التعلم</a:t>
            </a:r>
            <a:endParaRPr lang="en-US" sz="3600" dirty="0">
              <a:cs typeface="Ali-A-Alwand" pitchFamily="2" charset="-78"/>
            </a:endParaRPr>
          </a:p>
        </p:txBody>
      </p:sp>
    </p:spTree>
    <p:extLst>
      <p:ext uri="{BB962C8B-B14F-4D97-AF65-F5344CB8AC3E}">
        <p14:creationId xmlns:p14="http://schemas.microsoft.com/office/powerpoint/2010/main" val="228293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4C328-0FD3-00BE-36C0-A7923322B5FD}"/>
              </a:ext>
            </a:extLst>
          </p:cNvPr>
          <p:cNvSpPr>
            <a:spLocks noGrp="1"/>
          </p:cNvSpPr>
          <p:nvPr>
            <p:ph type="title"/>
          </p:nvPr>
        </p:nvSpPr>
        <p:spPr>
          <a:xfrm>
            <a:off x="1066800" y="137160"/>
            <a:ext cx="10058400" cy="1371600"/>
          </a:xfrm>
        </p:spPr>
        <p:txBody>
          <a:bodyPr>
            <a:normAutofit/>
          </a:bodyPr>
          <a:lstStyle/>
          <a:p>
            <a:pPr algn="ctr" rtl="1"/>
            <a:r>
              <a:rPr lang="ar-IQ" dirty="0">
                <a:cs typeface="Ali-A-Alwand" pitchFamily="2" charset="-78"/>
              </a:rPr>
              <a:t>العوامل المؤثرة على فاعلية الادارة المدرسية </a:t>
            </a:r>
            <a:endParaRPr lang="en-US" dirty="0">
              <a:cs typeface="Ali-A-Alwand" pitchFamily="2" charset="-78"/>
            </a:endParaRPr>
          </a:p>
        </p:txBody>
      </p:sp>
      <p:sp>
        <p:nvSpPr>
          <p:cNvPr id="3" name="Content Placeholder 2">
            <a:extLst>
              <a:ext uri="{FF2B5EF4-FFF2-40B4-BE49-F238E27FC236}">
                <a16:creationId xmlns:a16="http://schemas.microsoft.com/office/drawing/2014/main" id="{6993BB13-DD94-706E-774C-CD75A8D0A358}"/>
              </a:ext>
            </a:extLst>
          </p:cNvPr>
          <p:cNvSpPr>
            <a:spLocks noGrp="1"/>
          </p:cNvSpPr>
          <p:nvPr>
            <p:ph idx="1"/>
          </p:nvPr>
        </p:nvSpPr>
        <p:spPr>
          <a:xfrm>
            <a:off x="1066800" y="1508760"/>
            <a:ext cx="10058400" cy="4526280"/>
          </a:xfrm>
        </p:spPr>
        <p:txBody>
          <a:bodyPr>
            <a:normAutofit/>
          </a:bodyPr>
          <a:lstStyle/>
          <a:p>
            <a:pPr marL="0" indent="0" algn="r" rtl="1">
              <a:lnSpc>
                <a:spcPct val="150000"/>
              </a:lnSpc>
              <a:buNone/>
            </a:pPr>
            <a:r>
              <a:rPr lang="ku-Arab-IQ" sz="4000" dirty="0">
                <a:cs typeface="Ali-A-Alwand" pitchFamily="2" charset="-78"/>
              </a:rPr>
              <a:t>1- الصفات أو السمات لمدير المدرسة.</a:t>
            </a:r>
          </a:p>
          <a:p>
            <a:pPr marL="0" indent="0" algn="r" rtl="1">
              <a:lnSpc>
                <a:spcPct val="150000"/>
              </a:lnSpc>
              <a:buNone/>
            </a:pPr>
            <a:r>
              <a:rPr lang="ku-Arab-IQ" sz="4000" dirty="0">
                <a:cs typeface="Ali-A-Alwand" pitchFamily="2" charset="-78"/>
              </a:rPr>
              <a:t>2- مخرجات المدرسة والناحية النوعية والعددية للعاملين فيها.</a:t>
            </a:r>
          </a:p>
          <a:p>
            <a:pPr marL="0" indent="0" algn="r" rtl="1">
              <a:lnSpc>
                <a:spcPct val="150000"/>
              </a:lnSpc>
              <a:buNone/>
            </a:pPr>
            <a:r>
              <a:rPr lang="ku-Arab-IQ" sz="4000" dirty="0">
                <a:cs typeface="Ali-A-Alwand" pitchFamily="2" charset="-78"/>
              </a:rPr>
              <a:t>3- مدى رضا العاملين.</a:t>
            </a:r>
          </a:p>
          <a:p>
            <a:pPr marL="0" indent="0" algn="r" rtl="1">
              <a:lnSpc>
                <a:spcPct val="150000"/>
              </a:lnSpc>
              <a:buNone/>
            </a:pPr>
            <a:r>
              <a:rPr lang="ku-Arab-IQ" sz="4000" dirty="0">
                <a:cs typeface="Ali-A-Alwand" pitchFamily="2" charset="-78"/>
              </a:rPr>
              <a:t>4- الموقف المدرسي.</a:t>
            </a:r>
          </a:p>
          <a:p>
            <a:pPr marL="0" indent="0" algn="r" rtl="1">
              <a:lnSpc>
                <a:spcPct val="150000"/>
              </a:lnSpc>
              <a:buNone/>
            </a:pPr>
            <a:endParaRPr lang="en-US" sz="4000" dirty="0">
              <a:cs typeface="Ali-A-Alwand" pitchFamily="2" charset="-78"/>
            </a:endParaRPr>
          </a:p>
        </p:txBody>
      </p:sp>
    </p:spTree>
    <p:extLst>
      <p:ext uri="{BB962C8B-B14F-4D97-AF65-F5344CB8AC3E}">
        <p14:creationId xmlns:p14="http://schemas.microsoft.com/office/powerpoint/2010/main" val="1204454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DA983-60C1-0F22-AB75-4C6A608C7146}"/>
              </a:ext>
            </a:extLst>
          </p:cNvPr>
          <p:cNvSpPr>
            <a:spLocks noGrp="1"/>
          </p:cNvSpPr>
          <p:nvPr>
            <p:ph type="title"/>
          </p:nvPr>
        </p:nvSpPr>
        <p:spPr>
          <a:xfrm>
            <a:off x="1066800" y="264222"/>
            <a:ext cx="10058400" cy="949723"/>
          </a:xfrm>
        </p:spPr>
        <p:txBody>
          <a:bodyPr>
            <a:noAutofit/>
          </a:bodyPr>
          <a:lstStyle/>
          <a:p>
            <a:pPr algn="ctr" rtl="1"/>
            <a:r>
              <a:rPr lang="ku-Arab-IQ" sz="5400" dirty="0">
                <a:cs typeface="Ali-A-Alwand" pitchFamily="2" charset="-78"/>
              </a:rPr>
              <a:t>مسؤوليات الإدارة المدرسية :</a:t>
            </a:r>
            <a:endParaRPr lang="en-US" sz="5400" dirty="0">
              <a:cs typeface="Ali-A-Alwand" pitchFamily="2" charset="-78"/>
            </a:endParaRPr>
          </a:p>
        </p:txBody>
      </p:sp>
      <p:sp>
        <p:nvSpPr>
          <p:cNvPr id="3" name="Content Placeholder 2">
            <a:extLst>
              <a:ext uri="{FF2B5EF4-FFF2-40B4-BE49-F238E27FC236}">
                <a16:creationId xmlns:a16="http://schemas.microsoft.com/office/drawing/2014/main" id="{99B8ED3C-E50F-16F4-B74C-7063BE8CAFE8}"/>
              </a:ext>
            </a:extLst>
          </p:cNvPr>
          <p:cNvSpPr>
            <a:spLocks noGrp="1"/>
          </p:cNvSpPr>
          <p:nvPr>
            <p:ph idx="1"/>
          </p:nvPr>
        </p:nvSpPr>
        <p:spPr>
          <a:xfrm>
            <a:off x="409903" y="1213945"/>
            <a:ext cx="11366937" cy="5379833"/>
          </a:xfrm>
        </p:spPr>
        <p:txBody>
          <a:bodyPr anchor="ctr">
            <a:normAutofit/>
          </a:bodyPr>
          <a:lstStyle/>
          <a:p>
            <a:pPr marL="0" indent="0" algn="r" rtl="1">
              <a:buNone/>
            </a:pPr>
            <a:r>
              <a:rPr lang="ar-IQ" sz="3600" dirty="0">
                <a:cs typeface="Ali-A-Alwand" pitchFamily="2" charset="-78"/>
              </a:rPr>
              <a:t>1. </a:t>
            </a:r>
            <a:r>
              <a:rPr lang="ku-Arab-IQ" sz="3600" dirty="0">
                <a:cs typeface="Ali-A-Alwand" pitchFamily="2" charset="-78"/>
              </a:rPr>
              <a:t>الإشراف على رسم الخطة العامة للنشاط داخل المدرسة. </a:t>
            </a:r>
          </a:p>
          <a:p>
            <a:pPr marL="0" indent="0" algn="r" rtl="1">
              <a:buNone/>
            </a:pPr>
            <a:r>
              <a:rPr lang="ar-IQ" sz="3600" dirty="0">
                <a:cs typeface="Ali-A-Alwand" pitchFamily="2" charset="-78"/>
              </a:rPr>
              <a:t>2. </a:t>
            </a:r>
            <a:r>
              <a:rPr lang="ku-Arab-IQ" sz="3600" dirty="0">
                <a:cs typeface="Ali-A-Alwand" pitchFamily="2" charset="-78"/>
              </a:rPr>
              <a:t>تهيئة وتوفير متطلبات النشاط. </a:t>
            </a:r>
          </a:p>
          <a:p>
            <a:pPr marL="0" indent="0" algn="r" rtl="1">
              <a:buNone/>
            </a:pPr>
            <a:r>
              <a:rPr lang="ar-IQ" sz="3600" dirty="0">
                <a:cs typeface="Ali-A-Alwand" pitchFamily="2" charset="-78"/>
              </a:rPr>
              <a:t>3. </a:t>
            </a:r>
            <a:r>
              <a:rPr lang="ku-Arab-IQ" sz="3600" dirty="0">
                <a:cs typeface="Ali-A-Alwand" pitchFamily="2" charset="-78"/>
              </a:rPr>
              <a:t>اختيار مشرفي جمعيات النشاط التربوي حسب خبرتهم ورغبتهم قدر الإمكان من الهيئة التدريسية. </a:t>
            </a:r>
          </a:p>
          <a:p>
            <a:pPr marL="0" indent="0" algn="r" rtl="1">
              <a:buNone/>
            </a:pPr>
            <a:r>
              <a:rPr lang="ar-IQ" sz="3600" dirty="0">
                <a:cs typeface="Ali-A-Alwand" pitchFamily="2" charset="-78"/>
              </a:rPr>
              <a:t>4. </a:t>
            </a:r>
            <a:r>
              <a:rPr lang="ku-Arab-IQ" sz="3600" dirty="0">
                <a:cs typeface="Ali-A-Alwand" pitchFamily="2" charset="-78"/>
              </a:rPr>
              <a:t>رئاسة لجان ومجالس النشاط التربوي داخل المدرسة. </a:t>
            </a:r>
          </a:p>
          <a:p>
            <a:pPr marL="0" indent="0" algn="r" rtl="1">
              <a:buNone/>
            </a:pPr>
            <a:r>
              <a:rPr lang="ar-IQ" sz="3600" dirty="0">
                <a:cs typeface="Ali-A-Alwand" pitchFamily="2" charset="-78"/>
              </a:rPr>
              <a:t>5. </a:t>
            </a:r>
            <a:r>
              <a:rPr lang="ku-Arab-IQ" sz="3600" dirty="0">
                <a:cs typeface="Ali-A-Alwand" pitchFamily="2" charset="-78"/>
              </a:rPr>
              <a:t>حل المشكلات التي تقابل تنفيذ البرامج وتذليل جميع الصعوبات. </a:t>
            </a:r>
          </a:p>
          <a:p>
            <a:pPr marL="0" indent="0" algn="r" rtl="1">
              <a:buNone/>
            </a:pPr>
            <a:r>
              <a:rPr lang="ar-IQ" sz="3600" dirty="0">
                <a:cs typeface="Ali-A-Alwand" pitchFamily="2" charset="-78"/>
              </a:rPr>
              <a:t>6. </a:t>
            </a:r>
            <a:r>
              <a:rPr lang="ku-Arab-IQ" sz="3600" dirty="0">
                <a:cs typeface="Ali-A-Alwand" pitchFamily="2" charset="-78"/>
              </a:rPr>
              <a:t>متابعة تنفيذ البرامج وتوجيهها. </a:t>
            </a:r>
          </a:p>
        </p:txBody>
      </p:sp>
    </p:spTree>
    <p:extLst>
      <p:ext uri="{BB962C8B-B14F-4D97-AF65-F5344CB8AC3E}">
        <p14:creationId xmlns:p14="http://schemas.microsoft.com/office/powerpoint/2010/main" val="305541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1F2537-A372-FD3B-A68A-AB0EAF20B6EE}"/>
              </a:ext>
            </a:extLst>
          </p:cNvPr>
          <p:cNvSpPr>
            <a:spLocks noGrp="1"/>
          </p:cNvSpPr>
          <p:nvPr>
            <p:ph idx="1"/>
          </p:nvPr>
        </p:nvSpPr>
        <p:spPr>
          <a:xfrm>
            <a:off x="583323" y="425669"/>
            <a:ext cx="10941269" cy="5912069"/>
          </a:xfrm>
        </p:spPr>
        <p:txBody>
          <a:bodyPr>
            <a:normAutofit/>
          </a:bodyPr>
          <a:lstStyle/>
          <a:p>
            <a:pPr marL="0" marR="0" lvl="0" indent="0" algn="r" defTabSz="914400" rtl="1" eaLnBrk="1" fontAlgn="auto" latinLnBrk="0" hangingPunct="1">
              <a:lnSpc>
                <a:spcPct val="100000"/>
              </a:lnSpc>
              <a:spcBef>
                <a:spcPts val="900"/>
              </a:spcBef>
              <a:spcAft>
                <a:spcPts val="0"/>
              </a:spcAft>
              <a:buClr>
                <a:prstClr val="black">
                  <a:lumMod val="85000"/>
                  <a:lumOff val="15000"/>
                </a:prstClr>
              </a:buClr>
              <a:buSzTx/>
              <a:buNone/>
              <a:tabLst/>
              <a:defRPr/>
            </a:pPr>
            <a:r>
              <a:rPr kumimoji="0" lang="ar-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7. </a:t>
            </a:r>
            <a:r>
              <a:rPr kumimoji="0" lang="ku-Arab-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وضع البرنامج الزمني للتنفيذ والتنسيق بين مختلف أوجه النشاط وإبراز برامج النشاطات الجماعية والمهرجانات وإبراز أوجه النشاط داخل المدرسة وتحديد المسؤوليات حيالها. </a:t>
            </a:r>
          </a:p>
          <a:p>
            <a:pPr marL="0" marR="0" lvl="0" indent="0" algn="r" defTabSz="914400" rtl="1" eaLnBrk="1" fontAlgn="auto" latinLnBrk="0" hangingPunct="1">
              <a:lnSpc>
                <a:spcPct val="100000"/>
              </a:lnSpc>
              <a:spcBef>
                <a:spcPts val="900"/>
              </a:spcBef>
              <a:spcAft>
                <a:spcPts val="0"/>
              </a:spcAft>
              <a:buClr>
                <a:prstClr val="black">
                  <a:lumMod val="85000"/>
                  <a:lumOff val="15000"/>
                </a:prstClr>
              </a:buClr>
              <a:buSzTx/>
              <a:buNone/>
              <a:tabLst/>
              <a:defRPr/>
            </a:pPr>
            <a:r>
              <a:rPr kumimoji="0" lang="ar-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8. </a:t>
            </a:r>
            <a:r>
              <a:rPr kumimoji="0" lang="ku-Arab-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ربط النشاطات التربوية المدرسية بالمجتمع المدرسي والمجتمع ككل.</a:t>
            </a:r>
          </a:p>
          <a:p>
            <a:pPr marL="0" marR="0" lvl="0" indent="0" algn="r" defTabSz="914400" rtl="1" eaLnBrk="1" fontAlgn="auto" latinLnBrk="0" hangingPunct="1">
              <a:lnSpc>
                <a:spcPct val="100000"/>
              </a:lnSpc>
              <a:spcBef>
                <a:spcPts val="900"/>
              </a:spcBef>
              <a:spcAft>
                <a:spcPts val="0"/>
              </a:spcAft>
              <a:buClr>
                <a:prstClr val="black">
                  <a:lumMod val="85000"/>
                  <a:lumOff val="15000"/>
                </a:prstClr>
              </a:buClr>
              <a:buSzTx/>
              <a:buNone/>
              <a:tabLst/>
              <a:defRPr/>
            </a:pPr>
            <a:r>
              <a:rPr kumimoji="0" lang="ar-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9. </a:t>
            </a:r>
            <a:r>
              <a:rPr kumimoji="0" lang="ku-Arab-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طرح الأفكار التربوية البناءة، والعمل على التجديد والابتكارات في مجال نشاط المدرسة أو النشاط التربوي العام.</a:t>
            </a:r>
          </a:p>
          <a:p>
            <a:pPr marL="0" marR="0" lvl="0" indent="0" algn="r" defTabSz="914400" rtl="1" eaLnBrk="1" fontAlgn="auto" latinLnBrk="0" hangingPunct="1">
              <a:lnSpc>
                <a:spcPct val="100000"/>
              </a:lnSpc>
              <a:spcBef>
                <a:spcPts val="900"/>
              </a:spcBef>
              <a:spcAft>
                <a:spcPts val="0"/>
              </a:spcAft>
              <a:buClr>
                <a:prstClr val="black">
                  <a:lumMod val="85000"/>
                  <a:lumOff val="15000"/>
                </a:prstClr>
              </a:buClr>
              <a:buSzTx/>
              <a:buNone/>
              <a:tabLst/>
              <a:defRPr/>
            </a:pPr>
            <a:r>
              <a:rPr kumimoji="0" lang="ar-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10. </a:t>
            </a:r>
            <a:r>
              <a:rPr kumimoji="0" lang="ku-Arab-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استقبال التقارير الدورية عن تنفيذ برامج النشاط ومتابعة التوثيق لنشاطات الجماعات وإبداء الملاحظات والتوجيهات اللازمة.</a:t>
            </a:r>
          </a:p>
          <a:p>
            <a:pPr marL="0" marR="0" lvl="0" indent="0" algn="r" defTabSz="914400" rtl="1" eaLnBrk="1" fontAlgn="auto" latinLnBrk="0" hangingPunct="1">
              <a:lnSpc>
                <a:spcPct val="100000"/>
              </a:lnSpc>
              <a:spcBef>
                <a:spcPts val="900"/>
              </a:spcBef>
              <a:spcAft>
                <a:spcPts val="0"/>
              </a:spcAft>
              <a:buClr>
                <a:prstClr val="black">
                  <a:lumMod val="85000"/>
                  <a:lumOff val="15000"/>
                </a:prstClr>
              </a:buClr>
              <a:buSzTx/>
              <a:buNone/>
              <a:tabLst/>
              <a:defRPr/>
            </a:pPr>
            <a:r>
              <a:rPr kumimoji="0" lang="ar-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11. </a:t>
            </a:r>
            <a:r>
              <a:rPr kumimoji="0" lang="ku-Arab-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خطة إدارية للضبط العام أثناء مدة ممارسة النشاط بما يحقق تفاعل جميع الطلاب والمدرسين ويضمن تحقيق الأهداف التربوية. </a:t>
            </a:r>
          </a:p>
          <a:p>
            <a:pPr marL="0" marR="0" lvl="0" indent="0" algn="r" defTabSz="914400" rtl="1" eaLnBrk="1" fontAlgn="auto" latinLnBrk="0" hangingPunct="1">
              <a:lnSpc>
                <a:spcPct val="100000"/>
              </a:lnSpc>
              <a:spcBef>
                <a:spcPts val="900"/>
              </a:spcBef>
              <a:spcAft>
                <a:spcPts val="0"/>
              </a:spcAft>
              <a:buClr>
                <a:prstClr val="black">
                  <a:lumMod val="85000"/>
                  <a:lumOff val="15000"/>
                </a:prstClr>
              </a:buClr>
              <a:buSzTx/>
              <a:buNone/>
              <a:tabLst/>
              <a:defRPr/>
            </a:pPr>
            <a:r>
              <a:rPr kumimoji="0" lang="ar-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12. </a:t>
            </a:r>
            <a:r>
              <a:rPr kumimoji="0" lang="ku-Arab-IQ" sz="3200" b="0" i="0" u="none" strike="noStrike" kern="1200" cap="none" spc="0" normalizeH="0" baseline="0" noProof="0" dirty="0">
                <a:ln>
                  <a:noFill/>
                </a:ln>
                <a:solidFill>
                  <a:prstClr val="black"/>
                </a:solidFill>
                <a:effectLst/>
                <a:uLnTx/>
                <a:uFillTx/>
                <a:latin typeface="Century Gothic" panose="020B0502020202020204"/>
                <a:ea typeface="+mn-ea"/>
                <a:cs typeface="Ali-A-Alwand" pitchFamily="2" charset="-78"/>
              </a:rPr>
              <a:t>وضع الحوافز المعنوية والمادية للمدرسين والطلاب المتميزين.</a:t>
            </a:r>
          </a:p>
          <a:p>
            <a:pPr marL="0" indent="0">
              <a:buNone/>
            </a:pPr>
            <a:endParaRPr lang="en-US" sz="3200" dirty="0"/>
          </a:p>
        </p:txBody>
      </p:sp>
    </p:spTree>
    <p:extLst>
      <p:ext uri="{BB962C8B-B14F-4D97-AF65-F5344CB8AC3E}">
        <p14:creationId xmlns:p14="http://schemas.microsoft.com/office/powerpoint/2010/main" val="296076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125</TotalTime>
  <Words>1332</Words>
  <Application>Microsoft Office PowerPoint</Application>
  <PresentationFormat>Widescreen</PresentationFormat>
  <Paragraphs>115</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Century Gothic</vt:lpstr>
      <vt:lpstr>Garamond</vt:lpstr>
      <vt:lpstr>Times New Roman</vt:lpstr>
      <vt:lpstr>Savon</vt:lpstr>
      <vt:lpstr>الادارة و الاشراف التربوي</vt:lpstr>
      <vt:lpstr>(مصطلحات في الأدارة )</vt:lpstr>
      <vt:lpstr>PowerPoint Presentation</vt:lpstr>
      <vt:lpstr>اهمية الادارة المدرسية </vt:lpstr>
      <vt:lpstr>وظيفة  الإدارة  المدرسية </vt:lpstr>
      <vt:lpstr> صفات الإدارة المدرسية الناجحة: </vt:lpstr>
      <vt:lpstr>العوامل المؤثرة على فاعلية الادارة المدرسية </vt:lpstr>
      <vt:lpstr>مسؤوليات الإدارة المدرسية :</vt:lpstr>
      <vt:lpstr>PowerPoint Presentation</vt:lpstr>
      <vt:lpstr>سمات ومهارات وكفايات مدير المدرسة</vt:lpstr>
      <vt:lpstr>PowerPoint Presentation</vt:lpstr>
      <vt:lpstr>مشكلات الإدارة المدرسية</vt:lpstr>
      <vt:lpstr>PowerPoint Presentation</vt:lpstr>
      <vt:lpstr>PowerPoint Presentation</vt:lpstr>
      <vt:lpstr>نظريات الإدارة والقيادة</vt:lpstr>
      <vt:lpstr>نظريات الإدارة والقيادة</vt:lpstr>
      <vt:lpstr>سابعاً:- نظريات الإدارة كعملية اتخاذ القرار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الادارة التربوية</dc:title>
  <dc:creator>HelpTech</dc:creator>
  <cp:lastModifiedBy>HelpTech</cp:lastModifiedBy>
  <cp:revision>48</cp:revision>
  <dcterms:created xsi:type="dcterms:W3CDTF">2023-01-24T11:33:35Z</dcterms:created>
  <dcterms:modified xsi:type="dcterms:W3CDTF">2023-02-27T19:35:22Z</dcterms:modified>
</cp:coreProperties>
</file>