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5" r:id="rId9"/>
    <p:sldId id="266" r:id="rId10"/>
    <p:sldId id="268" r:id="rId11"/>
    <p:sldId id="269" r:id="rId12"/>
    <p:sldId id="271" r:id="rId13"/>
    <p:sldId id="270" r:id="rId14"/>
    <p:sldId id="272"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autoAdjust="0"/>
    <p:restoredTop sz="94660"/>
  </p:normalViewPr>
  <p:slideViewPr>
    <p:cSldViewPr snapToGrid="0">
      <p:cViewPr varScale="1">
        <p:scale>
          <a:sx n="63" d="100"/>
          <a:sy n="63" d="100"/>
        </p:scale>
        <p:origin x="4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2304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1/27/24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747821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40935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107112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089486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394993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4190277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52483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176482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169587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AE3664-7C4C-4E1B-A4F0-CC4FD0DCB5BB}" type="datetimeFigureOut">
              <a:rPr lang="en-US" smtClean="0"/>
              <a:t>1/27/24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09973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AE3664-7C4C-4E1B-A4F0-CC4FD0DCB5BB}" type="datetimeFigureOut">
              <a:rPr lang="en-US" smtClean="0"/>
              <a:t>1/27/24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16394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AE3664-7C4C-4E1B-A4F0-CC4FD0DCB5BB}" type="datetimeFigureOut">
              <a:rPr lang="en-US" smtClean="0"/>
              <a:t>1/27/24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951165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AE3664-7C4C-4E1B-A4F0-CC4FD0DCB5BB}" type="datetimeFigureOut">
              <a:rPr lang="en-US" smtClean="0"/>
              <a:t>1/27/24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2963494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E3664-7C4C-4E1B-A4F0-CC4FD0DCB5BB}" type="datetimeFigureOut">
              <a:rPr lang="en-US" smtClean="0"/>
              <a:t>1/27/24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356916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1/27/24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55835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AE3664-7C4C-4E1B-A4F0-CC4FD0DCB5BB}" type="datetimeFigureOut">
              <a:rPr lang="en-US" smtClean="0"/>
              <a:t>1/27/24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06A2F1-E95A-43A2-AE19-0AD5F9E1FF96}" type="slidenum">
              <a:rPr lang="en-US" smtClean="0"/>
              <a:t>‹#›</a:t>
            </a:fld>
            <a:endParaRPr lang="en-US"/>
          </a:p>
        </p:txBody>
      </p:sp>
    </p:spTree>
    <p:extLst>
      <p:ext uri="{BB962C8B-B14F-4D97-AF65-F5344CB8AC3E}">
        <p14:creationId xmlns:p14="http://schemas.microsoft.com/office/powerpoint/2010/main" val="1387138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CAE3664-7C4C-4E1B-A4F0-CC4FD0DCB5BB}" type="datetimeFigureOut">
              <a:rPr lang="en-US" smtClean="0"/>
              <a:t>1/27/24</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806A2F1-E95A-43A2-AE19-0AD5F9E1FF96}" type="slidenum">
              <a:rPr lang="en-US" smtClean="0"/>
              <a:t>‹#›</a:t>
            </a:fld>
            <a:endParaRPr lang="en-US"/>
          </a:p>
        </p:txBody>
      </p:sp>
    </p:spTree>
    <p:extLst>
      <p:ext uri="{BB962C8B-B14F-4D97-AF65-F5344CB8AC3E}">
        <p14:creationId xmlns:p14="http://schemas.microsoft.com/office/powerpoint/2010/main" val="3837841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B0D93-A6D9-1DDD-81B6-8FE9DC55F44B}"/>
              </a:ext>
            </a:extLst>
          </p:cNvPr>
          <p:cNvSpPr>
            <a:spLocks noGrp="1"/>
          </p:cNvSpPr>
          <p:nvPr>
            <p:ph type="ctrTitle"/>
          </p:nvPr>
        </p:nvSpPr>
        <p:spPr>
          <a:xfrm>
            <a:off x="2066140" y="554445"/>
            <a:ext cx="9436881" cy="2616199"/>
          </a:xfrm>
        </p:spPr>
        <p:txBody>
          <a:bodyPr>
            <a:normAutofit fontScale="90000"/>
          </a:bodyPr>
          <a:lstStyle/>
          <a:p>
            <a:pPr algn="ctr" rtl="1"/>
            <a:r>
              <a:rPr lang="ar-IQ" b="1" dirty="0">
                <a:latin typeface="Calibri" panose="020F0502020204030204" pitchFamily="34" charset="0"/>
                <a:cs typeface="Calibri" panose="020F0502020204030204" pitchFamily="34" charset="0"/>
              </a:rPr>
              <a:t>المحاسبة القضائية</a:t>
            </a:r>
            <a:r>
              <a:rPr lang="ar-IQ" dirty="0">
                <a:latin typeface="Calibri" panose="020F0502020204030204" pitchFamily="34" charset="0"/>
                <a:cs typeface="Calibri" panose="020F0502020204030204" pitchFamily="34" charset="0"/>
              </a:rPr>
              <a:t/>
            </a:r>
            <a:br>
              <a:rPr lang="ar-IQ" dirty="0">
                <a:latin typeface="Calibri" panose="020F0502020204030204" pitchFamily="34" charset="0"/>
                <a:cs typeface="Calibri" panose="020F0502020204030204" pitchFamily="34" charset="0"/>
              </a:rPr>
            </a:br>
            <a:r>
              <a:rPr lang="ar-IQ" sz="4400" dirty="0">
                <a:latin typeface="Calibri" panose="020F0502020204030204" pitchFamily="34" charset="0"/>
                <a:cs typeface="Calibri" panose="020F0502020204030204" pitchFamily="34" charset="0"/>
              </a:rPr>
              <a:t>محاضرات لطلبة المرحلة الرابعة </a:t>
            </a:r>
            <a:br>
              <a:rPr lang="ar-IQ" sz="4400" dirty="0">
                <a:latin typeface="Calibri" panose="020F0502020204030204" pitchFamily="34" charset="0"/>
                <a:cs typeface="Calibri" panose="020F0502020204030204" pitchFamily="34" charset="0"/>
              </a:rPr>
            </a:br>
            <a:r>
              <a:rPr lang="ar-IQ" sz="4400" dirty="0">
                <a:latin typeface="Calibri" panose="020F0502020204030204" pitchFamily="34" charset="0"/>
                <a:cs typeface="Calibri" panose="020F0502020204030204" pitchFamily="34" charset="0"/>
              </a:rPr>
              <a:t>قسم المحاسبة – كلية الإدارة والاقتصاد</a:t>
            </a:r>
            <a:br>
              <a:rPr lang="ar-IQ" sz="4400" dirty="0">
                <a:latin typeface="Calibri" panose="020F0502020204030204" pitchFamily="34" charset="0"/>
                <a:cs typeface="Calibri" panose="020F0502020204030204" pitchFamily="34" charset="0"/>
              </a:rPr>
            </a:br>
            <a:r>
              <a:rPr lang="ar-IQ" sz="4400" dirty="0">
                <a:latin typeface="Calibri" panose="020F0502020204030204" pitchFamily="34" charset="0"/>
                <a:cs typeface="Calibri" panose="020F0502020204030204" pitchFamily="34" charset="0"/>
              </a:rPr>
              <a:t>2023 </a:t>
            </a:r>
            <a:endParaRPr lang="en-US" sz="44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xmlns="" id="{4A4C534E-87F9-174C-E654-84EF36DB6B52}"/>
              </a:ext>
            </a:extLst>
          </p:cNvPr>
          <p:cNvSpPr>
            <a:spLocks noGrp="1"/>
          </p:cNvSpPr>
          <p:nvPr>
            <p:ph type="subTitle" idx="1"/>
          </p:nvPr>
        </p:nvSpPr>
        <p:spPr/>
        <p:txBody>
          <a:bodyPr>
            <a:normAutofit lnSpcReduction="10000"/>
          </a:bodyPr>
          <a:lstStyle/>
          <a:p>
            <a:pPr algn="ctr" rtl="1"/>
            <a:r>
              <a:rPr lang="ar-IQ" sz="3900" b="1" dirty="0">
                <a:latin typeface="Calibri" panose="020F0502020204030204" pitchFamily="34" charset="0"/>
                <a:cs typeface="Calibri" panose="020F0502020204030204" pitchFamily="34" charset="0"/>
              </a:rPr>
              <a:t>   من أعداد </a:t>
            </a:r>
          </a:p>
          <a:p>
            <a:pPr algn="just" rtl="1"/>
            <a:r>
              <a:rPr lang="ar-IQ" sz="3200" b="1" dirty="0" smtClean="0">
                <a:latin typeface="Calibri" panose="020F0502020204030204" pitchFamily="34" charset="0"/>
                <a:cs typeface="Calibri" panose="020F0502020204030204" pitchFamily="34" charset="0"/>
              </a:rPr>
              <a:t>                   م</a:t>
            </a:r>
            <a:r>
              <a:rPr lang="ar-IQ" sz="3200" b="1" dirty="0">
                <a:latin typeface="Calibri" panose="020F0502020204030204" pitchFamily="34" charset="0"/>
                <a:cs typeface="Calibri" panose="020F0502020204030204" pitchFamily="34" charset="0"/>
              </a:rPr>
              <a:t>. </a:t>
            </a:r>
            <a:r>
              <a:rPr lang="ar-IQ" sz="3200" b="1" dirty="0" smtClean="0">
                <a:latin typeface="Calibri" panose="020F0502020204030204" pitchFamily="34" charset="0"/>
                <a:cs typeface="Calibri" panose="020F0502020204030204" pitchFamily="34" charset="0"/>
              </a:rPr>
              <a:t>به‌ناز </a:t>
            </a:r>
            <a:r>
              <a:rPr lang="ar-IQ" sz="3200" b="1" dirty="0">
                <a:latin typeface="Calibri" panose="020F0502020204030204" pitchFamily="34" charset="0"/>
                <a:cs typeface="Calibri" panose="020F0502020204030204" pitchFamily="34" charset="0"/>
              </a:rPr>
              <a:t>أبراهيم عمر</a:t>
            </a:r>
          </a:p>
          <a:p>
            <a:pPr algn="ctr" rtl="1"/>
            <a:endParaRPr lang="en-US" sz="3200" b="1"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xmlns="" id="{AA6765C3-96F1-CC32-45FB-15F0632AC907}"/>
              </a:ext>
            </a:extLst>
          </p:cNvPr>
          <p:cNvPicPr>
            <a:picLocks noChangeAspect="1"/>
          </p:cNvPicPr>
          <p:nvPr/>
        </p:nvPicPr>
        <p:blipFill>
          <a:blip r:embed="rId2"/>
          <a:stretch>
            <a:fillRect/>
          </a:stretch>
        </p:blipFill>
        <p:spPr>
          <a:xfrm>
            <a:off x="10125860" y="312493"/>
            <a:ext cx="1079086" cy="999831"/>
          </a:xfrm>
          <a:prstGeom prst="rect">
            <a:avLst/>
          </a:prstGeom>
        </p:spPr>
      </p:pic>
    </p:spTree>
    <p:extLst>
      <p:ext uri="{BB962C8B-B14F-4D97-AF65-F5344CB8AC3E}">
        <p14:creationId xmlns:p14="http://schemas.microsoft.com/office/powerpoint/2010/main" val="2147793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798443"/>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993914" y="1060174"/>
            <a:ext cx="10509110" cy="5353878"/>
          </a:xfrm>
        </p:spPr>
        <p:txBody>
          <a:bodyPr anchor="t">
            <a:normAutofit fontScale="92500" lnSpcReduction="20000"/>
          </a:bodyPr>
          <a:lstStyle/>
          <a:p>
            <a:pPr marL="0" marR="0" indent="0" algn="just" rtl="1">
              <a:lnSpc>
                <a:spcPct val="150000"/>
              </a:lnSpc>
              <a:spcBef>
                <a:spcPts val="0"/>
              </a:spcBef>
              <a:spcAft>
                <a:spcPts val="0"/>
              </a:spcAft>
              <a:buNone/>
            </a:pPr>
            <a:r>
              <a:rPr lang="ar-IQ" b="1" u="sng" dirty="0">
                <a:latin typeface="Simplified Arabic" panose="02020603050405020304" pitchFamily="18" charset="-78"/>
                <a:cs typeface="Simplified Arabic" panose="02020603050405020304" pitchFamily="18" charset="-78"/>
              </a:rPr>
              <a:t>خامسا: مهارات  المحاسب القضائي</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يحتاج المحاسب القضائي الى مهارات مختلفة عن تلك التي يتطلبها العمل كمحاسب فالمحاسب القضائي لابد وان يتحلى بالمهارات التالية: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1-	مهارات التدقيق : تتميز المهارات المدقق بالأهمية بالنسبة للمحاسب القضائي لن جمع المعلومات واثباتها في المحاسبة القضائية تتطلب من المحاسب القضائي ان يكون قادرا على جمع وتحليل المعلومات ذات العلاقة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2-	مهارات التحقيق: والمتمثلة بأساليب المراقبة وإجراء المقابلات الشخصية والاستجواب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3-	مهارات علم الاجرام: وتشمل على دراسة علم نفس الاجرام كونها مرتبطة بمعرفة حوافز مرتكب الجريمة وطبيعته  النفسية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4-	العلوم المحاسبية: وتساعد في تحليل وتفسير المعلومات المالية الضرورية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5-	المهارات القانونية : كون هذه المهارات تساهم في دعم معرفة المحاسب في معرفة وتحديد أنواع الأدلة الضرورية التي تتفق مع المعايير القانونية للسلطات القضائية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6-	المعرفة بتكنولوجيا المعلومات: أصبحت هذه المهارات من الأساسيات التي يجب ان يتمتع بها المحاسب القضائي كون معظم الجرائم المالية ذات صلة وثيقة بالتكنولوجيا.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7-	مهارات الاتصال: وهي تتمثل في كيفية توصيل المعلومة الى المستفيدين منها من خلال كتابة التقارير المطلوب تقديمها الى الجهات المتخصصة. </a:t>
            </a:r>
          </a:p>
        </p:txBody>
      </p:sp>
    </p:spTree>
    <p:extLst>
      <p:ext uri="{BB962C8B-B14F-4D97-AF65-F5344CB8AC3E}">
        <p14:creationId xmlns:p14="http://schemas.microsoft.com/office/powerpoint/2010/main" val="2803277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639417"/>
          </a:xfrm>
        </p:spPr>
        <p:txBody>
          <a:bodyPr>
            <a:normAutofit fontScale="90000"/>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993914" y="901148"/>
            <a:ext cx="10509110" cy="5512904"/>
          </a:xfrm>
        </p:spPr>
        <p:txBody>
          <a:bodyPr anchor="t">
            <a:normAutofit/>
          </a:bodyPr>
          <a:lstStyle/>
          <a:p>
            <a:pPr marL="0" indent="0" algn="just" rtl="1">
              <a:lnSpc>
                <a:spcPct val="150000"/>
              </a:lnSpc>
              <a:spcBef>
                <a:spcPts val="0"/>
              </a:spcBef>
              <a:spcAft>
                <a:spcPts val="0"/>
              </a:spcAft>
              <a:buNone/>
            </a:pPr>
            <a:r>
              <a:rPr lang="ar-IQ" b="1" dirty="0">
                <a:latin typeface="Simplified Arabic" panose="02020603050405020304" pitchFamily="18" charset="-78"/>
                <a:cs typeface="Simplified Arabic" panose="02020603050405020304" pitchFamily="18" charset="-78"/>
              </a:rPr>
              <a:t>المحاسبة القضائية والتدقيق: </a:t>
            </a:r>
            <a:r>
              <a:rPr lang="ar-IQ" sz="2000" dirty="0">
                <a:latin typeface="Simplified Arabic" panose="02020603050405020304" pitchFamily="18" charset="-78"/>
                <a:cs typeface="Simplified Arabic" panose="02020603050405020304" pitchFamily="18" charset="-78"/>
              </a:rPr>
              <a:t>يمكن التركيز على اهم الفروق بين المحاسب القضائي والمدقق وهذا ما يمكن توضيحه </a:t>
            </a:r>
          </a:p>
          <a:p>
            <a:pPr marL="0" indent="0" algn="just" rtl="1">
              <a:lnSpc>
                <a:spcPct val="150000"/>
              </a:lnSpc>
              <a:spcBef>
                <a:spcPts val="0"/>
              </a:spcBef>
              <a:spcAft>
                <a:spcPts val="0"/>
              </a:spcAft>
              <a:buNone/>
            </a:pPr>
            <a:endParaRPr lang="ar-IQ" dirty="0">
              <a:latin typeface="Simplified Arabic" panose="02020603050405020304" pitchFamily="18" charset="-78"/>
              <a:cs typeface="Simplified Arabic" panose="02020603050405020304" pitchFamily="18" charset="-78"/>
            </a:endParaRPr>
          </a:p>
          <a:p>
            <a:pPr marL="0" marR="0" indent="0" algn="just" rtl="1">
              <a:lnSpc>
                <a:spcPct val="150000"/>
              </a:lnSpc>
              <a:spcBef>
                <a:spcPts val="0"/>
              </a:spcBef>
              <a:spcAft>
                <a:spcPts val="0"/>
              </a:spcAft>
              <a:buNone/>
            </a:pPr>
            <a:endParaRPr lang="ar-IQ" b="1" u="sng" dirty="0">
              <a:latin typeface="Simplified Arabic" panose="02020603050405020304" pitchFamily="18" charset="-78"/>
              <a:cs typeface="Simplified Arabic" panose="02020603050405020304" pitchFamily="18" charset="-78"/>
            </a:endParaRPr>
          </a:p>
        </p:txBody>
      </p:sp>
      <p:graphicFrame>
        <p:nvGraphicFramePr>
          <p:cNvPr id="4" name="Table 3">
            <a:extLst>
              <a:ext uri="{FF2B5EF4-FFF2-40B4-BE49-F238E27FC236}">
                <a16:creationId xmlns:a16="http://schemas.microsoft.com/office/drawing/2014/main" xmlns="" id="{5C75D5C8-5595-568E-4FA2-CC524711AF75}"/>
              </a:ext>
            </a:extLst>
          </p:cNvPr>
          <p:cNvGraphicFramePr>
            <a:graphicFrameLocks noGrp="1"/>
          </p:cNvGraphicFramePr>
          <p:nvPr>
            <p:extLst>
              <p:ext uri="{D42A27DB-BD31-4B8C-83A1-F6EECF244321}">
                <p14:modId xmlns:p14="http://schemas.microsoft.com/office/powerpoint/2010/main" val="1127188058"/>
              </p:ext>
            </p:extLst>
          </p:nvPr>
        </p:nvGraphicFramePr>
        <p:xfrm>
          <a:off x="1384915" y="1643270"/>
          <a:ext cx="9905937" cy="5238661"/>
        </p:xfrm>
        <a:graphic>
          <a:graphicData uri="http://schemas.openxmlformats.org/drawingml/2006/table">
            <a:tbl>
              <a:tblPr rtl="1" firstRow="1" firstCol="1" bandRow="1"/>
              <a:tblGrid>
                <a:gridCol w="1179443">
                  <a:extLst>
                    <a:ext uri="{9D8B030D-6E8A-4147-A177-3AD203B41FA5}">
                      <a16:colId xmlns:a16="http://schemas.microsoft.com/office/drawing/2014/main" xmlns="" val="2671434846"/>
                    </a:ext>
                  </a:extLst>
                </a:gridCol>
                <a:gridCol w="4439925">
                  <a:extLst>
                    <a:ext uri="{9D8B030D-6E8A-4147-A177-3AD203B41FA5}">
                      <a16:colId xmlns:a16="http://schemas.microsoft.com/office/drawing/2014/main" xmlns="" val="4191416490"/>
                    </a:ext>
                  </a:extLst>
                </a:gridCol>
                <a:gridCol w="4286569">
                  <a:extLst>
                    <a:ext uri="{9D8B030D-6E8A-4147-A177-3AD203B41FA5}">
                      <a16:colId xmlns:a16="http://schemas.microsoft.com/office/drawing/2014/main" xmlns="" val="95208617"/>
                    </a:ext>
                  </a:extLst>
                </a:gridCol>
              </a:tblGrid>
              <a:tr h="280635">
                <a:tc>
                  <a:txBody>
                    <a:bodyPr/>
                    <a:lstStyle/>
                    <a:p>
                      <a:pPr marL="0" marR="0" algn="ctr" rtl="1">
                        <a:lnSpc>
                          <a:spcPct val="107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المجال</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07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المحاسبة القضائية</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0" marR="0" algn="ctr" rtl="1">
                        <a:lnSpc>
                          <a:spcPct val="107000"/>
                        </a:lnSpc>
                        <a:spcBef>
                          <a:spcPts val="0"/>
                        </a:spcBef>
                        <a:spcAft>
                          <a:spcPts val="0"/>
                        </a:spcAft>
                      </a:pPr>
                      <a:r>
                        <a:rPr lang="ar-IQ" sz="1800" b="1" dirty="0">
                          <a:effectLst/>
                          <a:latin typeface="Calibri" panose="020F0502020204030204" pitchFamily="34" charset="0"/>
                          <a:ea typeface="Calibri" panose="020F0502020204030204" pitchFamily="34" charset="0"/>
                          <a:cs typeface="Simplified Arabic" panose="02020603050405020304" pitchFamily="18" charset="-78"/>
                        </a:rPr>
                        <a:t>التدقيق</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796532706"/>
                  </a:ext>
                </a:extLst>
              </a:tr>
              <a:tr h="841902">
                <a:tc>
                  <a:txBody>
                    <a:bodyPr/>
                    <a:lstStyle/>
                    <a:p>
                      <a:pPr marL="0" marR="0" algn="ctr" rtl="1">
                        <a:lnSpc>
                          <a:spcPct val="107000"/>
                        </a:lnSpc>
                        <a:spcBef>
                          <a:spcPts val="0"/>
                        </a:spcBef>
                        <a:spcAft>
                          <a:spcPts val="0"/>
                        </a:spcAft>
                      </a:pPr>
                      <a:r>
                        <a:rPr lang="ar-IQ" sz="2000" b="1" dirty="0">
                          <a:effectLst/>
                          <a:latin typeface="Calibri" panose="020F0502020204030204" pitchFamily="34" charset="0"/>
                          <a:ea typeface="Calibri" panose="020F0502020204030204" pitchFamily="34" charset="0"/>
                          <a:cs typeface="Simplified Arabic" panose="02020603050405020304" pitchFamily="18" charset="-78"/>
                        </a:rPr>
                        <a:t>الرأي</a:t>
                      </a:r>
                      <a:r>
                        <a:rPr lang="ar-IQ" sz="1100" dirty="0">
                          <a:effectLst/>
                          <a:latin typeface="Calibri" panose="020F0502020204030204" pitchFamily="34" charset="0"/>
                          <a:ea typeface="Calibri" panose="020F0502020204030204" pitchFamily="34" charset="0"/>
                          <a:cs typeface="Simplified Arabic" panose="02020603050405020304" pitchFamily="18" charset="-78"/>
                        </a:rPr>
                        <a:t> </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تقدم رأي يستند الى الواقع حول قضية عليها</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 نزاع قانوني</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400" dirty="0">
                          <a:effectLst/>
                          <a:latin typeface="Calibri" panose="020F0502020204030204" pitchFamily="34" charset="0"/>
                          <a:ea typeface="Calibri" panose="020F0502020204030204" pitchFamily="34" charset="0"/>
                          <a:cs typeface="Simplified Arabic" panose="02020603050405020304" pitchFamily="18" charset="-78"/>
                        </a:rPr>
                        <a:t>يقدم رأي مهني حول عدالة تمثيل التقارير المالية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55041990"/>
                  </a:ext>
                </a:extLst>
              </a:tr>
              <a:tr h="280635">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الوظيفة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محقق, خبير , شاهد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مدقق</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83898765"/>
                  </a:ext>
                </a:extLst>
              </a:tr>
              <a:tr h="280635">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الحاجة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هنالك تزايد في الحاجة الى هذه الخدمة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عملية روتينية ثابتة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67485398"/>
                  </a:ext>
                </a:extLst>
              </a:tr>
              <a:tr h="280635">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القضايا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يتعامل مع كل القضايا المدنية و الجنائية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يتعامل مع  القضايا المدنية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42779911"/>
                  </a:ext>
                </a:extLst>
              </a:tr>
              <a:tr h="841902">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الهدف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التأكد من كل الملاحظات غير القانونية والمشكوك فيها والتي تمثل البيئة المساعدة على الغش</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تقديم تقرير يوضح رأي فني محايد عن حقيقة النشاط و مدى صدق وعدالة القوائم المالية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07994089"/>
                  </a:ext>
                </a:extLst>
              </a:tr>
              <a:tr h="280635">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النطاق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أكثر خوضا في التفاصيل وأقل أتساعا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a:effectLst/>
                          <a:latin typeface="Calibri" panose="020F0502020204030204" pitchFamily="34" charset="0"/>
                          <a:ea typeface="Calibri" panose="020F0502020204030204" pitchFamily="34" charset="0"/>
                          <a:cs typeface="Simplified Arabic" panose="02020603050405020304" pitchFamily="18" charset="-78"/>
                        </a:rPr>
                        <a:t>أكثر أتساعا وأقل خوضا في التفاصيل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95647715"/>
                  </a:ext>
                </a:extLst>
              </a:tr>
              <a:tr h="561267">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المهارات المطلوبة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مهارات متخصصة ومتكاملة لكل من المحاسبة والتدقيق والأساليب القانونية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مهارات أعداد وعرض القوائم المالية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08139462"/>
                  </a:ext>
                </a:extLst>
              </a:tr>
              <a:tr h="561267">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الأساليب والإجراءات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أساليب خاصة وتختلف بحسب الحالة محل التحقيق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أساليب معروفة ولا تتطلب إجراءات خاصة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19004183"/>
                  </a:ext>
                </a:extLst>
              </a:tr>
              <a:tr h="561267">
                <a:tc>
                  <a:txBody>
                    <a:bodyPr/>
                    <a:lstStyle/>
                    <a:p>
                      <a:pPr marL="0" marR="0" algn="ctr"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المعرفة القانونية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algn="just" rtl="1">
                        <a:lnSpc>
                          <a:spcPct val="107000"/>
                        </a:lnSpc>
                        <a:spcBef>
                          <a:spcPts val="0"/>
                        </a:spcBef>
                        <a:spcAft>
                          <a:spcPts val="0"/>
                        </a:spcAft>
                      </a:pPr>
                      <a:r>
                        <a:rPr lang="ar-IQ" sz="2000">
                          <a:effectLst/>
                          <a:latin typeface="Calibri" panose="020F0502020204030204" pitchFamily="34" charset="0"/>
                          <a:ea typeface="Calibri" panose="020F0502020204030204" pitchFamily="34" charset="0"/>
                          <a:cs typeface="Simplified Arabic" panose="02020603050405020304" pitchFamily="18" charset="-78"/>
                        </a:rPr>
                        <a:t>تتطلب معرفة قانونية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lnSpc>
                          <a:spcPct val="107000"/>
                        </a:lnSpc>
                        <a:spcBef>
                          <a:spcPts val="0"/>
                        </a:spcBef>
                        <a:spcAft>
                          <a:spcPts val="0"/>
                        </a:spcAft>
                      </a:pPr>
                      <a:r>
                        <a:rPr lang="ar-IQ" sz="2000" dirty="0">
                          <a:effectLst/>
                          <a:latin typeface="Calibri" panose="020F0502020204030204" pitchFamily="34" charset="0"/>
                          <a:ea typeface="Calibri" panose="020F0502020204030204" pitchFamily="34" charset="0"/>
                          <a:cs typeface="Simplified Arabic" panose="02020603050405020304" pitchFamily="18" charset="-78"/>
                        </a:rPr>
                        <a:t>لا تتطلب معرفة قانونية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55210" marR="552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4072766"/>
                  </a:ext>
                </a:extLst>
              </a:tr>
            </a:tbl>
          </a:graphicData>
        </a:graphic>
      </p:graphicFrame>
    </p:spTree>
    <p:extLst>
      <p:ext uri="{BB962C8B-B14F-4D97-AF65-F5344CB8AC3E}">
        <p14:creationId xmlns:p14="http://schemas.microsoft.com/office/powerpoint/2010/main" val="2137318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639417"/>
          </a:xfrm>
        </p:spPr>
        <p:txBody>
          <a:bodyPr>
            <a:normAutofit fontScale="90000"/>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993914" y="901148"/>
            <a:ext cx="10509110" cy="5512904"/>
          </a:xfrm>
        </p:spPr>
        <p:txBody>
          <a:bodyPr anchor="t">
            <a:normAutofit/>
          </a:bodyPr>
          <a:lstStyle/>
          <a:p>
            <a:pPr marL="0" marR="0" algn="just" rtl="1">
              <a:lnSpc>
                <a:spcPct val="107000"/>
              </a:lnSpc>
              <a:spcBef>
                <a:spcPts val="0"/>
              </a:spcBef>
              <a:spcAft>
                <a:spcPts val="800"/>
              </a:spcAft>
            </a:pPr>
            <a:r>
              <a:rPr lang="ar-IQ" sz="2000" b="1" dirty="0">
                <a:effectLst/>
                <a:latin typeface="Simplified Arabic" panose="02020603050405020304" pitchFamily="18" charset="-78"/>
                <a:ea typeface="Calibri" panose="020F0502020204030204" pitchFamily="34" charset="0"/>
                <a:cs typeface="Simplified Arabic" panose="02020603050405020304" pitchFamily="18" charset="-78"/>
              </a:rPr>
              <a:t>أساليب المحاسبة القضائية: </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algn="just" rtl="1">
              <a:lnSpc>
                <a:spcPct val="107000"/>
              </a:lnSpc>
              <a:spcBef>
                <a:spcPts val="0"/>
              </a:spcBef>
              <a:spcAft>
                <a:spcPts val="800"/>
              </a:spcAft>
            </a:pP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من  اهم الأساليب و التقنيات التي يستخدمها فريق المحاسبة القضائية</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mj-lt"/>
              <a:buAutoNum type="arabicPeriod"/>
            </a:pPr>
            <a:r>
              <a:rPr lang="ar-IQ" sz="2000" b="1" dirty="0">
                <a:effectLst/>
                <a:latin typeface="Simplified Arabic" panose="02020603050405020304" pitchFamily="18" charset="-78"/>
                <a:ea typeface="Calibri" panose="020F0502020204030204" pitchFamily="34" charset="0"/>
                <a:cs typeface="Simplified Arabic" panose="02020603050405020304" pitchFamily="18" charset="-78"/>
              </a:rPr>
              <a:t>تحليل مصادر الأموال واستخدامها من خلال الوسائل التالية:</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مدى صحة مستندات القبض والصرف </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معلومات حول العلاقة بين الأطراف في الصفقات ذات المبالغ الكبيرة </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الوثائق الثبوتية للموجودات الثابتة</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إجراء مقابلات مع المدراء التنفيذيين </a:t>
            </a:r>
            <a:endParaRPr lang="en-US" sz="20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sz="2000" dirty="0">
                <a:effectLst/>
                <a:latin typeface="Simplified Arabic" panose="02020603050405020304" pitchFamily="18" charset="-78"/>
                <a:ea typeface="Calibri" panose="020F0502020204030204" pitchFamily="34" charset="0"/>
                <a:cs typeface="Simplified Arabic" panose="02020603050405020304" pitchFamily="18" charset="-78"/>
              </a:rPr>
              <a:t>الاطلاع على ملاحظات المدقق الخارجي</a:t>
            </a:r>
            <a:endParaRPr lang="en-US" sz="2000" b="1" dirty="0">
              <a:solidFill>
                <a:schemeClr val="accent1">
                  <a:lumMod val="75000"/>
                </a:schemeClr>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L="0" indent="0" algn="just" rtl="1">
              <a:lnSpc>
                <a:spcPct val="150000"/>
              </a:lnSpc>
              <a:spcBef>
                <a:spcPts val="0"/>
              </a:spcBef>
              <a:spcAft>
                <a:spcPts val="0"/>
              </a:spcAft>
              <a:buNone/>
            </a:pPr>
            <a:r>
              <a:rPr lang="ar-IQ" sz="2000" b="1" dirty="0">
                <a:solidFill>
                  <a:schemeClr val="accent1">
                    <a:lumMod val="75000"/>
                  </a:schemeClr>
                </a:solidFill>
                <a:latin typeface="Simplified Arabic" panose="02020603050405020304" pitchFamily="18" charset="-78"/>
                <a:cs typeface="Simplified Arabic" panose="02020603050405020304" pitchFamily="18" charset="-78"/>
              </a:rPr>
              <a:t>2-</a:t>
            </a:r>
            <a:r>
              <a:rPr lang="ar-IQ" sz="2000" dirty="0">
                <a:latin typeface="Simplified Arabic" panose="02020603050405020304" pitchFamily="18" charset="-78"/>
                <a:cs typeface="Simplified Arabic" panose="02020603050405020304" pitchFamily="18" charset="-78"/>
              </a:rPr>
              <a:t>	</a:t>
            </a:r>
            <a:r>
              <a:rPr lang="ar-IQ" sz="2000" b="1" dirty="0">
                <a:latin typeface="Simplified Arabic" panose="02020603050405020304" pitchFamily="18" charset="-78"/>
                <a:cs typeface="Simplified Arabic" panose="02020603050405020304" pitchFamily="18" charset="-78"/>
              </a:rPr>
              <a:t>مسار المحاسبة القضائية: ويتم ذلك من خلال </a:t>
            </a:r>
          </a:p>
          <a:p>
            <a:pPr marL="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أثبات مصدر الدليل المالي وبيان كيفية حصوله </a:t>
            </a:r>
          </a:p>
          <a:p>
            <a:pPr marL="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تحديد العلاقة بين الوثائق والشخص الصادرة عنه الوثائق</a:t>
            </a:r>
          </a:p>
          <a:p>
            <a:pPr marL="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هل تم التأكد من صحة الوثائق.</a:t>
            </a:r>
          </a:p>
          <a:p>
            <a:pPr marL="0" indent="0" algn="just" rtl="1">
              <a:lnSpc>
                <a:spcPct val="150000"/>
              </a:lnSpc>
              <a:spcBef>
                <a:spcPts val="0"/>
              </a:spcBef>
              <a:spcAft>
                <a:spcPts val="0"/>
              </a:spcAft>
              <a:buNone/>
            </a:pPr>
            <a:endParaRPr lang="ar-IQ" sz="2000" dirty="0">
              <a:latin typeface="Simplified Arabic" panose="02020603050405020304" pitchFamily="18" charset="-78"/>
              <a:cs typeface="Simplified Arabic" panose="02020603050405020304" pitchFamily="18" charset="-78"/>
            </a:endParaRPr>
          </a:p>
          <a:p>
            <a:pPr marL="0" indent="0" algn="just" rtl="1">
              <a:lnSpc>
                <a:spcPct val="150000"/>
              </a:lnSpc>
              <a:spcBef>
                <a:spcPts val="0"/>
              </a:spcBef>
              <a:spcAft>
                <a:spcPts val="0"/>
              </a:spcAft>
              <a:buNone/>
            </a:pPr>
            <a:endParaRPr lang="ar-IQ" dirty="0">
              <a:latin typeface="Simplified Arabic" panose="02020603050405020304" pitchFamily="18" charset="-78"/>
              <a:cs typeface="Simplified Arabic" panose="02020603050405020304" pitchFamily="18" charset="-78"/>
            </a:endParaRPr>
          </a:p>
          <a:p>
            <a:pPr marL="0" marR="0" indent="0" algn="just" rtl="1">
              <a:lnSpc>
                <a:spcPct val="150000"/>
              </a:lnSpc>
              <a:spcBef>
                <a:spcPts val="0"/>
              </a:spcBef>
              <a:spcAft>
                <a:spcPts val="0"/>
              </a:spcAft>
              <a:buNone/>
            </a:pPr>
            <a:endParaRPr lang="ar-IQ" b="1" u="sng"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09280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639417"/>
          </a:xfrm>
        </p:spPr>
        <p:txBody>
          <a:bodyPr>
            <a:normAutofit fontScale="90000"/>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993914" y="901148"/>
            <a:ext cx="10509110" cy="5512904"/>
          </a:xfrm>
        </p:spPr>
        <p:txBody>
          <a:bodyPr anchor="t">
            <a:normAutofit lnSpcReduction="10000"/>
          </a:bodyPr>
          <a:lstStyle/>
          <a:p>
            <a:pPr marL="0" marR="0" lvl="0" indent="0" algn="just" rtl="1">
              <a:lnSpc>
                <a:spcPct val="107000"/>
              </a:lnSpc>
              <a:spcBef>
                <a:spcPts val="0"/>
              </a:spcBef>
              <a:spcAft>
                <a:spcPts val="800"/>
              </a:spcAft>
              <a:buNone/>
            </a:pPr>
            <a:r>
              <a:rPr lang="ar-IQ" sz="2000" b="1" dirty="0">
                <a:latin typeface="Calibri" panose="020F0502020204030204" pitchFamily="34" charset="0"/>
                <a:ea typeface="Calibri" panose="020F0502020204030204" pitchFamily="34" charset="0"/>
                <a:cs typeface="Simplified Arabic" panose="02020603050405020304" pitchFamily="18" charset="-78"/>
              </a:rPr>
              <a:t>3 . </a:t>
            </a:r>
            <a:r>
              <a:rPr lang="ar-IQ" b="1" dirty="0">
                <a:effectLst/>
                <a:latin typeface="Simplified Arabic" panose="02020603050405020304" pitchFamily="18" charset="-78"/>
                <a:ea typeface="Calibri" panose="020F0502020204030204" pitchFamily="34" charset="0"/>
                <a:cs typeface="Simplified Arabic" panose="02020603050405020304" pitchFamily="18" charset="-78"/>
              </a:rPr>
              <a:t>عملية التحليل الزمني: لتكوين قاعدة بيانات للاسترشاد بها وفقا لمخطط زمني ملائم</a:t>
            </a:r>
            <a:endParaRPr lang="en-US"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dirty="0">
                <a:effectLst/>
                <a:latin typeface="Simplified Arabic" panose="02020603050405020304" pitchFamily="18" charset="-78"/>
                <a:ea typeface="Calibri" panose="020F0502020204030204" pitchFamily="34" charset="0"/>
                <a:cs typeface="Simplified Arabic" panose="02020603050405020304" pitchFamily="18" charset="-78"/>
              </a:rPr>
              <a:t>عرض التفاصيل الخاصة بالقضية محل النزاع القانوني </a:t>
            </a:r>
            <a:endParaRPr lang="en-US"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dirty="0">
                <a:effectLst/>
                <a:latin typeface="Simplified Arabic" panose="02020603050405020304" pitchFamily="18" charset="-78"/>
                <a:ea typeface="Calibri" panose="020F0502020204030204" pitchFamily="34" charset="0"/>
                <a:cs typeface="Simplified Arabic" panose="02020603050405020304" pitchFamily="18" charset="-78"/>
              </a:rPr>
              <a:t>ربط القضية محل النزاع بالأحداث الزمنية التي لها صلة.</a:t>
            </a:r>
            <a:endParaRPr lang="ar-IQ" dirty="0">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 rtl="1">
              <a:lnSpc>
                <a:spcPct val="107000"/>
              </a:lnSpc>
              <a:spcBef>
                <a:spcPts val="0"/>
              </a:spcBef>
              <a:spcAft>
                <a:spcPts val="800"/>
              </a:spcAft>
              <a:buNone/>
            </a:pPr>
            <a:r>
              <a:rPr lang="ar-IQ" b="1" dirty="0">
                <a:latin typeface="Simplified Arabic" panose="02020603050405020304" pitchFamily="18" charset="-78"/>
                <a:ea typeface="Calibri" panose="020F0502020204030204" pitchFamily="34" charset="0"/>
                <a:cs typeface="Simplified Arabic" panose="02020603050405020304" pitchFamily="18" charset="-78"/>
              </a:rPr>
              <a:t>4 </a:t>
            </a:r>
            <a:r>
              <a:rPr lang="ar-IQ" b="1" dirty="0">
                <a:effectLst/>
                <a:latin typeface="Simplified Arabic" panose="02020603050405020304" pitchFamily="18" charset="-78"/>
                <a:ea typeface="Calibri" panose="020F0502020204030204" pitchFamily="34" charset="0"/>
                <a:cs typeface="Simplified Arabic" panose="02020603050405020304" pitchFamily="18" charset="-78"/>
              </a:rPr>
              <a:t>. خرائط التعقب: </a:t>
            </a:r>
            <a:endParaRPr lang="en-US"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dirty="0">
                <a:effectLst/>
                <a:latin typeface="Simplified Arabic" panose="02020603050405020304" pitchFamily="18" charset="-78"/>
                <a:ea typeface="Calibri" panose="020F0502020204030204" pitchFamily="34" charset="0"/>
                <a:cs typeface="Simplified Arabic" panose="02020603050405020304" pitchFamily="18" charset="-78"/>
              </a:rPr>
              <a:t>تستخدم من أجل اظهار تدفق الأموال بين الأطراف </a:t>
            </a:r>
            <a:endParaRPr lang="en-US"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07000"/>
              </a:lnSpc>
              <a:spcBef>
                <a:spcPts val="0"/>
              </a:spcBef>
              <a:spcAft>
                <a:spcPts val="800"/>
              </a:spcAft>
              <a:buFont typeface="Simplified Arabic" panose="02020603050405020304" pitchFamily="18" charset="-78"/>
              <a:buChar char="-"/>
            </a:pPr>
            <a:r>
              <a:rPr lang="ar-IQ" dirty="0">
                <a:effectLst/>
                <a:latin typeface="Simplified Arabic" panose="02020603050405020304" pitchFamily="18" charset="-78"/>
                <a:ea typeface="Calibri" panose="020F0502020204030204" pitchFamily="34" charset="0"/>
                <a:cs typeface="Simplified Arabic" panose="02020603050405020304" pitchFamily="18" charset="-78"/>
              </a:rPr>
              <a:t>إظهار حالات غسيل الأموال </a:t>
            </a:r>
          </a:p>
          <a:p>
            <a:pPr marL="0" marR="0" lvl="0" indent="0" algn="just" rtl="1">
              <a:lnSpc>
                <a:spcPct val="107000"/>
              </a:lnSpc>
              <a:spcBef>
                <a:spcPts val="0"/>
              </a:spcBef>
              <a:spcAft>
                <a:spcPts val="800"/>
              </a:spcAft>
              <a:buNone/>
            </a:pPr>
            <a:r>
              <a:rPr lang="ar-IQ" b="1" dirty="0">
                <a:latin typeface="Simplified Arabic" panose="02020603050405020304" pitchFamily="18" charset="-78"/>
                <a:ea typeface="Calibri" panose="020F0502020204030204" pitchFamily="34" charset="0"/>
                <a:cs typeface="Simplified Arabic" panose="02020603050405020304" pitchFamily="18" charset="-78"/>
              </a:rPr>
              <a:t>5. </a:t>
            </a:r>
            <a:r>
              <a:rPr lang="ar-IQ" b="1" dirty="0">
                <a:effectLst/>
                <a:latin typeface="Simplified Arabic" panose="02020603050405020304" pitchFamily="18" charset="-78"/>
                <a:ea typeface="Calibri" panose="020F0502020204030204" pitchFamily="34" charset="0"/>
                <a:cs typeface="Simplified Arabic" panose="02020603050405020304" pitchFamily="18" charset="-78"/>
              </a:rPr>
              <a:t>تحليل الربط: </a:t>
            </a:r>
          </a:p>
          <a:p>
            <a:pPr marL="0" marR="0" lvl="0" indent="0" algn="just" rtl="1">
              <a:lnSpc>
                <a:spcPct val="107000"/>
              </a:lnSpc>
              <a:spcBef>
                <a:spcPts val="0"/>
              </a:spcBef>
              <a:spcAft>
                <a:spcPts val="800"/>
              </a:spcAft>
              <a:buNone/>
            </a:pPr>
            <a:r>
              <a:rPr lang="ar-IQ" b="1" dirty="0">
                <a:latin typeface="Simplified Arabic" panose="02020603050405020304" pitchFamily="18" charset="-78"/>
                <a:ea typeface="Calibri" panose="020F0502020204030204" pitchFamily="34" charset="0"/>
                <a:cs typeface="Simplified Arabic" panose="02020603050405020304" pitchFamily="18" charset="-78"/>
              </a:rPr>
              <a:t>    </a:t>
            </a:r>
            <a:r>
              <a:rPr lang="ar-IQ" dirty="0">
                <a:effectLst/>
                <a:latin typeface="Simplified Arabic" panose="02020603050405020304" pitchFamily="18" charset="-78"/>
                <a:ea typeface="Calibri" panose="020F0502020204030204" pitchFamily="34" charset="0"/>
                <a:cs typeface="Simplified Arabic" panose="02020603050405020304" pitchFamily="18" charset="-78"/>
              </a:rPr>
              <a:t>حيث يعتمد عليه في قهم العلاقات بين الأشخاص وصلتها بالبيانات أو المعلومات المالية أو بالصفقات التجارية.</a:t>
            </a:r>
            <a:endParaRPr lang="ar-IQ" dirty="0">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 rtl="1">
              <a:lnSpc>
                <a:spcPct val="107000"/>
              </a:lnSpc>
              <a:spcBef>
                <a:spcPts val="0"/>
              </a:spcBef>
              <a:spcAft>
                <a:spcPts val="800"/>
              </a:spcAft>
              <a:buNone/>
            </a:pPr>
            <a:r>
              <a:rPr lang="ar-IQ" b="1" dirty="0">
                <a:effectLst/>
                <a:latin typeface="Simplified Arabic" panose="02020603050405020304" pitchFamily="18" charset="-78"/>
                <a:ea typeface="Calibri" panose="020F0502020204030204" pitchFamily="34" charset="0"/>
                <a:cs typeface="Simplified Arabic" panose="02020603050405020304" pitchFamily="18" charset="-78"/>
              </a:rPr>
              <a:t>6. تعقب الصفقات: </a:t>
            </a:r>
          </a:p>
          <a:p>
            <a:pPr marL="0" marR="0" lvl="0" indent="0" algn="just" rtl="1">
              <a:lnSpc>
                <a:spcPct val="107000"/>
              </a:lnSpc>
              <a:spcBef>
                <a:spcPts val="0"/>
              </a:spcBef>
              <a:spcAft>
                <a:spcPts val="800"/>
              </a:spcAft>
              <a:buNone/>
            </a:pPr>
            <a:r>
              <a:rPr lang="ar-IQ" dirty="0">
                <a:effectLst/>
                <a:latin typeface="Simplified Arabic" panose="02020603050405020304" pitchFamily="18" charset="-78"/>
                <a:ea typeface="Calibri" panose="020F0502020204030204" pitchFamily="34" charset="0"/>
                <a:cs typeface="Simplified Arabic" panose="02020603050405020304" pitchFamily="18" charset="-78"/>
              </a:rPr>
              <a:t>   ويطلق عليها بـ(شريط الجريمة) فهو يتضمن أية بيانات موضع شك حتى لو كانت مبالغ صغيرة ولكنه متكررة.</a:t>
            </a:r>
            <a:endParaRPr lang="en-US"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095086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639417"/>
          </a:xfrm>
        </p:spPr>
        <p:txBody>
          <a:bodyPr>
            <a:normAutofit fontScale="90000"/>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083365"/>
            <a:ext cx="10509110" cy="5512904"/>
          </a:xfrm>
        </p:spPr>
        <p:txBody>
          <a:bodyPr anchor="t">
            <a:noAutofit/>
          </a:bodyPr>
          <a:lstStyle/>
          <a:p>
            <a:pPr marL="0" marR="0" lvl="0" indent="0" algn="just" rtl="1">
              <a:lnSpc>
                <a:spcPct val="107000"/>
              </a:lnSpc>
              <a:spcBef>
                <a:spcPts val="0"/>
              </a:spcBef>
              <a:spcAft>
                <a:spcPts val="800"/>
              </a:spcAft>
              <a:buNone/>
            </a:pP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7. دليل السيولة: </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ويستخدم هذا الأسلوب لإثبات أن حسابات النقد المثبتة في الشركة مطابقة مع ما موجود في المصرف. بالإضافة الى ذلك لإثبات مدى تطابق حسابات الشركة مع المصروف أو غيره، أي مطابقة الحسابات الفعلية مع الحسابات الدفترية.</a:t>
            </a:r>
            <a:endParaRPr lang="en-US" sz="2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 rtl="1">
              <a:lnSpc>
                <a:spcPct val="107000"/>
              </a:lnSpc>
              <a:spcBef>
                <a:spcPts val="0"/>
              </a:spcBef>
              <a:spcAft>
                <a:spcPts val="800"/>
              </a:spcAft>
              <a:buNone/>
            </a:pPr>
            <a:r>
              <a:rPr lang="ar-IQ" sz="2800" b="1" dirty="0">
                <a:latin typeface="Simplified Arabic" panose="02020603050405020304" pitchFamily="18" charset="-78"/>
                <a:ea typeface="Calibri" panose="020F0502020204030204" pitchFamily="34" charset="0"/>
                <a:cs typeface="Simplified Arabic" panose="02020603050405020304" pitchFamily="18" charset="-78"/>
              </a:rPr>
              <a:t>8. </a:t>
            </a: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مراقبة الوحدة الاقتصادية: </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أن المراقبة المستمرة للشركة ككل، بأسلوب علني </a:t>
            </a:r>
            <a:r>
              <a:rPr lang="ar-IQ" sz="2800" dirty="0">
                <a:latin typeface="Simplified Arabic" panose="02020603050405020304" pitchFamily="18" charset="-78"/>
                <a:ea typeface="Calibri" panose="020F0502020204030204" pitchFamily="34" charset="0"/>
                <a:cs typeface="Simplified Arabic" panose="02020603050405020304" pitchFamily="18" charset="-78"/>
              </a:rPr>
              <a:t>                              </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أو سري تعطي صورة أوضح عن طبيعة العمل داخل الوحدة.</a:t>
            </a: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 </a:t>
            </a:r>
            <a:endParaRPr lang="ar-IQ" sz="2800" dirty="0">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 rtl="1">
              <a:lnSpc>
                <a:spcPct val="107000"/>
              </a:lnSpc>
              <a:spcBef>
                <a:spcPts val="0"/>
              </a:spcBef>
              <a:spcAft>
                <a:spcPts val="800"/>
              </a:spcAft>
              <a:buNone/>
            </a:pP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9. السيولة النقدية: </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لإثبات مدى تطابق حسابات الشركة مع المصروف أو غيره،  </a:t>
            </a:r>
            <a:r>
              <a:rPr lang="ar-IQ" sz="2800" dirty="0">
                <a:latin typeface="Simplified Arabic" panose="02020603050405020304" pitchFamily="18" charset="-78"/>
                <a:ea typeface="Calibri" panose="020F0502020204030204" pitchFamily="34" charset="0"/>
                <a:cs typeface="Simplified Arabic" panose="02020603050405020304" pitchFamily="18" charset="-78"/>
              </a:rPr>
              <a:t>                     </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أي مطابقة الحسابات الفعلية مع الحسابات الدفترية.</a:t>
            </a:r>
            <a:endParaRPr lang="en-US" sz="2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 rtl="1">
              <a:lnSpc>
                <a:spcPct val="107000"/>
              </a:lnSpc>
              <a:spcBef>
                <a:spcPts val="0"/>
              </a:spcBef>
              <a:spcAft>
                <a:spcPts val="800"/>
              </a:spcAft>
              <a:buNone/>
              <a:tabLst>
                <a:tab pos="514350" algn="r"/>
              </a:tabLst>
            </a:pP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10</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en-US" sz="28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اختبارات الشمول</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 حيث تستثنى البيانات الصحيحة وتشمل الخاطئة فقط</a:t>
            </a:r>
            <a:endParaRPr lang="en-US" sz="2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marR="0" lvl="0" indent="0" algn="just" rtl="1">
              <a:lnSpc>
                <a:spcPct val="107000"/>
              </a:lnSpc>
              <a:spcBef>
                <a:spcPts val="0"/>
              </a:spcBef>
              <a:spcAft>
                <a:spcPts val="800"/>
              </a:spcAft>
              <a:buNone/>
              <a:tabLst>
                <a:tab pos="514350" algn="r"/>
              </a:tabLst>
            </a:pP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11</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تدقيق الصلاحيات </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ويساهم في تحديد الانحرافات في المصروفات.</a:t>
            </a:r>
          </a:p>
          <a:p>
            <a:pPr marL="0" marR="0" lvl="0" indent="0" algn="just" rtl="1">
              <a:lnSpc>
                <a:spcPct val="107000"/>
              </a:lnSpc>
              <a:spcBef>
                <a:spcPts val="0"/>
              </a:spcBef>
              <a:spcAft>
                <a:spcPts val="800"/>
              </a:spcAft>
              <a:buNone/>
              <a:tabLst>
                <a:tab pos="514350" algn="r"/>
              </a:tabLst>
            </a:pPr>
            <a:r>
              <a:rPr lang="ar-IQ" sz="2800" dirty="0">
                <a:latin typeface="Simplified Arabic" panose="02020603050405020304" pitchFamily="18" charset="-78"/>
                <a:ea typeface="Calibri" panose="020F0502020204030204" pitchFamily="34" charset="0"/>
                <a:cs typeface="Simplified Arabic" panose="02020603050405020304" pitchFamily="18" charset="-78"/>
              </a:rPr>
              <a:t>12. </a:t>
            </a:r>
            <a:r>
              <a:rPr lang="ar-IQ" sz="2800" b="1" dirty="0">
                <a:latin typeface="Simplified Arabic" panose="02020603050405020304" pitchFamily="18" charset="-78"/>
                <a:ea typeface="Calibri" panose="020F0502020204030204" pitchFamily="34" charset="0"/>
                <a:cs typeface="Simplified Arabic" panose="02020603050405020304" pitchFamily="18" charset="-78"/>
              </a:rPr>
              <a:t>التدقيق التفاعلي</a:t>
            </a:r>
            <a:r>
              <a:rPr lang="ar-IQ" sz="2800" dirty="0">
                <a:latin typeface="Simplified Arabic" panose="02020603050405020304" pitchFamily="18" charset="-78"/>
                <a:ea typeface="Calibri" panose="020F0502020204030204" pitchFamily="34" charset="0"/>
                <a:cs typeface="Simplified Arabic" panose="02020603050405020304" pitchFamily="18" charset="-78"/>
              </a:rPr>
              <a:t> للتحري عن النشاطات الغير قانونية وجمع الأدلة لتحديد المسؤولين عنها.</a:t>
            </a:r>
            <a:endParaRPr lang="en-US" sz="28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14573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639417"/>
          </a:xfrm>
        </p:spPr>
        <p:txBody>
          <a:bodyPr>
            <a:normAutofit fontScale="90000"/>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083365"/>
            <a:ext cx="10509110" cy="5512904"/>
          </a:xfrm>
        </p:spPr>
        <p:txBody>
          <a:bodyPr anchor="t">
            <a:noAutofit/>
          </a:bodyPr>
          <a:lstStyle/>
          <a:p>
            <a:pPr marL="0" marR="0" lvl="0" indent="0" algn="just" rtl="1">
              <a:lnSpc>
                <a:spcPct val="107000"/>
              </a:lnSpc>
              <a:spcBef>
                <a:spcPts val="0"/>
              </a:spcBef>
              <a:spcAft>
                <a:spcPts val="800"/>
              </a:spcAft>
              <a:buNone/>
            </a:pP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خدمات المحاسبة القضائية:</a:t>
            </a:r>
          </a:p>
          <a:p>
            <a:pPr marL="0" marR="0" lvl="0" indent="0" algn="just" rtl="1">
              <a:lnSpc>
                <a:spcPct val="107000"/>
              </a:lnSpc>
              <a:spcBef>
                <a:spcPts val="0"/>
              </a:spcBef>
              <a:spcAft>
                <a:spcPts val="800"/>
              </a:spcAft>
              <a:buNone/>
            </a:pP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أولا</a:t>
            </a: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 خدمات التقصي</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 وتشمل تلك الخدمات على كل من خدمات المحاسبة القضائية غير متعلقة بعمليات التقاضي المحتملة أو الفعلية وتشتمل التحليل والتحري وذات المهارات تستخدم في الدعم القانوني لكنها لا تتعلق أو تستخدم في عمليات التقاضي.</a:t>
            </a:r>
          </a:p>
          <a:p>
            <a:pPr marL="0" marR="0" lvl="0" indent="0" algn="just" rtl="1">
              <a:lnSpc>
                <a:spcPct val="107000"/>
              </a:lnSpc>
              <a:spcBef>
                <a:spcPts val="0"/>
              </a:spcBef>
              <a:spcAft>
                <a:spcPts val="800"/>
              </a:spcAft>
              <a:buNone/>
            </a:pP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والتقصي هو عبارة عن تجميع منظم للأدلة المستندة لتقديم شهادة لحل المنازعات المتعلقة بالأنشطة غير القانونية مثل الغش أو لمراجعة القوائم المالية التي قد تشير الى ان هنالك شك أو انه تم اكتشاف نشاط غير قانوني بها.</a:t>
            </a:r>
          </a:p>
          <a:p>
            <a:pPr marL="0" marR="0" lvl="0" indent="0" algn="just" rtl="1">
              <a:lnSpc>
                <a:spcPct val="107000"/>
              </a:lnSpc>
              <a:spcBef>
                <a:spcPts val="0"/>
              </a:spcBef>
              <a:spcAft>
                <a:spcPts val="800"/>
              </a:spcAft>
              <a:buNone/>
            </a:pP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ثانيا: </a:t>
            </a:r>
            <a:r>
              <a:rPr lang="ar-IQ" sz="2800" b="1" dirty="0">
                <a:effectLst/>
                <a:latin typeface="Simplified Arabic" panose="02020603050405020304" pitchFamily="18" charset="-78"/>
                <a:ea typeface="Calibri" panose="020F0502020204030204" pitchFamily="34" charset="0"/>
                <a:cs typeface="Simplified Arabic" panose="02020603050405020304" pitchFamily="18" charset="-78"/>
              </a:rPr>
              <a:t>خدمات الدعم القانوني</a:t>
            </a:r>
            <a:r>
              <a:rPr lang="ar-IQ" sz="2800" dirty="0">
                <a:effectLst/>
                <a:latin typeface="Simplified Arabic" panose="02020603050405020304" pitchFamily="18" charset="-78"/>
                <a:ea typeface="Calibri" panose="020F0502020204030204" pitchFamily="34" charset="0"/>
                <a:cs typeface="Simplified Arabic" panose="02020603050405020304" pitchFamily="18" charset="-78"/>
              </a:rPr>
              <a:t>: وهي الخدمات المتمثلة بالاعتراف بدور المحاسب القانوني في الإجراءات التشريعية أو القانونية المحتملة أو المعلقة أو الفعلية أمام قاضي تحقيق بغرض الوصول الى حل المنازعات بين الأطراف محل النزاع. ومن هذه الخدمات خدمات الشاهد الخبير هي أن يقوم المحاسب بتقديم رأيه في القضية محل النزاع. الخدمات الاستشارية وهي التي يتم الاستماع الى رأي المحاسب كاستشاري.</a:t>
            </a:r>
          </a:p>
          <a:p>
            <a:pPr marL="0" marR="0" lvl="0" indent="0" algn="just" rtl="1">
              <a:lnSpc>
                <a:spcPct val="107000"/>
              </a:lnSpc>
              <a:spcBef>
                <a:spcPts val="0"/>
              </a:spcBef>
              <a:spcAft>
                <a:spcPts val="800"/>
              </a:spcAft>
              <a:buNone/>
            </a:pPr>
            <a:endParaRPr lang="en-US" sz="28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416235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A1CFEA-0A59-4C0F-A3BD-74433E7BB650}"/>
              </a:ext>
            </a:extLst>
          </p:cNvPr>
          <p:cNvSpPr>
            <a:spLocks noGrp="1"/>
          </p:cNvSpPr>
          <p:nvPr>
            <p:ph type="title"/>
          </p:nvPr>
        </p:nvSpPr>
        <p:spPr>
          <a:xfrm>
            <a:off x="1590329" y="102704"/>
            <a:ext cx="10018713" cy="1089991"/>
          </a:xfrm>
        </p:spPr>
        <p:txBody>
          <a:bodyPr/>
          <a:lstStyle/>
          <a:p>
            <a:pPr algn="r" rtl="1"/>
            <a:r>
              <a:rPr lang="ar-IQ" dirty="0">
                <a:latin typeface="Calibri" panose="020F0502020204030204" pitchFamily="34" charset="0"/>
                <a:cs typeface="Calibri" panose="020F0502020204030204" pitchFamily="34" charset="0"/>
              </a:rPr>
              <a:t>المحتويات </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982347B9-2DF2-FA47-2221-0B49C35D57C5}"/>
              </a:ext>
            </a:extLst>
          </p:cNvPr>
          <p:cNvSpPr>
            <a:spLocks noGrp="1"/>
          </p:cNvSpPr>
          <p:nvPr>
            <p:ph idx="1"/>
          </p:nvPr>
        </p:nvSpPr>
        <p:spPr>
          <a:xfrm>
            <a:off x="1590329" y="1540564"/>
            <a:ext cx="10018713" cy="4767471"/>
          </a:xfrm>
        </p:spPr>
        <p:txBody>
          <a:bodyPr/>
          <a:lstStyle/>
          <a:p>
            <a:pPr algn="just" rtl="1"/>
            <a:r>
              <a:rPr lang="ar-IQ" dirty="0">
                <a:latin typeface="Calibri" panose="020F0502020204030204" pitchFamily="34" charset="0"/>
                <a:cs typeface="Calibri" panose="020F0502020204030204" pitchFamily="34" charset="0"/>
              </a:rPr>
              <a:t>الفصل الأول</a:t>
            </a:r>
            <a:r>
              <a:rPr lang="ar-IQ" b="1" dirty="0">
                <a:latin typeface="Calibri" charset="0"/>
                <a:ea typeface="Calibri" charset="0"/>
                <a:cs typeface="Calibri" charset="0"/>
              </a:rPr>
              <a:t>: </a:t>
            </a:r>
            <a:r>
              <a:rPr lang="ar-IQ" dirty="0">
                <a:effectLst/>
                <a:latin typeface="Calibri" charset="0"/>
                <a:ea typeface="Calibri" charset="0"/>
                <a:cs typeface="Calibri" charset="0"/>
              </a:rPr>
              <a:t>مفهوم وتطور المحاسبة القضائية</a:t>
            </a:r>
          </a:p>
          <a:p>
            <a:pPr algn="just" rtl="1"/>
            <a:r>
              <a:rPr lang="ar-IQ" dirty="0">
                <a:latin typeface="Calibri" panose="020F0502020204030204" pitchFamily="34" charset="0"/>
                <a:cs typeface="Calibri" panose="020F0502020204030204" pitchFamily="34" charset="0"/>
              </a:rPr>
              <a:t>الفصل الثاني : </a:t>
            </a:r>
            <a:r>
              <a:rPr lang="ar-IQ" dirty="0">
                <a:effectLst/>
                <a:latin typeface="Calibri" panose="020F0502020204030204" pitchFamily="34" charset="0"/>
                <a:ea typeface="Calibri" panose="020F0502020204030204" pitchFamily="34" charset="0"/>
                <a:cs typeface="Calibri" panose="020F0502020204030204" pitchFamily="34" charset="0"/>
              </a:rPr>
              <a:t>تقنيات المحاسبة القضائية</a:t>
            </a:r>
          </a:p>
          <a:p>
            <a:pPr algn="just" rtl="1"/>
            <a:r>
              <a:rPr lang="ar-IQ" dirty="0">
                <a:latin typeface="Calibri" panose="020F0502020204030204" pitchFamily="34" charset="0"/>
                <a:cs typeface="Calibri" panose="020F0502020204030204" pitchFamily="34" charset="0"/>
              </a:rPr>
              <a:t>الفصل الثالث : </a:t>
            </a:r>
            <a:r>
              <a:rPr lang="ar-SA"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مبادئ الغش والمحاسبة القضائية </a:t>
            </a:r>
            <a:endPar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just" rtl="1">
              <a:buNone/>
            </a:pPr>
            <a:endParaRPr lang="ar-IQ"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algn="just" rtl="1"/>
            <a:endParaRPr lang="ar-IQ" dirty="0">
              <a:solidFill>
                <a:srgbClr val="333333"/>
              </a:solidFill>
              <a:latin typeface="Calibri" panose="020F0502020204030204" pitchFamily="34" charset="0"/>
              <a:cs typeface="Calibri" panose="020F0502020204030204" pitchFamily="34" charset="0"/>
            </a:endParaRPr>
          </a:p>
          <a:p>
            <a:pPr marL="0" indent="0" algn="just" rtl="1">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7251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1" y="685801"/>
            <a:ext cx="10018713" cy="1143000"/>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709530"/>
            <a:ext cx="10018713" cy="4704521"/>
          </a:xfrm>
        </p:spPr>
        <p:txBody>
          <a:bodyPr anchor="t">
            <a:normAutofit fontScale="77500" lnSpcReduction="20000"/>
          </a:bodyPr>
          <a:lstStyle/>
          <a:p>
            <a:pPr algn="just" rtl="1"/>
            <a:r>
              <a:rPr lang="ar-IQ" sz="2800" b="1" dirty="0">
                <a:latin typeface="Calibri" panose="020F0502020204030204" pitchFamily="34" charset="0"/>
                <a:cs typeface="Calibri" panose="020F0502020204030204" pitchFamily="34" charset="0"/>
              </a:rPr>
              <a:t>أولا: نشأة وتطور المحاسبة القضائية:</a:t>
            </a:r>
            <a:endParaRPr lang="ar-IQ" sz="2800" dirty="0">
              <a:latin typeface="Calibri" panose="020F0502020204030204" pitchFamily="34" charset="0"/>
              <a:cs typeface="Calibri" panose="020F0502020204030204" pitchFamily="34" charset="0"/>
            </a:endParaRPr>
          </a:p>
          <a:p>
            <a:pPr marL="0" indent="0" algn="just" rtl="1">
              <a:lnSpc>
                <a:spcPct val="150000"/>
              </a:lnSpc>
              <a:buNone/>
            </a:pPr>
            <a:r>
              <a:rPr lang="ar-IQ" dirty="0">
                <a:latin typeface="Calibri" panose="020F0502020204030204" pitchFamily="34" charset="0"/>
                <a:cs typeface="Calibri" panose="020F0502020204030204" pitchFamily="34" charset="0"/>
              </a:rPr>
              <a:t>يرجع تأريخ ظهور المحاسبة القضائية الى عام 1817 م بعد أن تم تسجيل أول قضية عرفت باسم قضية "</a:t>
            </a:r>
            <a:r>
              <a:rPr lang="ar-IQ" dirty="0" err="1">
                <a:latin typeface="Calibri" panose="020F0502020204030204" pitchFamily="34" charset="0"/>
                <a:cs typeface="Calibri" panose="020F0502020204030204" pitchFamily="34" charset="0"/>
              </a:rPr>
              <a:t>مايرخيرسنيفون</a:t>
            </a:r>
            <a:r>
              <a:rPr lang="ar-IQ" dirty="0">
                <a:latin typeface="Calibri" panose="020F0502020204030204" pitchFamily="34" charset="0"/>
                <a:cs typeface="Calibri" panose="020F0502020204030204" pitchFamily="34" charset="0"/>
              </a:rPr>
              <a:t>" والتي تتعلق بحدوث نزاع مالي بمحكمة كندية وتم الاستعانة بخبرة محاسبية للتعرف على الجوانب المالية لهذه القضية نتيجة استخدام تقنيات ومبادئ المحاسبة القضائية من قبل المحاكم . حيث يستعان بالمحاسب القضائي كشاهد وخبير في جلسات محكمة الافلاس من عام 1817 .    </a:t>
            </a:r>
            <a:endParaRPr lang="en-US" dirty="0">
              <a:latin typeface="Calibri" panose="020F0502020204030204" pitchFamily="34" charset="0"/>
              <a:cs typeface="Calibri" panose="020F0502020204030204" pitchFamily="34" charset="0"/>
            </a:endParaRPr>
          </a:p>
          <a:p>
            <a:pPr marL="0" indent="0" algn="just" rtl="1">
              <a:lnSpc>
                <a:spcPct val="150000"/>
              </a:lnSpc>
              <a:buNone/>
            </a:pPr>
            <a:r>
              <a:rPr lang="ar-IQ" dirty="0">
                <a:latin typeface="Calibri" panose="020F0502020204030204" pitchFamily="34" charset="0"/>
                <a:cs typeface="Calibri" panose="020F0502020204030204" pitchFamily="34" charset="0"/>
              </a:rPr>
              <a:t>من الناحية التأريخية تدل الدراسات الغربية على أن المحاسبة القضائية عرفت قديما في </a:t>
            </a:r>
            <a:r>
              <a:rPr lang="ar-IQ" dirty="0" err="1">
                <a:latin typeface="Calibri" panose="020F0502020204030204" pitchFamily="34" charset="0"/>
                <a:cs typeface="Calibri" panose="020F0502020204030204" pitchFamily="34" charset="0"/>
              </a:rPr>
              <a:t>كلاسكو</a:t>
            </a:r>
            <a:r>
              <a:rPr lang="ar-IQ" dirty="0">
                <a:latin typeface="Calibri" panose="020F0502020204030204" pitchFamily="34" charset="0"/>
                <a:cs typeface="Calibri" panose="020F0502020204030204" pitchFamily="34" charset="0"/>
              </a:rPr>
              <a:t>- اسكتلندا قبل حوالي 200 عام، حيث تم العثور على أثار لشهادات أعطيت للمحاسبين آنذاك تتعلق بإجراءات التحكيم والمشاركة في فض النزاعات بالمحاكم. انتشرت المحاسبة القضائية من خلال الولايات المتحدة وبريطانيا في وقت مبكر من القرن العشرين، في عام 1982 صدر أول كتاب للمحاسبة القضائية بعنوان "المحاسب كشاهد خبير"، وفي عام 1986 أصدر المعهد الأمريكي للمحاسبين القانونيين </a:t>
            </a:r>
            <a:r>
              <a:rPr lang="en-US" dirty="0">
                <a:latin typeface="Calibri" panose="020F0502020204030204" pitchFamily="34" charset="0"/>
                <a:cs typeface="Calibri" panose="020F0502020204030204" pitchFamily="34" charset="0"/>
              </a:rPr>
              <a:t>AICPA </a:t>
            </a:r>
            <a:r>
              <a:rPr lang="ar-IQ" dirty="0">
                <a:latin typeface="Calibri" panose="020F0502020204030204" pitchFamily="34" charset="0"/>
                <a:cs typeface="Calibri" panose="020F0502020204030204" pitchFamily="34" charset="0"/>
              </a:rPr>
              <a:t>لائحة تتضمن خدمات التقاضي التي يقوم بها المحاسب.</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485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1143000"/>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404732"/>
            <a:ext cx="10018713" cy="5009320"/>
          </a:xfrm>
        </p:spPr>
        <p:txBody>
          <a:bodyPr anchor="t">
            <a:normAutofit/>
          </a:bodyPr>
          <a:lstStyle/>
          <a:p>
            <a:pPr marL="0" marR="0" indent="0" algn="just" rtl="1">
              <a:lnSpc>
                <a:spcPct val="150000"/>
              </a:lnSpc>
              <a:spcBef>
                <a:spcPts val="0"/>
              </a:spcBef>
              <a:spcAft>
                <a:spcPts val="0"/>
              </a:spcAft>
              <a:buNone/>
            </a:pP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وفي عام 1996 تم تأسيس المجلس الأمريكيين للمحاسبين القضائيين</a:t>
            </a:r>
            <a:r>
              <a:rPr lang="en-US" sz="2000" dirty="0">
                <a:effectLst/>
                <a:latin typeface="Simplified Arabic" panose="02020603050405020304" pitchFamily="18" charset="-78"/>
                <a:ea typeface="Times New Roman" panose="02020603050405020304" pitchFamily="18" charset="0"/>
                <a:cs typeface="Simplified Arabic" panose="02020603050405020304" pitchFamily="18" charset="-78"/>
              </a:rPr>
              <a:t>American Board of  Forensic Accounting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en-US" sz="2000" dirty="0">
                <a:effectLst/>
                <a:latin typeface="Simplified Arabic" panose="02020603050405020304" pitchFamily="18" charset="-78"/>
                <a:ea typeface="Times New Roman" panose="02020603050405020304" pitchFamily="18" charset="0"/>
                <a:cs typeface="Simplified Arabic" panose="02020603050405020304" pitchFamily="18" charset="-78"/>
              </a:rPr>
              <a:t>ABFA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وكذلك في عام  1998  قام مجمع مفتشي جرام الفساد المعتمدين(</a:t>
            </a:r>
            <a:r>
              <a:rPr lang="en-US" sz="2000" dirty="0">
                <a:effectLst/>
                <a:latin typeface="Simplified Arabic" panose="02020603050405020304" pitchFamily="18" charset="-78"/>
                <a:ea typeface="Times New Roman" panose="02020603050405020304" pitchFamily="18" charset="0"/>
                <a:cs typeface="Simplified Arabic" panose="02020603050405020304" pitchFamily="18" charset="-78"/>
              </a:rPr>
              <a:t>Certified  Fraud  Examiner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 </a:t>
            </a:r>
            <a:r>
              <a:rPr lang="en-US" sz="2000" dirty="0">
                <a:effectLst/>
                <a:latin typeface="Simplified Arabic" panose="02020603050405020304" pitchFamily="18" charset="-78"/>
                <a:ea typeface="Times New Roman" panose="02020603050405020304" pitchFamily="18" charset="0"/>
                <a:cs typeface="Simplified Arabic" panose="02020603050405020304" pitchFamily="18" charset="-78"/>
              </a:rPr>
              <a:t>CFE  </a:t>
            </a:r>
            <a:r>
              <a:rPr lang="ar-IQ" sz="2000" dirty="0">
                <a:effectLst/>
                <a:latin typeface="Simplified Arabic" panose="02020603050405020304" pitchFamily="18" charset="-78"/>
                <a:ea typeface="Times New Roman" panose="02020603050405020304" pitchFamily="18" charset="0"/>
                <a:cs typeface="Simplified Arabic" panose="02020603050405020304" pitchFamily="18" charset="-78"/>
              </a:rPr>
              <a:t> بإعطاء شهادة زمالة المحاسبة القضائية.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إن النشاطات والاهتمامات بالمحاسبة القضائية ازدادت بمرور الزمن نتيجة تطورات الاقتصادية والمالية وبالأخص بعد الأزمة المالية في 2000 ، وبفعل المقالات والبحوث والدراسات حول دور المحاسبة القضائية في النزاعات لدى المحاكم.  ومن ثم أن تاريخ ظهور المحاسبة القضائية حديثة مقارنة بتاريخ علم المحاسبة والتدقيق ، وإن جهد واهتمام التي تعطى بعمل المحاسبة والتدقيق تزيد بكثير عن الاهتمام بالمحاسبة القضائية إلا إن الفوائد المالية التي تتحقق عن طريق المحاسبة القضائية في تعزيز وترصين وتأهيل بيئة مالية والمحاسبية أكثر بكثير عند مقارنتها بعلم المحاسبة والتدقيق لرد والحد من الاحتيال و التلاعب والغش . حيث أثبت الأزمة المالية العالمية فقدان الثقة الى حد بالتدقيق والرقابة ، في حين ازداد دور المحاسب القضائي والحوكمة بشكل كبير وفعال.</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444887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1143000"/>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404732"/>
            <a:ext cx="10018713" cy="5009320"/>
          </a:xfrm>
        </p:spPr>
        <p:txBody>
          <a:bodyPr anchor="t">
            <a:normAutofit/>
          </a:bodyPr>
          <a:lstStyle/>
          <a:p>
            <a:pPr marL="0" marR="0" indent="0" algn="just" rtl="1">
              <a:lnSpc>
                <a:spcPct val="150000"/>
              </a:lnSpc>
              <a:spcBef>
                <a:spcPts val="0"/>
              </a:spcBef>
              <a:spcAft>
                <a:spcPts val="0"/>
              </a:spcAft>
              <a:buNone/>
            </a:pPr>
            <a:r>
              <a:rPr lang="ar-IQ" sz="2000" b="1" dirty="0">
                <a:latin typeface="Simplified Arabic" panose="02020603050405020304" pitchFamily="18" charset="-78"/>
                <a:cs typeface="Simplified Arabic" panose="02020603050405020304" pitchFamily="18" charset="-78"/>
              </a:rPr>
              <a:t>ثانيا: مفهوم المحاسبة القضائية وتعريفها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بأنها جمع لمهارات مختلفة في عدة مجالات منها المحاسبة والقانون وعلم النفس بمختلف فروعه وتكنولوجيا المعلومات والاتصال، لتحقيق عدة أهداف أهمها المساعدة في مكافحة الغش ومقاضاته وتقييم الأعمال والحكم في حالات الإهمال المهني من قبل المحاسبين القانونيين وتقديم شهادة خبير للمحاكم.</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وعرفت المحاسبة القضائية بانها تطبيق لمبادئ المحاسبة , والنظريات والضوابط أو الفرضيات المحاسبية في نزاع قانوني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ومن خلال التعريفين السابقين يمكن الاستنتاج الى ان هنالك عنصرين أساسيين تتكون منهما المحاسبة القضائية هما: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1- الخدمات القانونية: وهنا يتمثل بالاعتراف بدور المحاسب القضائي بوصفه خبيرا أو مستشارا.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2- خدمات التحقيق: التي تنطوي على الاستفادة من مهارات المحاسب التي يمكن أن تكون عونا للمساعدة في اصدار الاحكام ذات الأثر المالي.</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23730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1143000"/>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404732"/>
            <a:ext cx="10018713" cy="5009320"/>
          </a:xfrm>
        </p:spPr>
        <p:txBody>
          <a:bodyPr anchor="t">
            <a:normAutofit lnSpcReduction="10000"/>
          </a:bodyPr>
          <a:lstStyle/>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فالمحاسبة القضائية حقل من حقول المحاسبة، تستخدم علم ومهارات المحاسبة والتدقيق والتحقيق من اجل كشف الاضرار الاقتصادية واعداد الآراء في التحقيقات القانونية لدعم عمليات التقاضي والمحاسبة الاستقصائية .وهي ليست محاسبة فحسب لأنها تتطلع إلى أبعد من الأرقام في التعامل مع الواقع مما يتطلب التحليل العلمي والمتعمق لمعطيات قضية ما لتساعد من ثم في الكشف عن المشاكل الكامنة في الأعمال التجارية والمالية، وهي تستعين بالقانون ومهارات التحقيق لتكون حاضرة في المحاكم لحسم النزاعات بصورة عادلة.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وما يقال عن تسمية المحاسبة القضائية يقال عن تسمية المحاسب القضائي، حيث نجد تسمية محاسب قضائي، ومحاسب عدلي، ومحاسب خبير، وخبير مالي، وشاهد خبير وغيرها، وهذه لا تعني بالضرورة نفس المعنى ولكن نرى ان مصطلح المحاسب القضائي هو الادق تعبيرا والاكثر شيوعا، لأنه وفي نهاية المطاف تبرز المهمة الرئيسة له بالإدلاء بشهادته أمام المحكمة أو خارجها ً إلى خبراته ومهاراته في القضية موضوع التحقيق مستندا للفصل أو القضاء فيها بصورة عادلة، اذن فالعدالة أو العدلية هو ما يفترض ان يختتم به دور المحاسب القضائي. وقد يتخصص المحاسب القضائي بمجال معين كالضريبة، أو التأمين، أو الخلافات الزوجية، أو الامن، أو مشاكل الشركات.... الخ. </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2701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1143000"/>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404732"/>
            <a:ext cx="10018713" cy="5009320"/>
          </a:xfrm>
        </p:spPr>
        <p:txBody>
          <a:bodyPr anchor="t">
            <a:normAutofit/>
          </a:bodyPr>
          <a:lstStyle/>
          <a:p>
            <a:pPr marL="0" marR="0" indent="0" algn="just" rtl="1">
              <a:lnSpc>
                <a:spcPct val="150000"/>
              </a:lnSpc>
              <a:spcBef>
                <a:spcPts val="0"/>
              </a:spcBef>
              <a:spcAft>
                <a:spcPts val="0"/>
              </a:spcAft>
              <a:buNone/>
            </a:pPr>
            <a:r>
              <a:rPr lang="ar-IQ" sz="2000" b="1" dirty="0">
                <a:latin typeface="Simplified Arabic" panose="02020603050405020304" pitchFamily="18" charset="-78"/>
                <a:cs typeface="Simplified Arabic" panose="02020603050405020304" pitchFamily="18" charset="-78"/>
              </a:rPr>
              <a:t>ثالثا: مهام المحاسبة القضائية: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تشارك المحاسبة القضائية بمجموعة واسعة من المهام والتحقيقات والعديد من حالات حماية اصول الشركات والافراد واهمها: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1-	التحقيقات الجنائية، مثل ملاحقة أموال المجرمين وجمع الأدلة والتحقيق بالنيابة عن قوات الشرطة، ويرتبط هذا بما يسمى بالمحاسبة الاستقصائية.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2-	 حل النزاعات بين الشركاء وغيرهم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3-	 حوادث الإصابات الشخصية، لتحديد حجم الخسائر الاقتصادية الناجمة عن حوادث السيارات وغيرها.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4-	 منع عمليات الاحتيال أو الحد منها.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5-	 الخلافات الزوجية كالبحث عن الاصول المفقودة واماكنها وتقييمها.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6-	 الخسائر التجارية الاقتصادية كالنزاعات المتعلقة بالعقود والعلامات التجارية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7-	 الإهمال المهني سواء ما يتعلق بخرق مبادئ المحاسبة أو التدقيق المقبولة قبولا عاما، </a:t>
            </a:r>
          </a:p>
        </p:txBody>
      </p:sp>
    </p:spTree>
    <p:extLst>
      <p:ext uri="{BB962C8B-B14F-4D97-AF65-F5344CB8AC3E}">
        <p14:creationId xmlns:p14="http://schemas.microsoft.com/office/powerpoint/2010/main" val="10105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1143000"/>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1484310" y="1404732"/>
            <a:ext cx="10018713" cy="5009320"/>
          </a:xfrm>
        </p:spPr>
        <p:txBody>
          <a:bodyPr anchor="t">
            <a:normAutofit fontScale="92500" lnSpcReduction="10000"/>
          </a:bodyPr>
          <a:lstStyle/>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8-	 الوساطة والتحكيم كدراسة الحلول البديلة قبل اللجوء إلى القضاء</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9-	 الخدمات القضائية: دور المحاسب القضائي في المحكمة هو التحقيق في قضايا قانونية تتعلق بمجالين رئيسين هما: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المساعدة في التحقيق حيث في المحكمة يمكن للمحاسب القضائي أن يكون الشاهد الخبير،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دعم المقاضاة بمعنى العرض الواقعي للأمور الاقتصادية المتعلقة بالمرافعة أو المقاضاة القائمة أو المنتظرة حيث يتم تحديد حجم الاضرار التي تتحملها الأطراف المعنية بالنزاع القانوني.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ويمكن تلخيص هذا الدعم بما يأتي: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المساعدة في الحصول على الوثائق اللازمة لدعم أو دحض مزاعم ما،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استعراض الوثائق ذات الصلة بإعطاء تقييم أولي للحالة، وتحديد الخسارة ومجالاتها،</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المساعدة في صياغة الأسئلة المتعلقة بالأدلة المالية وتقديم المساعدة للاستجواب،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المساعدة في فهم المسائل المالية المتعلقة بالقضية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استعراض الأضرار والإبلاغ عن كل من نقاط القوة والضعف في المواقف المتخذة،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  المساعدة في مناقشات التسوية والمفاوضات.</a:t>
            </a:r>
          </a:p>
        </p:txBody>
      </p:sp>
    </p:spTree>
    <p:extLst>
      <p:ext uri="{BB962C8B-B14F-4D97-AF65-F5344CB8AC3E}">
        <p14:creationId xmlns:p14="http://schemas.microsoft.com/office/powerpoint/2010/main" val="1419757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EDA72-1990-139B-3D7E-1885E3187251}"/>
              </a:ext>
            </a:extLst>
          </p:cNvPr>
          <p:cNvSpPr>
            <a:spLocks noGrp="1"/>
          </p:cNvSpPr>
          <p:nvPr>
            <p:ph type="title"/>
          </p:nvPr>
        </p:nvSpPr>
        <p:spPr>
          <a:xfrm>
            <a:off x="1484310" y="261731"/>
            <a:ext cx="10018713" cy="798443"/>
          </a:xfrm>
        </p:spPr>
        <p:txBody>
          <a:bodyPr/>
          <a:lstStyle/>
          <a:p>
            <a:pPr rtl="1"/>
            <a:r>
              <a:rPr lang="ar-IQ" dirty="0">
                <a:latin typeface="Calibri" panose="020F0502020204030204" pitchFamily="34" charset="0"/>
                <a:cs typeface="Calibri" panose="020F0502020204030204" pitchFamily="34" charset="0"/>
              </a:rPr>
              <a:t>الفصل الأول : </a:t>
            </a:r>
            <a:r>
              <a:rPr lang="ar-IQ" sz="4000" b="1" dirty="0">
                <a:effectLst/>
                <a:ea typeface="Calibri" panose="020F0502020204030204" pitchFamily="34" charset="0"/>
                <a:cs typeface="Simplified Arabic" panose="02020603050405020304" pitchFamily="18" charset="-78"/>
              </a:rPr>
              <a:t>مفهوم وتطور المحاسبة القضائية</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xmlns="" id="{248CD32C-1B87-78D3-2F54-2F88B1BF3335}"/>
              </a:ext>
            </a:extLst>
          </p:cNvPr>
          <p:cNvSpPr>
            <a:spLocks noGrp="1"/>
          </p:cNvSpPr>
          <p:nvPr>
            <p:ph idx="1"/>
          </p:nvPr>
        </p:nvSpPr>
        <p:spPr>
          <a:xfrm>
            <a:off x="993914" y="1060174"/>
            <a:ext cx="10509110" cy="5353878"/>
          </a:xfrm>
        </p:spPr>
        <p:txBody>
          <a:bodyPr anchor="t">
            <a:normAutofit/>
          </a:bodyPr>
          <a:lstStyle/>
          <a:p>
            <a:pPr marL="0" marR="0" indent="0" algn="just" rtl="1">
              <a:lnSpc>
                <a:spcPct val="150000"/>
              </a:lnSpc>
              <a:spcBef>
                <a:spcPts val="0"/>
              </a:spcBef>
              <a:spcAft>
                <a:spcPts val="0"/>
              </a:spcAft>
              <a:buNone/>
            </a:pPr>
            <a:r>
              <a:rPr lang="ar-IQ" b="1" u="sng" dirty="0">
                <a:latin typeface="Simplified Arabic" panose="02020603050405020304" pitchFamily="18" charset="-78"/>
                <a:cs typeface="Simplified Arabic" panose="02020603050405020304" pitchFamily="18" charset="-78"/>
              </a:rPr>
              <a:t>رابعا: أهداف المحاسبة القضائية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تهدف المحاسبة القضائي إلى تحقيق عددا من الأهداف من أهمها ما يلي:</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1- جمع الأدلة الكافية وتقديم تقرير يتضمن رأي فني مهني محايد للمساعدة في تأييد الدعاوى القضائية.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2-إعداد محاسبين قضائيين لديهم المعرفة، الخبرة، والمهارة بالمحاسبة والمراجعة، ومهارة التحقيق في ضوء المعرفة القانونية ليكونوا محاسبين قضائيين مؤهلين للمساهمة في تأييد الدعاوى القضائية ومساعدة القضاء في إقرار الحق وتحقيق العدالة.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3- حماية المال العام من أعمال الغش والاحتيال وسوء الاستخدام والمساهمة في رفع كفاءة وفعالية وظيفة مهنة المراجعة الخارجية.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4-تقييم الأضرار الناتجة عن إهمال المراجع الخارجي. </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5- اكتشاف الاختلاس، تحديد كميته والإجراءات الجنائية التي تتخذ بشأنه.</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6- جمع الأدلة في الدعاوى الجنائية.</a:t>
            </a:r>
          </a:p>
          <a:p>
            <a:pPr marL="0" marR="0" indent="0" algn="just" rtl="1">
              <a:lnSpc>
                <a:spcPct val="150000"/>
              </a:lnSpc>
              <a:spcBef>
                <a:spcPts val="0"/>
              </a:spcBef>
              <a:spcAft>
                <a:spcPts val="0"/>
              </a:spcAft>
              <a:buNone/>
            </a:pPr>
            <a:r>
              <a:rPr lang="ar-IQ" sz="2000" dirty="0">
                <a:latin typeface="Simplified Arabic" panose="02020603050405020304" pitchFamily="18" charset="-78"/>
                <a:cs typeface="Simplified Arabic" panose="02020603050405020304" pitchFamily="18" charset="-78"/>
              </a:rPr>
              <a:t>7- حساب قيمة الأصول في نزاعات قضايا الطلاق.</a:t>
            </a:r>
          </a:p>
        </p:txBody>
      </p:sp>
    </p:spTree>
    <p:extLst>
      <p:ext uri="{BB962C8B-B14F-4D97-AF65-F5344CB8AC3E}">
        <p14:creationId xmlns:p14="http://schemas.microsoft.com/office/powerpoint/2010/main" val="322573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821</TotalTime>
  <Words>1500</Words>
  <Application>Microsoft Macintosh PowerPoint</Application>
  <PresentationFormat>Widescreen</PresentationFormat>
  <Paragraphs>140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Corbel</vt:lpstr>
      <vt:lpstr>Simplified Arabic</vt:lpstr>
      <vt:lpstr>Times New Roman</vt:lpstr>
      <vt:lpstr>Parallax</vt:lpstr>
      <vt:lpstr>المحاسبة القضائية محاضرات لطلبة المرحلة الرابعة  قسم المحاسبة – كلية الإدارة والاقتصاد 2023 </vt:lpstr>
      <vt:lpstr>المحتويات </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lpstr>الفصل الأول : مفهوم وتطور المحاسبة القضائية</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المحاسبة القضائية محاضرات لطلبة المرحلة الرابعة  قسم المحاسبة – كلية الإدارة والاقتصاد</dc:title>
  <dc:creator>Naseem</dc:creator>
  <cp:lastModifiedBy>Microsoft Office User</cp:lastModifiedBy>
  <cp:revision>10</cp:revision>
  <dcterms:created xsi:type="dcterms:W3CDTF">2023-01-23T19:12:31Z</dcterms:created>
  <dcterms:modified xsi:type="dcterms:W3CDTF">2024-01-27T17:12:56Z</dcterms:modified>
</cp:coreProperties>
</file>