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4" r:id="rId7"/>
    <p:sldId id="262" r:id="rId8"/>
    <p:sldId id="263" r:id="rId9"/>
    <p:sldId id="265" r:id="rId10"/>
    <p:sldId id="266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2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3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12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6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9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77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83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8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8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3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4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9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6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5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AE3664-7C4C-4E1B-A4F0-CC4FD0DCB5BB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06A2F1-E95A-43A2-AE19-0AD5F9E1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4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B0D93-A6D9-1DDD-81B6-8FE9DC55F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140" y="554445"/>
            <a:ext cx="9436881" cy="2616199"/>
          </a:xfrm>
        </p:spPr>
        <p:txBody>
          <a:bodyPr>
            <a:normAutofit fontScale="90000"/>
          </a:bodyPr>
          <a:lstStyle/>
          <a:p>
            <a:pPr algn="ctr" rtl="1"/>
            <a:r>
              <a:rPr lang="ar-IQ" b="1" dirty="0">
                <a:latin typeface="Calibri" panose="020F0502020204030204" pitchFamily="34" charset="0"/>
                <a:cs typeface="Calibri" panose="020F0502020204030204" pitchFamily="34" charset="0"/>
              </a:rPr>
              <a:t>المحاسبة القضائية</a:t>
            </a:r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IQ" sz="4400" dirty="0">
                <a:latin typeface="Calibri" panose="020F0502020204030204" pitchFamily="34" charset="0"/>
                <a:cs typeface="Calibri" panose="020F0502020204030204" pitchFamily="34" charset="0"/>
              </a:rPr>
              <a:t>محاضرات لطلبة المرحلة الرابعة </a:t>
            </a:r>
            <a:br>
              <a:rPr lang="ar-IQ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IQ" sz="4400" dirty="0">
                <a:latin typeface="Calibri" panose="020F0502020204030204" pitchFamily="34" charset="0"/>
                <a:cs typeface="Calibri" panose="020F0502020204030204" pitchFamily="34" charset="0"/>
              </a:rPr>
              <a:t>قسم المحاسبة – كلية الإدارة والاقتصاد</a:t>
            </a:r>
            <a:br>
              <a:rPr lang="ar-IQ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IQ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2023-2024 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4C534E-87F9-174C-E654-84EF36DB6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 rtl="1"/>
            <a:r>
              <a:rPr lang="ar-IQ" sz="3900" b="1" dirty="0">
                <a:latin typeface="Calibri" panose="020F0502020204030204" pitchFamily="34" charset="0"/>
                <a:cs typeface="Calibri" panose="020F0502020204030204" pitchFamily="34" charset="0"/>
              </a:rPr>
              <a:t>   من أعداد </a:t>
            </a:r>
          </a:p>
          <a:p>
            <a:pPr algn="just" rtl="1"/>
            <a:r>
              <a:rPr lang="ar-IQ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م</a:t>
            </a:r>
            <a:r>
              <a:rPr lang="ar-IQ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ar-IQ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بناز</a:t>
            </a:r>
            <a:r>
              <a:rPr lang="ar-IQ" sz="3200" b="1" dirty="0">
                <a:latin typeface="Calibri" panose="020F0502020204030204" pitchFamily="34" charset="0"/>
                <a:cs typeface="Calibri" panose="020F0502020204030204" pitchFamily="34" charset="0"/>
              </a:rPr>
              <a:t> أبراهيم عمر</a:t>
            </a:r>
          </a:p>
          <a:p>
            <a:pPr algn="ctr" rtl="1"/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6765C3-96F1-CC32-45FB-15F0632A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860" y="312493"/>
            <a:ext cx="1079086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9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EDA72-1990-139B-3D7E-1885E31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61731"/>
            <a:ext cx="10018713" cy="1355034"/>
          </a:xfrm>
        </p:spPr>
        <p:txBody>
          <a:bodyPr>
            <a:normAutofit fontScale="90000"/>
          </a:bodyPr>
          <a:lstStyle/>
          <a:p>
            <a:pPr rtl="1"/>
            <a:r>
              <a:rPr lang="ar-IQ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المبحث الثاني</a:t>
            </a:r>
            <a:br>
              <a:rPr lang="ar-IQ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ar-IQ" sz="3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غسيل الأموال و  دور المحاسبة القضائية في التصدي لعمليات غسيل الاموال</a:t>
            </a:r>
            <a:endParaRPr lang="ar-IQ" sz="3600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8CD32C-1B87-78D3-2F54-2F88B1BF3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4" y="1749286"/>
            <a:ext cx="10509110" cy="4664765"/>
          </a:xfrm>
        </p:spPr>
        <p:txBody>
          <a:bodyPr anchor="t">
            <a:normAutofit/>
          </a:bodyPr>
          <a:lstStyle/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مفهوم غسيل الاموال:</a:t>
            </a: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 مصطلح غسيل الأموال أو تبيض الأموال يلتقيان في دلالة مفهومها يعني استخدام حيل و وسائل وأساليب للتصرف في أموال مكتسبة بطرق غير مشروعة, و غير قانونية لإضفاء الشرعية والقانونية عليها. ويشمل الأموال المكتسبة من الرشوة والاختلاسات والغش التجاري و تزوير النقود. </a:t>
            </a: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ويعتبر مصطلح " غسيل الأموال" مصطلح عصري و هو بديل للاقتصاد الخفي و الاقتصاديات السوداء او اقتصاديات الظل. </a:t>
            </a: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ويمكن تعريف غسيل الأموال بانه " أضفاء الشرعية على الاموال المكتسبة بطريق غير مشروع و ذلك بهدف إخفاء مصدر تلك الأموال الغير المشروع و اظهارها في صورة أمول متحصلة بطرق مشروعة.</a:t>
            </a:r>
          </a:p>
        </p:txBody>
      </p:sp>
    </p:spTree>
    <p:extLst>
      <p:ext uri="{BB962C8B-B14F-4D97-AF65-F5344CB8AC3E}">
        <p14:creationId xmlns:p14="http://schemas.microsoft.com/office/powerpoint/2010/main" val="32257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EDA72-1990-139B-3D7E-1885E31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61731"/>
            <a:ext cx="10018713" cy="798443"/>
          </a:xfrm>
        </p:spPr>
        <p:txBody>
          <a:bodyPr/>
          <a:lstStyle/>
          <a:p>
            <a:pPr rtl="1"/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الفصل الثالث: الغش وغسيل الاموال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8CD32C-1B87-78D3-2F54-2F88B1BF3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4" y="1060174"/>
            <a:ext cx="10509110" cy="5353878"/>
          </a:xfrm>
        </p:spPr>
        <p:txBody>
          <a:bodyPr anchor="t">
            <a:normAutofit/>
          </a:bodyPr>
          <a:lstStyle/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مراحل غسيل الأموال: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تمر عملية غسيل الأموال بالمراحل التالية: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المرحلة الأولى: مرحلة التنظيف: </a:t>
            </a:r>
            <a:endParaRPr lang="ar-IQ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حيث يتم استثمار الأموال العائدة من تجارة المخدرات بصورة ايداعات او مشتريات أولية مبدئية عن طريق بعض الأساليب الشائعة بين مهربي المخدرات.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المرحلة الثانية: مرحلة الترقيد او التجميد:</a:t>
            </a:r>
            <a:endParaRPr lang="ar-IQ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حيث يتم في هذه المرحلة تجزئة الأموال من خلال تحويلات اليكترونية متعددة محلية و عالمية. او عن طريق </a:t>
            </a:r>
            <a:r>
              <a:rPr lang="ar-IQ" sz="20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أساءة</a:t>
            </a:r>
            <a:r>
              <a:rPr lang="ar-IQ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استعمال النظام البنكي و تحريك الأموال من حساب الى اخر.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المرحلة الثالثة: مرحلة الدمج:</a:t>
            </a:r>
            <a:r>
              <a:rPr lang="ar-IQ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حيث يتم </a:t>
            </a:r>
            <a:r>
              <a:rPr lang="ar-IQ" sz="20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أخفاء</a:t>
            </a:r>
            <a:r>
              <a:rPr lang="ar-IQ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هذه الأموال في حسابات اجنبية و واجهات اعمال شرعية او تحت ستار عمل تجاري صوري و تبدو وكأنها تحصلت من أعمال تجارية مشروعة.</a:t>
            </a:r>
          </a:p>
        </p:txBody>
      </p:sp>
    </p:spTree>
    <p:extLst>
      <p:ext uri="{BB962C8B-B14F-4D97-AF65-F5344CB8AC3E}">
        <p14:creationId xmlns:p14="http://schemas.microsoft.com/office/powerpoint/2010/main" val="2803277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EDA72-1990-139B-3D7E-1885E31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61731"/>
            <a:ext cx="10018713" cy="639417"/>
          </a:xfrm>
        </p:spPr>
        <p:txBody>
          <a:bodyPr>
            <a:normAutofit fontScale="90000"/>
          </a:bodyPr>
          <a:lstStyle/>
          <a:p>
            <a:pPr rtl="1"/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الفصل الثالث: الغش وغسيل الاموال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F00539A-8F43-C5BE-39CB-C90D468A0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4800" y="857613"/>
            <a:ext cx="5974610" cy="55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18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EDA72-1990-139B-3D7E-1885E31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61731"/>
            <a:ext cx="10018713" cy="639417"/>
          </a:xfrm>
        </p:spPr>
        <p:txBody>
          <a:bodyPr>
            <a:normAutofit fontScale="90000"/>
          </a:bodyPr>
          <a:lstStyle/>
          <a:p>
            <a:pPr rtl="1"/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الفصل الثالث: الغش وغسيل الاموال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8CD32C-1B87-78D3-2F54-2F88B1BF3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672" y="901148"/>
            <a:ext cx="10100352" cy="5512904"/>
          </a:xfrm>
        </p:spPr>
        <p:txBody>
          <a:bodyPr anchor="t">
            <a:normAutofit/>
          </a:bodyPr>
          <a:lstStyle/>
          <a:p>
            <a:pPr mar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دور المحاسبة القضائية في التصدي لعمليات غسيل الأموال: </a:t>
            </a: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خلال ما تقدم يمكن القول ان نقول ان </a:t>
            </a:r>
            <a:r>
              <a:rPr lang="ar-IQ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أحتمال</a:t>
            </a:r>
            <a:r>
              <a:rPr lang="ar-IQ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اكتشاف المدققين الخارجيين لجريمة غسيل الأموال يعد </a:t>
            </a:r>
            <a:r>
              <a:rPr lang="ar-IQ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أحتمالا</a:t>
            </a:r>
            <a:r>
              <a:rPr lang="ar-IQ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ضعيفا لعدم وجود تأثير مادي للجريمة في البيانات المالية. ان  العديد من الذين لهم علاقة مباشرة في فحص القوائم المالية يعد احتمال اكتشافهم لجريمة غسيل الأموال ضعيفة.</a:t>
            </a: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وهنا ظهرت المحاسبة القضائية كأحد الفاعلين في مكافحة غسيل الأموال بعد طلبات من الحكومات المعنية. حيث ان </a:t>
            </a:r>
            <a:r>
              <a:rPr lang="ar-IQ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مايتميز</a:t>
            </a:r>
            <a:r>
              <a:rPr lang="ar-IQ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به المحاسب القضائي من مهارات في التقصي والتدقيق والتحقيق وجمع الأدلة الكافية عن المتورطين في عمليات غسيل الأموال.  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IQ" b="1" u="sng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9280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1CFEA-0A59-4C0F-A3BD-74433E7B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329" y="102704"/>
            <a:ext cx="10018713" cy="1089991"/>
          </a:xfrm>
        </p:spPr>
        <p:txBody>
          <a:bodyPr>
            <a:normAutofit/>
          </a:bodyPr>
          <a:lstStyle/>
          <a:p>
            <a:pPr algn="r" rtl="1"/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الفصل الثالث: </a:t>
            </a:r>
            <a:r>
              <a:rPr lang="ar-SA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مبادئ الغش والمحاسبة القضائية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2347B9-2DF2-FA47-2221-0B49C35D5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329" y="1540564"/>
            <a:ext cx="10018713" cy="4767471"/>
          </a:xfrm>
        </p:spPr>
        <p:txBody>
          <a:bodyPr/>
          <a:lstStyle/>
          <a:p>
            <a:pPr algn="just" rtl="1"/>
            <a:r>
              <a:rPr lang="ar-IQ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المبحث الأول:  </a:t>
            </a:r>
            <a:r>
              <a:rPr lang="ar-IQ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الغش والاحتيال في القوائم المالية و دور المحاسبة القضائية في التصدي للغش </a:t>
            </a:r>
          </a:p>
          <a:p>
            <a:pPr algn="just" rtl="1"/>
            <a:r>
              <a:rPr lang="ar-IQ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المبحث الثاني :</a:t>
            </a:r>
            <a:r>
              <a:rPr lang="ar-IQ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غسيل الأموال و  دور المحاسبة القضائية في التصدي لعمليات غسيل الاموال</a:t>
            </a:r>
          </a:p>
          <a:p>
            <a:pPr marL="0" indent="0" algn="just" rtl="1">
              <a:buNone/>
            </a:pPr>
            <a:endParaRPr lang="ar-IQ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rtl="1"/>
            <a:endParaRPr lang="ar-IQ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endParaRPr lang="ar-IQ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endParaRPr lang="ar-IQ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endParaRPr lang="ar-IQ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rtl="1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5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EDA72-1990-139B-3D7E-1885E31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09" y="314740"/>
            <a:ext cx="10933181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IQ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المبحث الأول</a:t>
            </a:r>
            <a:br>
              <a:rPr lang="ar-IQ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ar-IQ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r-IQ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الغش</a:t>
            </a:r>
            <a:r>
              <a:rPr lang="ar-IQ" sz="31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والاحتيال في القوائم المالية و دور المحاسبة القضائية في التصدي للغش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8CD32C-1B87-78D3-2F54-2F88B1BF3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09530"/>
            <a:ext cx="10018713" cy="4704521"/>
          </a:xfrm>
        </p:spPr>
        <p:txBody>
          <a:bodyPr anchor="t">
            <a:normAutofit/>
          </a:bodyPr>
          <a:lstStyle/>
          <a:p>
            <a:pPr algn="just" rtl="1"/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مفهوم الغش.</a:t>
            </a:r>
          </a:p>
          <a:p>
            <a:pPr algn="just" rtl="1"/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أنواع الغش</a:t>
            </a:r>
          </a:p>
          <a:p>
            <a:pPr algn="just" rtl="1"/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مثلث الغش</a:t>
            </a:r>
          </a:p>
          <a:p>
            <a:pPr algn="just" rtl="1"/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السمات والخصائص الفنية للغش</a:t>
            </a:r>
          </a:p>
          <a:p>
            <a:pPr algn="just" rtl="1"/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الاعتبارات التي يهتم بها المحاسب القضائي </a:t>
            </a:r>
          </a:p>
          <a:p>
            <a:pPr algn="just" rt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EDA72-1990-139B-3D7E-1885E31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61731"/>
            <a:ext cx="10018713" cy="1143000"/>
          </a:xfrm>
        </p:spPr>
        <p:txBody>
          <a:bodyPr/>
          <a:lstStyle/>
          <a:p>
            <a:pPr rtl="1"/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الفصل الثالث : </a:t>
            </a:r>
            <a:r>
              <a:rPr lang="ar-IQ" sz="4000" b="1" dirty="0">
                <a:effectLst/>
                <a:ea typeface="Calibri" panose="020F0502020204030204" pitchFamily="34" charset="0"/>
                <a:cs typeface="Simplified Arabic" panose="02020603050405020304" pitchFamily="18" charset="-78"/>
              </a:rPr>
              <a:t>الغش والمحاسبة القضائية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8CD32C-1B87-78D3-2F54-2F88B1BF3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04732"/>
            <a:ext cx="10018713" cy="5009320"/>
          </a:xfrm>
        </p:spPr>
        <p:txBody>
          <a:bodyPr anchor="t">
            <a:normAutofit/>
          </a:bodyPr>
          <a:lstStyle/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مفهوم الغش أو الاحتيال: </a:t>
            </a: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أشار المعيار الدولي رقم 240 الى ان الغش هو فعل مقصود من قبل شخص أو اكثر في الإدارة و أولئك المكلفين بالرقابة والموظفين أو أطراف خارجية ويتعلق هذا الفعل باستخدام الخداع من اجل الحصول على مصلحة غير عادلة أو غير قانونية الامر الذي ينتج عنه تحريف في القوائم المالية.</a:t>
            </a: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IQ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أنواع  الغش:</a:t>
            </a:r>
            <a:r>
              <a:rPr lang="ar-IQ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هنالك نوعين من الغش 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التقرير المالي الاحتيالي 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اختلاس الأصول 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488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EDA72-1990-139B-3D7E-1885E31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61731"/>
            <a:ext cx="10018713" cy="1143000"/>
          </a:xfrm>
        </p:spPr>
        <p:txBody>
          <a:bodyPr/>
          <a:lstStyle/>
          <a:p>
            <a:pPr rtl="1"/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الفصل الثالث : </a:t>
            </a:r>
            <a:r>
              <a:rPr lang="ar-IQ" sz="4000" b="1" dirty="0">
                <a:effectLst/>
                <a:ea typeface="Calibri" panose="020F0502020204030204" pitchFamily="34" charset="0"/>
                <a:cs typeface="Simplified Arabic" panose="02020603050405020304" pitchFamily="18" charset="-78"/>
              </a:rPr>
              <a:t>الغش والمحاسبة القضائية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8CD32C-1B87-78D3-2F54-2F88B1BF3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04732"/>
            <a:ext cx="10018713" cy="5009320"/>
          </a:xfrm>
        </p:spPr>
        <p:txBody>
          <a:bodyPr anchor="t">
            <a:noAutofit/>
          </a:bodyPr>
          <a:lstStyle/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</a:t>
            </a:r>
            <a:r>
              <a:rPr lang="ar-IQ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التقرير المالي الاحتيالي: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ويعرف على انه (تحريف عمدي أو حذف قيم أو </a:t>
            </a:r>
            <a:r>
              <a:rPr lang="ar-IQ" sz="28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إفصاحات</a:t>
            </a: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بنية الخداع للمستخدمين المعنيين و تضليلهم , وتتضمن معظم حالات التقرير المالي الاحتيالي تحريف عمدي للقيم وليس </a:t>
            </a:r>
            <a:r>
              <a:rPr lang="ar-IQ" sz="28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للافصاحات</a:t>
            </a: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2- اختلاس الأصول: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ويتمثل في الغش الذي يتضمن سرقة أصول المنشأة في كثير من الحالات فإن القيم المتضمنة لا تكون جوهرية او ذات أهمية.</a:t>
            </a:r>
          </a:p>
        </p:txBody>
      </p:sp>
    </p:spTree>
    <p:extLst>
      <p:ext uri="{BB962C8B-B14F-4D97-AF65-F5344CB8AC3E}">
        <p14:creationId xmlns:p14="http://schemas.microsoft.com/office/powerpoint/2010/main" val="172373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EFFE8A-3420-76F1-A55A-4CAE651C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91548"/>
            <a:ext cx="10018713" cy="927652"/>
          </a:xfrm>
        </p:spPr>
        <p:txBody>
          <a:bodyPr/>
          <a:lstStyle/>
          <a:p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الفصل الثالث : </a:t>
            </a:r>
            <a:r>
              <a:rPr lang="ar-IQ" sz="4000" b="1" dirty="0">
                <a:effectLst/>
                <a:ea typeface="Calibri" panose="020F0502020204030204" pitchFamily="34" charset="0"/>
                <a:cs typeface="Simplified Arabic" panose="02020603050405020304" pitchFamily="18" charset="-78"/>
              </a:rPr>
              <a:t>الغش والمحاسبة القضائية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02583-20AD-C0F9-B633-6D0072733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04731"/>
            <a:ext cx="10018713" cy="4386470"/>
          </a:xfrm>
        </p:spPr>
        <p:txBody>
          <a:bodyPr>
            <a:normAutofit/>
          </a:bodyPr>
          <a:lstStyle/>
          <a:p>
            <a:pPr algn="r" rtl="1"/>
            <a:r>
              <a:rPr lang="ar-IQ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مثلث و ظروف الغش:</a:t>
            </a:r>
          </a:p>
          <a:p>
            <a:pPr marL="0" indent="0" algn="r" rtl="1">
              <a:buNone/>
            </a:pPr>
            <a:r>
              <a:rPr lang="ar-IQ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هنالك ثلاثة أركان أساسية للغش, وتتمثل هذه الاركان في </a:t>
            </a:r>
          </a:p>
          <a:p>
            <a:pPr algn="r" rtl="1">
              <a:buFontTx/>
              <a:buChar char="-"/>
            </a:pPr>
            <a:r>
              <a:rPr lang="ar-IQ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الحوافز</a:t>
            </a:r>
          </a:p>
          <a:p>
            <a:pPr algn="r" rtl="1">
              <a:buFontTx/>
              <a:buChar char="-"/>
            </a:pPr>
            <a:r>
              <a:rPr lang="ar-IQ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التبرير</a:t>
            </a:r>
          </a:p>
          <a:p>
            <a:pPr algn="r" rtl="1">
              <a:buFontTx/>
              <a:buChar char="-"/>
            </a:pPr>
            <a:r>
              <a:rPr lang="ar-IQ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الفرص</a:t>
            </a:r>
          </a:p>
          <a:p>
            <a:pPr marL="0" indent="0" algn="r" rtl="1">
              <a:buNone/>
            </a:pPr>
            <a:r>
              <a:rPr lang="ar-IQ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والشكل التالي يمثل توضيحا لمثلث الغش: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021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EDA72-1990-139B-3D7E-1885E31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61731"/>
            <a:ext cx="10018713" cy="1143000"/>
          </a:xfrm>
        </p:spPr>
        <p:txBody>
          <a:bodyPr/>
          <a:lstStyle/>
          <a:p>
            <a:pPr rtl="1"/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الفصل الثالث : </a:t>
            </a:r>
            <a:r>
              <a:rPr lang="ar-IQ" sz="4000" b="1" dirty="0">
                <a:effectLst/>
                <a:ea typeface="Calibri" panose="020F0502020204030204" pitchFamily="34" charset="0"/>
                <a:cs typeface="Simplified Arabic" panose="02020603050405020304" pitchFamily="18" charset="-78"/>
              </a:rPr>
              <a:t>الغش والمحاسبة القضائية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8E363AD-7AB0-CD72-6C94-28B354ACE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023" y="1404938"/>
            <a:ext cx="7853291" cy="500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1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EDA72-1990-139B-3D7E-1885E31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61731"/>
            <a:ext cx="10018713" cy="1143000"/>
          </a:xfrm>
        </p:spPr>
        <p:txBody>
          <a:bodyPr/>
          <a:lstStyle/>
          <a:p>
            <a:pPr rtl="1"/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الفصل الثالث : </a:t>
            </a:r>
            <a:r>
              <a:rPr lang="ar-IQ" sz="4000" b="1" dirty="0">
                <a:effectLst/>
                <a:ea typeface="Calibri" panose="020F0502020204030204" pitchFamily="34" charset="0"/>
                <a:cs typeface="Simplified Arabic" panose="02020603050405020304" pitchFamily="18" charset="-78"/>
              </a:rPr>
              <a:t>الغش والمحاسبة القضائية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8CD32C-1B87-78D3-2F54-2F88B1BF3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04732"/>
            <a:ext cx="10018713" cy="5009320"/>
          </a:xfrm>
        </p:spPr>
        <p:txBody>
          <a:bodyPr anchor="t">
            <a:normAutofit fontScale="92500" lnSpcReduction="20000"/>
          </a:bodyPr>
          <a:lstStyle/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الاعتبارات الواجب أخذها بنظر الاعتبار من قبل المحاسب القضائي: </a:t>
            </a:r>
            <a:endParaRPr lang="ar-IQ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1- المدير التنفيذي هو الشخص المسؤول عن مجلس الإدارة 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2- الأشخاص ذوي السلطة السيطرة الكاملة على مجلس الإدارة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3- الأنظمة الضعيفة لمجالات السيطرة والتحكم الداخلي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4- التأكيد من قبل مسؤولين على تحقيق الأهداف ذات الأمد القصير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5- الالتزام بأخلاقيات العمل ضعيف او معدوم.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6- </a:t>
            </a:r>
            <a:r>
              <a:rPr lang="ar-IQ" sz="36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إستراتيجات</a:t>
            </a:r>
            <a:r>
              <a:rPr lang="ar-IQ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العمل مشكوك فيها أو غير واضحة</a:t>
            </a:r>
            <a:endParaRPr lang="ar-IQ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0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EDA72-1990-139B-3D7E-1885E31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61731"/>
            <a:ext cx="10018713" cy="1143000"/>
          </a:xfrm>
        </p:spPr>
        <p:txBody>
          <a:bodyPr/>
          <a:lstStyle/>
          <a:p>
            <a:pPr rtl="1"/>
            <a:r>
              <a:rPr lang="ar-IQ" dirty="0">
                <a:latin typeface="Calibri" panose="020F0502020204030204" pitchFamily="34" charset="0"/>
                <a:cs typeface="Calibri" panose="020F0502020204030204" pitchFamily="34" charset="0"/>
              </a:rPr>
              <a:t>الفصل الثالث : </a:t>
            </a:r>
            <a:r>
              <a:rPr lang="ar-IQ" sz="4000" b="1" dirty="0">
                <a:effectLst/>
                <a:ea typeface="Calibri" panose="020F0502020204030204" pitchFamily="34" charset="0"/>
                <a:cs typeface="Simplified Arabic" panose="02020603050405020304" pitchFamily="18" charset="-78"/>
              </a:rPr>
              <a:t>الغش والمحاسبة القضائية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8CD32C-1B87-78D3-2F54-2F88B1BF3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662" y="1404732"/>
            <a:ext cx="10522362" cy="5009320"/>
          </a:xfrm>
        </p:spPr>
        <p:txBody>
          <a:bodyPr anchor="t">
            <a:normAutofit lnSpcReduction="10000"/>
          </a:bodyPr>
          <a:lstStyle/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7- معدل دورات منصب المدير التنفيذي أو الإدارة العليا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8- القائمون على اعمال بيع الأسهم في سوق الأوراق المالية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9- </a:t>
            </a:r>
            <a:r>
              <a:rPr lang="ar-IQ" sz="28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أستقلالية</a:t>
            </a: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المدقق الخارجي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10- رد فعل الإدارة في الشركة تجاه أي عملية تزوير.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11- أنشطة التحكم والسيطرة و السياسات والإجراءات الخاصة التي تقدم ضمانا معقولا و مقبولا في تحقيق اهداف الشركة المشروعة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12- استخدام تكنولوجيا المعلومات في تقييم التقدم نحو تحقيق المنظمة لأهدافها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13- مدى المراقبة المستمرة لعمليات السيطرة الداخلية</a:t>
            </a:r>
          </a:p>
        </p:txBody>
      </p:sp>
    </p:spTree>
    <p:extLst>
      <p:ext uri="{BB962C8B-B14F-4D97-AF65-F5344CB8AC3E}">
        <p14:creationId xmlns:p14="http://schemas.microsoft.com/office/powerpoint/2010/main" val="1419757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Override1.xml><?xml version="1.0" encoding="utf-8"?>
<a:themeOverride xmlns:a="http://schemas.openxmlformats.org/drawingml/2006/main">
  <a:clrScheme name="Parallax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</a:themeOverride>
</file>

<file path=ppt/theme/themeOverride2.xml><?xml version="1.0" encoding="utf-8"?>
<a:themeOverride xmlns:a="http://schemas.openxmlformats.org/drawingml/2006/main">
  <a:clrScheme name="Parallax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</a:themeOverride>
</file>

<file path=ppt/theme/themeOverride3.xml><?xml version="1.0" encoding="utf-8"?>
<a:themeOverride xmlns:a="http://schemas.openxmlformats.org/drawingml/2006/main">
  <a:clrScheme name="Parallax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</a:themeOverride>
</file>

<file path=ppt/theme/themeOverride4.xml><?xml version="1.0" encoding="utf-8"?>
<a:themeOverride xmlns:a="http://schemas.openxmlformats.org/drawingml/2006/main">
  <a:clrScheme name="Parallax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</TotalTime>
  <Words>717</Words>
  <Application>Microsoft Macintosh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Simplified Arabic</vt:lpstr>
      <vt:lpstr>Times New Roman</vt:lpstr>
      <vt:lpstr>Parallax</vt:lpstr>
      <vt:lpstr>المحاسبة القضائية محاضرات لطلبة المرحلة الرابعة  قسم المحاسبة – كلية الإدارة والاقتصاد 2023-2024 </vt:lpstr>
      <vt:lpstr>الفصل الثالث: مبادئ الغش والمحاسبة القضائية </vt:lpstr>
      <vt:lpstr>المبحث الأول  الغش والاحتيال في القوائم المالية و دور المحاسبة القضائية في التصدي للغش </vt:lpstr>
      <vt:lpstr>الفصل الثالث : الغش والمحاسبة القضائية</vt:lpstr>
      <vt:lpstr>الفصل الثالث : الغش والمحاسبة القضائية</vt:lpstr>
      <vt:lpstr>الفصل الثالث : الغش والمحاسبة القضائية</vt:lpstr>
      <vt:lpstr>الفصل الثالث : الغش والمحاسبة القضائية</vt:lpstr>
      <vt:lpstr>الفصل الثالث : الغش والمحاسبة القضائية</vt:lpstr>
      <vt:lpstr>الفصل الثالث : الغش والمحاسبة القضائية</vt:lpstr>
      <vt:lpstr>المبحث الثاني غسيل الأموال و  دور المحاسبة القضائية في التصدي لعمليات غسيل الاموال</vt:lpstr>
      <vt:lpstr>الفصل الثالث: الغش وغسيل الاموال</vt:lpstr>
      <vt:lpstr>الفصل الثالث: الغش وغسيل الاموال</vt:lpstr>
      <vt:lpstr>الفصل الثالث: الغش وغسيل الاموال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المحاسبة القضائية محاضرات لطلبة المرحلة الرابعة  قسم المحاسبة – كلية الإدارة والاقتصاد</dc:title>
  <dc:creator>Naseem</dc:creator>
  <cp:lastModifiedBy>Microsoft Office User</cp:lastModifiedBy>
  <cp:revision>10</cp:revision>
  <dcterms:created xsi:type="dcterms:W3CDTF">2023-01-23T19:12:31Z</dcterms:created>
  <dcterms:modified xsi:type="dcterms:W3CDTF">2024-05-31T19:52:48Z</dcterms:modified>
</cp:coreProperties>
</file>