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75" r:id="rId5"/>
    <p:sldId id="276" r:id="rId6"/>
    <p:sldId id="277" r:id="rId7"/>
    <p:sldId id="278" r:id="rId8"/>
    <p:sldId id="279" r:id="rId9"/>
    <p:sldId id="280" r:id="rId10"/>
    <p:sldId id="281" r:id="rId11"/>
    <p:sldId id="28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2" autoAdjust="0"/>
    <p:restoredTop sz="94660"/>
  </p:normalViewPr>
  <p:slideViewPr>
    <p:cSldViewPr snapToGrid="0">
      <p:cViewPr varScale="1">
        <p:scale>
          <a:sx n="104" d="100"/>
          <a:sy n="104" d="100"/>
        </p:scale>
        <p:origin x="116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2304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7/22/24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74782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40935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0711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8948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39499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419027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52483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764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16958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7/22/24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9973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AE3664-7C4C-4E1B-A4F0-CC4FD0DCB5BB}" type="datetimeFigureOut">
              <a:rPr lang="en-US" smtClean="0"/>
              <a:t>7/22/24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16394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AE3664-7C4C-4E1B-A4F0-CC4FD0DCB5BB}" type="datetimeFigureOut">
              <a:rPr lang="en-US" smtClean="0"/>
              <a:t>7/22/24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95116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AE3664-7C4C-4E1B-A4F0-CC4FD0DCB5BB}" type="datetimeFigureOut">
              <a:rPr lang="en-US" smtClean="0"/>
              <a:t>7/22/24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9634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E3664-7C4C-4E1B-A4F0-CC4FD0DCB5BB}" type="datetimeFigureOut">
              <a:rPr lang="en-US" smtClean="0"/>
              <a:t>7/22/24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691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7/22/24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55835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7/22/24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387138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AE3664-7C4C-4E1B-A4F0-CC4FD0DCB5BB}" type="datetimeFigureOut">
              <a:rPr lang="en-US" smtClean="0"/>
              <a:t>7/22/24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06A2F1-E95A-43A2-AE19-0AD5F9E1FF96}" type="slidenum">
              <a:rPr lang="en-US" smtClean="0"/>
              <a:t>‹#›</a:t>
            </a:fld>
            <a:endParaRPr lang="en-US"/>
          </a:p>
        </p:txBody>
      </p:sp>
    </p:spTree>
    <p:extLst>
      <p:ext uri="{BB962C8B-B14F-4D97-AF65-F5344CB8AC3E}">
        <p14:creationId xmlns:p14="http://schemas.microsoft.com/office/powerpoint/2010/main" val="3837841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NUL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B0D93-A6D9-1DDD-81B6-8FE9DC55F44B}"/>
              </a:ext>
            </a:extLst>
          </p:cNvPr>
          <p:cNvSpPr>
            <a:spLocks noGrp="1"/>
          </p:cNvSpPr>
          <p:nvPr>
            <p:ph type="ctrTitle"/>
          </p:nvPr>
        </p:nvSpPr>
        <p:spPr>
          <a:xfrm>
            <a:off x="2066140" y="554445"/>
            <a:ext cx="9436881" cy="3700314"/>
          </a:xfrm>
        </p:spPr>
        <p:txBody>
          <a:bodyPr>
            <a:normAutofit fontScale="90000"/>
          </a:bodyPr>
          <a:lstStyle/>
          <a:p>
            <a:pPr algn="ctr" rtl="1"/>
            <a:r>
              <a:rPr lang="ar-IQ" dirty="0" smtClean="0">
                <a:latin typeface="Calibri" panose="020F0502020204030204" pitchFamily="34" charset="0"/>
                <a:cs typeface="Calibri" panose="020F0502020204030204" pitchFamily="34" charset="0"/>
              </a:rPr>
              <a:t/>
            </a:r>
            <a:br>
              <a:rPr lang="ar-IQ"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b="1" dirty="0">
                <a:solidFill>
                  <a:srgbClr val="FF0000"/>
                </a:solidFill>
              </a:rPr>
              <a:t>Advanced Accounting</a:t>
            </a:r>
            <a:r>
              <a:rPr lang="en-US" dirty="0"/>
              <a:t/>
            </a:r>
            <a:br>
              <a:rPr lang="en-US" dirty="0"/>
            </a:br>
            <a:r>
              <a:rPr lang="en-US" sz="4000" b="1" dirty="0" smtClean="0"/>
              <a:t>Stage Four</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Accounting - department</a:t>
            </a:r>
            <a:r>
              <a:rPr lang="ar-IQ" sz="4400" dirty="0" smtClean="0">
                <a:latin typeface="Calibri" panose="020F0502020204030204" pitchFamily="34" charset="0"/>
                <a:cs typeface="Calibri" panose="020F0502020204030204" pitchFamily="34" charset="0"/>
              </a:rPr>
              <a:t/>
            </a:r>
            <a:br>
              <a:rPr lang="ar-IQ" sz="4400" dirty="0" smtClean="0">
                <a:latin typeface="Calibri" panose="020F0502020204030204" pitchFamily="34" charset="0"/>
                <a:cs typeface="Calibri" panose="020F0502020204030204" pitchFamily="34" charset="0"/>
              </a:rPr>
            </a:br>
            <a:r>
              <a:rPr lang="en-US" sz="4400" dirty="0" smtClean="0">
                <a:latin typeface="Calibri" panose="020F0502020204030204" pitchFamily="34" charset="0"/>
                <a:cs typeface="Calibri" panose="020F0502020204030204" pitchFamily="34" charset="0"/>
              </a:rPr>
              <a:t>2024-2025</a:t>
            </a:r>
            <a:r>
              <a:rPr lang="ar-IQ" sz="4400" dirty="0" smtClean="0">
                <a:latin typeface="Calibri" panose="020F0502020204030204" pitchFamily="34" charset="0"/>
                <a:cs typeface="Calibri" panose="020F0502020204030204" pitchFamily="34" charset="0"/>
              </a:rPr>
              <a:t> </a:t>
            </a:r>
            <a:endParaRPr lang="en-US" sz="44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 xmlns:a16="http://schemas.microsoft.com/office/drawing/2014/main" id="{4A4C534E-87F9-174C-E654-84EF36DB6B52}"/>
              </a:ext>
            </a:extLst>
          </p:cNvPr>
          <p:cNvSpPr>
            <a:spLocks noGrp="1"/>
          </p:cNvSpPr>
          <p:nvPr>
            <p:ph type="subTitle" idx="1"/>
          </p:nvPr>
        </p:nvSpPr>
        <p:spPr>
          <a:xfrm>
            <a:off x="4515377" y="4496711"/>
            <a:ext cx="6987645" cy="1680154"/>
          </a:xfrm>
        </p:spPr>
        <p:txBody>
          <a:bodyPr>
            <a:normAutofit fontScale="85000" lnSpcReduction="20000"/>
          </a:bodyPr>
          <a:lstStyle/>
          <a:p>
            <a:pPr algn="ctr" rtl="1"/>
            <a:r>
              <a:rPr lang="ar-IQ" sz="3900" b="1" dirty="0">
                <a:latin typeface="Calibri" panose="020F0502020204030204" pitchFamily="34" charset="0"/>
                <a:cs typeface="Calibri" panose="020F0502020204030204" pitchFamily="34" charset="0"/>
              </a:rPr>
              <a:t>   </a:t>
            </a:r>
            <a:endParaRPr lang="en-US" sz="3900" b="1" dirty="0" smtClean="0">
              <a:latin typeface="Calibri" panose="020F0502020204030204" pitchFamily="34" charset="0"/>
              <a:cs typeface="Calibri" panose="020F0502020204030204" pitchFamily="34" charset="0"/>
            </a:endParaRPr>
          </a:p>
          <a:p>
            <a:pPr algn="ctr" rtl="1"/>
            <a:r>
              <a:rPr lang="en-US" sz="3900" b="1" dirty="0" smtClean="0">
                <a:latin typeface="Calibri" panose="020F0502020204030204" pitchFamily="34" charset="0"/>
                <a:cs typeface="Calibri" panose="020F0502020204030204" pitchFamily="34" charset="0"/>
              </a:rPr>
              <a:t>The Lecturer                </a:t>
            </a:r>
            <a:endParaRPr lang="ar-IQ" sz="3900" b="1" dirty="0">
              <a:latin typeface="Calibri" panose="020F0502020204030204" pitchFamily="34" charset="0"/>
              <a:cs typeface="Calibri" panose="020F0502020204030204" pitchFamily="34" charset="0"/>
            </a:endParaRPr>
          </a:p>
          <a:p>
            <a:pPr algn="ctr" rtl="1"/>
            <a:r>
              <a:rPr lang="ar-IQ" sz="3200" b="1" dirty="0" smtClean="0">
                <a:latin typeface="Calibri" panose="020F0502020204030204" pitchFamily="34" charset="0"/>
                <a:cs typeface="Calibri" panose="020F0502020204030204" pitchFamily="34" charset="0"/>
              </a:rPr>
              <a:t>                   </a:t>
            </a:r>
            <a:r>
              <a:rPr lang="en-US" sz="3200" b="1" dirty="0" smtClean="0">
                <a:latin typeface="Calibri" panose="020F0502020204030204" pitchFamily="34" charset="0"/>
                <a:cs typeface="Calibri" panose="020F0502020204030204" pitchFamily="34" charset="0"/>
              </a:rPr>
              <a:t>Banaz Ibrahim Omar</a:t>
            </a:r>
            <a:endParaRPr lang="ar-IQ" sz="3200" b="1" dirty="0">
              <a:latin typeface="Calibri" panose="020F0502020204030204" pitchFamily="34" charset="0"/>
              <a:cs typeface="Calibri" panose="020F0502020204030204" pitchFamily="34" charset="0"/>
            </a:endParaRPr>
          </a:p>
          <a:p>
            <a:pPr algn="ctr" rtl="1"/>
            <a:endParaRPr lang="en-US" sz="32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 xmlns:a16="http://schemas.microsoft.com/office/drawing/2014/main" id="{AA6765C3-96F1-CC32-45FB-15F0632AC907}"/>
              </a:ext>
            </a:extLst>
          </p:cNvPr>
          <p:cNvPicPr>
            <a:picLocks noChangeAspect="1"/>
          </p:cNvPicPr>
          <p:nvPr/>
        </p:nvPicPr>
        <p:blipFill>
          <a:blip r:embed="rId2"/>
          <a:stretch>
            <a:fillRect/>
          </a:stretch>
        </p:blipFill>
        <p:spPr>
          <a:xfrm>
            <a:off x="10125860" y="312493"/>
            <a:ext cx="1079086" cy="999831"/>
          </a:xfrm>
          <a:prstGeom prst="rect">
            <a:avLst/>
          </a:prstGeom>
        </p:spPr>
      </p:pic>
    </p:spTree>
    <p:extLst>
      <p:ext uri="{BB962C8B-B14F-4D97-AF65-F5344CB8AC3E}">
        <p14:creationId xmlns:p14="http://schemas.microsoft.com/office/powerpoint/2010/main" val="2147793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98581"/>
            <a:ext cx="10018713" cy="5492620"/>
          </a:xfrm>
        </p:spPr>
        <p:txBody>
          <a:bodyPr/>
          <a:lstStyle/>
          <a:p>
            <a:pPr marL="0" indent="0">
              <a:buNone/>
            </a:pPr>
            <a:r>
              <a:rPr lang="en-US" u="sng" dirty="0">
                <a:solidFill>
                  <a:schemeClr val="accent5"/>
                </a:solidFill>
              </a:rPr>
              <a:t>A-cash investment:</a:t>
            </a:r>
            <a:endParaRPr lang="en-US" dirty="0">
              <a:solidFill>
                <a:schemeClr val="accent5"/>
              </a:solidFill>
            </a:endParaRPr>
          </a:p>
          <a:p>
            <a:pPr marL="0" indent="0">
              <a:buNone/>
            </a:pPr>
            <a:r>
              <a:rPr lang="en-US" dirty="0"/>
              <a:t>The partners may pay their rate in partnership capital in cash as shown below:-</a:t>
            </a:r>
          </a:p>
          <a:p>
            <a:pPr marL="0" indent="0">
              <a:buNone/>
            </a:pPr>
            <a:r>
              <a:rPr lang="en-US" dirty="0"/>
              <a:t> </a:t>
            </a:r>
          </a:p>
          <a:p>
            <a:pPr marL="0" indent="0">
              <a:buNone/>
            </a:pPr>
            <a:r>
              <a:rPr lang="en-US" dirty="0"/>
              <a:t>Example 1:-</a:t>
            </a:r>
          </a:p>
          <a:p>
            <a:pPr marL="0" indent="0">
              <a:buNone/>
            </a:pPr>
            <a:r>
              <a:rPr lang="en-US" dirty="0"/>
              <a:t>In 2</a:t>
            </a:r>
            <a:r>
              <a:rPr lang="en-US" baseline="30000" dirty="0"/>
              <a:t>nd</a:t>
            </a:r>
            <a:r>
              <a:rPr lang="en-US" dirty="0"/>
              <a:t> September 2000 Azad and Ali agreed to go into business as partner, according to the agreement, Azad to pay 55000 $ cash and Ali is to contribute 45000$ cash.</a:t>
            </a:r>
          </a:p>
          <a:p>
            <a:pPr marL="0" indent="0">
              <a:buNone/>
            </a:pPr>
            <a:r>
              <a:rPr lang="en-US" dirty="0"/>
              <a:t>Require: prepare the journal </a:t>
            </a:r>
            <a:r>
              <a:rPr lang="en-US" dirty="0" err="1" smtClean="0"/>
              <a:t>en</a:t>
            </a:r>
            <a:endParaRPr lang="en-US" dirty="0" smtClean="0"/>
          </a:p>
          <a:p>
            <a:pPr marL="0" indent="0">
              <a:buNone/>
            </a:pPr>
            <a:r>
              <a:rPr lang="en-US" dirty="0" smtClean="0"/>
              <a:t>try </a:t>
            </a:r>
            <a:r>
              <a:rPr lang="en-US" dirty="0"/>
              <a:t>and balance sheet in 2</a:t>
            </a:r>
            <a:r>
              <a:rPr lang="en-US" baseline="30000" dirty="0"/>
              <a:t>nd</a:t>
            </a:r>
            <a:r>
              <a:rPr lang="en-US" dirty="0"/>
              <a:t> September 2000.</a:t>
            </a:r>
          </a:p>
        </p:txBody>
      </p:sp>
    </p:spTree>
    <p:extLst>
      <p:ext uri="{BB962C8B-B14F-4D97-AF65-F5344CB8AC3E}">
        <p14:creationId xmlns:p14="http://schemas.microsoft.com/office/powerpoint/2010/main" val="29267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20503611"/>
              </p:ext>
            </p:extLst>
          </p:nvPr>
        </p:nvGraphicFramePr>
        <p:xfrm>
          <a:off x="3114423" y="2836506"/>
          <a:ext cx="6589414" cy="4021495"/>
        </p:xfrm>
        <a:graphic>
          <a:graphicData uri="http://schemas.openxmlformats.org/drawingml/2006/table">
            <a:tbl>
              <a:tblPr>
                <a:tableStyleId>{5C22544A-7EE6-4342-B048-85BDC9FD1C3A}</a:tableStyleId>
              </a:tblPr>
              <a:tblGrid>
                <a:gridCol w="3294707"/>
                <a:gridCol w="3294707"/>
              </a:tblGrid>
              <a:tr h="620681">
                <a:tc>
                  <a:txBody>
                    <a:bodyPr/>
                    <a:lstStyle/>
                    <a:p>
                      <a:pPr algn="ctr">
                        <a:spcAft>
                          <a:spcPts val="0"/>
                        </a:spcAft>
                        <a:tabLst>
                          <a:tab pos="1228725" algn="l"/>
                        </a:tabLst>
                      </a:pPr>
                      <a:r>
                        <a:rPr lang="en-US" sz="1600">
                          <a:effectLst/>
                        </a:rPr>
                        <a:t>Assets</a:t>
                      </a:r>
                      <a:endParaRPr lang="en-US" sz="1000">
                        <a:solidFill>
                          <a:srgbClr val="000000"/>
                        </a:solidFill>
                        <a:effectLst/>
                        <a:latin typeface="Times New Roman" charset="0"/>
                        <a:ea typeface="Times New Roman" charset="0"/>
                      </a:endParaRPr>
                    </a:p>
                  </a:txBody>
                  <a:tcPr marL="68580" marR="68580" marT="0" marB="0"/>
                </a:tc>
                <a:tc>
                  <a:txBody>
                    <a:bodyPr/>
                    <a:lstStyle/>
                    <a:p>
                      <a:pPr algn="ctr">
                        <a:spcAft>
                          <a:spcPts val="0"/>
                        </a:spcAft>
                        <a:tabLst>
                          <a:tab pos="1228725" algn="l"/>
                        </a:tabLst>
                      </a:pPr>
                      <a:r>
                        <a:rPr lang="en-US" sz="1600">
                          <a:effectLst/>
                        </a:rPr>
                        <a:t>liabilities</a:t>
                      </a:r>
                      <a:endParaRPr lang="en-US" sz="1000">
                        <a:solidFill>
                          <a:srgbClr val="000000"/>
                        </a:solidFill>
                        <a:effectLst/>
                        <a:latin typeface="Times New Roman" charset="0"/>
                        <a:ea typeface="Times New Roman" charset="0"/>
                      </a:endParaRPr>
                    </a:p>
                  </a:txBody>
                  <a:tcPr marL="68580" marR="68580" marT="0" marB="0"/>
                </a:tc>
              </a:tr>
              <a:tr h="2780133">
                <a:tc>
                  <a:txBody>
                    <a:bodyPr/>
                    <a:lstStyle/>
                    <a:p>
                      <a:pPr>
                        <a:spcAft>
                          <a:spcPts val="0"/>
                        </a:spcAft>
                        <a:tabLst>
                          <a:tab pos="1228725" algn="l"/>
                        </a:tabLst>
                      </a:pPr>
                      <a:r>
                        <a:rPr lang="en-US" sz="1600" dirty="0">
                          <a:effectLst/>
                        </a:rPr>
                        <a:t>Cash                                          100000</a:t>
                      </a:r>
                      <a:endParaRPr lang="en-US" sz="1000" dirty="0">
                        <a:effectLst/>
                      </a:endParaRPr>
                    </a:p>
                    <a:p>
                      <a:pPr>
                        <a:spcAft>
                          <a:spcPts val="0"/>
                        </a:spcAft>
                        <a:tabLst>
                          <a:tab pos="1228725" algn="l"/>
                        </a:tabLst>
                      </a:pPr>
                      <a:r>
                        <a:rPr lang="en-US" sz="1000" dirty="0">
                          <a:effectLst/>
                        </a:rPr>
                        <a:t> </a:t>
                      </a:r>
                    </a:p>
                    <a:p>
                      <a:pPr>
                        <a:spcAft>
                          <a:spcPts val="0"/>
                        </a:spcAft>
                        <a:tabLst>
                          <a:tab pos="1228725" algn="l"/>
                        </a:tabLst>
                      </a:pPr>
                      <a:r>
                        <a:rPr lang="en-US" sz="1000" dirty="0">
                          <a:effectLst/>
                        </a:rPr>
                        <a:t> </a:t>
                      </a:r>
                      <a:endParaRPr lang="en-US" sz="1000" dirty="0">
                        <a:solidFill>
                          <a:srgbClr val="000000"/>
                        </a:solidFill>
                        <a:effectLst/>
                        <a:latin typeface="Times New Roman" charset="0"/>
                        <a:ea typeface="Times New Roman" charset="0"/>
                      </a:endParaRPr>
                    </a:p>
                  </a:txBody>
                  <a:tcPr marL="68580" marR="68580" marT="0" marB="0"/>
                </a:tc>
                <a:tc>
                  <a:txBody>
                    <a:bodyPr/>
                    <a:lstStyle/>
                    <a:p>
                      <a:pPr>
                        <a:spcAft>
                          <a:spcPts val="0"/>
                        </a:spcAft>
                        <a:tabLst>
                          <a:tab pos="1228725" algn="l"/>
                        </a:tabLst>
                      </a:pPr>
                      <a:r>
                        <a:rPr lang="en-US" sz="1600" dirty="0">
                          <a:effectLst/>
                        </a:rPr>
                        <a:t>Azad capital                                55000</a:t>
                      </a:r>
                      <a:endParaRPr lang="en-US" sz="1000" dirty="0">
                        <a:effectLst/>
                      </a:endParaRPr>
                    </a:p>
                    <a:p>
                      <a:pPr>
                        <a:spcAft>
                          <a:spcPts val="0"/>
                        </a:spcAft>
                        <a:tabLst>
                          <a:tab pos="1228725" algn="l"/>
                        </a:tabLst>
                      </a:pPr>
                      <a:r>
                        <a:rPr lang="en-US" sz="1600" dirty="0">
                          <a:effectLst/>
                        </a:rPr>
                        <a:t>Ali capital                                   45000</a:t>
                      </a:r>
                      <a:endParaRPr lang="en-US" sz="1000" dirty="0">
                        <a:effectLst/>
                      </a:endParaRPr>
                    </a:p>
                    <a:p>
                      <a:pPr>
                        <a:spcAft>
                          <a:spcPts val="0"/>
                        </a:spcAft>
                        <a:tabLst>
                          <a:tab pos="1228725" algn="l"/>
                        </a:tabLst>
                      </a:pPr>
                      <a:r>
                        <a:rPr lang="en-US" sz="1000" dirty="0">
                          <a:effectLst/>
                        </a:rPr>
                        <a:t> </a:t>
                      </a:r>
                    </a:p>
                    <a:p>
                      <a:pPr>
                        <a:spcAft>
                          <a:spcPts val="0"/>
                        </a:spcAft>
                        <a:tabLst>
                          <a:tab pos="1228725" algn="l"/>
                        </a:tabLst>
                      </a:pPr>
                      <a:r>
                        <a:rPr lang="en-US" sz="1000" dirty="0">
                          <a:effectLst/>
                        </a:rPr>
                        <a:t> </a:t>
                      </a:r>
                      <a:endParaRPr lang="en-US" sz="1000" dirty="0">
                        <a:solidFill>
                          <a:srgbClr val="000000"/>
                        </a:solidFill>
                        <a:effectLst/>
                        <a:latin typeface="Times New Roman" charset="0"/>
                        <a:ea typeface="Times New Roman" charset="0"/>
                      </a:endParaRPr>
                    </a:p>
                  </a:txBody>
                  <a:tcPr marL="68580" marR="68580" marT="0" marB="0"/>
                </a:tc>
              </a:tr>
              <a:tr h="620681">
                <a:tc>
                  <a:txBody>
                    <a:bodyPr/>
                    <a:lstStyle/>
                    <a:p>
                      <a:pPr>
                        <a:spcAft>
                          <a:spcPts val="0"/>
                        </a:spcAft>
                        <a:tabLst>
                          <a:tab pos="1228725" algn="l"/>
                        </a:tabLst>
                      </a:pPr>
                      <a:r>
                        <a:rPr lang="en-US" sz="1600">
                          <a:effectLst/>
                        </a:rPr>
                        <a:t> Total                                        100000</a:t>
                      </a:r>
                      <a:endParaRPr lang="en-US" sz="1000">
                        <a:solidFill>
                          <a:srgbClr val="000000"/>
                        </a:solidFill>
                        <a:effectLst/>
                        <a:latin typeface="Times New Roman" charset="0"/>
                        <a:ea typeface="Times New Roman" charset="0"/>
                      </a:endParaRPr>
                    </a:p>
                  </a:txBody>
                  <a:tcPr marL="68580" marR="68580" marT="0" marB="0"/>
                </a:tc>
                <a:tc>
                  <a:txBody>
                    <a:bodyPr/>
                    <a:lstStyle/>
                    <a:p>
                      <a:pPr>
                        <a:spcAft>
                          <a:spcPts val="0"/>
                        </a:spcAft>
                        <a:tabLst>
                          <a:tab pos="1228725" algn="l"/>
                        </a:tabLst>
                      </a:pPr>
                      <a:r>
                        <a:rPr lang="en-US" sz="1600" dirty="0">
                          <a:effectLst/>
                        </a:rPr>
                        <a:t>Total                                         100000  </a:t>
                      </a:r>
                      <a:endParaRPr lang="en-US" sz="1000" dirty="0">
                        <a:solidFill>
                          <a:srgbClr val="000000"/>
                        </a:solidFill>
                        <a:effectLst/>
                        <a:latin typeface="Times New Roman" charset="0"/>
                        <a:ea typeface="Times New Roman" charset="0"/>
                      </a:endParaRPr>
                    </a:p>
                  </a:txBody>
                  <a:tcPr marL="68580" marR="68580" marT="0" marB="0"/>
                </a:tc>
              </a:tr>
            </a:tbl>
          </a:graphicData>
        </a:graphic>
      </p:graphicFrame>
      <p:sp>
        <p:nvSpPr>
          <p:cNvPr id="7" name="Rectangle 2"/>
          <p:cNvSpPr>
            <a:spLocks noChangeArrowheads="1"/>
          </p:cNvSpPr>
          <p:nvPr/>
        </p:nvSpPr>
        <p:spPr bwMode="auto">
          <a:xfrm>
            <a:off x="-130629" y="-34389"/>
            <a:ext cx="12322629"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Cash 		100000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Azad capital 	             55000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Ali capital	                      45000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Azad and Ali investment in partnership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b="1">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charset="0"/>
              </a:rPr>
              <a:t>Azad </a:t>
            </a:r>
            <a:r>
              <a:rPr kumimoji="0" lang="en-US" altLang="en-US" sz="1800" b="1" i="0" u="none" strike="noStrike" cap="none" normalizeH="0" baseline="0" dirty="0">
                <a:ln>
                  <a:noFill/>
                </a:ln>
                <a:solidFill>
                  <a:schemeClr val="tx1"/>
                </a:solidFill>
                <a:effectLst/>
                <a:latin typeface="Arial" charset="0"/>
              </a:rPr>
              <a:t>and Ali balance sheet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2ed September 2000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334816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1CFEA-0A59-4C0F-A3BD-74433E7BB650}"/>
              </a:ext>
            </a:extLst>
          </p:cNvPr>
          <p:cNvSpPr>
            <a:spLocks noGrp="1"/>
          </p:cNvSpPr>
          <p:nvPr>
            <p:ph type="title"/>
          </p:nvPr>
        </p:nvSpPr>
        <p:spPr>
          <a:xfrm>
            <a:off x="1590329" y="970384"/>
            <a:ext cx="10315532" cy="858416"/>
          </a:xfrm>
        </p:spPr>
        <p:txBody>
          <a:bodyPr>
            <a:normAutofit fontScale="90000"/>
          </a:bodyPr>
          <a:lstStyle/>
          <a:p>
            <a:r>
              <a:rPr lang="en-US" b="1" dirty="0">
                <a:solidFill>
                  <a:schemeClr val="accent1">
                    <a:lumMod val="75000"/>
                  </a:schemeClr>
                </a:solidFill>
              </a:rPr>
              <a:t>Introduction</a:t>
            </a:r>
            <a:r>
              <a:rPr lang="en-US" dirty="0">
                <a:solidFill>
                  <a:schemeClr val="accent1">
                    <a:lumMod val="75000"/>
                  </a:schemeClr>
                </a:solidFill>
              </a:rPr>
              <a:t/>
            </a:r>
            <a:br>
              <a:rPr lang="en-US" dirty="0">
                <a:solidFill>
                  <a:schemeClr val="accent1">
                    <a:lumMod val="75000"/>
                  </a:schemeClr>
                </a:solidFill>
              </a:rPr>
            </a:br>
            <a:r>
              <a:rPr lang="en-US" b="1" dirty="0"/>
              <a:t> to advanced accounting</a:t>
            </a:r>
            <a:r>
              <a:rPr lang="en-US" dirty="0"/>
              <a:t/>
            </a:r>
            <a:br>
              <a:rPr lang="en-US" dirty="0"/>
            </a:br>
            <a:r>
              <a:rPr lang="en-US" dirty="0"/>
              <a:t>  </a:t>
            </a:r>
            <a:br>
              <a:rPr lang="en-US" dirty="0"/>
            </a:b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982347B9-2DF2-FA47-2221-0B49C35D57C5}"/>
              </a:ext>
            </a:extLst>
          </p:cNvPr>
          <p:cNvSpPr>
            <a:spLocks noGrp="1"/>
          </p:cNvSpPr>
          <p:nvPr>
            <p:ph idx="1"/>
          </p:nvPr>
        </p:nvSpPr>
        <p:spPr>
          <a:xfrm>
            <a:off x="1590329" y="2127381"/>
            <a:ext cx="10018713" cy="4180654"/>
          </a:xfrm>
        </p:spPr>
        <p:txBody>
          <a:bodyPr>
            <a:normAutofit/>
          </a:bodyPr>
          <a:lstStyle/>
          <a:p>
            <a:endParaRPr lang="en-US" b="1" u="sng" dirty="0" smtClean="0"/>
          </a:p>
          <a:p>
            <a:endParaRPr lang="en-US" b="1" u="sng" dirty="0"/>
          </a:p>
          <a:p>
            <a:pPr marL="0" indent="0">
              <a:buNone/>
            </a:pPr>
            <a:r>
              <a:rPr lang="en-US" b="1" u="sng" dirty="0" smtClean="0">
                <a:solidFill>
                  <a:schemeClr val="accent4"/>
                </a:solidFill>
              </a:rPr>
              <a:t>1-Types </a:t>
            </a:r>
            <a:r>
              <a:rPr lang="en-US" b="1" u="sng" dirty="0">
                <a:solidFill>
                  <a:schemeClr val="accent4"/>
                </a:solidFill>
              </a:rPr>
              <a:t>of owners ship:-</a:t>
            </a:r>
            <a:endParaRPr lang="en-US" dirty="0">
              <a:solidFill>
                <a:schemeClr val="accent4"/>
              </a:solidFill>
            </a:endParaRPr>
          </a:p>
          <a:p>
            <a:pPr marL="0" indent="0">
              <a:buNone/>
            </a:pPr>
            <a:r>
              <a:rPr lang="en-US" dirty="0"/>
              <a:t>There are three types of ownership</a:t>
            </a:r>
          </a:p>
          <a:p>
            <a:pPr marL="0" indent="0">
              <a:buNone/>
            </a:pPr>
            <a:r>
              <a:rPr lang="en-US" dirty="0"/>
              <a:t>       They are:</a:t>
            </a:r>
          </a:p>
          <a:p>
            <a:pPr marL="0" indent="0">
              <a:buNone/>
            </a:pPr>
            <a:r>
              <a:rPr lang="en-US" dirty="0"/>
              <a:t>A-sole proprietor ship</a:t>
            </a:r>
          </a:p>
          <a:p>
            <a:pPr marL="0" indent="0">
              <a:buNone/>
            </a:pPr>
            <a:r>
              <a:rPr lang="en-US" dirty="0"/>
              <a:t>B-partner ship</a:t>
            </a:r>
          </a:p>
          <a:p>
            <a:pPr marL="0" indent="0">
              <a:buNone/>
            </a:pPr>
            <a:r>
              <a:rPr lang="en-US" dirty="0"/>
              <a:t>C-corporation</a:t>
            </a:r>
          </a:p>
          <a:p>
            <a:pPr marL="0" indent="0" rtl="1">
              <a:buNone/>
            </a:pPr>
            <a:endPar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marL="0" indent="0" algn="just" rtl="1">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7251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61257"/>
            <a:ext cx="10018713" cy="5529943"/>
          </a:xfrm>
        </p:spPr>
        <p:txBody>
          <a:bodyPr/>
          <a:lstStyle/>
          <a:p>
            <a:pPr marL="0" indent="0">
              <a:buNone/>
            </a:pPr>
            <a:r>
              <a:rPr lang="en-US" u="sng" dirty="0">
                <a:solidFill>
                  <a:schemeClr val="accent4"/>
                </a:solidFill>
              </a:rPr>
              <a:t>A-sole proprietor ship:</a:t>
            </a:r>
            <a:endParaRPr lang="en-US" dirty="0">
              <a:solidFill>
                <a:schemeClr val="accent4"/>
              </a:solidFill>
            </a:endParaRPr>
          </a:p>
          <a:p>
            <a:pPr marL="0" indent="0">
              <a:buNone/>
            </a:pPr>
            <a:r>
              <a:rPr lang="en-US" u="sng" dirty="0"/>
              <a:t>In this kind of ownership the company is owned by one person only</a:t>
            </a:r>
            <a:r>
              <a:rPr lang="en-US" dirty="0"/>
              <a:t>. The owner called A PROPRIETOR he/she will often manages the business. The proprietor assumes all risks of the business and the owners personal assets can be taken to pay the creditor.</a:t>
            </a:r>
          </a:p>
          <a:p>
            <a:pPr marL="0" indent="0">
              <a:buNone/>
            </a:pPr>
            <a:r>
              <a:rPr lang="en-US" dirty="0"/>
              <a:t> </a:t>
            </a:r>
          </a:p>
          <a:p>
            <a:pPr marL="0" indent="0">
              <a:buNone/>
            </a:pPr>
            <a:r>
              <a:rPr lang="en-US" u="sng" dirty="0">
                <a:solidFill>
                  <a:schemeClr val="accent4"/>
                </a:solidFill>
              </a:rPr>
              <a:t>B-partnership:</a:t>
            </a:r>
            <a:endParaRPr lang="en-US" dirty="0">
              <a:solidFill>
                <a:schemeClr val="accent4"/>
              </a:solidFill>
            </a:endParaRPr>
          </a:p>
          <a:p>
            <a:pPr marL="0" indent="0">
              <a:buNone/>
            </a:pPr>
            <a:r>
              <a:rPr lang="en-US" u="sng" dirty="0"/>
              <a:t>In this kind of ownership the company is owned by more than one person, one or both partners manage the business</a:t>
            </a:r>
            <a:r>
              <a:rPr lang="en-US" dirty="0"/>
              <a:t>. And there assets ((personal assets)) can be taken to pay the creditors; the owners of partnership share the risks of their decision.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806481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4939" y="614264"/>
            <a:ext cx="10018713" cy="5487956"/>
          </a:xfrm>
        </p:spPr>
        <p:txBody>
          <a:bodyPr>
            <a:normAutofit fontScale="92500" lnSpcReduction="20000"/>
          </a:bodyPr>
          <a:lstStyle/>
          <a:p>
            <a:pPr marL="0" indent="0">
              <a:buNone/>
            </a:pPr>
            <a:r>
              <a:rPr lang="en-US" u="sng" dirty="0">
                <a:solidFill>
                  <a:schemeClr val="accent4"/>
                </a:solidFill>
              </a:rPr>
              <a:t>C-corporation:</a:t>
            </a:r>
            <a:endParaRPr lang="en-US" dirty="0">
              <a:solidFill>
                <a:schemeClr val="accent4"/>
              </a:solidFill>
            </a:endParaRPr>
          </a:p>
          <a:p>
            <a:pPr marL="0" indent="0">
              <a:buNone/>
            </a:pPr>
            <a:r>
              <a:rPr lang="en-US" u="sng" dirty="0"/>
              <a:t>In this kind of owner ship the stock holder's owners the company, and there are many owners of the company</a:t>
            </a:r>
            <a:r>
              <a:rPr lang="en-US" dirty="0"/>
              <a:t>.</a:t>
            </a:r>
          </a:p>
          <a:p>
            <a:pPr marL="0" indent="0">
              <a:buNone/>
            </a:pPr>
            <a:r>
              <a:rPr lang="en-US" dirty="0"/>
              <a:t>The owners have limited risk to their investment; in another hand they have little influence on the business decision.</a:t>
            </a:r>
          </a:p>
          <a:p>
            <a:pPr marL="0" indent="0">
              <a:buNone/>
            </a:pPr>
            <a:r>
              <a:rPr lang="en-US" dirty="0"/>
              <a:t> </a:t>
            </a:r>
          </a:p>
          <a:p>
            <a:pPr marL="0" indent="0">
              <a:buNone/>
            </a:pPr>
            <a:r>
              <a:rPr lang="en-US" u="sng" dirty="0"/>
              <a:t>2. Types of companies (firm):</a:t>
            </a:r>
            <a:endParaRPr lang="en-US" dirty="0"/>
          </a:p>
          <a:p>
            <a:pPr marL="0" indent="0">
              <a:buNone/>
            </a:pPr>
            <a:r>
              <a:rPr lang="en-US" dirty="0"/>
              <a:t>In general firms classified in two main types they are:</a:t>
            </a:r>
          </a:p>
          <a:p>
            <a:pPr marL="0" indent="0">
              <a:buNone/>
            </a:pPr>
            <a:r>
              <a:rPr lang="en-US" u="sng" dirty="0"/>
              <a:t>A-personal firms</a:t>
            </a:r>
            <a:r>
              <a:rPr lang="en-US" dirty="0"/>
              <a:t>: - which are</a:t>
            </a:r>
          </a:p>
          <a:p>
            <a:pPr marL="0" indent="0">
              <a:buNone/>
            </a:pPr>
            <a:r>
              <a:rPr lang="en-US" dirty="0"/>
              <a:t>1-sole proprietor ship</a:t>
            </a:r>
          </a:p>
          <a:p>
            <a:pPr marL="0" indent="0">
              <a:buNone/>
            </a:pPr>
            <a:r>
              <a:rPr lang="en-US" dirty="0"/>
              <a:t>2-partnership  </a:t>
            </a:r>
          </a:p>
          <a:p>
            <a:pPr marL="0" indent="0">
              <a:buNone/>
            </a:pPr>
            <a:r>
              <a:rPr lang="en-US" u="sng" dirty="0"/>
              <a:t>B-financial firms or fund company which sub classified into:</a:t>
            </a:r>
            <a:endParaRPr lang="en-US" dirty="0"/>
          </a:p>
          <a:p>
            <a:pPr marL="0" indent="0">
              <a:buNone/>
            </a:pPr>
            <a:r>
              <a:rPr lang="en-US" dirty="0"/>
              <a:t>1-corporation Company </a:t>
            </a:r>
          </a:p>
          <a:p>
            <a:pPr marL="0" indent="0">
              <a:buNone/>
            </a:pPr>
            <a:r>
              <a:rPr lang="en-US" dirty="0"/>
              <a:t>2-limited responsibility</a:t>
            </a:r>
          </a:p>
        </p:txBody>
      </p:sp>
    </p:spTree>
    <p:extLst>
      <p:ext uri="{BB962C8B-B14F-4D97-AF65-F5344CB8AC3E}">
        <p14:creationId xmlns:p14="http://schemas.microsoft.com/office/powerpoint/2010/main" val="96743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681605" y="1430022"/>
            <a:ext cx="6828790" cy="3997960"/>
            <a:chOff x="1905570" y="1531405"/>
            <a:chExt cx="6833235" cy="4123116"/>
          </a:xfrm>
        </p:grpSpPr>
        <p:grpSp>
          <p:nvGrpSpPr>
            <p:cNvPr id="5" name="Group 4"/>
            <p:cNvGrpSpPr/>
            <p:nvPr/>
          </p:nvGrpSpPr>
          <p:grpSpPr>
            <a:xfrm>
              <a:off x="1905570" y="1531405"/>
              <a:ext cx="6833235" cy="4123116"/>
              <a:chOff x="513" y="11516"/>
              <a:chExt cx="10761" cy="6492"/>
            </a:xfrm>
          </p:grpSpPr>
          <p:sp>
            <p:nvSpPr>
              <p:cNvPr id="6" name="Rectangle 5"/>
              <p:cNvSpPr/>
              <p:nvPr/>
            </p:nvSpPr>
            <p:spPr>
              <a:xfrm flipV="1">
                <a:off x="588" y="11516"/>
                <a:ext cx="10675" cy="578"/>
              </a:xfrm>
              <a:prstGeom prst="rect">
                <a:avLst/>
              </a:prstGeom>
              <a:noFill/>
              <a:ln>
                <a:noFill/>
              </a:ln>
            </p:spPr>
            <p:txBody>
              <a:bodyPr lIns="91425" tIns="91425" rIns="91425" bIns="91425" anchor="ctr" anchorCtr="0"/>
              <a:lstStyle/>
              <a:p>
                <a:pPr>
                  <a:spcAft>
                    <a:spcPts val="0"/>
                  </a:spcAft>
                </a:pPr>
                <a:r>
                  <a:rPr lang="en-US" sz="1000">
                    <a:solidFill>
                      <a:srgbClr val="000000"/>
                    </a:solidFill>
                    <a:effectLst/>
                    <a:latin typeface="Times New Roman" charset="0"/>
                    <a:ea typeface="Times New Roman" charset="0"/>
                  </a:rPr>
                  <a:t> </a:t>
                </a:r>
              </a:p>
            </p:txBody>
          </p:sp>
          <p:sp>
            <p:nvSpPr>
              <p:cNvPr id="7" name="Rectangle 6"/>
              <p:cNvSpPr/>
              <p:nvPr/>
            </p:nvSpPr>
            <p:spPr>
              <a:xfrm flipV="1">
                <a:off x="588" y="17934"/>
                <a:ext cx="10686" cy="74"/>
              </a:xfrm>
              <a:prstGeom prst="rect">
                <a:avLst/>
              </a:prstGeom>
              <a:noFill/>
              <a:ln>
                <a:noFill/>
              </a:ln>
            </p:spPr>
            <p:txBody>
              <a:bodyPr lIns="91425" tIns="91425" rIns="91425" bIns="91425" anchor="ctr" anchorCtr="0"/>
              <a:lstStyle/>
              <a:p>
                <a:pPr>
                  <a:spcAft>
                    <a:spcPts val="0"/>
                  </a:spcAft>
                </a:pPr>
                <a:r>
                  <a:rPr lang="en-US" sz="1000">
                    <a:solidFill>
                      <a:srgbClr val="000000"/>
                    </a:solidFill>
                    <a:effectLst/>
                    <a:latin typeface="Times New Roman" charset="0"/>
                    <a:ea typeface="Times New Roman" charset="0"/>
                  </a:rPr>
                  <a:t> </a:t>
                </a:r>
              </a:p>
            </p:txBody>
          </p:sp>
          <p:cxnSp>
            <p:nvCxnSpPr>
              <p:cNvPr id="8" name="Elbow Connector 7"/>
              <p:cNvCxnSpPr/>
              <p:nvPr/>
            </p:nvCxnSpPr>
            <p:spPr>
              <a:xfrm rot="16200000" flipV="1">
                <a:off x="9363" y="16163"/>
                <a:ext cx="953" cy="383"/>
              </a:xfrm>
              <a:prstGeom prst="bentConnector3">
                <a:avLst>
                  <a:gd name="adj1" fmla="val 50000"/>
                </a:avLst>
              </a:prstGeom>
              <a:noFill/>
              <a:ln w="28575" cap="flat" cmpd="sng">
                <a:solidFill>
                  <a:srgbClr val="000000"/>
                </a:solidFill>
                <a:prstDash val="solid"/>
                <a:miter/>
                <a:headEnd type="none" w="med" len="med"/>
                <a:tailEnd type="none" w="med" len="med"/>
              </a:ln>
            </p:spPr>
          </p:cxnSp>
          <p:cxnSp>
            <p:nvCxnSpPr>
              <p:cNvPr id="9" name="Elbow Connector 8"/>
              <p:cNvCxnSpPr>
                <a:stCxn id="19" idx="0"/>
              </p:cNvCxnSpPr>
              <p:nvPr/>
            </p:nvCxnSpPr>
            <p:spPr>
              <a:xfrm rot="5400000" flipH="1" flipV="1">
                <a:off x="6623" y="16038"/>
                <a:ext cx="954" cy="358"/>
              </a:xfrm>
              <a:prstGeom prst="bentConnector3">
                <a:avLst>
                  <a:gd name="adj1" fmla="val 50000"/>
                </a:avLst>
              </a:prstGeom>
              <a:noFill/>
              <a:ln w="28575" cap="flat" cmpd="sng">
                <a:solidFill>
                  <a:srgbClr val="000000"/>
                </a:solidFill>
                <a:prstDash val="solid"/>
                <a:miter/>
                <a:headEnd type="none" w="med" len="med"/>
                <a:tailEnd type="none" w="med" len="med"/>
              </a:ln>
            </p:spPr>
          </p:cxnSp>
          <p:cxnSp>
            <p:nvCxnSpPr>
              <p:cNvPr id="10" name="Elbow Connector 9"/>
              <p:cNvCxnSpPr/>
              <p:nvPr/>
            </p:nvCxnSpPr>
            <p:spPr>
              <a:xfrm rot="16200000" flipV="1">
                <a:off x="4347" y="16124"/>
                <a:ext cx="877" cy="383"/>
              </a:xfrm>
              <a:prstGeom prst="bentConnector3">
                <a:avLst>
                  <a:gd name="adj1" fmla="val 50000"/>
                </a:avLst>
              </a:prstGeom>
              <a:noFill/>
              <a:ln w="28575" cap="flat" cmpd="sng">
                <a:solidFill>
                  <a:srgbClr val="000000"/>
                </a:solidFill>
                <a:prstDash val="solid"/>
                <a:miter/>
                <a:headEnd type="none" w="med" len="med"/>
                <a:tailEnd type="none" w="med" len="med"/>
              </a:ln>
            </p:spPr>
          </p:cxnSp>
          <p:cxnSp>
            <p:nvCxnSpPr>
              <p:cNvPr id="11" name="Elbow Connector 10"/>
              <p:cNvCxnSpPr/>
              <p:nvPr/>
            </p:nvCxnSpPr>
            <p:spPr>
              <a:xfrm rot="5400000" flipH="1" flipV="1">
                <a:off x="1713" y="16143"/>
                <a:ext cx="923" cy="391"/>
              </a:xfrm>
              <a:prstGeom prst="bentConnector3">
                <a:avLst>
                  <a:gd name="adj1" fmla="val 50000"/>
                </a:avLst>
              </a:prstGeom>
              <a:noFill/>
              <a:ln w="28575" cap="flat" cmpd="sng">
                <a:solidFill>
                  <a:srgbClr val="000000"/>
                </a:solidFill>
                <a:prstDash val="solid"/>
                <a:miter/>
                <a:headEnd type="none" w="med" len="med"/>
                <a:tailEnd type="none" w="med" len="med"/>
              </a:ln>
            </p:spPr>
          </p:cxnSp>
          <p:cxnSp>
            <p:nvCxnSpPr>
              <p:cNvPr id="12" name="Elbow Connector 11"/>
              <p:cNvCxnSpPr/>
              <p:nvPr/>
            </p:nvCxnSpPr>
            <p:spPr>
              <a:xfrm rot="16200000" flipV="1">
                <a:off x="6199" y="13579"/>
                <a:ext cx="2235" cy="383"/>
              </a:xfrm>
              <a:prstGeom prst="bentConnector3">
                <a:avLst>
                  <a:gd name="adj1" fmla="val 50000"/>
                </a:avLst>
              </a:prstGeom>
              <a:noFill/>
              <a:ln w="28575" cap="flat" cmpd="sng">
                <a:solidFill>
                  <a:srgbClr val="000000"/>
                </a:solidFill>
                <a:prstDash val="solid"/>
                <a:miter/>
                <a:headEnd type="none" w="med" len="med"/>
                <a:tailEnd type="none" w="med" len="med"/>
              </a:ln>
            </p:spPr>
          </p:cxnSp>
          <p:cxnSp>
            <p:nvCxnSpPr>
              <p:cNvPr id="13" name="Elbow Connector 12"/>
              <p:cNvCxnSpPr/>
              <p:nvPr/>
            </p:nvCxnSpPr>
            <p:spPr>
              <a:xfrm rot="5400000" flipH="1" flipV="1">
                <a:off x="3428" y="13579"/>
                <a:ext cx="2235" cy="383"/>
              </a:xfrm>
              <a:prstGeom prst="bentConnector3">
                <a:avLst>
                  <a:gd name="adj1" fmla="val 50000"/>
                </a:avLst>
              </a:prstGeom>
              <a:noFill/>
              <a:ln w="28575" cap="flat" cmpd="sng">
                <a:solidFill>
                  <a:srgbClr val="000000"/>
                </a:solidFill>
                <a:prstDash val="solid"/>
                <a:miter/>
                <a:headEnd type="none" w="med" len="med"/>
                <a:tailEnd type="none" w="med" len="med"/>
              </a:ln>
            </p:spPr>
          </p:cxnSp>
          <p:sp>
            <p:nvSpPr>
              <p:cNvPr id="14" name="Rounded Rectangle 13"/>
              <p:cNvSpPr/>
              <p:nvPr/>
            </p:nvSpPr>
            <p:spPr>
              <a:xfrm>
                <a:off x="4743" y="11779"/>
                <a:ext cx="2375" cy="1635"/>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Types of company</a:t>
                </a:r>
                <a:endParaRPr lang="en-US" sz="1000">
                  <a:solidFill>
                    <a:srgbClr val="000000"/>
                  </a:solidFill>
                  <a:effectLst/>
                  <a:latin typeface="Times New Roman" charset="0"/>
                  <a:ea typeface="Times New Roman" charset="0"/>
                </a:endParaRPr>
              </a:p>
              <a:p>
                <a:pPr algn="ctr">
                  <a:spcAft>
                    <a:spcPts val="0"/>
                  </a:spcAft>
                </a:pPr>
                <a:r>
                  <a:rPr lang="en-US" sz="1000">
                    <a:solidFill>
                      <a:srgbClr val="000000"/>
                    </a:solidFill>
                    <a:effectLst/>
                    <a:latin typeface="Times New Roman" charset="0"/>
                    <a:ea typeface="Times New Roman" charset="0"/>
                  </a:rPr>
                  <a:t> </a:t>
                </a:r>
              </a:p>
              <a:p>
                <a:pPr>
                  <a:spcAft>
                    <a:spcPts val="0"/>
                  </a:spcAft>
                </a:pPr>
                <a:r>
                  <a:rPr lang="en-US" sz="1000">
                    <a:solidFill>
                      <a:srgbClr val="000000"/>
                    </a:solidFill>
                    <a:effectLst/>
                    <a:latin typeface="Times New Roman" charset="0"/>
                    <a:ea typeface="Times New Roman" charset="0"/>
                  </a:rPr>
                  <a:t> </a:t>
                </a:r>
              </a:p>
            </p:txBody>
          </p:sp>
          <p:sp>
            <p:nvSpPr>
              <p:cNvPr id="15" name="Rounded Rectangle 14"/>
              <p:cNvSpPr/>
              <p:nvPr/>
            </p:nvSpPr>
            <p:spPr>
              <a:xfrm>
                <a:off x="2370" y="14888"/>
                <a:ext cx="2373" cy="1074"/>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A-personal firms</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sp>
            <p:nvSpPr>
              <p:cNvPr id="16" name="Rounded Rectangle 15"/>
              <p:cNvSpPr/>
              <p:nvPr/>
            </p:nvSpPr>
            <p:spPr>
              <a:xfrm>
                <a:off x="7275" y="14888"/>
                <a:ext cx="2373" cy="1105"/>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B-fund Company</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sp>
            <p:nvSpPr>
              <p:cNvPr id="17" name="Rounded Rectangle 16"/>
              <p:cNvSpPr/>
              <p:nvPr/>
            </p:nvSpPr>
            <p:spPr>
              <a:xfrm>
                <a:off x="513" y="16692"/>
                <a:ext cx="2375" cy="1239"/>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800" b="1" baseline="-25000">
                    <a:solidFill>
                      <a:srgbClr val="000000"/>
                    </a:solidFill>
                    <a:effectLst/>
                    <a:latin typeface="Times New Roman" charset="0"/>
                    <a:ea typeface="Times New Roman" charset="0"/>
                  </a:rPr>
                  <a:t>Sole proprietor ship </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sp>
            <p:nvSpPr>
              <p:cNvPr id="18" name="Rounded Rectangle 17"/>
              <p:cNvSpPr/>
              <p:nvPr/>
            </p:nvSpPr>
            <p:spPr>
              <a:xfrm>
                <a:off x="3238" y="16693"/>
                <a:ext cx="2375" cy="1240"/>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Partnership </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sp>
            <p:nvSpPr>
              <p:cNvPr id="19" name="Rounded Rectangle 18"/>
              <p:cNvSpPr/>
              <p:nvPr/>
            </p:nvSpPr>
            <p:spPr>
              <a:xfrm>
                <a:off x="5733" y="16694"/>
                <a:ext cx="2375" cy="1240"/>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Corporation</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sp>
            <p:nvSpPr>
              <p:cNvPr id="20" name="Rounded Rectangle 19"/>
              <p:cNvSpPr/>
              <p:nvPr/>
            </p:nvSpPr>
            <p:spPr>
              <a:xfrm>
                <a:off x="8733" y="16601"/>
                <a:ext cx="2375" cy="1333"/>
              </a:xfrm>
              <a:prstGeom prst="roundRect">
                <a:avLst>
                  <a:gd name="adj" fmla="val 16667"/>
                </a:avLst>
              </a:prstGeom>
              <a:noFill/>
              <a:ln w="9525" cap="flat" cmpd="sng">
                <a:solidFill>
                  <a:srgbClr val="000000"/>
                </a:solidFill>
                <a:prstDash val="solid"/>
                <a:miter/>
                <a:headEnd type="none" w="med" len="med"/>
                <a:tailEnd type="none" w="med" len="med"/>
              </a:ln>
            </p:spPr>
            <p:txBody>
              <a:bodyPr lIns="91425" tIns="45700" rIns="91425" bIns="45700" anchor="t" anchorCtr="0"/>
              <a:lstStyle/>
              <a:p>
                <a:pPr algn="ctr">
                  <a:spcAft>
                    <a:spcPts val="0"/>
                  </a:spcAft>
                </a:pPr>
                <a:r>
                  <a:rPr lang="en-US" sz="1950" b="1" baseline="-25000">
                    <a:solidFill>
                      <a:srgbClr val="000000"/>
                    </a:solidFill>
                    <a:effectLst/>
                    <a:latin typeface="Times New Roman" charset="0"/>
                    <a:ea typeface="Times New Roman" charset="0"/>
                  </a:rPr>
                  <a:t>Limited Co.</a:t>
                </a:r>
                <a:endParaRPr lang="en-US" sz="1000">
                  <a:solidFill>
                    <a:srgbClr val="000000"/>
                  </a:solidFill>
                  <a:effectLst/>
                  <a:latin typeface="Times New Roman" charset="0"/>
                  <a:ea typeface="Times New Roman" charset="0"/>
                </a:endParaRPr>
              </a:p>
              <a:p>
                <a:pPr>
                  <a:spcAft>
                    <a:spcPts val="0"/>
                  </a:spcAft>
                </a:pPr>
                <a:r>
                  <a:rPr lang="en-US" sz="1000">
                    <a:solidFill>
                      <a:srgbClr val="000000"/>
                    </a:solidFill>
                    <a:effectLst/>
                    <a:latin typeface="Times New Roman" charset="0"/>
                    <a:ea typeface="Times New Roman" charset="0"/>
                  </a:rPr>
                  <a:t> </a:t>
                </a:r>
              </a:p>
            </p:txBody>
          </p:sp>
        </p:grpSp>
      </p:grpSp>
    </p:spTree>
    <p:extLst>
      <p:ext uri="{BB962C8B-B14F-4D97-AF65-F5344CB8AC3E}">
        <p14:creationId xmlns:p14="http://schemas.microsoft.com/office/powerpoint/2010/main" val="1994158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3082"/>
          </a:xfrm>
        </p:spPr>
        <p:txBody>
          <a:bodyPr>
            <a:normAutofit fontScale="90000"/>
          </a:bodyPr>
          <a:lstStyle/>
          <a:p>
            <a:r>
              <a:rPr lang="en-US" b="1" dirty="0">
                <a:solidFill>
                  <a:schemeClr val="accent4"/>
                </a:solidFill>
              </a:rPr>
              <a:t>Accounting for partnership</a:t>
            </a:r>
            <a:r>
              <a:rPr lang="en-US" dirty="0"/>
              <a:t/>
            </a:r>
            <a:br>
              <a:rPr lang="en-US" dirty="0"/>
            </a:br>
            <a:endParaRPr lang="en-US" dirty="0"/>
          </a:p>
        </p:txBody>
      </p:sp>
      <p:sp>
        <p:nvSpPr>
          <p:cNvPr id="3" name="Content Placeholder 2"/>
          <p:cNvSpPr>
            <a:spLocks noGrp="1"/>
          </p:cNvSpPr>
          <p:nvPr>
            <p:ph idx="1"/>
          </p:nvPr>
        </p:nvSpPr>
        <p:spPr>
          <a:xfrm>
            <a:off x="1484310" y="1548883"/>
            <a:ext cx="10018713" cy="5309117"/>
          </a:xfrm>
        </p:spPr>
        <p:txBody>
          <a:bodyPr>
            <a:normAutofit fontScale="70000" lnSpcReduction="20000"/>
          </a:bodyPr>
          <a:lstStyle/>
          <a:p>
            <a:pPr marL="0" indent="0">
              <a:buNone/>
            </a:pPr>
            <a:r>
              <a:rPr lang="en-US" u="sng" dirty="0">
                <a:solidFill>
                  <a:schemeClr val="accent1">
                    <a:lumMod val="75000"/>
                  </a:schemeClr>
                </a:solidFill>
              </a:rPr>
              <a:t>1-</a:t>
            </a:r>
            <a:r>
              <a:rPr lang="en-US" b="1" u="sng" dirty="0">
                <a:solidFill>
                  <a:schemeClr val="accent1">
                    <a:lumMod val="75000"/>
                  </a:schemeClr>
                </a:solidFill>
              </a:rPr>
              <a:t>partnership definition</a:t>
            </a:r>
            <a:endParaRPr lang="en-US" dirty="0">
              <a:solidFill>
                <a:schemeClr val="accent1">
                  <a:lumMod val="75000"/>
                </a:schemeClr>
              </a:solidFill>
            </a:endParaRPr>
          </a:p>
          <a:p>
            <a:pPr marL="0" indent="0">
              <a:buNone/>
            </a:pPr>
            <a:r>
              <a:rPr lang="en-US" dirty="0"/>
              <a:t>Partnership is defined "an association of two or more persons to carry on a business as co-owners for profit.</a:t>
            </a:r>
          </a:p>
          <a:p>
            <a:pPr marL="0" indent="0">
              <a:buNone/>
            </a:pPr>
            <a:r>
              <a:rPr lang="en-US" dirty="0"/>
              <a:t> </a:t>
            </a:r>
          </a:p>
          <a:p>
            <a:pPr marL="0" indent="0">
              <a:buNone/>
            </a:pPr>
            <a:r>
              <a:rPr lang="en-US" b="1" u="sng" dirty="0">
                <a:solidFill>
                  <a:schemeClr val="accent1">
                    <a:lumMod val="75000"/>
                  </a:schemeClr>
                </a:solidFill>
              </a:rPr>
              <a:t>2-partnership agreement:</a:t>
            </a:r>
            <a:endParaRPr lang="en-US" dirty="0">
              <a:solidFill>
                <a:schemeClr val="accent1">
                  <a:lumMod val="75000"/>
                </a:schemeClr>
              </a:solidFill>
            </a:endParaRPr>
          </a:p>
          <a:p>
            <a:pPr marL="0" indent="0">
              <a:buNone/>
            </a:pPr>
            <a:r>
              <a:rPr lang="en-US" dirty="0"/>
              <a:t>Good business practice demands that the partnership agreement be clearly stand in writing. Among the more important points to be covered by the partnership agreement are:-</a:t>
            </a:r>
          </a:p>
          <a:p>
            <a:pPr marL="0" indent="0">
              <a:buNone/>
            </a:pPr>
            <a:r>
              <a:rPr lang="en-US" dirty="0"/>
              <a:t>1- The date of formation of the partnership</a:t>
            </a:r>
          </a:p>
          <a:p>
            <a:pPr marL="0" indent="0">
              <a:buNone/>
            </a:pPr>
            <a:r>
              <a:rPr lang="en-US" dirty="0"/>
              <a:t>2- The name of the partners and the nature of partnership</a:t>
            </a:r>
          </a:p>
          <a:p>
            <a:pPr marL="0" indent="0">
              <a:buNone/>
            </a:pPr>
            <a:r>
              <a:rPr lang="en-US" dirty="0"/>
              <a:t>3- The capital to be invested by each partner. </a:t>
            </a:r>
          </a:p>
          <a:p>
            <a:pPr marL="0" indent="0">
              <a:buNone/>
            </a:pPr>
            <a:r>
              <a:rPr lang="en-US" dirty="0"/>
              <a:t>4- The authority to be vested in each partner, and the rights and duties for each.</a:t>
            </a:r>
          </a:p>
          <a:p>
            <a:pPr marL="0" indent="0">
              <a:buNone/>
            </a:pPr>
            <a:r>
              <a:rPr lang="en-US" dirty="0"/>
              <a:t>5- The accounting period to be used.</a:t>
            </a:r>
          </a:p>
          <a:p>
            <a:pPr marL="0" indent="0">
              <a:buNone/>
            </a:pPr>
            <a:r>
              <a:rPr lang="en-US" dirty="0"/>
              <a:t>6- The plan for sharing profits and losses.</a:t>
            </a:r>
          </a:p>
          <a:p>
            <a:pPr marL="0" indent="0">
              <a:buNone/>
            </a:pPr>
            <a:r>
              <a:rPr lang="en-US" dirty="0"/>
              <a:t>7- The salaries and drawings allowed to partners.</a:t>
            </a:r>
          </a:p>
          <a:p>
            <a:pPr marL="0" indent="0">
              <a:buNone/>
            </a:pPr>
            <a:r>
              <a:rPr lang="en-US" dirty="0"/>
              <a:t>8- Insurance on the life of partners.</a:t>
            </a:r>
          </a:p>
          <a:p>
            <a:pPr marL="0" indent="0">
              <a:buNone/>
            </a:pPr>
            <a:r>
              <a:rPr lang="en-US" dirty="0"/>
              <a:t>9- Liquidation of partnership at the end of the contract or at the death or with draw of a partner.</a:t>
            </a:r>
          </a:p>
          <a:p>
            <a:endParaRPr lang="en-US" dirty="0"/>
          </a:p>
        </p:txBody>
      </p:sp>
    </p:spTree>
    <p:extLst>
      <p:ext uri="{BB962C8B-B14F-4D97-AF65-F5344CB8AC3E}">
        <p14:creationId xmlns:p14="http://schemas.microsoft.com/office/powerpoint/2010/main" val="2054059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10547"/>
            <a:ext cx="10018713" cy="5380653"/>
          </a:xfrm>
        </p:spPr>
        <p:txBody>
          <a:bodyPr>
            <a:normAutofit fontScale="92500" lnSpcReduction="10000"/>
          </a:bodyPr>
          <a:lstStyle/>
          <a:p>
            <a:pPr marL="0" indent="0">
              <a:buNone/>
            </a:pPr>
            <a:r>
              <a:rPr lang="en-US" b="1" u="sng" dirty="0">
                <a:solidFill>
                  <a:schemeClr val="accent1">
                    <a:lumMod val="75000"/>
                  </a:schemeClr>
                </a:solidFill>
              </a:rPr>
              <a:t>3-characteristic of partnership:</a:t>
            </a:r>
            <a:endParaRPr lang="en-US" dirty="0">
              <a:solidFill>
                <a:schemeClr val="accent1">
                  <a:lumMod val="75000"/>
                </a:schemeClr>
              </a:solidFill>
            </a:endParaRPr>
          </a:p>
          <a:p>
            <a:pPr marL="0" indent="0">
              <a:buNone/>
            </a:pPr>
            <a:r>
              <a:rPr lang="en-US" b="1" dirty="0"/>
              <a:t> </a:t>
            </a:r>
            <a:endParaRPr lang="en-US" dirty="0"/>
          </a:p>
          <a:p>
            <a:pPr marL="0" indent="0">
              <a:buNone/>
            </a:pPr>
            <a:r>
              <a:rPr lang="en-US" dirty="0"/>
              <a:t>The basic characteristic of partnership is briefly summarized below:</a:t>
            </a:r>
          </a:p>
          <a:p>
            <a:pPr marL="0" indent="0">
              <a:buNone/>
            </a:pPr>
            <a:r>
              <a:rPr lang="en-US" u="sng" dirty="0"/>
              <a:t>1-Ease of formation:</a:t>
            </a:r>
            <a:r>
              <a:rPr lang="en-US" dirty="0"/>
              <a:t> in contract to corporation a partner may be created by an oral or writing contract between two or more persons or may be implied by their contract.</a:t>
            </a:r>
          </a:p>
          <a:p>
            <a:pPr marL="0" indent="0">
              <a:buNone/>
            </a:pPr>
            <a:r>
              <a:rPr lang="en-US" u="sng" dirty="0"/>
              <a:t>2-mutual agency:</a:t>
            </a:r>
            <a:endParaRPr lang="en-US" dirty="0"/>
          </a:p>
          <a:p>
            <a:pPr marL="0" indent="0">
              <a:buNone/>
            </a:pPr>
            <a:r>
              <a:rPr lang="en-US" dirty="0"/>
              <a:t>Each partner has the authority to act for the partnership and to enter into contracts binding upon it.</a:t>
            </a:r>
          </a:p>
          <a:p>
            <a:pPr marL="0" indent="0">
              <a:buNone/>
            </a:pPr>
            <a:r>
              <a:rPr lang="en-US" u="sng" dirty="0"/>
              <a:t>3-limited life:-</a:t>
            </a:r>
            <a:endParaRPr lang="en-US" dirty="0"/>
          </a:p>
          <a:p>
            <a:pPr marL="0" indent="0">
              <a:buNone/>
            </a:pPr>
            <a:r>
              <a:rPr lang="en-US" dirty="0"/>
              <a:t>A partnership may be ended by the </a:t>
            </a:r>
            <a:r>
              <a:rPr lang="en-US" u="sng" dirty="0"/>
              <a:t>death</a:t>
            </a:r>
            <a:r>
              <a:rPr lang="en-US" dirty="0"/>
              <a:t>, </a:t>
            </a:r>
            <a:r>
              <a:rPr lang="en-US" u="sng" dirty="0"/>
              <a:t>retirement,</a:t>
            </a:r>
            <a:r>
              <a:rPr lang="en-US" dirty="0"/>
              <a:t> </a:t>
            </a:r>
            <a:r>
              <a:rPr lang="en-US" u="sng" dirty="0"/>
              <a:t>bankruptcy</a:t>
            </a:r>
            <a:r>
              <a:rPr lang="en-US" dirty="0"/>
              <a:t>. Or </a:t>
            </a:r>
            <a:r>
              <a:rPr lang="en-US" u="sng" dirty="0"/>
              <a:t>incapacity of a partner</a:t>
            </a:r>
            <a:r>
              <a:rPr lang="en-US" dirty="0"/>
              <a:t>, the admission of a new member to the partnership legally ends the former partnership and establishes a new one.</a:t>
            </a:r>
          </a:p>
          <a:p>
            <a:pPr marL="0" indent="0">
              <a:buNone/>
            </a:pPr>
            <a:r>
              <a:rPr lang="en-US" dirty="0"/>
              <a:t> </a:t>
            </a:r>
          </a:p>
          <a:p>
            <a:endParaRPr lang="en-US" dirty="0"/>
          </a:p>
        </p:txBody>
      </p:sp>
    </p:spTree>
    <p:extLst>
      <p:ext uri="{BB962C8B-B14F-4D97-AF65-F5344CB8AC3E}">
        <p14:creationId xmlns:p14="http://schemas.microsoft.com/office/powerpoint/2010/main" val="659943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1633" y="1192762"/>
            <a:ext cx="10018713" cy="5114732"/>
          </a:xfrm>
        </p:spPr>
        <p:txBody>
          <a:bodyPr/>
          <a:lstStyle/>
          <a:p>
            <a:r>
              <a:rPr lang="en-US" u="sng" dirty="0"/>
              <a:t>4-unlimited liability</a:t>
            </a:r>
            <a:r>
              <a:rPr lang="en-US" dirty="0"/>
              <a:t>:-</a:t>
            </a:r>
          </a:p>
          <a:p>
            <a:r>
              <a:rPr lang="en-US" dirty="0"/>
              <a:t>All the partners are personally responsible for debts of the firm and all have authority to act for the firm, each partner is personally responsible for the liabilities of the firm.</a:t>
            </a:r>
          </a:p>
          <a:p>
            <a:r>
              <a:rPr lang="en-US" u="sng" dirty="0"/>
              <a:t>5-Co-ownership of partnership in:</a:t>
            </a:r>
            <a:r>
              <a:rPr lang="en-US" dirty="0"/>
              <a:t> Property, earnings. When a partner invest assets in partnership it becomes joint property of all the partners and every partners has an ownership interest in earnings.</a:t>
            </a:r>
          </a:p>
          <a:p>
            <a:endParaRPr lang="en-US" dirty="0"/>
          </a:p>
        </p:txBody>
      </p:sp>
    </p:spTree>
    <p:extLst>
      <p:ext uri="{BB962C8B-B14F-4D97-AF65-F5344CB8AC3E}">
        <p14:creationId xmlns:p14="http://schemas.microsoft.com/office/powerpoint/2010/main" val="545244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559837"/>
            <a:ext cx="10018713" cy="5231363"/>
          </a:xfrm>
        </p:spPr>
        <p:txBody>
          <a:bodyPr/>
          <a:lstStyle/>
          <a:p>
            <a:pPr marL="0" indent="0">
              <a:buNone/>
            </a:pPr>
            <a:r>
              <a:rPr lang="en-US" b="1" u="sng" dirty="0">
                <a:solidFill>
                  <a:schemeClr val="accent1">
                    <a:lumMod val="75000"/>
                  </a:schemeClr>
                </a:solidFill>
              </a:rPr>
              <a:t>4-accounting for initial investments:</a:t>
            </a:r>
            <a:endParaRPr lang="en-US" dirty="0">
              <a:solidFill>
                <a:schemeClr val="accent1">
                  <a:lumMod val="75000"/>
                </a:schemeClr>
              </a:solidFill>
            </a:endParaRPr>
          </a:p>
          <a:p>
            <a:pPr marL="0" indent="0">
              <a:buNone/>
            </a:pPr>
            <a:r>
              <a:rPr lang="en-US" dirty="0"/>
              <a:t>The initial investment of the partner in partnership may take the following forms:-</a:t>
            </a:r>
          </a:p>
          <a:p>
            <a:pPr marL="0" indent="0">
              <a:buNone/>
            </a:pPr>
            <a:r>
              <a:rPr lang="en-US" dirty="0" err="1"/>
              <a:t>A.Cash</a:t>
            </a:r>
            <a:r>
              <a:rPr lang="en-US" dirty="0"/>
              <a:t> investment.</a:t>
            </a:r>
          </a:p>
          <a:p>
            <a:pPr marL="0" indent="0">
              <a:buNone/>
            </a:pPr>
            <a:r>
              <a:rPr lang="en-US" dirty="0" err="1"/>
              <a:t>B.Cash</a:t>
            </a:r>
            <a:r>
              <a:rPr lang="en-US" dirty="0"/>
              <a:t> and other assets investment.</a:t>
            </a:r>
          </a:p>
          <a:p>
            <a:pPr marL="0" indent="0">
              <a:buNone/>
            </a:pPr>
            <a:r>
              <a:rPr lang="en-US" dirty="0" err="1"/>
              <a:t>C.Investment</a:t>
            </a:r>
            <a:r>
              <a:rPr lang="en-US" dirty="0"/>
              <a:t> of assets and liability.</a:t>
            </a:r>
          </a:p>
          <a:p>
            <a:pPr marL="0" indent="0">
              <a:buNone/>
            </a:pPr>
            <a:r>
              <a:rPr lang="en-US" dirty="0" err="1"/>
              <a:t>D.Joining</a:t>
            </a:r>
            <a:r>
              <a:rPr lang="en-US" dirty="0"/>
              <a:t> two sole proprietary to make partnership.</a:t>
            </a:r>
          </a:p>
          <a:p>
            <a:pPr marL="0" indent="0">
              <a:buNone/>
            </a:pPr>
            <a:r>
              <a:rPr lang="en-US" dirty="0" err="1"/>
              <a:t>E.Intangible</a:t>
            </a:r>
            <a:r>
              <a:rPr lang="en-US" dirty="0"/>
              <a:t> contribution.</a:t>
            </a:r>
          </a:p>
          <a:p>
            <a:pPr marL="0" indent="0">
              <a:buNone/>
            </a:pPr>
            <a:endParaRPr lang="en-US" dirty="0"/>
          </a:p>
        </p:txBody>
      </p:sp>
    </p:spTree>
    <p:extLst>
      <p:ext uri="{BB962C8B-B14F-4D97-AF65-F5344CB8AC3E}">
        <p14:creationId xmlns:p14="http://schemas.microsoft.com/office/powerpoint/2010/main" val="501983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2376</TotalTime>
  <Words>320</Words>
  <Application>Microsoft Macintosh PowerPoint</Application>
  <PresentationFormat>Widescreen</PresentationFormat>
  <Paragraphs>111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Corbel</vt:lpstr>
      <vt:lpstr>Times New Roman</vt:lpstr>
      <vt:lpstr>Arial</vt:lpstr>
      <vt:lpstr>Parallax</vt:lpstr>
      <vt:lpstr>    Advanced Accounting Stage Four Accounting - department 2024-2025 </vt:lpstr>
      <vt:lpstr>Introduction  to advanced accounting    </vt:lpstr>
      <vt:lpstr>PowerPoint Presentation</vt:lpstr>
      <vt:lpstr>PowerPoint Presentation</vt:lpstr>
      <vt:lpstr>PowerPoint Presentation</vt:lpstr>
      <vt:lpstr>Accounting for partnership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القضائية محاضرات لطلبة المرحلة الرابعة  قسم المحاسبة – كلية الإدارة والاقتصاد</dc:title>
  <dc:creator>Naseem</dc:creator>
  <cp:lastModifiedBy>Microsoft Office User</cp:lastModifiedBy>
  <cp:revision>17</cp:revision>
  <dcterms:created xsi:type="dcterms:W3CDTF">2023-01-23T19:12:31Z</dcterms:created>
  <dcterms:modified xsi:type="dcterms:W3CDTF">2024-07-22T20:14:54Z</dcterms:modified>
</cp:coreProperties>
</file>