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5" r:id="rId9"/>
    <p:sldId id="281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4" r:id="rId19"/>
    <p:sldId id="273" r:id="rId20"/>
    <p:sldId id="271" r:id="rId21"/>
    <p:sldId id="275" r:id="rId22"/>
    <p:sldId id="276" r:id="rId23"/>
    <p:sldId id="277" r:id="rId24"/>
    <p:sldId id="278" r:id="rId25"/>
    <p:sldId id="279" r:id="rId26"/>
    <p:sldId id="280" r:id="rId27"/>
    <p:sldId id="288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6763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Approaching Poetry</a:t>
            </a:r>
            <a:br>
              <a:rPr lang="en-US" dirty="0" smtClean="0"/>
            </a:br>
            <a:r>
              <a:rPr lang="en-US" sz="3600" dirty="0" smtClean="0"/>
              <a:t> </a:t>
            </a:r>
            <a:r>
              <a:rPr lang="en-US" sz="2400" dirty="0" smtClean="0"/>
              <a:t>(3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year students)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9812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Bandar A. </a:t>
            </a:r>
            <a:r>
              <a:rPr lang="en-US" b="1" dirty="0" err="1" smtClean="0"/>
              <a:t>Muhammed</a:t>
            </a:r>
            <a:r>
              <a:rPr lang="en-US" b="1" dirty="0" smtClean="0"/>
              <a:t> </a:t>
            </a:r>
          </a:p>
          <a:p>
            <a:pPr algn="ctr"/>
            <a:endParaRPr lang="en-US" b="1" dirty="0"/>
          </a:p>
          <a:p>
            <a:pPr algn="ctr"/>
            <a:r>
              <a:rPr lang="en-US" sz="2600" dirty="0" err="1" smtClean="0"/>
              <a:t>Salahaddin</a:t>
            </a:r>
            <a:r>
              <a:rPr lang="en-US" sz="2600" dirty="0" smtClean="0"/>
              <a:t> University – Erbil</a:t>
            </a:r>
          </a:p>
          <a:p>
            <a:pPr algn="ctr"/>
            <a:r>
              <a:rPr lang="en-US" sz="2600" dirty="0" smtClean="0"/>
              <a:t>College of Education </a:t>
            </a:r>
          </a:p>
          <a:p>
            <a:pPr algn="ctr"/>
            <a:r>
              <a:rPr lang="en-US" sz="2600" dirty="0" smtClean="0"/>
              <a:t>English Department </a:t>
            </a:r>
          </a:p>
          <a:p>
            <a:pPr algn="ctr"/>
            <a:r>
              <a:rPr lang="en-US" sz="2600" dirty="0" smtClean="0"/>
              <a:t>2022 </a:t>
            </a:r>
            <a:r>
              <a:rPr lang="en-US" sz="2600" dirty="0" smtClean="0"/>
              <a:t>- 2021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681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Read the poem aloud several times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Record your voice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Study poetry for critical thinking/being independent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Poetry has content and structure (meaning and form)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central theme (topic) is important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people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figurative language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Symbolism 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9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poet </a:t>
            </a:r>
          </a:p>
          <a:p>
            <a:r>
              <a:rPr lang="en-US" dirty="0" smtClean="0"/>
              <a:t>The age (century)</a:t>
            </a:r>
          </a:p>
          <a:p>
            <a:r>
              <a:rPr lang="en-US" dirty="0" smtClean="0"/>
              <a:t>The title </a:t>
            </a:r>
          </a:p>
          <a:p>
            <a:r>
              <a:rPr lang="en-US" dirty="0" smtClean="0"/>
              <a:t>People in the poem (any?)</a:t>
            </a:r>
          </a:p>
          <a:p>
            <a:r>
              <a:rPr lang="en-US" dirty="0" smtClean="0"/>
              <a:t>Time (any?)</a:t>
            </a:r>
          </a:p>
          <a:p>
            <a:r>
              <a:rPr lang="en-US" dirty="0" smtClean="0"/>
              <a:t>Theme </a:t>
            </a:r>
          </a:p>
          <a:p>
            <a:r>
              <a:rPr lang="en-US" dirty="0" smtClean="0"/>
              <a:t>Summary of the poem </a:t>
            </a:r>
          </a:p>
          <a:p>
            <a:r>
              <a:rPr lang="en-US" dirty="0" smtClean="0"/>
              <a:t>Poetic devices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of poems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i="1" dirty="0"/>
              <a:t>Then took the other, as just as </a:t>
            </a:r>
            <a:r>
              <a:rPr lang="en-US" i="1" u="sng" dirty="0"/>
              <a:t>fair</a:t>
            </a:r>
            <a:r>
              <a:rPr lang="en-US" i="1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And having perhaps the better </a:t>
            </a:r>
            <a:r>
              <a:rPr lang="en-US" i="1" u="sng" dirty="0"/>
              <a:t>claim</a:t>
            </a:r>
            <a:r>
              <a:rPr lang="en-US" i="1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Because it was </a:t>
            </a:r>
            <a:r>
              <a:rPr lang="en-US" i="1" u="sng" dirty="0"/>
              <a:t>grassy</a:t>
            </a:r>
            <a:r>
              <a:rPr lang="en-US" i="1" dirty="0"/>
              <a:t> and </a:t>
            </a:r>
            <a:r>
              <a:rPr lang="en-US" i="1" u="sng" dirty="0"/>
              <a:t>wanted wear</a:t>
            </a:r>
            <a:r>
              <a:rPr lang="en-US" i="1" dirty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Though as for that the passing there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Had worn them really about the same,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i="1" dirty="0"/>
              <a:t>And both that morning equally lay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In leaves no step had </a:t>
            </a:r>
            <a:r>
              <a:rPr lang="en-US" i="1" u="sng" dirty="0"/>
              <a:t>trodden</a:t>
            </a:r>
            <a:r>
              <a:rPr lang="en-US" i="1" dirty="0"/>
              <a:t> black.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Oh, I kept the first for another day!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Yet knowing how way </a:t>
            </a:r>
            <a:r>
              <a:rPr lang="en-US" i="1" u="sng" dirty="0"/>
              <a:t>leads on to</a:t>
            </a:r>
            <a:r>
              <a:rPr lang="en-US" i="1" dirty="0"/>
              <a:t> way,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 </a:t>
            </a:r>
            <a:r>
              <a:rPr lang="en-US" i="1" u="sng" dirty="0"/>
              <a:t>doubted</a:t>
            </a:r>
            <a:r>
              <a:rPr lang="en-US" i="1" dirty="0"/>
              <a:t> if I should ever come back.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i="1" dirty="0"/>
              <a:t>I shall be telling this with a </a:t>
            </a:r>
            <a:r>
              <a:rPr lang="en-US" i="1" u="sng" dirty="0"/>
              <a:t>sigh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Somewhere ages and ages </a:t>
            </a:r>
            <a:r>
              <a:rPr lang="en-US" i="1" u="sng" dirty="0"/>
              <a:t>hence</a:t>
            </a:r>
            <a:r>
              <a:rPr lang="en-US" i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Two roads diverged in a wood, and I —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 took the one less traveled by,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And that has </a:t>
            </a:r>
            <a:r>
              <a:rPr lang="en-US" i="1" u="sng" dirty="0"/>
              <a:t>made all the difference</a:t>
            </a:r>
            <a:r>
              <a:rPr lang="en-US" i="1" dirty="0"/>
              <a:t>.</a:t>
            </a: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the summary of the meaning of the poem</a:t>
            </a:r>
          </a:p>
          <a:p>
            <a:endParaRPr lang="en-US" dirty="0"/>
          </a:p>
          <a:p>
            <a:r>
              <a:rPr lang="en-US" dirty="0" smtClean="0"/>
              <a:t>What is the them?</a:t>
            </a:r>
          </a:p>
          <a:p>
            <a:r>
              <a:rPr lang="en-US" dirty="0" smtClean="0"/>
              <a:t>What are some symbols in the poems?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Poetry helps critical thinking </a:t>
            </a:r>
          </a:p>
          <a:p>
            <a:r>
              <a:rPr lang="en-US" dirty="0" smtClean="0"/>
              <a:t>Poems have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content</a:t>
            </a:r>
            <a:r>
              <a:rPr lang="en-US" dirty="0" smtClean="0"/>
              <a:t> and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structure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Symbolism</a:t>
            </a:r>
            <a:r>
              <a:rPr lang="en-US" dirty="0" smtClean="0"/>
              <a:t>: one thing </a:t>
            </a:r>
            <a:r>
              <a:rPr lang="en-US" b="1" u="sng" dirty="0" smtClean="0"/>
              <a:t>in</a:t>
            </a:r>
            <a:r>
              <a:rPr lang="en-US" dirty="0" smtClean="0"/>
              <a:t> the poem refers to another thing </a:t>
            </a:r>
            <a:r>
              <a:rPr lang="en-US" b="1" u="sng" dirty="0" smtClean="0"/>
              <a:t>outside</a:t>
            </a:r>
            <a:r>
              <a:rPr lang="en-US" dirty="0" smtClean="0"/>
              <a:t> the poem</a:t>
            </a:r>
          </a:p>
          <a:p>
            <a:endParaRPr lang="en-US" dirty="0"/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Metaphor</a:t>
            </a:r>
            <a:r>
              <a:rPr lang="en-US" dirty="0" smtClean="0"/>
              <a:t>: two objects are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likened</a:t>
            </a:r>
            <a:r>
              <a:rPr lang="en-US" dirty="0" smtClean="0"/>
              <a:t> to each other 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Simile</a:t>
            </a:r>
            <a:r>
              <a:rPr lang="en-US" dirty="0" smtClean="0"/>
              <a:t>: two things are likened to each other with the use of (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as, like </a:t>
            </a:r>
            <a:r>
              <a:rPr lang="en-US" dirty="0" smtClean="0"/>
              <a:t>…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(week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1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What are the two components of poems?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do we need to know to analyze a poem?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are the differences between (symbolism, metaphor, simile)?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is (Alliteration) and (rhyme </a:t>
            </a:r>
            <a:r>
              <a:rPr lang="en-US" smtClean="0"/>
              <a:t>scheme)?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109728" indent="0">
              <a:lnSpc>
                <a:spcPct val="150000"/>
              </a:lnSpc>
              <a:buNone/>
            </a:pPr>
            <a:endParaRPr lang="en-US" dirty="0" smtClean="0"/>
          </a:p>
          <a:p>
            <a:pPr marL="109728" indent="0"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(4 minutes)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road not taken (by Robert Frost)</a:t>
            </a:r>
          </a:p>
          <a:p>
            <a:endParaRPr lang="en-US" dirty="0"/>
          </a:p>
          <a:p>
            <a:r>
              <a:rPr lang="en-US" dirty="0" smtClean="0"/>
              <a:t>Hope is the thing with feathers (by Emily Dickson)</a:t>
            </a:r>
          </a:p>
          <a:p>
            <a:endParaRPr lang="en-US" dirty="0"/>
          </a:p>
          <a:p>
            <a:r>
              <a:rPr lang="en-US" dirty="0" smtClean="0"/>
              <a:t>Starry night (by Anne Sexton)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whatever you remember (in 3 minutes)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aims are to:</a:t>
            </a:r>
          </a:p>
          <a:p>
            <a:pPr marL="109728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 Learn language (vocabulary) through poetry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Practice speaking / writing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Analyze poems(explanation)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Reflect on the topic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6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fontAlgn="base">
              <a:lnSpc>
                <a:spcPct val="200000"/>
              </a:lnSpc>
              <a:buNone/>
            </a:pPr>
            <a:r>
              <a:rPr lang="en-US" i="1" dirty="0" smtClean="0"/>
              <a:t>A </a:t>
            </a:r>
            <a:r>
              <a:rPr lang="en-US" i="1" dirty="0"/>
              <a:t>voice said, Look me in the stars</a:t>
            </a:r>
            <a:endParaRPr lang="en-US" dirty="0"/>
          </a:p>
          <a:p>
            <a:pPr marL="109728" indent="0" fontAlgn="base">
              <a:lnSpc>
                <a:spcPct val="200000"/>
              </a:lnSpc>
              <a:buNone/>
            </a:pPr>
            <a:r>
              <a:rPr lang="en-US" i="1" dirty="0"/>
              <a:t>And tell me truly, men of earth,</a:t>
            </a:r>
            <a:endParaRPr lang="en-US" dirty="0"/>
          </a:p>
          <a:p>
            <a:pPr marL="109728" indent="0" fontAlgn="base">
              <a:lnSpc>
                <a:spcPct val="200000"/>
              </a:lnSpc>
              <a:buNone/>
            </a:pPr>
            <a:r>
              <a:rPr lang="en-US" i="1" dirty="0"/>
              <a:t>If all the soul-and-body scars</a:t>
            </a:r>
            <a:endParaRPr lang="en-US" dirty="0"/>
          </a:p>
          <a:p>
            <a:pPr marL="109728" indent="0" fontAlgn="base">
              <a:lnSpc>
                <a:spcPct val="200000"/>
              </a:lnSpc>
              <a:buNone/>
            </a:pPr>
            <a:r>
              <a:rPr lang="en-US" i="1" dirty="0"/>
              <a:t>Were not too much to pay for birth.</a:t>
            </a:r>
            <a:endParaRPr lang="en-US" dirty="0"/>
          </a:p>
          <a:p>
            <a:pPr marL="109728" indent="0">
              <a:lnSpc>
                <a:spcPct val="200000"/>
              </a:lnSpc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A Question </a:t>
            </a:r>
            <a:br>
              <a:rPr lang="en-US" dirty="0" smtClean="0"/>
            </a:br>
            <a:r>
              <a:rPr lang="en-US" dirty="0" smtClean="0"/>
              <a:t>Robert Frost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Poetry helps critical thinking development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also a way to learn about other languages and cultures.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Poems are the product of interplay between form and content.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analysis, we need to focus on form and content.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Basics of poetry              </a:t>
            </a:r>
            <a:r>
              <a:rPr lang="en-US" sz="1600" dirty="0" smtClean="0"/>
              <a:t>(Bandar A. </a:t>
            </a:r>
            <a:r>
              <a:rPr lang="en-US" sz="1600" dirty="0" err="1" smtClean="0"/>
              <a:t>Muhammed</a:t>
            </a:r>
            <a:r>
              <a:rPr lang="en-US" sz="16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					 </a:t>
            </a:r>
            <a:r>
              <a:rPr lang="en-US" sz="1600" dirty="0" smtClean="0"/>
              <a:t>April</a:t>
            </a:r>
            <a:r>
              <a:rPr lang="en-US" sz="1600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14652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poet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age (century)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title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People in the poem (any?)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Time (any?)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Theme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Summary of the poem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Poetic devices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need for poem analysis?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had impact on the poem (caged bird)?</a:t>
            </a:r>
          </a:p>
          <a:p>
            <a:endParaRPr lang="en-US" dirty="0"/>
          </a:p>
          <a:p>
            <a:r>
              <a:rPr lang="en-US" dirty="0" smtClean="0"/>
              <a:t>Who are the main characters in (caged bird)?</a:t>
            </a:r>
          </a:p>
          <a:p>
            <a:endParaRPr lang="en-US" dirty="0"/>
          </a:p>
          <a:p>
            <a:r>
              <a:rPr lang="en-US" dirty="0" smtClean="0"/>
              <a:t>what do (Caged bird) and (free bird) symbolize?</a:t>
            </a:r>
          </a:p>
          <a:p>
            <a:endParaRPr lang="en-US" dirty="0"/>
          </a:p>
          <a:p>
            <a:r>
              <a:rPr lang="en-US" dirty="0"/>
              <a:t>What is the theme of (the road not taken)?</a:t>
            </a:r>
          </a:p>
          <a:p>
            <a:endParaRPr lang="en-US" dirty="0"/>
          </a:p>
          <a:p>
            <a:r>
              <a:rPr lang="en-US" dirty="0" smtClean="0"/>
              <a:t>What does (Road) symbolize?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/>
              <a:t>Then took the other, as just as </a:t>
            </a:r>
            <a:r>
              <a:rPr lang="en-US" i="1" u="sng" dirty="0"/>
              <a:t>fair</a:t>
            </a:r>
            <a:r>
              <a:rPr lang="en-US" i="1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And having perhaps the better </a:t>
            </a:r>
            <a:r>
              <a:rPr lang="en-US" i="1" u="sng" dirty="0"/>
              <a:t>claim</a:t>
            </a:r>
            <a:r>
              <a:rPr lang="en-US" i="1" dirty="0"/>
              <a:t>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Because it was </a:t>
            </a:r>
            <a:r>
              <a:rPr lang="en-US" i="1" u="sng" dirty="0"/>
              <a:t>grassy</a:t>
            </a:r>
            <a:r>
              <a:rPr lang="en-US" i="1" dirty="0"/>
              <a:t> and </a:t>
            </a:r>
            <a:r>
              <a:rPr lang="en-US" i="1" u="sng" dirty="0"/>
              <a:t>wanted wear</a:t>
            </a:r>
            <a:r>
              <a:rPr lang="en-US" i="1" dirty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Though as for that the passing there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Had worn them really about the same,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Summary, rhyme, alliteration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77500" lnSpcReduction="20000"/>
          </a:bodyPr>
          <a:lstStyle/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The caged bird sings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with a fearful trill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of things unknown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but longed for still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and his tune is heard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on the distant hill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for the caged bird</a:t>
            </a:r>
          </a:p>
          <a:p>
            <a:pPr marL="109728" indent="0" fontAlgn="base">
              <a:lnSpc>
                <a:spcPct val="160000"/>
              </a:lnSpc>
              <a:buNone/>
            </a:pPr>
            <a:r>
              <a:rPr lang="en-US" dirty="0"/>
              <a:t>sings of freedom.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Summary, rhyme, symbols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Interplay of content and structure </a:t>
            </a:r>
          </a:p>
          <a:p>
            <a:endParaRPr lang="en-US" dirty="0" smtClean="0"/>
          </a:p>
          <a:p>
            <a:r>
              <a:rPr lang="en-US" dirty="0" smtClean="0"/>
              <a:t>Theme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Summary </a:t>
            </a:r>
          </a:p>
          <a:p>
            <a:endParaRPr lang="en-US" dirty="0"/>
          </a:p>
          <a:p>
            <a:r>
              <a:rPr lang="en-US" dirty="0" smtClean="0"/>
              <a:t>Structure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road not taken</a:t>
            </a:r>
          </a:p>
          <a:p>
            <a:endParaRPr lang="en-US" dirty="0"/>
          </a:p>
          <a:p>
            <a:r>
              <a:rPr lang="en-US" dirty="0" smtClean="0"/>
              <a:t>Caged bird </a:t>
            </a:r>
          </a:p>
          <a:p>
            <a:endParaRPr lang="en-US" dirty="0"/>
          </a:p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5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Sonnet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Octave</a:t>
            </a:r>
          </a:p>
          <a:p>
            <a:pPr marL="109728" indent="0">
              <a:buNone/>
            </a:pPr>
            <a:r>
              <a:rPr lang="en-US" dirty="0" smtClean="0"/>
              <a:t>Remember </a:t>
            </a:r>
          </a:p>
          <a:p>
            <a:pPr marL="109728" indent="0">
              <a:buNone/>
            </a:pPr>
            <a:r>
              <a:rPr lang="en-US" dirty="0" smtClean="0"/>
              <a:t>Silent land</a:t>
            </a:r>
          </a:p>
          <a:p>
            <a:pPr marL="109728" indent="0">
              <a:buNone/>
            </a:pPr>
            <a:r>
              <a:rPr lang="en-US" dirty="0" smtClean="0"/>
              <a:t>Counsel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smtClean="0"/>
              <a:t>Sestet</a:t>
            </a:r>
          </a:p>
          <a:p>
            <a:pPr marL="109728" indent="0">
              <a:buNone/>
            </a:pPr>
            <a:r>
              <a:rPr lang="en-US" b="1" dirty="0" smtClean="0"/>
              <a:t>Forget / sad </a:t>
            </a:r>
          </a:p>
          <a:p>
            <a:pPr marL="109728" indent="0">
              <a:buNone/>
            </a:pPr>
            <a:r>
              <a:rPr lang="en-US" dirty="0" smtClean="0"/>
              <a:t>Prefer (forget and be happy than remember and be sad)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</a:t>
            </a:r>
            <a:br>
              <a:rPr lang="en-US" dirty="0" smtClean="0"/>
            </a:br>
            <a:r>
              <a:rPr lang="en-US" dirty="0" smtClean="0"/>
              <a:t>Christina </a:t>
            </a:r>
            <a:r>
              <a:rPr lang="en-US" dirty="0" err="1" smtClean="0"/>
              <a:t>Rossettee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Silent land </a:t>
            </a:r>
          </a:p>
          <a:p>
            <a:endParaRPr lang="en-US" dirty="0"/>
          </a:p>
          <a:p>
            <a:r>
              <a:rPr lang="en-US" dirty="0" smtClean="0"/>
              <a:t>Sigh </a:t>
            </a:r>
          </a:p>
          <a:p>
            <a:endParaRPr lang="en-US" dirty="0"/>
          </a:p>
          <a:p>
            <a:r>
              <a:rPr lang="en-US" dirty="0" smtClean="0"/>
              <a:t>Eye of heaven </a:t>
            </a:r>
          </a:p>
          <a:p>
            <a:endParaRPr lang="en-US" dirty="0"/>
          </a:p>
          <a:p>
            <a:r>
              <a:rPr lang="en-US" dirty="0" smtClean="0"/>
              <a:t>Roads </a:t>
            </a:r>
          </a:p>
          <a:p>
            <a:endParaRPr lang="en-US" dirty="0"/>
          </a:p>
          <a:p>
            <a:r>
              <a:rPr lang="en-US" dirty="0" smtClean="0"/>
              <a:t>Look 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Language (definition/meaning)</a:t>
            </a:r>
          </a:p>
          <a:p>
            <a:endParaRPr lang="en-US" dirty="0"/>
          </a:p>
          <a:p>
            <a:r>
              <a:rPr lang="en-US" dirty="0" smtClean="0"/>
              <a:t>Read a poem (together)</a:t>
            </a:r>
          </a:p>
          <a:p>
            <a:endParaRPr lang="en-US" dirty="0"/>
          </a:p>
          <a:p>
            <a:r>
              <a:rPr lang="en-US" dirty="0" smtClean="0"/>
              <a:t>Analyze together </a:t>
            </a:r>
          </a:p>
          <a:p>
            <a:endParaRPr lang="en-US" dirty="0"/>
          </a:p>
          <a:p>
            <a:r>
              <a:rPr lang="en-US" dirty="0"/>
              <a:t>Talk about the structure of poems </a:t>
            </a:r>
          </a:p>
          <a:p>
            <a:endParaRPr lang="en-US" dirty="0"/>
          </a:p>
          <a:p>
            <a:r>
              <a:rPr lang="en-US" dirty="0" smtClean="0"/>
              <a:t>Take notes </a:t>
            </a:r>
          </a:p>
          <a:p>
            <a:endParaRPr lang="en-US" dirty="0"/>
          </a:p>
          <a:p>
            <a:r>
              <a:rPr lang="en-US" dirty="0" smtClean="0"/>
              <a:t>Review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 teach: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775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Iambic </a:t>
            </a:r>
          </a:p>
          <a:p>
            <a:endParaRPr lang="en-US" dirty="0"/>
          </a:p>
          <a:p>
            <a:r>
              <a:rPr lang="en-US" dirty="0" smtClean="0"/>
              <a:t>Alliteration </a:t>
            </a:r>
          </a:p>
          <a:p>
            <a:endParaRPr lang="en-US" dirty="0"/>
          </a:p>
          <a:p>
            <a:r>
              <a:rPr lang="en-US" dirty="0" smtClean="0"/>
              <a:t>Sonnet </a:t>
            </a:r>
          </a:p>
          <a:p>
            <a:endParaRPr lang="en-US" dirty="0"/>
          </a:p>
          <a:p>
            <a:r>
              <a:rPr lang="en-US" dirty="0" smtClean="0"/>
              <a:t>pentameter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in brief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words </a:t>
            </a:r>
            <a:br>
              <a:rPr lang="en-US" dirty="0" smtClean="0"/>
            </a:br>
            <a:r>
              <a:rPr lang="en-US" dirty="0" smtClean="0"/>
              <a:t>remember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cumming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67694"/>
            <a:ext cx="8229600" cy="407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1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Attend classes </a:t>
            </a:r>
          </a:p>
          <a:p>
            <a:r>
              <a:rPr lang="en-US" dirty="0" smtClean="0"/>
              <a:t>Listen </a:t>
            </a:r>
          </a:p>
          <a:p>
            <a:r>
              <a:rPr lang="en-US" dirty="0" smtClean="0"/>
              <a:t>Practice </a:t>
            </a:r>
          </a:p>
          <a:p>
            <a:r>
              <a:rPr lang="en-US" dirty="0" smtClean="0"/>
              <a:t>Ask questions </a:t>
            </a:r>
          </a:p>
          <a:p>
            <a:r>
              <a:rPr lang="en-US" dirty="0" smtClean="0"/>
              <a:t>Answer questions</a:t>
            </a:r>
          </a:p>
          <a:p>
            <a:r>
              <a:rPr lang="en-US" dirty="0" smtClean="0"/>
              <a:t>Do homework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Students need to do: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941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we study poetry at college?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introduction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741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poet </a:t>
            </a:r>
          </a:p>
          <a:p>
            <a:r>
              <a:rPr lang="en-US" dirty="0" smtClean="0"/>
              <a:t>The age (century)</a:t>
            </a:r>
          </a:p>
          <a:p>
            <a:r>
              <a:rPr lang="en-US" dirty="0" smtClean="0"/>
              <a:t>The title </a:t>
            </a:r>
          </a:p>
          <a:p>
            <a:r>
              <a:rPr lang="en-US" dirty="0" smtClean="0"/>
              <a:t>People in the poem (any?)</a:t>
            </a:r>
          </a:p>
          <a:p>
            <a:r>
              <a:rPr lang="en-US" dirty="0" smtClean="0"/>
              <a:t>Time (any?)</a:t>
            </a:r>
          </a:p>
          <a:p>
            <a:r>
              <a:rPr lang="en-US" dirty="0" smtClean="0"/>
              <a:t>Theme </a:t>
            </a:r>
          </a:p>
          <a:p>
            <a:r>
              <a:rPr lang="en-US" dirty="0" smtClean="0"/>
              <a:t>Summary of the poem </a:t>
            </a:r>
          </a:p>
          <a:p>
            <a:r>
              <a:rPr lang="en-US" dirty="0" smtClean="0"/>
              <a:t>Poetic devices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of poems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0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09728" indent="0" algn="ctr">
              <a:buNone/>
            </a:pPr>
            <a:r>
              <a:rPr lang="en-US" b="1" dirty="0" smtClean="0"/>
              <a:t>The Road not </a:t>
            </a:r>
            <a:r>
              <a:rPr lang="en-US" b="1" dirty="0"/>
              <a:t>T</a:t>
            </a:r>
            <a:r>
              <a:rPr lang="en-US" b="1" dirty="0" smtClean="0"/>
              <a:t>aken </a:t>
            </a:r>
          </a:p>
          <a:p>
            <a:pPr marL="109728" indent="0" algn="ctr">
              <a:buNone/>
            </a:pPr>
            <a:r>
              <a:rPr lang="en-US" b="1" dirty="0" smtClean="0"/>
              <a:t>By Robert Frost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en-US" dirty="0" smtClean="0"/>
              <a:t>Two</a:t>
            </a:r>
            <a:r>
              <a:rPr lang="en-US" i="1" dirty="0"/>
              <a:t> roads </a:t>
            </a:r>
            <a:r>
              <a:rPr lang="en-US" i="1" u="sng" dirty="0"/>
              <a:t>diverge</a:t>
            </a:r>
            <a:r>
              <a:rPr lang="en-US" i="1" dirty="0"/>
              <a:t>d in a yellow wood,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And sorry I could not travel both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And be one traveler, long I stood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And looked down one as far as I could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To where it </a:t>
            </a:r>
            <a:r>
              <a:rPr lang="en-US" i="1" u="sng" dirty="0"/>
              <a:t>bent</a:t>
            </a:r>
            <a:r>
              <a:rPr lang="en-US" i="1" dirty="0"/>
              <a:t> in the undergrowth;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Road not Taken </a:t>
            </a:r>
            <a:br>
              <a:rPr lang="en-US" dirty="0" smtClean="0"/>
            </a:br>
            <a:r>
              <a:rPr lang="en-US" dirty="0" smtClean="0"/>
              <a:t>Robert Frost (Modern)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en-US" i="1" dirty="0" smtClean="0"/>
              <a:t>I shall be telling this with a </a:t>
            </a:r>
            <a:r>
              <a:rPr lang="en-US" i="1" u="sng" dirty="0" smtClean="0"/>
              <a:t>sigh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Somewhere ages and ages </a:t>
            </a:r>
            <a:r>
              <a:rPr lang="en-US" i="1" u="sng" dirty="0" smtClean="0"/>
              <a:t>hence</a:t>
            </a:r>
            <a:r>
              <a:rPr lang="en-US" i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Two roads diverged in a wood, and I 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I took the one less traveled by,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And that has </a:t>
            </a:r>
            <a:r>
              <a:rPr lang="en-US" i="1" u="sng" dirty="0" smtClean="0"/>
              <a:t>made all the </a:t>
            </a:r>
            <a:r>
              <a:rPr lang="en-US" i="1" u="sng" smtClean="0"/>
              <a:t>difference</a:t>
            </a:r>
            <a:r>
              <a:rPr lang="en-US" i="1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07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801</TotalTime>
  <Words>703</Words>
  <Application>Microsoft Office PowerPoint</Application>
  <PresentationFormat>On-screen Show (4:3)</PresentationFormat>
  <Paragraphs>213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Approaching Poetry  (3rd year students)</vt:lpstr>
      <vt:lpstr>Objectives </vt:lpstr>
      <vt:lpstr>How I teach:</vt:lpstr>
      <vt:lpstr>What Students need to do: </vt:lpstr>
      <vt:lpstr>An introduction </vt:lpstr>
      <vt:lpstr>Analysis of poems (1)</vt:lpstr>
      <vt:lpstr>An example </vt:lpstr>
      <vt:lpstr>The Road not Taken  Robert Frost (Modern)</vt:lpstr>
      <vt:lpstr>PowerPoint Presentation</vt:lpstr>
      <vt:lpstr>Homework </vt:lpstr>
      <vt:lpstr>Review </vt:lpstr>
      <vt:lpstr>Analysis of poems (1)</vt:lpstr>
      <vt:lpstr>PowerPoint Presentation</vt:lpstr>
      <vt:lpstr>PowerPoint Presentation</vt:lpstr>
      <vt:lpstr>PowerPoint Presentation</vt:lpstr>
      <vt:lpstr>Writing  </vt:lpstr>
      <vt:lpstr>Review (week 3)</vt:lpstr>
      <vt:lpstr>Review (4 minutes) </vt:lpstr>
      <vt:lpstr>Review </vt:lpstr>
      <vt:lpstr>4. A Question  Robert Frost</vt:lpstr>
      <vt:lpstr>Basics of poetry              (Bandar A. Muhammed) review       April, 2020</vt:lpstr>
      <vt:lpstr>What do we need for poem analysis?</vt:lpstr>
      <vt:lpstr>Review </vt:lpstr>
      <vt:lpstr>Review </vt:lpstr>
      <vt:lpstr>Review </vt:lpstr>
      <vt:lpstr>Review </vt:lpstr>
      <vt:lpstr>Remember  Christina Rossettee </vt:lpstr>
      <vt:lpstr>Key words</vt:lpstr>
      <vt:lpstr>Symbols </vt:lpstr>
      <vt:lpstr>Personification </vt:lpstr>
      <vt:lpstr>Answer in brief </vt:lpstr>
      <vt:lpstr>Key words  remember </vt:lpstr>
      <vt:lpstr>ee cumming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</dc:title>
  <dc:creator>max</dc:creator>
  <cp:lastModifiedBy>max</cp:lastModifiedBy>
  <cp:revision>45</cp:revision>
  <dcterms:created xsi:type="dcterms:W3CDTF">2006-08-16T00:00:00Z</dcterms:created>
  <dcterms:modified xsi:type="dcterms:W3CDTF">2022-06-13T19:56:09Z</dcterms:modified>
</cp:coreProperties>
</file>