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" initials="S" lastIdx="0" clrIdx="0">
    <p:extLst>
      <p:ext uri="{19B8F6BF-5375-455C-9EA6-DF929625EA0E}">
        <p15:presenceInfo xmlns:p15="http://schemas.microsoft.com/office/powerpoint/2012/main" userId="ed252183e86b7f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8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2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6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9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1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5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4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1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5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9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EFCF-6A08-4E20-8669-9856A8F7623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B087-D9C7-44BB-B3FF-D83B80250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1612"/>
          </a:xfrm>
        </p:spPr>
        <p:txBody>
          <a:bodyPr/>
          <a:lstStyle/>
          <a:p>
            <a:r>
              <a:rPr lang="ar-IQ" dirty="0" smtClean="0"/>
              <a:t>پەخشانى کوردى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1454"/>
          </a:xfrm>
        </p:spPr>
        <p:txBody>
          <a:bodyPr>
            <a:normAutofit/>
          </a:bodyPr>
          <a:lstStyle/>
          <a:p>
            <a:pPr algn="r"/>
            <a:r>
              <a:rPr lang="ar-IQ" sz="3600" dirty="0" smtClean="0"/>
              <a:t>لەبارەى ئەدەبەوە گرنگى مەولود نامەکە ئەمانەى خوارەوە دەگرێتەوە :-</a:t>
            </a:r>
            <a:br>
              <a:rPr lang="ar-IQ" sz="3600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١- لەسەر شێوازى پەخشان نووسرابووە ، بەڵام ناوە ناوە بەهۆنراوش تێکەڵ کردووە . </a:t>
            </a:r>
            <a:br>
              <a:rPr lang="ar-IQ" sz="3600" dirty="0" smtClean="0"/>
            </a:br>
            <a:r>
              <a:rPr lang="ar-IQ" sz="3600" dirty="0" smtClean="0"/>
              <a:t>٢- زۆربەى هەرە زۆرى پەخشانەکان سەروادارن .</a:t>
            </a:r>
            <a:br>
              <a:rPr lang="ar-IQ" sz="3600" dirty="0" smtClean="0"/>
            </a:br>
            <a:r>
              <a:rPr lang="ar-IQ" sz="3600" dirty="0" smtClean="0"/>
              <a:t>٣- سەرەتایەکى باشە بۆ نەشونماکردنى چیرۆکى کورت لەئەدەبى کوردیدا ، چونکە هەندى پەندى چیرۆکى تێدایە ،بە ڵام بەشێوازێکى سادەوساکار.</a:t>
            </a:r>
            <a:br>
              <a:rPr lang="ar-IQ" sz="3600" dirty="0" smtClean="0"/>
            </a:br>
            <a:r>
              <a:rPr lang="ar-IQ" sz="3600" dirty="0" smtClean="0"/>
              <a:t>٤-مەولود نامەکە لەساڵى ١٩٣٥بۆیەکەمجار چاپکراوە . </a:t>
            </a:r>
            <a:br>
              <a:rPr lang="ar-IQ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605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768" y="437314"/>
            <a:ext cx="10515600" cy="6071770"/>
          </a:xfrm>
        </p:spPr>
        <p:txBody>
          <a:bodyPr/>
          <a:lstStyle/>
          <a:p>
            <a:r>
              <a:rPr lang="ar-IQ" dirty="0" smtClean="0"/>
              <a:t>سێیەم :-  عاقیدەکەى مەولانەخالیدى نەقشبەندیە بەناوى عەقیدەى کوردى، یان عەقیدەى ئیمان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0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8022"/>
          </a:xfrm>
        </p:spPr>
        <p:txBody>
          <a:bodyPr/>
          <a:lstStyle/>
          <a:p>
            <a:r>
              <a:rPr lang="ar-IQ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چوارەم :- عادات وروسوماتنامەى اکراد ( مەلامحمودى بایەزیدە) . مەلا محمود جگە لەزمانى کوردى چەندین زمانى دیشى زانیوە وەکوعەرەبى وفارسی 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9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896"/>
          </a:xfrm>
        </p:spPr>
        <p:txBody>
          <a:bodyPr>
            <a:normAutofit/>
          </a:bodyPr>
          <a:lstStyle/>
          <a:p>
            <a:pPr algn="r" rtl="1"/>
            <a:r>
              <a:rPr lang="ar-OM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سجادی </a:t>
            </a:r>
            <a:br>
              <a:rPr lang="ar-OM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پەخشادی سادەو ساكار: مەبەست لەم جۆرە پەخشانە ئەوەیە خاڵیە لەڕەوانبێژی وداڕشتنی ئەدەبی جائەم دەقە بیستراو بێت یان بینراەو بێت یان نوسراو لەم جۆرەیاندا نووسەر خۆی بەكاری رەوانبێژی خەریك ناكات بەلكو بەشێوەیەكی سادە دەینوسێت . بۆنموونە قسەكردن لەنێوان دووكەس . </a:t>
            </a:r>
            <a:br>
              <a:rPr lang="ar-OM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جۆرەكانی پەخشانی كوردی</a:t>
            </a:r>
            <a:b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b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پەخشانی كوردی لەرووی شێوەوە:-</a:t>
            </a:r>
            <a: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b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en-US" sz="32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200" dirty="0">
                <a:latin typeface="Unikurd Jino" panose="020B0604030504040204" pitchFamily="34" charset="-78"/>
                <a:cs typeface="Unikurd Jino" panose="020B0604030504040204" pitchFamily="34" charset="-78"/>
              </a:rPr>
              <a:t>بەرای د. عەلایەدین </a:t>
            </a:r>
            <a:endParaRPr lang="ar-IQ" sz="32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63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7549"/>
          </a:xfrm>
        </p:spPr>
        <p:txBody>
          <a:bodyPr>
            <a:normAutofit fontScale="90000"/>
          </a:bodyPr>
          <a:lstStyle/>
          <a:p>
            <a:pPr algn="r"/>
            <a:r>
              <a:rPr lang="ar-OM" sz="3600" dirty="0" smtClean="0"/>
              <a:t>2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 پەخشانی هونەری  : ئەم جۆرەیان شێوازێكی ئەجدەبی بەسەریەوە زاڵە پڕە لەهونەرەكانی رەوانبێژی . ئەمەش دابەش دەبێت بۆ دوو جۆر :-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پەخشانی بێ سەروا : ئەم جۆرەیان كێشی هەیە بەلام سەروای نییە . 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پەخشانی سەروادار : ئەمەش دابەش دەبێت بۆ دووبەش </a:t>
            </a: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: </a:t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هاوڕوو (متوازی) لەدوو ڕستەی هاوسەروا بەدوای یەكدا دێن . وەك: </a:t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هەتا بەری دەستت ڕەش نەبێت ......تامی دەمت خۆش نابێت . </a:t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سكی برسی ..... لەكەس ناپرسی</a:t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9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5833"/>
          </a:xfrm>
        </p:spPr>
        <p:txBody>
          <a:bodyPr/>
          <a:lstStyle/>
          <a:p>
            <a:r>
              <a:rPr lang="ar-OM" dirty="0" smtClean="0"/>
              <a:t>2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هاوسەر(مگرف) : واتا وەكو هاوروو وایە دەبێت ها و سەروابن  " بەلام نابێت  لەڕستەیەك زیاتربن . وەكو دەقی مەولود نامەكان . 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3- هاوكێش : (متوازن ) واتا دوو ڕستە یان زیاتر هاوكێشو هاوسەروابن  بەدوای یەكتری هاتبن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524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6307"/>
          </a:xfrm>
        </p:spPr>
        <p:txBody>
          <a:bodyPr>
            <a:normAutofit/>
          </a:bodyPr>
          <a:lstStyle/>
          <a:p>
            <a:pPr algn="r"/>
            <a:r>
              <a:rPr lang="ar-IQ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مامؤستا عبدالرزاق بيمار</a:t>
            </a:r>
            <a:r>
              <a:rPr lang="en-US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</a:t>
            </a:r>
            <a:br>
              <a:rPr lang="en-US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پەخشانی پاشبەند(سەروادار) :  بەم جۆرە پەخشانە دەوترێت كەلەدانانی پاشبەندجووت جووت  یان زیاتر لەكۆتایی  هەرڕستەیەكدا لەڕووی كورتی ودڕێژی  مەرج نییە وەكو یەك بن لەكوردیدا  نووسینە ئاینییەكان جاران بەم شێوەیە دەنووسران هەتا هاتنی رۆژنامەگەری .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1693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1612"/>
          </a:xfrm>
        </p:spPr>
        <p:txBody>
          <a:bodyPr/>
          <a:lstStyle/>
          <a:p>
            <a:r>
              <a:rPr lang="ar-OM" dirty="0" smtClean="0"/>
              <a:t>2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پەخشانی رەوان (مرسل )  بریتییە لەوجۆرە پەخشانەی كە گۆی بەرێكخستنی پاشبەند نادات " بەشێوەیەكی سادە بێ گرێ وكۆڵ بابەتەكە بەدەستەوە دەدات. بەمەرجێ لەقسەی رۆژانە بەدوور بێت ئەندیشەو خەیالی تێدا بەرجەستە بێت .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1065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7707"/>
          </a:xfrm>
        </p:spPr>
        <p:txBody>
          <a:bodyPr/>
          <a:lstStyle/>
          <a:p>
            <a:r>
              <a:rPr lang="ar-OM" dirty="0" smtClean="0"/>
              <a:t>مامۆستا عەزیز گەردی</a:t>
            </a: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بەم شێوەیە پەخشان لەرووی رووخسارەوە دیاری دەكات :-</a:t>
            </a:r>
            <a:b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پەخشانی زارگۆتن : ئەم جۆرە پەخشانە دەگرێتەوە كە جاری تۆمارنەكراون " خەلك دەماو دەم پشتاو پشت  بۆ یەكتری دەگێرنەوە </a:t>
            </a:r>
            <a:r>
              <a:rPr lang="ar-OM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97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5359"/>
          </a:xfrm>
        </p:spPr>
        <p:txBody>
          <a:bodyPr/>
          <a:lstStyle/>
          <a:p>
            <a:pPr algn="r"/>
            <a:r>
              <a:rPr lang="ar-OM" dirty="0" smtClean="0"/>
              <a:t>2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- پەخشانی نووسراو: ئەو پەخشانانە ن كە ئێستا لەژێردەستمانن " دەكرێن بەدوو جۆرەوە : -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1- پەخشانی فۆلكلۆری : ئەمەیان جۆرێكی دەوڵەمەندەو زۆر لق وپۆپی لێ دەبێتەوە وەك ئەفسانە ،داستان ، هەقایەت ، پەندی پێشینان ، هتد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680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4412"/>
          </a:xfrm>
        </p:spPr>
        <p:txBody>
          <a:bodyPr/>
          <a:lstStyle/>
          <a:p>
            <a:r>
              <a:rPr lang="ar-IQ" dirty="0" smtClean="0"/>
              <a:t>ئەدەب دابەش دەبێت  بۆ دوو بەش           </a:t>
            </a:r>
            <a:br>
              <a:rPr lang="ar-IQ" dirty="0" smtClean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>شیعر   ،  پەخشان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/>
          </a:bodyPr>
          <a:lstStyle/>
          <a:p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2- پەخشانی نووسەران : ئەم دەقانە دەگرێتەوە كە خاوەنەكانیان دیاربێت وەك چیرۆك ، رۆمان ، وتار..... 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/>
            </a:r>
            <a:br>
              <a:rPr lang="ar-OM" sz="3600" dirty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2629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6917"/>
          </a:xfrm>
        </p:spPr>
        <p:txBody>
          <a:bodyPr>
            <a:normAutofit/>
          </a:bodyPr>
          <a:lstStyle/>
          <a:p>
            <a:r>
              <a:rPr lang="ar-OM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وەكو پێشووتر بینیمان (عەلائەدین سەجادی وعەبدرزاق بیمار) لەسەربنەمای بوون ونەبوونی سەروا پەخشانیان </a:t>
            </a: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دابەشكردبوو ، بەڵام عەزیز گەردی لەسەربنەمای نوسین ونەنوسینەوە دایبەشیكردووە. </a:t>
            </a:r>
            <a:b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</a:br>
            <a:r>
              <a:rPr lang="ar-OM" sz="36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بەشێوەیەكی گشتی لە ئەدەبی كوردی دوو جۆرە پەخشانمان هەیە ئەویش پەخشانی سادەو پەخشانی سەروادار . </a:t>
            </a:r>
            <a:endParaRPr lang="en-US" sz="36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2613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896"/>
          </a:xfrm>
        </p:spPr>
        <p:txBody>
          <a:bodyPr/>
          <a:lstStyle/>
          <a:p>
            <a:pPr algn="r"/>
            <a:r>
              <a:rPr lang="ar-OM" dirty="0" smtClean="0"/>
              <a:t>                </a:t>
            </a:r>
            <a:r>
              <a:rPr lang="ar-OM" sz="3200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پەندی پێشینان                            </a:t>
            </a:r>
            <a:r>
              <a:rPr lang="ar-OM" dirty="0" smtClean="0"/>
              <a:t/>
            </a:r>
            <a:br>
              <a:rPr lang="ar-OM" dirty="0" smtClean="0"/>
            </a:br>
            <a:r>
              <a:rPr lang="ar-OM" dirty="0" smtClean="0"/>
              <a:t>                           </a:t>
            </a:r>
            <a:br>
              <a:rPr lang="ar-OM" dirty="0" smtClean="0"/>
            </a:br>
            <a:r>
              <a:rPr lang="ar-OM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بیرێكی جوان ووتەیەكی رەوانی دەروونە هەندێ جارلەدڵیكی ئاوەدانەوە هەڵدەقوڵێت بۆ سەردەم وزوبانێكی رەوان  لەكاتی دووان، یان  دوای رووداوێك لەپاشان زۆربەخێرایی دەماودەم بلاودەبێتەوە پشتاو پشت دەگێرێتەوە 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5705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896"/>
          </a:xfrm>
        </p:spPr>
        <p:txBody>
          <a:bodyPr>
            <a:normAutofit/>
          </a:bodyPr>
          <a:lstStyle/>
          <a:p>
            <a:pPr algn="r"/>
            <a:r>
              <a:rPr lang="ar-OM" sz="3600" dirty="0" smtClean="0"/>
              <a:t>لێكوڵەری انگلیزی (ئارسەرتابلور)  دەڵیت :</a:t>
            </a:r>
            <a:r>
              <a:rPr lang="ar-OM" sz="3600" dirty="0" smtClean="0">
                <a:sym typeface="Wingdings" panose="05000000000000000000" pitchFamily="2" charset="2"/>
              </a:rPr>
              <a:t>(( قسەی پێشینان رستەیەكی رێك وپێك وجوانە داڕێژاوە وەك وتەیەكی بەتو</a:t>
            </a:r>
            <a:r>
              <a:rPr lang="ar-OM" sz="3600" dirty="0" smtClean="0"/>
              <a:t> </a:t>
            </a:r>
            <a:r>
              <a:rPr lang="ar-OM" sz="3600" dirty="0"/>
              <a:t>یكڵ وپڕ مانا لەناو خەڵكدا بلاو بۆتەوە </a:t>
            </a:r>
            <a:r>
              <a:rPr lang="ar-OM" sz="3600" dirty="0" smtClean="0"/>
              <a:t>)).</a:t>
            </a:r>
            <a:br>
              <a:rPr lang="ar-OM" sz="3600" dirty="0" smtClean="0"/>
            </a:br>
            <a:r>
              <a:rPr lang="ar-OM" sz="3600" dirty="0" smtClean="0"/>
              <a:t> </a:t>
            </a:r>
            <a:br>
              <a:rPr lang="ar-OM" sz="3600" dirty="0" smtClean="0"/>
            </a:br>
            <a:r>
              <a:rPr lang="ar-OM" sz="3600" dirty="0" smtClean="0"/>
              <a:t>لەئەدەبی چینیدا: كابرایەیەكی ئاینی هەبوو ناوی (كۆنفۆچیۆس)بوو، پەندوئامۆژگاری زۆر پێ بووە ،خەلك وەكو رابەر سەیریان دەكرد لەدەوری كۆبووبونەوە .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309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3486"/>
          </a:xfrm>
        </p:spPr>
        <p:txBody>
          <a:bodyPr/>
          <a:lstStyle/>
          <a:p>
            <a:r>
              <a:rPr lang="ar-OM" dirty="0" smtClean="0"/>
              <a:t>لەئەدەبی عەرەبیدابەشێوەی (احكام، امپال ، مپل) دەبینین لەكاتی هاتنی ئیسلام هەولێكی جدی دراوە بۆكۆكردنەوەی پەندی پێشینان (ابو الفچل)كە نتاوی احمد المیدانی النیشابوری كتێبێكی هەیە بەناوی (مجمع الامپال)چەندین پەندی لەخۆی گرتووە.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72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328"/>
          </a:xfrm>
        </p:spPr>
        <p:txBody>
          <a:bodyPr/>
          <a:lstStyle/>
          <a:p>
            <a:r>
              <a:rPr lang="ar-OM" dirty="0" smtClean="0"/>
              <a:t>پەندی پێشینان لەئەدەبی كوردیدا  </a:t>
            </a:r>
            <a:br>
              <a:rPr lang="ar-OM" dirty="0" smtClean="0"/>
            </a:br>
            <a:r>
              <a:rPr lang="ar-OM" dirty="0" smtClean="0"/>
              <a:t>مامۆستا عەلائەدین سەجادی دەڵیت </a:t>
            </a:r>
            <a:r>
              <a:rPr lang="ar-OM" dirty="0" smtClean="0">
                <a:sym typeface="Wingdings" panose="05000000000000000000" pitchFamily="2" charset="2"/>
              </a:rPr>
              <a:t>:((  پەندی پێشینانی كوردی یەكێكە لەو كەلەپوورە دەوڵەمەندەكە بەچاو زمانەكەیەوە بۆی ماوەتەوە ، ئەمانە هۆنراوە نین ،بەڵكو پەخشانێكی سادەوڕەوانن . دەماو دەم ئەم بۆ ئەم بەجێهێشتووە. ئەم كات نووسین وخۆێندنەوە لەئارادا نەبووە،كەچی بەهۆی گێرانەوە ماوەتەوە.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74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2086"/>
          </a:xfrm>
        </p:spPr>
        <p:txBody>
          <a:bodyPr/>
          <a:lstStyle/>
          <a:p>
            <a:r>
              <a:rPr lang="ar-OM" dirty="0" smtClean="0"/>
              <a:t>پەندی كوردی یان پەندی پێشینان بریتییە لەرستەیەك یان چەند رستەیەكی كورت وپوخت كەواتایەكی فراوان دەبەخشێت ، میراتێكی گەورەی نەتەوایەتیمانە تا ئێستاش بۆ پتەوكردنی قسە بەكاردێت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85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7233"/>
          </a:xfrm>
        </p:spPr>
        <p:txBody>
          <a:bodyPr/>
          <a:lstStyle/>
          <a:p>
            <a:r>
              <a:rPr lang="ar-OM" dirty="0" smtClean="0"/>
              <a:t>ئەوزاراوانەی كە بەردیدمان دەكەوێت وەك ( كۆتنێت مەزنان ، بێژو بەند ، مەسەلەی پێشینان ، قسەی باڤان، مەسەلۆك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08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328"/>
          </a:xfrm>
        </p:spPr>
        <p:txBody>
          <a:bodyPr/>
          <a:lstStyle/>
          <a:p>
            <a:r>
              <a:rPr lang="ar-OM" dirty="0" smtClean="0"/>
              <a:t>مێژووی كۆكردنەوەی پەندی پێشینان </a:t>
            </a:r>
            <a:br>
              <a:rPr lang="ar-OM" dirty="0" smtClean="0"/>
            </a:br>
            <a:r>
              <a:rPr lang="ar-OM" dirty="0" smtClean="0"/>
              <a:t>یەكەم دەستنوس كەلەبەردەستمان دابێت  لەساڵی 1711ز لەسۆڤیەت نووسراوە  بەناوی (میسرۆب ماشتۆسە) كەكۆمەڵی پەندی كوردی تێدایە بەڵام بەڕینووسی ئەرمەنی . </a:t>
            </a:r>
            <a:br>
              <a:rPr lang="ar-OM" dirty="0" smtClean="0"/>
            </a:br>
            <a:r>
              <a:rPr lang="ar-OM" dirty="0" smtClean="0"/>
              <a:t>چەندین نوسەر وگەشناس وكەسایەتی بیانی سەردانی كوردستانیان كردووە وەكو ( ئوسكارمان ، ئەدوارد سەفار ، پیتەرمان ،مارتن هارتمان ) ئەمانە سوودیان لەكەلتورو فولكلوری كوردی وەرگرتووە نامیلكەیان بلاوكردۆتەوە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89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 fontScale="90000"/>
          </a:bodyPr>
          <a:lstStyle/>
          <a:p>
            <a:r>
              <a:rPr lang="ar-OM" dirty="0" smtClean="0"/>
              <a:t>لەلای خۆشمان لەساڵی 1938دا مەعروف جیاوك ەكتێبێكدا بەناوی (هەزار بێژەوپەند) هەزار پەندی پێشینانی كۆكردۆتەوە . </a:t>
            </a:r>
            <a:br>
              <a:rPr lang="ar-OM" dirty="0" smtClean="0"/>
            </a:br>
            <a:r>
              <a:rPr lang="ar-OM" dirty="0"/>
              <a:t/>
            </a:r>
            <a:br>
              <a:rPr lang="ar-OM" dirty="0"/>
            </a:br>
            <a:r>
              <a:rPr lang="ar-OM" dirty="0" smtClean="0"/>
              <a:t>پیرەمێردی شاعێر یەكێكە لەوانەی كەخزمەتێكی بەرچاوی هەبووە لەكۆكردنەوەی پەندەكان ، بەتایبەتی ئەوكاتەی كەلەرۆژنامەی ژین كاری دەكرد ، تێكرای پەندەكانی 6448 پەند لەسەرشێوەی شیعر بلاویكردۆتەوە .</a:t>
            </a:r>
            <a:br>
              <a:rPr lang="ar-OM" dirty="0" smtClean="0"/>
            </a:br>
            <a:r>
              <a:rPr lang="ar-OM" dirty="0" smtClean="0"/>
              <a:t>رۆلی مامۆستا عومەر شێخەلا نابێت لەبیر بكرێت لەكۆكردنەوەی پەند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3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8633"/>
          </a:xfrm>
        </p:spPr>
        <p:txBody>
          <a:bodyPr/>
          <a:lstStyle/>
          <a:p>
            <a:r>
              <a:rPr lang="ar-IQ" dirty="0" smtClean="0"/>
              <a:t>پەخشان بەوڕستەو </a:t>
            </a:r>
            <a:r>
              <a:rPr lang="ar-IQ" smtClean="0"/>
              <a:t>قسەیەدەوترێت  کە هۆش و هەستى مرۆچ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03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2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6149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             پەخشان لەسەردەمى ئیسلامدا </a:t>
            </a:r>
            <a:br>
              <a:rPr lang="ar-IQ" sz="3200" dirty="0" smtClean="0"/>
            </a:br>
            <a:r>
              <a:rPr lang="ar-IQ" sz="3200" dirty="0" smtClean="0"/>
              <a:t>       </a:t>
            </a:r>
            <a:br>
              <a:rPr lang="ar-IQ" sz="3200" dirty="0" smtClean="0"/>
            </a:br>
            <a:r>
              <a:rPr lang="ar-IQ" sz="3200" dirty="0" smtClean="0"/>
              <a:t>زۆرلەبیروباوەڕان دان بەوەدادەنێن ئەدەبى کوردى لەدواى هاتنى ئیسلام پەخشانى هەبووە  ، بە لام پەخشانێک نا کەهەموو بنەماکانى پەخشانى تێدا بەرجەستەببێت ، هەموو ئەو هونەرانەى کە دەچێتە فۆڕمى پەخشان وەک پەندى پێشینان ، گەشتنامە ، چیرۆک ، ..... دەماودەم پشتاوپشت کوڕ لەبابەوە بۆى ماوەتەوە . </a:t>
            </a:r>
            <a:br>
              <a:rPr lang="ar-IQ" sz="3200" dirty="0" smtClean="0"/>
            </a:br>
            <a:r>
              <a:rPr lang="ar-IQ" sz="3200" dirty="0"/>
              <a:t> </a:t>
            </a:r>
            <a:r>
              <a:rPr lang="ar-IQ" sz="3200" dirty="0" smtClean="0"/>
              <a:t>لەلایەکى دیکەوەش ئەو قسەو وهاندانەى کەلەکاتى جەنگ وشەڕو شۆڕدا لەنێوان هۆزەکان ، یان لەنێوان سەرکردە کان ، یان نەتەوە دراوسیەکان هەبوون  ، هەمووى بەپەخشان بوون ، بەلام نەنووسراوەتەوە وبەردەست نین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928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5517"/>
          </a:xfrm>
        </p:spPr>
        <p:txBody>
          <a:bodyPr>
            <a:normAutofit/>
          </a:bodyPr>
          <a:lstStyle/>
          <a:p>
            <a:pPr algn="r"/>
            <a:r>
              <a:rPr lang="ar-IQ" sz="3600" dirty="0" smtClean="0"/>
              <a:t>دەتوانین ئەوداستان وچیرۆکە  پەهلەوى ،فارسى وعەرەبیانەى کەبەزمانى کوردى وتراون بەلام نەنووسراونەتەوە ، بەپەخشانى سەردەمى خۆیان دابنرێت . 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200" dirty="0" smtClean="0"/>
              <a:t>ئەودوان وئامۆژگاریانەى کە مەلاکان لەمزگەوتەکان وشوێنە گشتیوتایبەتییەکان ئەنجامیان داوە ، ئەمەش بۆسەردەمى خۆى پەخشان بووە .</a:t>
            </a:r>
            <a:br>
              <a:rPr lang="ar-IQ" sz="3200" dirty="0" smtClean="0"/>
            </a:br>
            <a:r>
              <a:rPr lang="ar-IQ" sz="3200" dirty="0" smtClean="0"/>
              <a:t>کورد وەکو هەموو نەتەوەکانى دى تووشى نەهامەتى و دەردەسەرى وچەندین بەسەرهات وگیروگرفتى بەسەرداهاتووە . کورد بەرلەهاتنى ئاینى ئیسلامى پیرۆز زمانى تایبەتى خۆى هەبووە، بەڵام لەگەڵ هاتنى ئیسلام زمانى عەرەبى تەشەنەى کرد ، چووە ناوزمانى خوێندن ونووسین.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072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5201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خوێندەوارانى ئەو سەردەمە لەحوجرەو مزگەوتەکان دەیان خوێند ، حوجرەومزگەوتەکانیش بەزمانى عەرەبى دەیانخوێند، نووسینەکانییان بەزمانى عەرەبى بوو ، میللەتیش بەچاوى رێزەوە سەیرى زمانى عەرەیى دەکرد ، چونکە زمانى قورئانى پیرۆز بوو ، ئەمەش ئەوە ناگەێنێت ،کە قورئانى پیرۆز دژى خوێندن وخوێندەوارى بێت ، بەڵکوخواى گەورە لە ( سورەتى العلق ) دەفەرمووێت (اقرا باسم ......)  زمان پاراوى وبەلاغەت هەمە</a:t>
            </a:r>
            <a:br>
              <a:rPr lang="ar-IQ" dirty="0" smtClean="0"/>
            </a:br>
            <a:r>
              <a:rPr lang="ar-IQ" dirty="0" smtClean="0"/>
              <a:t>ووى لەقورئان بەرجەستە دەبێت ، دەبێت ئەم میللەتەى کەقورئانى بۆ هاتیتە خوارى خوێندەوارى هەبووبێت ، ئەگەرنا چۆن دەتوانێت لەوهەموو هونەرە جوانە تێبگات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5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/>
          <a:lstStyle/>
          <a:p>
            <a:r>
              <a:rPr lang="ar-IQ" dirty="0" smtClean="0"/>
              <a:t>لەناو قورئانى پیرۆزدا چەندین بەسەرهاتوو ، چیرۆکى پێغەمبەرانی تێدایە، چەندین نووسین هەیە باسى مەکە ومەدینە دەکات ئەمەش ئەوەدەسەلمێنێت کە پێش هاتنى قورئان زمانى نووسین هەبووە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9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1928"/>
          </a:xfrm>
        </p:spPr>
        <p:txBody>
          <a:bodyPr/>
          <a:lstStyle/>
          <a:p>
            <a:r>
              <a:rPr lang="ar-IQ" dirty="0" smtClean="0"/>
              <a:t>کورتەیەک لەمێژووى پەخشانەى کوردیدا </a:t>
            </a:r>
            <a:br>
              <a:rPr lang="ar-IQ" dirty="0" smtClean="0"/>
            </a:br>
            <a:r>
              <a:rPr lang="ar-IQ" dirty="0" smtClean="0"/>
              <a:t>١- کۆنترین دەقى پەخشانى کوردى لەبەردەستماندابێت کتێبەکەى (عەلى تەرەماخ)ى یە ، گوایە لەساڵى هەزارى کۆچى نووسراوە ، بەڵام ساڵەکەى جێگاى گومانە ، چونکە مەلا محمودى بایەزیدى پێشەکییەکەى بۆ نووسیوە.</a:t>
            </a:r>
            <a:br>
              <a:rPr lang="ar-IQ" dirty="0" smtClean="0"/>
            </a:br>
            <a:r>
              <a:rPr lang="ar-IQ" dirty="0" smtClean="0"/>
              <a:t>کتێبەکەى عەلى تەرەماخى ئەم باسانەى تێدایە :-</a:t>
            </a:r>
            <a:br>
              <a:rPr lang="ar-IQ" dirty="0" smtClean="0"/>
            </a:br>
            <a:r>
              <a:rPr lang="ar-IQ" dirty="0" smtClean="0"/>
              <a:t>اسم (ناو)، فعل (کار) ، (علم صرف) ، (صرفى فارسى) . </a:t>
            </a:r>
            <a:br>
              <a:rPr lang="ar-IQ" dirty="0" smtClean="0"/>
            </a:br>
            <a:r>
              <a:rPr lang="ar-IQ" dirty="0" smtClean="0"/>
              <a:t>لەناویشى باسى  رێزمانى کوردى دەکات . ئەمەش بەپێ بیرو بۆچوونى رەشید فەندیە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1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6149"/>
          </a:xfrm>
        </p:spPr>
        <p:txBody>
          <a:bodyPr>
            <a:normAutofit/>
          </a:bodyPr>
          <a:lstStyle/>
          <a:p>
            <a:r>
              <a:rPr lang="ar-IQ" sz="3600" dirty="0" smtClean="0"/>
              <a:t>٢- مەولود نامەکەى (شێخ حوسێنى قازیە) لە(١٧٩٠- ١٨٦٨) ئەم مەولودنامەیە لەکاتى مەولودى پیغەمبەر(د.خ) دەخوێندرایەوە ،یان لەکاتى ئاهەنگ گێراندا دەخوێندرایەوە . </a:t>
            </a:r>
            <a:br>
              <a:rPr lang="ar-IQ" sz="3600" dirty="0" smtClean="0"/>
            </a:br>
            <a:r>
              <a:rPr lang="ar-IQ" sz="3600" dirty="0"/>
              <a:t/>
            </a:r>
            <a:br>
              <a:rPr lang="ar-IQ" sz="3600" dirty="0"/>
            </a:br>
            <a:r>
              <a:rPr lang="ar-IQ" sz="3600" dirty="0" smtClean="0"/>
              <a:t>ناوەرۆکى مەولود نامەکە :- </a:t>
            </a:r>
            <a:br>
              <a:rPr lang="ar-IQ" sz="3600" dirty="0" smtClean="0"/>
            </a:br>
            <a:r>
              <a:rPr lang="ar-IQ" sz="3600" dirty="0" smtClean="0"/>
              <a:t>١- دامەزراندنى کەون وکائین وەکو پێشەکیەک بۆ رۆژى لەدایک بوونى پێغەمبەرمان باسدەکرا ، چونکە دنیا لەسەرشەرافەتى ئەو دامەزراوە . </a:t>
            </a:r>
            <a:br>
              <a:rPr lang="ar-IQ" sz="3600" dirty="0" smtClean="0"/>
            </a:br>
            <a:r>
              <a:rPr lang="ar-IQ" sz="3600" dirty="0" smtClean="0"/>
              <a:t>٢-هەندێ چیرۆکى کورت وپەندوبەسەرهاتى گەورەى تێدایە باسى خێرى مولود دەکات. </a:t>
            </a:r>
            <a:br>
              <a:rPr lang="ar-IQ" sz="3600" dirty="0" smtClean="0"/>
            </a:br>
            <a:r>
              <a:rPr lang="ar-IQ" sz="3600" dirty="0" smtClean="0"/>
              <a:t>٣- باسى چۆنیەتى لەدایک بوونى پێغەمبەردەکات 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394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474</Words>
  <Application>Microsoft Office PowerPoint</Application>
  <PresentationFormat>Widescreen</PresentationFormat>
  <Paragraphs>29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Unikurd Jino</vt:lpstr>
      <vt:lpstr>Wingdings</vt:lpstr>
      <vt:lpstr>Office Theme</vt:lpstr>
      <vt:lpstr>پەخشانى کوردى                            </vt:lpstr>
      <vt:lpstr>ئەدەب دابەش دەبێت  بۆ دوو بەش              شیعر   ،  پەخشان                       </vt:lpstr>
      <vt:lpstr>پەخشان بەوڕستەو قسەیەدەوترێت  کە هۆش و هەستى مرۆچ </vt:lpstr>
      <vt:lpstr>             پەخشان لەسەردەمى ئیسلامدا          زۆرلەبیروباوەڕان دان بەوەدادەنێن ئەدەبى کوردى لەدواى هاتنى ئیسلام پەخشانى هەبووە  ، بە لام پەخشانێک نا کەهەموو بنەماکانى پەخشانى تێدا بەرجەستەببێت ، هەموو ئەو هونەرانەى کە دەچێتە فۆڕمى پەخشان وەک پەندى پێشینان ، گەشتنامە ، چیرۆک ، ..... دەماودەم پشتاوپشت کوڕ لەبابەوە بۆى ماوەتەوە .   لەلایەکى دیکەوەش ئەو قسەو وهاندانەى کەلەکاتى جەنگ وشەڕو شۆڕدا لەنێوان هۆزەکان ، یان لەنێوان سەرکردە کان ، یان نەتەوە دراوسیەکان هەبوون  ، هەمووى بەپەخشان بوون ، بەلام نەنووسراوەتەوە وبەردەست نین . </vt:lpstr>
      <vt:lpstr>دەتوانین ئەوداستان وچیرۆکە  پەهلەوى ،فارسى وعەرەبیانەى کەبەزمانى کوردى وتراون بەلام نەنووسراونەتەوە ، بەپەخشانى سەردەمى خۆیان دابنرێت .   ئەودوان وئامۆژگاریانەى کە مەلاکان لەمزگەوتەکان وشوێنە گشتیوتایبەتییەکان ئەنجامیان داوە ، ئەمەش بۆسەردەمى خۆى پەخشان بووە . کورد وەکو هەموو نەتەوەکانى دى تووشى نەهامەتى و دەردەسەرى وچەندین بەسەرهات وگیروگرفتى بەسەرداهاتووە . کورد بەرلەهاتنى ئاینى ئیسلامى پیرۆز زمانى تایبەتى خۆى هەبووە، بەڵام لەگەڵ هاتنى ئیسلام زمانى عەرەبى تەشەنەى کرد ، چووە ناوزمانى خوێندن ونووسین.  </vt:lpstr>
      <vt:lpstr>خوێندەوارانى ئەو سەردەمە لەحوجرەو مزگەوتەکان دەیان خوێند ، حوجرەومزگەوتەکانیش بەزمانى عەرەبى دەیانخوێند، نووسینەکانییان بەزمانى عەرەبى بوو ، میللەتیش بەچاوى رێزەوە سەیرى زمانى عەرەیى دەکرد ، چونکە زمانى قورئانى پیرۆز بوو ، ئەمەش ئەوە ناگەێنێت ،کە قورئانى پیرۆز دژى خوێندن وخوێندەوارى بێت ، بەڵکوخواى گەورە لە ( سورەتى العلق ) دەفەرمووێت (اقرا باسم ......)  زمان پاراوى وبەلاغەت هەمە ووى لەقورئان بەرجەستە دەبێت ، دەبێت ئەم میللەتەى کەقورئانى بۆ هاتیتە خوارى خوێندەوارى هەبووبێت ، ئەگەرنا چۆن دەتوانێت لەوهەموو هونەرە جوانە تێبگات . </vt:lpstr>
      <vt:lpstr>لەناو قورئانى پیرۆزدا چەندین بەسەرهاتوو ، چیرۆکى پێغەمبەرانی تێدایە، چەندین نووسین هەیە باسى مەکە ومەدینە دەکات ئەمەش ئەوەدەسەلمێنێت کە پێش هاتنى قورئان زمانى نووسین هەبووە . </vt:lpstr>
      <vt:lpstr>کورتەیەک لەمێژووى پەخشانەى کوردیدا  ١- کۆنترین دەقى پەخشانى کوردى لەبەردەستماندابێت کتێبەکەى (عەلى تەرەماخ)ى یە ، گوایە لەساڵى هەزارى کۆچى نووسراوە ، بەڵام ساڵەکەى جێگاى گومانە ، چونکە مەلا محمودى بایەزیدى پێشەکییەکەى بۆ نووسیوە. کتێبەکەى عەلى تەرەماخى ئەم باسانەى تێدایە :- اسم (ناو)، فعل (کار) ، (علم صرف) ، (صرفى فارسى) .  لەناویشى باسى  رێزمانى کوردى دەکات . ئەمەش بەپێ بیرو بۆچوونى رەشید فەندیە . </vt:lpstr>
      <vt:lpstr>٢- مەولود نامەکەى (شێخ حوسێنى قازیە) لە(١٧٩٠- ١٨٦٨) ئەم مەولودنامەیە لەکاتى مەولودى پیغەمبەر(د.خ) دەخوێندرایەوە ،یان لەکاتى ئاهەنگ گێراندا دەخوێندرایەوە .   ناوەرۆکى مەولود نامەکە :-  ١- دامەزراندنى کەون وکائین وەکو پێشەکیەک بۆ رۆژى لەدایک بوونى پێغەمبەرمان باسدەکرا ، چونکە دنیا لەسەرشەرافەتى ئەو دامەزراوە .  ٢-هەندێ چیرۆکى کورت وپەندوبەسەرهاتى گەورەى تێدایە باسى خێرى مولود دەکات.  ٣- باسى چۆنیەتى لەدایک بوونى پێغەمبەردەکات .  </vt:lpstr>
      <vt:lpstr>لەبارەى ئەدەبەوە گرنگى مەولود نامەکە ئەمانەى خوارەوە دەگرێتەوە :-  ١- لەسەر شێوازى پەخشان نووسرابووە ، بەڵام ناوە ناوە بەهۆنراوش تێکەڵ کردووە .  ٢- زۆربەى هەرە زۆرى پەخشانەکان سەروادارن . ٣- سەرەتایەکى باشە بۆ نەشونماکردنى چیرۆکى کورت لەئەدەبى کوردیدا ، چونکە هەندى پەندى چیرۆکى تێدایە ،بە ڵام بەشێوازێکى سادەوساکار. ٤-مەولود نامەکە لەساڵى ١٩٣٥بۆیەکەمجار چاپکراوە .  </vt:lpstr>
      <vt:lpstr>سێیەم :-  عاقیدەکەى مەولانەخالیدى نەقشبەندیە بەناوى عەقیدەى کوردى، یان عەقیدەى ئیمان</vt:lpstr>
      <vt:lpstr>چوارەم :- عادات وروسوماتنامەى اکراد ( مەلامحمودى بایەزیدە) . مەلا محمود جگە لەزمانى کوردى چەندین زمانى دیشى زانیوە وەکوعەرەبى وفارسی </vt:lpstr>
      <vt:lpstr>سجادی   1- پەخشادی سادەو ساكار: مەبەست لەم جۆرە پەخشانە ئەوەیە خاڵیە لەڕەوانبێژی وداڕشتنی ئەدەبی جائەم دەقە بیستراو بێت یان بینراەو بێت یان نوسراو لەم جۆرەیاندا نووسەر خۆی بەكاری رەوانبێژی خەریك ناكات بەلكو بەشێوەیەكی سادە دەینوسێت . بۆنموونە قسەكردن لەنێوان دووكەس .   جۆرەكانی پەخشانی كوردی   پەخشانی كوردی لەرووی شێوەوە:-   بەرای د. عەلایەدین </vt:lpstr>
      <vt:lpstr>2-  پەخشانی هونەری  : ئەم جۆرەیان شێوازێكی ئەجدەبی بەسەریەوە زاڵە پڕە لەهونەرەكانی رەوانبێژی . ئەمەش دابەش دەبێت بۆ دوو جۆر :-   1- پەخشانی بێ سەروا : ئەم جۆرەیان كێشی هەیە بەلام سەروای نییە .  2- پەخشانی سەروادار : ئەمەش دابەش دەبێت بۆ دووبەش :   هاوڕوو (متوازی) لەدوو ڕستەی هاوسەروا بەدوای یەكدا دێن . وەك:   هەتا بەری دەستت ڕەش نەبێت ......تامی دەمت خۆش نابێت .  سكی برسی ..... لەكەس ناپرسی </vt:lpstr>
      <vt:lpstr>2- هاوسەر(مگرف) : واتا وەكو هاوروو وایە دەبێت ها و سەروابن  " بەلام نابێت  لەڕستەیەك زیاتربن . وەكو دەقی مەولود نامەكان .  3- هاوكێش : (متوازن ) واتا دوو ڕستە یان زیاتر هاوكێشو هاوسەروابن  بەدوای یەكتری هاتبن </vt:lpstr>
      <vt:lpstr>مامؤستا عبدالرزاق بيمار  1- پەخشانی پاشبەند(سەروادار) :  بەم جۆرە پەخشانە دەوترێت كەلەدانانی پاشبەندجووت جووت  یان زیاتر لەكۆتایی  هەرڕستەیەكدا لەڕووی كورتی ودڕێژی  مەرج نییە وەكو یەك بن لەكوردیدا  نووسینە ئاینییەكان جاران بەم شێوەیە دەنووسران هەتا هاتنی رۆژنامەگەری . </vt:lpstr>
      <vt:lpstr>2- پەخشانی رەوان (مرسل )  بریتییە لەوجۆرە پەخشانەی كە گۆی بەرێكخستنی پاشبەند نادات " بەشێوەیەكی سادە بێ گرێ وكۆڵ بابەتەكە بەدەستەوە دەدات. بەمەرجێ لەقسەی رۆژانە بەدوور بێت ئەندیشەو خەیالی تێدا بەرجەستە بێت . </vt:lpstr>
      <vt:lpstr>مامۆستا عەزیز گەردی  بەم شێوەیە پەخشان لەرووی رووخسارەوە دیاری دەكات :- 1- پەخشانی زارگۆتن : ئەم جۆرە پەخشانە دەگرێتەوە كە جاری تۆمارنەكراون " خەلك دەماو دەم پشتاو پشت  بۆ یەكتری دەگێرنەوە .  </vt:lpstr>
      <vt:lpstr>2- پەخشانی نووسراو: ئەو پەخشانانە ن كە ئێستا لەژێردەستمانن " دەكرێن بەدوو جۆرەوە : - 1- پەخشانی فۆلكلۆری : ئەمەیان جۆرێكی دەوڵەمەندەو زۆر لق وپۆپی لێ دەبێتەوە وەك ئەفسانە ،داستان ، هەقایەت ، پەندی پێشینان ، هتد </vt:lpstr>
      <vt:lpstr>2- پەخشانی نووسەران : ئەم دەقانە دەگرێتەوە كە خاوەنەكانیان دیاربێت وەك چیرۆك ، رۆمان ، وتار.....   </vt:lpstr>
      <vt:lpstr>وەكو پێشووتر بینیمان (عەلائەدین سەجادی وعەبدرزاق بیمار) لەسەربنەمای بوون ونەبوونی سەروا پەخشانیان دابەشكردبوو ، بەڵام عەزیز گەردی لەسەربنەمای نوسین ونەنوسینەوە دایبەشیكردووە.  بەشێوەیەكی گشتی لە ئەدەبی كوردی دوو جۆرە پەخشانمان هەیە ئەویش پەخشانی سادەو پەخشانی سەروادار . </vt:lpstr>
      <vt:lpstr>                پەندی پێشینان                                                         بیرێكی جوان ووتەیەكی رەوانی دەروونە هەندێ جارلەدڵیكی ئاوەدانەوە هەڵدەقوڵێت بۆ سەردەم وزوبانێكی رەوان  لەكاتی دووان، یان  دوای رووداوێك لەپاشان زۆربەخێرایی دەماودەم بلاودەبێتەوە پشتاو پشت دەگێرێتەوە </vt:lpstr>
      <vt:lpstr>لێكوڵەری انگلیزی (ئارسەرتابلور)  دەڵیت :(( قسەی پێشینان رستەیەكی رێك وپێك وجوانە داڕێژاوە وەك وتەیەكی بەتو یكڵ وپڕ مانا لەناو خەڵكدا بلاو بۆتەوە )).   لەئەدەبی چینیدا: كابرایەیەكی ئاینی هەبوو ناوی (كۆنفۆچیۆس)بوو، پەندوئامۆژگاری زۆر پێ بووە ،خەلك وەكو رابەر سەیریان دەكرد لەدەوری كۆبووبونەوە .  </vt:lpstr>
      <vt:lpstr>لەئەدەبی عەرەبیدابەشێوەی (احكام، امپال ، مپل) دەبینین لەكاتی هاتنی ئیسلام هەولێكی جدی دراوە بۆكۆكردنەوەی پەندی پێشینان (ابو الفچل)كە نتاوی احمد المیدانی النیشابوری كتێبێكی هەیە بەناوی (مجمع الامپال)چەندین پەندی لەخۆی گرتووە. </vt:lpstr>
      <vt:lpstr>پەندی پێشینان لەئەدەبی كوردیدا   مامۆستا عەلائەدین سەجادی دەڵیت :((  پەندی پێشینانی كوردی یەكێكە لەو كەلەپوورە دەوڵەمەندەكە بەچاو زمانەكەیەوە بۆی ماوەتەوە ، ئەمانە هۆنراوە نین ،بەڵكو پەخشانێكی سادەوڕەوانن . دەماو دەم ئەم بۆ ئەم بەجێهێشتووە. ئەم كات نووسین وخۆێندنەوە لەئارادا نەبووە،كەچی بەهۆی گێرانەوە ماوەتەوە. </vt:lpstr>
      <vt:lpstr>پەندی كوردی یان پەندی پێشینان بریتییە لەرستەیەك یان چەند رستەیەكی كورت وپوخت كەواتایەكی فراوان دەبەخشێت ، میراتێكی گەورەی نەتەوایەتیمانە تا ئێستاش بۆ پتەوكردنی قسە بەكاردێت . </vt:lpstr>
      <vt:lpstr>ئەوزاراوانەی كە بەردیدمان دەكەوێت وەك ( كۆتنێت مەزنان ، بێژو بەند ، مەسەلەی پێشینان ، قسەی باڤان، مەسەلۆك ) </vt:lpstr>
      <vt:lpstr>مێژووی كۆكردنەوەی پەندی پێشینان  یەكەم دەستنوس كەلەبەردەستمان دابێت  لەساڵی 1711ز لەسۆڤیەت نووسراوە  بەناوی (میسرۆب ماشتۆسە) كەكۆمەڵی پەندی كوردی تێدایە بەڵام بەڕینووسی ئەرمەنی .  چەندین نوسەر وگەشناس وكەسایەتی بیانی سەردانی كوردستانیان كردووە وەكو ( ئوسكارمان ، ئەدوارد سەفار ، پیتەرمان ،مارتن هارتمان ) ئەمانە سوودیان لەكەلتورو فولكلوری كوردی وەرگرتووە نامیلكەیان بلاوكردۆتەوە . </vt:lpstr>
      <vt:lpstr>لەلای خۆشمان لەساڵی 1938دا مەعروف جیاوك ەكتێبێكدا بەناوی (هەزار بێژەوپەند) هەزار پەندی پێشینانی كۆكردۆتەوە .   پیرەمێردی شاعێر یەكێكە لەوانەی كەخزمەتێكی بەرچاوی هەبووە لەكۆكردنەوەی پەندەكان ، بەتایبەتی ئەوكاتەی كەلەرۆژنامەی ژین كاری دەكرد ، تێكرای پەندەكانی 6448 پەند لەسەرشێوەی شیعر بلاویكردۆتەوە . رۆلی مامۆستا عومەر شێخەلا نابێت لەبیر بكرێت لەكۆكردنەوەی پەند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پەخشانى کوردى</dc:title>
  <dc:creator>S</dc:creator>
  <cp:lastModifiedBy>S</cp:lastModifiedBy>
  <cp:revision>39</cp:revision>
  <dcterms:created xsi:type="dcterms:W3CDTF">2021-09-18T19:15:42Z</dcterms:created>
  <dcterms:modified xsi:type="dcterms:W3CDTF">2022-09-25T07:35:59Z</dcterms:modified>
</cp:coreProperties>
</file>