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1" r:id="rId16"/>
    <p:sldId id="272"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1" d="100"/>
          <a:sy n="51" d="100"/>
        </p:scale>
        <p:origin x="-3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371D86B-86DB-4957-88DB-E4582528BDFA}" type="datetimeFigureOut">
              <a:rPr lang="ar-IQ" smtClean="0"/>
              <a:t>11/01/1438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7A94F4-3399-4DDA-9D53-911674DE697C}" type="slidenum">
              <a:rPr lang="ar-IQ" smtClean="0"/>
              <a:t>‹#›</a:t>
            </a:fld>
            <a:endParaRPr lang="ar-IQ"/>
          </a:p>
        </p:txBody>
      </p:sp>
    </p:spTree>
    <p:extLst>
      <p:ext uri="{BB962C8B-B14F-4D97-AF65-F5344CB8AC3E}">
        <p14:creationId xmlns:p14="http://schemas.microsoft.com/office/powerpoint/2010/main" val="24896415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A07A94F4-3399-4DDA-9D53-911674DE697C}" type="slidenum">
              <a:rPr lang="ar-IQ" smtClean="0"/>
              <a:t>11</a:t>
            </a:fld>
            <a:endParaRPr lang="ar-IQ"/>
          </a:p>
        </p:txBody>
      </p:sp>
    </p:spTree>
    <p:extLst>
      <p:ext uri="{BB962C8B-B14F-4D97-AF65-F5344CB8AC3E}">
        <p14:creationId xmlns:p14="http://schemas.microsoft.com/office/powerpoint/2010/main" val="3106260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6D51C57-F1C3-4F2F-A46B-F43B8CE0F595}" type="datetimeFigureOut">
              <a:rPr lang="ar-IQ" smtClean="0"/>
              <a:t>11/01/1438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314861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6D51C57-F1C3-4F2F-A46B-F43B8CE0F595}" type="datetimeFigureOut">
              <a:rPr lang="ar-IQ" smtClean="0"/>
              <a:t>11/01/1438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78551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6D51C57-F1C3-4F2F-A46B-F43B8CE0F595}" type="datetimeFigureOut">
              <a:rPr lang="ar-IQ" smtClean="0"/>
              <a:t>11/01/1438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58851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6D51C57-F1C3-4F2F-A46B-F43B8CE0F595}" type="datetimeFigureOut">
              <a:rPr lang="ar-IQ" smtClean="0"/>
              <a:t>11/01/1438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8865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1C57-F1C3-4F2F-A46B-F43B8CE0F595}" type="datetimeFigureOut">
              <a:rPr lang="ar-IQ" smtClean="0"/>
              <a:t>11/01/1438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144897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6D51C57-F1C3-4F2F-A46B-F43B8CE0F595}" type="datetimeFigureOut">
              <a:rPr lang="ar-IQ" smtClean="0"/>
              <a:t>11/01/1438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58955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6D51C57-F1C3-4F2F-A46B-F43B8CE0F595}" type="datetimeFigureOut">
              <a:rPr lang="ar-IQ" smtClean="0"/>
              <a:t>11/01/1438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79513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6D51C57-F1C3-4F2F-A46B-F43B8CE0F595}" type="datetimeFigureOut">
              <a:rPr lang="ar-IQ" smtClean="0"/>
              <a:t>11/01/1438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53498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51C57-F1C3-4F2F-A46B-F43B8CE0F595}" type="datetimeFigureOut">
              <a:rPr lang="ar-IQ" smtClean="0"/>
              <a:t>11/01/1438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382531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51C57-F1C3-4F2F-A46B-F43B8CE0F595}" type="datetimeFigureOut">
              <a:rPr lang="ar-IQ" smtClean="0"/>
              <a:t>11/01/1438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74284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51C57-F1C3-4F2F-A46B-F43B8CE0F595}" type="datetimeFigureOut">
              <a:rPr lang="ar-IQ" smtClean="0"/>
              <a:t>11/01/1438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26A99-D1E8-4A64-A691-68F23F97E962}" type="slidenum">
              <a:rPr lang="ar-IQ" smtClean="0"/>
              <a:t>‹#›</a:t>
            </a:fld>
            <a:endParaRPr lang="ar-IQ"/>
          </a:p>
        </p:txBody>
      </p:sp>
    </p:spTree>
    <p:extLst>
      <p:ext uri="{BB962C8B-B14F-4D97-AF65-F5344CB8AC3E}">
        <p14:creationId xmlns:p14="http://schemas.microsoft.com/office/powerpoint/2010/main" val="163088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D51C57-F1C3-4F2F-A46B-F43B8CE0F595}" type="datetimeFigureOut">
              <a:rPr lang="ar-IQ" smtClean="0"/>
              <a:t>11/01/1438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826A99-D1E8-4A64-A691-68F23F97E962}" type="slidenum">
              <a:rPr lang="ar-IQ" smtClean="0"/>
              <a:t>‹#›</a:t>
            </a:fld>
            <a:endParaRPr lang="ar-IQ"/>
          </a:p>
        </p:txBody>
      </p:sp>
    </p:spTree>
    <p:extLst>
      <p:ext uri="{BB962C8B-B14F-4D97-AF65-F5344CB8AC3E}">
        <p14:creationId xmlns:p14="http://schemas.microsoft.com/office/powerpoint/2010/main" val="394724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7772400" cy="1152128"/>
          </a:xfrm>
        </p:spPr>
        <p:txBody>
          <a:bodyPr>
            <a:noAutofit/>
          </a:bodyPr>
          <a:lstStyle/>
          <a:p>
            <a:r>
              <a:rPr lang="en-US" sz="3200" b="1" dirty="0" smtClean="0"/>
              <a:t>Importance of Tax, Types and Objectives of Tax</a:t>
            </a:r>
            <a:r>
              <a:rPr lang="en-US" sz="3200" dirty="0" smtClean="0"/>
              <a:t/>
            </a:r>
            <a:br>
              <a:rPr lang="en-US" sz="3200" dirty="0" smtClean="0"/>
            </a:br>
            <a:endParaRPr lang="ar-IQ" sz="3200" dirty="0"/>
          </a:p>
        </p:txBody>
      </p:sp>
      <p:sp>
        <p:nvSpPr>
          <p:cNvPr id="3" name="Subtitle 2"/>
          <p:cNvSpPr>
            <a:spLocks noGrp="1"/>
          </p:cNvSpPr>
          <p:nvPr>
            <p:ph type="subTitle" idx="1"/>
          </p:nvPr>
        </p:nvSpPr>
        <p:spPr>
          <a:xfrm>
            <a:off x="251520" y="1124744"/>
            <a:ext cx="8784976" cy="5328592"/>
          </a:xfrm>
        </p:spPr>
        <p:txBody>
          <a:bodyPr>
            <a:normAutofit fontScale="77500" lnSpcReduction="20000"/>
          </a:bodyPr>
          <a:lstStyle/>
          <a:p>
            <a:pPr algn="just" rtl="0"/>
            <a:r>
              <a:rPr lang="en-US" dirty="0" smtClean="0">
                <a:solidFill>
                  <a:schemeClr val="tx1"/>
                </a:solidFill>
              </a:rPr>
              <a:t>Acts </a:t>
            </a:r>
            <a:r>
              <a:rPr lang="en-US" dirty="0">
                <a:solidFill>
                  <a:schemeClr val="tx1"/>
                </a:solidFill>
              </a:rPr>
              <a:t>and rules and regulations.</a:t>
            </a:r>
          </a:p>
          <a:p>
            <a:pPr algn="just" rtl="0"/>
            <a:r>
              <a:rPr lang="en-US" dirty="0">
                <a:solidFill>
                  <a:schemeClr val="tx1"/>
                </a:solidFill>
              </a:rPr>
              <a:t>        There are many responsibilities of state to its countrymen. State is represented by the government. Hence, the government of any country performs a number of activities in order to maintain law and order, peace and security, satisfying with the requirement of basic needs and public utilities etc. It also initiates various development programmers and maintains diplomatic and friendly relation with other nations in the world. In order to carry out all these activities and discharge its overall responsibilities towards the people, it needs sufficient revenue. Such revenue is known as government revenue. It is also known as public revenue. Government revenue is collected through various sources according to the provisions of the financial are taxes, fees and charges, fines and penalties, foreign grants etc. Among them, tax is the main sources of collecting the government revenue</a:t>
            </a:r>
            <a:r>
              <a:rPr lang="ar-SA"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160807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568952" cy="5632311"/>
          </a:xfrm>
          <a:prstGeom prst="rect">
            <a:avLst/>
          </a:prstGeom>
        </p:spPr>
        <p:txBody>
          <a:bodyPr wrap="square">
            <a:spAutoFit/>
          </a:bodyPr>
          <a:lstStyle/>
          <a:p>
            <a:pPr algn="l" rtl="0"/>
            <a:r>
              <a:rPr lang="en-US" sz="2400" b="1" dirty="0"/>
              <a:t>The stages of taxation</a:t>
            </a:r>
            <a:endParaRPr lang="en-US" sz="2400" dirty="0"/>
          </a:p>
          <a:p>
            <a:pPr lvl="0" algn="l" rtl="0"/>
            <a:r>
              <a:rPr lang="en-US" sz="2400" dirty="0" smtClean="0"/>
              <a:t>-The </a:t>
            </a:r>
            <a:r>
              <a:rPr lang="en-US" sz="2400" dirty="0"/>
              <a:t>first phase (primitive stage), a stage before state formation, which was represented in the tribal or clan, as a tax concept that was not clear</a:t>
            </a:r>
            <a:r>
              <a:rPr lang="ar-SA" sz="2400" dirty="0"/>
              <a:t>.</a:t>
            </a:r>
            <a:endParaRPr lang="en-US" sz="2400" dirty="0"/>
          </a:p>
          <a:p>
            <a:pPr lvl="0" algn="l" rtl="0"/>
            <a:r>
              <a:rPr lang="en-US" sz="2400" dirty="0" smtClean="0"/>
              <a:t>-The </a:t>
            </a:r>
            <a:r>
              <a:rPr lang="en-US" sz="2400" dirty="0"/>
              <a:t>second stage (advanced conventional): At this stage, the state formations were clear as a political system, was to impose a direct tax, including the tax on land</a:t>
            </a:r>
            <a:r>
              <a:rPr lang="ar-SA" sz="2400" dirty="0"/>
              <a:t>.</a:t>
            </a:r>
            <a:endParaRPr lang="en-US" sz="2400" dirty="0"/>
          </a:p>
          <a:p>
            <a:pPr lvl="0" algn="l" rtl="0"/>
            <a:r>
              <a:rPr lang="en-US" sz="2400" dirty="0" smtClean="0"/>
              <a:t>-The </a:t>
            </a:r>
            <a:r>
              <a:rPr lang="en-US" sz="2400" dirty="0"/>
              <a:t>third stage (the next phase of state formation): At this stage, the economic relations between the countries each other. With direct taxes, as has been the imposition of an indirect tax, including import and export tax</a:t>
            </a:r>
            <a:r>
              <a:rPr lang="ar-SA" sz="2400" dirty="0"/>
              <a:t>.</a:t>
            </a:r>
            <a:endParaRPr lang="en-US" sz="2400" dirty="0"/>
          </a:p>
          <a:p>
            <a:pPr lvl="0" algn="l" rtl="0"/>
            <a:r>
              <a:rPr lang="en-US" sz="2400" dirty="0" smtClean="0"/>
              <a:t>-Fourth </a:t>
            </a:r>
            <a:r>
              <a:rPr lang="en-US" sz="2400" dirty="0"/>
              <a:t>stage (stage to achieve well-being): At this stage, use state taxes to achieve the goal of social welfare. We find that the State taxes here have become used to keep up with political, social and economic developments</a:t>
            </a:r>
            <a:r>
              <a:rPr lang="ar-SA" sz="2400" dirty="0"/>
              <a:t>.</a:t>
            </a:r>
            <a:endParaRPr lang="en-US" sz="2400" dirty="0"/>
          </a:p>
        </p:txBody>
      </p:sp>
    </p:spTree>
    <p:extLst>
      <p:ext uri="{BB962C8B-B14F-4D97-AF65-F5344CB8AC3E}">
        <p14:creationId xmlns:p14="http://schemas.microsoft.com/office/powerpoint/2010/main" val="362303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340"/>
          </a:xfrm>
        </p:spPr>
        <p:txBody>
          <a:bodyPr>
            <a:normAutofit fontScale="90000"/>
          </a:bodyPr>
          <a:lstStyle/>
          <a:p>
            <a:r>
              <a:rPr lang="en-US" b="1" dirty="0"/>
              <a:t>Sources of tax legislation</a:t>
            </a:r>
            <a:r>
              <a:rPr lang="ar-SA" b="1" dirty="0"/>
              <a:t>:</a:t>
            </a:r>
            <a:r>
              <a:rPr lang="ar-SA" dirty="0"/>
              <a:t>-</a:t>
            </a:r>
            <a:r>
              <a:rPr lang="en-US" dirty="0"/>
              <a:t/>
            </a:r>
            <a:br>
              <a:rPr lang="en-US" dirty="0"/>
            </a:br>
            <a:endParaRPr lang="ar-IQ" dirty="0"/>
          </a:p>
        </p:txBody>
      </p:sp>
      <p:sp>
        <p:nvSpPr>
          <p:cNvPr id="3" name="Content Placeholder 2"/>
          <p:cNvSpPr>
            <a:spLocks noGrp="1"/>
          </p:cNvSpPr>
          <p:nvPr>
            <p:ph idx="1"/>
          </p:nvPr>
        </p:nvSpPr>
        <p:spPr>
          <a:xfrm>
            <a:off x="457200" y="692696"/>
            <a:ext cx="8229600" cy="6048672"/>
          </a:xfrm>
        </p:spPr>
        <p:txBody>
          <a:bodyPr>
            <a:normAutofit fontScale="55000" lnSpcReduction="20000"/>
          </a:bodyPr>
          <a:lstStyle/>
          <a:p>
            <a:pPr algn="l" rtl="0"/>
            <a:r>
              <a:rPr lang="en-US" dirty="0" smtClean="0"/>
              <a:t>Tax </a:t>
            </a:r>
            <a:r>
              <a:rPr lang="en-US" dirty="0"/>
              <a:t>legislation is based on the following sources</a:t>
            </a:r>
            <a:r>
              <a:rPr lang="ar-SA" dirty="0"/>
              <a:t>:</a:t>
            </a:r>
            <a:endParaRPr lang="en-US" dirty="0"/>
          </a:p>
          <a:p>
            <a:pPr algn="l" rtl="0"/>
            <a:r>
              <a:rPr lang="en-US" b="1" dirty="0"/>
              <a:t>Firstly - internal sources</a:t>
            </a:r>
            <a:r>
              <a:rPr lang="ar-SA" b="1" dirty="0"/>
              <a:t>: -</a:t>
            </a:r>
            <a:endParaRPr lang="en-US" dirty="0"/>
          </a:p>
          <a:p>
            <a:pPr algn="l" rtl="0"/>
            <a:r>
              <a:rPr lang="en-US" dirty="0"/>
              <a:t>1- Typical sources: It consists </a:t>
            </a:r>
            <a:r>
              <a:rPr lang="en-US" dirty="0" smtClean="0"/>
              <a:t>of</a:t>
            </a:r>
            <a:r>
              <a:rPr lang="ar-SA" dirty="0" smtClean="0"/>
              <a:t>:</a:t>
            </a:r>
            <a:endParaRPr lang="en-US" dirty="0"/>
          </a:p>
          <a:p>
            <a:pPr algn="l" rtl="0"/>
            <a:r>
              <a:rPr lang="en-US" dirty="0"/>
              <a:t>(A) constitutional</a:t>
            </a:r>
            <a:r>
              <a:rPr lang="ar-SA" dirty="0"/>
              <a:t>.</a:t>
            </a:r>
            <a:endParaRPr lang="en-US" dirty="0"/>
          </a:p>
          <a:p>
            <a:pPr algn="l" rtl="0"/>
            <a:r>
              <a:rPr lang="ar-SA" dirty="0"/>
              <a:t>          - </a:t>
            </a:r>
            <a:r>
              <a:rPr lang="en-US" dirty="0"/>
              <a:t>The principle of taxpayer satisfaction</a:t>
            </a:r>
          </a:p>
          <a:p>
            <a:pPr algn="l" rtl="0"/>
            <a:r>
              <a:rPr lang="ar-SA" dirty="0"/>
              <a:t>          - </a:t>
            </a:r>
            <a:r>
              <a:rPr lang="en-US" dirty="0"/>
              <a:t>The principle of the legality of the tax</a:t>
            </a:r>
          </a:p>
          <a:p>
            <a:pPr algn="l" rtl="0"/>
            <a:r>
              <a:rPr lang="en-US" dirty="0"/>
              <a:t>(B) the general principles of tax</a:t>
            </a:r>
            <a:r>
              <a:rPr lang="ar-SA" dirty="0"/>
              <a:t>: - </a:t>
            </a:r>
            <a:endParaRPr lang="en-US" dirty="0"/>
          </a:p>
          <a:p>
            <a:pPr algn="l" rtl="0"/>
            <a:r>
              <a:rPr lang="ar-SA" dirty="0"/>
              <a:t>           - </a:t>
            </a:r>
            <a:r>
              <a:rPr lang="en-US" dirty="0"/>
              <a:t>The Justice and Equality</a:t>
            </a:r>
          </a:p>
          <a:p>
            <a:pPr algn="l" rtl="0"/>
            <a:r>
              <a:rPr lang="ar-SA" dirty="0"/>
              <a:t>           - </a:t>
            </a:r>
            <a:r>
              <a:rPr lang="en-US" dirty="0"/>
              <a:t>Clarification</a:t>
            </a:r>
          </a:p>
          <a:p>
            <a:pPr algn="l" rtl="0"/>
            <a:r>
              <a:rPr lang="ar-SA" dirty="0"/>
              <a:t>           - </a:t>
            </a:r>
            <a:r>
              <a:rPr lang="en-US" dirty="0"/>
              <a:t>Appropriate </a:t>
            </a:r>
          </a:p>
          <a:p>
            <a:pPr algn="l" rtl="0"/>
            <a:r>
              <a:rPr lang="ar-SA" dirty="0"/>
              <a:t>           - </a:t>
            </a:r>
            <a:r>
              <a:rPr lang="en-US" dirty="0"/>
              <a:t>Economy</a:t>
            </a:r>
          </a:p>
          <a:p>
            <a:pPr algn="l" rtl="0"/>
            <a:r>
              <a:rPr lang="en-US" dirty="0"/>
              <a:t>(C) Tax law</a:t>
            </a:r>
            <a:r>
              <a:rPr lang="ar-SA" dirty="0"/>
              <a:t>.</a:t>
            </a:r>
            <a:endParaRPr lang="en-US" dirty="0"/>
          </a:p>
          <a:p>
            <a:pPr algn="l" rtl="0"/>
            <a:r>
              <a:rPr lang="en-US" dirty="0"/>
              <a:t>at the beginning the income tax law imposed in Iraq in 1927, as Law 52 then </a:t>
            </a:r>
            <a:r>
              <a:rPr lang="en-US" dirty="0" smtClean="0"/>
              <a:t>amended </a:t>
            </a:r>
            <a:r>
              <a:rPr lang="en-US" dirty="0"/>
              <a:t>to the law number 36 of 1939, was amended Law 56 of 1956 and then modified by law 59 of 1959, and after a change of government system in Iraq, has been changed to law 113 of 1982 and in force from 1983 to today</a:t>
            </a:r>
          </a:p>
          <a:p>
            <a:pPr algn="l" rtl="0"/>
            <a:r>
              <a:rPr lang="ar-SA" dirty="0"/>
              <a:t>)</a:t>
            </a:r>
            <a:r>
              <a:rPr lang="en-US" dirty="0"/>
              <a:t>D) The general rules </a:t>
            </a:r>
          </a:p>
          <a:p>
            <a:pPr algn="l" rtl="0"/>
            <a:r>
              <a:rPr lang="en-US" dirty="0"/>
              <a:t>2-Explanatory sources: It includes judicial interpretations about the result of a dispute between the taxpayer and tax administration for legal items</a:t>
            </a:r>
            <a:r>
              <a:rPr lang="ar-SA" dirty="0"/>
              <a:t>.</a:t>
            </a:r>
            <a:endParaRPr lang="en-US" dirty="0"/>
          </a:p>
          <a:p>
            <a:pPr algn="l" rtl="0"/>
            <a:r>
              <a:rPr lang="en-US" b="1" dirty="0"/>
              <a:t>Secondly - foreign or international sources</a:t>
            </a:r>
            <a:r>
              <a:rPr lang="en-US" dirty="0"/>
              <a:t>:</a:t>
            </a:r>
          </a:p>
          <a:p>
            <a:pPr algn="l" rtl="0"/>
            <a:r>
              <a:rPr lang="en-US" dirty="0"/>
              <a:t> It includes international agreements that determine the economic relations system.</a:t>
            </a:r>
          </a:p>
          <a:p>
            <a:pPr marL="0" indent="0" algn="l" rtl="0">
              <a:buNone/>
            </a:pPr>
            <a:endParaRPr lang="ar-IQ" dirty="0"/>
          </a:p>
        </p:txBody>
      </p:sp>
    </p:spTree>
    <p:extLst>
      <p:ext uri="{BB962C8B-B14F-4D97-AF65-F5344CB8AC3E}">
        <p14:creationId xmlns:p14="http://schemas.microsoft.com/office/powerpoint/2010/main" val="2364001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a:t>System of taxation in Iraq</a:t>
            </a:r>
            <a:endParaRPr lang="ar-IQ" dirty="0"/>
          </a:p>
        </p:txBody>
      </p:sp>
      <p:sp>
        <p:nvSpPr>
          <p:cNvPr id="3" name="Content Placeholder 2"/>
          <p:cNvSpPr>
            <a:spLocks noGrp="1"/>
          </p:cNvSpPr>
          <p:nvPr>
            <p:ph idx="1"/>
          </p:nvPr>
        </p:nvSpPr>
        <p:spPr>
          <a:xfrm>
            <a:off x="457200" y="980728"/>
            <a:ext cx="8229600" cy="5544616"/>
          </a:xfrm>
        </p:spPr>
        <p:txBody>
          <a:bodyPr>
            <a:normAutofit fontScale="77500" lnSpcReduction="20000"/>
          </a:bodyPr>
          <a:lstStyle/>
          <a:p>
            <a:pPr marL="0" indent="0" algn="l" rtl="0">
              <a:buNone/>
            </a:pPr>
            <a:r>
              <a:rPr lang="en-US" b="1" dirty="0"/>
              <a:t>Direct Tax</a:t>
            </a:r>
            <a:endParaRPr lang="en-US" dirty="0"/>
          </a:p>
          <a:p>
            <a:pPr marL="0" indent="0" algn="l" rtl="0">
              <a:buNone/>
            </a:pPr>
            <a:r>
              <a:rPr lang="en-US" dirty="0"/>
              <a:t>A direct tax is the one, which is paid by the person or entity on which it is legally imposed. It is collected from the persons or entities on the income they have earned exceeding a certain specified limit. Tax is generally calculated at a certain percentage on the income. Examples:-</a:t>
            </a:r>
          </a:p>
          <a:p>
            <a:pPr marL="0" indent="0" algn="l" rtl="0">
              <a:buNone/>
            </a:pPr>
            <a:r>
              <a:rPr lang="en-US" dirty="0"/>
              <a:t>1-	Income Tax: and it is the broadest type of tax and impose a larger slice of the taxpayer who working in different economic activities, which generate </a:t>
            </a:r>
            <a:r>
              <a:rPr lang="en-US" dirty="0" smtClean="0"/>
              <a:t>them </a:t>
            </a:r>
            <a:r>
              <a:rPr lang="en-US" dirty="0"/>
              <a:t>revenue of a year, and is a progressive tax on the whole, except in specific cases where the relative tax be, and regulates these tax law No. 133 Iraqi income tax for the year 1982 in force.</a:t>
            </a:r>
          </a:p>
          <a:p>
            <a:pPr marL="0" indent="0" algn="l" rtl="0">
              <a:buNone/>
            </a:pPr>
            <a:r>
              <a:rPr lang="en-US" dirty="0"/>
              <a:t>2-	 Property Tax: The tax is levied on the total annual revenue of the year to the taxpayer of the real estate income excluding housing Personal and regulates rulings by Property Tax Law No. 162 of 1959 in force Taxes on capital: these include taxes</a:t>
            </a:r>
          </a:p>
        </p:txBody>
      </p:sp>
    </p:spTree>
    <p:extLst>
      <p:ext uri="{BB962C8B-B14F-4D97-AF65-F5344CB8AC3E}">
        <p14:creationId xmlns:p14="http://schemas.microsoft.com/office/powerpoint/2010/main" val="345125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5324535"/>
          </a:xfrm>
          <a:prstGeom prst="rect">
            <a:avLst/>
          </a:prstGeom>
        </p:spPr>
        <p:txBody>
          <a:bodyPr wrap="square">
            <a:spAutoFit/>
          </a:bodyPr>
          <a:lstStyle/>
          <a:p>
            <a:pPr algn="l" rtl="0"/>
            <a:r>
              <a:rPr lang="en-US" sz="2000" b="1" dirty="0"/>
              <a:t>Indirect Tax</a:t>
            </a:r>
          </a:p>
          <a:p>
            <a:pPr algn="l" rtl="0"/>
            <a:r>
              <a:rPr lang="en-US" sz="2000" dirty="0"/>
              <a:t>An indirect tax is the one, which is imposed to one person or entity but paid partly or fully by others. It is transferable to others. The tax is collected from customers by including it in the price of the goods or services they have purchased. The producers collect such a tax from wholesalers the wholesalers from retailers and the retailers from the final consumers. Excise duty, custom duty, VAT etc. are some of the examples of indirect tax.</a:t>
            </a:r>
          </a:p>
          <a:p>
            <a:pPr algn="l" rtl="0"/>
            <a:r>
              <a:rPr lang="en-US" sz="2000" b="1" dirty="0"/>
              <a:t>Personal income Tax</a:t>
            </a:r>
          </a:p>
          <a:p>
            <a:pPr algn="l" rtl="0"/>
            <a:r>
              <a:rPr lang="en-US" sz="2000" dirty="0"/>
              <a:t>Personal income tax refers to the tax imposed on individuals or families who earn income exceeding a certain specified limit subject to change as per the provisions made in financial rules and regulations. </a:t>
            </a:r>
          </a:p>
          <a:p>
            <a:pPr algn="l" rtl="0"/>
            <a:r>
              <a:rPr lang="en-US" sz="2000" b="1" dirty="0"/>
              <a:t>Corporate Tax</a:t>
            </a:r>
          </a:p>
          <a:p>
            <a:pPr algn="l" rtl="0"/>
            <a:r>
              <a:rPr lang="en-US" sz="2000" dirty="0"/>
              <a:t>Corporate tax is the tax imposed on the incomes of a business entity. It occupies the most part of the government revenue collected from taxes. Corporate tax rates are generally applied in flat system with high rate of large undertakings and low rates for smaller ones. The small and large undertakings are categorizes as per the size of the activities.</a:t>
            </a:r>
          </a:p>
        </p:txBody>
      </p:sp>
    </p:spTree>
    <p:extLst>
      <p:ext uri="{BB962C8B-B14F-4D97-AF65-F5344CB8AC3E}">
        <p14:creationId xmlns:p14="http://schemas.microsoft.com/office/powerpoint/2010/main" val="128628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053" y="116632"/>
            <a:ext cx="8712968" cy="6247864"/>
          </a:xfrm>
          <a:prstGeom prst="rect">
            <a:avLst/>
          </a:prstGeom>
        </p:spPr>
        <p:txBody>
          <a:bodyPr wrap="square">
            <a:spAutoFit/>
          </a:bodyPr>
          <a:lstStyle/>
          <a:p>
            <a:pPr algn="l" rtl="0"/>
            <a:r>
              <a:rPr lang="en-US" sz="2000" b="1" dirty="0"/>
              <a:t>Excise duty</a:t>
            </a:r>
          </a:p>
          <a:p>
            <a:pPr algn="l" rtl="0"/>
            <a:r>
              <a:rPr lang="en-US" sz="2000" dirty="0"/>
              <a:t>Excise duty is the tax levied on luxurious products. It is intended to discourage the consumption of harmful products on one side and to collect government revenue in considerable extent on the other side.</a:t>
            </a:r>
          </a:p>
          <a:p>
            <a:pPr algn="l" rtl="0"/>
            <a:r>
              <a:rPr lang="en-US" sz="2000" b="1" dirty="0"/>
              <a:t>Custom Duty</a:t>
            </a:r>
          </a:p>
          <a:p>
            <a:pPr algn="l" rtl="0"/>
            <a:r>
              <a:rPr lang="en-US" sz="2000" dirty="0"/>
              <a:t>Custom duty is the tax charged on the goods dealt in the foreign trade especially on the imported goods to encourage and promote export and to protect national industries. Government simply gives exemption of this tax on export trade and imposes on import trade. Custom duty may be export duty or import duty as its nature and imposed to the trading goods. </a:t>
            </a:r>
          </a:p>
          <a:p>
            <a:pPr algn="l" rtl="0"/>
            <a:r>
              <a:rPr lang="en-US" sz="2000" b="1" dirty="0"/>
              <a:t>Land revenue Tax</a:t>
            </a:r>
          </a:p>
          <a:p>
            <a:pPr algn="l" rtl="0"/>
            <a:r>
              <a:rPr lang="en-US" sz="2000" dirty="0"/>
              <a:t>Land revenue tax is the one, which is imposed to the landlords on the revenue generated from land especially while selling or purchasing land.</a:t>
            </a:r>
          </a:p>
          <a:p>
            <a:pPr algn="l" rtl="0"/>
            <a:r>
              <a:rPr lang="en-US" sz="2000" b="1" dirty="0"/>
              <a:t>Value Added Tax (VAT)</a:t>
            </a:r>
          </a:p>
          <a:p>
            <a:pPr algn="l" rtl="0"/>
            <a:r>
              <a:rPr lang="en-US" sz="2000" dirty="0"/>
              <a:t>Value added tax is the tax levied on value added on the price of the product at each stage of production, and or distribution activities. Value added is the difference between sales values and purchase value or the conversion cost plus profit. Conversion cost means the expenses on rent, depreciation, maintenance, insurance, salary etc. It is imposed on the goods at import, production and selling stages. </a:t>
            </a:r>
          </a:p>
        </p:txBody>
      </p:sp>
    </p:spTree>
    <p:extLst>
      <p:ext uri="{BB962C8B-B14F-4D97-AF65-F5344CB8AC3E}">
        <p14:creationId xmlns:p14="http://schemas.microsoft.com/office/powerpoint/2010/main" val="186739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a:t>the Importance of Tax</a:t>
            </a:r>
            <a:endParaRPr lang="ar-IQ" dirty="0"/>
          </a:p>
        </p:txBody>
      </p:sp>
      <p:sp>
        <p:nvSpPr>
          <p:cNvPr id="3" name="Content Placeholder 2"/>
          <p:cNvSpPr>
            <a:spLocks noGrp="1"/>
          </p:cNvSpPr>
          <p:nvPr>
            <p:ph idx="1"/>
          </p:nvPr>
        </p:nvSpPr>
        <p:spPr>
          <a:xfrm>
            <a:off x="395536" y="764704"/>
            <a:ext cx="8229600" cy="5832648"/>
          </a:xfrm>
        </p:spPr>
        <p:txBody>
          <a:bodyPr>
            <a:normAutofit fontScale="70000" lnSpcReduction="20000"/>
          </a:bodyPr>
          <a:lstStyle/>
          <a:p>
            <a:pPr marL="0" indent="0" algn="l" rtl="0">
              <a:buNone/>
            </a:pPr>
            <a:r>
              <a:rPr lang="en-US" dirty="0"/>
              <a:t>Tax is a major source of government revenue and its contributes for the overall development and prosperity of a country</a:t>
            </a:r>
            <a:r>
              <a:rPr lang="ar-SA" dirty="0"/>
              <a:t>.</a:t>
            </a:r>
            <a:endParaRPr lang="en-US" dirty="0"/>
          </a:p>
          <a:p>
            <a:pPr marL="0" indent="0" algn="l" rtl="0">
              <a:buNone/>
            </a:pPr>
            <a:r>
              <a:rPr lang="ar-SA" dirty="0"/>
              <a:t>•	</a:t>
            </a:r>
            <a:r>
              <a:rPr lang="en-US" dirty="0"/>
              <a:t>Raising government revenue in terms of income tax, custom duty, excise duty, entertainment tax, VAT, land revenue tax etc. From various sectors in order to initiate development and welfare programmers</a:t>
            </a:r>
            <a:r>
              <a:rPr lang="ar-SA" dirty="0"/>
              <a:t>.</a:t>
            </a:r>
            <a:endParaRPr lang="en-US" dirty="0"/>
          </a:p>
          <a:p>
            <a:pPr marL="0" indent="0" algn="l" rtl="0">
              <a:buNone/>
            </a:pPr>
            <a:r>
              <a:rPr lang="ar-SA" dirty="0"/>
              <a:t>•	</a:t>
            </a:r>
            <a:r>
              <a:rPr lang="en-US" dirty="0"/>
              <a:t>Maintaining economic stability by reducing economic inequalities by means of equitable distribution of wealth by way of imposing tax to the income earners and improving the economic condition of the general people</a:t>
            </a:r>
            <a:r>
              <a:rPr lang="ar-SA" dirty="0"/>
              <a:t>. </a:t>
            </a:r>
            <a:endParaRPr lang="en-US" dirty="0"/>
          </a:p>
          <a:p>
            <a:pPr marL="0" indent="0" algn="l" rtl="0">
              <a:buNone/>
            </a:pPr>
            <a:r>
              <a:rPr lang="ar-SA" dirty="0"/>
              <a:t>•	</a:t>
            </a:r>
            <a:r>
              <a:rPr lang="en-US" dirty="0"/>
              <a:t>Regulating the economic sectors into right direction by encouraging the production and distribution of useful goods and discouraging the harmful products by imposing high tax rate on </a:t>
            </a:r>
            <a:r>
              <a:rPr lang="en-US" dirty="0" smtClean="0"/>
              <a:t>them</a:t>
            </a:r>
            <a:r>
              <a:rPr lang="ar-SA" dirty="0" smtClean="0"/>
              <a:t>.</a:t>
            </a:r>
            <a:endParaRPr lang="en-US" dirty="0"/>
          </a:p>
          <a:p>
            <a:pPr marL="0" indent="0" algn="l" rtl="0">
              <a:buNone/>
            </a:pPr>
            <a:r>
              <a:rPr lang="ar-SA" dirty="0"/>
              <a:t>•	</a:t>
            </a:r>
            <a:r>
              <a:rPr lang="en-US" dirty="0"/>
              <a:t>Building and strengthening the national economy by encouraging and protecting national industries and promoting export trade</a:t>
            </a:r>
            <a:r>
              <a:rPr lang="ar-SA" dirty="0"/>
              <a:t>.</a:t>
            </a:r>
            <a:endParaRPr lang="en-US" dirty="0"/>
          </a:p>
          <a:p>
            <a:pPr marL="0" indent="0" algn="l" rtl="0">
              <a:buNone/>
            </a:pPr>
            <a:r>
              <a:rPr lang="en-US" dirty="0"/>
              <a:t>•	Reducing regional economic disparity by encouraging the entrepreneurs to establish industries in remote and backward regions by giving tax exemptions, rebates and concessions etc.</a:t>
            </a:r>
          </a:p>
          <a:p>
            <a:pPr marL="0" indent="0" algn="l">
              <a:buNone/>
            </a:pPr>
            <a:endParaRPr lang="ar-IQ" dirty="0"/>
          </a:p>
        </p:txBody>
      </p:sp>
    </p:spTree>
    <p:extLst>
      <p:ext uri="{BB962C8B-B14F-4D97-AF65-F5344CB8AC3E}">
        <p14:creationId xmlns:p14="http://schemas.microsoft.com/office/powerpoint/2010/main" val="886948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a:t>Article 1. Of law tax 113 in 1982 </a:t>
            </a:r>
            <a:endParaRPr lang="ar-IQ" dirty="0"/>
          </a:p>
        </p:txBody>
      </p:sp>
      <p:sp>
        <p:nvSpPr>
          <p:cNvPr id="3" name="Content Placeholder 2"/>
          <p:cNvSpPr>
            <a:spLocks noGrp="1"/>
          </p:cNvSpPr>
          <p:nvPr>
            <p:ph idx="1"/>
          </p:nvPr>
        </p:nvSpPr>
        <p:spPr>
          <a:xfrm>
            <a:off x="457200" y="908720"/>
            <a:ext cx="8435280" cy="5616624"/>
          </a:xfrm>
        </p:spPr>
        <p:txBody>
          <a:bodyPr>
            <a:normAutofit fontScale="92500" lnSpcReduction="10000"/>
          </a:bodyPr>
          <a:lstStyle/>
          <a:p>
            <a:pPr marL="0" indent="0" algn="l" rtl="0">
              <a:buNone/>
            </a:pPr>
            <a:r>
              <a:rPr lang="en-US" dirty="0"/>
              <a:t>The meaning of the following expressions is as follows unless the context stipulates otherwise:</a:t>
            </a:r>
          </a:p>
          <a:p>
            <a:pPr marL="0" indent="0" algn="l" rtl="0">
              <a:buNone/>
            </a:pPr>
            <a:r>
              <a:rPr lang="en-US" dirty="0"/>
              <a:t>(1) Tax: The income tax imposed by this Law.</a:t>
            </a:r>
          </a:p>
          <a:p>
            <a:pPr marL="0" indent="0" algn="l" rtl="0">
              <a:buNone/>
            </a:pPr>
            <a:r>
              <a:rPr lang="en-US" dirty="0"/>
              <a:t>(2) Income: The net income of the taxpayer earned from sources specified in Article 2 of this Law.</a:t>
            </a:r>
          </a:p>
          <a:p>
            <a:pPr marL="0" indent="0" algn="l" rtl="0">
              <a:buNone/>
            </a:pPr>
            <a:r>
              <a:rPr lang="en-US" dirty="0"/>
              <a:t>(3) Assessment year: The period of 12 months starting the first day of January of each year - with due consideration to special periods referred to in this Law.</a:t>
            </a:r>
          </a:p>
          <a:p>
            <a:pPr marL="0" indent="0" algn="l" rtl="0">
              <a:buNone/>
            </a:pPr>
            <a:r>
              <a:rPr lang="en-US" dirty="0"/>
              <a:t>(4) Person: Natural or juristic persons.</a:t>
            </a:r>
          </a:p>
          <a:p>
            <a:pPr marL="0" indent="0" algn="l" rtl="0">
              <a:buNone/>
            </a:pPr>
            <a:r>
              <a:rPr lang="en-US" dirty="0"/>
              <a:t>(5) Juristic Person: Any administration or State Organization to which juristic </a:t>
            </a:r>
            <a:endParaRPr lang="ar-IQ" dirty="0"/>
          </a:p>
        </p:txBody>
      </p:sp>
    </p:spTree>
    <p:extLst>
      <p:ext uri="{BB962C8B-B14F-4D97-AF65-F5344CB8AC3E}">
        <p14:creationId xmlns:p14="http://schemas.microsoft.com/office/powerpoint/2010/main" val="357795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262979"/>
          </a:xfrm>
          <a:prstGeom prst="rect">
            <a:avLst/>
          </a:prstGeom>
        </p:spPr>
        <p:txBody>
          <a:bodyPr wrap="square">
            <a:spAutoFit/>
          </a:bodyPr>
          <a:lstStyle/>
          <a:p>
            <a:pPr algn="l" rtl="0"/>
            <a:r>
              <a:rPr lang="en-US" sz="2800" dirty="0"/>
              <a:t>(6) Company: Joint Stock or Limited Liability Companies incorporated in or outside Iraq but undertaking commercial enterprises or having offices or control centers therein.</a:t>
            </a:r>
          </a:p>
          <a:p>
            <a:pPr algn="l" rtl="0"/>
            <a:r>
              <a:rPr lang="en-US" sz="2800" dirty="0"/>
              <a:t>(7) Partnership: Companies other than those referred to in paragraph (6), such as collective companies.</a:t>
            </a:r>
          </a:p>
          <a:p>
            <a:pPr algn="l" rtl="0"/>
            <a:r>
              <a:rPr lang="en-US" sz="2800" dirty="0"/>
              <a:t>(8) Taxpayer: Any person subject to taxation in accordance with this Law.</a:t>
            </a:r>
          </a:p>
          <a:p>
            <a:pPr algn="l" rtl="0"/>
            <a:r>
              <a:rPr lang="en-US" sz="2800" dirty="0"/>
              <a:t>(9) Married person: A natural person bound by a permanent legal marriage contract recognized by Iraqi laws, provided that the spouses are alive, not divorced or separated.</a:t>
            </a:r>
          </a:p>
        </p:txBody>
      </p:sp>
    </p:spTree>
    <p:extLst>
      <p:ext uri="{BB962C8B-B14F-4D97-AF65-F5344CB8AC3E}">
        <p14:creationId xmlns:p14="http://schemas.microsoft.com/office/powerpoint/2010/main" val="993463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a:t>Taxation standards</a:t>
            </a:r>
            <a:endParaRPr lang="ar-IQ" dirty="0"/>
          </a:p>
        </p:txBody>
      </p:sp>
      <p:sp>
        <p:nvSpPr>
          <p:cNvPr id="3" name="Content Placeholder 2"/>
          <p:cNvSpPr>
            <a:spLocks noGrp="1"/>
          </p:cNvSpPr>
          <p:nvPr>
            <p:ph idx="1"/>
          </p:nvPr>
        </p:nvSpPr>
        <p:spPr>
          <a:xfrm>
            <a:off x="457200" y="836712"/>
            <a:ext cx="8229600" cy="5832648"/>
          </a:xfrm>
        </p:spPr>
        <p:txBody>
          <a:bodyPr>
            <a:normAutofit fontScale="77500" lnSpcReduction="20000"/>
          </a:bodyPr>
          <a:lstStyle/>
          <a:p>
            <a:pPr marL="0" indent="0" algn="l" rtl="0">
              <a:buNone/>
            </a:pPr>
            <a:r>
              <a:rPr lang="en-US" dirty="0"/>
              <a:t>Introduction</a:t>
            </a:r>
            <a:r>
              <a:rPr lang="ar-SA" dirty="0"/>
              <a:t>:-</a:t>
            </a:r>
            <a:endParaRPr lang="en-US" dirty="0"/>
          </a:p>
          <a:p>
            <a:pPr marL="0" indent="0" algn="l" rtl="0">
              <a:buNone/>
            </a:pPr>
            <a:r>
              <a:rPr lang="en-US" dirty="0"/>
              <a:t>State depends on several standards in it is taxed as part of the sources of income, given the multiplicity of sources of income for the state came to several ways in taxation, including</a:t>
            </a:r>
            <a:r>
              <a:rPr lang="ar-SA" dirty="0"/>
              <a:t>: </a:t>
            </a:r>
            <a:endParaRPr lang="en-US" dirty="0"/>
          </a:p>
          <a:p>
            <a:pPr marL="0" lvl="0" indent="0" algn="l" rtl="0">
              <a:buNone/>
            </a:pPr>
            <a:r>
              <a:rPr lang="en-US" dirty="0"/>
              <a:t>standard political dependency</a:t>
            </a:r>
          </a:p>
          <a:p>
            <a:pPr marL="0" indent="0" algn="l" rtl="0">
              <a:buNone/>
            </a:pPr>
            <a:r>
              <a:rPr lang="en-US" dirty="0"/>
              <a:t>Standard political relationship</a:t>
            </a:r>
          </a:p>
          <a:p>
            <a:pPr marL="0" indent="0" algn="l" rtl="0">
              <a:buNone/>
            </a:pPr>
            <a:r>
              <a:rPr lang="en-US" dirty="0"/>
              <a:t>A relationship that consists between the state and individuals by granting that nationality State, as is the case for Iraq when granting Iraqi nationality to individuals</a:t>
            </a:r>
          </a:p>
          <a:p>
            <a:pPr marL="0" indent="0" algn="l" rtl="0">
              <a:buNone/>
            </a:pPr>
            <a:r>
              <a:rPr lang="en-US" dirty="0"/>
              <a:t>2- Standard economic dependency</a:t>
            </a:r>
          </a:p>
          <a:p>
            <a:pPr marL="0" indent="0" algn="l" rtl="0">
              <a:buNone/>
            </a:pPr>
            <a:r>
              <a:rPr lang="ar-SA" dirty="0"/>
              <a:t>) </a:t>
            </a:r>
            <a:r>
              <a:rPr lang="en-US" dirty="0"/>
              <a:t>A) standard money site or source of income </a:t>
            </a:r>
          </a:p>
          <a:p>
            <a:pPr marL="0" indent="0" algn="l" rtl="0">
              <a:buNone/>
            </a:pPr>
            <a:r>
              <a:rPr lang="en-US" dirty="0"/>
              <a:t>Standard source of capital, It takes a source of income to achieve as a reality to impose the tax</a:t>
            </a:r>
            <a:r>
              <a:rPr lang="ar-SA" dirty="0"/>
              <a:t>.</a:t>
            </a:r>
            <a:endParaRPr lang="en-US" dirty="0"/>
          </a:p>
          <a:p>
            <a:pPr marL="0" indent="0" algn="l" rtl="0">
              <a:buNone/>
            </a:pPr>
            <a:r>
              <a:rPr lang="ar-SA" dirty="0"/>
              <a:t>)</a:t>
            </a:r>
            <a:r>
              <a:rPr lang="en-US" dirty="0"/>
              <a:t>B) standard residence </a:t>
            </a:r>
          </a:p>
          <a:p>
            <a:pPr marL="0" indent="0" algn="l" rtl="0">
              <a:buNone/>
            </a:pPr>
            <a:r>
              <a:rPr lang="en-US" dirty="0"/>
              <a:t>The criterion for a residence as defined by </a:t>
            </a:r>
            <a:r>
              <a:rPr lang="en-US" b="1" dirty="0"/>
              <a:t>article 1</a:t>
            </a:r>
            <a:r>
              <a:rPr lang="en-US" dirty="0"/>
              <a:t> paragraph </a:t>
            </a:r>
            <a:r>
              <a:rPr lang="en-US" b="1" dirty="0"/>
              <a:t>10</a:t>
            </a:r>
            <a:r>
              <a:rPr lang="en-US" dirty="0"/>
              <a:t> of the Income Tax Law No. 113 of 1982.</a:t>
            </a:r>
          </a:p>
          <a:p>
            <a:pPr marL="0" indent="0" algn="l">
              <a:buNone/>
            </a:pPr>
            <a:endParaRPr lang="ar-IQ" dirty="0"/>
          </a:p>
        </p:txBody>
      </p:sp>
    </p:spTree>
    <p:extLst>
      <p:ext uri="{BB962C8B-B14F-4D97-AF65-F5344CB8AC3E}">
        <p14:creationId xmlns:p14="http://schemas.microsoft.com/office/powerpoint/2010/main" val="1558216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dirty="0"/>
              <a:t>Article 1 paragraph 10 :-</a:t>
            </a:r>
            <a:endParaRPr lang="ar-IQ" dirty="0"/>
          </a:p>
        </p:txBody>
      </p:sp>
      <p:sp>
        <p:nvSpPr>
          <p:cNvPr id="3" name="Content Placeholder 2"/>
          <p:cNvSpPr>
            <a:spLocks noGrp="1"/>
          </p:cNvSpPr>
          <p:nvPr>
            <p:ph idx="1"/>
          </p:nvPr>
        </p:nvSpPr>
        <p:spPr>
          <a:xfrm>
            <a:off x="179512" y="836712"/>
            <a:ext cx="8507288" cy="5832648"/>
          </a:xfrm>
        </p:spPr>
        <p:txBody>
          <a:bodyPr>
            <a:normAutofit fontScale="85000" lnSpcReduction="20000"/>
          </a:bodyPr>
          <a:lstStyle/>
          <a:p>
            <a:pPr marL="0" indent="0" algn="l" rtl="0">
              <a:buNone/>
            </a:pPr>
            <a:r>
              <a:rPr lang="en-US" dirty="0"/>
              <a:t>A. Iraqi who lives in Iraq for four months in the year to achieve income, or were temporarily absent from Iraq. Like (Study, treatment</a:t>
            </a:r>
            <a:r>
              <a:rPr lang="ar-SA" dirty="0"/>
              <a:t>)</a:t>
            </a:r>
            <a:endParaRPr lang="en-US" dirty="0"/>
          </a:p>
          <a:p>
            <a:pPr marL="0" indent="0" algn="l" rtl="0">
              <a:buNone/>
            </a:pPr>
            <a:r>
              <a:rPr lang="en-US" dirty="0"/>
              <a:t>B - Iraqi who lives in Iraq outside of the employees of the public sector or retired, and is considered a resident without consideration to the length of stay</a:t>
            </a:r>
            <a:r>
              <a:rPr lang="ar-SA" dirty="0"/>
              <a:t>.</a:t>
            </a:r>
            <a:endParaRPr lang="en-US" dirty="0"/>
          </a:p>
          <a:p>
            <a:pPr marL="0" indent="0" algn="l" rtl="0">
              <a:buNone/>
            </a:pPr>
            <a:r>
              <a:rPr lang="en-US" dirty="0"/>
              <a:t>Example</a:t>
            </a:r>
            <a:r>
              <a:rPr lang="ar-SA" dirty="0"/>
              <a:t>:-</a:t>
            </a:r>
            <a:endParaRPr lang="en-US" dirty="0"/>
          </a:p>
          <a:p>
            <a:pPr marL="0" indent="0" algn="l" rtl="0">
              <a:buNone/>
            </a:pPr>
            <a:r>
              <a:rPr lang="en-US" dirty="0"/>
              <a:t>1-Ahmed Iraqi residence in Iraq of 01.02.2014 and left Iraq in 01/04/2014</a:t>
            </a:r>
          </a:p>
          <a:p>
            <a:pPr marL="0" indent="0" algn="l" rtl="0">
              <a:buNone/>
            </a:pPr>
            <a:r>
              <a:rPr lang="en-US" dirty="0"/>
              <a:t>2-Samir Iraqi, have left Iraq from 01/03/2012 until 01/07/2013, and it was his visit to Iraq during this time, in 01/09/2012 visited Iraq and left in 01/02/2013. (a) The Iraqi who has been resident in Iraq for a period of not less than 4 months during the year in which the income has arisen or resided temporarily outside Iraq with a permanent domicile or place of business in Iraq</a:t>
            </a:r>
            <a:r>
              <a:rPr lang="ar-SA" dirty="0"/>
              <a:t>. </a:t>
            </a:r>
            <a:endParaRPr lang="en-US" dirty="0"/>
          </a:p>
        </p:txBody>
      </p:sp>
    </p:spTree>
    <p:extLst>
      <p:ext uri="{BB962C8B-B14F-4D97-AF65-F5344CB8AC3E}">
        <p14:creationId xmlns:p14="http://schemas.microsoft.com/office/powerpoint/2010/main" val="398720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8424936" cy="5632311"/>
          </a:xfrm>
          <a:prstGeom prst="rect">
            <a:avLst/>
          </a:prstGeom>
        </p:spPr>
        <p:txBody>
          <a:bodyPr wrap="square">
            <a:spAutoFit/>
          </a:bodyPr>
          <a:lstStyle/>
          <a:p>
            <a:pPr algn="just" rtl="0"/>
            <a:r>
              <a:rPr lang="en-US" sz="2400" dirty="0" smtClean="0"/>
              <a:t>          The </a:t>
            </a:r>
            <a:r>
              <a:rPr lang="en-US" sz="2400" dirty="0"/>
              <a:t>concept of tax was initiated from Great Britain in 1799 to collect revenue for the government to manage the war against France. It didn't come into practice after that for a long time. Income tax system was regularly begun from 1840 onwards in different countries in the world. It was begun from 1840 </a:t>
            </a:r>
            <a:r>
              <a:rPr lang="en-US" sz="2400" dirty="0" smtClean="0"/>
              <a:t>in </a:t>
            </a:r>
            <a:r>
              <a:rPr lang="en-US" sz="2400" dirty="0"/>
              <a:t>Switzerland, 1849 in Austria, 1860 in England and India, 1862 in USA, 1864 in Italy and 1959 in Nepal as a regular source of government revenue.</a:t>
            </a:r>
          </a:p>
          <a:p>
            <a:pPr algn="just" rtl="0"/>
            <a:r>
              <a:rPr lang="en-US" sz="2400" dirty="0" smtClean="0"/>
              <a:t>        Iraq </a:t>
            </a:r>
            <a:r>
              <a:rPr lang="en-US" sz="2400" dirty="0"/>
              <a:t>has adopted the first income tax law 52 in 1927 after the foundation of the modern Iraqi state in 1921. The first income tax law was greatly inspired by the Modal Income Tax Ordinance of 1922, which Great Britain had prepared for use in its colonies. Since 1927 and until the adoption of the current income tax law 113 in 1982, there was no real improving or modernization of the tax system. </a:t>
            </a:r>
          </a:p>
        </p:txBody>
      </p:sp>
    </p:spTree>
    <p:extLst>
      <p:ext uri="{BB962C8B-B14F-4D97-AF65-F5344CB8AC3E}">
        <p14:creationId xmlns:p14="http://schemas.microsoft.com/office/powerpoint/2010/main" val="4051827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8784976" cy="6264696"/>
          </a:xfrm>
        </p:spPr>
        <p:txBody>
          <a:bodyPr>
            <a:normAutofit fontScale="85000" lnSpcReduction="20000"/>
          </a:bodyPr>
          <a:lstStyle/>
          <a:p>
            <a:pPr marL="0" indent="0" algn="l" rtl="0">
              <a:buNone/>
            </a:pPr>
            <a:r>
              <a:rPr lang="en-US" dirty="0"/>
              <a:t>(b) The Iraqi official, employee or pensioner of the official departments and establishments of socialist sector who is resident outside Iraq or whose services have been loaned by the Government to a juristic person outside Iraq, if he is exempted from tax in his place of work</a:t>
            </a:r>
            <a:r>
              <a:rPr lang="ar-SA" dirty="0"/>
              <a:t>. </a:t>
            </a:r>
            <a:endParaRPr lang="en-US" dirty="0"/>
          </a:p>
          <a:p>
            <a:pPr marL="0" indent="0" algn="l" rtl="0">
              <a:buNone/>
            </a:pPr>
            <a:r>
              <a:rPr lang="en-US" dirty="0"/>
              <a:t>(c) Arab nationalities from Arab countries, working in Iraq regardless of the period of their residence</a:t>
            </a:r>
            <a:r>
              <a:rPr lang="ar-SA" dirty="0"/>
              <a:t>. </a:t>
            </a:r>
            <a:endParaRPr lang="en-US" dirty="0"/>
          </a:p>
          <a:p>
            <a:pPr marL="0" indent="0" algn="l" rtl="0">
              <a:buNone/>
            </a:pPr>
            <a:r>
              <a:rPr lang="ar-SA" dirty="0"/>
              <a:t>)</a:t>
            </a:r>
            <a:r>
              <a:rPr lang="en-US" dirty="0"/>
              <a:t>d) Non-Iraqi person other than a national of other Arab countries who</a:t>
            </a:r>
            <a:r>
              <a:rPr lang="ar-SA" dirty="0"/>
              <a:t>: </a:t>
            </a:r>
            <a:endParaRPr lang="en-US" dirty="0"/>
          </a:p>
          <a:p>
            <a:pPr marL="0" indent="0" algn="l" rtl="0">
              <a:buNone/>
            </a:pPr>
            <a:r>
              <a:rPr lang="en-US" dirty="0"/>
              <a:t>(i) resided in Iraq during the year in which the income arose, for a total period of not less than 6 months or he resided in Iraq for a period of not less than four consecutive months</a:t>
            </a:r>
            <a:r>
              <a:rPr lang="ar-SA" dirty="0"/>
              <a:t>.</a:t>
            </a:r>
            <a:endParaRPr lang="en-US" dirty="0"/>
          </a:p>
          <a:p>
            <a:pPr marL="0" indent="0" algn="l" rtl="0">
              <a:buNone/>
            </a:pPr>
            <a:r>
              <a:rPr lang="en-US" dirty="0"/>
              <a:t>(ii) is residing in Iraq regardless of the period of his residence if he is employed by a juristic person </a:t>
            </a:r>
            <a:r>
              <a:rPr lang="en-US" dirty="0" smtClean="0"/>
              <a:t>in</a:t>
            </a:r>
            <a:r>
              <a:rPr lang="en-US" dirty="0"/>
              <a:t> Iraq or he has a scientific or technical specialization and he is being employed for an industrial project which has the right to enjoy the exemptions of the Encouragement of Industrial Projects Law</a:t>
            </a:r>
            <a:r>
              <a:rPr lang="ar-SA" dirty="0"/>
              <a:t>. </a:t>
            </a:r>
            <a:endParaRPr lang="ar-IQ" dirty="0"/>
          </a:p>
        </p:txBody>
      </p:sp>
    </p:spTree>
    <p:extLst>
      <p:ext uri="{BB962C8B-B14F-4D97-AF65-F5344CB8AC3E}">
        <p14:creationId xmlns:p14="http://schemas.microsoft.com/office/powerpoint/2010/main" val="3573857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marL="0" indent="0" algn="l" rtl="0">
              <a:buNone/>
            </a:pPr>
            <a:r>
              <a:rPr lang="en-US" dirty="0"/>
              <a:t>(e) Any juristic person incorporated under Iraqi Laws or other laws having its place of management and Control in Iraq</a:t>
            </a:r>
            <a:r>
              <a:rPr lang="ar-SA" dirty="0"/>
              <a:t>. </a:t>
            </a:r>
            <a:endParaRPr lang="en-US" dirty="0"/>
          </a:p>
          <a:p>
            <a:pPr marL="0" indent="0" algn="l" rtl="0">
              <a:buNone/>
            </a:pPr>
            <a:r>
              <a:rPr lang="ar-SA" dirty="0"/>
              <a:t>(11) </a:t>
            </a:r>
            <a:r>
              <a:rPr lang="en-US" dirty="0"/>
              <a:t>Non-resident: The person who does not meet the residence qualifications stated in paragraph (10) above, even if income has arisen for him in Iraq from any source</a:t>
            </a:r>
            <a:r>
              <a:rPr lang="ar-SA" dirty="0"/>
              <a:t>. </a:t>
            </a:r>
            <a:endParaRPr lang="en-US" dirty="0"/>
          </a:p>
          <a:p>
            <a:pPr marL="0" indent="0" algn="l" rtl="0">
              <a:buNone/>
            </a:pPr>
            <a:r>
              <a:rPr lang="en-US" dirty="0"/>
              <a:t>Example</a:t>
            </a:r>
            <a:r>
              <a:rPr lang="ar-SA" dirty="0"/>
              <a:t>:-</a:t>
            </a:r>
            <a:endParaRPr lang="en-US" dirty="0"/>
          </a:p>
          <a:p>
            <a:pPr marL="0" indent="0" algn="l" rtl="0">
              <a:buNone/>
            </a:pPr>
            <a:r>
              <a:rPr lang="en-US" dirty="0"/>
              <a:t>Select the resident and non-resident in the following cases for years (2002.2003, 2004.2005, 2006</a:t>
            </a:r>
            <a:r>
              <a:rPr lang="ar-SA" dirty="0"/>
              <a:t>.</a:t>
            </a:r>
            <a:endParaRPr lang="en-US" dirty="0"/>
          </a:p>
          <a:p>
            <a:pPr marL="0" indent="0" algn="l" rtl="0">
              <a:buNone/>
            </a:pPr>
            <a:r>
              <a:rPr lang="en-US" dirty="0"/>
              <a:t>1-Iraqi lived in Jordan since 1/9/2002, and then returned to Iraq on 1/5/2006, and had visited Iraq in 01/10/2003 until 1/4/2004</a:t>
            </a:r>
            <a:r>
              <a:rPr lang="ar-SA" dirty="0"/>
              <a:t>.</a:t>
            </a:r>
            <a:endParaRPr lang="en-US" dirty="0"/>
          </a:p>
          <a:p>
            <a:pPr marL="0" indent="0" algn="l" rtl="0">
              <a:buNone/>
            </a:pPr>
            <a:r>
              <a:rPr lang="en-US" dirty="0"/>
              <a:t> 2- James visited Iraq on 1/10/2002 and then left in one 1/4 / 2003 and then returned to Iraq in 01/10/2003, and then to Korea in treacherous 01.02.2004, returned to Iraq in one 1/4 / 2004, and left the following year in 01.02.2005 and returned to Iraq in 01/11/2005. Then he left in 01/03/2006</a:t>
            </a:r>
            <a:r>
              <a:rPr lang="ar-SA" dirty="0"/>
              <a:t>.</a:t>
            </a:r>
            <a:endParaRPr lang="en-US" dirty="0"/>
          </a:p>
        </p:txBody>
      </p:sp>
    </p:spTree>
    <p:extLst>
      <p:ext uri="{BB962C8B-B14F-4D97-AF65-F5344CB8AC3E}">
        <p14:creationId xmlns:p14="http://schemas.microsoft.com/office/powerpoint/2010/main" val="2816562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a:t>Article 5 :-</a:t>
            </a:r>
            <a:endParaRPr lang="ar-IQ" dirty="0"/>
          </a:p>
        </p:txBody>
      </p:sp>
      <p:sp>
        <p:nvSpPr>
          <p:cNvPr id="3" name="Content Placeholder 2"/>
          <p:cNvSpPr>
            <a:spLocks noGrp="1"/>
          </p:cNvSpPr>
          <p:nvPr>
            <p:ph idx="1"/>
          </p:nvPr>
        </p:nvSpPr>
        <p:spPr>
          <a:xfrm>
            <a:off x="323528" y="908720"/>
            <a:ext cx="8229600" cy="5472608"/>
          </a:xfrm>
        </p:spPr>
        <p:txBody>
          <a:bodyPr>
            <a:normAutofit/>
          </a:bodyPr>
          <a:lstStyle/>
          <a:p>
            <a:pPr marL="0" indent="0" algn="l">
              <a:buNone/>
            </a:pPr>
            <a:r>
              <a:rPr lang="en-US" dirty="0" smtClean="0"/>
              <a:t>1 </a:t>
            </a:r>
            <a:r>
              <a:rPr lang="en-US" dirty="0"/>
              <a:t>-Tax shall be imposed on the income of the Iraqi person resident which arises inside or outside Iraq Regardless of place of receipt.</a:t>
            </a:r>
          </a:p>
          <a:p>
            <a:pPr marL="0" indent="0" algn="l">
              <a:buNone/>
            </a:pPr>
            <a:r>
              <a:rPr lang="en-US" dirty="0" smtClean="0"/>
              <a:t>2- </a:t>
            </a:r>
            <a:r>
              <a:rPr lang="en-US" dirty="0"/>
              <a:t>Tax shall be imposed on the income of the non-resident which arises in Iraq even if he does not receive it in Iraq.</a:t>
            </a:r>
          </a:p>
          <a:p>
            <a:pPr marL="0" indent="0" algn="l">
              <a:buNone/>
            </a:pPr>
            <a:r>
              <a:rPr lang="en-US" dirty="0" smtClean="0"/>
              <a:t>3- </a:t>
            </a:r>
            <a:r>
              <a:rPr lang="en-US" dirty="0"/>
              <a:t>Tax shall not be imposed on income arising outside Iraq for the non-Iraqi persons who are resident in Iraq.</a:t>
            </a:r>
            <a:endParaRPr lang="ar-IQ" dirty="0"/>
          </a:p>
        </p:txBody>
      </p:sp>
    </p:spTree>
    <p:extLst>
      <p:ext uri="{BB962C8B-B14F-4D97-AF65-F5344CB8AC3E}">
        <p14:creationId xmlns:p14="http://schemas.microsoft.com/office/powerpoint/2010/main" val="2193908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a:t>Article 3:</a:t>
            </a:r>
            <a:endParaRPr lang="ar-IQ" dirty="0"/>
          </a:p>
        </p:txBody>
      </p:sp>
      <p:sp>
        <p:nvSpPr>
          <p:cNvPr id="3" name="Content Placeholder 2"/>
          <p:cNvSpPr>
            <a:spLocks noGrp="1"/>
          </p:cNvSpPr>
          <p:nvPr>
            <p:ph idx="1"/>
          </p:nvPr>
        </p:nvSpPr>
        <p:spPr>
          <a:xfrm>
            <a:off x="251520" y="836712"/>
            <a:ext cx="8640960" cy="5688632"/>
          </a:xfrm>
        </p:spPr>
        <p:txBody>
          <a:bodyPr>
            <a:normAutofit fontScale="70000" lnSpcReduction="20000"/>
          </a:bodyPr>
          <a:lstStyle/>
          <a:p>
            <a:pPr marL="0" indent="0" algn="l" rtl="0">
              <a:buNone/>
            </a:pPr>
            <a:r>
              <a:rPr lang="en-US" dirty="0" smtClean="0"/>
              <a:t>- </a:t>
            </a:r>
            <a:endParaRPr lang="en-US" dirty="0"/>
          </a:p>
          <a:p>
            <a:pPr marL="0" indent="0" algn="l" rtl="0">
              <a:buNone/>
            </a:pPr>
            <a:r>
              <a:rPr lang="ar-SA" dirty="0"/>
              <a:t>(1) </a:t>
            </a:r>
            <a:r>
              <a:rPr lang="en-US" dirty="0"/>
              <a:t>Tax shall be imposed on income referred to in paragraphs 1, 2, 3, and 6 of Article 2 on the amount arising in the year directly prior to the year of assessment</a:t>
            </a:r>
            <a:r>
              <a:rPr lang="ar-SA" dirty="0"/>
              <a:t>.</a:t>
            </a:r>
            <a:endParaRPr lang="en-US" dirty="0"/>
          </a:p>
          <a:p>
            <a:pPr marL="0" indent="0" algn="l" rtl="0">
              <a:buNone/>
            </a:pPr>
            <a:r>
              <a:rPr lang="ar-SA" dirty="0"/>
              <a:t>(2) </a:t>
            </a:r>
            <a:r>
              <a:rPr lang="en-US" dirty="0"/>
              <a:t>Tax shall be imposed on income mentioned in paragraph 5 of article 2 on the amount arisen during the year of assessment itself if such amount is known. However, where it is not possible to determine the amount of income, wholly or partly, the Financial Authority may take the income of the previous year as basis for assessment</a:t>
            </a:r>
            <a:r>
              <a:rPr lang="ar-SA" dirty="0"/>
              <a:t>.</a:t>
            </a:r>
            <a:endParaRPr lang="en-US" dirty="0"/>
          </a:p>
          <a:p>
            <a:pPr marL="0" indent="0" algn="l" rtl="0">
              <a:buNone/>
            </a:pPr>
            <a:r>
              <a:rPr lang="en-US" dirty="0"/>
              <a:t>There are three terms a year, including the addresses</a:t>
            </a:r>
          </a:p>
          <a:p>
            <a:pPr marL="0" indent="0" algn="l" rtl="0">
              <a:buNone/>
            </a:pPr>
            <a:r>
              <a:rPr lang="en-US" b="1" dirty="0"/>
              <a:t>Star-year income</a:t>
            </a:r>
            <a:r>
              <a:rPr lang="en-US" dirty="0"/>
              <a:t>: is the year in which the income is achieved</a:t>
            </a:r>
            <a:r>
              <a:rPr lang="ar-SA" dirty="0"/>
              <a:t>.</a:t>
            </a:r>
            <a:endParaRPr lang="en-US" dirty="0"/>
          </a:p>
          <a:p>
            <a:pPr marL="0" indent="0" algn="l" rtl="0">
              <a:buNone/>
            </a:pPr>
            <a:r>
              <a:rPr lang="en-US" b="1" dirty="0"/>
              <a:t>Discretion year</a:t>
            </a:r>
            <a:r>
              <a:rPr lang="en-US" dirty="0"/>
              <a:t>: a period of twelve months beginning on the first day of the month of January of each year, the year that comes after years of income-star</a:t>
            </a:r>
            <a:r>
              <a:rPr lang="ar-SA" dirty="0"/>
              <a:t>.</a:t>
            </a:r>
            <a:endParaRPr lang="en-US" dirty="0"/>
          </a:p>
          <a:p>
            <a:pPr marL="0" indent="0" algn="l" rtl="0">
              <a:buNone/>
            </a:pPr>
            <a:r>
              <a:rPr lang="en-US" b="1" dirty="0"/>
              <a:t>Financial year</a:t>
            </a:r>
            <a:r>
              <a:rPr lang="en-US" dirty="0"/>
              <a:t>: a twelve month period beginning on 1/1, and ends on 31/12</a:t>
            </a:r>
          </a:p>
          <a:p>
            <a:pPr marL="0" indent="0" algn="l" rtl="0">
              <a:buNone/>
            </a:pPr>
            <a:r>
              <a:rPr lang="en-US" b="1" dirty="0"/>
              <a:t>Year Calculation</a:t>
            </a:r>
            <a:r>
              <a:rPr lang="en-US" dirty="0"/>
              <a:t>: the year in which the taxes calculate, it may be the year of account the same year as the stars in the income sources of income (2.4),and it  may be Discretion as a year in income sources (1.3, 5.6</a:t>
            </a:r>
            <a:r>
              <a:rPr lang="ar-SA" dirty="0"/>
              <a:t>  .  (.</a:t>
            </a:r>
            <a:endParaRPr lang="en-US" dirty="0"/>
          </a:p>
          <a:p>
            <a:pPr marL="0" indent="0" algn="l">
              <a:buNone/>
            </a:pPr>
            <a:endParaRPr lang="ar-IQ" dirty="0"/>
          </a:p>
        </p:txBody>
      </p:sp>
    </p:spTree>
    <p:extLst>
      <p:ext uri="{BB962C8B-B14F-4D97-AF65-F5344CB8AC3E}">
        <p14:creationId xmlns:p14="http://schemas.microsoft.com/office/powerpoint/2010/main" val="1982283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92688"/>
          </a:xfrm>
        </p:spPr>
        <p:txBody>
          <a:bodyPr>
            <a:normAutofit fontScale="70000" lnSpcReduction="20000"/>
          </a:bodyPr>
          <a:lstStyle/>
          <a:p>
            <a:pPr marL="0" indent="0" algn="l" rtl="0">
              <a:buNone/>
            </a:pPr>
            <a:r>
              <a:rPr lang="en-US" dirty="0"/>
              <a:t>EX:</a:t>
            </a:r>
          </a:p>
          <a:p>
            <a:pPr marL="0" indent="0" algn="l" rtl="0">
              <a:buNone/>
            </a:pPr>
            <a:r>
              <a:rPr lang="en-US" dirty="0" err="1"/>
              <a:t>Karwan</a:t>
            </a:r>
            <a:r>
              <a:rPr lang="en-US" dirty="0"/>
              <a:t> works accountant in bank (Kurdistan international),Receive monthly net salary after deduction of 650000 ID , he was begin working since  01/04 /2011,and in the financial year 2012 has become monthly 695000 ID , and in the 2013 financial year has become his salary 700000 ID per month.</a:t>
            </a:r>
          </a:p>
          <a:p>
            <a:pPr marL="0" indent="0" algn="l" rtl="0">
              <a:buNone/>
            </a:pPr>
            <a:r>
              <a:rPr lang="en-US" dirty="0"/>
              <a:t>And he has a following income:-</a:t>
            </a:r>
          </a:p>
          <a:p>
            <a:pPr marL="0" lvl="0" indent="0" algn="l" rtl="0">
              <a:buNone/>
            </a:pPr>
            <a:r>
              <a:rPr lang="en-US" dirty="0"/>
              <a:t>agricultural land has leased to a farmer from the annual rent estimated by 2.4 million ID , and received rent in the year of 2010  only 8 months , and in the year 2011 received for rent only 9 months &lt; and in the year 2012 for a full year .</a:t>
            </a:r>
          </a:p>
          <a:p>
            <a:pPr marL="0" lvl="0" indent="0" algn="l" rtl="0">
              <a:buNone/>
            </a:pPr>
            <a:r>
              <a:rPr lang="en-US" dirty="0"/>
              <a:t>Received a reward from the association for accountants supervisory role carried out, amounting to 650000 ID on 05/06 /2012.</a:t>
            </a:r>
          </a:p>
          <a:p>
            <a:pPr marL="0" lvl="0" indent="0" algn="l" rtl="0">
              <a:buNone/>
            </a:pPr>
            <a:r>
              <a:rPr lang="en-US" dirty="0"/>
              <a:t>Has the organization of the accounts of the office, and the office earning in the years 2010, 2011, and  2012 was 6300000, 4800000, and 6900000, respectively.</a:t>
            </a:r>
          </a:p>
          <a:p>
            <a:pPr marL="0" lvl="0" indent="0" algn="l" rtl="0">
              <a:buNone/>
            </a:pPr>
            <a:r>
              <a:rPr lang="en-US" dirty="0"/>
              <a:t>Evening time works as an accountant at a hotel, as it received monthly wage of 400,000 ID, from 01/02/2012 and continuing. </a:t>
            </a:r>
          </a:p>
          <a:p>
            <a:pPr marL="0" indent="0" algn="l" rtl="0">
              <a:buNone/>
            </a:pPr>
            <a:r>
              <a:rPr lang="en-US" dirty="0"/>
              <a:t>Required:  calculate the amount of tax able income over the past two year (2011.2012).  </a:t>
            </a:r>
          </a:p>
          <a:p>
            <a:pPr marL="0" indent="0" algn="l">
              <a:buNone/>
            </a:pPr>
            <a:endParaRPr lang="ar-IQ" dirty="0"/>
          </a:p>
        </p:txBody>
      </p:sp>
    </p:spTree>
    <p:extLst>
      <p:ext uri="{BB962C8B-B14F-4D97-AF65-F5344CB8AC3E}">
        <p14:creationId xmlns:p14="http://schemas.microsoft.com/office/powerpoint/2010/main" val="4056508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dirty="0"/>
              <a:t>Article 2.</a:t>
            </a:r>
            <a:endParaRPr lang="ar-IQ" dirty="0"/>
          </a:p>
        </p:txBody>
      </p:sp>
      <p:sp>
        <p:nvSpPr>
          <p:cNvPr id="3" name="Content Placeholder 2"/>
          <p:cNvSpPr>
            <a:spLocks noGrp="1"/>
          </p:cNvSpPr>
          <p:nvPr>
            <p:ph idx="1"/>
          </p:nvPr>
        </p:nvSpPr>
        <p:spPr>
          <a:xfrm>
            <a:off x="179512" y="836712"/>
            <a:ext cx="8784976" cy="5832648"/>
          </a:xfrm>
        </p:spPr>
        <p:txBody>
          <a:bodyPr>
            <a:normAutofit fontScale="70000" lnSpcReduction="20000"/>
          </a:bodyPr>
          <a:lstStyle/>
          <a:p>
            <a:pPr marL="0" indent="0" algn="l" rtl="0">
              <a:buNone/>
            </a:pPr>
            <a:r>
              <a:rPr lang="en-US" dirty="0"/>
              <a:t>Tax shall be imposed on the following sources of income</a:t>
            </a:r>
            <a:r>
              <a:rPr lang="ar-SA" dirty="0"/>
              <a:t>:</a:t>
            </a:r>
            <a:endParaRPr lang="en-US" dirty="0"/>
          </a:p>
          <a:p>
            <a:pPr marL="0" lvl="0" indent="0" algn="l" rtl="0">
              <a:buNone/>
            </a:pPr>
            <a:r>
              <a:rPr lang="en-US" dirty="0"/>
              <a:t>Profits from commercial activity or from activity having a commercial nature, vocations and professions, including contracts, undertakings and compensation for non-fulfillment thereof if not for making good a loss sustained by the taxpayer</a:t>
            </a:r>
            <a:r>
              <a:rPr lang="ar-SA" dirty="0"/>
              <a:t>.</a:t>
            </a:r>
            <a:endParaRPr lang="en-US" dirty="0"/>
          </a:p>
          <a:p>
            <a:pPr marL="0" indent="0" algn="l" rtl="0">
              <a:buNone/>
            </a:pPr>
            <a:r>
              <a:rPr lang="en-US" dirty="0"/>
              <a:t>Clarifying paragraphs as in Article 2 p 1:-</a:t>
            </a:r>
          </a:p>
          <a:p>
            <a:pPr marL="0" indent="0" algn="l" rtl="0">
              <a:buNone/>
            </a:pPr>
            <a:r>
              <a:rPr lang="en-US" dirty="0"/>
              <a:t>(a)- Profits from commercial activity or from activity having a commercial nature</a:t>
            </a:r>
          </a:p>
          <a:p>
            <a:pPr marL="0" indent="0" algn="l" rtl="0">
              <a:buNone/>
            </a:pPr>
            <a:r>
              <a:rPr lang="en-US" dirty="0"/>
              <a:t>We must go back to the Iraqi commercial law 30 for the year 1980, where select business, for example</a:t>
            </a:r>
            <a:r>
              <a:rPr lang="ar-SA" dirty="0"/>
              <a:t>,</a:t>
            </a:r>
            <a:endParaRPr lang="en-US" dirty="0"/>
          </a:p>
          <a:p>
            <a:pPr marL="0" lvl="0" indent="0" algn="l" rtl="0">
              <a:buNone/>
            </a:pPr>
            <a:r>
              <a:rPr lang="en-US" dirty="0"/>
              <a:t>Bank</a:t>
            </a:r>
          </a:p>
          <a:p>
            <a:pPr marL="0" lvl="0" indent="0" algn="l" rtl="0">
              <a:buNone/>
            </a:pPr>
            <a:r>
              <a:rPr lang="en-US" dirty="0"/>
              <a:t>Insurance companies</a:t>
            </a:r>
          </a:p>
          <a:p>
            <a:pPr marL="0" lvl="0" indent="0" algn="l" rtl="0">
              <a:buNone/>
            </a:pPr>
            <a:r>
              <a:rPr lang="en-US" dirty="0"/>
              <a:t>Corporate Business</a:t>
            </a:r>
          </a:p>
          <a:p>
            <a:pPr marL="0" indent="0" algn="l" rtl="0">
              <a:buNone/>
            </a:pPr>
            <a:r>
              <a:rPr lang="en-US" dirty="0"/>
              <a:t>(B)- Vocations:</a:t>
            </a:r>
          </a:p>
          <a:p>
            <a:pPr marL="0" indent="0" algn="l" rtl="0">
              <a:buNone/>
            </a:pPr>
            <a:r>
              <a:rPr lang="en-US" dirty="0"/>
              <a:t>(C)- Professions:</a:t>
            </a:r>
          </a:p>
          <a:p>
            <a:pPr marL="0" indent="0" algn="l">
              <a:buNone/>
            </a:pPr>
            <a:r>
              <a:rPr lang="en-US" dirty="0"/>
              <a:t>(D)- including contracts, undertakings and compensation for non-fulfillment thereof if not for making good a loss sustained by the taxpayer</a:t>
            </a:r>
            <a:endParaRPr lang="ar-IQ" dirty="0"/>
          </a:p>
        </p:txBody>
      </p:sp>
    </p:spTree>
    <p:extLst>
      <p:ext uri="{BB962C8B-B14F-4D97-AF65-F5344CB8AC3E}">
        <p14:creationId xmlns:p14="http://schemas.microsoft.com/office/powerpoint/2010/main" val="485479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dirty="0"/>
              <a:t>Clarifying paragraphs as in Article 2 p 2:-</a:t>
            </a:r>
            <a:endParaRPr lang="ar-IQ" sz="3600" dirty="0"/>
          </a:p>
        </p:txBody>
      </p:sp>
      <p:sp>
        <p:nvSpPr>
          <p:cNvPr id="3" name="Content Placeholder 2"/>
          <p:cNvSpPr>
            <a:spLocks noGrp="1"/>
          </p:cNvSpPr>
          <p:nvPr>
            <p:ph idx="1"/>
          </p:nvPr>
        </p:nvSpPr>
        <p:spPr>
          <a:xfrm>
            <a:off x="107504" y="980728"/>
            <a:ext cx="8784976" cy="5760640"/>
          </a:xfrm>
        </p:spPr>
        <p:txBody>
          <a:bodyPr>
            <a:normAutofit fontScale="85000" lnSpcReduction="20000"/>
          </a:bodyPr>
          <a:lstStyle/>
          <a:p>
            <a:pPr marL="0" indent="0" algn="l" rtl="0">
              <a:buNone/>
            </a:pPr>
            <a:r>
              <a:rPr lang="en-US" dirty="0"/>
              <a:t>(A)- Interest: a reward given use of the capital of another person.  </a:t>
            </a:r>
          </a:p>
          <a:p>
            <a:pPr marL="0" indent="0" algn="l" rtl="0">
              <a:buNone/>
            </a:pPr>
            <a:r>
              <a:rPr lang="en-US" dirty="0"/>
              <a:t>(B)- Commissions: rate of the money taken when provides a service to others.</a:t>
            </a:r>
          </a:p>
          <a:p>
            <a:pPr marL="0" indent="0" algn="l" rtl="0">
              <a:buNone/>
            </a:pPr>
            <a:r>
              <a:rPr lang="en-US" dirty="0"/>
              <a:t>(C) - discount (Cut) the amount of the bill minus a financial ratio, and in the cases of pay the bill in cash before the date of payment.  </a:t>
            </a:r>
          </a:p>
          <a:p>
            <a:pPr marL="0" indent="0" algn="l" rtl="0">
              <a:buNone/>
            </a:pPr>
            <a:r>
              <a:rPr lang="en-US" dirty="0"/>
              <a:t>(D)- profit arising from trading in bonds and securities</a:t>
            </a:r>
            <a:r>
              <a:rPr lang="ar-SA" dirty="0"/>
              <a:t>.</a:t>
            </a:r>
            <a:endParaRPr lang="en-US" dirty="0"/>
          </a:p>
          <a:p>
            <a:pPr marL="0" indent="0" algn="l" rtl="0">
              <a:buNone/>
            </a:pPr>
            <a:r>
              <a:rPr lang="en-US" dirty="0"/>
              <a:t>The buying and selling stocks and bonds, But the tax legislators add the word professionalism and with standards:</a:t>
            </a:r>
          </a:p>
          <a:p>
            <a:pPr marL="0" indent="0" algn="l" rtl="0">
              <a:buNone/>
            </a:pPr>
            <a:r>
              <a:rPr lang="en-US" dirty="0"/>
              <a:t>- The work be commercial work</a:t>
            </a:r>
          </a:p>
          <a:p>
            <a:pPr marL="0" indent="0" algn="l" rtl="0">
              <a:buNone/>
            </a:pPr>
            <a:r>
              <a:rPr lang="en-US" dirty="0"/>
              <a:t>- That the person doing this business, for himself and his private account.</a:t>
            </a:r>
          </a:p>
          <a:p>
            <a:pPr marL="0" indent="0" algn="l" rtl="0">
              <a:buNone/>
            </a:pPr>
            <a:r>
              <a:rPr lang="en-US" dirty="0"/>
              <a:t>- That this business to be repeated in one year</a:t>
            </a:r>
            <a:r>
              <a:rPr lang="en-US" dirty="0" smtClean="0"/>
              <a:t>.</a:t>
            </a:r>
            <a:endParaRPr lang="en-US" dirty="0"/>
          </a:p>
        </p:txBody>
      </p:sp>
    </p:spTree>
    <p:extLst>
      <p:ext uri="{BB962C8B-B14F-4D97-AF65-F5344CB8AC3E}">
        <p14:creationId xmlns:p14="http://schemas.microsoft.com/office/powerpoint/2010/main" val="3792847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l">
              <a:buNone/>
            </a:pPr>
            <a:r>
              <a:rPr lang="en-US" dirty="0"/>
              <a:t> Rentals of agricultural land</a:t>
            </a:r>
            <a:r>
              <a:rPr lang="ar-SA" dirty="0"/>
              <a:t>.</a:t>
            </a:r>
            <a:endParaRPr lang="en-US" dirty="0"/>
          </a:p>
          <a:p>
            <a:pPr marL="0" indent="0" algn="l" rtl="0">
              <a:buNone/>
            </a:pPr>
            <a:r>
              <a:rPr lang="ar-SA" dirty="0" smtClean="0"/>
              <a:t>)</a:t>
            </a:r>
            <a:r>
              <a:rPr lang="en-US" dirty="0" smtClean="0"/>
              <a:t>4</a:t>
            </a:r>
            <a:r>
              <a:rPr lang="ar-SA" dirty="0" smtClean="0"/>
              <a:t>( </a:t>
            </a:r>
            <a:r>
              <a:rPr lang="en-US" dirty="0"/>
              <a:t>Profits arising from transfer of ownership or usufruct of immovable</a:t>
            </a:r>
          </a:p>
          <a:p>
            <a:pPr marL="0" indent="0" algn="l" rtl="0">
              <a:buNone/>
            </a:pPr>
            <a:r>
              <a:rPr lang="en-US" dirty="0"/>
              <a:t>The Rates in force in law</a:t>
            </a:r>
            <a:r>
              <a:rPr lang="ar-SA" dirty="0"/>
              <a:t>:- </a:t>
            </a:r>
            <a:endParaRPr lang="en-US" dirty="0"/>
          </a:p>
          <a:p>
            <a:pPr marL="0" indent="0" algn="l" rtl="0">
              <a:buNone/>
            </a:pPr>
            <a:r>
              <a:rPr lang="en-US" dirty="0"/>
              <a:t>The first 20 million Iraqi dinars exempt</a:t>
            </a:r>
          </a:p>
          <a:p>
            <a:pPr marL="0" indent="0" algn="l" rtl="0">
              <a:buNone/>
            </a:pPr>
            <a:r>
              <a:rPr lang="en-US" dirty="0" smtClean="0"/>
              <a:t>30 million </a:t>
            </a:r>
            <a:r>
              <a:rPr lang="en-US" dirty="0"/>
              <a:t>X 3%</a:t>
            </a:r>
          </a:p>
          <a:p>
            <a:pPr marL="0" indent="0" algn="l" rtl="0">
              <a:buNone/>
            </a:pPr>
            <a:r>
              <a:rPr lang="en-US" dirty="0"/>
              <a:t>30</a:t>
            </a:r>
            <a:r>
              <a:rPr lang="ar-SA" dirty="0" smtClean="0"/>
              <a:t> </a:t>
            </a:r>
            <a:r>
              <a:rPr lang="en-US" dirty="0"/>
              <a:t>million X 4%</a:t>
            </a:r>
          </a:p>
          <a:p>
            <a:pPr marL="0" indent="0" algn="l" rtl="0">
              <a:buNone/>
            </a:pPr>
            <a:r>
              <a:rPr lang="en-US" dirty="0"/>
              <a:t>30</a:t>
            </a:r>
            <a:r>
              <a:rPr lang="ar-SA" dirty="0" smtClean="0"/>
              <a:t> </a:t>
            </a:r>
            <a:r>
              <a:rPr lang="en-US" dirty="0"/>
              <a:t>million X 5%</a:t>
            </a:r>
          </a:p>
          <a:p>
            <a:pPr marL="0" indent="0" algn="l" rtl="0">
              <a:buNone/>
            </a:pPr>
            <a:r>
              <a:rPr lang="en-US" dirty="0"/>
              <a:t>Remaining X 6%</a:t>
            </a:r>
          </a:p>
          <a:p>
            <a:pPr marL="0" indent="0" algn="l">
              <a:buNone/>
            </a:pPr>
            <a:endParaRPr lang="ar-IQ" dirty="0"/>
          </a:p>
        </p:txBody>
      </p:sp>
    </p:spTree>
    <p:extLst>
      <p:ext uri="{BB962C8B-B14F-4D97-AF65-F5344CB8AC3E}">
        <p14:creationId xmlns:p14="http://schemas.microsoft.com/office/powerpoint/2010/main" val="429949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6264696"/>
          </a:xfrm>
        </p:spPr>
        <p:txBody>
          <a:bodyPr>
            <a:normAutofit/>
          </a:bodyPr>
          <a:lstStyle/>
          <a:p>
            <a:pPr marL="0" indent="0" algn="l" rtl="0">
              <a:buNone/>
            </a:pPr>
            <a:r>
              <a:rPr lang="en-US" b="1" dirty="0"/>
              <a:t>EX 1</a:t>
            </a:r>
            <a:r>
              <a:rPr lang="en-US" dirty="0"/>
              <a:t>: - sold the property in person 01/06/2011, which is located in </a:t>
            </a:r>
            <a:r>
              <a:rPr lang="en-US" dirty="0" err="1"/>
              <a:t>Bakhtiari</a:t>
            </a:r>
            <a:r>
              <a:rPr lang="en-US" dirty="0"/>
              <a:t> The estimated value of the property 480,000,000 ID</a:t>
            </a:r>
            <a:r>
              <a:rPr lang="ar-SA" dirty="0"/>
              <a:t>.</a:t>
            </a:r>
            <a:endParaRPr lang="en-US" dirty="0"/>
          </a:p>
          <a:p>
            <a:pPr marL="0" indent="0" algn="l" rtl="0">
              <a:buNone/>
            </a:pPr>
            <a:r>
              <a:rPr lang="en-US" b="1" dirty="0"/>
              <a:t>Required:  determine amount of the tax from ownership transfer income?</a:t>
            </a:r>
            <a:endParaRPr lang="en-US" dirty="0"/>
          </a:p>
          <a:p>
            <a:pPr marL="0" indent="0" algn="l" rtl="0">
              <a:buNone/>
            </a:pPr>
            <a:r>
              <a:rPr lang="en-US" b="1" dirty="0"/>
              <a:t>EX2</a:t>
            </a:r>
            <a:r>
              <a:rPr lang="en-US" dirty="0"/>
              <a:t>: - In 01.04.2012 ,</a:t>
            </a:r>
            <a:r>
              <a:rPr lang="en-US" dirty="0" err="1"/>
              <a:t>Muhsin</a:t>
            </a:r>
            <a:r>
              <a:rPr lang="en-US" dirty="0"/>
              <a:t> Muhammad sold common share of the house at amount 91,000,000 ID note that the stake was divided equally(1/2), and the ability of the house at amount  185,000,000 ID. In 01.09.2012 Mr. Ahmed sold the second portion of the house at amount 105.000.000 ID</a:t>
            </a:r>
            <a:r>
              <a:rPr lang="ar-SA" dirty="0"/>
              <a:t>.</a:t>
            </a:r>
            <a:endParaRPr lang="en-US" dirty="0"/>
          </a:p>
        </p:txBody>
      </p:sp>
    </p:spTree>
    <p:extLst>
      <p:ext uri="{BB962C8B-B14F-4D97-AF65-F5344CB8AC3E}">
        <p14:creationId xmlns:p14="http://schemas.microsoft.com/office/powerpoint/2010/main" val="2523901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a:t>Wage and salary </a:t>
            </a:r>
            <a:br>
              <a:rPr lang="en-US" dirty="0"/>
            </a:b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548680"/>
                <a:ext cx="8712968" cy="5577483"/>
              </a:xfrm>
            </p:spPr>
            <p:txBody>
              <a:bodyPr>
                <a:noAutofit/>
              </a:bodyPr>
              <a:lstStyle/>
              <a:p>
                <a:pPr marL="0" indent="0" algn="l">
                  <a:buNone/>
                </a:pPr>
                <a:r>
                  <a:rPr lang="en-US" sz="2800" dirty="0" smtClean="0"/>
                  <a:t>One </a:t>
                </a:r>
                <a:r>
                  <a:rPr lang="en-US" sz="2800" dirty="0"/>
                  <a:t>of the sources of the income it shall be imposed the income tax, wage and salary, it means both, the amount of many paid for a specific job, and there is different between the salary and the wage in degree of stability of the amount of the money, the salary is more stable than the wage in the year.</a:t>
                </a:r>
              </a:p>
              <a:p>
                <a:pPr marL="0" indent="0" algn="l">
                  <a:buNone/>
                </a:pPr>
                <a:r>
                  <a:rPr lang="ar-SA" sz="2800" dirty="0" smtClean="0"/>
                  <a:t>  </a:t>
                </a:r>
                <a:r>
                  <a:rPr lang="ar-IQ" sz="2800" dirty="0" smtClean="0"/>
                  <a:t> </a:t>
                </a:r>
                <a:r>
                  <a:rPr lang="en-US" sz="2800" dirty="0" smtClean="0"/>
                  <a:t> We </a:t>
                </a:r>
                <a:r>
                  <a:rPr lang="en-US" sz="2800" dirty="0"/>
                  <a:t>calculated by the following equation:-</a:t>
                </a:r>
              </a:p>
              <a:p>
                <a:pPr marL="0" indent="0" algn="l" rtl="0">
                  <a:buNone/>
                </a:pPr>
                <a:r>
                  <a:rPr lang="en-US" sz="2400" dirty="0"/>
                  <a:t>Annual Income = wage or salary  </a:t>
                </a:r>
                <a14:m>
                  <m:oMath xmlns:m="http://schemas.openxmlformats.org/officeDocument/2006/math">
                    <m:r>
                      <a:rPr lang="en-US" sz="2400" i="1">
                        <a:latin typeface="Cambria Math"/>
                      </a:rPr>
                      <m:t>×</m:t>
                    </m:r>
                  </m:oMath>
                </a14:m>
                <a:r>
                  <a:rPr lang="en-US" sz="2400" dirty="0"/>
                  <a:t> number of the months in the one year </a:t>
                </a:r>
                <a:endParaRPr lang="en-US" sz="2400" dirty="0" smtClean="0"/>
              </a:p>
              <a:p>
                <a:pPr marL="0" indent="0" algn="l">
                  <a:buNone/>
                </a:pPr>
                <a:r>
                  <a:rPr lang="en-US" sz="2800" dirty="0" smtClean="0"/>
                  <a:t>EX1</a:t>
                </a:r>
                <a:r>
                  <a:rPr lang="en-US" sz="2800" dirty="0"/>
                  <a:t>:</a:t>
                </a:r>
              </a:p>
              <a:p>
                <a:pPr marL="0" indent="0" algn="l">
                  <a:buNone/>
                </a:pPr>
                <a:r>
                  <a:rPr lang="en-US" sz="2800" dirty="0"/>
                  <a:t>Ahmed received a monthly salary of 710000 I.D, find income of the year. </a:t>
                </a:r>
              </a:p>
              <a:p>
                <a:pPr marL="0" indent="0" algn="l">
                  <a:buNone/>
                </a:pPr>
                <a:endParaRPr lang="ar-IQ"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548680"/>
                <a:ext cx="8712968" cy="5577483"/>
              </a:xfrm>
              <a:blipFill rotWithShape="1">
                <a:blip r:embed="rId2"/>
                <a:stretch>
                  <a:fillRect l="-1329" t="-984" r="-2028" b="-328"/>
                </a:stretch>
              </a:blipFill>
            </p:spPr>
            <p:txBody>
              <a:bodyPr/>
              <a:lstStyle/>
              <a:p>
                <a:r>
                  <a:rPr lang="ar-IQ">
                    <a:noFill/>
                  </a:rPr>
                  <a:t> </a:t>
                </a:r>
              </a:p>
            </p:txBody>
          </p:sp>
        </mc:Fallback>
      </mc:AlternateContent>
    </p:spTree>
    <p:extLst>
      <p:ext uri="{BB962C8B-B14F-4D97-AF65-F5344CB8AC3E}">
        <p14:creationId xmlns:p14="http://schemas.microsoft.com/office/powerpoint/2010/main" val="96509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224135"/>
          </a:xfrm>
        </p:spPr>
        <p:txBody>
          <a:bodyPr>
            <a:normAutofit fontScale="90000"/>
          </a:bodyPr>
          <a:lstStyle/>
          <a:p>
            <a:pPr rtl="0"/>
            <a:r>
              <a:rPr lang="en-US" b="1" dirty="0"/>
              <a:t>Clarification on tax</a:t>
            </a:r>
            <a:r>
              <a:rPr lang="ar-SA" b="1" dirty="0"/>
              <a:t>:</a:t>
            </a:r>
            <a:r>
              <a:rPr lang="en-US" dirty="0"/>
              <a:t/>
            </a:r>
            <a:br>
              <a:rPr lang="en-US" dirty="0"/>
            </a:br>
            <a:r>
              <a:rPr lang="en-US" b="1" dirty="0"/>
              <a:t>Definition of tax</a:t>
            </a:r>
            <a:r>
              <a:rPr lang="en-US" dirty="0"/>
              <a:t/>
            </a:r>
            <a:br>
              <a:rPr lang="en-US" dirty="0"/>
            </a:br>
            <a:endParaRPr lang="ar-IQ" dirty="0"/>
          </a:p>
        </p:txBody>
      </p:sp>
      <p:sp>
        <p:nvSpPr>
          <p:cNvPr id="3" name="Subtitle 2"/>
          <p:cNvSpPr>
            <a:spLocks noGrp="1"/>
          </p:cNvSpPr>
          <p:nvPr>
            <p:ph type="subTitle" idx="1"/>
          </p:nvPr>
        </p:nvSpPr>
        <p:spPr>
          <a:xfrm>
            <a:off x="395536" y="1628800"/>
            <a:ext cx="8496944" cy="4680520"/>
          </a:xfrm>
        </p:spPr>
        <p:txBody>
          <a:bodyPr>
            <a:normAutofit fontScale="92500"/>
          </a:bodyPr>
          <a:lstStyle/>
          <a:p>
            <a:pPr algn="just" rtl="0"/>
            <a:r>
              <a:rPr lang="en-US" sz="2400" dirty="0">
                <a:solidFill>
                  <a:schemeClr val="tx1"/>
                </a:solidFill>
              </a:rPr>
              <a:t>In the beginning we should clarify the meaning of tax, Tax is defined in many ways, and common definition is as below:</a:t>
            </a:r>
          </a:p>
          <a:p>
            <a:pPr algn="just" rtl="0"/>
            <a:r>
              <a:rPr lang="en-US" sz="2400" dirty="0" smtClean="0">
                <a:solidFill>
                  <a:schemeClr val="tx1"/>
                </a:solidFill>
              </a:rPr>
              <a:t>- </a:t>
            </a:r>
            <a:r>
              <a:rPr lang="en-US" sz="2400" dirty="0">
                <a:solidFill>
                  <a:schemeClr val="tx1"/>
                </a:solidFill>
              </a:rPr>
              <a:t>It is the process by which the sovereign, through its law making body, Raises revenues in order to use it for expenses of government.</a:t>
            </a:r>
          </a:p>
          <a:p>
            <a:pPr algn="just" rtl="0"/>
            <a:r>
              <a:rPr lang="en-US" sz="2400" dirty="0" smtClean="0">
                <a:solidFill>
                  <a:schemeClr val="tx1"/>
                </a:solidFill>
              </a:rPr>
              <a:t>- </a:t>
            </a:r>
            <a:r>
              <a:rPr lang="en-US" sz="2400" dirty="0">
                <a:solidFill>
                  <a:schemeClr val="tx1"/>
                </a:solidFill>
              </a:rPr>
              <a:t>It is a means for the government in increasing its revenue under the authority of the law, purposely used to promote welfare and protection of its citizenry.</a:t>
            </a:r>
          </a:p>
          <a:p>
            <a:pPr algn="just" rtl="0"/>
            <a:r>
              <a:rPr lang="en-US" sz="2400" dirty="0" smtClean="0">
                <a:solidFill>
                  <a:schemeClr val="tx1"/>
                </a:solidFill>
              </a:rPr>
              <a:t>- </a:t>
            </a:r>
            <a:r>
              <a:rPr lang="en-US" sz="2400" dirty="0">
                <a:solidFill>
                  <a:schemeClr val="tx1"/>
                </a:solidFill>
              </a:rPr>
              <a:t>It is the collection of the share of individual and organizational income by a government under the authority of the law.</a:t>
            </a:r>
          </a:p>
          <a:p>
            <a:pPr lvl="0" algn="just" rtl="0"/>
            <a:r>
              <a:rPr lang="en-US" sz="2400" dirty="0">
                <a:solidFill>
                  <a:schemeClr val="tx1"/>
                </a:solidFill>
              </a:rPr>
              <a:t>The tax is an amount of money paid to the state, final, without services directly, for their coverage of public expenditure or Expenses and to achieve the objectives of state, goals economic, financial and social</a:t>
            </a:r>
            <a:r>
              <a:rPr lang="ar-SA" sz="2400" dirty="0">
                <a:solidFill>
                  <a:schemeClr val="tx1"/>
                </a:solidFill>
              </a:rPr>
              <a:t>.</a:t>
            </a:r>
            <a:endParaRPr lang="en-US" sz="2400" dirty="0">
              <a:solidFill>
                <a:schemeClr val="tx1"/>
              </a:solidFill>
            </a:endParaRPr>
          </a:p>
          <a:p>
            <a:pPr algn="just"/>
            <a:endParaRPr lang="ar-IQ" sz="2400" dirty="0">
              <a:solidFill>
                <a:schemeClr val="tx1"/>
              </a:solidFill>
            </a:endParaRPr>
          </a:p>
        </p:txBody>
      </p:sp>
    </p:spTree>
    <p:extLst>
      <p:ext uri="{BB962C8B-B14F-4D97-AF65-F5344CB8AC3E}">
        <p14:creationId xmlns:p14="http://schemas.microsoft.com/office/powerpoint/2010/main" val="177217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Tax elements</a:t>
            </a:r>
            <a:endParaRPr lang="ar-IQ" dirty="0"/>
          </a:p>
        </p:txBody>
      </p:sp>
      <p:sp>
        <p:nvSpPr>
          <p:cNvPr id="3" name="Content Placeholder 2"/>
          <p:cNvSpPr>
            <a:spLocks noGrp="1"/>
          </p:cNvSpPr>
          <p:nvPr>
            <p:ph idx="1"/>
          </p:nvPr>
        </p:nvSpPr>
        <p:spPr>
          <a:xfrm>
            <a:off x="457200" y="980728"/>
            <a:ext cx="8229600" cy="5145435"/>
          </a:xfrm>
        </p:spPr>
        <p:txBody>
          <a:bodyPr>
            <a:normAutofit fontScale="92500" lnSpcReduction="10000"/>
          </a:bodyPr>
          <a:lstStyle/>
          <a:p>
            <a:pPr marL="0" indent="0" algn="l" rtl="0">
              <a:buNone/>
            </a:pPr>
            <a:r>
              <a:rPr lang="en-US" sz="2400" dirty="0" smtClean="0"/>
              <a:t>1-	The tax is amount of money.</a:t>
            </a:r>
          </a:p>
          <a:p>
            <a:pPr marL="0" indent="0" algn="l" rtl="0">
              <a:buNone/>
            </a:pPr>
            <a:r>
              <a:rPr lang="en-US" sz="2400" dirty="0" smtClean="0"/>
              <a:t>2-	Paid to the state.</a:t>
            </a:r>
          </a:p>
          <a:p>
            <a:pPr marL="0" indent="0" algn="l" rtl="0">
              <a:buNone/>
            </a:pPr>
            <a:r>
              <a:rPr lang="en-US" sz="2400" dirty="0" smtClean="0"/>
              <a:t>3-	Final “From this point can find out the difference between the tax and loan “Because the amount of the loan should be returned, but the amount of the tax cannot be returned.</a:t>
            </a:r>
          </a:p>
          <a:p>
            <a:pPr marL="0" indent="0" algn="l" rtl="0">
              <a:buNone/>
            </a:pPr>
            <a:r>
              <a:rPr lang="en-US" sz="2400" dirty="0" smtClean="0"/>
              <a:t>4-	Without direct service, the tax payer does not receive direct and or special benefit in return “this means the difference between the tax and fee is in submitting the direct service.</a:t>
            </a:r>
          </a:p>
          <a:p>
            <a:pPr marL="0" indent="0" algn="l" rtl="0">
              <a:buNone/>
            </a:pPr>
            <a:r>
              <a:rPr lang="en-US" sz="2400" dirty="0" smtClean="0"/>
              <a:t>5-	To cover the public expenditure or Expenses.</a:t>
            </a:r>
          </a:p>
          <a:p>
            <a:pPr marL="0" indent="0" algn="l" rtl="0">
              <a:buNone/>
            </a:pPr>
            <a:r>
              <a:rPr lang="en-US" sz="2400" dirty="0" smtClean="0"/>
              <a:t>6-	It is spent by the government for the common interest and benefit of the people.</a:t>
            </a:r>
          </a:p>
          <a:p>
            <a:pPr marL="0" indent="0" algn="l" rtl="0">
              <a:buNone/>
            </a:pPr>
            <a:r>
              <a:rPr lang="en-US" sz="2400" dirty="0" smtClean="0"/>
              <a:t>7-	Organized by a law.</a:t>
            </a:r>
          </a:p>
          <a:p>
            <a:pPr marL="0" indent="0" algn="l" rtl="0">
              <a:buNone/>
            </a:pPr>
            <a:r>
              <a:rPr lang="en-US" sz="2400" dirty="0" smtClean="0"/>
              <a:t>8-	To achieve the state objectives, of economic, financial and social goals.</a:t>
            </a:r>
            <a:endParaRPr lang="en-US" sz="2400" dirty="0"/>
          </a:p>
        </p:txBody>
      </p:sp>
    </p:spTree>
    <p:extLst>
      <p:ext uri="{BB962C8B-B14F-4D97-AF65-F5344CB8AC3E}">
        <p14:creationId xmlns:p14="http://schemas.microsoft.com/office/powerpoint/2010/main" val="275768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Objectives of Tax </a:t>
            </a:r>
            <a:endParaRPr lang="ar-IQ" dirty="0"/>
          </a:p>
        </p:txBody>
      </p:sp>
      <p:sp>
        <p:nvSpPr>
          <p:cNvPr id="3" name="Content Placeholder 2"/>
          <p:cNvSpPr>
            <a:spLocks noGrp="1"/>
          </p:cNvSpPr>
          <p:nvPr>
            <p:ph idx="1"/>
          </p:nvPr>
        </p:nvSpPr>
        <p:spPr>
          <a:xfrm>
            <a:off x="457200" y="980728"/>
            <a:ext cx="8229600" cy="5616624"/>
          </a:xfrm>
        </p:spPr>
        <p:txBody>
          <a:bodyPr>
            <a:normAutofit fontScale="92500" lnSpcReduction="20000"/>
          </a:bodyPr>
          <a:lstStyle/>
          <a:p>
            <a:pPr marL="0" indent="0" algn="just" rtl="0">
              <a:buNone/>
            </a:pPr>
            <a:r>
              <a:rPr lang="en-US" dirty="0" smtClean="0"/>
              <a:t>         Tax is permanent instrument for collecting revenues. It is a major source of revenue in the developed world and has been appearing as an important source of revenue in the developing world as well. It has been an instrument of social and economic policy for the government. Taxes are primary revenue yielding tools of the Government of modern. The government levies taxes in order to achieve following objectives:</a:t>
            </a:r>
          </a:p>
          <a:p>
            <a:pPr marL="0" indent="0" algn="l" rtl="0">
              <a:buNone/>
            </a:pPr>
            <a:r>
              <a:rPr lang="en-US" dirty="0" smtClean="0"/>
              <a:t>- For collection of revenue to run and administer the Government;</a:t>
            </a:r>
          </a:p>
          <a:p>
            <a:pPr marL="0" indent="0" algn="l" rtl="0">
              <a:buNone/>
            </a:pPr>
            <a:r>
              <a:rPr lang="en-US" dirty="0" smtClean="0"/>
              <a:t>- To use as a tool for implementation of its policies; and</a:t>
            </a:r>
          </a:p>
          <a:p>
            <a:pPr marL="0" indent="0" algn="l" rtl="0">
              <a:buNone/>
            </a:pPr>
            <a:r>
              <a:rPr lang="en-US" dirty="0" smtClean="0"/>
              <a:t>- For fair distribution of wealth.</a:t>
            </a:r>
          </a:p>
          <a:p>
            <a:pPr marL="0" indent="0" algn="l" rtl="0">
              <a:buNone/>
            </a:pPr>
            <a:endParaRPr lang="ar-IQ" dirty="0"/>
          </a:p>
        </p:txBody>
      </p:sp>
    </p:spTree>
    <p:extLst>
      <p:ext uri="{BB962C8B-B14F-4D97-AF65-F5344CB8AC3E}">
        <p14:creationId xmlns:p14="http://schemas.microsoft.com/office/powerpoint/2010/main" val="26012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Tax rules:</a:t>
            </a:r>
            <a:br>
              <a:rPr lang="en-US" dirty="0" smtClean="0"/>
            </a:br>
            <a:endParaRPr lang="ar-IQ" dirty="0"/>
          </a:p>
        </p:txBody>
      </p:sp>
      <p:sp>
        <p:nvSpPr>
          <p:cNvPr id="3" name="Content Placeholder 2"/>
          <p:cNvSpPr>
            <a:spLocks noGrp="1"/>
          </p:cNvSpPr>
          <p:nvPr>
            <p:ph idx="1"/>
          </p:nvPr>
        </p:nvSpPr>
        <p:spPr>
          <a:xfrm>
            <a:off x="457200" y="620688"/>
            <a:ext cx="8229600" cy="5832648"/>
          </a:xfrm>
        </p:spPr>
        <p:txBody>
          <a:bodyPr>
            <a:normAutofit fontScale="92500" lnSpcReduction="10000"/>
          </a:bodyPr>
          <a:lstStyle/>
          <a:p>
            <a:pPr marL="0" indent="0" algn="l" rtl="0">
              <a:buNone/>
            </a:pPr>
            <a:r>
              <a:rPr lang="en-US" dirty="0" smtClean="0"/>
              <a:t>Adam Smith in his famous book “Wealth of Nations” has elaborated following</a:t>
            </a:r>
          </a:p>
          <a:p>
            <a:pPr marL="0" indent="0" algn="l" rtl="0">
              <a:buNone/>
            </a:pPr>
            <a:r>
              <a:rPr lang="en-US" dirty="0" smtClean="0"/>
              <a:t>Canons of Taxation:</a:t>
            </a:r>
          </a:p>
          <a:p>
            <a:pPr marL="0" indent="0" algn="l" rtl="0">
              <a:buNone/>
            </a:pPr>
            <a:r>
              <a:rPr lang="en-US" dirty="0" smtClean="0"/>
              <a:t>1-	Convenience of payment (Appropriate)</a:t>
            </a:r>
          </a:p>
          <a:p>
            <a:pPr marL="0" indent="0" algn="l" rtl="0">
              <a:buNone/>
            </a:pPr>
            <a:r>
              <a:rPr lang="en-US" dirty="0" smtClean="0"/>
              <a:t>Taxes should be collected at a time and in a manner convenient for taxpayer, this means the time of the tax calculation should be suitable with the income generating time.</a:t>
            </a:r>
          </a:p>
          <a:p>
            <a:pPr marL="0" indent="0" algn="l" rtl="0">
              <a:buNone/>
            </a:pPr>
            <a:r>
              <a:rPr lang="en-US" dirty="0" smtClean="0"/>
              <a:t>2-	Economy</a:t>
            </a:r>
          </a:p>
          <a:p>
            <a:pPr marL="0" indent="0" algn="l" rtl="0">
              <a:buNone/>
            </a:pPr>
            <a:r>
              <a:rPr lang="en-US" dirty="0" smtClean="0"/>
              <a:t>Taxes should not be expensive to collect and should not discourage business. this means the tax revenues are more than the cost of tax expenses.</a:t>
            </a:r>
            <a:endParaRPr lang="en-US" dirty="0"/>
          </a:p>
        </p:txBody>
      </p:sp>
    </p:spTree>
    <p:extLst>
      <p:ext uri="{BB962C8B-B14F-4D97-AF65-F5344CB8AC3E}">
        <p14:creationId xmlns:p14="http://schemas.microsoft.com/office/powerpoint/2010/main" val="48835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586" y="116632"/>
            <a:ext cx="8640960" cy="5262979"/>
          </a:xfrm>
          <a:prstGeom prst="rect">
            <a:avLst/>
          </a:prstGeom>
        </p:spPr>
        <p:txBody>
          <a:bodyPr wrap="square">
            <a:spAutoFit/>
          </a:bodyPr>
          <a:lstStyle/>
          <a:p>
            <a:pPr algn="l" rtl="0"/>
            <a:r>
              <a:rPr lang="en-US" sz="2800" dirty="0" smtClean="0"/>
              <a:t>3-	Justice: </a:t>
            </a:r>
          </a:p>
          <a:p>
            <a:pPr algn="l" rtl="0"/>
            <a:r>
              <a:rPr lang="en-US" sz="2800" dirty="0" smtClean="0"/>
              <a:t>The tax should take in consideration the taxpayer's ability to pay; there is horizontal and vertical Justice.</a:t>
            </a:r>
          </a:p>
          <a:p>
            <a:pPr algn="l" rtl="0"/>
            <a:r>
              <a:rPr lang="en-US" sz="2800" dirty="0" smtClean="0"/>
              <a:t>-	Horizontal justice: the tax must be imposed on each sample in a single chip, such as a doctor,  lawyer, engineer,</a:t>
            </a:r>
          </a:p>
          <a:p>
            <a:pPr algn="l" rtl="0"/>
            <a:r>
              <a:rPr lang="en-US" sz="2800" dirty="0" smtClean="0"/>
              <a:t>-	Vertical Justice: It is taking into consideration the size of the income  during  the tax calculating, as in the case of the relative tax.</a:t>
            </a:r>
          </a:p>
          <a:p>
            <a:pPr algn="l" rtl="0"/>
            <a:r>
              <a:rPr lang="en-US" sz="2800" dirty="0" smtClean="0"/>
              <a:t>4- Certainty (Clarification)</a:t>
            </a:r>
          </a:p>
          <a:p>
            <a:pPr algn="l" rtl="0"/>
            <a:r>
              <a:rPr lang="en-US" sz="2800" dirty="0" smtClean="0"/>
              <a:t>Tax liabilities should be clear and certain, this means the legal items for the Tax should be clear to all.</a:t>
            </a:r>
          </a:p>
          <a:p>
            <a:pPr algn="l" rtl="0"/>
            <a:r>
              <a:rPr lang="en-US" sz="2800" dirty="0" smtClean="0"/>
              <a:t>Following are some broad principles for levy of taxes:</a:t>
            </a:r>
          </a:p>
        </p:txBody>
      </p:sp>
    </p:spTree>
    <p:extLst>
      <p:ext uri="{BB962C8B-B14F-4D97-AF65-F5344CB8AC3E}">
        <p14:creationId xmlns:p14="http://schemas.microsoft.com/office/powerpoint/2010/main" val="300923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640960" cy="5262979"/>
          </a:xfrm>
          <a:prstGeom prst="rect">
            <a:avLst/>
          </a:prstGeom>
        </p:spPr>
        <p:txBody>
          <a:bodyPr wrap="square">
            <a:spAutoFit/>
          </a:bodyPr>
          <a:lstStyle/>
          <a:p>
            <a:pPr algn="l" rtl="0"/>
            <a:r>
              <a:rPr lang="en-US" sz="2400" dirty="0" smtClean="0"/>
              <a:t>5- The Benefit Principle.</a:t>
            </a:r>
          </a:p>
          <a:p>
            <a:pPr algn="l" rtl="0"/>
            <a:r>
              <a:rPr lang="en-US" sz="2400" dirty="0" smtClean="0"/>
              <a:t>This principle holds that the individuals should be taxed in proportion to the benefits they receive from the governments and that taxes should be paid by those people who receive the direct benefit of government programs and projects out of the taxes paid.</a:t>
            </a:r>
          </a:p>
          <a:p>
            <a:pPr algn="l" rtl="0"/>
            <a:r>
              <a:rPr lang="en-US" sz="2400" dirty="0" smtClean="0"/>
              <a:t>6- The Ability-to-Pay Principle.</a:t>
            </a:r>
          </a:p>
          <a:p>
            <a:pPr algn="l" rtl="0"/>
            <a:r>
              <a:rPr lang="en-US" sz="2400" dirty="0" smtClean="0"/>
              <a:t>This principle holds that taxes should relate with the person’s income or the ability to pay, that is, those with greater income or wealth who can afford to pay should be taxed. Similarly, even rate of tax could increase with higher income.</a:t>
            </a:r>
          </a:p>
          <a:p>
            <a:pPr algn="l" rtl="0"/>
            <a:r>
              <a:rPr lang="en-US" sz="2400" dirty="0" smtClean="0"/>
              <a:t>7- The Equal-Distribution Principle.</a:t>
            </a:r>
          </a:p>
          <a:p>
            <a:pPr algn="l" rtl="0"/>
            <a:r>
              <a:rPr lang="en-US" sz="2400" dirty="0" smtClean="0"/>
              <a:t>Income, wealth, and transaction may be taxed at a fixed percentage; that is, people who earn more and spend more should pay more taxes, but not pay a higher rate of tax</a:t>
            </a:r>
            <a:endParaRPr lang="en-US" sz="2400" dirty="0"/>
          </a:p>
        </p:txBody>
      </p:sp>
    </p:spTree>
    <p:extLst>
      <p:ext uri="{BB962C8B-B14F-4D97-AF65-F5344CB8AC3E}">
        <p14:creationId xmlns:p14="http://schemas.microsoft.com/office/powerpoint/2010/main" val="396915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772400" cy="504056"/>
          </a:xfrm>
        </p:spPr>
        <p:txBody>
          <a:bodyPr>
            <a:normAutofit fontScale="90000"/>
          </a:bodyPr>
          <a:lstStyle/>
          <a:p>
            <a:pPr rtl="0"/>
            <a:r>
              <a:rPr lang="en-US" b="1" dirty="0" smtClean="0"/>
              <a:t>Structure of taxes</a:t>
            </a:r>
            <a:r>
              <a:rPr lang="en-US" dirty="0" smtClean="0"/>
              <a:t/>
            </a:r>
            <a:br>
              <a:rPr lang="en-US" dirty="0" smtClean="0"/>
            </a:br>
            <a:endParaRPr lang="ar-IQ" dirty="0"/>
          </a:p>
        </p:txBody>
      </p:sp>
      <p:sp>
        <p:nvSpPr>
          <p:cNvPr id="3" name="Subtitle 2"/>
          <p:cNvSpPr>
            <a:spLocks noGrp="1"/>
          </p:cNvSpPr>
          <p:nvPr>
            <p:ph type="subTitle" idx="1"/>
          </p:nvPr>
        </p:nvSpPr>
        <p:spPr>
          <a:xfrm>
            <a:off x="251520" y="836712"/>
            <a:ext cx="8568952" cy="5688632"/>
          </a:xfrm>
        </p:spPr>
        <p:txBody>
          <a:bodyPr>
            <a:normAutofit fontScale="70000" lnSpcReduction="20000"/>
          </a:bodyPr>
          <a:lstStyle/>
          <a:p>
            <a:pPr algn="l" rtl="0"/>
            <a:r>
              <a:rPr lang="en-US" dirty="0" smtClean="0">
                <a:solidFill>
                  <a:schemeClr val="tx1"/>
                </a:solidFill>
              </a:rPr>
              <a:t>Proportional </a:t>
            </a:r>
            <a:r>
              <a:rPr lang="en-US" dirty="0">
                <a:solidFill>
                  <a:schemeClr val="tx1"/>
                </a:solidFill>
              </a:rPr>
              <a:t>tax.</a:t>
            </a:r>
          </a:p>
          <a:p>
            <a:pPr algn="l" rtl="0"/>
            <a:r>
              <a:rPr lang="en-US" dirty="0">
                <a:solidFill>
                  <a:schemeClr val="tx1"/>
                </a:solidFill>
              </a:rPr>
              <a:t>A tax system that requires the same percentage of income from all taxpayers, regardless of their earnings. A proportional tax applies the same tax rate across low-, middle- and high-income taxpayers. The proportional tax is in contrast to a progressive tax, where taxpayers with higher incomes pay higher tax rates than taxpayers with lower incomes. A proportional tax is also called a flat tax</a:t>
            </a:r>
            <a:r>
              <a:rPr lang="en-US" dirty="0" smtClean="0">
                <a:solidFill>
                  <a:schemeClr val="tx1"/>
                </a:solidFill>
              </a:rPr>
              <a:t>.</a:t>
            </a:r>
          </a:p>
          <a:p>
            <a:pPr algn="l" rtl="0"/>
            <a:r>
              <a:rPr lang="en-US" dirty="0" smtClean="0">
                <a:solidFill>
                  <a:schemeClr val="tx1"/>
                </a:solidFill>
              </a:rPr>
              <a:t>- </a:t>
            </a:r>
            <a:r>
              <a:rPr lang="en-US" dirty="0">
                <a:solidFill>
                  <a:schemeClr val="tx1"/>
                </a:solidFill>
              </a:rPr>
              <a:t>Regressive tax.</a:t>
            </a:r>
          </a:p>
          <a:p>
            <a:pPr algn="l" rtl="0"/>
            <a:r>
              <a:rPr lang="en-US" dirty="0">
                <a:solidFill>
                  <a:schemeClr val="tx1"/>
                </a:solidFill>
              </a:rPr>
              <a:t>A tax that takes a larger percentage from a person’s low-income than from another person’s high-income. A regressive tax is generally a tax that is applied uniformly. This means that it hits lower-income individuals harder</a:t>
            </a:r>
            <a:r>
              <a:rPr lang="en-US" dirty="0" smtClean="0">
                <a:solidFill>
                  <a:schemeClr val="tx1"/>
                </a:solidFill>
              </a:rPr>
              <a:t>.</a:t>
            </a:r>
          </a:p>
          <a:p>
            <a:pPr algn="l" rtl="0"/>
            <a:r>
              <a:rPr lang="en-US" dirty="0" smtClean="0">
                <a:solidFill>
                  <a:schemeClr val="tx1"/>
                </a:solidFill>
              </a:rPr>
              <a:t>- </a:t>
            </a:r>
            <a:r>
              <a:rPr lang="en-US" dirty="0">
                <a:solidFill>
                  <a:schemeClr val="tx1"/>
                </a:solidFill>
              </a:rPr>
              <a:t>Progressive tax.</a:t>
            </a:r>
          </a:p>
          <a:p>
            <a:pPr algn="l"/>
            <a:r>
              <a:rPr lang="en-US" dirty="0">
                <a:solidFill>
                  <a:schemeClr val="tx1"/>
                </a:solidFill>
              </a:rPr>
              <a:t>A tax that takes a larger percentage from high-income earners than it does from low-income earners. In other words, the more one earns, the more tax he would have to pay. The tax amount is proportionately equal to someone’s status in the society. A rich man should pay more than a poor man.</a:t>
            </a:r>
          </a:p>
          <a:p>
            <a:pPr algn="l"/>
            <a:endParaRPr lang="ar-IQ" dirty="0">
              <a:solidFill>
                <a:schemeClr val="tx1"/>
              </a:solidFill>
            </a:endParaRPr>
          </a:p>
        </p:txBody>
      </p:sp>
    </p:spTree>
    <p:extLst>
      <p:ext uri="{BB962C8B-B14F-4D97-AF65-F5344CB8AC3E}">
        <p14:creationId xmlns:p14="http://schemas.microsoft.com/office/powerpoint/2010/main" val="353486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3696</Words>
  <Application>Microsoft Office PowerPoint</Application>
  <PresentationFormat>On-screen Show (4:3)</PresentationFormat>
  <Paragraphs>200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Importance of Tax, Types and Objectives of Tax </vt:lpstr>
      <vt:lpstr>PowerPoint Presentation</vt:lpstr>
      <vt:lpstr>Clarification on tax: Definition of tax </vt:lpstr>
      <vt:lpstr>Tax elements</vt:lpstr>
      <vt:lpstr>Objectives of Tax </vt:lpstr>
      <vt:lpstr>Tax rules: </vt:lpstr>
      <vt:lpstr>PowerPoint Presentation</vt:lpstr>
      <vt:lpstr>PowerPoint Presentation</vt:lpstr>
      <vt:lpstr>Structure of taxes </vt:lpstr>
      <vt:lpstr>PowerPoint Presentation</vt:lpstr>
      <vt:lpstr>Sources of tax legislation:- </vt:lpstr>
      <vt:lpstr>System of taxation in Iraq</vt:lpstr>
      <vt:lpstr>PowerPoint Presentation</vt:lpstr>
      <vt:lpstr>PowerPoint Presentation</vt:lpstr>
      <vt:lpstr>the Importance of Tax</vt:lpstr>
      <vt:lpstr>Article 1. Of law tax 113 in 1982 </vt:lpstr>
      <vt:lpstr>PowerPoint Presentation</vt:lpstr>
      <vt:lpstr>Taxation standards</vt:lpstr>
      <vt:lpstr>Article 1 paragraph 10 :-</vt:lpstr>
      <vt:lpstr>PowerPoint Presentation</vt:lpstr>
      <vt:lpstr>PowerPoint Presentation</vt:lpstr>
      <vt:lpstr>Article 5 :-</vt:lpstr>
      <vt:lpstr>Article 3:</vt:lpstr>
      <vt:lpstr>PowerPoint Presentation</vt:lpstr>
      <vt:lpstr>Article 2.</vt:lpstr>
      <vt:lpstr>Clarifying paragraphs as in Article 2 p 2:-</vt:lpstr>
      <vt:lpstr>PowerPoint Presentation</vt:lpstr>
      <vt:lpstr>PowerPoint Presentation</vt:lpstr>
      <vt:lpstr>Wage and salary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Tax, Types and Objectives of Tax</dc:title>
  <dc:creator>Ram For Computer</dc:creator>
  <cp:lastModifiedBy>Ram For Computer</cp:lastModifiedBy>
  <cp:revision>12</cp:revision>
  <dcterms:created xsi:type="dcterms:W3CDTF">2016-10-11T08:47:11Z</dcterms:created>
  <dcterms:modified xsi:type="dcterms:W3CDTF">2016-10-12T15:30:23Z</dcterms:modified>
</cp:coreProperties>
</file>