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347" r:id="rId2"/>
    <p:sldId id="368" r:id="rId3"/>
    <p:sldId id="369" r:id="rId4"/>
    <p:sldId id="371" r:id="rId5"/>
    <p:sldId id="372" r:id="rId6"/>
    <p:sldId id="373" r:id="rId7"/>
    <p:sldId id="374" r:id="rId8"/>
    <p:sldId id="375" r:id="rId9"/>
    <p:sldId id="376" r:id="rId10"/>
    <p:sldId id="380" r:id="rId11"/>
    <p:sldId id="381" r:id="rId12"/>
    <p:sldId id="383" r:id="rId13"/>
    <p:sldId id="384" r:id="rId14"/>
    <p:sldId id="387" r:id="rId15"/>
    <p:sldId id="388" r:id="rId16"/>
    <p:sldId id="390" r:id="rId17"/>
    <p:sldId id="391" r:id="rId18"/>
    <p:sldId id="392" r:id="rId19"/>
    <p:sldId id="415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23" r:id="rId30"/>
    <p:sldId id="424" r:id="rId31"/>
    <p:sldId id="427" r:id="rId32"/>
    <p:sldId id="428" r:id="rId33"/>
    <p:sldId id="429" r:id="rId34"/>
    <p:sldId id="430" r:id="rId35"/>
    <p:sldId id="433" r:id="rId36"/>
    <p:sldId id="442" r:id="rId37"/>
    <p:sldId id="443" r:id="rId38"/>
    <p:sldId id="444" r:id="rId39"/>
    <p:sldId id="262" r:id="rId40"/>
    <p:sldId id="447" r:id="rId41"/>
    <p:sldId id="490" r:id="rId42"/>
    <p:sldId id="491" r:id="rId43"/>
    <p:sldId id="492" r:id="rId44"/>
    <p:sldId id="493" r:id="rId45"/>
    <p:sldId id="494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0502" autoAdjust="0"/>
  </p:normalViewPr>
  <p:slideViewPr>
    <p:cSldViewPr>
      <p:cViewPr varScale="1">
        <p:scale>
          <a:sx n="74" d="100"/>
          <a:sy n="74" d="100"/>
        </p:scale>
        <p:origin x="10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2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5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12" Type="http://schemas.openxmlformats.org/officeDocument/2006/relationships/image" Target="../media/image114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image" Target="../media/image127.wmf"/><Relationship Id="rId3" Type="http://schemas.openxmlformats.org/officeDocument/2006/relationships/image" Target="../media/image119.wmf"/><Relationship Id="rId7" Type="http://schemas.openxmlformats.org/officeDocument/2006/relationships/image" Target="../media/image121.wmf"/><Relationship Id="rId12" Type="http://schemas.openxmlformats.org/officeDocument/2006/relationships/image" Target="../media/image126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0.wmf"/><Relationship Id="rId11" Type="http://schemas.openxmlformats.org/officeDocument/2006/relationships/image" Target="../media/image125.wmf"/><Relationship Id="rId5" Type="http://schemas.openxmlformats.org/officeDocument/2006/relationships/image" Target="../media/image112.wmf"/><Relationship Id="rId10" Type="http://schemas.openxmlformats.org/officeDocument/2006/relationships/image" Target="../media/image124.wmf"/><Relationship Id="rId4" Type="http://schemas.openxmlformats.org/officeDocument/2006/relationships/image" Target="../media/image110.wmf"/><Relationship Id="rId9" Type="http://schemas.openxmlformats.org/officeDocument/2006/relationships/image" Target="../media/image12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12" Type="http://schemas.openxmlformats.org/officeDocument/2006/relationships/image" Target="../media/image143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11" Type="http://schemas.openxmlformats.org/officeDocument/2006/relationships/image" Target="../media/image142.wmf"/><Relationship Id="rId5" Type="http://schemas.openxmlformats.org/officeDocument/2006/relationships/image" Target="../media/image136.wmf"/><Relationship Id="rId10" Type="http://schemas.openxmlformats.org/officeDocument/2006/relationships/image" Target="../media/image141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4" Type="http://schemas.openxmlformats.org/officeDocument/2006/relationships/image" Target="../media/image14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52B5E3-6DB5-439A-A73D-6FFD58839821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DEFC8E0-9926-4451-B68B-06742565D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514042-E63B-4E47-9427-DE6E761F6AF7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5E5284-E2DA-4619-A8FD-D2C72D536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arzan.mawlood@su.edu.krd" TargetMode="Externa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wmf"/><Relationship Id="rId21" Type="http://schemas.openxmlformats.org/officeDocument/2006/relationships/image" Target="../media/image532.png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24" Type="http://schemas.openxmlformats.org/officeDocument/2006/relationships/image" Target="../media/image16.wmf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8.wmf"/><Relationship Id="rId22" Type="http://schemas.openxmlformats.org/officeDocument/2006/relationships/image" Target="../media/image20.png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16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15" Type="http://schemas.openxmlformats.org/officeDocument/2006/relationships/image" Target="../media/image20.png"/><Relationship Id="rId23" Type="http://schemas.openxmlformats.org/officeDocument/2006/relationships/image" Target="../media/image83.png"/><Relationship Id="rId19" Type="http://schemas.openxmlformats.org/officeDocument/2006/relationships/image" Target="../media/image22.wmf"/><Relationship Id="rId14" Type="http://schemas.openxmlformats.org/officeDocument/2006/relationships/image" Target="../media/image533.png"/><Relationship Id="rId22" Type="http://schemas.openxmlformats.org/officeDocument/2006/relationships/image" Target="../media/image8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104.png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3.wmf"/><Relationship Id="rId18" Type="http://schemas.openxmlformats.org/officeDocument/2006/relationships/image" Target="../media/image114.png"/><Relationship Id="rId3" Type="http://schemas.openxmlformats.org/officeDocument/2006/relationships/image" Target="../media/image84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168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74.png"/><Relationship Id="rId7" Type="http://schemas.openxmlformats.org/officeDocument/2006/relationships/image" Target="../media/image40.wmf"/><Relationship Id="rId12" Type="http://schemas.openxmlformats.org/officeDocument/2006/relationships/image" Target="../media/image1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11" Type="http://schemas.openxmlformats.org/officeDocument/2006/relationships/image" Target="../media/image154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190.png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2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oleObject" Target="../embeddings/oleObject40.bin"/><Relationship Id="rId7" Type="http://schemas.openxmlformats.org/officeDocument/2006/relationships/image" Target="../media/image2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wmf"/><Relationship Id="rId9" Type="http://schemas.openxmlformats.org/officeDocument/2006/relationships/image" Target="../media/image1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1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49.wmf"/><Relationship Id="rId9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16" Type="http://schemas.openxmlformats.org/officeDocument/2006/relationships/image" Target="../media/image497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9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63.png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1.wmf"/><Relationship Id="rId17" Type="http://schemas.openxmlformats.org/officeDocument/2006/relationships/image" Target="../media/image27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54.png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69.png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image" Target="../media/image76.png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5.png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png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image" Target="../media/image93.png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9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2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image" Target="../media/image101.png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10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91.bin"/><Relationship Id="rId26" Type="http://schemas.openxmlformats.org/officeDocument/2006/relationships/oleObject" Target="../embeddings/oleObject95.bin"/><Relationship Id="rId3" Type="http://schemas.openxmlformats.org/officeDocument/2006/relationships/oleObject" Target="../embeddings/oleObject84.bin"/><Relationship Id="rId21" Type="http://schemas.openxmlformats.org/officeDocument/2006/relationships/image" Target="../media/image111.wmf"/><Relationship Id="rId7" Type="http://schemas.openxmlformats.org/officeDocument/2006/relationships/image" Target="../media/image116.png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109.wmf"/><Relationship Id="rId25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29" Type="http://schemas.openxmlformats.org/officeDocument/2006/relationships/image" Target="../media/image115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4.wmf"/><Relationship Id="rId11" Type="http://schemas.openxmlformats.org/officeDocument/2006/relationships/image" Target="../media/image106.wmf"/><Relationship Id="rId24" Type="http://schemas.openxmlformats.org/officeDocument/2006/relationships/oleObject" Target="../embeddings/oleObject94.bin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108.wmf"/><Relationship Id="rId23" Type="http://schemas.openxmlformats.org/officeDocument/2006/relationships/image" Target="../media/image112.wmf"/><Relationship Id="rId28" Type="http://schemas.openxmlformats.org/officeDocument/2006/relationships/oleObject" Target="../embeddings/oleObject96.bin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110.wmf"/><Relationship Id="rId31" Type="http://schemas.openxmlformats.org/officeDocument/2006/relationships/oleObject" Target="../embeddings/oleObject98.bin"/><Relationship Id="rId4" Type="http://schemas.openxmlformats.org/officeDocument/2006/relationships/image" Target="../media/image103.wmf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114.wmf"/><Relationship Id="rId30" Type="http://schemas.openxmlformats.org/officeDocument/2006/relationships/oleObject" Target="../embeddings/oleObject97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2" Type="http://schemas.openxmlformats.org/officeDocument/2006/relationships/image" Target="../media/image49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0.bin"/><Relationship Id="rId3" Type="http://schemas.openxmlformats.org/officeDocument/2006/relationships/oleObject" Target="../embeddings/oleObject99.bin"/><Relationship Id="rId21" Type="http://schemas.openxmlformats.org/officeDocument/2006/relationships/image" Target="../media/image123.wmf"/><Relationship Id="rId7" Type="http://schemas.openxmlformats.org/officeDocument/2006/relationships/image" Target="../media/image116.png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121.wmf"/><Relationship Id="rId25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29" Type="http://schemas.openxmlformats.org/officeDocument/2006/relationships/image" Target="../media/image127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8.wmf"/><Relationship Id="rId11" Type="http://schemas.openxmlformats.org/officeDocument/2006/relationships/image" Target="../media/image110.wmf"/><Relationship Id="rId24" Type="http://schemas.openxmlformats.org/officeDocument/2006/relationships/oleObject" Target="../embeddings/oleObject109.bin"/><Relationship Id="rId5" Type="http://schemas.openxmlformats.org/officeDocument/2006/relationships/oleObject" Target="../embeddings/oleObject100.bin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28" Type="http://schemas.openxmlformats.org/officeDocument/2006/relationships/oleObject" Target="../embeddings/oleObject111.bin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22.wmf"/><Relationship Id="rId31" Type="http://schemas.openxmlformats.org/officeDocument/2006/relationships/oleObject" Target="../embeddings/oleObject113.bin"/><Relationship Id="rId4" Type="http://schemas.openxmlformats.org/officeDocument/2006/relationships/image" Target="../media/image117.wmf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126.wmf"/><Relationship Id="rId30" Type="http://schemas.openxmlformats.org/officeDocument/2006/relationships/oleObject" Target="../embeddings/oleObject1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362.png"/><Relationship Id="rId4" Type="http://schemas.openxmlformats.org/officeDocument/2006/relationships/image" Target="../media/image3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1.png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1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21.bin"/><Relationship Id="rId18" Type="http://schemas.openxmlformats.org/officeDocument/2006/relationships/image" Target="../media/image139.wmf"/><Relationship Id="rId26" Type="http://schemas.openxmlformats.org/officeDocument/2006/relationships/image" Target="../media/image143.wmf"/><Relationship Id="rId3" Type="http://schemas.openxmlformats.org/officeDocument/2006/relationships/oleObject" Target="../embeddings/oleObject116.bin"/><Relationship Id="rId21" Type="http://schemas.openxmlformats.org/officeDocument/2006/relationships/oleObject" Target="../embeddings/oleObject125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123.bin"/><Relationship Id="rId25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8.wmf"/><Relationship Id="rId20" Type="http://schemas.openxmlformats.org/officeDocument/2006/relationships/image" Target="../media/image140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20.bin"/><Relationship Id="rId24" Type="http://schemas.openxmlformats.org/officeDocument/2006/relationships/image" Target="../media/image142.wmf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23" Type="http://schemas.openxmlformats.org/officeDocument/2006/relationships/oleObject" Target="../embeddings/oleObject126.bin"/><Relationship Id="rId10" Type="http://schemas.openxmlformats.org/officeDocument/2006/relationships/image" Target="../media/image135.wmf"/><Relationship Id="rId19" Type="http://schemas.openxmlformats.org/officeDocument/2006/relationships/oleObject" Target="../embeddings/oleObject124.bin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37.wmf"/><Relationship Id="rId22" Type="http://schemas.openxmlformats.org/officeDocument/2006/relationships/image" Target="../media/image14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3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151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5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459.png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14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5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image" Target="../media/image6.png"/><Relationship Id="rId7" Type="http://schemas.openxmlformats.org/officeDocument/2006/relationships/image" Target="../media/image1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62.wmf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6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7.png"/><Relationship Id="rId7" Type="http://schemas.openxmlformats.org/officeDocument/2006/relationships/image" Target="../media/image1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14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50.bin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14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oleObject" Target="../embeddings/oleObject151.bin"/><Relationship Id="rId7" Type="http://schemas.openxmlformats.org/officeDocument/2006/relationships/image" Target="../media/image1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7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158.bin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8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3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10" Type="http://schemas.openxmlformats.org/officeDocument/2006/relationships/image" Target="../media/image180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8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1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7.png"/><Relationship Id="rId10" Type="http://schemas.openxmlformats.org/officeDocument/2006/relationships/image" Target="../media/image7.png"/><Relationship Id="rId9" Type="http://schemas.openxmlformats.org/officeDocument/2006/relationships/image" Target="../media/image5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2.png"/><Relationship Id="rId7" Type="http://schemas.openxmlformats.org/officeDocument/2006/relationships/image" Target="../media/image9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22.png"/><Relationship Id="rId17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24" Type="http://schemas.openxmlformats.org/officeDocument/2006/relationships/image" Target="../media/image36.png"/><Relationship Id="rId5" Type="http://schemas.openxmlformats.org/officeDocument/2006/relationships/oleObject" Target="../embeddings/oleObject8.bin"/><Relationship Id="rId23" Type="http://schemas.openxmlformats.org/officeDocument/2006/relationships/image" Target="../media/image524.png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" descr="A description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76400"/>
            <a:ext cx="1246187" cy="1222375"/>
          </a:xfrm>
          <a:prstGeom prst="rect">
            <a:avLst/>
          </a:prstGeom>
          <a:noFill/>
        </p:spPr>
      </p:pic>
      <p:sp>
        <p:nvSpPr>
          <p:cNvPr id="1039" name="shapetype_5" hidden="1"/>
          <p:cNvSpPr>
            <a:spLocks noSelect="1" noChangeArrowheads="1"/>
          </p:cNvSpPr>
          <p:nvPr/>
        </p:nvSpPr>
        <p:spPr bwMode="auto">
          <a:xfrm>
            <a:off x="0" y="457200"/>
            <a:ext cx="635000" cy="635000"/>
          </a:xfrm>
          <a:custGeom>
            <a:avLst/>
            <a:gdLst>
              <a:gd name="G0" fmla="+- 10800 0 0"/>
              <a:gd name="G1" fmla="*/ 1 G0 2"/>
              <a:gd name="G2" fmla="+- G1 10800 0"/>
              <a:gd name="T0" fmla="*/ G1 w 21600"/>
              <a:gd name="T1" fmla="*/ 10800 h 21600"/>
              <a:gd name="T2" fmla="*/ G2 w 21600"/>
              <a:gd name="T3" fmla="*/ 21600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0" y="21600"/>
                </a:moveTo>
                <a:lnTo>
                  <a:pt x="108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shapetype_202" hidden="1"/>
          <p:cNvSpPr txBox="1">
            <a:spLocks noSelect="1" noChangeArrowheads="1"/>
          </p:cNvSpPr>
          <p:nvPr/>
        </p:nvSpPr>
        <p:spPr bwMode="auto">
          <a:xfrm>
            <a:off x="0" y="45720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28800" y="904994"/>
            <a:ext cx="1652239" cy="173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722085" rIns="722085" bIns="722085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143000" y="1615618"/>
            <a:ext cx="6919651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kumimoji="0" lang="en-US" altLang="zh-C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Kurdistan Regional Government-Iraq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Ministry of Higher Education and Scientific Research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Universy</a:t>
            </a:r>
            <a:r>
              <a:rPr kumimoji="0" lang="en-US" altLang="zh-C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 of </a:t>
            </a:r>
            <a:r>
              <a:rPr kumimoji="0" lang="en-US" altLang="zh-C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Salahaddin</a:t>
            </a:r>
            <a:r>
              <a:rPr kumimoji="0" lang="en-US" altLang="zh-C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 – </a:t>
            </a:r>
            <a:r>
              <a:rPr kumimoji="0" lang="en-US" altLang="zh-C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Hawler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College of Engineering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Department of Civil Engineering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         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                                                                                                                                  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Mathematic-II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Fall Semester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Academic year (2023-2024)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Four hours per week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Five Credits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Prepared by: 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Barzan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 Omar, M.Sc.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Email: 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  <a:hlinkClick r:id="rId4"/>
              </a:rPr>
              <a:t>barzan.mawlood@su.edu.krd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4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" y="1535668"/>
                <a:ext cx="8534400" cy="486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Taking the inverse for the function</a:t>
                </a: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Draw the graphs of the functions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</m:e>
                        </m:fun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also called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exp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⁡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So </a:t>
                </a: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We can raise the number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𝒆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to a rational power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domain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𝒊𝒔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(−∞, ∞).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range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∞).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5668"/>
                <a:ext cx="8534400" cy="4868128"/>
              </a:xfrm>
              <a:prstGeom prst="rect">
                <a:avLst/>
              </a:prstGeom>
              <a:blipFill>
                <a:blip r:embed="rId21"/>
                <a:stretch>
                  <a:fillRect l="-429" t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7256" name="Picture 8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838825" y="1828800"/>
            <a:ext cx="30765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2957513" y="2133600"/>
          <a:ext cx="2965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23" imgW="1396800" imgH="228600" progId="Equation.3">
                  <p:embed/>
                </p:oleObj>
              </mc:Choice>
              <mc:Fallback>
                <p:oleObj name="Equation" r:id="rId23" imgW="13968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133600"/>
                        <a:ext cx="29654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4038600" y="1524000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5" imgW="507960" imgH="203040" progId="Equation.3">
                  <p:embed/>
                </p:oleObj>
              </mc:Choice>
              <mc:Fallback>
                <p:oleObj name="Equation" r:id="rId25" imgW="5079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524000"/>
                        <a:ext cx="1079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990600" y="3886200"/>
          <a:ext cx="5203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27" imgW="2450880" imgH="228600" progId="Equation.3">
                  <p:embed/>
                </p:oleObj>
              </mc:Choice>
              <mc:Fallback>
                <p:oleObj name="Equation" r:id="rId27" imgW="245088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52038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217738" y="4800600"/>
          <a:ext cx="25066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29" imgW="1180800" imgH="228600" progId="Equation.3">
                  <p:embed/>
                </p:oleObj>
              </mc:Choice>
              <mc:Fallback>
                <p:oleObj name="Equation" r:id="rId29" imgW="11808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4800600"/>
                        <a:ext cx="25066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699AE38-14CC-49FA-816B-EB2D0333ACBF}"/>
              </a:ext>
            </a:extLst>
          </p:cNvPr>
          <p:cNvSpPr txBox="1"/>
          <p:nvPr/>
        </p:nvSpPr>
        <p:spPr>
          <a:xfrm>
            <a:off x="457200" y="2827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1.3 Exponential Function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" y="1535668"/>
                <a:ext cx="8534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We can simplify</a:t>
                </a: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are inverse of one another.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5668"/>
                <a:ext cx="8534400" cy="1477328"/>
              </a:xfrm>
              <a:prstGeom prst="rect">
                <a:avLst/>
              </a:prstGeom>
              <a:blipFill>
                <a:blip r:embed="rId14"/>
                <a:stretch>
                  <a:fillRect l="-429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7256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38825" y="457200"/>
            <a:ext cx="30765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2286000" y="1752600"/>
          <a:ext cx="3859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6" imgW="1815840" imgH="393480" progId="Equation.3">
                  <p:embed/>
                </p:oleObj>
              </mc:Choice>
              <mc:Fallback>
                <p:oleObj name="Equation" r:id="rId16" imgW="18158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52600"/>
                        <a:ext cx="385921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2057400" y="3124200"/>
          <a:ext cx="2965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8" imgW="1396800" imgH="228600" progId="Equation.3">
                  <p:embed/>
                </p:oleObj>
              </mc:Choice>
              <mc:Fallback>
                <p:oleObj name="Equation" r:id="rId18" imgW="13968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24200"/>
                        <a:ext cx="29654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802021"/>
                  </p:ext>
                </p:extLst>
              </p:nvPr>
            </p:nvGraphicFramePr>
            <p:xfrm>
              <a:off x="685800" y="3755350"/>
              <a:ext cx="8001000" cy="892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8928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Definition        The Natural Exponential Function</a:t>
                          </a:r>
                        </a:p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every real number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kumimoji="0" lang="en-US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kumimoji="0" lang="en-US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𝒆𝒙𝒑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802021"/>
                  </p:ext>
                </p:extLst>
              </p:nvPr>
            </p:nvGraphicFramePr>
            <p:xfrm>
              <a:off x="685800" y="3755350"/>
              <a:ext cx="8001000" cy="892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892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76" t="-1361" r="-228" b="-7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9527425"/>
                  </p:ext>
                </p:extLst>
              </p:nvPr>
            </p:nvGraphicFramePr>
            <p:xfrm>
              <a:off x="685800" y="4745950"/>
              <a:ext cx="8001000" cy="16642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578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Inverse Equations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endParaRPr lang="en-US" sz="2000" b="1" u="none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every real number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kumimoji="0" lang="en-US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kumimoji="0" lang="en-US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𝒆𝒙𝒑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algn="just"/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b="0" i="0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sup>
                                </m:sSup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</m:t>
                                </m:r>
                                <m:d>
                                  <m:d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𝒂𝒍𝒍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&gt;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en-US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   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en-US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b="0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b="0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b="0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</m:t>
                                </m:r>
                                <m:d>
                                  <m:d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𝒂𝒍𝒍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   </m:t>
                                </m:r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9527425"/>
                  </p:ext>
                </p:extLst>
              </p:nvPr>
            </p:nvGraphicFramePr>
            <p:xfrm>
              <a:off x="685800" y="4745950"/>
              <a:ext cx="8001000" cy="16642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6642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76" t="-365" r="-228" b="-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8D21FC1-919D-4052-9F49-922F3F72B8B3}"/>
              </a:ext>
            </a:extLst>
          </p:cNvPr>
          <p:cNvSpPr txBox="1"/>
          <p:nvPr/>
        </p:nvSpPr>
        <p:spPr>
          <a:xfrm>
            <a:off x="457200" y="2827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1.3 Exponential Function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69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9698" name="Rectangle 1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699" name="Rectangle 19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700" name="Rectangle 20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45720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45720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08" name="Rectangle 16"/>
          <p:cNvSpPr>
            <a:spLocks noChangeArrowheads="1"/>
          </p:cNvSpPr>
          <p:nvPr/>
        </p:nvSpPr>
        <p:spPr bwMode="auto">
          <a:xfrm>
            <a:off x="45720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09" name="Rectangle 17"/>
          <p:cNvSpPr>
            <a:spLocks noChangeArrowheads="1"/>
          </p:cNvSpPr>
          <p:nvPr/>
        </p:nvSpPr>
        <p:spPr bwMode="auto">
          <a:xfrm>
            <a:off x="45720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10" name="Rectangle 18"/>
          <p:cNvSpPr>
            <a:spLocks noChangeArrowheads="1"/>
          </p:cNvSpPr>
          <p:nvPr/>
        </p:nvSpPr>
        <p:spPr bwMode="auto">
          <a:xfrm>
            <a:off x="45720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2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3030" name="Rectangle 38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br>
              <a:rPr kumimoji="0" 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3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3038" name="Rectangle 46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41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3042" name="Rectangle 50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45720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45720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br>
              <a:rPr kumimoji="0" 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8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086" name="Rectangle 22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br>
              <a:rPr kumimoji="0" 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8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090" name="Rectangle 26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9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094" name="Rectangle 30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9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098" name="Rectangle 34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22860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2860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2286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437" name="Rectangle 13"/>
          <p:cNvSpPr>
            <a:spLocks noChangeArrowheads="1"/>
          </p:cNvSpPr>
          <p:nvPr/>
        </p:nvSpPr>
        <p:spPr bwMode="auto">
          <a:xfrm>
            <a:off x="45720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438" name="Rectangle 14"/>
          <p:cNvSpPr>
            <a:spLocks noChangeArrowheads="1"/>
          </p:cNvSpPr>
          <p:nvPr/>
        </p:nvSpPr>
        <p:spPr bwMode="auto">
          <a:xfrm>
            <a:off x="45720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4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b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4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1447" name="Rectangle 23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4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1451" name="Rectangle 2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45720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45720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45720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b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9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3491" name="Rectangle 1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9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3495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9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3499" name="Rectangle 27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b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5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3503" name="Rectangle 31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50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3507" name="Rectangle 3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510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3511" name="Rectangle 3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51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3515" name="Rectangle 4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01598"/>
              </p:ext>
            </p:extLst>
          </p:nvPr>
        </p:nvGraphicFramePr>
        <p:xfrm>
          <a:off x="5105400" y="2757171"/>
          <a:ext cx="18748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698400" imgH="368280" progId="Equation.3">
                  <p:embed/>
                </p:oleObj>
              </mc:Choice>
              <mc:Fallback>
                <p:oleObj name="Equation" r:id="rId3" imgW="69840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57171"/>
                        <a:ext cx="1874838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323316"/>
              </p:ext>
            </p:extLst>
          </p:nvPr>
        </p:nvGraphicFramePr>
        <p:xfrm>
          <a:off x="5105400" y="4292600"/>
          <a:ext cx="1635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609480" imgH="419040" progId="Equation.3">
                  <p:embed/>
                </p:oleObj>
              </mc:Choice>
              <mc:Fallback>
                <p:oleObj name="Equation" r:id="rId5" imgW="6094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92600"/>
                        <a:ext cx="1635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82408"/>
              </p:ext>
            </p:extLst>
          </p:nvPr>
        </p:nvGraphicFramePr>
        <p:xfrm>
          <a:off x="5053013" y="5130800"/>
          <a:ext cx="18049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672840" imgH="368280" progId="Equation.3">
                  <p:embed/>
                </p:oleObj>
              </mc:Choice>
              <mc:Fallback>
                <p:oleObj name="Equation" r:id="rId7" imgW="672840" imgH="368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5130800"/>
                        <a:ext cx="1804987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5105400" y="256662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569729"/>
              </p:ext>
            </p:extLst>
          </p:nvPr>
        </p:nvGraphicFramePr>
        <p:xfrm>
          <a:off x="5966238" y="3493771"/>
          <a:ext cx="25225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9" imgW="939600" imgH="203040" progId="Equation.3">
                  <p:embed/>
                </p:oleObj>
              </mc:Choice>
              <mc:Fallback>
                <p:oleObj name="Equation" r:id="rId9" imgW="9396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238" y="3493771"/>
                        <a:ext cx="252253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452917"/>
              </p:ext>
            </p:extLst>
          </p:nvPr>
        </p:nvGraphicFramePr>
        <p:xfrm>
          <a:off x="6865938" y="4469133"/>
          <a:ext cx="11239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1" imgW="419040" imgH="203040" progId="Equation.3">
                  <p:embed/>
                </p:oleObj>
              </mc:Choice>
              <mc:Fallback>
                <p:oleObj name="Equation" r:id="rId11" imgW="41904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938" y="4469133"/>
                        <a:ext cx="11239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381027"/>
              </p:ext>
            </p:extLst>
          </p:nvPr>
        </p:nvGraphicFramePr>
        <p:xfrm>
          <a:off x="6980238" y="5173968"/>
          <a:ext cx="887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3" imgW="330120" imgH="203040" progId="Equation.3">
                  <p:embed/>
                </p:oleObj>
              </mc:Choice>
              <mc:Fallback>
                <p:oleObj name="Equation" r:id="rId13" imgW="33012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5173968"/>
                        <a:ext cx="8874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1" name="Table 9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3075516"/>
                  </p:ext>
                </p:extLst>
              </p:nvPr>
            </p:nvGraphicFramePr>
            <p:xfrm>
              <a:off x="685800" y="2520955"/>
              <a:ext cx="4191000" cy="35750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7618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  <a:gridCol w="3903382">
                      <a:extLst>
                        <a:ext uri="{9D8B030D-6E8A-4147-A177-3AD203B41FA5}">
                          <a16:colId xmlns:a16="http://schemas.microsoft.com/office/drawing/2014/main" val="2352099048"/>
                        </a:ext>
                      </a:extLst>
                    </a:gridCol>
                  </a:tblGrid>
                  <a:tr h="2362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 </m:t>
                                </m:r>
                              </m:oMath>
                            </m:oMathPara>
                          </a14:m>
                          <a:endParaRPr lang="en-US" sz="1800" b="1" u="none" dirty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latinLnBrk="0" hangingPunct="1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kumimoji="0" lang="en-US" sz="24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kumimoji="0" lang="en-US" sz="24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7688949"/>
                      </a:ext>
                    </a:extLst>
                  </a:tr>
                  <a:tr h="30879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kumimoji="0" lang="en-US" sz="18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latinLnBrk="0" hangingPunct="1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kumimoji="0" lang="en-US" sz="24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9226155"/>
                      </a:ext>
                    </a:extLst>
                  </a:tr>
                  <a:tr h="3247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 </m:t>
                                </m:r>
                              </m:oMath>
                            </m:oMathPara>
                          </a14:m>
                          <a:endParaRPr kumimoji="0" lang="en-US" sz="18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latinLnBrk="0" hangingPunct="1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en-US" sz="24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kumimoji="0" lang="en-US" sz="24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kumimoji="0" lang="en-US" sz="2400" b="0" i="1" u="none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sz="2400" b="0" i="1" u="none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sSubSup>
                                              <m:sSubSupPr>
                                                <m:ctrlP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 </m:t>
                                                </m:r>
                                              </m:sup>
                                            </m:sSubSup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en-US" sz="2400" b="0" i="1" u="none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sz="2400" b="0" i="1" u="none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sSubSup>
                                              <m:sSubSupPr>
                                                <m:ctrlP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 </m:t>
                                                </m:r>
                                              </m:sup>
                                            </m:sSubSup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  <m:r>
                                  <a:rPr kumimoji="0" lang="en-US" sz="24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0602170"/>
                      </a:ext>
                    </a:extLst>
                  </a:tr>
                  <a:tr h="6650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kumimoji="0" lang="en-US" sz="18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latinLnBrk="0" hangingPunct="1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sz="2400" b="0" i="1" u="none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sz="2400" b="0" i="1" u="none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sSubSup>
                                              <m:sSubSupPr>
                                                <m:ctrlP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 </m:t>
                                                </m:r>
                                              </m:sup>
                                            </m:sSubSup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sSub>
                                      <m:sSub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kumimoji="0" lang="en-US" sz="24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sz="2400" b="0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Sup>
                                      <m:sSubSupPr>
                                        <m:ctrlPr>
                                          <a:rPr kumimoji="0" lang="en-US" sz="24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24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kumimoji="0" lang="en-US" sz="24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kumimoji="0" lang="en-US" sz="24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24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kumimoji="0" lang="en-US" sz="24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sup>
                                </m:sSup>
                                <m:r>
                                  <a:rPr kumimoji="0" lang="en-US" sz="2400" b="0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sz="24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sz="2400" b="0" i="1" u="none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sz="2400" b="0" i="1" u="none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Times New Roman" panose="020206030504050203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sSubSup>
                                              <m:sSubSupPr>
                                                <m:ctrlP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kumimoji="0" lang="en-US" sz="2400" b="0" i="1" u="none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Times New Roman" panose="02020603050405020304" pitchFamily="18" charset="0"/>
                                                  </a:rPr>
                                                  <m:t> </m:t>
                                                </m:r>
                                              </m:sup>
                                            </m:sSubSup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sSub>
                                      <m:sSubPr>
                                        <m:ctrlP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400" b="1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98306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1" name="Table 9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3075516"/>
                  </p:ext>
                </p:extLst>
              </p:nvPr>
            </p:nvGraphicFramePr>
            <p:xfrm>
              <a:off x="685800" y="2520955"/>
              <a:ext cx="4191000" cy="35750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7618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  <a:gridCol w="3903382">
                      <a:extLst>
                        <a:ext uri="{9D8B030D-6E8A-4147-A177-3AD203B41FA5}">
                          <a16:colId xmlns:a16="http://schemas.microsoft.com/office/drawing/2014/main" val="235209904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952" r="-1368085" b="-46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7332" t="-952" r="-312" b="-46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7688949"/>
                      </a:ext>
                    </a:extLst>
                  </a:tr>
                  <a:tr h="11221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57609" r="-1368085" b="-16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7332" t="-57609" r="-312" b="-16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9226155"/>
                      </a:ext>
                    </a:extLst>
                  </a:tr>
                  <a:tr h="11477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53439" r="-1368085" b="-58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7332" t="-153439" r="-312" b="-58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0602170"/>
                      </a:ext>
                    </a:extLst>
                  </a:tr>
                  <a:tr h="665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439450" r="-1368085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7332" t="-439450" r="-312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98306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2" name="Table 9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00209"/>
                  </p:ext>
                </p:extLst>
              </p:nvPr>
            </p:nvGraphicFramePr>
            <p:xfrm>
              <a:off x="685800" y="1143000"/>
              <a:ext cx="8001000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9022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Theorem 3        Laws of Exponents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oMath>
                          </a14:m>
                          <a:endParaRPr lang="en-US" sz="2000" b="1" u="none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all numbers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 natural exponential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obeys the following laws:</a:t>
                          </a:r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2" name="Table 9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00209"/>
                  </p:ext>
                </p:extLst>
              </p:nvPr>
            </p:nvGraphicFramePr>
            <p:xfrm>
              <a:off x="685800" y="1143000"/>
              <a:ext cx="8001000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76" t="-552" r="-228" b="-82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3A7C5ECD-91B2-4BE7-82EB-ADCCC767986D}"/>
              </a:ext>
            </a:extLst>
          </p:cNvPr>
          <p:cNvSpPr txBox="1"/>
          <p:nvPr/>
        </p:nvSpPr>
        <p:spPr>
          <a:xfrm>
            <a:off x="457200" y="2827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1.3 Exponential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D9C6F2-91D9-4933-B104-67FD26CC8229}"/>
                  </a:ext>
                </a:extLst>
              </p:cNvPr>
              <p:cNvSpPr txBox="1"/>
              <p:nvPr/>
            </p:nvSpPr>
            <p:spPr>
              <a:xfrm>
                <a:off x="457200" y="282714"/>
                <a:ext cx="5029200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Chapter 1Transcendental Functions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1.3 Exponential Function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1.3.1 The Derivative and Integral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D9C6F2-91D9-4933-B104-67FD26CC8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2714"/>
                <a:ext cx="5029200" cy="1042017"/>
              </a:xfrm>
              <a:prstGeom prst="rect">
                <a:avLst/>
              </a:prstGeom>
              <a:blipFill>
                <a:blip r:embed="rId3"/>
                <a:stretch>
                  <a:fillRect l="-1212" t="-292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0502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graphicFrame>
        <p:nvGraphicFramePr>
          <p:cNvPr id="441352" name="Object 8"/>
          <p:cNvGraphicFramePr>
            <a:graphicFrameLocks noChangeAspect="1"/>
          </p:cNvGraphicFramePr>
          <p:nvPr/>
        </p:nvGraphicFramePr>
        <p:xfrm>
          <a:off x="1828800" y="4191000"/>
          <a:ext cx="24542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914400" imgH="393480" progId="Equation.3">
                  <p:embed/>
                </p:oleObj>
              </mc:Choice>
              <mc:Fallback>
                <p:oleObj name="Equation" r:id="rId4" imgW="9144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24542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1828800" y="5003800"/>
          <a:ext cx="2079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6" imgW="774360" imgH="393480" progId="Equation.3">
                  <p:embed/>
                </p:oleObj>
              </mc:Choice>
              <mc:Fallback>
                <p:oleObj name="Equation" r:id="rId6" imgW="7743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03800"/>
                        <a:ext cx="20796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1828800" y="5842000"/>
          <a:ext cx="22145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8" imgW="825480" imgH="393480" progId="Equation.3">
                  <p:embed/>
                </p:oleObj>
              </mc:Choice>
              <mc:Fallback>
                <p:oleObj name="Equation" r:id="rId8" imgW="8254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842000"/>
                        <a:ext cx="221456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5486400" y="4470400"/>
          <a:ext cx="9540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0" imgW="355320" imgH="203040" progId="Equation.3">
                  <p:embed/>
                </p:oleObj>
              </mc:Choice>
              <mc:Fallback>
                <p:oleObj name="Equation" r:id="rId10" imgW="35532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70400"/>
                        <a:ext cx="95408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6" name="Object 12"/>
          <p:cNvGraphicFramePr>
            <a:graphicFrameLocks noChangeAspect="1"/>
          </p:cNvGraphicFramePr>
          <p:nvPr/>
        </p:nvGraphicFramePr>
        <p:xfrm>
          <a:off x="5470525" y="5181600"/>
          <a:ext cx="1158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12" imgW="431640" imgH="203040" progId="Equation.3">
                  <p:embed/>
                </p:oleObj>
              </mc:Choice>
              <mc:Fallback>
                <p:oleObj name="Equation" r:id="rId12" imgW="43164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5" y="5181600"/>
                        <a:ext cx="1158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5429250" y="6096000"/>
          <a:ext cx="21145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14" imgW="787320" imgH="203040" progId="Equation.3">
                  <p:embed/>
                </p:oleObj>
              </mc:Choice>
              <mc:Fallback>
                <p:oleObj name="Equation" r:id="rId14" imgW="78732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6096000"/>
                        <a:ext cx="21145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3475784"/>
                  </p:ext>
                </p:extLst>
              </p:nvPr>
            </p:nvGraphicFramePr>
            <p:xfrm>
              <a:off x="685800" y="1600200"/>
              <a:ext cx="8001000" cy="12924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29246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any differentiable function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</a:t>
                          </a:r>
                          <a:endParaRPr kumimoji="0" lang="en-US" b="1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𝒅</m:t>
                                    </m:r>
                                  </m:num>
                                  <m:den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𝒅𝒙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sup>
                                </m:sSup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𝒅𝒖</m:t>
                                    </m:r>
                                  </m:num>
                                  <m:den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𝒅𝒙</m:t>
                                    </m:r>
                                  </m:den>
                                </m:f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3475784"/>
                  </p:ext>
                </p:extLst>
              </p:nvPr>
            </p:nvGraphicFramePr>
            <p:xfrm>
              <a:off x="685800" y="1600200"/>
              <a:ext cx="8001000" cy="12924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292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76" t="-469" r="-228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91396"/>
                  </p:ext>
                </p:extLst>
              </p:nvPr>
            </p:nvGraphicFramePr>
            <p:xfrm>
              <a:off x="685800" y="2967608"/>
              <a:ext cx="8001000" cy="8109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806766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𝒖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𝒅𝒖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sup>
                                </m:sSup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𝑪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91396"/>
                  </p:ext>
                </p:extLst>
              </p:nvPr>
            </p:nvGraphicFramePr>
            <p:xfrm>
              <a:off x="685800" y="2967608"/>
              <a:ext cx="8001000" cy="8109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8109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76" t="-746" r="-228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" y="3323272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1555750" y="3683000"/>
          <a:ext cx="15684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583920" imgH="368280" progId="Equation.3">
                  <p:embed/>
                </p:oleObj>
              </mc:Choice>
              <mc:Fallback>
                <p:oleObj name="Equation" r:id="rId3" imgW="583920" imgH="3682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683000"/>
                        <a:ext cx="156845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600200" y="4495800"/>
          <a:ext cx="14319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5" imgW="533160" imgH="368280" progId="Equation.3">
                  <p:embed/>
                </p:oleObj>
              </mc:Choice>
              <mc:Fallback>
                <p:oleObj name="Equation" r:id="rId5" imgW="533160" imgH="368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95800"/>
                        <a:ext cx="14319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4075113" y="3733800"/>
          <a:ext cx="2454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7" imgW="914400" imgH="228600" progId="Equation.3">
                  <p:embed/>
                </p:oleObj>
              </mc:Choice>
              <mc:Fallback>
                <p:oleObj name="Equation" r:id="rId7" imgW="9144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3733800"/>
                        <a:ext cx="24542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6" name="Object 10"/>
          <p:cNvGraphicFramePr>
            <a:graphicFrameLocks noChangeAspect="1"/>
          </p:cNvGraphicFramePr>
          <p:nvPr/>
        </p:nvGraphicFramePr>
        <p:xfrm>
          <a:off x="4046538" y="4622800"/>
          <a:ext cx="2079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9" imgW="774360" imgH="203040" progId="Equation.3">
                  <p:embed/>
                </p:oleObj>
              </mc:Choice>
              <mc:Fallback>
                <p:oleObj name="Equation" r:id="rId9" imgW="77436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4622800"/>
                        <a:ext cx="20796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6476422"/>
                  </p:ext>
                </p:extLst>
              </p:nvPr>
            </p:nvGraphicFramePr>
            <p:xfrm>
              <a:off x="685800" y="1752600"/>
              <a:ext cx="8001000" cy="14792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3451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Definition        General Exponential Functions 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any numbers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 exponential function with base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</a:t>
                          </a:r>
                        </a:p>
                        <a:p>
                          <a:pPr algn="just"/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2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kumimoji="0" lang="en-US" sz="24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sz="2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kumimoji="0" lang="en-US" sz="2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func>
                                      <m:funcPr>
                                        <m:ctrlPr>
                                          <a:rPr kumimoji="0" lang="en-US" sz="24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400" b="0" i="0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kumimoji="0" lang="en-US" sz="24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6476422"/>
                  </p:ext>
                </p:extLst>
              </p:nvPr>
            </p:nvGraphicFramePr>
            <p:xfrm>
              <a:off x="685800" y="1752600"/>
              <a:ext cx="8001000" cy="14792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4792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76" t="-410" r="-228" b="-8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718DE0-322A-40B6-8976-1AB05BA6F755}"/>
                  </a:ext>
                </a:extLst>
              </p:cNvPr>
              <p:cNvSpPr txBox="1"/>
              <p:nvPr/>
            </p:nvSpPr>
            <p:spPr>
              <a:xfrm>
                <a:off x="457200" y="282714"/>
                <a:ext cx="5029200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Chapter 1Transcendental Functions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1.4 The Function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718DE0-322A-40B6-8976-1AB05BA6F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2714"/>
                <a:ext cx="5029200" cy="734240"/>
              </a:xfrm>
              <a:prstGeom prst="rect">
                <a:avLst/>
              </a:prstGeom>
              <a:blipFill>
                <a:blip r:embed="rId14"/>
                <a:stretch>
                  <a:fillRect l="-1212" t="-4132" b="-9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703656"/>
                  </p:ext>
                </p:extLst>
              </p:nvPr>
            </p:nvGraphicFramePr>
            <p:xfrm>
              <a:off x="685800" y="1721104"/>
              <a:ext cx="8001000" cy="1950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3451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Definition        General Exponential Functions 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&gt;</m:t>
                              </m:r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a differentiable function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𝒖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a differentiable function of</a:t>
                          </a:r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</a:t>
                          </a:r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𝒅</m:t>
                                        </m:r>
                                      </m:num>
                                      <m:den>
                                        <m: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𝒅𝒙</m:t>
                                        </m:r>
                                      </m:den>
                                    </m:f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sup>
                                </m:sSup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</m:func>
                                <m:f>
                                  <m:f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𝒅𝒖</m:t>
                                    </m:r>
                                  </m:num>
                                  <m:den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𝒅𝒙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703656"/>
                  </p:ext>
                </p:extLst>
              </p:nvPr>
            </p:nvGraphicFramePr>
            <p:xfrm>
              <a:off x="685800" y="1721104"/>
              <a:ext cx="8001000" cy="1950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950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" t="-312" r="-228" b="-6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457200" y="3821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522578"/>
              </p:ext>
            </p:extLst>
          </p:nvPr>
        </p:nvGraphicFramePr>
        <p:xfrm>
          <a:off x="2057400" y="4038600"/>
          <a:ext cx="22161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825480" imgH="1218960" progId="Equation.3">
                  <p:embed/>
                </p:oleObj>
              </mc:Choice>
              <mc:Fallback>
                <p:oleObj name="Equation" r:id="rId4" imgW="825480" imgH="1218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038600"/>
                        <a:ext cx="221615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001565"/>
              </p:ext>
            </p:extLst>
          </p:nvPr>
        </p:nvGraphicFramePr>
        <p:xfrm>
          <a:off x="4822825" y="5867400"/>
          <a:ext cx="2797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6" imgW="1041120" imgH="228600" progId="Equation.3">
                  <p:embed/>
                </p:oleObj>
              </mc:Choice>
              <mc:Fallback>
                <p:oleObj name="Equation" r:id="rId6" imgW="10411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5867400"/>
                        <a:ext cx="2797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025506"/>
              </p:ext>
            </p:extLst>
          </p:nvPr>
        </p:nvGraphicFramePr>
        <p:xfrm>
          <a:off x="4876800" y="4241800"/>
          <a:ext cx="14335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8" imgW="533160" imgH="203040" progId="Equation.3">
                  <p:embed/>
                </p:oleObj>
              </mc:Choice>
              <mc:Fallback>
                <p:oleObj name="Equation" r:id="rId8" imgW="5331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41800"/>
                        <a:ext cx="14335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53495"/>
              </p:ext>
            </p:extLst>
          </p:nvPr>
        </p:nvGraphicFramePr>
        <p:xfrm>
          <a:off x="4822825" y="5029200"/>
          <a:ext cx="1806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10" imgW="672840" imgH="203040" progId="Equation.3">
                  <p:embed/>
                </p:oleObj>
              </mc:Choice>
              <mc:Fallback>
                <p:oleObj name="Equation" r:id="rId10" imgW="67284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5029200"/>
                        <a:ext cx="18065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72F04A-7D88-41DC-A0DB-43DC616DB1A0}"/>
                  </a:ext>
                </a:extLst>
              </p:cNvPr>
              <p:cNvSpPr txBox="1"/>
              <p:nvPr/>
            </p:nvSpPr>
            <p:spPr>
              <a:xfrm>
                <a:off x="457200" y="282714"/>
                <a:ext cx="5029200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Chapter 1Transcendental Functions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1.4 The Function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1.4.1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𝒖</m:t>
                        </m:r>
                      </m:sup>
                    </m:sSup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72F04A-7D88-41DC-A0DB-43DC616DB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2714"/>
                <a:ext cx="5029200" cy="1042017"/>
              </a:xfrm>
              <a:prstGeom prst="rect">
                <a:avLst/>
              </a:prstGeom>
              <a:blipFill>
                <a:blip r:embed="rId12"/>
                <a:stretch>
                  <a:fillRect l="-1212" t="-292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" y="3323272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1828800" y="3733800"/>
          <a:ext cx="33766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1257120" imgH="761760" progId="Equation.3">
                  <p:embed/>
                </p:oleObj>
              </mc:Choice>
              <mc:Fallback>
                <p:oleObj name="Equation" r:id="rId3" imgW="1257120" imgH="761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3800"/>
                        <a:ext cx="3376613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576888" y="3733800"/>
          <a:ext cx="17383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5" imgW="647640" imgH="419040" progId="Equation.3">
                  <p:embed/>
                </p:oleObj>
              </mc:Choice>
              <mc:Fallback>
                <p:oleObj name="Equation" r:id="rId5" imgW="6476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3733800"/>
                        <a:ext cx="17383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17" name="Object 5"/>
          <p:cNvGraphicFramePr>
            <a:graphicFrameLocks noChangeAspect="1"/>
          </p:cNvGraphicFramePr>
          <p:nvPr/>
        </p:nvGraphicFramePr>
        <p:xfrm>
          <a:off x="5591175" y="4724400"/>
          <a:ext cx="1876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7" imgW="698400" imgH="419040" progId="Equation.3">
                  <p:embed/>
                </p:oleObj>
              </mc:Choice>
              <mc:Fallback>
                <p:oleObj name="Equation" r:id="rId7" imgW="6984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4724400"/>
                        <a:ext cx="18764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841982"/>
                  </p:ext>
                </p:extLst>
              </p:nvPr>
            </p:nvGraphicFramePr>
            <p:xfrm>
              <a:off x="685800" y="1627441"/>
              <a:ext cx="8001000" cy="8109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806766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𝒖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𝒅𝒖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𝒖</m:t>
                                        </m:r>
                                      </m:sup>
                                    </m:sSup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b="0" i="0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</m:func>
                                  </m:den>
                                </m:f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𝑪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841982"/>
                  </p:ext>
                </p:extLst>
              </p:nvPr>
            </p:nvGraphicFramePr>
            <p:xfrm>
              <a:off x="685800" y="1627441"/>
              <a:ext cx="8001000" cy="8109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8109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76" t="-746" r="-228" b="-22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8B12C7-553E-4268-8648-00B172206EA1}"/>
                  </a:ext>
                </a:extLst>
              </p:cNvPr>
              <p:cNvSpPr txBox="1"/>
              <p:nvPr/>
            </p:nvSpPr>
            <p:spPr>
              <a:xfrm>
                <a:off x="457200" y="282714"/>
                <a:ext cx="5029200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Chapter 1Transcendental Functions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1.4 The Function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1.4.2 The Integral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𝒖</m:t>
                        </m:r>
                      </m:sup>
                    </m:sSup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8B12C7-553E-4268-8648-00B17220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2714"/>
                <a:ext cx="5029200" cy="1042017"/>
              </a:xfrm>
              <a:prstGeom prst="rect">
                <a:avLst/>
              </a:prstGeom>
              <a:blipFill>
                <a:blip r:embed="rId11"/>
                <a:stretch>
                  <a:fillRect l="-1212" t="-292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901304"/>
                  </p:ext>
                </p:extLst>
              </p:nvPr>
            </p:nvGraphicFramePr>
            <p:xfrm>
              <a:off x="685800" y="1600200"/>
              <a:ext cx="8001000" cy="13950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3451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Definition       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b="1" i="1" u="none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u="none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b="1" i="1" u="none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any positive number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≠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</a:p>
                        <a:p>
                          <a:pPr algn="just"/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0" lang="en-US" sz="20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kumimoji="0" lang="en-US" sz="20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0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kumimoji="0" lang="en-US" sz="20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kumimoji="0" lang="en-US" sz="20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the inverse function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sup>
                              </m:sSup>
                            </m:oMath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901304"/>
                  </p:ext>
                </p:extLst>
              </p:nvPr>
            </p:nvGraphicFramePr>
            <p:xfrm>
              <a:off x="685800" y="1600200"/>
              <a:ext cx="8001000" cy="13950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395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6" t="-435" r="-228" b="-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95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333875"/>
            <a:ext cx="2876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745667"/>
                  </p:ext>
                </p:extLst>
              </p:nvPr>
            </p:nvGraphicFramePr>
            <p:xfrm>
              <a:off x="685800" y="3048000"/>
              <a:ext cx="8001000" cy="1690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3451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Inverse Equations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000" b="1" i="1" u="none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and</a:t>
                          </a:r>
                          <a:r>
                            <a:rPr lang="en-US" sz="2000" b="1" u="none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1" i="1" u="none" baseline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b="1" i="1" u="none" baseline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u="none" baseline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b="1" i="1" u="none" baseline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000" b="1" i="1" u="none" baseline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endParaRPr lang="en-US" sz="2000" b="1" u="none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any positive number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≠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</a:p>
                        <a:p>
                          <a:pPr algn="just"/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kumimoji="0" lang="en-US" sz="2000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2000" b="0" i="0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sup>
                                </m:sSup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(</m:t>
                                </m:r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b="0" i="0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sup>
                                    </m:sSup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(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𝒂𝒍𝒍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745667"/>
                  </p:ext>
                </p:extLst>
              </p:nvPr>
            </p:nvGraphicFramePr>
            <p:xfrm>
              <a:off x="685800" y="3048000"/>
              <a:ext cx="8001000" cy="1690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69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6" t="-719" r="-228" b="-17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E8E45D-FBC1-42ED-B576-821FEB000258}"/>
                  </a:ext>
                </a:extLst>
              </p:cNvPr>
              <p:cNvSpPr txBox="1"/>
              <p:nvPr/>
            </p:nvSpPr>
            <p:spPr>
              <a:xfrm>
                <a:off x="457200" y="282714"/>
                <a:ext cx="807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Chapter 1Transcendental Functions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1.5 Ordinary Logarithm (Logarithm with base a)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E8E45D-FBC1-42ED-B576-821FEB000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2714"/>
                <a:ext cx="8077200" cy="707886"/>
              </a:xfrm>
              <a:prstGeom prst="rect">
                <a:avLst/>
              </a:prstGeom>
              <a:blipFill>
                <a:blip r:embed="rId6"/>
                <a:stretch>
                  <a:fillRect l="-755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" y="1143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Evaluation of 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1905000" y="1143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43000"/>
                        <a:ext cx="863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3059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7.5.1 Derivative and Integrals involving of  </a:t>
            </a:r>
          </a:p>
        </p:txBody>
      </p:sp>
      <p:graphicFrame>
        <p:nvGraphicFramePr>
          <p:cNvPr id="450566" name="Object 6"/>
          <p:cNvGraphicFramePr>
            <a:graphicFrameLocks noChangeAspect="1"/>
          </p:cNvGraphicFramePr>
          <p:nvPr/>
        </p:nvGraphicFramePr>
        <p:xfrm>
          <a:off x="4699000" y="3048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5" imgW="406080" imgH="228600" progId="Equation.3">
                  <p:embed/>
                </p:oleObj>
              </mc:Choice>
              <mc:Fallback>
                <p:oleObj name="Equation" r:id="rId5" imgW="4060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3048000"/>
                        <a:ext cx="863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6748842"/>
                  </p:ext>
                </p:extLst>
              </p:nvPr>
            </p:nvGraphicFramePr>
            <p:xfrm>
              <a:off x="685800" y="1957768"/>
              <a:ext cx="8001000" cy="7854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7854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</m:func>
                                  </m:den>
                                </m:f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kumimoji="0" lang="en-US" sz="2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kumimoji="0" lang="en-US" sz="2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6748842"/>
                  </p:ext>
                </p:extLst>
              </p:nvPr>
            </p:nvGraphicFramePr>
            <p:xfrm>
              <a:off x="685800" y="1957768"/>
              <a:ext cx="8001000" cy="7854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78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6" t="-775" r="-228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801441"/>
                  </p:ext>
                </p:extLst>
              </p:nvPr>
            </p:nvGraphicFramePr>
            <p:xfrm>
              <a:off x="723900" y="3657600"/>
              <a:ext cx="8001000" cy="7854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7854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𝒅</m:t>
                                        </m:r>
                                      </m:num>
                                      <m:den>
                                        <m: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𝒅𝒙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kumimoji="0" lang="en-US" sz="2000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kumimoji="0" lang="en-US" sz="2000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sz="2000" b="0" i="0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2000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𝒂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kumimoji="0" lang="en-US" sz="2000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kumimoji="0" lang="en-US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</m:func>
                                  </m:den>
                                </m:f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𝒖</m:t>
                                    </m:r>
                                  </m:den>
                                </m:f>
                                <m:r>
                                  <a:rPr kumimoji="0" lang="en-US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𝒅𝒖</m:t>
                                    </m:r>
                                  </m:num>
                                  <m:den>
                                    <m:r>
                                      <a:rPr kumimoji="0"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𝒅𝒙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801441"/>
                  </p:ext>
                </p:extLst>
              </p:nvPr>
            </p:nvGraphicFramePr>
            <p:xfrm>
              <a:off x="723900" y="3657600"/>
              <a:ext cx="8001000" cy="7854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78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76" t="-1550" r="-152" b="-1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C32032-73C9-4DB1-BAAE-98F3DABD09C0}"/>
                  </a:ext>
                </a:extLst>
              </p:cNvPr>
              <p:cNvSpPr txBox="1"/>
              <p:nvPr/>
            </p:nvSpPr>
            <p:spPr>
              <a:xfrm>
                <a:off x="457200" y="282714"/>
                <a:ext cx="807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Chapter 1Transcendental Functions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1.5 Ordinary Logarithm (Logarithm with base a)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C32032-73C9-4DB1-BAAE-98F3DABD0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2714"/>
                <a:ext cx="8077200" cy="707886"/>
              </a:xfrm>
              <a:prstGeom prst="rect">
                <a:avLst/>
              </a:prstGeom>
              <a:blipFill>
                <a:blip r:embed="rId9"/>
                <a:stretch>
                  <a:fillRect l="-755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" y="1143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Properties of 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9235" name="Object 3"/>
          <p:cNvGraphicFramePr>
            <a:graphicFrameLocks noChangeAspect="1"/>
          </p:cNvGraphicFramePr>
          <p:nvPr/>
        </p:nvGraphicFramePr>
        <p:xfrm>
          <a:off x="2057400" y="11430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1092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447800" y="1828800"/>
            <a:ext cx="64770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9236" name="Object 4"/>
          <p:cNvGraphicFramePr>
            <a:graphicFrameLocks noChangeAspect="1"/>
          </p:cNvGraphicFramePr>
          <p:nvPr/>
        </p:nvGraphicFramePr>
        <p:xfrm>
          <a:off x="2079625" y="1752600"/>
          <a:ext cx="53197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5" imgW="1981080" imgH="1180800" progId="Equation.3">
                  <p:embed/>
                </p:oleObj>
              </mc:Choice>
              <mc:Fallback>
                <p:oleObj name="Equation" r:id="rId5" imgW="1981080" imgH="1180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752600"/>
                        <a:ext cx="5319713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46598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H.W: Evaluate</a:t>
            </a:r>
          </a:p>
        </p:txBody>
      </p:sp>
      <p:graphicFrame>
        <p:nvGraphicFramePr>
          <p:cNvPr id="479237" name="Object 5"/>
          <p:cNvGraphicFramePr>
            <a:graphicFrameLocks noChangeAspect="1"/>
          </p:cNvGraphicFramePr>
          <p:nvPr/>
        </p:nvGraphicFramePr>
        <p:xfrm>
          <a:off x="2286000" y="4635500"/>
          <a:ext cx="1262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7" imgW="469800" imgH="228600" progId="Equation.3">
                  <p:embed/>
                </p:oleObj>
              </mc:Choice>
              <mc:Fallback>
                <p:oleObj name="Equation" r:id="rId7" imgW="4698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35500"/>
                        <a:ext cx="12620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5345668"/>
                <a:ext cx="853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H.W: 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if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45668"/>
                <a:ext cx="8534400" cy="369332"/>
              </a:xfrm>
              <a:prstGeom prst="rect">
                <a:avLst/>
              </a:prstGeom>
              <a:blipFill>
                <a:blip r:embed="rId9"/>
                <a:stretch>
                  <a:fillRect l="-57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9238" name="Object 6"/>
          <p:cNvGraphicFramePr>
            <a:graphicFrameLocks noChangeAspect="1"/>
          </p:cNvGraphicFramePr>
          <p:nvPr/>
        </p:nvGraphicFramePr>
        <p:xfrm>
          <a:off x="2514600" y="5562600"/>
          <a:ext cx="33099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0" imgW="1231560" imgH="203040" progId="Equation.3">
                  <p:embed/>
                </p:oleObj>
              </mc:Choice>
              <mc:Fallback>
                <p:oleObj name="Equation" r:id="rId10" imgW="12315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33099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6DB301-BB5A-4C83-A356-A942100CC5F9}"/>
                  </a:ext>
                </a:extLst>
              </p:cNvPr>
              <p:cNvSpPr txBox="1"/>
              <p:nvPr/>
            </p:nvSpPr>
            <p:spPr>
              <a:xfrm>
                <a:off x="457200" y="282714"/>
                <a:ext cx="807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Chapter 1Transcendental Functions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1.5 Ordinary Logarithm (Logarithm with base a)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6DB301-BB5A-4C83-A356-A942100CC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2714"/>
                <a:ext cx="8077200" cy="707886"/>
              </a:xfrm>
              <a:prstGeom prst="rect">
                <a:avLst/>
              </a:prstGeom>
              <a:blipFill>
                <a:blip r:embed="rId12"/>
                <a:stretch>
                  <a:fillRect l="-755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375716-DE11-43BC-9426-62C4992B855D}"/>
              </a:ext>
            </a:extLst>
          </p:cNvPr>
          <p:cNvSpPr txBox="1"/>
          <p:nvPr/>
        </p:nvSpPr>
        <p:spPr>
          <a:xfrm>
            <a:off x="457200" y="2827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1.1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1012998"/>
                  </p:ext>
                </p:extLst>
              </p:nvPr>
            </p:nvGraphicFramePr>
            <p:xfrm>
              <a:off x="685800" y="1571625"/>
              <a:ext cx="8001000" cy="2264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22644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Definition        Inverse Function</a:t>
                          </a:r>
                        </a:p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Suppose that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a one-to-one function on a domain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with range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 The inverse function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defined by</a:t>
                          </a:r>
                        </a:p>
                        <a:p>
                          <a:pPr algn="just"/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𝒊𝒇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domain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the range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1012998"/>
                  </p:ext>
                </p:extLst>
              </p:nvPr>
            </p:nvGraphicFramePr>
            <p:xfrm>
              <a:off x="685800" y="1571625"/>
              <a:ext cx="8001000" cy="2264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2264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76" t="-268" r="-228" b="-3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3934"/>
            <a:ext cx="235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3967030"/>
                <a:ext cx="8534400" cy="27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(−1)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not an exponent: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does not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symbol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for the inverse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read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𝒊𝒏𝒗𝒆𝒓𝒔𝒆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1775" indent="-231775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Composing a function and its inverse has the same effect as doing nothing.</a:t>
                </a:r>
              </a:p>
              <a:p>
                <a:pPr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∘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𝒇</m:t>
                          </m:r>
                        </m:e>
                      </m:d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𝒇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∘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1775" indent="-231775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Only one-to-one functions can have an inverse, for the others may be as inverse function with restricted.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67030"/>
                <a:ext cx="8534400" cy="2738570"/>
              </a:xfrm>
              <a:prstGeom prst="rect">
                <a:avLst/>
              </a:prstGeom>
              <a:blipFill>
                <a:blip r:embed="rId16"/>
                <a:stretch>
                  <a:fillRect l="-429" t="-15367" r="-571" b="-2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143000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It is often called  common Logarithm.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Earthquake intensity is often reported on the Logarithmic Richter Scale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  where: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a: Amplitude of the ground motion in microns at the receiving station.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T: The period of the seismic wave in second.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B: An empirical factor</a:t>
            </a:r>
          </a:p>
        </p:txBody>
      </p:sp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057400" y="2438400"/>
          <a:ext cx="4773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1777680" imgH="393480" progId="Equation.3">
                  <p:embed/>
                </p:oleObj>
              </mc:Choice>
              <mc:Fallback>
                <p:oleObj name="Equation" r:id="rId3" imgW="17776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8400"/>
                        <a:ext cx="477361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D05799-32A1-42D3-AF02-44A4EC79631B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1.6 Base 10 Logarithm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447800"/>
                <a:ext cx="8534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Inverse trigonometric functions arise when we want to calculate angles from side measurements in triangles.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six basic trigonometric functions can be one-to-one by restricting their domains. For example we can make the sine function one-to-one by restricting its domain to the domain,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[</m:t>
                    </m:r>
                    <m:f>
                      <m:fPr>
                        <m:type m:val="li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so that it has an inverse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Similar domain restrictions can be applied to all six trigonometric functions.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534400" cy="1754326"/>
              </a:xfrm>
              <a:prstGeom prst="rect">
                <a:avLst/>
              </a:prstGeom>
              <a:blipFill>
                <a:blip r:embed="rId2"/>
                <a:stretch>
                  <a:fillRect l="-429" t="-2091" r="-571" b="-2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5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702008"/>
            <a:ext cx="2590800" cy="23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56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E2A891-04D1-4A87-AD58-010C80DBA150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143000"/>
                <a:ext cx="8534400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Similar domain restrictions can be applied to all six trigonometric functions.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These equations are rea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“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𝒆𝒒𝒖𝒂𝒍𝒔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𝒕𝒉𝒆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𝒂𝒓𝒄𝒔𝒊𝒏𝒆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𝒐𝒇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”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𝒆𝒒𝒖𝒂𝒍𝒔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𝒂𝒓𝒄𝒔𝒊𝒏𝒆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”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and so on.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534400" cy="5355312"/>
              </a:xfrm>
              <a:prstGeom prst="rect">
                <a:avLst/>
              </a:prstGeom>
              <a:blipFill>
                <a:blip r:embed="rId3"/>
                <a:stretch>
                  <a:fillRect l="-429" t="-683" r="-571" b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399882"/>
              </p:ext>
            </p:extLst>
          </p:nvPr>
        </p:nvGraphicFramePr>
        <p:xfrm>
          <a:off x="1981200" y="1651000"/>
          <a:ext cx="4808537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4" imgW="1790640" imgH="1955520" progId="Equation.3">
                  <p:embed/>
                </p:oleObj>
              </mc:Choice>
              <mc:Fallback>
                <p:oleObj name="Equation" r:id="rId4" imgW="1790640" imgH="19555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51000"/>
                        <a:ext cx="4808537" cy="391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F8BB72-3CCB-409E-AE70-C42B8B10ECDD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33329"/>
              </p:ext>
            </p:extLst>
          </p:nvPr>
        </p:nvGraphicFramePr>
        <p:xfrm>
          <a:off x="1219200" y="2971800"/>
          <a:ext cx="617220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1219200" y="3302000"/>
          <a:ext cx="15351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3" imgW="571320" imgH="203040" progId="Equation.3">
                  <p:embed/>
                </p:oleObj>
              </mc:Choice>
              <mc:Fallback>
                <p:oleObj name="Equation" r:id="rId3" imgW="5713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02000"/>
                        <a:ext cx="15351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1" name="Object 3"/>
          <p:cNvGraphicFramePr>
            <a:graphicFrameLocks noChangeAspect="1"/>
          </p:cNvGraphicFramePr>
          <p:nvPr/>
        </p:nvGraphicFramePr>
        <p:xfrm>
          <a:off x="1239837" y="3632200"/>
          <a:ext cx="18081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5" imgW="672840" imgH="228600" progId="Equation.3">
                  <p:embed/>
                </p:oleObj>
              </mc:Choice>
              <mc:Fallback>
                <p:oleObj name="Equation" r:id="rId5" imgW="6728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7" y="3632200"/>
                        <a:ext cx="18081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3124200" y="3289300"/>
          <a:ext cx="20812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7" imgW="774360" imgH="215640" progId="Equation.3">
                  <p:embed/>
                </p:oleObj>
              </mc:Choice>
              <mc:Fallback>
                <p:oleObj name="Equation" r:id="rId7" imgW="7743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89300"/>
                        <a:ext cx="20812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3" name="Object 5"/>
          <p:cNvGraphicFramePr>
            <a:graphicFrameLocks noChangeAspect="1"/>
          </p:cNvGraphicFramePr>
          <p:nvPr/>
        </p:nvGraphicFramePr>
        <p:xfrm>
          <a:off x="5310187" y="3657600"/>
          <a:ext cx="2081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9" imgW="774360" imgH="215640" progId="Equation.3">
                  <p:embed/>
                </p:oleObj>
              </mc:Choice>
              <mc:Fallback>
                <p:oleObj name="Equation" r:id="rId9" imgW="7743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7" y="3657600"/>
                        <a:ext cx="20812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4" name="Object 6"/>
          <p:cNvGraphicFramePr>
            <a:graphicFrameLocks noChangeAspect="1"/>
          </p:cNvGraphicFramePr>
          <p:nvPr/>
        </p:nvGraphicFramePr>
        <p:xfrm>
          <a:off x="5856288" y="3340100"/>
          <a:ext cx="9890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11" imgW="368280" imgH="203040" progId="Equation.3">
                  <p:embed/>
                </p:oleObj>
              </mc:Choice>
              <mc:Fallback>
                <p:oleObj name="Equation" r:id="rId11" imgW="3682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3340100"/>
                        <a:ext cx="9890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5" name="Object 7"/>
          <p:cNvGraphicFramePr>
            <a:graphicFrameLocks noChangeAspect="1"/>
          </p:cNvGraphicFramePr>
          <p:nvPr/>
        </p:nvGraphicFramePr>
        <p:xfrm>
          <a:off x="3657600" y="3708400"/>
          <a:ext cx="9890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13" imgW="368280" imgH="203040" progId="Equation.3">
                  <p:embed/>
                </p:oleObj>
              </mc:Choice>
              <mc:Fallback>
                <p:oleObj name="Equation" r:id="rId13" imgW="3682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708400"/>
                        <a:ext cx="9890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00200" y="4372164"/>
            <a:ext cx="2590800" cy="23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48200" y="42672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990600"/>
                <a:ext cx="6019800" cy="121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 algn="just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Arcsine Function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This figure gives a geometric interpretation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length of curve for the unit circle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90600"/>
                <a:ext cx="6019800" cy="1212768"/>
              </a:xfrm>
              <a:prstGeom prst="rect">
                <a:avLst/>
              </a:prstGeom>
              <a:blipFill>
                <a:blip r:embed="rId17"/>
                <a:stretch>
                  <a:fillRect l="-810" t="-3030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7736" name="Picture 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73687" y="838200"/>
            <a:ext cx="2365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F23EDD-83CC-48F0-ADA3-1A98615B7BE4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7335"/>
              </p:ext>
            </p:extLst>
          </p:nvPr>
        </p:nvGraphicFramePr>
        <p:xfrm>
          <a:off x="1219200" y="1981200"/>
          <a:ext cx="617220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1201738" y="2349500"/>
          <a:ext cx="15700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3" imgW="583920" imgH="164880" progId="Equation.3">
                  <p:embed/>
                </p:oleObj>
              </mc:Choice>
              <mc:Fallback>
                <p:oleObj name="Equation" r:id="rId3" imgW="5839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349500"/>
                        <a:ext cx="157003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1" name="Object 3"/>
          <p:cNvGraphicFramePr>
            <a:graphicFrameLocks noChangeAspect="1"/>
          </p:cNvGraphicFramePr>
          <p:nvPr/>
        </p:nvGraphicFramePr>
        <p:xfrm>
          <a:off x="1206500" y="2641600"/>
          <a:ext cx="187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5" imgW="698400" imgH="228600" progId="Equation.3">
                  <p:embed/>
                </p:oleObj>
              </mc:Choice>
              <mc:Fallback>
                <p:oleObj name="Equation" r:id="rId5" imgW="698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641600"/>
                        <a:ext cx="18764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3686175" y="2311400"/>
          <a:ext cx="955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2311400"/>
                        <a:ext cx="9556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3" name="Object 5"/>
          <p:cNvGraphicFramePr>
            <a:graphicFrameLocks noChangeAspect="1"/>
          </p:cNvGraphicFramePr>
          <p:nvPr/>
        </p:nvGraphicFramePr>
        <p:xfrm>
          <a:off x="5872163" y="2679700"/>
          <a:ext cx="955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2679700"/>
                        <a:ext cx="9556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4" name="Object 6"/>
          <p:cNvGraphicFramePr>
            <a:graphicFrameLocks noChangeAspect="1"/>
          </p:cNvGraphicFramePr>
          <p:nvPr/>
        </p:nvGraphicFramePr>
        <p:xfrm>
          <a:off x="5856288" y="2349500"/>
          <a:ext cx="9890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11" imgW="368280" imgH="203040" progId="Equation.3">
                  <p:embed/>
                </p:oleObj>
              </mc:Choice>
              <mc:Fallback>
                <p:oleObj name="Equation" r:id="rId11" imgW="3682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2349500"/>
                        <a:ext cx="9890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5" name="Object 7"/>
          <p:cNvGraphicFramePr>
            <a:graphicFrameLocks noChangeAspect="1"/>
          </p:cNvGraphicFramePr>
          <p:nvPr/>
        </p:nvGraphicFramePr>
        <p:xfrm>
          <a:off x="3657600" y="2717800"/>
          <a:ext cx="9890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13" imgW="368280" imgH="203040" progId="Equation.3">
                  <p:embed/>
                </p:oleObj>
              </mc:Choice>
              <mc:Fallback>
                <p:oleObj name="Equation" r:id="rId13" imgW="3682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717800"/>
                        <a:ext cx="9890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8760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3124200"/>
            <a:ext cx="2895601" cy="287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8761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85089" y="3886200"/>
            <a:ext cx="27821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B7EA02-159D-4CC3-9305-3D4D2E41D140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99879"/>
              </p:ext>
            </p:extLst>
          </p:nvPr>
        </p:nvGraphicFramePr>
        <p:xfrm>
          <a:off x="1219200" y="1981200"/>
          <a:ext cx="617220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1201738" y="2324100"/>
          <a:ext cx="15700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583920" imgH="190440" progId="Equation.3">
                  <p:embed/>
                </p:oleObj>
              </mc:Choice>
              <mc:Fallback>
                <p:oleObj name="Equation" r:id="rId3" imgW="58392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324100"/>
                        <a:ext cx="15700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1" name="Object 3"/>
          <p:cNvGraphicFramePr>
            <a:graphicFrameLocks noChangeAspect="1"/>
          </p:cNvGraphicFramePr>
          <p:nvPr/>
        </p:nvGraphicFramePr>
        <p:xfrm>
          <a:off x="1223963" y="2641600"/>
          <a:ext cx="184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641600"/>
                        <a:ext cx="1841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3106738" y="2298700"/>
          <a:ext cx="2116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7" imgW="787320" imgH="215640" progId="Equation.3">
                  <p:embed/>
                </p:oleObj>
              </mc:Choice>
              <mc:Fallback>
                <p:oleObj name="Equation" r:id="rId7" imgW="7873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2298700"/>
                        <a:ext cx="21161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3" name="Object 5"/>
          <p:cNvGraphicFramePr>
            <a:graphicFrameLocks noChangeAspect="1"/>
          </p:cNvGraphicFramePr>
          <p:nvPr/>
        </p:nvGraphicFramePr>
        <p:xfrm>
          <a:off x="5294313" y="2667000"/>
          <a:ext cx="2114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9" imgW="787320" imgH="215640" progId="Equation.3">
                  <p:embed/>
                </p:oleObj>
              </mc:Choice>
              <mc:Fallback>
                <p:oleObj name="Equation" r:id="rId9" imgW="7873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2667000"/>
                        <a:ext cx="21145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4" name="Object 6"/>
          <p:cNvGraphicFramePr>
            <a:graphicFrameLocks noChangeAspect="1"/>
          </p:cNvGraphicFramePr>
          <p:nvPr/>
        </p:nvGraphicFramePr>
        <p:xfrm>
          <a:off x="5670550" y="2349500"/>
          <a:ext cx="13636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11" imgW="507960" imgH="203040" progId="Equation.3">
                  <p:embed/>
                </p:oleObj>
              </mc:Choice>
              <mc:Fallback>
                <p:oleObj name="Equation" r:id="rId11" imgW="5079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349500"/>
                        <a:ext cx="13636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4" name="Object 8"/>
          <p:cNvGraphicFramePr>
            <a:graphicFrameLocks noChangeAspect="1"/>
          </p:cNvGraphicFramePr>
          <p:nvPr/>
        </p:nvGraphicFramePr>
        <p:xfrm>
          <a:off x="3565525" y="2717800"/>
          <a:ext cx="13636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3" imgW="507960" imgH="203040" progId="Equation.3">
                  <p:embed/>
                </p:oleObj>
              </mc:Choice>
              <mc:Fallback>
                <p:oleObj name="Equation" r:id="rId13" imgW="50796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2717800"/>
                        <a:ext cx="13636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9785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71600" y="3409950"/>
            <a:ext cx="2743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9786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0" y="3429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9CF073-2E9B-4400-9860-1C853E5C3871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66333"/>
              </p:ext>
            </p:extLst>
          </p:nvPr>
        </p:nvGraphicFramePr>
        <p:xfrm>
          <a:off x="1219200" y="1981200"/>
          <a:ext cx="617220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1219200" y="2324100"/>
          <a:ext cx="15351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3" imgW="571320" imgH="190440" progId="Equation.3">
                  <p:embed/>
                </p:oleObj>
              </mc:Choice>
              <mc:Fallback>
                <p:oleObj name="Equation" r:id="rId3" imgW="57132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24100"/>
                        <a:ext cx="15351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1" name="Object 3"/>
          <p:cNvGraphicFramePr>
            <a:graphicFrameLocks noChangeAspect="1"/>
          </p:cNvGraphicFramePr>
          <p:nvPr/>
        </p:nvGraphicFramePr>
        <p:xfrm>
          <a:off x="1222375" y="2641600"/>
          <a:ext cx="1843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2641600"/>
                        <a:ext cx="1843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3654425" y="2311400"/>
          <a:ext cx="1022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7" imgW="380880" imgH="203040" progId="Equation.3">
                  <p:embed/>
                </p:oleObj>
              </mc:Choice>
              <mc:Fallback>
                <p:oleObj name="Equation" r:id="rId7" imgW="380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2311400"/>
                        <a:ext cx="10223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3" name="Object 5"/>
          <p:cNvGraphicFramePr>
            <a:graphicFrameLocks noChangeAspect="1"/>
          </p:cNvGraphicFramePr>
          <p:nvPr/>
        </p:nvGraphicFramePr>
        <p:xfrm>
          <a:off x="5837238" y="2679700"/>
          <a:ext cx="10255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9" imgW="380880" imgH="203040" progId="Equation.3">
                  <p:embed/>
                </p:oleObj>
              </mc:Choice>
              <mc:Fallback>
                <p:oleObj name="Equation" r:id="rId9" imgW="3808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2679700"/>
                        <a:ext cx="10255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4" name="Object 6"/>
          <p:cNvGraphicFramePr>
            <a:graphicFrameLocks noChangeAspect="1"/>
          </p:cNvGraphicFramePr>
          <p:nvPr/>
        </p:nvGraphicFramePr>
        <p:xfrm>
          <a:off x="5668963" y="2349500"/>
          <a:ext cx="13652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11" imgW="507960" imgH="203040" progId="Equation.3">
                  <p:embed/>
                </p:oleObj>
              </mc:Choice>
              <mc:Fallback>
                <p:oleObj name="Equation" r:id="rId11" imgW="5079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349500"/>
                        <a:ext cx="13652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09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0200" y="3706270"/>
            <a:ext cx="2438400" cy="269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10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95800" y="3124200"/>
            <a:ext cx="2819400" cy="232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3565525" y="2717800"/>
          <a:ext cx="13636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15" imgW="507960" imgH="203040" progId="Equation.3">
                  <p:embed/>
                </p:oleObj>
              </mc:Choice>
              <mc:Fallback>
                <p:oleObj name="Equation" r:id="rId15" imgW="50796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2717800"/>
                        <a:ext cx="13636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DE0C397-F599-431E-AED0-954FD31CF9E1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1432"/>
              </p:ext>
            </p:extLst>
          </p:nvPr>
        </p:nvGraphicFramePr>
        <p:xfrm>
          <a:off x="533400" y="1981200"/>
          <a:ext cx="822960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533400" y="2349500"/>
          <a:ext cx="15351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571320" imgH="164880" progId="Equation.3">
                  <p:embed/>
                </p:oleObj>
              </mc:Choice>
              <mc:Fallback>
                <p:oleObj name="Equation" r:id="rId3" imgW="5713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49500"/>
                        <a:ext cx="153511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1" name="Object 3"/>
          <p:cNvGraphicFramePr>
            <a:graphicFrameLocks noChangeAspect="1"/>
          </p:cNvGraphicFramePr>
          <p:nvPr/>
        </p:nvGraphicFramePr>
        <p:xfrm>
          <a:off x="536575" y="2641600"/>
          <a:ext cx="1843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641600"/>
                        <a:ext cx="1843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2362200" y="2298700"/>
          <a:ext cx="3140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7" imgW="1168200" imgH="215640" progId="Equation.3">
                  <p:embed/>
                </p:oleObj>
              </mc:Choice>
              <mc:Fallback>
                <p:oleObj name="Equation" r:id="rId7" imgW="11682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98700"/>
                        <a:ext cx="31400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5" name="Object 7"/>
          <p:cNvGraphicFramePr>
            <a:graphicFrameLocks noChangeAspect="1"/>
          </p:cNvGraphicFramePr>
          <p:nvPr/>
        </p:nvGraphicFramePr>
        <p:xfrm>
          <a:off x="2514600" y="2717800"/>
          <a:ext cx="26606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9" imgW="990360" imgH="203040" progId="Equation.3">
                  <p:embed/>
                </p:oleObj>
              </mc:Choice>
              <mc:Fallback>
                <p:oleObj name="Equation" r:id="rId9" imgW="9903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17800"/>
                        <a:ext cx="26606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6" name="Object 8"/>
          <p:cNvGraphicFramePr>
            <a:graphicFrameLocks noChangeAspect="1"/>
          </p:cNvGraphicFramePr>
          <p:nvPr/>
        </p:nvGraphicFramePr>
        <p:xfrm>
          <a:off x="5562600" y="2667000"/>
          <a:ext cx="3140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11" imgW="1168200" imgH="215640" progId="Equation.3">
                  <p:embed/>
                </p:oleObj>
              </mc:Choice>
              <mc:Fallback>
                <p:oleObj name="Equation" r:id="rId11" imgW="116820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667000"/>
                        <a:ext cx="31400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7" name="Object 9"/>
          <p:cNvGraphicFramePr>
            <a:graphicFrameLocks noChangeAspect="1"/>
          </p:cNvGraphicFramePr>
          <p:nvPr/>
        </p:nvGraphicFramePr>
        <p:xfrm>
          <a:off x="5638800" y="2336800"/>
          <a:ext cx="26606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13" imgW="990360" imgH="203040" progId="Equation.3">
                  <p:embed/>
                </p:oleObj>
              </mc:Choice>
              <mc:Fallback>
                <p:oleObj name="Equation" r:id="rId13" imgW="99036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36800"/>
                        <a:ext cx="26606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2858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52600" y="35814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2859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90395"/>
            <a:ext cx="2743200" cy="21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9856FA-84A7-4361-82CB-2C6D7F28FA2E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47948"/>
              </p:ext>
            </p:extLst>
          </p:nvPr>
        </p:nvGraphicFramePr>
        <p:xfrm>
          <a:off x="533400" y="1981200"/>
          <a:ext cx="822960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515938" y="2349500"/>
          <a:ext cx="15700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583920" imgH="164880" progId="Equation.3">
                  <p:embed/>
                </p:oleObj>
              </mc:Choice>
              <mc:Fallback>
                <p:oleObj name="Equation" r:id="rId3" imgW="5839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49500"/>
                        <a:ext cx="157003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1" name="Object 3"/>
          <p:cNvGraphicFramePr>
            <a:graphicFrameLocks noChangeAspect="1"/>
          </p:cNvGraphicFramePr>
          <p:nvPr/>
        </p:nvGraphicFramePr>
        <p:xfrm>
          <a:off x="536575" y="2641600"/>
          <a:ext cx="1843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641600"/>
                        <a:ext cx="1843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2278063" y="2298700"/>
          <a:ext cx="33099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7" imgW="1231560" imgH="215640" progId="Equation.3">
                  <p:embed/>
                </p:oleObj>
              </mc:Choice>
              <mc:Fallback>
                <p:oleObj name="Equation" r:id="rId7" imgW="12315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2298700"/>
                        <a:ext cx="33099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5" name="Object 7"/>
          <p:cNvGraphicFramePr>
            <a:graphicFrameLocks noChangeAspect="1"/>
          </p:cNvGraphicFramePr>
          <p:nvPr/>
        </p:nvGraphicFramePr>
        <p:xfrm>
          <a:off x="2514600" y="2717800"/>
          <a:ext cx="26606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9" imgW="990360" imgH="203040" progId="Equation.3">
                  <p:embed/>
                </p:oleObj>
              </mc:Choice>
              <mc:Fallback>
                <p:oleObj name="Equation" r:id="rId9" imgW="9903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17800"/>
                        <a:ext cx="26606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7" name="Object 9"/>
          <p:cNvGraphicFramePr>
            <a:graphicFrameLocks noChangeAspect="1"/>
          </p:cNvGraphicFramePr>
          <p:nvPr/>
        </p:nvGraphicFramePr>
        <p:xfrm>
          <a:off x="5638800" y="2336800"/>
          <a:ext cx="26606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1" imgW="990360" imgH="203040" progId="Equation.3">
                  <p:embed/>
                </p:oleObj>
              </mc:Choice>
              <mc:Fallback>
                <p:oleObj name="Equation" r:id="rId11" imgW="9903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36800"/>
                        <a:ext cx="26606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0" name="Object 8"/>
          <p:cNvGraphicFramePr>
            <a:graphicFrameLocks noChangeAspect="1"/>
          </p:cNvGraphicFramePr>
          <p:nvPr/>
        </p:nvGraphicFramePr>
        <p:xfrm>
          <a:off x="5486400" y="2667000"/>
          <a:ext cx="33099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13" imgW="1231560" imgH="215640" progId="Equation.3">
                  <p:embed/>
                </p:oleObj>
              </mc:Choice>
              <mc:Fallback>
                <p:oleObj name="Equation" r:id="rId13" imgW="123156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67000"/>
                        <a:ext cx="33099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3881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17619" y="3429000"/>
            <a:ext cx="221618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3882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14800" y="3429000"/>
            <a:ext cx="299302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56EE40-03D1-4E0B-B093-F8029EB0FDC9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14400" y="1371600"/>
            <a:ext cx="7315200" cy="1676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990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Right-triangle interpretation</a:t>
            </a:r>
          </a:p>
        </p:txBody>
      </p:sp>
      <p:graphicFrame>
        <p:nvGraphicFramePr>
          <p:cNvPr id="488462" name="Object 14"/>
          <p:cNvGraphicFramePr>
            <a:graphicFrameLocks noChangeAspect="1"/>
          </p:cNvGraphicFramePr>
          <p:nvPr/>
        </p:nvGraphicFramePr>
        <p:xfrm>
          <a:off x="1087438" y="1955800"/>
          <a:ext cx="37893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3" imgW="1409400" imgH="203040" progId="Equation.3">
                  <p:embed/>
                </p:oleObj>
              </mc:Choice>
              <mc:Fallback>
                <p:oleObj name="Equation" r:id="rId3" imgW="140940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955800"/>
                        <a:ext cx="378936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914400" y="3124200"/>
            <a:ext cx="7315200" cy="1676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14"/>
          <p:cNvGraphicFramePr>
            <a:graphicFrameLocks noChangeAspect="1"/>
          </p:cNvGraphicFramePr>
          <p:nvPr/>
        </p:nvGraphicFramePr>
        <p:xfrm>
          <a:off x="1036638" y="3708400"/>
          <a:ext cx="38909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5" imgW="1447560" imgH="203040" progId="Equation.3">
                  <p:embed/>
                </p:oleObj>
              </mc:Choice>
              <mc:Fallback>
                <p:oleObj name="Equation" r:id="rId5" imgW="1447560" imgH="203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708400"/>
                        <a:ext cx="389096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8468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200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14478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8469" name="Object 21"/>
          <p:cNvGraphicFramePr>
            <a:graphicFrameLocks noChangeAspect="1"/>
          </p:cNvGraphicFramePr>
          <p:nvPr/>
        </p:nvGraphicFramePr>
        <p:xfrm>
          <a:off x="6248400" y="2438400"/>
          <a:ext cx="469804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8" imgW="431640" imgH="203040" progId="Equation.3">
                  <p:embed/>
                </p:oleObj>
              </mc:Choice>
              <mc:Fallback>
                <p:oleObj name="Equation" r:id="rId8" imgW="431640" imgH="203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438400"/>
                        <a:ext cx="469804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0" name="Object 22"/>
          <p:cNvGraphicFramePr>
            <a:graphicFrameLocks noChangeAspect="1"/>
          </p:cNvGraphicFramePr>
          <p:nvPr/>
        </p:nvGraphicFramePr>
        <p:xfrm>
          <a:off x="7772400" y="2103437"/>
          <a:ext cx="138113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103437"/>
                        <a:ext cx="138113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1" name="Object 23"/>
          <p:cNvGraphicFramePr>
            <a:graphicFrameLocks noChangeAspect="1"/>
          </p:cNvGraphicFramePr>
          <p:nvPr/>
        </p:nvGraphicFramePr>
        <p:xfrm>
          <a:off x="6510338" y="1917700"/>
          <a:ext cx="968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12" imgW="88560" imgH="164880" progId="Equation.3">
                  <p:embed/>
                </p:oleObj>
              </mc:Choice>
              <mc:Fallback>
                <p:oleObj name="Equation" r:id="rId12" imgW="88560" imgH="1648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1917700"/>
                        <a:ext cx="9683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2" name="Object 24"/>
          <p:cNvGraphicFramePr>
            <a:graphicFrameLocks noChangeAspect="1"/>
          </p:cNvGraphicFramePr>
          <p:nvPr/>
        </p:nvGraphicFramePr>
        <p:xfrm>
          <a:off x="6546850" y="2743200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14" imgW="495000" imgH="253800" progId="Equation.3">
                  <p:embed/>
                </p:oleObj>
              </mc:Choice>
              <mc:Fallback>
                <p:oleObj name="Equation" r:id="rId14" imgW="495000" imgH="253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2743200"/>
                        <a:ext cx="5397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3" name="Object 25"/>
          <p:cNvGraphicFramePr>
            <a:graphicFrameLocks noChangeAspect="1"/>
          </p:cNvGraphicFramePr>
          <p:nvPr/>
        </p:nvGraphicFramePr>
        <p:xfrm>
          <a:off x="7766050" y="3733800"/>
          <a:ext cx="5397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Equation" r:id="rId16" imgW="495000" imgH="253800" progId="Equation.3">
                  <p:embed/>
                </p:oleObj>
              </mc:Choice>
              <mc:Fallback>
                <p:oleObj name="Equation" r:id="rId16" imgW="495000" imgH="2538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3733800"/>
                        <a:ext cx="53975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4" name="Object 26"/>
          <p:cNvGraphicFramePr>
            <a:graphicFrameLocks noChangeAspect="1"/>
          </p:cNvGraphicFramePr>
          <p:nvPr/>
        </p:nvGraphicFramePr>
        <p:xfrm>
          <a:off x="6705600" y="4572000"/>
          <a:ext cx="138113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18" imgW="126720" imgH="139680" progId="Equation.3">
                  <p:embed/>
                </p:oleObj>
              </mc:Choice>
              <mc:Fallback>
                <p:oleObj name="Equation" r:id="rId18" imgW="126720" imgH="1396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572000"/>
                        <a:ext cx="138113" cy="18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5" name="Object 27"/>
          <p:cNvGraphicFramePr>
            <a:graphicFrameLocks noChangeAspect="1"/>
          </p:cNvGraphicFramePr>
          <p:nvPr/>
        </p:nvGraphicFramePr>
        <p:xfrm>
          <a:off x="6235700" y="4191000"/>
          <a:ext cx="496888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20" imgW="457200" imgH="203040" progId="Equation.3">
                  <p:embed/>
                </p:oleObj>
              </mc:Choice>
              <mc:Fallback>
                <p:oleObj name="Equation" r:id="rId20" imgW="457200" imgH="20304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4191000"/>
                        <a:ext cx="496888" cy="26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6" name="Object 28"/>
          <p:cNvGraphicFramePr>
            <a:graphicFrameLocks noChangeAspect="1"/>
          </p:cNvGraphicFramePr>
          <p:nvPr/>
        </p:nvGraphicFramePr>
        <p:xfrm>
          <a:off x="6477000" y="3657600"/>
          <a:ext cx="968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22" imgW="88560" imgH="164880" progId="Equation.3">
                  <p:embed/>
                </p:oleObj>
              </mc:Choice>
              <mc:Fallback>
                <p:oleObj name="Equation" r:id="rId22" imgW="88560" imgH="16488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57600"/>
                        <a:ext cx="9683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914400" y="4953000"/>
            <a:ext cx="7315200" cy="1676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14"/>
          <p:cNvGraphicFramePr>
            <a:graphicFrameLocks noChangeAspect="1"/>
          </p:cNvGraphicFramePr>
          <p:nvPr/>
        </p:nvGraphicFramePr>
        <p:xfrm>
          <a:off x="1052513" y="5537200"/>
          <a:ext cx="3857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24" imgW="1434960" imgH="203040" progId="Equation.3">
                  <p:embed/>
                </p:oleObj>
              </mc:Choice>
              <mc:Fallback>
                <p:oleObj name="Equation" r:id="rId24" imgW="1434960" imgH="20304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5537200"/>
                        <a:ext cx="38576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50292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" name="Object 25"/>
          <p:cNvGraphicFramePr>
            <a:graphicFrameLocks noChangeAspect="1"/>
          </p:cNvGraphicFramePr>
          <p:nvPr/>
        </p:nvGraphicFramePr>
        <p:xfrm>
          <a:off x="6318250" y="5383212"/>
          <a:ext cx="5397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26" imgW="495000" imgH="253800" progId="Equation.3">
                  <p:embed/>
                </p:oleObj>
              </mc:Choice>
              <mc:Fallback>
                <p:oleObj name="Equation" r:id="rId26" imgW="495000" imgH="2538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5383212"/>
                        <a:ext cx="53975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7"/>
          <p:cNvGraphicFramePr>
            <a:graphicFrameLocks noChangeAspect="1"/>
          </p:cNvGraphicFramePr>
          <p:nvPr/>
        </p:nvGraphicFramePr>
        <p:xfrm>
          <a:off x="6242050" y="6019800"/>
          <a:ext cx="4826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28" imgW="444240" imgH="203040" progId="Equation.3">
                  <p:embed/>
                </p:oleObj>
              </mc:Choice>
              <mc:Fallback>
                <p:oleObj name="Equation" r:id="rId28" imgW="444240" imgH="20304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6019800"/>
                        <a:ext cx="482600" cy="26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6705600" y="6413500"/>
          <a:ext cx="968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30" imgW="88560" imgH="164880" progId="Equation.3">
                  <p:embed/>
                </p:oleObj>
              </mc:Choice>
              <mc:Fallback>
                <p:oleObj name="Equation" r:id="rId30" imgW="88560" imgH="16488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413500"/>
                        <a:ext cx="9683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81" name="Object 33"/>
          <p:cNvGraphicFramePr>
            <a:graphicFrameLocks noChangeAspect="1"/>
          </p:cNvGraphicFramePr>
          <p:nvPr/>
        </p:nvGraphicFramePr>
        <p:xfrm>
          <a:off x="7862887" y="5638800"/>
          <a:ext cx="138113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31" imgW="126720" imgH="139680" progId="Equation.3">
                  <p:embed/>
                </p:oleObj>
              </mc:Choice>
              <mc:Fallback>
                <p:oleObj name="Equation" r:id="rId31" imgW="126720" imgH="13968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887" y="5638800"/>
                        <a:ext cx="138113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E0DA7E18-0A18-4813-BD23-1C4D88329E6E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1143000"/>
                <a:ext cx="8534400" cy="14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To find the inverse for a function:</a:t>
                </a:r>
              </a:p>
              <a:p>
                <a:pPr marL="342900" indent="-58738" algn="just">
                  <a:buFont typeface="+mj-lt"/>
                  <a:buAutoNum type="arabicPeriod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Solve the equation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This gives a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expressed as function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342900" indent="-58738" algn="just">
                  <a:buFont typeface="+mj-lt"/>
                  <a:buAutoNum type="arabicPeriod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Interchange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obtaining a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expressed in the conventional format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as independent variable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as dependent variable.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534400" cy="1483548"/>
              </a:xfrm>
              <a:prstGeom prst="rect">
                <a:avLst/>
              </a:prstGeom>
              <a:blipFill>
                <a:blip r:embed="rId12"/>
                <a:stretch>
                  <a:fillRect l="-429" t="-2469" r="-571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608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00857" y="2875958"/>
            <a:ext cx="4328543" cy="34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A889E-4C12-4132-8EC0-127C27363888}"/>
              </a:ext>
            </a:extLst>
          </p:cNvPr>
          <p:cNvSpPr txBox="1"/>
          <p:nvPr/>
        </p:nvSpPr>
        <p:spPr>
          <a:xfrm>
            <a:off x="457200" y="2827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1.1 Inverse Functions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14400" y="1371600"/>
            <a:ext cx="7315200" cy="1676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990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Right-triangle interpretation</a:t>
            </a:r>
          </a:p>
        </p:txBody>
      </p:sp>
      <p:graphicFrame>
        <p:nvGraphicFramePr>
          <p:cNvPr id="488462" name="Object 14"/>
          <p:cNvGraphicFramePr>
            <a:graphicFrameLocks noChangeAspect="1"/>
          </p:cNvGraphicFramePr>
          <p:nvPr/>
        </p:nvGraphicFramePr>
        <p:xfrm>
          <a:off x="1069975" y="1955800"/>
          <a:ext cx="38242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3" imgW="1422360" imgH="203040" progId="Equation.3">
                  <p:embed/>
                </p:oleObj>
              </mc:Choice>
              <mc:Fallback>
                <p:oleObj name="Equation" r:id="rId3" imgW="14223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955800"/>
                        <a:ext cx="382428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914400" y="3124200"/>
            <a:ext cx="7315200" cy="1676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14"/>
          <p:cNvGraphicFramePr>
            <a:graphicFrameLocks noChangeAspect="1"/>
          </p:cNvGraphicFramePr>
          <p:nvPr/>
        </p:nvGraphicFramePr>
        <p:xfrm>
          <a:off x="1069975" y="3708400"/>
          <a:ext cx="382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5" imgW="1422360" imgH="203040" progId="Equation.3">
                  <p:embed/>
                </p:oleObj>
              </mc:Choice>
              <mc:Fallback>
                <p:oleObj name="Equation" r:id="rId5" imgW="14223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708400"/>
                        <a:ext cx="38227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8468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200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14478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8469" name="Object 21"/>
          <p:cNvGraphicFramePr>
            <a:graphicFrameLocks noChangeAspect="1"/>
          </p:cNvGraphicFramePr>
          <p:nvPr/>
        </p:nvGraphicFramePr>
        <p:xfrm>
          <a:off x="6248400" y="2438400"/>
          <a:ext cx="469804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8" imgW="431640" imgH="203040" progId="Equation.3">
                  <p:embed/>
                </p:oleObj>
              </mc:Choice>
              <mc:Fallback>
                <p:oleObj name="Equation" r:id="rId8" imgW="4316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438400"/>
                        <a:ext cx="469804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0" name="Object 22"/>
          <p:cNvGraphicFramePr>
            <a:graphicFrameLocks noChangeAspect="1"/>
          </p:cNvGraphicFramePr>
          <p:nvPr/>
        </p:nvGraphicFramePr>
        <p:xfrm>
          <a:off x="6705600" y="2819400"/>
          <a:ext cx="138113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138113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1" name="Object 23"/>
          <p:cNvGraphicFramePr>
            <a:graphicFrameLocks noChangeAspect="1"/>
          </p:cNvGraphicFramePr>
          <p:nvPr/>
        </p:nvGraphicFramePr>
        <p:xfrm>
          <a:off x="7848600" y="2133600"/>
          <a:ext cx="968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12" imgW="88560" imgH="164880" progId="Equation.3">
                  <p:embed/>
                </p:oleObj>
              </mc:Choice>
              <mc:Fallback>
                <p:oleObj name="Equation" r:id="rId12" imgW="8856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133600"/>
                        <a:ext cx="9683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2" name="Object 24"/>
          <p:cNvGraphicFramePr>
            <a:graphicFrameLocks noChangeAspect="1"/>
          </p:cNvGraphicFramePr>
          <p:nvPr/>
        </p:nvGraphicFramePr>
        <p:xfrm>
          <a:off x="6172200" y="1752600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14" imgW="495000" imgH="253800" progId="Equation.3">
                  <p:embed/>
                </p:oleObj>
              </mc:Choice>
              <mc:Fallback>
                <p:oleObj name="Equation" r:id="rId14" imgW="49500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52600"/>
                        <a:ext cx="5397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51796"/>
              </p:ext>
            </p:extLst>
          </p:nvPr>
        </p:nvGraphicFramePr>
        <p:xfrm>
          <a:off x="7766050" y="3733800"/>
          <a:ext cx="5397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16" imgW="495000" imgH="253800" progId="Equation.3">
                  <p:embed/>
                </p:oleObj>
              </mc:Choice>
              <mc:Fallback>
                <p:oleObj name="Equation" r:id="rId16" imgW="49500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3733800"/>
                        <a:ext cx="53975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4" name="Object 26"/>
          <p:cNvGraphicFramePr>
            <a:graphicFrameLocks noChangeAspect="1"/>
          </p:cNvGraphicFramePr>
          <p:nvPr/>
        </p:nvGraphicFramePr>
        <p:xfrm>
          <a:off x="6726238" y="4556125"/>
          <a:ext cx="968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18" imgW="88560" imgH="164880" progId="Equation.3">
                  <p:embed/>
                </p:oleObj>
              </mc:Choice>
              <mc:Fallback>
                <p:oleObj name="Equation" r:id="rId18" imgW="88560" imgH="164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556125"/>
                        <a:ext cx="9683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5" name="Object 27"/>
          <p:cNvGraphicFramePr>
            <a:graphicFrameLocks noChangeAspect="1"/>
          </p:cNvGraphicFramePr>
          <p:nvPr/>
        </p:nvGraphicFramePr>
        <p:xfrm>
          <a:off x="6235700" y="4191000"/>
          <a:ext cx="496888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20" imgW="457200" imgH="203040" progId="Equation.3">
                  <p:embed/>
                </p:oleObj>
              </mc:Choice>
              <mc:Fallback>
                <p:oleObj name="Equation" r:id="rId20" imgW="45720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4191000"/>
                        <a:ext cx="496888" cy="26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76" name="Object 28"/>
          <p:cNvGraphicFramePr>
            <a:graphicFrameLocks noChangeAspect="1"/>
          </p:cNvGraphicFramePr>
          <p:nvPr/>
        </p:nvGraphicFramePr>
        <p:xfrm>
          <a:off x="6456363" y="3673475"/>
          <a:ext cx="138112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22" imgW="126720" imgH="139680" progId="Equation.3">
                  <p:embed/>
                </p:oleObj>
              </mc:Choice>
              <mc:Fallback>
                <p:oleObj name="Equation" r:id="rId22" imgW="126720" imgH="1396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3673475"/>
                        <a:ext cx="138112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914400" y="4953000"/>
            <a:ext cx="7315200" cy="1676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14"/>
          <p:cNvGraphicFramePr>
            <a:graphicFrameLocks noChangeAspect="1"/>
          </p:cNvGraphicFramePr>
          <p:nvPr/>
        </p:nvGraphicFramePr>
        <p:xfrm>
          <a:off x="1068388" y="5537200"/>
          <a:ext cx="38242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24" imgW="1422360" imgH="203040" progId="Equation.3">
                  <p:embed/>
                </p:oleObj>
              </mc:Choice>
              <mc:Fallback>
                <p:oleObj name="Equation" r:id="rId24" imgW="142236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5537200"/>
                        <a:ext cx="382428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50292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" name="Object 25"/>
          <p:cNvGraphicFramePr>
            <a:graphicFrameLocks noChangeAspect="1"/>
          </p:cNvGraphicFramePr>
          <p:nvPr/>
        </p:nvGraphicFramePr>
        <p:xfrm>
          <a:off x="6470650" y="6324600"/>
          <a:ext cx="5397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26" imgW="495000" imgH="253800" progId="Equation.3">
                  <p:embed/>
                </p:oleObj>
              </mc:Choice>
              <mc:Fallback>
                <p:oleObj name="Equation" r:id="rId26" imgW="495000" imgH="253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6324600"/>
                        <a:ext cx="53975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7"/>
          <p:cNvGraphicFramePr>
            <a:graphicFrameLocks noChangeAspect="1"/>
          </p:cNvGraphicFramePr>
          <p:nvPr/>
        </p:nvGraphicFramePr>
        <p:xfrm>
          <a:off x="6242050" y="6019800"/>
          <a:ext cx="4826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28" imgW="444240" imgH="203040" progId="Equation.3">
                  <p:embed/>
                </p:oleObj>
              </mc:Choice>
              <mc:Fallback>
                <p:oleObj name="Equation" r:id="rId28" imgW="44424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6019800"/>
                        <a:ext cx="482600" cy="26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7827963" y="5651500"/>
          <a:ext cx="968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30" imgW="88560" imgH="164880" progId="Equation.3">
                  <p:embed/>
                </p:oleObj>
              </mc:Choice>
              <mc:Fallback>
                <p:oleObj name="Equation" r:id="rId30" imgW="88560" imgH="1648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5651500"/>
                        <a:ext cx="9683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81" name="Object 33"/>
          <p:cNvGraphicFramePr>
            <a:graphicFrameLocks noChangeAspect="1"/>
          </p:cNvGraphicFramePr>
          <p:nvPr/>
        </p:nvGraphicFramePr>
        <p:xfrm>
          <a:off x="6477000" y="5532437"/>
          <a:ext cx="138113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31" imgW="126720" imgH="139680" progId="Equation.3">
                  <p:embed/>
                </p:oleObj>
              </mc:Choice>
              <mc:Fallback>
                <p:oleObj name="Equation" r:id="rId31" imgW="126720" imgH="1396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532437"/>
                        <a:ext cx="138113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8551A23-8E62-4E2F-8BC4-459657D1EEFF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5665" y="2143125"/>
            <a:ext cx="294353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" y="1143000"/>
                <a:ext cx="830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Example: During an airplane flight from Chicago to St. Louis the navigator determines that the plane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𝒎𝒊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off course, as shown in Figure. Find  the correction angle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305800" cy="646331"/>
              </a:xfrm>
              <a:prstGeom prst="rect">
                <a:avLst/>
              </a:prstGeom>
              <a:blipFill>
                <a:blip r:embed="rId4"/>
                <a:stretch>
                  <a:fillRect l="-587" t="-5660" r="-51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1981200"/>
                <a:ext cx="8305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4163" indent="-284163" algn="just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Solution: The correction angle is the angle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plus angle of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4163" indent="-284163"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4163" indent="-284163"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4163" indent="-284163"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4163" indent="-284163"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4163" indent="-284163"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4163" indent="-284163"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4163" indent="-284163" algn="just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8305800" cy="2308324"/>
              </a:xfrm>
              <a:prstGeom prst="rect">
                <a:avLst/>
              </a:prstGeom>
              <a:blipFill>
                <a:blip r:embed="rId5"/>
                <a:stretch>
                  <a:fillRect l="-587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0503" name="Object 7"/>
          <p:cNvGraphicFramePr>
            <a:graphicFrameLocks noChangeAspect="1"/>
          </p:cNvGraphicFramePr>
          <p:nvPr/>
        </p:nvGraphicFramePr>
        <p:xfrm>
          <a:off x="1981200" y="2730500"/>
          <a:ext cx="149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6" imgW="558720" imgH="177480" progId="Equation.3">
                  <p:embed/>
                </p:oleObj>
              </mc:Choice>
              <mc:Fallback>
                <p:oleObj name="Equation" r:id="rId6" imgW="5587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30500"/>
                        <a:ext cx="1498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DF9A1D-A6D8-4DF0-B391-1C34685FAB2F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447800"/>
                <a:ext cx="8534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According to the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Theorem 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for derivative of inverse function, we can make the derivative of the inverse trigonometric functions.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derivative of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𝒖</m:t>
                        </m:r>
                      </m:e>
                    </m:func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534400" cy="2308324"/>
              </a:xfrm>
              <a:prstGeom prst="rect">
                <a:avLst/>
              </a:prstGeom>
              <a:blipFill>
                <a:blip r:embed="rId3"/>
                <a:stretch>
                  <a:fillRect l="-429" t="-1587" r="-571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033748" y="2209800"/>
          <a:ext cx="459565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4" imgW="1409400" imgH="419040" progId="Equation.3">
                  <p:embed/>
                </p:oleObj>
              </mc:Choice>
              <mc:Fallback>
                <p:oleObj name="Equation" r:id="rId4" imgW="14094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748" y="2209800"/>
                        <a:ext cx="459565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35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8748" y="3839913"/>
            <a:ext cx="426065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5ABD2A-7BCE-48B3-B66F-E90A647ED1F8}"/>
              </a:ext>
            </a:extLst>
          </p:cNvPr>
          <p:cNvSpPr txBox="1"/>
          <p:nvPr/>
        </p:nvSpPr>
        <p:spPr>
          <a:xfrm>
            <a:off x="457200" y="282714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1.7.1 Derivative of The Inverse Trigonometric Functions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09903"/>
              </p:ext>
            </p:extLst>
          </p:nvPr>
        </p:nvGraphicFramePr>
        <p:xfrm>
          <a:off x="228600" y="1143000"/>
          <a:ext cx="8686800" cy="5562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Derivative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Differential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304800" y="1498600"/>
          <a:ext cx="4164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3" imgW="1549080" imgH="431640" progId="Equation.3">
                  <p:embed/>
                </p:oleObj>
              </mc:Choice>
              <mc:Fallback>
                <p:oleObj name="Equation" r:id="rId3" imgW="1549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98600"/>
                        <a:ext cx="41640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0" name="Object 8"/>
          <p:cNvGraphicFramePr>
            <a:graphicFrameLocks noChangeAspect="1"/>
          </p:cNvGraphicFramePr>
          <p:nvPr/>
        </p:nvGraphicFramePr>
        <p:xfrm>
          <a:off x="228600" y="2362200"/>
          <a:ext cx="4232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5" imgW="1574640" imgH="431640" progId="Equation.3">
                  <p:embed/>
                </p:oleObj>
              </mc:Choice>
              <mc:Fallback>
                <p:oleObj name="Equation" r:id="rId5" imgW="157464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42322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1" name="Object 9"/>
          <p:cNvGraphicFramePr>
            <a:graphicFrameLocks noChangeAspect="1"/>
          </p:cNvGraphicFramePr>
          <p:nvPr/>
        </p:nvGraphicFramePr>
        <p:xfrm>
          <a:off x="228600" y="3238500"/>
          <a:ext cx="38909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7" imgW="1447560" imgH="393480" progId="Equation.3">
                  <p:embed/>
                </p:oleObj>
              </mc:Choice>
              <mc:Fallback>
                <p:oleObj name="Equation" r:id="rId7" imgW="14475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38500"/>
                        <a:ext cx="389096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2" name="Object 10"/>
          <p:cNvGraphicFramePr>
            <a:graphicFrameLocks noChangeAspect="1"/>
          </p:cNvGraphicFramePr>
          <p:nvPr/>
        </p:nvGraphicFramePr>
        <p:xfrm>
          <a:off x="228600" y="4114800"/>
          <a:ext cx="38909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9" imgW="1447560" imgH="393480" progId="Equation.3">
                  <p:embed/>
                </p:oleObj>
              </mc:Choice>
              <mc:Fallback>
                <p:oleObj name="Equation" r:id="rId9" imgW="14475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14800"/>
                        <a:ext cx="389096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5" name="Object 13"/>
          <p:cNvGraphicFramePr>
            <a:graphicFrameLocks noChangeAspect="1"/>
          </p:cNvGraphicFramePr>
          <p:nvPr/>
        </p:nvGraphicFramePr>
        <p:xfrm>
          <a:off x="150813" y="4889500"/>
          <a:ext cx="44719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11" imgW="1663560" imgH="469800" progId="Equation.3">
                  <p:embed/>
                </p:oleObj>
              </mc:Choice>
              <mc:Fallback>
                <p:oleObj name="Equation" r:id="rId11" imgW="1663560" imgH="469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4889500"/>
                        <a:ext cx="447198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6" name="Object 14"/>
          <p:cNvGraphicFramePr>
            <a:graphicFrameLocks noChangeAspect="1"/>
          </p:cNvGraphicFramePr>
          <p:nvPr/>
        </p:nvGraphicFramePr>
        <p:xfrm>
          <a:off x="74613" y="5803900"/>
          <a:ext cx="45402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13" imgW="1688760" imgH="469800" progId="Equation.3">
                  <p:embed/>
                </p:oleObj>
              </mc:Choice>
              <mc:Fallback>
                <p:oleObj name="Equation" r:id="rId13" imgW="1688760" imgH="469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5803900"/>
                        <a:ext cx="45402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7" name="Object 15"/>
          <p:cNvGraphicFramePr>
            <a:graphicFrameLocks noChangeAspect="1"/>
          </p:cNvGraphicFramePr>
          <p:nvPr/>
        </p:nvGraphicFramePr>
        <p:xfrm>
          <a:off x="5065713" y="1536700"/>
          <a:ext cx="337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15" imgW="1257120" imgH="431640" progId="Equation.3">
                  <p:embed/>
                </p:oleObj>
              </mc:Choice>
              <mc:Fallback>
                <p:oleObj name="Equation" r:id="rId15" imgW="125712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1536700"/>
                        <a:ext cx="337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8" name="Object 16"/>
          <p:cNvGraphicFramePr>
            <a:graphicFrameLocks noChangeAspect="1"/>
          </p:cNvGraphicFramePr>
          <p:nvPr/>
        </p:nvGraphicFramePr>
        <p:xfrm>
          <a:off x="5006975" y="2362200"/>
          <a:ext cx="3413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17" imgW="1269720" imgH="431640" progId="Equation.3">
                  <p:embed/>
                </p:oleObj>
              </mc:Choice>
              <mc:Fallback>
                <p:oleObj name="Equation" r:id="rId17" imgW="126972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2362200"/>
                        <a:ext cx="34131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9" name="Object 17"/>
          <p:cNvGraphicFramePr>
            <a:graphicFrameLocks noChangeAspect="1"/>
          </p:cNvGraphicFramePr>
          <p:nvPr/>
        </p:nvGraphicFramePr>
        <p:xfrm>
          <a:off x="5006975" y="3276600"/>
          <a:ext cx="3071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19" imgW="1143000" imgH="393480" progId="Equation.3">
                  <p:embed/>
                </p:oleObj>
              </mc:Choice>
              <mc:Fallback>
                <p:oleObj name="Equation" r:id="rId19" imgW="1143000" imgH="393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3276600"/>
                        <a:ext cx="30718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10" name="Object 18"/>
          <p:cNvGraphicFramePr>
            <a:graphicFrameLocks noChangeAspect="1"/>
          </p:cNvGraphicFramePr>
          <p:nvPr/>
        </p:nvGraphicFramePr>
        <p:xfrm>
          <a:off x="5006975" y="4114800"/>
          <a:ext cx="3071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21" imgW="1143000" imgH="393480" progId="Equation.3">
                  <p:embed/>
                </p:oleObj>
              </mc:Choice>
              <mc:Fallback>
                <p:oleObj name="Equation" r:id="rId21" imgW="1143000" imgH="3934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4114800"/>
                        <a:ext cx="30718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11" name="Object 19"/>
          <p:cNvGraphicFramePr>
            <a:graphicFrameLocks noChangeAspect="1"/>
          </p:cNvGraphicFramePr>
          <p:nvPr/>
        </p:nvGraphicFramePr>
        <p:xfrm>
          <a:off x="4929188" y="4876800"/>
          <a:ext cx="36528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23" imgW="1358640" imgH="469800" progId="Equation.3">
                  <p:embed/>
                </p:oleObj>
              </mc:Choice>
              <mc:Fallback>
                <p:oleObj name="Equation" r:id="rId23" imgW="1358640" imgH="469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4876800"/>
                        <a:ext cx="365283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12" name="Object 20"/>
          <p:cNvGraphicFramePr>
            <a:graphicFrameLocks noChangeAspect="1"/>
          </p:cNvGraphicFramePr>
          <p:nvPr/>
        </p:nvGraphicFramePr>
        <p:xfrm>
          <a:off x="4852988" y="5765800"/>
          <a:ext cx="3721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tion" r:id="rId25" imgW="1384200" imgH="469800" progId="Equation.3">
                  <p:embed/>
                </p:oleObj>
              </mc:Choice>
              <mc:Fallback>
                <p:oleObj name="Equation" r:id="rId25" imgW="1384200" imgH="469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5765800"/>
                        <a:ext cx="37211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4CF4692-6404-4EC7-8716-72A95C02625B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388" y="4495800"/>
            <a:ext cx="4494212" cy="1752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3070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68964"/>
              </p:ext>
            </p:extLst>
          </p:nvPr>
        </p:nvGraphicFramePr>
        <p:xfrm>
          <a:off x="611188" y="1854200"/>
          <a:ext cx="3271837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3" imgW="1218960" imgH="812520" progId="Equation.3">
                  <p:embed/>
                </p:oleObj>
              </mc:Choice>
              <mc:Fallback>
                <p:oleObj name="Equation" r:id="rId3" imgW="121896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54200"/>
                        <a:ext cx="3271837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933636"/>
              </p:ext>
            </p:extLst>
          </p:nvPr>
        </p:nvGraphicFramePr>
        <p:xfrm>
          <a:off x="3886200" y="1803400"/>
          <a:ext cx="508317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5" imgW="1892160" imgH="965160" progId="Equation.3">
                  <p:embed/>
                </p:oleObj>
              </mc:Choice>
              <mc:Fallback>
                <p:oleObj name="Equation" r:id="rId5" imgW="1892160" imgH="965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03400"/>
                        <a:ext cx="5083175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2400" y="40502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Identities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491220"/>
              </p:ext>
            </p:extLst>
          </p:nvPr>
        </p:nvGraphicFramePr>
        <p:xfrm>
          <a:off x="309608" y="4551363"/>
          <a:ext cx="4433887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7" imgW="1371600" imgH="736560" progId="Equation.3">
                  <p:embed/>
                </p:oleObj>
              </mc:Choice>
              <mc:Fallback>
                <p:oleObj name="Equation" r:id="rId7" imgW="1371600" imgH="736560" progId="Equation.3">
                  <p:embed/>
                  <p:pic>
                    <p:nvPicPr>
                      <p:cNvPr id="444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08" y="4551363"/>
                        <a:ext cx="4433887" cy="177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954588" y="4495800"/>
            <a:ext cx="4037012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0502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Note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393331"/>
              </p:ext>
            </p:extLst>
          </p:nvPr>
        </p:nvGraphicFramePr>
        <p:xfrm>
          <a:off x="5044281" y="4648200"/>
          <a:ext cx="38576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9" imgW="1193760" imgH="482400" progId="Equation.3">
                  <p:embed/>
                </p:oleObj>
              </mc:Choice>
              <mc:Fallback>
                <p:oleObj name="Equation" r:id="rId9" imgW="1193760" imgH="482400" progId="Equation.3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281" y="4648200"/>
                        <a:ext cx="3857625" cy="116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5934C9A-BF92-4662-9E32-F0F03635BCB8}"/>
              </a:ext>
            </a:extLst>
          </p:cNvPr>
          <p:cNvSpPr txBox="1"/>
          <p:nvPr/>
        </p:nvSpPr>
        <p:spPr>
          <a:xfrm>
            <a:off x="457200" y="282714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1.7.1 Derivative of The Inverse Trigonometric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55656"/>
              </p:ext>
            </p:extLst>
          </p:nvPr>
        </p:nvGraphicFramePr>
        <p:xfrm>
          <a:off x="2362200" y="1513840"/>
          <a:ext cx="4343400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8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2760663" y="1536700"/>
          <a:ext cx="3617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3" imgW="1346040" imgH="431640" progId="Equation.3">
                  <p:embed/>
                </p:oleObj>
              </mc:Choice>
              <mc:Fallback>
                <p:oleObj name="Equation" r:id="rId3" imgW="13460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1536700"/>
                        <a:ext cx="361791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2684463" y="2362200"/>
          <a:ext cx="36861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5" imgW="1371600" imgH="431640" progId="Equation.3">
                  <p:embed/>
                </p:oleObj>
              </mc:Choice>
              <mc:Fallback>
                <p:oleObj name="Equation" r:id="rId5" imgW="13716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2362200"/>
                        <a:ext cx="36861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2684463" y="3276600"/>
          <a:ext cx="33448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7" imgW="1244520" imgH="393480" progId="Equation.3">
                  <p:embed/>
                </p:oleObj>
              </mc:Choice>
              <mc:Fallback>
                <p:oleObj name="Equation" r:id="rId7" imgW="12445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3276600"/>
                        <a:ext cx="334486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2684463" y="4114800"/>
          <a:ext cx="33448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9" imgW="1244520" imgH="393480" progId="Equation.3">
                  <p:embed/>
                </p:oleObj>
              </mc:Choice>
              <mc:Fallback>
                <p:oleObj name="Equation" r:id="rId9" imgW="12445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4114800"/>
                        <a:ext cx="334486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2606675" y="4876800"/>
          <a:ext cx="39258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11" imgW="1460160" imgH="469800" progId="Equation.3">
                  <p:embed/>
                </p:oleObj>
              </mc:Choice>
              <mc:Fallback>
                <p:oleObj name="Equation" r:id="rId11" imgW="1460160" imgH="46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4876800"/>
                        <a:ext cx="392588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2530475" y="5765800"/>
          <a:ext cx="39941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13" imgW="1485720" imgH="469800" progId="Equation.3">
                  <p:embed/>
                </p:oleObj>
              </mc:Choice>
              <mc:Fallback>
                <p:oleObj name="Equation" r:id="rId13" imgW="1485720" imgH="469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5765800"/>
                        <a:ext cx="39941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624E994-C950-4E95-9CDE-D74696B88FFE}"/>
              </a:ext>
            </a:extLst>
          </p:cNvPr>
          <p:cNvSpPr txBox="1"/>
          <p:nvPr/>
        </p:nvSpPr>
        <p:spPr>
          <a:xfrm>
            <a:off x="457200" y="282714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1.7.2 Integral Formula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143000"/>
                <a:ext cx="8534400" cy="715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Example: Find the volume of solid generated by revolving the region bounded by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𝒂𝒙𝒊𝒔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, about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𝒂𝒙𝒊𝒔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534400" cy="715965"/>
              </a:xfrm>
              <a:prstGeom prst="rect">
                <a:avLst/>
              </a:prstGeom>
              <a:blipFill>
                <a:blip r:embed="rId3"/>
                <a:stretch>
                  <a:fillRect l="-571" t="-11111" b="-9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828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Solution: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1- Sketch the solid and typical cross-section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2- The volume</a:t>
            </a:r>
          </a:p>
        </p:txBody>
      </p:sp>
      <p:pic>
        <p:nvPicPr>
          <p:cNvPr id="5079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020" y="2057400"/>
            <a:ext cx="3291493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07914" name="Object 10"/>
          <p:cNvGraphicFramePr>
            <a:graphicFrameLocks noChangeAspect="1"/>
          </p:cNvGraphicFramePr>
          <p:nvPr/>
        </p:nvGraphicFramePr>
        <p:xfrm>
          <a:off x="6553200" y="3352800"/>
          <a:ext cx="1254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5" imgW="634680" imgH="241200" progId="Equation.3">
                  <p:embed/>
                </p:oleObj>
              </mc:Choice>
              <mc:Fallback>
                <p:oleObj name="Equation" r:id="rId5" imgW="63468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52800"/>
                        <a:ext cx="12541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5" name="Object 11"/>
          <p:cNvGraphicFramePr>
            <a:graphicFrameLocks noChangeAspect="1"/>
          </p:cNvGraphicFramePr>
          <p:nvPr/>
        </p:nvGraphicFramePr>
        <p:xfrm>
          <a:off x="5791200" y="2286000"/>
          <a:ext cx="1685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7" imgW="850680" imgH="266400" progId="Equation.3">
                  <p:embed/>
                </p:oleObj>
              </mc:Choice>
              <mc:Fallback>
                <p:oleObj name="Equation" r:id="rId7" imgW="850680" imgH="266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86000"/>
                        <a:ext cx="16859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8519B7-29F0-478F-9AD4-7E96E04DA5A4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problem: Find the volume of solid generated by revolving the region bounded about 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89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0103" y="2209800"/>
            <a:ext cx="5916097" cy="319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0977" name="Object 1"/>
          <p:cNvGraphicFramePr>
            <a:graphicFrameLocks noChangeAspect="1"/>
          </p:cNvGraphicFramePr>
          <p:nvPr/>
        </p:nvGraphicFramePr>
        <p:xfrm>
          <a:off x="1712913" y="1524000"/>
          <a:ext cx="857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4" imgW="431640" imgH="203040" progId="Equation.3">
                  <p:embed/>
                </p:oleObj>
              </mc:Choice>
              <mc:Fallback>
                <p:oleObj name="Equation" r:id="rId4" imgW="43164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524000"/>
                        <a:ext cx="8572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050BAD-0D49-458E-B5A7-BCCDC784977A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problem: Find the volume of solid generated by revolving the region bounded by                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and the curve                           about x = -1. 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9954" name="Object 2"/>
          <p:cNvGraphicFramePr>
            <a:graphicFrameLocks noChangeAspect="1"/>
          </p:cNvGraphicFramePr>
          <p:nvPr/>
        </p:nvGraphicFramePr>
        <p:xfrm>
          <a:off x="2819400" y="1447800"/>
          <a:ext cx="12541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3" imgW="634680" imgH="228600" progId="Equation.3">
                  <p:embed/>
                </p:oleObj>
              </mc:Choice>
              <mc:Fallback>
                <p:oleObj name="Equation" r:id="rId3" imgW="634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447800"/>
                        <a:ext cx="12541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55" name="Object 3"/>
          <p:cNvGraphicFramePr>
            <a:graphicFrameLocks noChangeAspect="1"/>
          </p:cNvGraphicFramePr>
          <p:nvPr/>
        </p:nvGraphicFramePr>
        <p:xfrm>
          <a:off x="8051800" y="1198563"/>
          <a:ext cx="7048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5" imgW="355320" imgH="203040" progId="Equation.3">
                  <p:embed/>
                </p:oleObj>
              </mc:Choice>
              <mc:Fallback>
                <p:oleObj name="Equation" r:id="rId5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00" y="1198563"/>
                        <a:ext cx="7048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56" name="Object 4"/>
          <p:cNvGraphicFramePr>
            <a:graphicFrameLocks noChangeAspect="1"/>
          </p:cNvGraphicFramePr>
          <p:nvPr/>
        </p:nvGraphicFramePr>
        <p:xfrm>
          <a:off x="533400" y="1447800"/>
          <a:ext cx="730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7" imgW="368280" imgH="203040" progId="Equation.3">
                  <p:embed/>
                </p:oleObj>
              </mc:Choice>
              <mc:Fallback>
                <p:oleObj name="Equation" r:id="rId7" imgW="3682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7302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1AB3AC-7372-4971-8680-B43D86A2C13B}"/>
              </a:ext>
            </a:extLst>
          </p:cNvPr>
          <p:cNvSpPr txBox="1"/>
          <p:nvPr/>
        </p:nvSpPr>
        <p:spPr>
          <a:xfrm>
            <a:off x="457200" y="282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1.7 Inverse Trigonometric Functions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389563-7559-4807-8839-12E8ADAA7C15}"/>
              </a:ext>
            </a:extLst>
          </p:cNvPr>
          <p:cNvSpPr txBox="1"/>
          <p:nvPr/>
        </p:nvSpPr>
        <p:spPr>
          <a:xfrm>
            <a:off x="457200" y="282714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1.8 Hyperbolic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143000"/>
                <a:ext cx="85344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hyperbolic functions are formed by taking combinations of the two exponential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They simplify many mathematical expressions, important in applications, for instance in problems such as computing the tension in a cable suspended by its two ends, as in an electric transmission line and in finding solutions to differential equations.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exponential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can be written as follow: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So the first part is called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the hyperbolic cosine 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second part is called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the hyperbolic sine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notation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𝒄𝒐𝒔𝒉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⁡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often read “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kosh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,”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sinh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⁡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pronounced as if spelled “cinch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,”.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534400" cy="5632311"/>
              </a:xfrm>
              <a:prstGeom prst="rect">
                <a:avLst/>
              </a:prstGeom>
              <a:blipFill>
                <a:blip r:embed="rId3"/>
                <a:stretch>
                  <a:fillRect l="-429" t="-650" r="-571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4707" name="Object 3"/>
          <p:cNvGraphicFramePr>
            <a:graphicFrameLocks noChangeAspect="1"/>
          </p:cNvGraphicFramePr>
          <p:nvPr/>
        </p:nvGraphicFramePr>
        <p:xfrm>
          <a:off x="2478881" y="2914649"/>
          <a:ext cx="39893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4" imgW="1447560" imgH="419040" progId="Equation.3">
                  <p:embed/>
                </p:oleObj>
              </mc:Choice>
              <mc:Fallback>
                <p:oleObj name="Equation" r:id="rId4" imgW="1447560" imgH="419040" progId="Equation.3">
                  <p:embed/>
                  <p:pic>
                    <p:nvPicPr>
                      <p:cNvPr id="584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881" y="2914649"/>
                        <a:ext cx="39893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08" name="Object 4"/>
          <p:cNvGraphicFramePr>
            <a:graphicFrameLocks noChangeAspect="1"/>
          </p:cNvGraphicFramePr>
          <p:nvPr/>
        </p:nvGraphicFramePr>
        <p:xfrm>
          <a:off x="2478881" y="4181475"/>
          <a:ext cx="3498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6" imgW="1269720" imgH="393480" progId="Equation.3">
                  <p:embed/>
                </p:oleObj>
              </mc:Choice>
              <mc:Fallback>
                <p:oleObj name="Equation" r:id="rId6" imgW="1269720" imgH="393480" progId="Equation.3">
                  <p:embed/>
                  <p:pic>
                    <p:nvPicPr>
                      <p:cNvPr id="584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881" y="4181475"/>
                        <a:ext cx="34988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09" name="Object 5"/>
          <p:cNvGraphicFramePr>
            <a:graphicFrameLocks noChangeAspect="1"/>
          </p:cNvGraphicFramePr>
          <p:nvPr/>
        </p:nvGraphicFramePr>
        <p:xfrm>
          <a:off x="2478881" y="5359401"/>
          <a:ext cx="33940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8" imgW="1231560" imgH="393480" progId="Equation.3">
                  <p:embed/>
                </p:oleObj>
              </mc:Choice>
              <mc:Fallback>
                <p:oleObj name="Equation" r:id="rId8" imgW="1231560" imgH="393480" progId="Equation.3">
                  <p:embed/>
                  <p:pic>
                    <p:nvPicPr>
                      <p:cNvPr id="584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881" y="5359401"/>
                        <a:ext cx="33940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685799" y="1571625"/>
              <a:ext cx="5615875" cy="37887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15875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32357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Theorem 1        The Derivative Rule for Inverses</a:t>
                          </a:r>
                        </a:p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has an interval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as domain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’(</m:t>
                              </m:r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exists and is never zero on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differentiable at every point in its domain. The value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b="1" i="1" kern="120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b="1" i="1" kern="1200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b="1" i="1" kern="1200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𝒇</m:t>
                                          </m:r>
                                        </m:e>
                                        <m:sup>
                                          <m:r>
                                            <a:rPr kumimoji="0" lang="en-US" b="1" i="1" kern="1200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b="1" i="1" kern="1200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 a point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in the domain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the reciprocal of the value of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b="1" i="1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  <m:r>
                                <a:rPr kumimoji="0" lang="en-US" b="1" i="1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’ </m:t>
                              </m:r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at the point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0" lang="en-US" b="1" i="1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b="1" i="1" kern="120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kumimoji="0" lang="en-US" b="1" i="1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</m:oMath>
                          </a14:m>
                          <a:endParaRPr kumimoji="0" lang="en-US" b="1" i="1" kern="12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b="1" i="1" kern="120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b="1" i="1" kern="1200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b="1" i="1" kern="120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b="1" i="1" kern="120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𝒇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b="1" i="1" kern="120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0" lang="en-US" b="1" i="1" kern="120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𝟏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b="1" i="1" kern="1200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en-US" b="1" i="1" kern="120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b="1" i="1" kern="120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kumimoji="0" lang="en-US" b="1" i="1" kern="120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𝒇</m:t>
                                        </m:r>
                                      </m:e>
                                      <m:sup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𝒇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𝟏</m:t>
                                            </m:r>
                                          </m:sup>
                                        </m:sSup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</m:t>
                                        </m:r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𝒃</m:t>
                                        </m:r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Or</a:t>
                          </a: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𝒅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kumimoji="0" lang="en-US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kumimoji="0" lang="en-US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kumimoji="0" lang="en-US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kumimoji="0" lang="en-US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𝟏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𝒅𝒙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sub>
                                </m:sSub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kumimoji="0" lang="en-US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kumimoji="0" lang="en-US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𝒅𝒇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kumimoji="0" lang="en-US" b="1" i="1" kern="120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𝒅𝒙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=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𝒇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0" lang="en-US" b="1" i="1" kern="12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𝟏</m:t>
                                            </m:r>
                                          </m:sup>
                                        </m:sSup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</m:t>
                                        </m:r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𝒃</m:t>
                                        </m:r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812559"/>
                  </p:ext>
                </p:extLst>
              </p:nvPr>
            </p:nvGraphicFramePr>
            <p:xfrm>
              <a:off x="685799" y="1571625"/>
              <a:ext cx="5615875" cy="37887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15875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3788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" t="-161" r="-217" b="-3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7014" name="Picture 6"/>
          <p:cNvPicPr>
            <a:picLocks noChangeAspect="1" noChangeArrowheads="1"/>
          </p:cNvPicPr>
          <p:nvPr/>
        </p:nvPicPr>
        <p:blipFill rotWithShape="1">
          <a:blip r:embed="rId3"/>
          <a:srcRect l="40582"/>
          <a:stretch/>
        </p:blipFill>
        <p:spPr bwMode="auto">
          <a:xfrm>
            <a:off x="6068458" y="4094641"/>
            <a:ext cx="2923142" cy="263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/>
          <a:srcRect r="59460"/>
          <a:stretch/>
        </p:blipFill>
        <p:spPr bwMode="auto">
          <a:xfrm>
            <a:off x="6301675" y="1086118"/>
            <a:ext cx="2273206" cy="30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7D962A-7E2E-4F89-A49C-44B568ACAD4F}"/>
              </a:ext>
            </a:extLst>
          </p:cNvPr>
          <p:cNvSpPr txBox="1"/>
          <p:nvPr/>
        </p:nvSpPr>
        <p:spPr>
          <a:xfrm>
            <a:off x="457200" y="2827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1.1 Inverse Functions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6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219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Six Basic Hyperbolic  Functions</a:t>
            </a:r>
          </a:p>
        </p:txBody>
      </p:sp>
      <p:graphicFrame>
        <p:nvGraphicFramePr>
          <p:cNvPr id="19" name="Object 29"/>
          <p:cNvGraphicFramePr>
            <a:graphicFrameLocks noChangeAspect="1"/>
          </p:cNvGraphicFramePr>
          <p:nvPr/>
        </p:nvGraphicFramePr>
        <p:xfrm>
          <a:off x="1371600" y="2362200"/>
          <a:ext cx="3395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4" imgW="1231560" imgH="393480" progId="Equation.3">
                  <p:embed/>
                </p:oleObj>
              </mc:Choice>
              <mc:Fallback>
                <p:oleObj name="Equation" r:id="rId4" imgW="1231560" imgH="393480" progId="Equation.3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62200"/>
                        <a:ext cx="339566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3400" y="18288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1. Hyperbolic sine of x:</a:t>
            </a:r>
          </a:p>
        </p:txBody>
      </p:sp>
      <p:graphicFrame>
        <p:nvGraphicFramePr>
          <p:cNvPr id="22" name="Object 29"/>
          <p:cNvGraphicFramePr>
            <a:graphicFrameLocks noChangeAspect="1"/>
          </p:cNvGraphicFramePr>
          <p:nvPr/>
        </p:nvGraphicFramePr>
        <p:xfrm>
          <a:off x="1319213" y="5232400"/>
          <a:ext cx="35004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6" imgW="1269720" imgH="393480" progId="Equation.3">
                  <p:embed/>
                </p:oleObj>
              </mc:Choice>
              <mc:Fallback>
                <p:oleObj name="Equation" r:id="rId6" imgW="1269720" imgH="393480" progId="Equation.3">
                  <p:embed/>
                  <p:pic>
                    <p:nvPicPr>
                      <p:cNvPr id="2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5232400"/>
                        <a:ext cx="350043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3400" y="46990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1. Hyperbolic cosine of x:</a:t>
            </a:r>
          </a:p>
        </p:txBody>
      </p:sp>
      <p:pic>
        <p:nvPicPr>
          <p:cNvPr id="508964" name="Picture 3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4219254"/>
            <a:ext cx="3124200" cy="254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A5B6DC-09FA-4E5C-87A5-77E4F061C4A6}"/>
              </a:ext>
            </a:extLst>
          </p:cNvPr>
          <p:cNvSpPr txBox="1"/>
          <p:nvPr/>
        </p:nvSpPr>
        <p:spPr>
          <a:xfrm>
            <a:off x="457200" y="282714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1.8 Hyperbolic Functions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4463" y="1971780"/>
            <a:ext cx="3538537" cy="32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219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Six Basic Hyperbolic  Functions</a:t>
            </a:r>
          </a:p>
        </p:txBody>
      </p:sp>
      <p:graphicFrame>
        <p:nvGraphicFramePr>
          <p:cNvPr id="19" name="Object 29"/>
          <p:cNvGraphicFramePr>
            <a:graphicFrameLocks noChangeAspect="1"/>
          </p:cNvGraphicFramePr>
          <p:nvPr/>
        </p:nvGraphicFramePr>
        <p:xfrm>
          <a:off x="846138" y="2336800"/>
          <a:ext cx="4446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4" imgW="1612800" imgH="419040" progId="Equation.3">
                  <p:embed/>
                </p:oleObj>
              </mc:Choice>
              <mc:Fallback>
                <p:oleObj name="Equation" r:id="rId4" imgW="1612800" imgH="419040" progId="Equation.3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336800"/>
                        <a:ext cx="44465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3400" y="1828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3. Hyperbolic tangent of x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Tanch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Tsan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or Tank):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4699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4. Hyperbolic cotangent of x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Coth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594949" name="Object 5"/>
          <p:cNvGraphicFramePr>
            <a:graphicFrameLocks noChangeAspect="1"/>
          </p:cNvGraphicFramePr>
          <p:nvPr/>
        </p:nvGraphicFramePr>
        <p:xfrm>
          <a:off x="838200" y="5257800"/>
          <a:ext cx="4446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6" imgW="1612800" imgH="419040" progId="Equation.3">
                  <p:embed/>
                </p:oleObj>
              </mc:Choice>
              <mc:Fallback>
                <p:oleObj name="Equation" r:id="rId6" imgW="1612800" imgH="419040" progId="Equation.3">
                  <p:embed/>
                  <p:pic>
                    <p:nvPicPr>
                      <p:cNvPr id="594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57800"/>
                        <a:ext cx="44465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11E3314-1C2B-454D-B1E5-5928A1A5B425}"/>
              </a:ext>
            </a:extLst>
          </p:cNvPr>
          <p:cNvSpPr txBox="1"/>
          <p:nvPr/>
        </p:nvSpPr>
        <p:spPr>
          <a:xfrm>
            <a:off x="457200" y="282714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1.8 Hyperbolic Functions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219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Six Basic Hyperbolic  Functions</a:t>
            </a:r>
          </a:p>
        </p:txBody>
      </p:sp>
      <p:graphicFrame>
        <p:nvGraphicFramePr>
          <p:cNvPr id="19" name="Object 29"/>
          <p:cNvGraphicFramePr>
            <a:graphicFrameLocks noChangeAspect="1"/>
          </p:cNvGraphicFramePr>
          <p:nvPr/>
        </p:nvGraphicFramePr>
        <p:xfrm>
          <a:off x="863600" y="2362200"/>
          <a:ext cx="4411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1600200" imgH="393480" progId="Equation.3">
                  <p:embed/>
                </p:oleObj>
              </mc:Choice>
              <mc:Fallback>
                <p:oleObj name="Equation" r:id="rId3" imgW="1600200" imgH="393480" progId="Equation.3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362200"/>
                        <a:ext cx="441166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34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5. Hyperbolic secant of x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Seech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4699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6. Hyperbolic cosecant of x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Kisch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594949" name="Object 5"/>
          <p:cNvGraphicFramePr>
            <a:graphicFrameLocks noChangeAspect="1"/>
          </p:cNvGraphicFramePr>
          <p:nvPr/>
        </p:nvGraphicFramePr>
        <p:xfrm>
          <a:off x="890588" y="5283200"/>
          <a:ext cx="4340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5" imgW="1574640" imgH="393480" progId="Equation.3">
                  <p:embed/>
                </p:oleObj>
              </mc:Choice>
              <mc:Fallback>
                <p:oleObj name="Equation" r:id="rId5" imgW="1574640" imgH="393480" progId="Equation.3">
                  <p:embed/>
                  <p:pic>
                    <p:nvPicPr>
                      <p:cNvPr id="594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5283200"/>
                        <a:ext cx="43402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1828800"/>
            <a:ext cx="2590800" cy="22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267200"/>
            <a:ext cx="2362200" cy="23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415C9-E40D-45C5-B9EC-9FE7FC93D191}"/>
              </a:ext>
            </a:extLst>
          </p:cNvPr>
          <p:cNvSpPr txBox="1"/>
          <p:nvPr/>
        </p:nvSpPr>
        <p:spPr>
          <a:xfrm>
            <a:off x="457200" y="282714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1.8 Hyperbolic Functions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981200" y="1752600"/>
            <a:ext cx="51054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12308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Identities for hyperbolic functions</a:t>
            </a:r>
          </a:p>
        </p:txBody>
      </p:sp>
      <p:graphicFrame>
        <p:nvGraphicFramePr>
          <p:cNvPr id="508957" name="Object 29"/>
          <p:cNvGraphicFramePr>
            <a:graphicFrameLocks noChangeAspect="1"/>
          </p:cNvGraphicFramePr>
          <p:nvPr/>
        </p:nvGraphicFramePr>
        <p:xfrm>
          <a:off x="2706687" y="1943100"/>
          <a:ext cx="34655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3" imgW="1257120" imgH="203040" progId="Equation.3">
                  <p:embed/>
                </p:oleObj>
              </mc:Choice>
              <mc:Fallback>
                <p:oleObj name="Equation" r:id="rId3" imgW="1257120" imgH="203040" progId="Equation.3">
                  <p:embed/>
                  <p:pic>
                    <p:nvPicPr>
                      <p:cNvPr id="50895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7" y="1943100"/>
                        <a:ext cx="34655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68" name="Object 16"/>
          <p:cNvGraphicFramePr>
            <a:graphicFrameLocks noChangeAspect="1"/>
          </p:cNvGraphicFramePr>
          <p:nvPr/>
        </p:nvGraphicFramePr>
        <p:xfrm>
          <a:off x="2535237" y="2590800"/>
          <a:ext cx="40941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5" imgW="1485720" imgH="177480" progId="Equation.3">
                  <p:embed/>
                </p:oleObj>
              </mc:Choice>
              <mc:Fallback>
                <p:oleObj name="Equation" r:id="rId5" imgW="1485720" imgH="177480" progId="Equation.3">
                  <p:embed/>
                  <p:pic>
                    <p:nvPicPr>
                      <p:cNvPr id="5099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7" y="2590800"/>
                        <a:ext cx="4094163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69" name="Object 17"/>
          <p:cNvGraphicFramePr>
            <a:graphicFrameLocks noChangeAspect="1"/>
          </p:cNvGraphicFramePr>
          <p:nvPr/>
        </p:nvGraphicFramePr>
        <p:xfrm>
          <a:off x="2286000" y="3213100"/>
          <a:ext cx="45862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7" imgW="1663560" imgH="203040" progId="Equation.3">
                  <p:embed/>
                </p:oleObj>
              </mc:Choice>
              <mc:Fallback>
                <p:oleObj name="Equation" r:id="rId7" imgW="1663560" imgH="203040" progId="Equation.3">
                  <p:embed/>
                  <p:pic>
                    <p:nvPicPr>
                      <p:cNvPr id="5099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13100"/>
                        <a:ext cx="458628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70" name="Object 18"/>
          <p:cNvGraphicFramePr>
            <a:graphicFrameLocks noChangeAspect="1"/>
          </p:cNvGraphicFramePr>
          <p:nvPr/>
        </p:nvGraphicFramePr>
        <p:xfrm>
          <a:off x="2463800" y="3657600"/>
          <a:ext cx="416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9" imgW="1511280" imgH="393480" progId="Equation.3">
                  <p:embed/>
                </p:oleObj>
              </mc:Choice>
              <mc:Fallback>
                <p:oleObj name="Equation" r:id="rId9" imgW="1511280" imgH="393480" progId="Equation.3">
                  <p:embed/>
                  <p:pic>
                    <p:nvPicPr>
                      <p:cNvPr id="5099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657600"/>
                        <a:ext cx="4165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71" name="Object 19"/>
          <p:cNvGraphicFramePr>
            <a:graphicFrameLocks noChangeAspect="1"/>
          </p:cNvGraphicFramePr>
          <p:nvPr/>
        </p:nvGraphicFramePr>
        <p:xfrm>
          <a:off x="2598738" y="4305300"/>
          <a:ext cx="40957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Equation" r:id="rId11" imgW="1485720" imgH="393480" progId="Equation.3">
                  <p:embed/>
                </p:oleObj>
              </mc:Choice>
              <mc:Fallback>
                <p:oleObj name="Equation" r:id="rId11" imgW="1485720" imgH="393480" progId="Equation.3">
                  <p:embed/>
                  <p:pic>
                    <p:nvPicPr>
                      <p:cNvPr id="5099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4305300"/>
                        <a:ext cx="40957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72" name="Object 20"/>
          <p:cNvGraphicFramePr>
            <a:graphicFrameLocks noChangeAspect="1"/>
          </p:cNvGraphicFramePr>
          <p:nvPr/>
        </p:nvGraphicFramePr>
        <p:xfrm>
          <a:off x="2817812" y="5156200"/>
          <a:ext cx="3430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Equation" r:id="rId13" imgW="1244520" imgH="203040" progId="Equation.3">
                  <p:embed/>
                </p:oleObj>
              </mc:Choice>
              <mc:Fallback>
                <p:oleObj name="Equation" r:id="rId13" imgW="1244520" imgH="203040" progId="Equation.3">
                  <p:embed/>
                  <p:pic>
                    <p:nvPicPr>
                      <p:cNvPr id="5099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5156200"/>
                        <a:ext cx="343058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74" name="Object 22"/>
          <p:cNvGraphicFramePr>
            <a:graphicFrameLocks noChangeAspect="1"/>
          </p:cNvGraphicFramePr>
          <p:nvPr/>
        </p:nvGraphicFramePr>
        <p:xfrm>
          <a:off x="2801937" y="5791200"/>
          <a:ext cx="3430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15" imgW="1244520" imgH="203040" progId="Equation.3">
                  <p:embed/>
                </p:oleObj>
              </mc:Choice>
              <mc:Fallback>
                <p:oleObj name="Equation" r:id="rId15" imgW="1244520" imgH="203040" progId="Equation.3">
                  <p:embed/>
                  <p:pic>
                    <p:nvPicPr>
                      <p:cNvPr id="50997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7" y="5791200"/>
                        <a:ext cx="343058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3905589-DB3D-4A80-9B1C-B8022504BB86}"/>
              </a:ext>
            </a:extLst>
          </p:cNvPr>
          <p:cNvSpPr txBox="1"/>
          <p:nvPr/>
        </p:nvSpPr>
        <p:spPr>
          <a:xfrm>
            <a:off x="457200" y="282714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1.8 Hyperbolic Functions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70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4214957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12EBC-7C0C-4636-8F45-8AC231DA8DE3}"/>
              </a:ext>
            </a:extLst>
          </p:cNvPr>
          <p:cNvSpPr txBox="1"/>
          <p:nvPr/>
        </p:nvSpPr>
        <p:spPr>
          <a:xfrm>
            <a:off x="457200" y="282714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1.8 Hyperbolic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1.8.1 Derivative of Hyperbolic Functions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45720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186FA-1946-4906-8884-9C1C532D5366}"/>
              </a:ext>
            </a:extLst>
          </p:cNvPr>
          <p:cNvSpPr txBox="1"/>
          <p:nvPr/>
        </p:nvSpPr>
        <p:spPr>
          <a:xfrm>
            <a:off x="457200" y="282714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1.8 Hyperbolic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1.8.2 Integral Formula for Hyperbolic Functions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4600" y="3048000"/>
            <a:ext cx="1676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30480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1143000"/>
                <a:ext cx="8534400" cy="510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What is Logarithm?</a:t>
                </a:r>
              </a:p>
              <a:p>
                <a:pPr algn="just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logarithm to the base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of the variable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defined as the power to which you would raise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to get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If the logarithm to the base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equal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raised to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power will give you the value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defined to be the inverse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Invented by John Napier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pronounces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𝒍𝒐𝒈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𝒃𝒂𝒔𝒆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𝒐𝒇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𝒆𝒒𝒖𝒂𝒍𝒔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”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Logarithm may be defined to any base.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logs most often encountered are the logarithm to the base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𝟏𝟎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which is called the common logarithm.</a:t>
                </a:r>
              </a:p>
              <a:p>
                <a:pPr marL="236538" indent="-236538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logarithm with base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𝟕𝟏𝟖𝟐𝟖𝟏𝟖𝟐𝟖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…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 which is called the natural logarithm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𝒆</m:t>
                            </m:r>
                          </m:sub>
                        </m:sSub>
                      </m:fName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func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 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534400" cy="5101974"/>
              </a:xfrm>
              <a:prstGeom prst="rect">
                <a:avLst/>
              </a:prstGeom>
              <a:blipFill>
                <a:blip r:embed="rId3"/>
                <a:stretch>
                  <a:fillRect l="-571" t="-718" r="-571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80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74157"/>
              </p:ext>
            </p:extLst>
          </p:nvPr>
        </p:nvGraphicFramePr>
        <p:xfrm>
          <a:off x="1447800" y="3124200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419040" imgH="228600" progId="Equation.3">
                  <p:embed/>
                </p:oleObj>
              </mc:Choice>
              <mc:Fallback>
                <p:oleObj name="Equation" r:id="rId4" imgW="4190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24200"/>
                        <a:ext cx="88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38419"/>
              </p:ext>
            </p:extLst>
          </p:nvPr>
        </p:nvGraphicFramePr>
        <p:xfrm>
          <a:off x="6400800" y="3124200"/>
          <a:ext cx="15636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736560" imgH="228600" progId="Equation.3">
                  <p:embed/>
                </p:oleObj>
              </mc:Choice>
              <mc:Fallback>
                <p:oleObj name="Equation" r:id="rId6" imgW="73656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124200"/>
                        <a:ext cx="15636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>
            <a:endCxn id="17" idx="1"/>
          </p:cNvCxnSpPr>
          <p:nvPr/>
        </p:nvCxnSpPr>
        <p:spPr>
          <a:xfrm>
            <a:off x="2362200" y="33528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76600" y="2982844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equivalent</a:t>
            </a:r>
            <a:r>
              <a:rPr lang="en-US" sz="2000" dirty="0"/>
              <a:t>  to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>
            <a:off x="3276600" y="342496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equivalent</a:t>
            </a:r>
            <a:r>
              <a:rPr lang="en-US" sz="2000" dirty="0"/>
              <a:t>  to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12BD6-6281-4B60-91A5-CC388EF585FA}"/>
              </a:ext>
            </a:extLst>
          </p:cNvPr>
          <p:cNvSpPr txBox="1"/>
          <p:nvPr/>
        </p:nvSpPr>
        <p:spPr>
          <a:xfrm>
            <a:off x="457200" y="2827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1.2 Natural Logarithm (ln)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" y="4388585"/>
                <a:ext cx="5334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4163" indent="-284163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logarithm with base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𝒆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𝟕𝟏𝟖𝟐𝟖𝟏𝟖𝟐𝟖𝟒𝟓𝟗𝟎𝟒𝟓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 which is called the natural logarithm.</a:t>
                </a:r>
              </a:p>
              <a:p>
                <a:pPr marL="284163" indent="-284163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definition means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𝒆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 is the unique number with the property that the area of the region bounded by the parabola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𝒂𝒙𝒊𝒔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and the vertical lines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4163" indent="-284163" algn="just"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Its domain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∞),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and its range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(−∞, ∞).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88585"/>
                <a:ext cx="5334000" cy="2308324"/>
              </a:xfrm>
              <a:prstGeom prst="rect">
                <a:avLst/>
              </a:prstGeom>
              <a:blipFill>
                <a:blip r:embed="rId9"/>
                <a:stretch>
                  <a:fillRect l="-686" t="-1583" r="-914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906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88831" y="3505200"/>
            <a:ext cx="302656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29893"/>
                  </p:ext>
                </p:extLst>
              </p:nvPr>
            </p:nvGraphicFramePr>
            <p:xfrm>
              <a:off x="685800" y="1238311"/>
              <a:ext cx="8001000" cy="1414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3451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Definition        The Natural Logarithm Function </a:t>
                          </a:r>
                        </a:p>
                        <a:p>
                          <a:pPr algn="just"/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𝒕</m:t>
                                        </m:r>
                                      </m:den>
                                    </m:f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𝒅𝒕</m:t>
                                    </m:r>
                                  </m:e>
                                </m:nary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29893"/>
                  </p:ext>
                </p:extLst>
              </p:nvPr>
            </p:nvGraphicFramePr>
            <p:xfrm>
              <a:off x="685800" y="1238311"/>
              <a:ext cx="8001000" cy="1414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4145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76" t="-429" r="-228" b="-8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3682096"/>
                  </p:ext>
                </p:extLst>
              </p:nvPr>
            </p:nvGraphicFramePr>
            <p:xfrm>
              <a:off x="685800" y="2686110"/>
              <a:ext cx="5334000" cy="1645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4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2784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Definition        The number e</a:t>
                          </a:r>
                        </a:p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number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oMath>
                          </a14:m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that number in the domain of the natural logarithm satisfying</a:t>
                          </a:r>
                          <a:endParaRPr kumimoji="0" lang="en-US" b="1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3682096"/>
                  </p:ext>
                </p:extLst>
              </p:nvPr>
            </p:nvGraphicFramePr>
            <p:xfrm>
              <a:off x="685800" y="2686110"/>
              <a:ext cx="5334000" cy="1645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4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645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14" t="-369" r="-228" b="-2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9483C08-13EC-4A59-BDC2-36F708005440}"/>
              </a:ext>
            </a:extLst>
          </p:cNvPr>
          <p:cNvSpPr txBox="1"/>
          <p:nvPr/>
        </p:nvSpPr>
        <p:spPr>
          <a:xfrm>
            <a:off x="457200" y="2827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1.2 Natural Logarithm (ln)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47800" y="1905000"/>
            <a:ext cx="59436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1383268"/>
                <a:ext cx="853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For every positive value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83268"/>
                <a:ext cx="8534400" cy="369332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7200" y="42026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Example: </a:t>
            </a:r>
          </a:p>
        </p:txBody>
      </p:sp>
      <p:graphicFrame>
        <p:nvGraphicFramePr>
          <p:cNvPr id="430083" name="Object 3"/>
          <p:cNvGraphicFramePr>
            <a:graphicFrameLocks noChangeAspect="1"/>
          </p:cNvGraphicFramePr>
          <p:nvPr/>
        </p:nvGraphicFramePr>
        <p:xfrm>
          <a:off x="2897188" y="2044700"/>
          <a:ext cx="29654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104840" imgH="393480" progId="Equation.3">
                  <p:embed/>
                </p:oleObj>
              </mc:Choice>
              <mc:Fallback>
                <p:oleObj name="Equation" r:id="rId4" imgW="11048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2044700"/>
                        <a:ext cx="29654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447800" y="3048000"/>
            <a:ext cx="59436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152775" y="3187700"/>
          <a:ext cx="24542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914400" imgH="393480" progId="Equation.3">
                  <p:embed/>
                </p:oleObj>
              </mc:Choice>
              <mc:Fallback>
                <p:oleObj name="Equation" r:id="rId6" imgW="9144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187700"/>
                        <a:ext cx="24542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762000" y="4724400"/>
          <a:ext cx="45323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45323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6" name="Object 6"/>
          <p:cNvGraphicFramePr>
            <a:graphicFrameLocks noChangeAspect="1"/>
          </p:cNvGraphicFramePr>
          <p:nvPr/>
        </p:nvGraphicFramePr>
        <p:xfrm>
          <a:off x="754062" y="5689600"/>
          <a:ext cx="67135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0" imgW="2501640" imgH="393480" progId="Equation.3">
                  <p:embed/>
                </p:oleObj>
              </mc:Choice>
              <mc:Fallback>
                <p:oleObj name="Equation" r:id="rId10" imgW="25016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2" y="5689600"/>
                        <a:ext cx="671353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384F3F-802B-4B9D-A449-F9DFBA96F3BF}"/>
                  </a:ext>
                </a:extLst>
              </p:cNvPr>
              <p:cNvSpPr txBox="1"/>
              <p:nvPr/>
            </p:nvSpPr>
            <p:spPr>
              <a:xfrm>
                <a:off x="457200" y="282714"/>
                <a:ext cx="4191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Chapter 1Transcendental Functions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1.2 Natural Logarithm (ln)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1.2.1 The Derivative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384F3F-802B-4B9D-A449-F9DFBA96F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2714"/>
                <a:ext cx="4191000" cy="1015663"/>
              </a:xfrm>
              <a:prstGeom prst="rect">
                <a:avLst/>
              </a:prstGeom>
              <a:blipFill>
                <a:blip r:embed="rId12"/>
                <a:stretch>
                  <a:fillRect l="-1453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023185"/>
                  </p:ext>
                </p:extLst>
              </p:nvPr>
            </p:nvGraphicFramePr>
            <p:xfrm>
              <a:off x="838200" y="3115061"/>
              <a:ext cx="7772400" cy="28285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8629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  <a:gridCol w="4813771">
                      <a:extLst>
                        <a:ext uri="{9D8B030D-6E8A-4147-A177-3AD203B41FA5}">
                          <a16:colId xmlns:a16="http://schemas.microsoft.com/office/drawing/2014/main" val="2352099048"/>
                        </a:ext>
                      </a:extLst>
                    </a:gridCol>
                  </a:tblGrid>
                  <a:tr h="2362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 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𝑷𝒓𝒐𝒅𝒖𝒄𝒕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𝑹𝒖𝒍𝒆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sz="1800" b="1" u="none" dirty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latinLnBrk="0" hangingPunct="1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𝒂𝒙</m:t>
                                    </m:r>
                                  </m:e>
                                </m:func>
                                <m:r>
                                  <a:rPr kumimoji="0" lang="en-US" sz="18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func>
                                <m:r>
                                  <a:rPr kumimoji="0" lang="en-US" sz="18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1800" b="0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kumimoji="0" lang="en-US" sz="18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US" sz="18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7688949"/>
                      </a:ext>
                    </a:extLst>
                  </a:tr>
                  <a:tr h="32479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𝑸𝒖𝒐𝒕𝒊𝒆𝒏𝒕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𝑹𝒖𝒍𝒆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kumimoji="0" lang="en-US" sz="18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latinLnBrk="0" hangingPunct="1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kumimoji="0" lang="en-US" sz="18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kumimoji="0" lang="en-US" sz="18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func>
                                <m:r>
                                  <a:rPr kumimoji="0" lang="en-US" sz="18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1800" b="0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18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9226155"/>
                      </a:ext>
                    </a:extLst>
                  </a:tr>
                  <a:tr h="3247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𝑹𝒆𝒄𝒊𝒑𝒓𝒐𝒄𝒂𝒍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𝑹𝒖𝒍𝒆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kumimoji="0" lang="en-US" sz="18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latinLnBrk="0" hangingPunct="1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kumimoji="0" lang="en-US" sz="18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kumimoji="0" lang="en-US" sz="18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18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0602170"/>
                      </a:ext>
                    </a:extLst>
                  </a:tr>
                  <a:tr h="6650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𝑷𝒐𝒘𝒆𝒓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𝑹𝒖𝒍𝒆</m:t>
                                </m:r>
                                <m:r>
                                  <a:rPr lang="en-US" sz="1800" b="1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kumimoji="0" lang="en-US" sz="18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latinLnBrk="0" hangingPunct="1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kumimoji="0" lang="en-US" sz="18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8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en-US" sz="1800" b="0" i="1" u="none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sup>
                                    </m:sSup>
                                  </m:e>
                                </m:func>
                                <m:r>
                                  <a:rPr kumimoji="0" lang="en-US" sz="18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0" lang="en-US" sz="1800" b="1" i="1" u="none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𝒓</m:t>
                                </m:r>
                                <m:func>
                                  <m:funcPr>
                                    <m:ctrlP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1800" b="1" i="1" u="none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1800" b="1" u="non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98306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023185"/>
                  </p:ext>
                </p:extLst>
              </p:nvPr>
            </p:nvGraphicFramePr>
            <p:xfrm>
              <a:off x="838200" y="3115061"/>
              <a:ext cx="7772400" cy="28285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8629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  <a:gridCol w="4813771">
                      <a:extLst>
                        <a:ext uri="{9D8B030D-6E8A-4147-A177-3AD203B41FA5}">
                          <a16:colId xmlns:a16="http://schemas.microsoft.com/office/drawing/2014/main" val="2352099048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t="-2410" r="-162757" b="-461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61519" t="-2410" r="-127" b="-461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7688949"/>
                      </a:ext>
                    </a:extLst>
                  </a:tr>
                  <a:tr h="796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t="-65385" r="-162757" b="-19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61519" t="-65385" r="-127" b="-19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9226155"/>
                      </a:ext>
                    </a:extLst>
                  </a:tr>
                  <a:tr h="864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t="-151408" r="-162757" b="-78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61519" t="-151408" r="-127" b="-781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0602170"/>
                      </a:ext>
                    </a:extLst>
                  </a:tr>
                  <a:tr h="665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t="-327523" r="-162757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61519" t="-327523" r="-127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98306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811344"/>
                  </p:ext>
                </p:extLst>
              </p:nvPr>
            </p:nvGraphicFramePr>
            <p:xfrm>
              <a:off x="685800" y="1722120"/>
              <a:ext cx="8001000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9022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b="1" u="none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Theorem 2        Properties of Logarithms</a:t>
                          </a:r>
                        </a:p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any numbers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kumimoji="0" lang="en-US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b="1" i="1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b="1" i="1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kumimoji="0" lang="en-US" b="1" i="1" kern="12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kumimoji="0" lang="en-US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 natural logarithm satisfies the following rules:</a:t>
                          </a:r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811344"/>
                  </p:ext>
                </p:extLst>
              </p:nvPr>
            </p:nvGraphicFramePr>
            <p:xfrm>
              <a:off x="685800" y="1722120"/>
              <a:ext cx="8001000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76" t="-552" r="-228" b="-82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2B739AE-A1C1-43B9-9590-216402B0FA3F}"/>
              </a:ext>
            </a:extLst>
          </p:cNvPr>
          <p:cNvSpPr txBox="1"/>
          <p:nvPr/>
        </p:nvSpPr>
        <p:spPr>
          <a:xfrm>
            <a:off x="457200" y="282714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Chapter 1Transcendental Functions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1.2 Natural Logarithm (ln)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1.2.2 The Properties of Logarithm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00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Example: </a:t>
            </a: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152525" y="3683000"/>
          <a:ext cx="26574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990360" imgH="482400" progId="Equation.3">
                  <p:embed/>
                </p:oleObj>
              </mc:Choice>
              <mc:Fallback>
                <p:oleObj name="Equation" r:id="rId3" imgW="99036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3683000"/>
                        <a:ext cx="26574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6" name="Object 6"/>
          <p:cNvGraphicFramePr>
            <a:graphicFrameLocks noChangeAspect="1"/>
          </p:cNvGraphicFramePr>
          <p:nvPr/>
        </p:nvGraphicFramePr>
        <p:xfrm>
          <a:off x="1143000" y="4762500"/>
          <a:ext cx="38512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1434960" imgH="558720" progId="Equation.3">
                  <p:embed/>
                </p:oleObj>
              </mc:Choice>
              <mc:Fallback>
                <p:oleObj name="Equation" r:id="rId5" imgW="1434960" imgH="558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62500"/>
                        <a:ext cx="3851275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3819525" y="3683000"/>
          <a:ext cx="37147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7" imgW="1384200" imgH="482400" progId="Equation.3">
                  <p:embed/>
                </p:oleObj>
              </mc:Choice>
              <mc:Fallback>
                <p:oleObj name="Equation" r:id="rId7" imgW="138420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3683000"/>
                        <a:ext cx="37147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899025" y="4749800"/>
          <a:ext cx="31019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9" imgW="1155600" imgH="558720" progId="Equation.3">
                  <p:embed/>
                </p:oleObj>
              </mc:Choice>
              <mc:Fallback>
                <p:oleObj name="Equation" r:id="rId9" imgW="1155600" imgH="558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4749800"/>
                        <a:ext cx="3101975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481420"/>
                  </p:ext>
                </p:extLst>
              </p:nvPr>
            </p:nvGraphicFramePr>
            <p:xfrm>
              <a:off x="685800" y="1722120"/>
              <a:ext cx="8001000" cy="10852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902206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kumimoji="0" lang="en-US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u is a differentiable function that is never zero,</a:t>
                          </a: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kumimoji="0" lang="en-US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𝒖</m:t>
                                        </m:r>
                                      </m:den>
                                    </m:f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 </m:t>
                                    </m:r>
                                    <m: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𝒅𝒖</m:t>
                                    </m:r>
                                  </m:e>
                                </m:nary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kumimoji="0" lang="en-US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kumimoji="0" lang="en-US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481420"/>
                  </p:ext>
                </p:extLst>
              </p:nvPr>
            </p:nvGraphicFramePr>
            <p:xfrm>
              <a:off x="685800" y="1722120"/>
              <a:ext cx="8001000" cy="10852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01000">
                      <a:extLst>
                        <a:ext uri="{9D8B030D-6E8A-4147-A177-3AD203B41FA5}">
                          <a16:colId xmlns:a16="http://schemas.microsoft.com/office/drawing/2014/main" val="2428859684"/>
                        </a:ext>
                      </a:extLst>
                    </a:gridCol>
                  </a:tblGrid>
                  <a:tr h="108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76" t="-2793" r="-228" b="-11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4498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8BB51A-BC1C-4EBC-AA9E-77F53019DE27}"/>
                  </a:ext>
                </a:extLst>
              </p:cNvPr>
              <p:cNvSpPr txBox="1"/>
              <p:nvPr/>
            </p:nvSpPr>
            <p:spPr>
              <a:xfrm>
                <a:off x="457200" y="282714"/>
                <a:ext cx="4191000" cy="1063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Chapter 1Transcendental Functions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1.2 Natural Logarithm (ln)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1.2.3 The Integral of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𝒖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𝒅𝒖</m:t>
                    </m:r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8BB51A-BC1C-4EBC-AA9E-77F53019D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2714"/>
                <a:ext cx="4191000" cy="1063240"/>
              </a:xfrm>
              <a:prstGeom prst="rect">
                <a:avLst/>
              </a:prstGeom>
              <a:blipFill>
                <a:blip r:embed="rId24"/>
                <a:stretch>
                  <a:fillRect l="-1453" t="-2857" b="-8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13173</TotalTime>
  <Words>2055</Words>
  <Application>Microsoft Office PowerPoint</Application>
  <PresentationFormat>On-screen Show (4:3)</PresentationFormat>
  <Paragraphs>374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Cambria Math</vt:lpstr>
      <vt:lpstr>Franklin Gothic Book</vt:lpstr>
      <vt:lpstr>Perpetua</vt:lpstr>
      <vt:lpstr>Times New Roman</vt:lpstr>
      <vt:lpstr>Wingdings</vt:lpstr>
      <vt:lpstr>Wingdings 2</vt:lpstr>
      <vt:lpstr>Equity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OMER</dc:creator>
  <cp:lastModifiedBy>PC</cp:lastModifiedBy>
  <cp:revision>832</cp:revision>
  <cp:lastPrinted>2023-09-09T07:09:31Z</cp:lastPrinted>
  <dcterms:created xsi:type="dcterms:W3CDTF">2012-07-28T06:32:05Z</dcterms:created>
  <dcterms:modified xsi:type="dcterms:W3CDTF">2023-09-09T07:09:51Z</dcterms:modified>
</cp:coreProperties>
</file>