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347" r:id="rId2"/>
    <p:sldId id="262" r:id="rId3"/>
    <p:sldId id="498" r:id="rId4"/>
    <p:sldId id="516" r:id="rId5"/>
    <p:sldId id="517" r:id="rId6"/>
    <p:sldId id="454" r:id="rId7"/>
    <p:sldId id="455" r:id="rId8"/>
    <p:sldId id="461" r:id="rId9"/>
    <p:sldId id="463" r:id="rId10"/>
    <p:sldId id="485" r:id="rId11"/>
    <p:sldId id="490" r:id="rId12"/>
    <p:sldId id="492" r:id="rId13"/>
    <p:sldId id="493" r:id="rId14"/>
    <p:sldId id="494" r:id="rId15"/>
    <p:sldId id="491" r:id="rId16"/>
    <p:sldId id="495" r:id="rId17"/>
    <p:sldId id="496" r:id="rId18"/>
    <p:sldId id="49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E0E0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0502" autoAdjust="0"/>
  </p:normalViewPr>
  <p:slideViewPr>
    <p:cSldViewPr>
      <p:cViewPr varScale="1">
        <p:scale>
          <a:sx n="66" d="100"/>
          <a:sy n="66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2B5E3-6DB5-439A-A73D-6FFD58839821}" type="datetimeFigureOut">
              <a:rPr lang="en-US" smtClean="0"/>
              <a:pPr/>
              <a:t>9/9/2023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EFC8E0-9926-4451-B68B-06742565DC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092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4042-E63B-4E47-9427-DE6E761F6AF7}" type="datetimeFigureOut">
              <a:rPr lang="en-US" smtClean="0"/>
              <a:pPr/>
              <a:t>9/9/2023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85E5284-E2DA-4619-A8FD-D2C72D5363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4042-E63B-4E47-9427-DE6E761F6AF7}" type="datetimeFigureOut">
              <a:rPr lang="en-US" smtClean="0"/>
              <a:pPr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5284-E2DA-4619-A8FD-D2C72D536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4042-E63B-4E47-9427-DE6E761F6AF7}" type="datetimeFigureOut">
              <a:rPr lang="en-US" smtClean="0"/>
              <a:pPr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5284-E2DA-4619-A8FD-D2C72D536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4042-E63B-4E47-9427-DE6E761F6AF7}" type="datetimeFigureOut">
              <a:rPr lang="en-US" smtClean="0"/>
              <a:pPr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5284-E2DA-4619-A8FD-D2C72D5363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4042-E63B-4E47-9427-DE6E761F6AF7}" type="datetimeFigureOut">
              <a:rPr lang="en-US" smtClean="0"/>
              <a:pPr/>
              <a:t>9/9/2023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85E5284-E2DA-4619-A8FD-D2C72D536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4042-E63B-4E47-9427-DE6E761F6AF7}" type="datetimeFigureOut">
              <a:rPr lang="en-US" smtClean="0"/>
              <a:pPr/>
              <a:t>9/9/2023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5284-E2DA-4619-A8FD-D2C72D5363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4042-E63B-4E47-9427-DE6E761F6AF7}" type="datetimeFigureOut">
              <a:rPr lang="en-US" smtClean="0"/>
              <a:pPr/>
              <a:t>9/9/2023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5284-E2DA-4619-A8FD-D2C72D5363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4042-E63B-4E47-9427-DE6E761F6AF7}" type="datetimeFigureOut">
              <a:rPr lang="en-US" smtClean="0"/>
              <a:pPr/>
              <a:t>9/9/2023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5284-E2DA-4619-A8FD-D2C72D536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4042-E63B-4E47-9427-DE6E761F6AF7}" type="datetimeFigureOut">
              <a:rPr lang="en-US" smtClean="0"/>
              <a:pPr/>
              <a:t>9/9/2023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5284-E2DA-4619-A8FD-D2C72D536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4042-E63B-4E47-9427-DE6E761F6AF7}" type="datetimeFigureOut">
              <a:rPr lang="en-US" smtClean="0"/>
              <a:pPr/>
              <a:t>9/9/2023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E5284-E2DA-4619-A8FD-D2C72D5363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4042-E63B-4E47-9427-DE6E761F6AF7}" type="datetimeFigureOut">
              <a:rPr lang="en-US" smtClean="0"/>
              <a:pPr/>
              <a:t>9/9/2023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85E5284-E2DA-4619-A8FD-D2C72D5363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B514042-E63B-4E47-9427-DE6E761F6AF7}" type="datetimeFigureOut">
              <a:rPr lang="en-US" smtClean="0"/>
              <a:pPr/>
              <a:t>9/9/2023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85E5284-E2DA-4619-A8FD-D2C72D536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barzan.mawlood@su.edu.krd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260.png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6.wmf"/><Relationship Id="rId4" Type="http://schemas.openxmlformats.org/officeDocument/2006/relationships/image" Target="../media/image17.png"/><Relationship Id="rId9" Type="http://schemas.openxmlformats.org/officeDocument/2006/relationships/oleObject" Target="../embeddings/oleObject1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9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8.png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0.png"/><Relationship Id="rId2" Type="http://schemas.openxmlformats.org/officeDocument/2006/relationships/image" Target="../media/image19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50.png"/><Relationship Id="rId3" Type="http://schemas.microsoft.com/office/2007/relationships/hdphoto" Target="../media/hdphoto2.wdp"/><Relationship Id="rId7" Type="http://schemas.openxmlformats.org/officeDocument/2006/relationships/image" Target="../media/image204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microsoft.com/office/2007/relationships/hdphoto" Target="../media/hdphoto3.wdp"/><Relationship Id="rId5" Type="http://schemas.openxmlformats.org/officeDocument/2006/relationships/image" Target="../media/image20.png"/><Relationship Id="rId4" Type="http://schemas.openxmlformats.org/officeDocument/2006/relationships/image" Target="../media/image20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7.png"/><Relationship Id="rId2" Type="http://schemas.openxmlformats.org/officeDocument/2006/relationships/image" Target="../media/image20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220.png"/><Relationship Id="rId1" Type="http://schemas.openxmlformats.org/officeDocument/2006/relationships/slideLayout" Target="../slideLayouts/slideLayout2.xml"/><Relationship Id="rId4" Type="http://schemas.microsoft.com/office/2007/relationships/hdphoto" Target="../media/hdphoto4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0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20.png"/><Relationship Id="rId4" Type="http://schemas.microsoft.com/office/2007/relationships/hdphoto" Target="../media/hdphoto5.wdp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3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4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3" Type="http://schemas.openxmlformats.org/officeDocument/2006/relationships/image" Target="../media/image28.png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Picture" descr="A description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1676400"/>
            <a:ext cx="1246187" cy="1222375"/>
          </a:xfrm>
          <a:prstGeom prst="rect">
            <a:avLst/>
          </a:prstGeom>
          <a:noFill/>
        </p:spPr>
      </p:pic>
      <p:sp>
        <p:nvSpPr>
          <p:cNvPr id="1039" name="shapetype_5" hidden="1"/>
          <p:cNvSpPr>
            <a:spLocks noSelect="1" noChangeArrowheads="1"/>
          </p:cNvSpPr>
          <p:nvPr/>
        </p:nvSpPr>
        <p:spPr bwMode="auto">
          <a:xfrm>
            <a:off x="0" y="457200"/>
            <a:ext cx="635000" cy="635000"/>
          </a:xfrm>
          <a:custGeom>
            <a:avLst/>
            <a:gdLst>
              <a:gd name="G0" fmla="+- 10800 0 0"/>
              <a:gd name="G1" fmla="*/ 1 G0 2"/>
              <a:gd name="G2" fmla="+- G1 10800 0"/>
              <a:gd name="T0" fmla="*/ G1 w 21600"/>
              <a:gd name="T1" fmla="*/ 10800 h 21600"/>
              <a:gd name="T2" fmla="*/ G2 w 21600"/>
              <a:gd name="T3" fmla="*/ 21600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0" y="21600"/>
                </a:moveTo>
                <a:lnTo>
                  <a:pt x="10800" y="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" name="shapetype_202" hidden="1"/>
          <p:cNvSpPr txBox="1">
            <a:spLocks noSelect="1" noChangeArrowheads="1"/>
          </p:cNvSpPr>
          <p:nvPr/>
        </p:nvSpPr>
        <p:spPr bwMode="auto">
          <a:xfrm>
            <a:off x="0" y="457200"/>
            <a:ext cx="635000" cy="63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1828800" y="904994"/>
            <a:ext cx="1652239" cy="1735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722085" rIns="722085" bIns="722085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1143000" y="1615618"/>
            <a:ext cx="6919651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</a:pPr>
            <a:r>
              <a:rPr kumimoji="0" lang="en-US" altLang="zh-CN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roid Sans Fallback" charset="0"/>
                <a:cs typeface="Times New Roman" pitchFamily="18" charset="0"/>
              </a:rPr>
              <a:t>Kurdistan Regional Government-Iraq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en-US" altLang="zh-CN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roid Sans Fallback" charset="0"/>
                <a:cs typeface="Times New Roman" pitchFamily="18" charset="0"/>
              </a:rPr>
              <a:t>Ministry of Higher Education and Scientific Research</a:t>
            </a:r>
            <a:endParaRPr kumimoji="0" lang="en-US" altLang="zh-CN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en-US" altLang="zh-CN" b="1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roid Sans Fallback" charset="0"/>
                <a:cs typeface="Times New Roman" pitchFamily="18" charset="0"/>
              </a:rPr>
              <a:t>Universy</a:t>
            </a:r>
            <a:r>
              <a:rPr kumimoji="0" lang="en-US" altLang="zh-CN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roid Sans Fallback" charset="0"/>
                <a:cs typeface="Times New Roman" pitchFamily="18" charset="0"/>
              </a:rPr>
              <a:t> of </a:t>
            </a:r>
            <a:r>
              <a:rPr kumimoji="0" lang="en-US" altLang="zh-CN" b="1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roid Sans Fallback" charset="0"/>
                <a:cs typeface="Times New Roman" pitchFamily="18" charset="0"/>
              </a:rPr>
              <a:t>Salahaddin</a:t>
            </a:r>
            <a:r>
              <a:rPr kumimoji="0" lang="en-US" altLang="zh-CN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roid Sans Fallback" charset="0"/>
                <a:cs typeface="Times New Roman" pitchFamily="18" charset="0"/>
              </a:rPr>
              <a:t> – </a:t>
            </a:r>
            <a:r>
              <a:rPr kumimoji="0" lang="en-US" altLang="zh-CN" b="1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roid Sans Fallback" charset="0"/>
                <a:cs typeface="Times New Roman" pitchFamily="18" charset="0"/>
              </a:rPr>
              <a:t>Hawler</a:t>
            </a:r>
            <a:endParaRPr kumimoji="0" lang="en-US" altLang="zh-CN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en-US" altLang="zh-CN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roid Sans Fallback" charset="0"/>
                <a:cs typeface="Times New Roman" pitchFamily="18" charset="0"/>
              </a:rPr>
              <a:t>College of Engineering</a:t>
            </a:r>
            <a:endParaRPr kumimoji="0" lang="en-US" altLang="zh-CN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en-US" altLang="zh-CN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roid Sans Fallback" charset="0"/>
                <a:cs typeface="Times New Roman" pitchFamily="18" charset="0"/>
              </a:rPr>
              <a:t>Department of Civil Engineering</a:t>
            </a:r>
            <a:endParaRPr kumimoji="0" lang="en-US" altLang="zh-CN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roid Sans Fallback" charset="0"/>
                <a:cs typeface="Times New Roman" pitchFamily="18" charset="0"/>
              </a:rPr>
              <a:t>         </a:t>
            </a:r>
            <a:endParaRPr kumimoji="0" lang="en-US" altLang="zh-CN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roid Sans Fallback" charset="0"/>
                <a:cs typeface="Times New Roman" pitchFamily="18" charset="0"/>
              </a:rPr>
              <a:t>                                                                                                                                  </a:t>
            </a:r>
            <a:endParaRPr kumimoji="0" lang="en-US" altLang="zh-CN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en-US" altLang="zh-CN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roid Sans Fallback" charset="0"/>
                <a:cs typeface="Times New Roman" pitchFamily="18" charset="0"/>
              </a:rPr>
              <a:t>Mathematic-II</a:t>
            </a:r>
            <a:endParaRPr kumimoji="0" lang="en-US" altLang="zh-CN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en-US" altLang="zh-CN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roid Sans Fallback" charset="0"/>
                <a:cs typeface="Times New Roman" pitchFamily="18" charset="0"/>
              </a:rPr>
              <a:t>Fall Semester</a:t>
            </a:r>
            <a:endParaRPr kumimoji="0" lang="en-US" altLang="zh-CN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en-US" altLang="zh-CN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roid Sans Fallback" charset="0"/>
                <a:cs typeface="Times New Roman" pitchFamily="18" charset="0"/>
              </a:rPr>
              <a:t>Academic year (2023-2024)</a:t>
            </a:r>
            <a:endParaRPr kumimoji="0" lang="en-US" altLang="zh-CN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en-US" altLang="zh-CN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roid Sans Fallback" charset="0"/>
                <a:cs typeface="Times New Roman" pitchFamily="18" charset="0"/>
              </a:rPr>
              <a:t>Four hours per week</a:t>
            </a:r>
            <a:endParaRPr kumimoji="0" lang="en-US" altLang="zh-CN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en-US" altLang="zh-CN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roid Sans Fallback" charset="0"/>
                <a:cs typeface="Times New Roman" pitchFamily="18" charset="0"/>
              </a:rPr>
              <a:t>Five Credits</a:t>
            </a:r>
            <a:endParaRPr kumimoji="0" lang="en-US" altLang="zh-CN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en-US" altLang="zh-CN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roid Sans Fallback" charset="0"/>
                <a:cs typeface="Times New Roman" pitchFamily="18" charset="0"/>
              </a:rPr>
              <a:t>Prepared by: </a:t>
            </a:r>
            <a:r>
              <a:rPr kumimoji="0" lang="en-US" altLang="zh-CN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roid Sans Fallback" charset="0"/>
                <a:cs typeface="Times New Roman" pitchFamily="18" charset="0"/>
              </a:rPr>
              <a:t>Barzan</a:t>
            </a:r>
            <a:r>
              <a:rPr kumimoji="0" lang="en-US" altLang="zh-CN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roid Sans Fallback" charset="0"/>
                <a:cs typeface="Times New Roman" pitchFamily="18" charset="0"/>
              </a:rPr>
              <a:t> Omar, M.Sc.</a:t>
            </a:r>
            <a:endParaRPr kumimoji="0" lang="en-US" altLang="zh-CN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en-US" altLang="zh-CN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roid Sans Fallback" charset="0"/>
                <a:cs typeface="Times New Roman" pitchFamily="18" charset="0"/>
              </a:rPr>
              <a:t>Email: </a:t>
            </a:r>
            <a:r>
              <a:rPr kumimoji="0" lang="en-US" altLang="zh-CN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roid Sans Fallback" charset="0"/>
                <a:cs typeface="Times New Roman" pitchFamily="18" charset="0"/>
                <a:hlinkClick r:id="rId4"/>
              </a:rPr>
              <a:t>barzan.mawlood@su.edu.krd</a:t>
            </a:r>
            <a:endParaRPr kumimoji="0" lang="en-US" altLang="zh-CN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Droid Sans Fallback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endParaRPr kumimoji="0" lang="en-US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544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200" y="1828800"/>
                <a:ext cx="8534400" cy="1269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36538" indent="-236538" algn="just">
                  <a:buFont typeface="Wingdings" pitchFamily="2" charset="2"/>
                  <a:buChar char="Ø"/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Trigonometric substitutions can be effective in transforming integrals involving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𝟐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𝟐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, and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𝟐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into integrals we can evaluate directly.</a:t>
                </a:r>
              </a:p>
              <a:p>
                <a:pPr marL="236538" indent="-236538" algn="just">
                  <a:buFont typeface="Wingdings" pitchFamily="2" charset="2"/>
                  <a:buChar char="Ø"/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The most common substitutions are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𝒙</m:t>
                    </m:r>
                    <m:r>
                      <a:rPr lang="en-US" b="1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𝒂</m:t>
                    </m:r>
                    <m:func>
                      <m:funcPr>
                        <m:ctrlPr>
                          <a:rPr lang="en-US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uncPr>
                      <m:fName>
                        <m:r>
                          <a:rPr lang="en-US" b="1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𝐭𝐚𝐧</m:t>
                        </m:r>
                      </m:fName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𝜽</m:t>
                        </m:r>
                      </m:e>
                    </m:func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𝒙</m:t>
                    </m:r>
                    <m:r>
                      <a:rPr lang="en-US" b="1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𝒂</m:t>
                    </m:r>
                    <m:func>
                      <m:funcPr>
                        <m:ctrlPr>
                          <a:rPr lang="en-US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uncPr>
                      <m:fName>
                        <m:r>
                          <a:rPr lang="en-US" b="1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𝐬𝐢𝐧</m:t>
                        </m:r>
                      </m:fName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𝜽</m:t>
                        </m:r>
                      </m:e>
                    </m:func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𝒙</m:t>
                    </m:r>
                    <m:r>
                      <a:rPr lang="en-US" b="1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𝒂</m:t>
                    </m:r>
                    <m:func>
                      <m:funcPr>
                        <m:ctrlPr>
                          <a:rPr lang="en-US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uncPr>
                      <m:fName>
                        <m:r>
                          <a:rPr lang="en-US" b="1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𝐬𝐞𝐜</m:t>
                        </m:r>
                      </m:fName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𝜽</m:t>
                        </m:r>
                      </m:e>
                    </m:func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, they come from the reference right triangles. 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828800"/>
                <a:ext cx="8534400" cy="1269963"/>
              </a:xfrm>
              <a:prstGeom prst="rect">
                <a:avLst/>
              </a:prstGeom>
              <a:blipFill>
                <a:blip r:embed="rId3"/>
                <a:stretch>
                  <a:fillRect l="-429" t="-2404" r="-571" b="-72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79596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2625" y="3162083"/>
            <a:ext cx="7848600" cy="293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7959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0333740"/>
              </p:ext>
            </p:extLst>
          </p:nvPr>
        </p:nvGraphicFramePr>
        <p:xfrm>
          <a:off x="1752600" y="6172200"/>
          <a:ext cx="850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5" imgW="431640" imgH="253800" progId="Equation.3">
                  <p:embed/>
                </p:oleObj>
              </mc:Choice>
              <mc:Fallback>
                <p:oleObj name="Equation" r:id="rId5" imgW="431640" imgH="2538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6172200"/>
                        <a:ext cx="8509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959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4753874"/>
              </p:ext>
            </p:extLst>
          </p:nvPr>
        </p:nvGraphicFramePr>
        <p:xfrm>
          <a:off x="3706813" y="6172200"/>
          <a:ext cx="90011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7" imgW="457200" imgH="253800" progId="Equation.3">
                  <p:embed/>
                </p:oleObj>
              </mc:Choice>
              <mc:Fallback>
                <p:oleObj name="Equation" r:id="rId7" imgW="457200" imgH="2538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6813" y="6172200"/>
                        <a:ext cx="900112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959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5387541"/>
              </p:ext>
            </p:extLst>
          </p:nvPr>
        </p:nvGraphicFramePr>
        <p:xfrm>
          <a:off x="6096000" y="6172200"/>
          <a:ext cx="87471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9" imgW="444240" imgH="253800" progId="Equation.3">
                  <p:embed/>
                </p:oleObj>
              </mc:Choice>
              <mc:Fallback>
                <p:oleObj name="Equation" r:id="rId9" imgW="444240" imgH="2538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6172200"/>
                        <a:ext cx="874712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D7083D37-E05E-4C54-BEF1-C1C11C0B7E05}"/>
              </a:ext>
            </a:extLst>
          </p:cNvPr>
          <p:cNvSpPr txBox="1"/>
          <p:nvPr/>
        </p:nvSpPr>
        <p:spPr>
          <a:xfrm>
            <a:off x="457200" y="282714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Chapter 2 Techniques of Integration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2.3 Trigonometric Substitution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200" y="1219200"/>
                <a:ext cx="8534400" cy="23776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36538" indent="-236538" algn="just">
                  <a:buFont typeface="Wingdings" pitchFamily="2" charset="2"/>
                  <a:buChar char="Ø"/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When a workable antiderivative for some functions whose have to integrate can not be found and have no elementary formulas like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</m:func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func>
                          <m:funcPr>
                            <m:ctrlPr>
                              <a:rPr lang="en-US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𝒙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, and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𝟒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, we can partition the interval of integration, replace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𝒇</m:t>
                    </m:r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by a closely fitting polynomial on each subinterval, integrate the polynomials, and add the results to approximate the definite integral of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𝒇</m:t>
                    </m:r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. This procedure in an example of numerical integration.</a:t>
                </a:r>
              </a:p>
              <a:p>
                <a:pPr marL="236538" indent="-236538" algn="just">
                  <a:buFont typeface="Wingdings" pitchFamily="2" charset="2"/>
                  <a:buChar char="Ø"/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In this section, two methods,</a:t>
                </a:r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the </a:t>
                </a:r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Trapezoidal Rule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and </a:t>
                </a:r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Simpson’s Rule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are studied.</a:t>
                </a:r>
                <a:endParaRPr lang="en-US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236538" indent="-236538" algn="just">
                  <a:buFont typeface="Wingdings" pitchFamily="2" charset="2"/>
                  <a:buChar char="Ø"/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There is only one requirement that the function must be continuous over the interval of integration. 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219200"/>
                <a:ext cx="8534400" cy="2377639"/>
              </a:xfrm>
              <a:prstGeom prst="rect">
                <a:avLst/>
              </a:prstGeom>
              <a:blipFill>
                <a:blip r:embed="rId2"/>
                <a:stretch>
                  <a:fillRect l="-429" t="-3333" r="-571"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D7083D37-E05E-4C54-BEF1-C1C11C0B7E05}"/>
              </a:ext>
            </a:extLst>
          </p:cNvPr>
          <p:cNvSpPr txBox="1"/>
          <p:nvPr/>
        </p:nvSpPr>
        <p:spPr>
          <a:xfrm>
            <a:off x="457200" y="282714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Chapter 2 Techniques of Integration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2.4 Numerical Integration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FD66A0-B3DE-4FED-92C0-1213D8A9CFD5}"/>
              </a:ext>
            </a:extLst>
          </p:cNvPr>
          <p:cNvSpPr txBox="1"/>
          <p:nvPr/>
        </p:nvSpPr>
        <p:spPr>
          <a:xfrm>
            <a:off x="457200" y="3657600"/>
            <a:ext cx="807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2.4.1 Trapezoidal Rule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D2EADF0-FA6D-4A26-A28D-0F4CFFA156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48000"/>
                    </a14:imgEffect>
                    <a14:imgEffect>
                      <a14:brightnessContrast bright="6000" contrast="-4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981575" y="3658904"/>
            <a:ext cx="4010025" cy="291638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0BE0D18-13A4-46E0-A52B-8F7BBAFFC5D0}"/>
                  </a:ext>
                </a:extLst>
              </p:cNvPr>
              <p:cNvSpPr txBox="1"/>
              <p:nvPr/>
            </p:nvSpPr>
            <p:spPr>
              <a:xfrm>
                <a:off x="457200" y="4190873"/>
                <a:ext cx="4648200" cy="26159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36538" indent="-236538" algn="just">
                  <a:buFont typeface="Wingdings" pitchFamily="2" charset="2"/>
                  <a:buChar char="Ø"/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1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𝒂</m:t>
                        </m:r>
                        <m:r>
                          <a:rPr lang="en-US" b="1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, </m:t>
                        </m:r>
                        <m:r>
                          <a:rPr lang="en-US" b="1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𝒃</m:t>
                        </m:r>
                      </m:e>
                    </m:d>
                    <m:r>
                      <a:rPr lang="en-US" b="1" i="1">
                        <a:latin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of shaded area in the figure partitioned into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𝒏</m:t>
                    </m:r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subintervals of equal length,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𝒉</m:t>
                    </m:r>
                    <m:r>
                      <a:rPr lang="en-US" b="1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=∆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𝒙</m:t>
                    </m:r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236538" indent="-236538" algn="just">
                  <a:buFont typeface="Wingdings" pitchFamily="2" charset="2"/>
                  <a:buChar char="Ø"/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The length,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∆</m:t>
                    </m:r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𝒙</m:t>
                    </m:r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of each trapezoid is</a:t>
                </a:r>
              </a:p>
              <a:p>
                <a:pPr marL="236538" indent="-236538" algn="just">
                  <a:buFont typeface="Wingdings" pitchFamily="2" charset="2"/>
                  <a:buChar char="Ø"/>
                </a:pP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m:t>∆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m:t>𝒙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𝒃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𝒂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𝒏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236538" indent="-236538" algn="just">
                  <a:buFont typeface="Wingdings" pitchFamily="2" charset="2"/>
                  <a:buChar char="Ø"/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The length,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∆</m:t>
                    </m:r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𝒙</m:t>
                    </m:r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is called </a:t>
                </a:r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step size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or </a:t>
                </a:r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mesh size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0BE0D18-13A4-46E0-A52B-8F7BBAFFC5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190873"/>
                <a:ext cx="4648200" cy="2615909"/>
              </a:xfrm>
              <a:prstGeom prst="rect">
                <a:avLst/>
              </a:prstGeom>
              <a:blipFill>
                <a:blip r:embed="rId5"/>
                <a:stretch>
                  <a:fillRect l="-786" t="-1163" r="-917" b="-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0371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200" y="1219200"/>
                <a:ext cx="8534400" cy="359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36538" indent="-236538" algn="just">
                  <a:buFont typeface="Wingdings" pitchFamily="2" charset="2"/>
                  <a:buChar char="Ø"/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The are of a trapezoid is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m:t>∆</m:t>
                      </m:r>
                      <m:r>
                        <a:rPr 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m:t>𝒙</m:t>
                      </m:r>
                      <m:d>
                        <m:d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itchFamily="18" charset="0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en-U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itchFamily="18" charset="0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𝟐</m:t>
                              </m:r>
                            </m:den>
                          </m:f>
                        </m:e>
                      </m:d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∆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𝟐</m:t>
                          </m:r>
                        </m:den>
                      </m:f>
                      <m:d>
                        <m:d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285750" indent="-285750" algn="just">
                  <a:buFont typeface="Wingdings" panose="05000000000000000000" pitchFamily="2" charset="2"/>
                  <a:buChar char="Ø"/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𝒚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</m:t>
                        </m:r>
                      </m:sub>
                    </m:sSub>
                    <m:r>
                      <a:rPr lang="en-US" b="1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𝒇</m:t>
                    </m:r>
                    <m:d>
                      <m:dPr>
                        <m:ctrlPr>
                          <a:rPr lang="en-US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𝟏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𝒚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𝟐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r>
                      <a:rPr lang="en-US" b="1" i="1">
                        <a:latin typeface="Cambria Math" panose="02040503050406030204" pitchFamily="18" charset="0"/>
                        <a:cs typeface="Times New Roman" pitchFamily="18" charset="0"/>
                      </a:rPr>
                      <m:t>𝒇</m:t>
                    </m:r>
                    <m:d>
                      <m:dPr>
                        <m:ctrlPr>
                          <a:rPr lang="en-US" b="1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𝟐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285750" indent="-285750" algn="just">
                  <a:buFont typeface="Wingdings" panose="05000000000000000000" pitchFamily="2" charset="2"/>
                  <a:buChar char="Ø"/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The area of the region is then approximated by adding the area of all trapezoids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m:t>𝑻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𝟐</m:t>
                          </m:r>
                        </m:den>
                      </m:f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𝟎</m:t>
                              </m:r>
                            </m:sub>
                          </m:sSub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  <m:r>
                        <a:rPr 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m:t>∆</m:t>
                      </m:r>
                      <m:r>
                        <a:rPr 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m:t>𝒙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𝟐</m:t>
                          </m:r>
                        </m:den>
                      </m:f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  <m:r>
                        <a:rPr 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m:t>∆</m:t>
                      </m:r>
                      <m:r>
                        <a:rPr 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m:t>𝒙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m:t>+…+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𝟐</m:t>
                          </m:r>
                        </m:den>
                      </m:f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𝒏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𝒏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−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  <m:r>
                        <a:rPr 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m:t>∆</m:t>
                      </m:r>
                      <m:r>
                        <a:rPr 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m:t>𝒙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𝟐</m:t>
                          </m:r>
                        </m:den>
                      </m:f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𝒏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𝒏</m:t>
                              </m:r>
                            </m:sub>
                          </m:sSub>
                        </m:e>
                      </m:d>
                      <m:r>
                        <a:rPr 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m:t>∆</m:t>
                      </m:r>
                      <m:r>
                        <a:rPr 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m:t>𝒙</m:t>
                      </m:r>
                    </m:oMath>
                  </m:oMathPara>
                </a14:m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m:t>∴</m:t>
                      </m:r>
                      <m:r>
                        <a:rPr 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m:t>𝑻</m:t>
                      </m:r>
                      <m:r>
                        <a:rPr 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∆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𝟐</m:t>
                          </m:r>
                        </m:den>
                      </m:f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𝟎</m:t>
                              </m:r>
                            </m:sub>
                          </m:sSub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+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𝟐</m:t>
                          </m:r>
                          <m:sSub>
                            <m:sSubPr>
                              <m:ctrlP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+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𝟐</m:t>
                          </m:r>
                          <m:sSub>
                            <m:sSubPr>
                              <m:ctrlP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+…+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𝟐</m:t>
                          </m:r>
                          <m:sSub>
                            <m:sSubPr>
                              <m:ctrlP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𝒏</m:t>
                              </m:r>
                              <m:r>
                                <a:rPr lang="en-U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−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𝒏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285750" indent="-285750" algn="just">
                  <a:buFont typeface="Wingdings" panose="05000000000000000000" pitchFamily="2" charset="2"/>
                  <a:buChar char="Ø"/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𝒚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𝟎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r>
                      <a:rPr lang="en-US" b="1" i="1">
                        <a:latin typeface="Cambria Math" panose="02040503050406030204" pitchFamily="18" charset="0"/>
                        <a:cs typeface="Times New Roman" pitchFamily="18" charset="0"/>
                      </a:rPr>
                      <m:t>𝒇</m:t>
                    </m:r>
                    <m:d>
                      <m:dPr>
                        <m:ctrlPr>
                          <a:rPr lang="en-US" b="1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𝒂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,</m:t>
                    </m:r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𝒚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r>
                      <a:rPr lang="en-US" b="1" i="1">
                        <a:latin typeface="Cambria Math" panose="02040503050406030204" pitchFamily="18" charset="0"/>
                        <a:cs typeface="Times New Roman" pitchFamily="18" charset="0"/>
                      </a:rPr>
                      <m:t>𝒇</m:t>
                    </m:r>
                    <m:d>
                      <m:dPr>
                        <m:ctrlPr>
                          <a:rPr lang="en-US" b="1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b="1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𝟏</m:t>
                            </m:r>
                          </m:sub>
                        </m:sSub>
                      </m:e>
                    </m:d>
                    <m:r>
                      <a:rPr lang="en-US" b="1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…,</m:t>
                    </m:r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𝒚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𝒏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−</m:t>
                        </m:r>
                        <m:r>
                          <a:rPr lang="en-US" b="1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r>
                      <a:rPr lang="en-US" b="1" i="1">
                        <a:latin typeface="Cambria Math" panose="02040503050406030204" pitchFamily="18" charset="0"/>
                        <a:cs typeface="Times New Roman" pitchFamily="18" charset="0"/>
                      </a:rPr>
                      <m:t>𝒇</m:t>
                    </m:r>
                    <m:d>
                      <m:dPr>
                        <m:ctrlPr>
                          <a:rPr lang="en-US" b="1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𝒏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−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𝟏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𝒚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𝒏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r>
                      <a:rPr lang="en-US" b="1" i="1">
                        <a:latin typeface="Cambria Math" panose="02040503050406030204" pitchFamily="18" charset="0"/>
                        <a:cs typeface="Times New Roman" pitchFamily="18" charset="0"/>
                      </a:rPr>
                      <m:t>𝒇</m:t>
                    </m:r>
                    <m:d>
                      <m:dPr>
                        <m:ctrlPr>
                          <a:rPr lang="en-US" b="1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𝒃</m:t>
                        </m:r>
                      </m:e>
                    </m:d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algn="just"/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219200"/>
                <a:ext cx="8534400" cy="3594830"/>
              </a:xfrm>
              <a:prstGeom prst="rect">
                <a:avLst/>
              </a:prstGeom>
              <a:blipFill>
                <a:blip r:embed="rId2"/>
                <a:stretch>
                  <a:fillRect l="-429" t="-8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D7083D37-E05E-4C54-BEF1-C1C11C0B7E05}"/>
              </a:ext>
            </a:extLst>
          </p:cNvPr>
          <p:cNvSpPr txBox="1"/>
          <p:nvPr/>
        </p:nvSpPr>
        <p:spPr>
          <a:xfrm>
            <a:off x="457200" y="282714"/>
            <a:ext cx="807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Chapter 2 Techniques of Integration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2.4 Numerical Integration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2.4.1 Trapezoidal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DB139D8D-B291-4EF1-8F24-7D1B4D8901E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48014473"/>
                  </p:ext>
                </p:extLst>
              </p:nvPr>
            </p:nvGraphicFramePr>
            <p:xfrm>
              <a:off x="457200" y="4572000"/>
              <a:ext cx="8305800" cy="199421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8305800">
                      <a:extLst>
                        <a:ext uri="{9D8B030D-6E8A-4147-A177-3AD203B41FA5}">
                          <a16:colId xmlns:a16="http://schemas.microsoft.com/office/drawing/2014/main" val="2428859684"/>
                        </a:ext>
                      </a:extLst>
                    </a:gridCol>
                  </a:tblGrid>
                  <a:tr h="18488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en-US" sz="2000" b="1" u="none" dirty="0">
                              <a:solidFill>
                                <a:srgbClr val="00B05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The Trapezoidal Rule</a:t>
                          </a:r>
                        </a:p>
                        <a:p>
                          <a:pPr algn="just"/>
                          <a:r>
                            <a:rPr kumimoji="0" lang="en-US" b="1" kern="120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To approximate </a:t>
                          </a:r>
                          <a14:m>
                            <m:oMath xmlns:m="http://schemas.openxmlformats.org/officeDocument/2006/math">
                              <m:nary>
                                <m:naryPr>
                                  <m:ctrlPr>
                                    <a:rPr kumimoji="0" lang="en-US" b="1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kumimoji="0" lang="en-US" b="1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𝒂</m:t>
                                  </m:r>
                                </m:sub>
                                <m:sup>
                                  <m:r>
                                    <a:rPr kumimoji="0" lang="en-US" b="1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𝒃</m:t>
                                  </m:r>
                                </m:sup>
                                <m:e>
                                  <m:r>
                                    <a:rPr kumimoji="0" lang="en-US" b="1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𝒇</m:t>
                                  </m:r>
                                  <m:d>
                                    <m:dPr>
                                      <m:ctrlPr>
                                        <a:rPr kumimoji="0" lang="en-US" b="1" i="1" kern="120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kumimoji="0" lang="en-US" b="1" i="1" kern="120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𝒙</m:t>
                                      </m:r>
                                    </m:e>
                                  </m:d>
                                </m:e>
                              </m:nary>
                              <m:r>
                                <a:rPr kumimoji="0" lang="en-US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𝒅𝒙</m:t>
                              </m:r>
                            </m:oMath>
                          </a14:m>
                          <a:r>
                            <a:rPr kumimoji="0" lang="en-US" b="1" kern="120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, use</a:t>
                          </a:r>
                        </a:p>
                        <a:p>
                          <a:pPr algn="just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itchFamily="18" charset="0"/>
                                  </a:rPr>
                                  <m:t>𝑻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∆</m:t>
                                    </m:r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𝒙</m:t>
                                    </m:r>
                                  </m:num>
                                  <m:den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  <m:d>
                                  <m:dPr>
                                    <m:ctrlPr>
                                      <a:rPr lang="en-US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𝒚</m:t>
                                        </m:r>
                                      </m:e>
                                      <m:sub>
                                        <m:r>
                                          <a:rPr lang="en-US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𝟎</m:t>
                                        </m:r>
                                      </m:sub>
                                    </m:sSub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+</m:t>
                                    </m:r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𝟐</m:t>
                                    </m:r>
                                    <m:sSub>
                                      <m:sSubPr>
                                        <m:ctrlPr>
                                          <a:rPr lang="en-US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𝒚</m:t>
                                        </m:r>
                                      </m:e>
                                      <m:sub>
                                        <m:r>
                                          <a:rPr lang="en-US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+</m:t>
                                    </m:r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𝟐</m:t>
                                    </m:r>
                                    <m:sSub>
                                      <m:sSubPr>
                                        <m:ctrlPr>
                                          <a:rPr lang="en-US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𝒚</m:t>
                                        </m:r>
                                      </m:e>
                                      <m:sub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+…+</m:t>
                                    </m:r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𝟐</m:t>
                                    </m:r>
                                    <m:sSub>
                                      <m:sSubPr>
                                        <m:ctrlPr>
                                          <a:rPr lang="en-US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𝒚</m:t>
                                        </m:r>
                                      </m:e>
                                      <m:sub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𝒏</m:t>
                                        </m:r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𝒚</m:t>
                                        </m:r>
                                      </m:e>
                                      <m:sub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𝒏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kumimoji="0" lang="en-US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ju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b="1" kern="120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The y’s are the values of </a:t>
                          </a:r>
                          <a14:m>
                            <m:oMath xmlns:m="http://schemas.openxmlformats.org/officeDocument/2006/math">
                              <m:r>
                                <a:rPr kumimoji="0" lang="en-US" b="1" i="1" kern="120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𝒇</m:t>
                              </m:r>
                            </m:oMath>
                          </a14:m>
                          <a:r>
                            <a:rPr kumimoji="0" lang="en-US" b="1" kern="120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at the partition points</a:t>
                          </a:r>
                        </a:p>
                        <a:p>
                          <a:pPr algn="just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itchFamily="18" charset="0"/>
                                  </a:rPr>
                                  <m:t>=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itchFamily="18" charset="0"/>
                                  </a:rPr>
                                  <m:t>𝒂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itchFamily="18" charset="0"/>
                                  </a:rPr>
                                  <m:t>,  </m:t>
                                </m:r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itchFamily="18" charset="0"/>
                                  </a:rPr>
                                  <m:t>=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itchFamily="18" charset="0"/>
                                  </a:rPr>
                                  <m:t>𝒂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itchFamily="18" charset="0"/>
                                  </a:rPr>
                                  <m:t>+∆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itchFamily="18" charset="0"/>
                                  </a:rPr>
                                  <m:t>𝒙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itchFamily="18" charset="0"/>
                                  </a:rPr>
                                  <m:t>,  </m:t>
                                </m:r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itchFamily="18" charset="0"/>
                                  </a:rPr>
                                  <m:t>=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itchFamily="18" charset="0"/>
                                  </a:rPr>
                                  <m:t>𝒂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itchFamily="18" charset="0"/>
                                  </a:rPr>
                                  <m:t>+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itchFamily="18" charset="0"/>
                                  </a:rPr>
                                  <m:t>𝟐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itchFamily="18" charset="0"/>
                                  </a:rPr>
                                  <m:t>∆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itchFamily="18" charset="0"/>
                                  </a:rPr>
                                  <m:t>𝒙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itchFamily="18" charset="0"/>
                                  </a:rPr>
                                  <m:t>, …,</m:t>
                                </m:r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𝒏</m:t>
                                    </m:r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−</m:t>
                                    </m:r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itchFamily="18" charset="0"/>
                                  </a:rPr>
                                  <m:t>=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itchFamily="18" charset="0"/>
                                  </a:rPr>
                                  <m:t>𝒂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itchFamily="18" charset="0"/>
                                  </a:rPr>
                                  <m:t>+</m:t>
                                </m:r>
                                <m:d>
                                  <m:dPr>
                                    <m:ctrlP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𝒏</m:t>
                                    </m:r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−</m:t>
                                    </m:r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𝟏</m:t>
                                    </m:r>
                                  </m:e>
                                </m:d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itchFamily="18" charset="0"/>
                                  </a:rPr>
                                  <m:t>∆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itchFamily="18" charset="0"/>
                                  </a:rPr>
                                  <m:t>𝒙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𝒏</m:t>
                                    </m:r>
                                  </m:sub>
                                </m:sSub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itchFamily="18" charset="0"/>
                                  </a:rPr>
                                  <m:t>=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kumimoji="0" lang="en-US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00B05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B05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B05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B05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0744986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DB139D8D-B291-4EF1-8F24-7D1B4D8901E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48014473"/>
                  </p:ext>
                </p:extLst>
              </p:nvPr>
            </p:nvGraphicFramePr>
            <p:xfrm>
              <a:off x="457200" y="4572000"/>
              <a:ext cx="8305800" cy="199421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8305800">
                      <a:extLst>
                        <a:ext uri="{9D8B030D-6E8A-4147-A177-3AD203B41FA5}">
                          <a16:colId xmlns:a16="http://schemas.microsoft.com/office/drawing/2014/main" val="2428859684"/>
                        </a:ext>
                      </a:extLst>
                    </a:gridCol>
                  </a:tblGrid>
                  <a:tr h="199421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rgbClr val="00B05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B05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B05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B05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47" t="-1220" r="-147" b="-6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0744986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740397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9F2CB42-3B9B-4869-83DF-0707001C7D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8000"/>
                    </a14:imgEffect>
                    <a14:imgEffect>
                      <a14:brightnessContrast bright="6000" contrast="-4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384801" y="1219199"/>
            <a:ext cx="3682999" cy="2209799"/>
          </a:xfrm>
          <a:prstGeom prst="rect">
            <a:avLst/>
          </a:prstGeom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200" y="1219200"/>
                <a:ext cx="51054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36538" indent="-236538" algn="just">
                  <a:buFont typeface="Wingdings" pitchFamily="2" charset="2"/>
                  <a:buChar char="Ø"/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In this method parabolas used instead of straight-line segments that produce trapezoids.</a:t>
                </a:r>
              </a:p>
              <a:p>
                <a:pPr marL="236538" indent="-236538" algn="just">
                  <a:buFont typeface="Wingdings" pitchFamily="2" charset="2"/>
                  <a:buChar char="Ø"/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As before,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𝒂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, 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𝒃</m:t>
                        </m:r>
                      </m:e>
                    </m:d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partitioned into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𝒏</m:t>
                    </m:r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subintervals of equal length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𝒉</m:t>
                    </m:r>
                    <m:r>
                      <a:rPr lang="en-US" b="1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=∆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𝒙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𝒃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−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𝒂</m:t>
                            </m:r>
                          </m:e>
                        </m:d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𝒏</m:t>
                        </m:r>
                      </m:den>
                    </m:f>
                    <m:r>
                      <a:rPr lang="en-US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, but </a:t>
                </a:r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this time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𝒏</m:t>
                    </m:r>
                  </m:oMath>
                </a14:m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 is an even number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236538" indent="-236538" algn="just">
                  <a:buFont typeface="Wingdings" pitchFamily="2" charset="2"/>
                  <a:buChar char="Ø"/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A typical parabola passes through three consecutive points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𝒊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−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𝒊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−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𝟏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𝒊</m:t>
                            </m:r>
                          </m:sub>
                        </m:sSub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𝒊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, and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𝒊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+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𝒊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+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itchFamily="18" charset="0"/>
                              </a:rPr>
                              <m:t>𝟏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on the curve.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219200"/>
                <a:ext cx="5105400" cy="2308324"/>
              </a:xfrm>
              <a:prstGeom prst="rect">
                <a:avLst/>
              </a:prstGeom>
              <a:blipFill>
                <a:blip r:embed="rId4"/>
                <a:stretch>
                  <a:fillRect l="-716" t="-1319" r="-835" b="-31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D7083D37-E05E-4C54-BEF1-C1C11C0B7E05}"/>
              </a:ext>
            </a:extLst>
          </p:cNvPr>
          <p:cNvSpPr txBox="1"/>
          <p:nvPr/>
        </p:nvSpPr>
        <p:spPr>
          <a:xfrm>
            <a:off x="457200" y="282714"/>
            <a:ext cx="807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Chapter 2 Techniques of Integration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2.4 Numerical Integration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2.4.2 Simpson’s Rule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A9E865-B28E-41BB-A87B-9CCEB9406FA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48000"/>
                    </a14:imgEffect>
                    <a14:imgEffect>
                      <a14:brightnessContrast bright="6000" contrast="-4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757718" y="3716126"/>
            <a:ext cx="3310082" cy="26860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76FBF17-E262-49D7-AF44-BF5F5A7D5EE6}"/>
                  </a:ext>
                </a:extLst>
              </p:cNvPr>
              <p:cNvSpPr txBox="1"/>
              <p:nvPr/>
            </p:nvSpPr>
            <p:spPr>
              <a:xfrm>
                <a:off x="457200" y="3597886"/>
                <a:ext cx="5334000" cy="29481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36538" indent="-236538" algn="just">
                  <a:buFont typeface="Wingdings" pitchFamily="2" charset="2"/>
                  <a:buChar char="Ø"/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To calculate a shaded area beneath a parabola passing through three consecutive points,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𝒙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𝟎</m:t>
                        </m:r>
                      </m:sub>
                    </m:sSub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=−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𝒉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,</m:t>
                    </m:r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𝒙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𝟏</m:t>
                        </m:r>
                      </m:sub>
                    </m:sSub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𝟎</m:t>
                    </m:r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𝒙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𝟐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𝒉</m:t>
                    </m:r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. The parabola has an equation of the form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𝒚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𝑨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+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𝑩𝒙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+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𝑪</m:t>
                    </m:r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, so the area under it from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𝒙</m:t>
                    </m:r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=−</m:t>
                    </m:r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𝒉</m:t>
                    </m:r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𝒙</m:t>
                    </m:r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𝒉</m:t>
                    </m:r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is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𝒑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𝒉</m:t>
                          </m:r>
                        </m:sub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𝒉</m:t>
                          </m:r>
                        </m:sup>
                        <m:e>
                          <m:d>
                            <m:d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𝑨</m:t>
                              </m:r>
                              <m:sSup>
                                <m:sSup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+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𝑩𝒙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+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𝑪</m:t>
                              </m:r>
                            </m:e>
                          </m:d>
                        </m:e>
                      </m:nary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m:t>𝒅𝒙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𝒉</m:t>
                          </m:r>
                        </m:num>
                        <m:den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𝟑</m:t>
                          </m:r>
                        </m:den>
                      </m:f>
                      <m:d>
                        <m:d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𝟐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𝑨</m:t>
                          </m:r>
                          <m:sSup>
                            <m:sSup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𝒉</m:t>
                              </m:r>
                            </m:e>
                            <m:sup>
                              <m:r>
                                <a:rPr lang="en-U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+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𝟔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𝑪</m:t>
                          </m:r>
                        </m:e>
                      </m:d>
                    </m:oMath>
                  </m:oMathPara>
                </a14:m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285750" indent="-285750" algn="just">
                  <a:buFont typeface="Wingdings" panose="05000000000000000000" pitchFamily="2" charset="2"/>
                  <a:buChar char="Ø"/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Since the curve passes through the three points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−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𝒉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𝟎</m:t>
                        </m:r>
                        <m:r>
                          <a:rPr lang="en-US" b="1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𝟏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and</a:t>
                </a:r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𝒉</m:t>
                        </m:r>
                        <m:r>
                          <a:rPr lang="en-US" b="1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𝟐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then the area is</a:t>
                </a:r>
              </a:p>
              <a:p>
                <a:pPr algn="just"/>
                <a:endParaRPr lang="en-US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76FBF17-E262-49D7-AF44-BF5F5A7D5E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597886"/>
                <a:ext cx="5334000" cy="2948179"/>
              </a:xfrm>
              <a:prstGeom prst="rect">
                <a:avLst/>
              </a:prstGeom>
              <a:blipFill>
                <a:blip r:embed="rId7"/>
                <a:stretch>
                  <a:fillRect l="-686" t="-1033" r="-9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B5ED683-9022-477C-8DFC-0DFE5A4FF672}"/>
                  </a:ext>
                </a:extLst>
              </p:cNvPr>
              <p:cNvSpPr/>
              <p:nvPr/>
            </p:nvSpPr>
            <p:spPr>
              <a:xfrm>
                <a:off x="685799" y="6164901"/>
                <a:ext cx="7620001" cy="618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𝒑</m:t>
                          </m:r>
                        </m:sub>
                      </m:sSub>
                      <m:r>
                        <a:rPr 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𝒉</m:t>
                          </m:r>
                        </m:num>
                        <m:den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𝟑</m:t>
                          </m:r>
                        </m:den>
                      </m:f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𝟐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𝑨</m:t>
                          </m:r>
                          <m:sSup>
                            <m:sSupPr>
                              <m:ctrlP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𝒉</m:t>
                              </m:r>
                            </m:e>
                            <m:sup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+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𝟔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𝑪</m:t>
                          </m:r>
                        </m:e>
                      </m:d>
                      <m:r>
                        <a:rPr 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𝒉</m:t>
                          </m:r>
                        </m:num>
                        <m:den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𝟑</m:t>
                          </m:r>
                        </m:den>
                      </m:f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itchFamily="18" charset="0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itchFamily="18" charset="0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−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𝟐</m:t>
                              </m:r>
                              <m:sSub>
                                <m:sSub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itchFamily="18" charset="0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+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𝟔</m:t>
                          </m:r>
                          <m:sSub>
                            <m:sSubPr>
                              <m:ctrlP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  <m:r>
                        <a:rPr 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𝒉</m:t>
                          </m:r>
                        </m:num>
                        <m:den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𝟑</m:t>
                          </m:r>
                        </m:den>
                      </m:f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𝟎</m:t>
                              </m:r>
                            </m:sub>
                          </m:sSub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+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𝟒</m:t>
                          </m:r>
                          <m:sSub>
                            <m:sSubPr>
                              <m:ctrlP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B5ED683-9022-477C-8DFC-0DFE5A4FF6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799" y="6164901"/>
                <a:ext cx="7620001" cy="61843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9625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7083D37-E05E-4C54-BEF1-C1C11C0B7E05}"/>
              </a:ext>
            </a:extLst>
          </p:cNvPr>
          <p:cNvSpPr txBox="1"/>
          <p:nvPr/>
        </p:nvSpPr>
        <p:spPr>
          <a:xfrm>
            <a:off x="457200" y="282714"/>
            <a:ext cx="807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Chapter 2 Techniques of Integration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2.4 Numerical Integration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2.4.2 Simpson’s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Table 15">
                <a:extLst>
                  <a:ext uri="{FF2B5EF4-FFF2-40B4-BE49-F238E27FC236}">
                    <a16:creationId xmlns:a16="http://schemas.microsoft.com/office/drawing/2014/main" id="{F162B07C-293E-47F7-A0F4-B18E9B71EF5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77382952"/>
                  </p:ext>
                </p:extLst>
              </p:nvPr>
            </p:nvGraphicFramePr>
            <p:xfrm>
              <a:off x="457200" y="1447800"/>
              <a:ext cx="8305800" cy="254463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8305800">
                      <a:extLst>
                        <a:ext uri="{9D8B030D-6E8A-4147-A177-3AD203B41FA5}">
                          <a16:colId xmlns:a16="http://schemas.microsoft.com/office/drawing/2014/main" val="2428859684"/>
                        </a:ext>
                      </a:extLst>
                    </a:gridCol>
                  </a:tblGrid>
                  <a:tr h="18488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en-US" sz="2000" b="1" u="none" dirty="0">
                              <a:solidFill>
                                <a:srgbClr val="00B05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Simpson’s Rule</a:t>
                          </a:r>
                        </a:p>
                        <a:p>
                          <a:pPr algn="just"/>
                          <a:r>
                            <a:rPr kumimoji="0" lang="en-US" b="1" kern="120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To approximate </a:t>
                          </a:r>
                          <a14:m>
                            <m:oMath xmlns:m="http://schemas.openxmlformats.org/officeDocument/2006/math">
                              <m:nary>
                                <m:naryPr>
                                  <m:ctrlPr>
                                    <a:rPr kumimoji="0" lang="en-US" b="1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kumimoji="0" lang="en-US" b="1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𝒂</m:t>
                                  </m:r>
                                </m:sub>
                                <m:sup>
                                  <m:r>
                                    <a:rPr kumimoji="0" lang="en-US" b="1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𝒃</m:t>
                                  </m:r>
                                </m:sup>
                                <m:e>
                                  <m:r>
                                    <a:rPr kumimoji="0" lang="en-US" b="1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𝒇</m:t>
                                  </m:r>
                                  <m:d>
                                    <m:dPr>
                                      <m:ctrlPr>
                                        <a:rPr kumimoji="0" lang="en-US" b="1" i="1" kern="120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kumimoji="0" lang="en-US" b="1" i="1" kern="120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𝒙</m:t>
                                      </m:r>
                                    </m:e>
                                  </m:d>
                                </m:e>
                              </m:nary>
                              <m:r>
                                <a:rPr kumimoji="0" lang="en-US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𝒅𝒙</m:t>
                              </m:r>
                            </m:oMath>
                          </a14:m>
                          <a:r>
                            <a:rPr kumimoji="0" lang="en-US" b="1" kern="120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, use</a:t>
                          </a:r>
                        </a:p>
                        <a:p>
                          <a:pPr algn="just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itchFamily="18" charset="0"/>
                                  </a:rPr>
                                  <m:t>𝑺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∆</m:t>
                                    </m:r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𝒙</m:t>
                                    </m:r>
                                  </m:num>
                                  <m:den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  <m:d>
                                  <m:dPr>
                                    <m:ctrlPr>
                                      <a:rPr lang="en-US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𝒚</m:t>
                                        </m:r>
                                      </m:e>
                                      <m:sub>
                                        <m:r>
                                          <a:rPr lang="en-US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𝟎</m:t>
                                        </m:r>
                                      </m:sub>
                                    </m:sSub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+</m:t>
                                    </m:r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𝟒</m:t>
                                    </m:r>
                                    <m:sSub>
                                      <m:sSubPr>
                                        <m:ctrlPr>
                                          <a:rPr lang="en-US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𝒚</m:t>
                                        </m:r>
                                      </m:e>
                                      <m:sub>
                                        <m:r>
                                          <a:rPr lang="en-US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+</m:t>
                                    </m:r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𝟐</m:t>
                                    </m:r>
                                    <m:sSub>
                                      <m:sSubPr>
                                        <m:ctrlPr>
                                          <a:rPr lang="en-US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𝒚</m:t>
                                        </m:r>
                                      </m:e>
                                      <m:sub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+</m:t>
                                    </m:r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𝟒</m:t>
                                    </m:r>
                                    <m:sSub>
                                      <m:sSubPr>
                                        <m:ctrlPr>
                                          <a:rPr lang="en-US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𝒚</m:t>
                                        </m:r>
                                      </m:e>
                                      <m:sub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𝟑</m:t>
                                        </m:r>
                                      </m:sub>
                                    </m:s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…+</m:t>
                                    </m:r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𝟐</m:t>
                                    </m:r>
                                    <m:sSub>
                                      <m:sSubPr>
                                        <m:ctrlPr>
                                          <a:rPr lang="en-US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𝒚</m:t>
                                        </m:r>
                                      </m:e>
                                      <m:sub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𝒏</m:t>
                                        </m:r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+</m:t>
                                    </m:r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𝟒</m:t>
                                    </m:r>
                                    <m:sSub>
                                      <m:sSubPr>
                                        <m:ctrlPr>
                                          <a:rPr lang="en-US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𝒚</m:t>
                                        </m:r>
                                      </m:e>
                                      <m:sub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𝒏</m:t>
                                        </m:r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𝒚</m:t>
                                        </m:r>
                                      </m:e>
                                      <m:sub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𝒏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kumimoji="0" lang="en-US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ju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b="1" kern="120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The y’s are the values of </a:t>
                          </a:r>
                          <a14:m>
                            <m:oMath xmlns:m="http://schemas.openxmlformats.org/officeDocument/2006/math">
                              <m:r>
                                <a:rPr kumimoji="0" lang="en-US" b="1" i="1" kern="120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𝒇</m:t>
                              </m:r>
                            </m:oMath>
                          </a14:m>
                          <a:r>
                            <a:rPr kumimoji="0" lang="en-US" b="1" kern="120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at the partition points</a:t>
                          </a:r>
                        </a:p>
                        <a:p>
                          <a:pPr algn="just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itchFamily="18" charset="0"/>
                                  </a:rPr>
                                  <m:t>=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itchFamily="18" charset="0"/>
                                  </a:rPr>
                                  <m:t>𝒂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itchFamily="18" charset="0"/>
                                  </a:rPr>
                                  <m:t>,  </m:t>
                                </m:r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itchFamily="18" charset="0"/>
                                  </a:rPr>
                                  <m:t>=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itchFamily="18" charset="0"/>
                                  </a:rPr>
                                  <m:t>𝒂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itchFamily="18" charset="0"/>
                                  </a:rPr>
                                  <m:t>+∆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itchFamily="18" charset="0"/>
                                  </a:rPr>
                                  <m:t>𝒙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itchFamily="18" charset="0"/>
                                  </a:rPr>
                                  <m:t>,  </m:t>
                                </m:r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itchFamily="18" charset="0"/>
                                  </a:rPr>
                                  <m:t>=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itchFamily="18" charset="0"/>
                                  </a:rPr>
                                  <m:t>𝒂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itchFamily="18" charset="0"/>
                                  </a:rPr>
                                  <m:t>+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itchFamily="18" charset="0"/>
                                  </a:rPr>
                                  <m:t>𝟐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itchFamily="18" charset="0"/>
                                  </a:rPr>
                                  <m:t>∆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itchFamily="18" charset="0"/>
                                  </a:rPr>
                                  <m:t>𝒙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itchFamily="18" charset="0"/>
                                  </a:rPr>
                                  <m:t>, …,</m:t>
                                </m:r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𝒏</m:t>
                                    </m:r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−</m:t>
                                    </m:r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itchFamily="18" charset="0"/>
                                  </a:rPr>
                                  <m:t>=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itchFamily="18" charset="0"/>
                                  </a:rPr>
                                  <m:t>𝒂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itchFamily="18" charset="0"/>
                                  </a:rPr>
                                  <m:t>+</m:t>
                                </m:r>
                                <m:d>
                                  <m:dPr>
                                    <m:ctrlP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𝒏</m:t>
                                    </m:r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−</m:t>
                                    </m:r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𝟏</m:t>
                                    </m:r>
                                  </m:e>
                                </m:d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itchFamily="18" charset="0"/>
                                  </a:rPr>
                                  <m:t>∆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itchFamily="18" charset="0"/>
                                  </a:rPr>
                                  <m:t>𝒙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𝒏</m:t>
                                    </m:r>
                                  </m:sub>
                                </m:sSub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itchFamily="18" charset="0"/>
                                  </a:rPr>
                                  <m:t>=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kumimoji="0" lang="en-US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algn="just"/>
                          <a:r>
                            <a:rPr kumimoji="0" lang="en-US" b="1" kern="120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The number n is even, and </a:t>
                          </a:r>
                          <a14:m>
                            <m:oMath xmlns:m="http://schemas.openxmlformats.org/officeDocument/2006/math">
                              <m:r>
                                <a:rPr kumimoji="0" lang="en-US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∆</m:t>
                              </m:r>
                              <m:r>
                                <a:rPr kumimoji="0" lang="en-US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𝒙</m:t>
                              </m:r>
                              <m:r>
                                <a:rPr kumimoji="0" lang="en-US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=</m:t>
                              </m:r>
                              <m:f>
                                <m:fPr>
                                  <m:type m:val="lin"/>
                                  <m:ctrlPr>
                                    <a:rPr kumimoji="0" lang="en-US" b="1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kumimoji="0" lang="en-US" b="1" i="1" kern="120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kumimoji="0" lang="en-US" b="1" i="1" kern="120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  <m:t>𝒃</m:t>
                                      </m:r>
                                      <m:r>
                                        <a:rPr kumimoji="0" lang="en-US" b="1" i="1" kern="120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  <m:t>−</m:t>
                                      </m:r>
                                      <m:r>
                                        <a:rPr kumimoji="0" lang="en-US" b="1" i="1" kern="120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  <m:t>𝒂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kumimoji="0" lang="en-US" b="1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𝒏</m:t>
                                  </m:r>
                                </m:den>
                              </m:f>
                            </m:oMath>
                          </a14:m>
                          <a:endParaRPr kumimoji="0" lang="en-US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algn="just"/>
                          <a:endParaRPr kumimoji="0" lang="en-US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00B05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B05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B05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B05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0744986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6" name="Table 15">
                <a:extLst>
                  <a:ext uri="{FF2B5EF4-FFF2-40B4-BE49-F238E27FC236}">
                    <a16:creationId xmlns:a16="http://schemas.microsoft.com/office/drawing/2014/main" id="{F162B07C-293E-47F7-A0F4-B18E9B71EF5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77382952"/>
                  </p:ext>
                </p:extLst>
              </p:nvPr>
            </p:nvGraphicFramePr>
            <p:xfrm>
              <a:off x="457200" y="1447800"/>
              <a:ext cx="8305800" cy="254463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8305800">
                      <a:extLst>
                        <a:ext uri="{9D8B030D-6E8A-4147-A177-3AD203B41FA5}">
                          <a16:colId xmlns:a16="http://schemas.microsoft.com/office/drawing/2014/main" val="2428859684"/>
                        </a:ext>
                      </a:extLst>
                    </a:gridCol>
                  </a:tblGrid>
                  <a:tr h="25446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rgbClr val="00B05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B05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B05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B05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47" t="-718" r="-147" b="-1459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0744986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7" name="Table 16">
                <a:extLst>
                  <a:ext uri="{FF2B5EF4-FFF2-40B4-BE49-F238E27FC236}">
                    <a16:creationId xmlns:a16="http://schemas.microsoft.com/office/drawing/2014/main" id="{A1A5CEED-EB63-490D-930D-4B6332162DB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7075358"/>
                  </p:ext>
                </p:extLst>
              </p:nvPr>
            </p:nvGraphicFramePr>
            <p:xfrm>
              <a:off x="533400" y="4094719"/>
              <a:ext cx="8077200" cy="254063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8077200">
                      <a:extLst>
                        <a:ext uri="{9D8B030D-6E8A-4147-A177-3AD203B41FA5}">
                          <a16:colId xmlns:a16="http://schemas.microsoft.com/office/drawing/2014/main" val="2428859684"/>
                        </a:ext>
                      </a:extLst>
                    </a:gridCol>
                  </a:tblGrid>
                  <a:tr h="18488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en-US" sz="2000" b="1" u="none" dirty="0">
                              <a:solidFill>
                                <a:srgbClr val="00B05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Theorem 1        Error Estimates in the Trapezoidal and Simpson’s Rules</a:t>
                          </a:r>
                        </a:p>
                        <a:p>
                          <a:pPr algn="just"/>
                          <a:r>
                            <a:rPr kumimoji="0" lang="en-US" b="1" kern="120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If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kumimoji="0" lang="en-US" b="1" i="1" kern="120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US" b="1" i="1" kern="120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𝒇</m:t>
                                  </m:r>
                                </m:e>
                                <m:sup>
                                  <m:r>
                                    <a:rPr kumimoji="0" lang="en-US" b="1" i="1" kern="120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′′</m:t>
                                  </m:r>
                                </m:sup>
                              </m:sSup>
                            </m:oMath>
                          </a14:m>
                          <a:r>
                            <a:rPr kumimoji="0" lang="en-US" b="1" kern="120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and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kumimoji="0" lang="en-US" b="1" i="1" kern="120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US" b="1" i="1" kern="120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𝒇</m:t>
                                  </m:r>
                                </m:e>
                                <m:sup>
                                  <m:d>
                                    <m:dPr>
                                      <m:ctrlPr>
                                        <a:rPr kumimoji="0" lang="en-US" b="1" i="1" kern="1200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kumimoji="0" lang="en-US" b="1" i="1" kern="1200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𝟒</m:t>
                                      </m:r>
                                    </m:e>
                                  </m:d>
                                </m:sup>
                              </m:sSup>
                            </m:oMath>
                          </a14:m>
                          <a:r>
                            <a:rPr kumimoji="0" lang="en-US" b="1" kern="120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is in continuous and M in any upper bound for the values of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|"/>
                                  <m:endChr m:val="|"/>
                                  <m:ctrlPr>
                                    <a:rPr kumimoji="0" lang="en-US" b="1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kumimoji="0" lang="en-US" b="1" i="1" kern="1200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kumimoji="0" lang="en-US" b="1" i="1" kern="1200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𝒇</m:t>
                                      </m:r>
                                    </m:e>
                                    <m:sup>
                                      <m:r>
                                        <a:rPr kumimoji="0" lang="en-US" b="1" i="1" kern="1200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′′</m:t>
                                      </m:r>
                                    </m:sup>
                                  </m:sSup>
                                </m:e>
                              </m:d>
                            </m:oMath>
                          </a14:m>
                          <a:r>
                            <a:rPr kumimoji="0" lang="en-US" b="1" kern="120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and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|"/>
                                  <m:endChr m:val="|"/>
                                  <m:ctrlPr>
                                    <a:rPr kumimoji="0" lang="en-US" b="1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kumimoji="0" lang="en-US" b="1" i="1" kern="1200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kumimoji="0" lang="en-US" b="1" i="1" kern="1200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𝒇</m:t>
                                      </m:r>
                                    </m:e>
                                    <m:sup>
                                      <m:d>
                                        <m:dPr>
                                          <m:ctrlPr>
                                            <a:rPr kumimoji="0" lang="en-US" b="1" i="1" kern="1200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+mn-ea"/>
                                              <a:cs typeface="+mn-cs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kumimoji="0" lang="en-US" b="1" i="1" kern="1200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+mn-ea"/>
                                              <a:cs typeface="+mn-cs"/>
                                            </a:rPr>
                                            <m:t>𝟒</m:t>
                                          </m:r>
                                        </m:e>
                                      </m:d>
                                    </m:sup>
                                  </m:sSup>
                                </m:e>
                              </m:d>
                            </m:oMath>
                          </a14:m>
                          <a:r>
                            <a:rPr kumimoji="0" lang="en-US" b="1" kern="120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respectively on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["/>
                                  <m:endChr m:val="]"/>
                                  <m:ctrlPr>
                                    <a:rPr kumimoji="0" lang="en-US" b="1" i="1" kern="120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r>
                                    <a:rPr kumimoji="0" lang="en-US" b="1" i="1" kern="120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𝒂</m:t>
                                  </m:r>
                                  <m:r>
                                    <a:rPr kumimoji="0" lang="en-US" b="1" i="1" kern="120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, </m:t>
                                  </m:r>
                                  <m:r>
                                    <a:rPr kumimoji="0" lang="en-US" b="1" i="1" kern="120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𝒃</m:t>
                                  </m:r>
                                </m:e>
                              </m:d>
                            </m:oMath>
                          </a14:m>
                          <a:r>
                            <a:rPr kumimoji="0" lang="en-US" b="1" kern="120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, then the error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kumimoji="0" lang="en-US" b="1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b="1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𝑬</m:t>
                                  </m:r>
                                </m:e>
                                <m:sub>
                                  <m:r>
                                    <a:rPr kumimoji="0" lang="en-US" b="1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𝑻</m:t>
                                  </m:r>
                                </m:sub>
                              </m:sSub>
                            </m:oMath>
                          </a14:m>
                          <a:r>
                            <a:rPr kumimoji="0" lang="en-US" b="1" kern="120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and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kumimoji="0" lang="en-US" b="1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b="1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𝑬</m:t>
                                  </m:r>
                                </m:e>
                                <m:sub>
                                  <m:r>
                                    <a:rPr kumimoji="0" lang="en-US" b="1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𝒔</m:t>
                                  </m:r>
                                </m:sub>
                              </m:sSub>
                            </m:oMath>
                          </a14:m>
                          <a:r>
                            <a:rPr kumimoji="0" lang="en-US" b="1" kern="120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in the both</a:t>
                          </a:r>
                          <a:r>
                            <a:rPr kumimoji="0" lang="en-US" b="1" kern="1200" baseline="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rules respectively  approximation of the integral of </a:t>
                          </a:r>
                          <a14:m>
                            <m:oMath xmlns:m="http://schemas.openxmlformats.org/officeDocument/2006/math">
                              <m:r>
                                <a:rPr kumimoji="0" lang="en-US" b="1" i="1" kern="120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𝒇</m:t>
                              </m:r>
                            </m:oMath>
                          </a14:m>
                          <a:r>
                            <a:rPr kumimoji="0" lang="en-US" b="1" kern="120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from a to b for n steps satisfies the inequality</a:t>
                          </a:r>
                        </a:p>
                        <a:p>
                          <a:pPr algn="just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kumimoji="0" lang="pt-BR" b="1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kumimoji="0" lang="pt-BR" b="1" i="1" kern="120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kumimoji="0" lang="en-US" b="1" i="1" kern="120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𝑬</m:t>
                                        </m:r>
                                      </m:e>
                                      <m:sub>
                                        <m:r>
                                          <a:rPr kumimoji="0" lang="en-US" b="1" i="1" kern="120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𝑻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kumimoji="0" lang="pt-BR" b="1" i="1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≤</m:t>
                                </m:r>
                                <m:f>
                                  <m:fPr>
                                    <m:ctrlPr>
                                      <a:rPr kumimoji="0" lang="pt-BR" b="1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US" b="1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𝑴</m:t>
                                    </m:r>
                                    <m:sSup>
                                      <m:sSupPr>
                                        <m:ctrlPr>
                                          <a:rPr kumimoji="0" lang="en-US" b="1" i="1" kern="120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kumimoji="0" lang="en-US" b="1" i="1" kern="1200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+mn-cs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kumimoji="0" lang="en-US" b="1" i="1" kern="1200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+mn-cs"/>
                                              </a:rPr>
                                              <m:t>𝒃</m:t>
                                            </m:r>
                                            <m:r>
                                              <a:rPr kumimoji="0" lang="en-US" b="1" i="1" kern="1200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+mn-cs"/>
                                              </a:rPr>
                                              <m:t>−</m:t>
                                            </m:r>
                                            <m:r>
                                              <a:rPr kumimoji="0" lang="en-US" b="1" i="1" kern="1200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+mn-cs"/>
                                              </a:rPr>
                                              <m:t>𝒂</m:t>
                                            </m:r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kumimoji="0" lang="en-US" b="1" i="1" kern="120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+mn-cs"/>
                                          </a:rPr>
                                          <m:t>𝟑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kumimoji="0" lang="en-US" b="1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𝟏𝟐</m:t>
                                    </m:r>
                                    <m:sSup>
                                      <m:sSupPr>
                                        <m:ctrlPr>
                                          <a:rPr kumimoji="0" lang="en-US" b="1" i="1" kern="120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kumimoji="0" lang="en-US" b="1" i="1" kern="120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+mn-cs"/>
                                          </a:rPr>
                                          <m:t>𝒏</m:t>
                                        </m:r>
                                      </m:e>
                                      <m:sup>
                                        <m:r>
                                          <a:rPr kumimoji="0" lang="en-US" b="1" i="1" kern="120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+mn-cs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kumimoji="0" lang="en-US" b="1" i="1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        </m:t>
                                </m:r>
                                <m:r>
                                  <a:rPr kumimoji="0" lang="en-US" b="1" i="1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𝒂𝒏𝒅</m:t>
                                </m:r>
                                <m:r>
                                  <a:rPr kumimoji="0" lang="en-US" b="1" i="1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          </m:t>
                                </m:r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kumimoji="0" lang="pt-BR" b="1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kumimoji="0" lang="pt-BR" b="1" i="1" kern="120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kumimoji="0" lang="en-US" b="1" i="1" kern="120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𝑬</m:t>
                                        </m:r>
                                      </m:e>
                                      <m:sub>
                                        <m:r>
                                          <a:rPr kumimoji="0" lang="en-US" b="1" i="1" kern="120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𝑺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kumimoji="0" lang="pt-BR" b="1" i="1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≤</m:t>
                                </m:r>
                                <m:f>
                                  <m:fPr>
                                    <m:ctrlPr>
                                      <a:rPr kumimoji="0" lang="pt-BR" b="1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US" b="1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𝑴</m:t>
                                    </m:r>
                                    <m:sSup>
                                      <m:sSupPr>
                                        <m:ctrlPr>
                                          <a:rPr kumimoji="0" lang="en-US" b="1" i="1" kern="120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kumimoji="0" lang="en-US" b="1" i="1" kern="1200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+mn-cs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kumimoji="0" lang="en-US" b="1" i="1" kern="1200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+mn-cs"/>
                                              </a:rPr>
                                              <m:t>𝒃</m:t>
                                            </m:r>
                                            <m:r>
                                              <a:rPr kumimoji="0" lang="en-US" b="1" i="1" kern="1200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+mn-cs"/>
                                              </a:rPr>
                                              <m:t>−</m:t>
                                            </m:r>
                                            <m:r>
                                              <a:rPr kumimoji="0" lang="en-US" b="1" i="1" kern="1200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+mn-cs"/>
                                              </a:rPr>
                                              <m:t>𝒂</m:t>
                                            </m:r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kumimoji="0" lang="en-US" b="1" i="1" kern="120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+mn-cs"/>
                                          </a:rPr>
                                          <m:t>𝟓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kumimoji="0" lang="en-US" b="1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𝟏𝟖𝟎</m:t>
                                    </m:r>
                                    <m:sSup>
                                      <m:sSupPr>
                                        <m:ctrlPr>
                                          <a:rPr kumimoji="0" lang="en-US" b="1" i="1" kern="120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kumimoji="0" lang="en-US" b="1" i="1" kern="120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+mn-cs"/>
                                          </a:rPr>
                                          <m:t>𝒏</m:t>
                                        </m:r>
                                      </m:e>
                                      <m:sup>
                                        <m:r>
                                          <a:rPr kumimoji="0" lang="en-US" b="1" i="1" kern="120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+mn-cs"/>
                                          </a:rPr>
                                          <m:t>𝟒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kumimoji="0" lang="en-US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algn="just"/>
                          <a:endParaRPr kumimoji="0" lang="en-US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00B05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B05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B05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B05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0744986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7" name="Table 16">
                <a:extLst>
                  <a:ext uri="{FF2B5EF4-FFF2-40B4-BE49-F238E27FC236}">
                    <a16:creationId xmlns:a16="http://schemas.microsoft.com/office/drawing/2014/main" id="{A1A5CEED-EB63-490D-930D-4B6332162DB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7075358"/>
                  </p:ext>
                </p:extLst>
              </p:nvPr>
            </p:nvGraphicFramePr>
            <p:xfrm>
              <a:off x="533400" y="4094719"/>
              <a:ext cx="8077200" cy="254063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8077200">
                      <a:extLst>
                        <a:ext uri="{9D8B030D-6E8A-4147-A177-3AD203B41FA5}">
                          <a16:colId xmlns:a16="http://schemas.microsoft.com/office/drawing/2014/main" val="2428859684"/>
                        </a:ext>
                      </a:extLst>
                    </a:gridCol>
                  </a:tblGrid>
                  <a:tr h="254063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rgbClr val="00B05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B05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B05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B05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5" t="-239" r="-151" b="-4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0744986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973040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200" y="1524000"/>
                <a:ext cx="8229600" cy="2042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36538" indent="-236538" algn="just">
                  <a:buFont typeface="Wingdings" pitchFamily="2" charset="2"/>
                  <a:buChar char="Ø"/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To evaluate the integral for any function, the domain of integration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𝒂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, 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𝒃</m:t>
                        </m:r>
                      </m:e>
                    </m:d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must be finite and the range of the integrand must be finite on this domain.</a:t>
                </a:r>
              </a:p>
              <a:p>
                <a:pPr marL="236538" indent="-236538" algn="just">
                  <a:buFont typeface="Wingdings" pitchFamily="2" charset="2"/>
                  <a:buChar char="Ø"/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For example, the integral for the area under the curve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𝒚</m:t>
                    </m:r>
                    <m:r>
                      <a:rPr lang="en-US" b="1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lang="en-US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b="1" i="1" smtClean="0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funcPr>
                              <m:fName>
                                <m:r>
                                  <a:rPr lang="en-US" b="1" i="0" smtClean="0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  <m:t>𝐥𝐧</m:t>
                                </m:r>
                              </m:fName>
                              <m:e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  <m:t>𝒙</m:t>
                                </m:r>
                              </m:e>
                            </m:func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US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from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𝒙</m:t>
                    </m:r>
                    <m:r>
                      <a:rPr lang="en-US" b="1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𝟏</m:t>
                    </m:r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𝒙</m:t>
                    </m:r>
                    <m:r>
                      <a:rPr lang="en-US" b="1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=∞</m:t>
                    </m:r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is an example for which the domain in infinite (see the figure). </a:t>
                </a:r>
              </a:p>
              <a:p>
                <a:pPr marL="236538" indent="-236538" algn="just">
                  <a:buFont typeface="Wingdings" pitchFamily="2" charset="2"/>
                  <a:buChar char="Ø"/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Or the integral for the area under the curve of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𝒚</m:t>
                    </m:r>
                    <m:r>
                      <a:rPr lang="en-US" b="1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lang="en-US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𝒙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between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𝒙</m:t>
                    </m:r>
                    <m:r>
                      <a:rPr lang="en-US" b="1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r>
                      <a:rPr lang="en-US" b="1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𝟎</m:t>
                    </m:r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𝒙</m:t>
                    </m:r>
                    <m:r>
                      <a:rPr lang="en-US" b="1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r>
                      <a:rPr lang="en-US" b="1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𝟏</m:t>
                    </m:r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is another example for which the range of the integral is infinite.</a:t>
                </a:r>
              </a:p>
              <a:p>
                <a:pPr marL="236538" indent="-236538" algn="just">
                  <a:buFont typeface="Wingdings" pitchFamily="2" charset="2"/>
                  <a:buChar char="Ø"/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In either case, the integrals are said to be </a:t>
                </a:r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improper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and calculated as limits.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524000"/>
                <a:ext cx="8229600" cy="2042610"/>
              </a:xfrm>
              <a:prstGeom prst="rect">
                <a:avLst/>
              </a:prstGeom>
              <a:blipFill>
                <a:blip r:embed="rId2"/>
                <a:stretch>
                  <a:fillRect l="-444" t="-1493" r="-593" b="-47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D7083D37-E05E-4C54-BEF1-C1C11C0B7E05}"/>
              </a:ext>
            </a:extLst>
          </p:cNvPr>
          <p:cNvSpPr txBox="1"/>
          <p:nvPr/>
        </p:nvSpPr>
        <p:spPr>
          <a:xfrm>
            <a:off x="457200" y="282714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Chapter 2 Techniques of Integration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2.5 Improper Integration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F7A9FF3-221D-42E6-88F9-94E6CC11F81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48000"/>
                    </a14:imgEffect>
                    <a14:imgEffect>
                      <a14:brightnessContrast bright="6000" contrast="-42000"/>
                    </a14:imgEffect>
                  </a14:imgLayer>
                </a14:imgProps>
              </a:ext>
            </a:extLst>
          </a:blip>
          <a:srcRect l="15556" t="48902" r="23214"/>
          <a:stretch/>
        </p:blipFill>
        <p:spPr>
          <a:xfrm>
            <a:off x="5533671" y="3592010"/>
            <a:ext cx="2772130" cy="2971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C7FFB90-F0B8-4216-8133-36E177C54FF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48000"/>
                    </a14:imgEffect>
                    <a14:imgEffect>
                      <a14:brightnessContrast bright="6000" contrast="-42000"/>
                    </a14:imgEffect>
                  </a14:imgLayer>
                </a14:imgProps>
              </a:ext>
            </a:extLst>
          </a:blip>
          <a:srcRect b="51098"/>
          <a:stretch/>
        </p:blipFill>
        <p:spPr>
          <a:xfrm>
            <a:off x="838199" y="3501296"/>
            <a:ext cx="5029201" cy="3159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2312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200" y="1524000"/>
                <a:ext cx="5272986" cy="44510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36538" indent="-236538" algn="just">
                  <a:buFont typeface="Wingdings" pitchFamily="2" charset="2"/>
                  <a:buChar char="Ø"/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The area under the curve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𝒚</m:t>
                    </m:r>
                    <m:r>
                      <a:rPr lang="en-US" b="1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𝒆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−</m:t>
                        </m:r>
                        <m:f>
                          <m:fPr>
                            <m:type m:val="lin"/>
                            <m:ctrlPr>
                              <a:rPr lang="en-US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𝒙</m:t>
                            </m:r>
                          </m:num>
                          <m:den>
                            <m:r>
                              <a:rPr lang="en-US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𝟐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is unbounded on the right in the first quadrant, the area can be assigned to a value by finding the area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𝑨</m:t>
                    </m:r>
                    <m:d>
                      <m:dPr>
                        <m:ctrlPr>
                          <a:rPr lang="en-US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𝒃</m:t>
                        </m:r>
                      </m:e>
                    </m:d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of the portion of the region that is bounded on the right by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𝒙</m:t>
                    </m:r>
                    <m:r>
                      <a:rPr lang="en-US" b="1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𝒃</m:t>
                    </m:r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algn="just"/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m:t>𝑨</m:t>
                      </m:r>
                      <m:d>
                        <m:d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𝒃</m:t>
                          </m:r>
                        </m:e>
                      </m:d>
                      <m:r>
                        <a:rPr 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𝒃</m:t>
                          </m:r>
                        </m:sup>
                        <m:e>
                          <m:sSup>
                            <m:sSup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−</m:t>
                              </m:r>
                              <m:f>
                                <m:fPr>
                                  <m:type m:val="lin"/>
                                  <m:ctrlPr>
                                    <a:rPr lang="en-US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itchFamily="18" charset="0"/>
                                    </a:rPr>
                                    <m:t>𝒙</m:t>
                                  </m:r>
                                </m:num>
                                <m:den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sup>
                          </m:sSup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"/>
                              <m:endChr m:val="]"/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−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𝟐</m:t>
                              </m:r>
                              <m:sSup>
                                <m:sSup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itchFamily="18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type m:val="lin"/>
                                      <m:ctrlPr>
                                        <a:rPr lang="en-US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itchFamily="18" charset="0"/>
                                        </a:rPr>
                                        <m:t>𝒙</m:t>
                                      </m:r>
                                    </m:num>
                                    <m:den>
                                      <m:r>
                                        <a:rPr lang="en-US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itchFamily="18" charset="0"/>
                                        </a:rPr>
                                        <m:t>𝟐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𝒃</m:t>
                          </m:r>
                        </m:sup>
                      </m:sSubSup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r>
                        <a:rPr 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m:t>−</m:t>
                      </m:r>
                      <m:r>
                        <a:rPr 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m:t>𝟐</m:t>
                      </m:r>
                      <m:sSup>
                        <m:sSupPr>
                          <m:ctrlP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−</m:t>
                          </m:r>
                          <m:f>
                            <m:fPr>
                              <m:type m:val="lin"/>
                              <m:ctrlP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𝒃</m:t>
                              </m:r>
                            </m:num>
                            <m:den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m:t>𝟐</m:t>
                      </m:r>
                    </m:oMath>
                  </m:oMathPara>
                </a14:m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285750" indent="-285750" algn="just">
                  <a:buFont typeface="Wingdings" panose="05000000000000000000" pitchFamily="2" charset="2"/>
                  <a:buChar char="Ø"/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Then find the limit of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  <a:cs typeface="Times New Roman" pitchFamily="18" charset="0"/>
                      </a:rPr>
                      <m:t>𝑨</m:t>
                    </m:r>
                    <m:d>
                      <m:dPr>
                        <m:ctrlPr>
                          <a:rPr lang="en-US" b="1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𝒃</m:t>
                        </m:r>
                      </m:e>
                    </m:d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as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𝒃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→∞</m:t>
                    </m:r>
                  </m:oMath>
                </a14:m>
                <a:endParaRPr lang="en-US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t-BR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pt-BR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pt-BR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𝒃</m:t>
                              </m:r>
                              <m:r>
                                <a:rPr lang="pt-BR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𝑨</m:t>
                          </m:r>
                          <m:d>
                            <m:dPr>
                              <m:ctrlP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𝒃</m:t>
                              </m:r>
                            </m:e>
                          </m:d>
                        </m:e>
                      </m:func>
                      <m:r>
                        <a:rPr 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func>
                        <m:funcPr>
                          <m:ctrlPr>
                            <a:rPr lang="pt-BR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pt-BR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pt-BR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𝒃</m:t>
                              </m:r>
                              <m:r>
                                <a:rPr lang="pt-BR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−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𝟐</m:t>
                              </m:r>
                              <m:sSup>
                                <m:sSup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itchFamily="18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type m:val="lin"/>
                                      <m:ctrlPr>
                                        <a:rPr lang="en-US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itchFamily="18" charset="0"/>
                                        </a:rPr>
                                        <m:t>𝒃</m:t>
                                      </m:r>
                                    </m:num>
                                    <m:den>
                                      <m:r>
                                        <a:rPr lang="en-US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itchFamily="18" charset="0"/>
                                        </a:rPr>
                                        <m:t>𝟐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+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𝟐</m:t>
                              </m:r>
                              <m:r>
                                <m:rPr>
                                  <m:nor/>
                                </m:rPr>
                                <a:rPr lang="en-US" dirty="0">
                                  <a:latin typeface="Times New Roman" pitchFamily="18" charset="0"/>
                                  <a:cs typeface="Times New Roman" pitchFamily="18" charset="0"/>
                                </a:rPr>
                                <m:t> </m:t>
                              </m:r>
                            </m:e>
                          </m:d>
                        </m:e>
                      </m:func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m:t>𝟐</m:t>
                      </m:r>
                    </m:oMath>
                  </m:oMathPara>
                </a14:m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285750" indent="-285750" algn="just">
                  <a:buFont typeface="Wingdings" panose="05000000000000000000" pitchFamily="2" charset="2"/>
                  <a:buChar char="Ø"/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So the assigned value to the area under the curve from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𝟎</m:t>
                    </m:r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∞</m:t>
                    </m:r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is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524000"/>
                <a:ext cx="5272986" cy="4451027"/>
              </a:xfrm>
              <a:prstGeom prst="rect">
                <a:avLst/>
              </a:prstGeom>
              <a:blipFill>
                <a:blip r:embed="rId2"/>
                <a:stretch>
                  <a:fillRect l="-694" t="-6849" r="-925" b="-12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D7083D37-E05E-4C54-BEF1-C1C11C0B7E05}"/>
              </a:ext>
            </a:extLst>
          </p:cNvPr>
          <p:cNvSpPr txBox="1"/>
          <p:nvPr/>
        </p:nvSpPr>
        <p:spPr>
          <a:xfrm>
            <a:off x="457200" y="282714"/>
            <a:ext cx="807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Chapter 2 Techniques of Integration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2.5 Improper Integration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2.5.1 Infinite Limit of Integration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133DEF-4A0B-4E27-90EC-091B7C8645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48000"/>
                    </a14:imgEffect>
                    <a14:imgEffect>
                      <a14:brightnessContrast bright="6000" contrast="-4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730186" y="1524937"/>
            <a:ext cx="3219450" cy="438056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D4E0AC9-4DED-4B40-A52C-20835B2380D6}"/>
                  </a:ext>
                </a:extLst>
              </p:cNvPr>
              <p:cNvSpPr/>
              <p:nvPr/>
            </p:nvSpPr>
            <p:spPr>
              <a:xfrm>
                <a:off x="1905000" y="5895813"/>
                <a:ext cx="3811684" cy="7260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−</m:t>
                              </m:r>
                              <m:f>
                                <m:fPr>
                                  <m:type m:val="lin"/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itchFamily="18" charset="0"/>
                                    </a:rPr>
                                    <m:t>𝒙</m:t>
                                  </m:r>
                                </m:num>
                                <m:den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sup>
                          </m:sSup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 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func>
                        <m:funcPr>
                          <m:ctrlPr>
                            <a:rPr lang="pt-BR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pt-BR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pt-BR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𝒃</m:t>
                              </m:r>
                              <m:r>
                                <a:rPr lang="pt-BR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nary>
                            <m:naryPr>
                              <m:ctrlP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𝟎</m:t>
                              </m:r>
                            </m:sub>
                            <m:sup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𝒃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itchFamily="18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type m:val="lin"/>
                                      <m:ctrlPr>
                                        <a:rPr lang="en-US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itchFamily="18" charset="0"/>
                                        </a:rPr>
                                        <m:t>𝒙</m:t>
                                      </m:r>
                                    </m:num>
                                    <m:den>
                                      <m:r>
                                        <a:rPr lang="en-US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itchFamily="18" charset="0"/>
                                        </a:rPr>
                                        <m:t>𝟐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 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itchFamily="18" charset="0"/>
                                </a:rPr>
                                <m:t>𝒅𝒙</m:t>
                              </m:r>
                            </m:e>
                          </m:nary>
                        </m:e>
                      </m:func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itchFamily="18" charset="0"/>
                        </a:rPr>
                        <m:t>𝟐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D4E0AC9-4DED-4B40-A52C-20835B2380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5895813"/>
                <a:ext cx="3811684" cy="7260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08717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D49EFB0C-45CE-4302-819B-8CD75A2B253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90263644"/>
                  </p:ext>
                </p:extLst>
              </p:nvPr>
            </p:nvGraphicFramePr>
            <p:xfrm>
              <a:off x="457200" y="1447800"/>
              <a:ext cx="8305800" cy="5209921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8305800">
                      <a:extLst>
                        <a:ext uri="{9D8B030D-6E8A-4147-A177-3AD203B41FA5}">
                          <a16:colId xmlns:a16="http://schemas.microsoft.com/office/drawing/2014/main" val="2428859684"/>
                        </a:ext>
                      </a:extLst>
                    </a:gridCol>
                  </a:tblGrid>
                  <a:tr h="18488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en-US" sz="2000" b="1" u="none" dirty="0">
                              <a:solidFill>
                                <a:srgbClr val="00B05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Definition </a:t>
                          </a:r>
                        </a:p>
                        <a:p>
                          <a:pPr algn="just"/>
                          <a:r>
                            <a:rPr kumimoji="0" lang="en-US" b="1" kern="120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Integral with infinite limits of integration are</a:t>
                          </a:r>
                          <a:r>
                            <a:rPr kumimoji="0" lang="en-US" b="1" kern="1200" baseline="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improper integrals of type I</a:t>
                          </a:r>
                        </a:p>
                        <a:p>
                          <a:pPr marL="342900" indent="-342900" algn="just">
                            <a:buFont typeface="+mj-lt"/>
                            <a:buAutoNum type="arabicPeriod"/>
                          </a:pPr>
                          <a:r>
                            <a:rPr kumimoji="0" lang="en-US" b="1" kern="120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If  </a:t>
                          </a:r>
                          <a14:m>
                            <m:oMath xmlns:m="http://schemas.openxmlformats.org/officeDocument/2006/math">
                              <m:r>
                                <a:rPr kumimoji="0" lang="en-US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kumimoji="0" lang="en-US" b="1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r>
                                    <a:rPr kumimoji="0" lang="en-US" b="1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𝒙</m:t>
                                  </m:r>
                                </m:e>
                              </m:d>
                            </m:oMath>
                          </a14:m>
                          <a:r>
                            <a:rPr kumimoji="0" lang="en-US" b="1" kern="120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is continuous on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["/>
                                  <m:endChr m:val="]"/>
                                  <m:ctrlPr>
                                    <a:rPr kumimoji="0" lang="en-US" b="1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r>
                                    <a:rPr kumimoji="0" lang="en-US" b="1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𝒂</m:t>
                                  </m:r>
                                  <m:r>
                                    <a:rPr kumimoji="0" lang="en-US" b="1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, ∞</m:t>
                                  </m:r>
                                </m:e>
                              </m:d>
                            </m:oMath>
                          </a14:m>
                          <a:r>
                            <a:rPr kumimoji="0" lang="en-US" b="1" kern="120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, then</a:t>
                          </a:r>
                        </a:p>
                        <a:p>
                          <a:pPr marL="0" indent="0" algn="just">
                            <a:buFont typeface="+mj-lt"/>
                            <a:buNone/>
                          </a:pPr>
                          <a:endParaRPr kumimoji="0" lang="en-US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ju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ctrlPr>
                                      <a:rPr lang="en-US" sz="20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3"/>
                                      </m:rPr>
                                      <a:rPr lang="en-US" sz="20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𝒂</m:t>
                                    </m:r>
                                  </m:sub>
                                  <m:sup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∞</m:t>
                                    </m:r>
                                  </m:sup>
                                  <m:e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𝒇</m:t>
                                    </m:r>
                                    <m:d>
                                      <m:dPr>
                                        <m:ctrlP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𝒙</m:t>
                                        </m:r>
                                      </m:e>
                                    </m:d>
                                    <m:r>
                                      <a:rPr lang="en-US" sz="2000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 </m:t>
                                    </m:r>
                                    <m:r>
                                      <a:rPr lang="en-US" sz="2000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𝒅𝒙</m:t>
                                    </m:r>
                                  </m:e>
                                </m:nary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itchFamily="18" charset="0"/>
                                  </a:rPr>
                                  <m:t>=</m:t>
                                </m:r>
                                <m:func>
                                  <m:funcPr>
                                    <m:ctrlPr>
                                      <a:rPr lang="pt-BR" sz="2000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</m:ctrlPr>
                                  </m:funcPr>
                                  <m:fName>
                                    <m:limLow>
                                      <m:limLowPr>
                                        <m:ctrlPr>
                                          <a:rPr lang="pt-BR" sz="2000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</m:ctrlPr>
                                      </m:limLow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pt-BR" sz="200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lim</m:t>
                                        </m:r>
                                      </m:e>
                                      <m:lim>
                                        <m:r>
                                          <a:rPr lang="en-US" sz="2000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𝒃</m:t>
                                        </m:r>
                                        <m:r>
                                          <a:rPr lang="pt-BR" sz="2000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→∞</m:t>
                                        </m:r>
                                      </m:lim>
                                    </m:limLow>
                                  </m:fName>
                                  <m:e>
                                    <m:nary>
                                      <m:naryPr>
                                        <m:ctrlPr>
                                          <a:rPr lang="en-US" sz="2000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</m:ctrlPr>
                                      </m:naryPr>
                                      <m:sub>
                                        <m:r>
                                          <m:rPr>
                                            <m:brk m:alnAt="23"/>
                                          </m:rP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𝒂</m:t>
                                        </m:r>
                                      </m:sub>
                                      <m:sup>
                                        <m:r>
                                          <a:rPr lang="en-US" sz="2000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𝒃</m:t>
                                        </m:r>
                                      </m:sup>
                                      <m:e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𝒇</m:t>
                                        </m:r>
                                        <m:d>
                                          <m:dPr>
                                            <m:ctrlPr>
                                              <a:rPr lang="en-US" sz="2000" b="1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2000" b="1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itchFamily="18" charset="0"/>
                                              </a:rPr>
                                              <m:t>𝒙</m:t>
                                            </m:r>
                                          </m:e>
                                        </m:d>
                                        <m:r>
                                          <a:rPr lang="en-US" sz="2000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en-US" sz="2000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𝒅𝒙</m:t>
                                        </m:r>
                                      </m:e>
                                    </m:nary>
                                  </m:e>
                                </m:func>
                              </m:oMath>
                            </m:oMathPara>
                          </a14:m>
                          <a:endParaRPr kumimoji="0" lang="en-US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ju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US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342900" marR="0" lvl="0" indent="-342900" algn="ju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+mj-lt"/>
                            <a:buAutoNum type="arabicPeriod" startAt="2"/>
                            <a:tabLst/>
                            <a:defRPr/>
                          </a:pPr>
                          <a:r>
                            <a:rPr kumimoji="0" lang="en-US" b="1" kern="120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If  </a:t>
                          </a:r>
                          <a14:m>
                            <m:oMath xmlns:m="http://schemas.openxmlformats.org/officeDocument/2006/math">
                              <m:r>
                                <a:rPr kumimoji="0" lang="en-US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kumimoji="0" lang="en-US" b="1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r>
                                    <a:rPr kumimoji="0" lang="en-US" b="1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𝒙</m:t>
                                  </m:r>
                                </m:e>
                              </m:d>
                            </m:oMath>
                          </a14:m>
                          <a:r>
                            <a:rPr kumimoji="0" lang="en-US" b="1" kern="120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is continuous on </a:t>
                          </a:r>
                          <a14:m>
                            <m:oMath xmlns:m="http://schemas.openxmlformats.org/officeDocument/2006/math">
                              <m:r>
                                <a:rPr kumimoji="0" lang="en-US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(−∞, </m:t>
                              </m:r>
                              <m:r>
                                <a:rPr kumimoji="0" lang="en-US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𝒃</m:t>
                              </m:r>
                              <m:r>
                                <a:rPr kumimoji="0" lang="en-US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]</m:t>
                              </m:r>
                            </m:oMath>
                          </a14:m>
                          <a:r>
                            <a:rPr kumimoji="0" lang="en-US" b="1" i="1" kern="120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, </a:t>
                          </a:r>
                          <a:r>
                            <a:rPr kumimoji="0" lang="en-US" b="1" kern="120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then</a:t>
                          </a:r>
                        </a:p>
                        <a:p>
                          <a:pPr marL="0" marR="0" lvl="0" indent="0" algn="ju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+mj-lt"/>
                            <a:buNone/>
                            <a:tabLst/>
                            <a:defRPr/>
                          </a:pPr>
                          <a:endParaRPr kumimoji="0" lang="en-US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ju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+mj-lt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ctrlPr>
                                      <a:rPr lang="en-US" sz="18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3"/>
                                      </m:rPr>
                                      <a:rPr lang="en-US" sz="18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8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∞</m:t>
                                    </m:r>
                                  </m:sub>
                                  <m:sup>
                                    <m:r>
                                      <a:rPr lang="en-US" sz="18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𝒃</m:t>
                                    </m:r>
                                  </m:sup>
                                  <m:e>
                                    <m:r>
                                      <a:rPr lang="en-US" sz="18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𝒇</m:t>
                                    </m:r>
                                    <m:d>
                                      <m:dPr>
                                        <m:ctrlPr>
                                          <a:rPr lang="en-US" sz="1800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800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𝒙</m:t>
                                        </m:r>
                                      </m:e>
                                    </m:d>
                                    <m:r>
                                      <a:rPr lang="en-US" sz="1800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 </m:t>
                                    </m:r>
                                    <m:r>
                                      <a:rPr lang="en-US" sz="1800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𝒅𝒙</m:t>
                                    </m:r>
                                  </m:e>
                                </m:nary>
                                <m:r>
                                  <a:rPr lang="en-US" sz="18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itchFamily="18" charset="0"/>
                                  </a:rPr>
                                  <m:t>=</m:t>
                                </m:r>
                                <m:func>
                                  <m:funcPr>
                                    <m:ctrlPr>
                                      <a:rPr lang="pt-BR" sz="1800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</m:ctrlPr>
                                  </m:funcPr>
                                  <m:fName>
                                    <m:limLow>
                                      <m:limLowPr>
                                        <m:ctrlPr>
                                          <a:rPr lang="pt-BR" sz="1800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</m:ctrlPr>
                                      </m:limLow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pt-BR" sz="180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lim</m:t>
                                        </m:r>
                                      </m:e>
                                      <m:lim>
                                        <m:r>
                                          <a:rPr lang="en-US" sz="1800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𝒂</m:t>
                                        </m:r>
                                        <m:r>
                                          <a:rPr lang="pt-BR" sz="1800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→∞</m:t>
                                        </m:r>
                                      </m:lim>
                                    </m:limLow>
                                  </m:fName>
                                  <m:e>
                                    <m:nary>
                                      <m:naryPr>
                                        <m:ctrlPr>
                                          <a:rPr lang="en-US" sz="1800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</m:ctrlPr>
                                      </m:naryPr>
                                      <m:sub>
                                        <m:r>
                                          <m:rPr>
                                            <m:brk m:alnAt="23"/>
                                          </m:rPr>
                                          <a:rPr lang="en-US" sz="1800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𝒂</m:t>
                                        </m:r>
                                      </m:sub>
                                      <m:sup>
                                        <m:r>
                                          <a:rPr lang="en-US" sz="1800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𝒃</m:t>
                                        </m:r>
                                      </m:sup>
                                      <m:e>
                                        <m:r>
                                          <a:rPr lang="en-US" sz="1800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𝒇</m:t>
                                        </m:r>
                                        <m:d>
                                          <m:dPr>
                                            <m:ctrlPr>
                                              <a:rPr lang="en-US" sz="1800" b="1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1800" b="1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itchFamily="18" charset="0"/>
                                              </a:rPr>
                                              <m:t>𝒙</m:t>
                                            </m:r>
                                          </m:e>
                                        </m:d>
                                        <m:r>
                                          <a:rPr lang="en-US" sz="1800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en-US" sz="1800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𝒅𝒙</m:t>
                                        </m:r>
                                      </m:e>
                                    </m:nary>
                                  </m:e>
                                </m:func>
                              </m:oMath>
                            </m:oMathPara>
                          </a14:m>
                          <a:endParaRPr kumimoji="0" lang="en-US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ju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+mj-lt"/>
                            <a:buNone/>
                            <a:tabLst/>
                            <a:defRPr/>
                          </a:pPr>
                          <a:endParaRPr kumimoji="0" lang="en-US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342900" marR="0" lvl="0" indent="-342900" algn="ju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+mj-lt"/>
                            <a:buAutoNum type="arabicPeriod" startAt="3"/>
                            <a:tabLst/>
                            <a:defRPr/>
                          </a:pPr>
                          <a:r>
                            <a:rPr kumimoji="0" lang="en-US" b="1" kern="120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If  </a:t>
                          </a:r>
                          <a14:m>
                            <m:oMath xmlns:m="http://schemas.openxmlformats.org/officeDocument/2006/math">
                              <m:r>
                                <a:rPr kumimoji="0" lang="en-US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kumimoji="0" lang="en-US" b="1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r>
                                    <a:rPr kumimoji="0" lang="en-US" b="1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𝒙</m:t>
                                  </m:r>
                                </m:e>
                              </m:d>
                            </m:oMath>
                          </a14:m>
                          <a:r>
                            <a:rPr kumimoji="0" lang="en-US" b="1" kern="120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is continuous on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kumimoji="0" lang="en-US" b="1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r>
                                    <a:rPr kumimoji="0" lang="en-US" b="1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a:rPr kumimoji="0" lang="en-US" b="1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∞, ∞</m:t>
                                  </m:r>
                                </m:e>
                              </m:d>
                            </m:oMath>
                          </a14:m>
                          <a:r>
                            <a:rPr kumimoji="0" lang="en-US" b="1" kern="120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, then</a:t>
                          </a:r>
                        </a:p>
                        <a:p>
                          <a:pPr marL="0" marR="0" lvl="0" indent="0" algn="ju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+mj-lt"/>
                            <a:buNone/>
                            <a:tabLst/>
                            <a:defRPr/>
                          </a:pPr>
                          <a:endParaRPr kumimoji="0" lang="en-US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ju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+mj-lt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ctrlPr>
                                      <a:rPr lang="en-US" sz="18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3"/>
                                      </m:rPr>
                                      <a:rPr lang="en-US" sz="18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8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∞</m:t>
                                    </m:r>
                                  </m:sub>
                                  <m:sup>
                                    <m:r>
                                      <a:rPr lang="en-US" sz="18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∞</m:t>
                                    </m:r>
                                  </m:sup>
                                  <m:e>
                                    <m:r>
                                      <a:rPr lang="en-US" sz="18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𝒇</m:t>
                                    </m:r>
                                    <m:d>
                                      <m:dPr>
                                        <m:ctrlPr>
                                          <a:rPr lang="en-US" sz="1800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800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𝒙</m:t>
                                        </m:r>
                                      </m:e>
                                    </m:d>
                                    <m:r>
                                      <a:rPr lang="en-US" sz="1800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 </m:t>
                                    </m:r>
                                    <m:r>
                                      <a:rPr lang="en-US" sz="1800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𝒅𝒙</m:t>
                                    </m:r>
                                  </m:e>
                                </m:nary>
                                <m:r>
                                  <a:rPr lang="en-US" sz="18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itchFamily="18" charset="0"/>
                                  </a:rPr>
                                  <m:t>=</m:t>
                                </m:r>
                                <m:nary>
                                  <m:naryPr>
                                    <m:ctrlPr>
                                      <a:rPr lang="en-US" sz="18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3"/>
                                      </m:rPr>
                                      <a:rPr lang="en-US" sz="18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8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∞</m:t>
                                    </m:r>
                                  </m:sub>
                                  <m:sup>
                                    <m:r>
                                      <a:rPr lang="en-US" sz="18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𝒄</m:t>
                                    </m:r>
                                  </m:sup>
                                  <m:e>
                                    <m:r>
                                      <a:rPr lang="en-US" sz="18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𝒇</m:t>
                                    </m:r>
                                    <m:d>
                                      <m:dPr>
                                        <m:ctrlPr>
                                          <a:rPr lang="en-US" sz="1800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800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𝒙</m:t>
                                        </m:r>
                                      </m:e>
                                    </m:d>
                                    <m:r>
                                      <a:rPr lang="en-US" sz="1800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 </m:t>
                                    </m:r>
                                    <m:r>
                                      <a:rPr lang="en-US" sz="1800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𝒅𝒙</m:t>
                                    </m:r>
                                  </m:e>
                                </m:nary>
                                <m:r>
                                  <a:rPr lang="en-US" sz="18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itchFamily="18" charset="0"/>
                                  </a:rPr>
                                  <m:t>+</m:t>
                                </m:r>
                                <m:nary>
                                  <m:naryPr>
                                    <m:ctrlPr>
                                      <a:rPr lang="en-US" sz="18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sz="18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𝒄</m:t>
                                    </m:r>
                                  </m:sub>
                                  <m:sup>
                                    <m:r>
                                      <a:rPr lang="en-US" sz="18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∞</m:t>
                                    </m:r>
                                  </m:sup>
                                  <m:e>
                                    <m:r>
                                      <a:rPr lang="en-US" sz="18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𝒇</m:t>
                                    </m:r>
                                    <m:d>
                                      <m:dPr>
                                        <m:ctrlPr>
                                          <a:rPr lang="en-US" sz="1800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800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𝒙</m:t>
                                        </m:r>
                                      </m:e>
                                    </m:d>
                                    <m:r>
                                      <a:rPr lang="en-US" sz="1800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 </m:t>
                                    </m:r>
                                    <m:r>
                                      <a:rPr lang="en-US" sz="1800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𝒅𝒙</m:t>
                                    </m:r>
                                  </m:e>
                                </m:nary>
                              </m:oMath>
                            </m:oMathPara>
                          </a14:m>
                          <a:endParaRPr kumimoji="0" lang="en-US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ju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US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00B05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B05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B05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B05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0744986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D49EFB0C-45CE-4302-819B-8CD75A2B253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90263644"/>
                  </p:ext>
                </p:extLst>
              </p:nvPr>
            </p:nvGraphicFramePr>
            <p:xfrm>
              <a:off x="457200" y="1447800"/>
              <a:ext cx="8305800" cy="5209921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8305800">
                      <a:extLst>
                        <a:ext uri="{9D8B030D-6E8A-4147-A177-3AD203B41FA5}">
                          <a16:colId xmlns:a16="http://schemas.microsoft.com/office/drawing/2014/main" val="2428859684"/>
                        </a:ext>
                      </a:extLst>
                    </a:gridCol>
                  </a:tblGrid>
                  <a:tr h="520992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rgbClr val="00B05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B05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B05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B05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47" t="-117" r="-147" b="-23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0744986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7083D37-E05E-4C54-BEF1-C1C11C0B7E05}"/>
              </a:ext>
            </a:extLst>
          </p:cNvPr>
          <p:cNvSpPr txBox="1"/>
          <p:nvPr/>
        </p:nvSpPr>
        <p:spPr>
          <a:xfrm>
            <a:off x="457200" y="282714"/>
            <a:ext cx="807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Chapter 2 Techniques of Integration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2.5 Improper Integration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2.5.1 Infinite Limit of Integration</a:t>
            </a:r>
          </a:p>
        </p:txBody>
      </p:sp>
    </p:spTree>
    <p:extLst>
      <p:ext uri="{BB962C8B-B14F-4D97-AF65-F5344CB8AC3E}">
        <p14:creationId xmlns:p14="http://schemas.microsoft.com/office/powerpoint/2010/main" val="26623228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D49EFB0C-45CE-4302-819B-8CD75A2B253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71631333"/>
                  </p:ext>
                </p:extLst>
              </p:nvPr>
            </p:nvGraphicFramePr>
            <p:xfrm>
              <a:off x="457200" y="1385062"/>
              <a:ext cx="8305800" cy="524433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8305800">
                      <a:extLst>
                        <a:ext uri="{9D8B030D-6E8A-4147-A177-3AD203B41FA5}">
                          <a16:colId xmlns:a16="http://schemas.microsoft.com/office/drawing/2014/main" val="2428859684"/>
                        </a:ext>
                      </a:extLst>
                    </a:gridCol>
                  </a:tblGrid>
                  <a:tr h="18488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en-US" sz="2000" b="1" u="none" dirty="0">
                              <a:solidFill>
                                <a:srgbClr val="00B05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Definition </a:t>
                          </a:r>
                        </a:p>
                        <a:p>
                          <a:pPr algn="just"/>
                          <a:r>
                            <a:rPr kumimoji="0" lang="en-US" b="1" kern="120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Integral of functions that become infinite at a point within the interval of integration are</a:t>
                          </a:r>
                          <a:r>
                            <a:rPr kumimoji="0" lang="en-US" b="1" kern="1200" baseline="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improper integrals of type II</a:t>
                          </a:r>
                        </a:p>
                        <a:p>
                          <a:pPr marL="342900" indent="-342900" algn="just">
                            <a:buFont typeface="+mj-lt"/>
                            <a:buAutoNum type="arabicPeriod"/>
                          </a:pPr>
                          <a:r>
                            <a:rPr kumimoji="0" lang="en-US" b="1" kern="120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If  </a:t>
                          </a:r>
                          <a14:m>
                            <m:oMath xmlns:m="http://schemas.openxmlformats.org/officeDocument/2006/math">
                              <m:r>
                                <a:rPr kumimoji="0" lang="en-US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kumimoji="0" lang="en-US" b="1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r>
                                    <a:rPr kumimoji="0" lang="en-US" b="1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𝒙</m:t>
                                  </m:r>
                                </m:e>
                              </m:d>
                            </m:oMath>
                          </a14:m>
                          <a:r>
                            <a:rPr kumimoji="0" lang="en-US" b="1" kern="120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is continuous on</a:t>
                          </a:r>
                          <a14:m>
                            <m:oMath xmlns:m="http://schemas.openxmlformats.org/officeDocument/2006/math">
                              <m:r>
                                <a:rPr kumimoji="0" lang="en-US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r>
                                <a:rPr kumimoji="0" lang="en-US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𝒂</m:t>
                              </m:r>
                              <m:r>
                                <a:rPr kumimoji="0" lang="en-US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, </m:t>
                              </m:r>
                              <m:r>
                                <a:rPr kumimoji="0" lang="en-US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𝒃</m:t>
                              </m:r>
                              <m:r>
                                <a:rPr kumimoji="0" lang="en-US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]</m:t>
                              </m:r>
                            </m:oMath>
                          </a14:m>
                          <a:r>
                            <a:rPr kumimoji="0" lang="en-US" b="1" kern="120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and</a:t>
                          </a:r>
                          <a:r>
                            <a:rPr kumimoji="0" lang="en-US" b="1" kern="1200" baseline="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discontinuous at </a:t>
                          </a:r>
                          <a14:m>
                            <m:oMath xmlns:m="http://schemas.openxmlformats.org/officeDocument/2006/math">
                              <m:r>
                                <a:rPr kumimoji="0" lang="en-US" b="1" i="1" kern="1200" baseline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𝒂</m:t>
                              </m:r>
                            </m:oMath>
                          </a14:m>
                          <a:r>
                            <a:rPr kumimoji="0" lang="en-US" b="1" kern="1200" baseline="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, </a:t>
                          </a:r>
                          <a:r>
                            <a:rPr kumimoji="0" lang="en-US" b="1" kern="120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then</a:t>
                          </a:r>
                        </a:p>
                        <a:p>
                          <a:pPr marL="0" indent="0" algn="just">
                            <a:buFont typeface="+mj-lt"/>
                            <a:buNone/>
                          </a:pPr>
                          <a:endParaRPr kumimoji="0" lang="en-US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ju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ctrlPr>
                                      <a:rPr lang="en-US" sz="20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3"/>
                                      </m:rPr>
                                      <a:rPr lang="en-US" sz="20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𝒂</m:t>
                                    </m:r>
                                  </m:sub>
                                  <m:sup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𝒃</m:t>
                                    </m:r>
                                  </m:sup>
                                  <m:e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𝒇</m:t>
                                    </m:r>
                                    <m:d>
                                      <m:dPr>
                                        <m:ctrlP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𝒙</m:t>
                                        </m:r>
                                      </m:e>
                                    </m:d>
                                    <m:r>
                                      <a:rPr lang="en-US" sz="2000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 </m:t>
                                    </m:r>
                                    <m:r>
                                      <a:rPr lang="en-US" sz="2000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𝒅𝒙</m:t>
                                    </m:r>
                                  </m:e>
                                </m:nary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itchFamily="18" charset="0"/>
                                  </a:rPr>
                                  <m:t>=</m:t>
                                </m:r>
                                <m:func>
                                  <m:funcPr>
                                    <m:ctrlPr>
                                      <a:rPr lang="pt-BR" sz="2000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</m:ctrlPr>
                                  </m:funcPr>
                                  <m:fName>
                                    <m:limLow>
                                      <m:limLowPr>
                                        <m:ctrlPr>
                                          <a:rPr lang="pt-BR" sz="2000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</m:ctrlPr>
                                      </m:limLow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pt-BR" sz="200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lim</m:t>
                                        </m:r>
                                      </m:e>
                                      <m:lim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𝒄</m:t>
                                        </m:r>
                                        <m:r>
                                          <a:rPr lang="pt-BR" sz="2000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→</m:t>
                                        </m:r>
                                        <m:sSup>
                                          <m:sSupPr>
                                            <m:ctrlPr>
                                              <a:rPr lang="pt-BR" sz="2000" b="1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000" b="1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itchFamily="18" charset="0"/>
                                              </a:rPr>
                                              <m:t>𝒂</m:t>
                                            </m:r>
                                          </m:e>
                                          <m:sup>
                                            <m:r>
                                              <a:rPr lang="en-US" sz="2000" b="1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itchFamily="18" charset="0"/>
                                              </a:rPr>
                                              <m:t>+</m:t>
                                            </m:r>
                                          </m:sup>
                                        </m:sSup>
                                      </m:lim>
                                    </m:limLow>
                                  </m:fName>
                                  <m:e>
                                    <m:nary>
                                      <m:naryPr>
                                        <m:ctrlPr>
                                          <a:rPr lang="en-US" sz="2000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</m:ctrlPr>
                                      </m:naryPr>
                                      <m:sub>
                                        <m:r>
                                          <m:rPr>
                                            <m:brk m:alnAt="23"/>
                                          </m:rP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𝒄</m:t>
                                        </m:r>
                                      </m:sub>
                                      <m:sup>
                                        <m:r>
                                          <a:rPr lang="en-US" sz="2000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𝒃</m:t>
                                        </m:r>
                                      </m:sup>
                                      <m:e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𝒇</m:t>
                                        </m:r>
                                        <m:d>
                                          <m:dPr>
                                            <m:ctrlPr>
                                              <a:rPr lang="en-US" sz="2000" b="1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2000" b="1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itchFamily="18" charset="0"/>
                                              </a:rPr>
                                              <m:t>𝒙</m:t>
                                            </m:r>
                                          </m:e>
                                        </m:d>
                                        <m:r>
                                          <a:rPr lang="en-US" sz="2000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en-US" sz="2000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𝒅𝒙</m:t>
                                        </m:r>
                                      </m:e>
                                    </m:nary>
                                  </m:e>
                                </m:func>
                              </m:oMath>
                            </m:oMathPara>
                          </a14:m>
                          <a:endParaRPr kumimoji="0" lang="en-US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ju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US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342900" marR="0" lvl="0" indent="-342900" algn="ju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+mj-lt"/>
                            <a:buAutoNum type="arabicPeriod" startAt="2"/>
                            <a:tabLst/>
                            <a:defRPr/>
                          </a:pPr>
                          <a:r>
                            <a:rPr kumimoji="0" lang="en-US" b="1" kern="120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If  </a:t>
                          </a:r>
                          <a14:m>
                            <m:oMath xmlns:m="http://schemas.openxmlformats.org/officeDocument/2006/math">
                              <m:r>
                                <a:rPr kumimoji="0" lang="en-US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kumimoji="0" lang="en-US" b="1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r>
                                    <a:rPr kumimoji="0" lang="en-US" b="1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𝒙</m:t>
                                  </m:r>
                                </m:e>
                              </m:d>
                            </m:oMath>
                          </a14:m>
                          <a:r>
                            <a:rPr kumimoji="0" lang="en-US" b="1" kern="120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is continuous on </a:t>
                          </a:r>
                          <a14:m>
                            <m:oMath xmlns:m="http://schemas.openxmlformats.org/officeDocument/2006/math">
                              <m:r>
                                <a:rPr kumimoji="0" lang="en-US" b="1" i="0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[</m:t>
                              </m:r>
                              <m:r>
                                <a:rPr kumimoji="0" lang="en-US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𝒂</m:t>
                              </m:r>
                              <m:r>
                                <a:rPr kumimoji="0" lang="en-US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, </m:t>
                              </m:r>
                              <m:r>
                                <a:rPr kumimoji="0" lang="en-US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𝒃</m:t>
                              </m:r>
                              <m:r>
                                <a:rPr kumimoji="0" lang="en-US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oMath>
                          </a14:m>
                          <a:r>
                            <a:rPr kumimoji="0" lang="en-US" b="1" kern="120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and discontinuous at </a:t>
                          </a:r>
                          <a14:m>
                            <m:oMath xmlns:m="http://schemas.openxmlformats.org/officeDocument/2006/math">
                              <m:r>
                                <a:rPr kumimoji="0" lang="en-US" b="1" i="1" kern="120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𝒃</m:t>
                              </m:r>
                            </m:oMath>
                          </a14:m>
                          <a:r>
                            <a:rPr kumimoji="0" lang="en-US" b="1" kern="120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, then</a:t>
                          </a:r>
                        </a:p>
                        <a:p>
                          <a:pPr marL="0" marR="0" lvl="0" indent="0" algn="ju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+mj-lt"/>
                            <a:buNone/>
                            <a:tabLst/>
                            <a:defRPr/>
                          </a:pPr>
                          <a:endParaRPr kumimoji="0" lang="en-US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ju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+mj-lt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ctrlPr>
                                      <a:rPr lang="en-US" sz="18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3"/>
                                      </m:rPr>
                                      <a:rPr lang="en-US" sz="18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𝒂</m:t>
                                    </m:r>
                                  </m:sub>
                                  <m:sup>
                                    <m:r>
                                      <a:rPr lang="en-US" sz="18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𝒃</m:t>
                                    </m:r>
                                  </m:sup>
                                  <m:e>
                                    <m:r>
                                      <a:rPr lang="en-US" sz="18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𝒇</m:t>
                                    </m:r>
                                    <m:d>
                                      <m:dPr>
                                        <m:ctrlPr>
                                          <a:rPr lang="en-US" sz="1800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800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𝒙</m:t>
                                        </m:r>
                                      </m:e>
                                    </m:d>
                                    <m:r>
                                      <a:rPr lang="en-US" sz="1800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 </m:t>
                                    </m:r>
                                    <m:r>
                                      <a:rPr lang="en-US" sz="1800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𝒅𝒙</m:t>
                                    </m:r>
                                  </m:e>
                                </m:nary>
                                <m:r>
                                  <a:rPr lang="en-US" sz="18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itchFamily="18" charset="0"/>
                                  </a:rPr>
                                  <m:t>=</m:t>
                                </m:r>
                                <m:func>
                                  <m:funcPr>
                                    <m:ctrlPr>
                                      <a:rPr lang="pt-BR" sz="1800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</m:ctrlPr>
                                  </m:funcPr>
                                  <m:fName>
                                    <m:limLow>
                                      <m:limLowPr>
                                        <m:ctrlPr>
                                          <a:rPr lang="pt-BR" sz="1800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</m:ctrlPr>
                                      </m:limLow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pt-BR" sz="180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lim</m:t>
                                        </m:r>
                                      </m:e>
                                      <m:lim>
                                        <m:r>
                                          <a:rPr lang="en-US" sz="1800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𝒄</m:t>
                                        </m:r>
                                        <m:r>
                                          <a:rPr lang="pt-BR" sz="1800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→</m:t>
                                        </m:r>
                                        <m:sSup>
                                          <m:sSupPr>
                                            <m:ctrlPr>
                                              <a:rPr lang="pt-BR" sz="1800" b="1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800" b="1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itchFamily="18" charset="0"/>
                                              </a:rPr>
                                              <m:t>𝒃</m:t>
                                            </m:r>
                                          </m:e>
                                          <m:sup>
                                            <m:r>
                                              <a:rPr lang="en-US" sz="1800" b="1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itchFamily="18" charset="0"/>
                                              </a:rPr>
                                              <m:t>−</m:t>
                                            </m:r>
                                          </m:sup>
                                        </m:sSup>
                                      </m:lim>
                                    </m:limLow>
                                  </m:fName>
                                  <m:e>
                                    <m:nary>
                                      <m:naryPr>
                                        <m:ctrlPr>
                                          <a:rPr lang="en-US" sz="1800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</m:ctrlPr>
                                      </m:naryPr>
                                      <m:sub>
                                        <m:r>
                                          <m:rPr>
                                            <m:brk m:alnAt="23"/>
                                          </m:rPr>
                                          <a:rPr lang="en-US" sz="1800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𝒂</m:t>
                                        </m:r>
                                      </m:sub>
                                      <m:sup>
                                        <m:r>
                                          <a:rPr lang="en-US" sz="1800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𝒄</m:t>
                                        </m:r>
                                      </m:sup>
                                      <m:e>
                                        <m:r>
                                          <a:rPr lang="en-US" sz="1800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𝒇</m:t>
                                        </m:r>
                                        <m:d>
                                          <m:dPr>
                                            <m:ctrlPr>
                                              <a:rPr lang="en-US" sz="1800" b="1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1800" b="1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  <a:cs typeface="Times New Roman" pitchFamily="18" charset="0"/>
                                              </a:rPr>
                                              <m:t>𝒙</m:t>
                                            </m:r>
                                          </m:e>
                                        </m:d>
                                        <m:r>
                                          <a:rPr lang="en-US" sz="1800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en-US" sz="1800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𝒅𝒙</m:t>
                                        </m:r>
                                      </m:e>
                                    </m:nary>
                                  </m:e>
                                </m:func>
                              </m:oMath>
                            </m:oMathPara>
                          </a14:m>
                          <a:endParaRPr kumimoji="0" lang="en-US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ju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+mj-lt"/>
                            <a:buNone/>
                            <a:tabLst/>
                            <a:defRPr/>
                          </a:pPr>
                          <a:endParaRPr kumimoji="0" lang="en-US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342900" marR="0" lvl="0" indent="-342900" algn="ju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+mj-lt"/>
                            <a:buAutoNum type="arabicPeriod" startAt="3"/>
                            <a:tabLst/>
                            <a:defRPr/>
                          </a:pPr>
                          <a:r>
                            <a:rPr kumimoji="0" lang="en-US" b="1" kern="120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If  </a:t>
                          </a:r>
                          <a14:m>
                            <m:oMath xmlns:m="http://schemas.openxmlformats.org/officeDocument/2006/math">
                              <m:r>
                                <a:rPr kumimoji="0" lang="en-US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kumimoji="0" lang="en-US" b="1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r>
                                    <a:rPr kumimoji="0" lang="en-US" b="1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𝒙</m:t>
                                  </m:r>
                                </m:e>
                              </m:d>
                            </m:oMath>
                          </a14:m>
                          <a:r>
                            <a:rPr kumimoji="0" lang="en-US" b="1" kern="120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is discontinuous at c, where </a:t>
                          </a:r>
                          <a14:m>
                            <m:oMath xmlns:m="http://schemas.openxmlformats.org/officeDocument/2006/math">
                              <m:r>
                                <a:rPr kumimoji="0" lang="en-US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𝒂</m:t>
                              </m:r>
                              <m:r>
                                <a:rPr kumimoji="0" lang="en-US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&lt;</m:t>
                              </m:r>
                              <m:r>
                                <a:rPr kumimoji="0" lang="en-US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𝒄</m:t>
                              </m:r>
                              <m:r>
                                <a:rPr kumimoji="0" lang="en-US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&lt;</m:t>
                              </m:r>
                              <m:r>
                                <a:rPr kumimoji="0" lang="en-US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𝒃</m:t>
                              </m:r>
                            </m:oMath>
                          </a14:m>
                          <a:r>
                            <a:rPr kumimoji="0" lang="en-US" b="1" kern="120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, and continuous on </a:t>
                          </a:r>
                          <a14:m>
                            <m:oMath xmlns:m="http://schemas.openxmlformats.org/officeDocument/2006/math">
                              <m:r>
                                <a:rPr kumimoji="0" lang="en-US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[</m:t>
                              </m:r>
                              <m:r>
                                <a:rPr kumimoji="0" lang="en-US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𝒂</m:t>
                              </m:r>
                              <m:r>
                                <a:rPr kumimoji="0" lang="en-US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, </m:t>
                              </m:r>
                              <m:r>
                                <a:rPr kumimoji="0" lang="en-US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𝒄</m:t>
                              </m:r>
                              <m:r>
                                <a:rPr kumimoji="0" lang="en-US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)∪(</m:t>
                              </m:r>
                              <m:r>
                                <a:rPr kumimoji="0" lang="en-US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𝒄</m:t>
                              </m:r>
                              <m:r>
                                <a:rPr kumimoji="0" lang="en-US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, </m:t>
                              </m:r>
                              <m:r>
                                <a:rPr kumimoji="0" lang="en-US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𝒃</m:t>
                              </m:r>
                              <m:r>
                                <a:rPr kumimoji="0" lang="en-US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]</m:t>
                              </m:r>
                            </m:oMath>
                          </a14:m>
                          <a:r>
                            <a:rPr kumimoji="0" lang="en-US" b="1" kern="120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, then</a:t>
                          </a:r>
                        </a:p>
                        <a:p>
                          <a:pPr marL="0" marR="0" lvl="0" indent="0" algn="ju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+mj-lt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ctrlPr>
                                      <a:rPr lang="en-US" sz="18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3"/>
                                      </m:rPr>
                                      <a:rPr lang="en-US" sz="18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𝒂</m:t>
                                    </m:r>
                                  </m:sub>
                                  <m:sup>
                                    <m:r>
                                      <a:rPr lang="en-US" sz="18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𝒃</m:t>
                                    </m:r>
                                  </m:sup>
                                  <m:e>
                                    <m:r>
                                      <a:rPr lang="en-US" sz="18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𝒇</m:t>
                                    </m:r>
                                    <m:d>
                                      <m:dPr>
                                        <m:ctrlPr>
                                          <a:rPr lang="en-US" sz="1800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800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𝒙</m:t>
                                        </m:r>
                                      </m:e>
                                    </m:d>
                                    <m:r>
                                      <a:rPr lang="en-US" sz="1800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 </m:t>
                                    </m:r>
                                    <m:r>
                                      <a:rPr lang="en-US" sz="1800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𝒅𝒙</m:t>
                                    </m:r>
                                  </m:e>
                                </m:nary>
                                <m:r>
                                  <a:rPr lang="en-US" sz="18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itchFamily="18" charset="0"/>
                                  </a:rPr>
                                  <m:t>=</m:t>
                                </m:r>
                                <m:nary>
                                  <m:naryPr>
                                    <m:ctrlPr>
                                      <a:rPr lang="en-US" sz="18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3"/>
                                      </m:rPr>
                                      <a:rPr lang="en-US" sz="18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𝒂</m:t>
                                    </m:r>
                                  </m:sub>
                                  <m:sup>
                                    <m:r>
                                      <a:rPr lang="en-US" sz="18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𝒄</m:t>
                                    </m:r>
                                  </m:sup>
                                  <m:e>
                                    <m:r>
                                      <a:rPr lang="en-US" sz="18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𝒇</m:t>
                                    </m:r>
                                    <m:d>
                                      <m:dPr>
                                        <m:ctrlPr>
                                          <a:rPr lang="en-US" sz="1800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800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𝒙</m:t>
                                        </m:r>
                                      </m:e>
                                    </m:d>
                                    <m:r>
                                      <a:rPr lang="en-US" sz="1800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 </m:t>
                                    </m:r>
                                    <m:r>
                                      <a:rPr lang="en-US" sz="1800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𝒅𝒙</m:t>
                                    </m:r>
                                  </m:e>
                                </m:nary>
                                <m:r>
                                  <a:rPr lang="en-US" sz="18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itchFamily="18" charset="0"/>
                                  </a:rPr>
                                  <m:t>+</m:t>
                                </m:r>
                                <m:nary>
                                  <m:naryPr>
                                    <m:ctrlPr>
                                      <a:rPr lang="en-US" sz="18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3"/>
                                      </m:rPr>
                                      <a:rPr lang="en-US" sz="18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𝒄</m:t>
                                    </m:r>
                                  </m:sub>
                                  <m:sup>
                                    <m:r>
                                      <a:rPr lang="en-US" sz="18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𝒃</m:t>
                                    </m:r>
                                  </m:sup>
                                  <m:e>
                                    <m:r>
                                      <a:rPr lang="en-US" sz="18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𝒇</m:t>
                                    </m:r>
                                    <m:d>
                                      <m:dPr>
                                        <m:ctrlPr>
                                          <a:rPr lang="en-US" sz="1800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800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  <m:t>𝒙</m:t>
                                        </m:r>
                                      </m:e>
                                    </m:d>
                                    <m:r>
                                      <a:rPr lang="en-US" sz="1800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 </m:t>
                                    </m:r>
                                    <m:r>
                                      <a:rPr lang="en-US" sz="1800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itchFamily="18" charset="0"/>
                                      </a:rPr>
                                      <m:t>𝒅𝒙</m:t>
                                    </m:r>
                                  </m:e>
                                </m:nary>
                              </m:oMath>
                            </m:oMathPara>
                          </a14:m>
                          <a:endParaRPr kumimoji="0" lang="en-US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00B05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B05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B05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B05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0744986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D49EFB0C-45CE-4302-819B-8CD75A2B253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71631333"/>
                  </p:ext>
                </p:extLst>
              </p:nvPr>
            </p:nvGraphicFramePr>
            <p:xfrm>
              <a:off x="457200" y="1385062"/>
              <a:ext cx="8305800" cy="524433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8305800">
                      <a:extLst>
                        <a:ext uri="{9D8B030D-6E8A-4147-A177-3AD203B41FA5}">
                          <a16:colId xmlns:a16="http://schemas.microsoft.com/office/drawing/2014/main" val="2428859684"/>
                        </a:ext>
                      </a:extLst>
                    </a:gridCol>
                  </a:tblGrid>
                  <a:tr h="52443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rgbClr val="00B05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B05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B05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B05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47" t="-116" r="-147" b="-23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0744986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7083D37-E05E-4C54-BEF1-C1C11C0B7E05}"/>
              </a:ext>
            </a:extLst>
          </p:cNvPr>
          <p:cNvSpPr txBox="1"/>
          <p:nvPr/>
        </p:nvSpPr>
        <p:spPr>
          <a:xfrm>
            <a:off x="457200" y="282714"/>
            <a:ext cx="807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Chapter 2 Techniques of Integration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2.5 Improper Integration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2.5.2 Integral with Vertical Asymptotes</a:t>
            </a:r>
          </a:p>
        </p:txBody>
      </p:sp>
    </p:spTree>
    <p:extLst>
      <p:ext uri="{BB962C8B-B14F-4D97-AF65-F5344CB8AC3E}">
        <p14:creationId xmlns:p14="http://schemas.microsoft.com/office/powerpoint/2010/main" val="1955626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05915D21-5F4C-48E9-A5FB-0B627E829F5A}"/>
              </a:ext>
            </a:extLst>
          </p:cNvPr>
          <p:cNvSpPr txBox="1"/>
          <p:nvPr/>
        </p:nvSpPr>
        <p:spPr>
          <a:xfrm>
            <a:off x="457200" y="2114490"/>
            <a:ext cx="419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Basic Integration Formula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BA47B2B-CAEF-46E0-875D-C91C9C4B5813}"/>
              </a:ext>
            </a:extLst>
          </p:cNvPr>
          <p:cNvSpPr txBox="1"/>
          <p:nvPr/>
        </p:nvSpPr>
        <p:spPr>
          <a:xfrm>
            <a:off x="457200" y="282714"/>
            <a:ext cx="419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Chapter 2 Techniques of Integration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143000"/>
            <a:ext cx="853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indent="-236538" algn="just"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goal of this chapter is to find integrals of more complicated functions than those seen before and to show how to change unfamiliar integrals into integrals we can recognize.</a:t>
            </a: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265807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indent="-236538" algn="just"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By inverting formulas for derivatives, as we have done in previous chapters, it is useful for us and it helps us to build up a table of  integral formulas.</a:t>
            </a:r>
          </a:p>
          <a:p>
            <a:pPr marL="236538" indent="-236538" algn="just"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By using substitution Rule, we can make a table to help us to simplify the forms for more easier.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6822522"/>
                  </p:ext>
                </p:extLst>
              </p:nvPr>
            </p:nvGraphicFramePr>
            <p:xfrm>
              <a:off x="685800" y="4094719"/>
              <a:ext cx="7772400" cy="1848881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7772400">
                      <a:extLst>
                        <a:ext uri="{9D8B030D-6E8A-4147-A177-3AD203B41FA5}">
                          <a16:colId xmlns:a16="http://schemas.microsoft.com/office/drawing/2014/main" val="2428859684"/>
                        </a:ext>
                      </a:extLst>
                    </a:gridCol>
                  </a:tblGrid>
                  <a:tr h="18488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en-US" sz="2000" b="1" u="none" dirty="0">
                              <a:solidFill>
                                <a:srgbClr val="00B05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Theorem 5        The Substitution Rule</a:t>
                          </a:r>
                        </a:p>
                        <a:p>
                          <a:pPr algn="just"/>
                          <a:r>
                            <a:rPr kumimoji="0" lang="en-US" b="1" kern="120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If </a:t>
                          </a:r>
                          <a14:m>
                            <m:oMath xmlns:m="http://schemas.openxmlformats.org/officeDocument/2006/math">
                              <m:r>
                                <a:rPr kumimoji="0" lang="en-US" b="1" i="1" kern="120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𝒖</m:t>
                              </m:r>
                              <m:r>
                                <a:rPr kumimoji="0" lang="en-US" b="1" i="1" kern="120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=</m:t>
                              </m:r>
                              <m:r>
                                <a:rPr kumimoji="0" lang="en-US" b="1" i="1" kern="120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𝒈</m:t>
                              </m:r>
                              <m:r>
                                <a:rPr kumimoji="0" lang="en-US" b="1" i="1" kern="120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r>
                                <a:rPr kumimoji="0" lang="en-US" b="1" i="1" kern="120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𝒙</m:t>
                              </m:r>
                              <m:r>
                                <a:rPr kumimoji="0" lang="en-US" b="1" i="1" kern="120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oMath>
                          </a14:m>
                          <a:r>
                            <a:rPr kumimoji="0" lang="en-US" b="1" kern="120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is a differentiable function whose range is an interval </a:t>
                          </a:r>
                          <a14:m>
                            <m:oMath xmlns:m="http://schemas.openxmlformats.org/officeDocument/2006/math">
                              <m:r>
                                <a:rPr kumimoji="0" lang="en-US" b="1" i="1" kern="120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𝑰</m:t>
                              </m:r>
                            </m:oMath>
                          </a14:m>
                          <a:r>
                            <a:rPr kumimoji="0" lang="en-US" b="1" kern="120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and </a:t>
                          </a:r>
                          <a14:m>
                            <m:oMath xmlns:m="http://schemas.openxmlformats.org/officeDocument/2006/math">
                              <m:r>
                                <a:rPr kumimoji="0" lang="en-US" b="1" i="1" kern="120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𝒇</m:t>
                              </m:r>
                            </m:oMath>
                          </a14:m>
                          <a:r>
                            <a:rPr kumimoji="0" lang="en-US" b="1" kern="120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is continuous on </a:t>
                          </a:r>
                          <a14:m>
                            <m:oMath xmlns:m="http://schemas.openxmlformats.org/officeDocument/2006/math">
                              <m:r>
                                <a:rPr kumimoji="0" lang="en-US" b="1" i="1" kern="120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𝑰</m:t>
                              </m:r>
                            </m:oMath>
                          </a14:m>
                          <a:r>
                            <a:rPr kumimoji="0" lang="en-US" b="1" kern="1200" dirty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, then</a:t>
                          </a:r>
                        </a:p>
                        <a:p>
                          <a:pPr algn="just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limLoc m:val="undOvr"/>
                                    <m:subHide m:val="on"/>
                                    <m:supHide m:val="on"/>
                                    <m:ctrlPr>
                                      <a:rPr kumimoji="0" lang="pt-BR" b="1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r>
                                      <a:rPr kumimoji="0" lang="en-US" b="1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𝒇</m:t>
                                    </m:r>
                                    <m:d>
                                      <m:dPr>
                                        <m:ctrlPr>
                                          <a:rPr kumimoji="0" lang="en-US" b="1" i="1" kern="120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kumimoji="0" lang="en-US" b="1" i="1" kern="120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𝒈</m:t>
                                        </m:r>
                                        <m:d>
                                          <m:dPr>
                                            <m:ctrlPr>
                                              <a:rPr kumimoji="0" lang="en-US" b="1" i="1" kern="1200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kumimoji="0" lang="en-US" b="1" i="1" kern="1200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  <m:t>𝒙</m:t>
                                            </m:r>
                                          </m:e>
                                        </m:d>
                                      </m:e>
                                    </m:d>
                                  </m:e>
                                </m:nary>
                                <m:sSup>
                                  <m:sSupPr>
                                    <m:ctrlPr>
                                      <a:rPr kumimoji="0" lang="pt-BR" b="1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US" b="1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𝒈</m:t>
                                    </m:r>
                                  </m:e>
                                  <m:sup>
                                    <m:r>
                                      <a:rPr kumimoji="0" lang="en-US" b="1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′</m:t>
                                    </m:r>
                                  </m:sup>
                                </m:sSup>
                                <m:d>
                                  <m:dPr>
                                    <m:ctrlPr>
                                      <a:rPr kumimoji="0" lang="pt-BR" b="1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kumimoji="0" lang="en-US" b="1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𝒙</m:t>
                                    </m:r>
                                  </m:e>
                                </m:d>
                                <m:r>
                                  <a:rPr kumimoji="0" lang="en-US" b="1" i="1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  <m:r>
                                  <a:rPr kumimoji="0" lang="en-US" b="1" i="1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𝒅𝒙</m:t>
                                </m:r>
                                <m:r>
                                  <a:rPr kumimoji="0" lang="en-US" b="1" i="1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nary>
                                  <m:naryPr>
                                    <m:limLoc m:val="undOvr"/>
                                    <m:subHide m:val="on"/>
                                    <m:supHide m:val="on"/>
                                    <m:ctrlPr>
                                      <a:rPr kumimoji="0" lang="en-US" b="1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r>
                                      <a:rPr kumimoji="0" lang="en-US" b="1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𝒇</m:t>
                                    </m:r>
                                    <m:d>
                                      <m:dPr>
                                        <m:ctrlPr>
                                          <a:rPr kumimoji="0" lang="en-US" b="1" i="1" kern="120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kumimoji="0" lang="en-US" b="1" i="1" kern="120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𝒖</m:t>
                                        </m:r>
                                      </m:e>
                                    </m:d>
                                    <m:r>
                                      <a:rPr kumimoji="0" lang="en-US" b="1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 </m:t>
                                    </m:r>
                                    <m:r>
                                      <a:rPr kumimoji="0" lang="en-US" b="1" i="1" kern="12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𝒅𝒖</m:t>
                                    </m:r>
                                  </m:e>
                                </m:nary>
                              </m:oMath>
                            </m:oMathPara>
                          </a14:m>
                          <a:endParaRPr kumimoji="0" lang="en-US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00B05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B05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B05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B05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0744986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6822522"/>
                  </p:ext>
                </p:extLst>
              </p:nvPr>
            </p:nvGraphicFramePr>
            <p:xfrm>
              <a:off x="685800" y="4094719"/>
              <a:ext cx="7772400" cy="1848881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7772400">
                      <a:extLst>
                        <a:ext uri="{9D8B030D-6E8A-4147-A177-3AD203B41FA5}">
                          <a16:colId xmlns:a16="http://schemas.microsoft.com/office/drawing/2014/main" val="2428859684"/>
                        </a:ext>
                      </a:extLst>
                    </a:gridCol>
                  </a:tblGrid>
                  <a:tr h="184888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rgbClr val="00B05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B05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B05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B05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8" t="-329" r="-157" b="-98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07449862"/>
                      </a:ext>
                    </a:extLst>
                  </a:tr>
                </a:tbl>
              </a:graphicData>
            </a:graphic>
          </p:graphicFrame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D1A9730-C889-44BC-B695-B8BD8AA8C5CC}"/>
              </a:ext>
            </a:extLst>
          </p:cNvPr>
          <p:cNvSpPr txBox="1"/>
          <p:nvPr/>
        </p:nvSpPr>
        <p:spPr>
          <a:xfrm>
            <a:off x="457200" y="282714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Chapter 2 Techniques of Integration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Basic Integration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CA5A00E-4918-4AA4-9965-C6E22131535B}"/>
                  </a:ext>
                </a:extLst>
              </p:cNvPr>
              <p:cNvSpPr txBox="1"/>
              <p:nvPr/>
            </p:nvSpPr>
            <p:spPr>
              <a:xfrm>
                <a:off x="838200" y="939939"/>
                <a:ext cx="6897688" cy="5683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lnSpc>
                    <a:spcPct val="150000"/>
                  </a:lnSpc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𝑑𝑢</m:t>
                        </m:r>
                      </m:e>
                    </m:nary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sz="2800" dirty="0"/>
              </a:p>
              <a:p>
                <a:pPr marL="514350" indent="-514350">
                  <a:lnSpc>
                    <a:spcPct val="150000"/>
                  </a:lnSpc>
                  <a:buFontTx/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𝑘𝑑𝑢</m:t>
                        </m:r>
                      </m:e>
                    </m:nary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𝑘𝑢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    (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𝑎𝑛𝑦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𝑛𝑢𝑚𝑏𝑒𝑟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dirty="0"/>
              </a:p>
              <a:p>
                <a:pPr marL="514350" indent="-514350">
                  <a:lnSpc>
                    <a:spcPct val="150000"/>
                  </a:lnSpc>
                  <a:buFontTx/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𝑑𝑢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𝑑𝑣</m:t>
                            </m:r>
                          </m:e>
                        </m:d>
                      </m:e>
                    </m:nary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𝑑𝑢</m:t>
                        </m:r>
                      </m:e>
                    </m:nary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nary>
                  </m:oMath>
                </a14:m>
                <a:endParaRPr lang="en-US" sz="2800" dirty="0"/>
              </a:p>
              <a:p>
                <a:pPr marL="514350" indent="-514350">
                  <a:lnSpc>
                    <a:spcPct val="150000"/>
                  </a:lnSpc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𝑑𝑢</m:t>
                        </m:r>
                      </m:e>
                    </m:nary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   (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≠−1)</m:t>
                    </m:r>
                  </m:oMath>
                </a14:m>
                <a:endParaRPr lang="en-US" sz="2800" dirty="0"/>
              </a:p>
              <a:p>
                <a:pPr marL="514350" indent="-514350">
                  <a:lnSpc>
                    <a:spcPct val="150000"/>
                  </a:lnSpc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den>
                        </m:f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𝑑𝑢</m:t>
                        </m:r>
                      </m:e>
                    </m:nary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d>
                      </m:e>
                    </m:func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sz="2800" dirty="0"/>
              </a:p>
              <a:p>
                <a:pPr marL="514350" indent="-514350">
                  <a:lnSpc>
                    <a:spcPct val="150000"/>
                  </a:lnSpc>
                  <a:buFontTx/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unc>
                          <m:func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func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𝑑𝑢</m:t>
                        </m:r>
                      </m:e>
                    </m:nary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=−</m:t>
                    </m:r>
                    <m:func>
                      <m:func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func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sz="2800" dirty="0"/>
              </a:p>
              <a:p>
                <a:pPr marL="514350" indent="-514350">
                  <a:lnSpc>
                    <a:spcPct val="150000"/>
                  </a:lnSpc>
                  <a:buFontTx/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unc>
                          <m:func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func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𝑑𝑢</m:t>
                        </m:r>
                      </m:e>
                    </m:nary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func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CA5A00E-4918-4AA4-9965-C6E2213153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939939"/>
                <a:ext cx="6897688" cy="568399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D1A9730-C889-44BC-B695-B8BD8AA8C5CC}"/>
              </a:ext>
            </a:extLst>
          </p:cNvPr>
          <p:cNvSpPr txBox="1"/>
          <p:nvPr/>
        </p:nvSpPr>
        <p:spPr>
          <a:xfrm>
            <a:off x="457200" y="282714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Chapter 2 Techniques of Integration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Basic Integration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CA5A00E-4918-4AA4-9965-C6E22131535B}"/>
                  </a:ext>
                </a:extLst>
              </p:cNvPr>
              <p:cNvSpPr txBox="1"/>
              <p:nvPr/>
            </p:nvSpPr>
            <p:spPr>
              <a:xfrm>
                <a:off x="838200" y="838200"/>
                <a:ext cx="8153400" cy="60013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lnSpc>
                    <a:spcPct val="150000"/>
                  </a:lnSpc>
                  <a:buFont typeface="+mj-lt"/>
                  <a:buAutoNum type="arabicPeriod" startAt="8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unc>
                          <m:func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 i="0" smtClean="0">
                                <a:latin typeface="Cambria Math" panose="02040503050406030204" pitchFamily="18" charset="0"/>
                              </a:rPr>
                              <m:t>sec</m:t>
                            </m:r>
                          </m:fName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func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𝑑𝑢</m:t>
                        </m:r>
                      </m:e>
                    </m:nary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800" b="0" i="0" smtClean="0">
                                    <a:latin typeface="Cambria Math" panose="02040503050406030204" pitchFamily="18" charset="0"/>
                                  </a:rPr>
                                  <m:t>sec</m:t>
                                </m:r>
                              </m:fNam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</m:func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func>
                              <m:func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800" b="0" i="0" smtClean="0">
                                    <a:latin typeface="Cambria Math" panose="02040503050406030204" pitchFamily="18" charset="0"/>
                                  </a:rPr>
                                  <m:t>tan</m:t>
                                </m:r>
                              </m:fNam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</m:func>
                          </m:e>
                        </m:d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func>
                  </m:oMath>
                </a14:m>
                <a:endParaRPr lang="en-US" sz="2800" dirty="0"/>
              </a:p>
              <a:p>
                <a:pPr marL="514350" indent="-514350">
                  <a:lnSpc>
                    <a:spcPct val="150000"/>
                  </a:lnSpc>
                  <a:buAutoNum type="arabicPeriod" startAt="8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unc>
                          <m:func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28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2800" i="0" smtClean="0">
                                    <a:latin typeface="Cambria Math" panose="02040503050406030204" pitchFamily="18" charset="0"/>
                                  </a:rPr>
                                  <m:t>sec</m:t>
                                </m:r>
                              </m:e>
                              <m:sup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func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𝑑𝑢</m:t>
                        </m:r>
                      </m:e>
                    </m:nary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func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sz="2800" dirty="0"/>
              </a:p>
              <a:p>
                <a:pPr marL="514350" indent="-514350">
                  <a:lnSpc>
                    <a:spcPct val="150000"/>
                  </a:lnSpc>
                  <a:buAutoNum type="arabicPeriod" startAt="8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unc>
                          <m:func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 i="0" smtClean="0">
                                <a:latin typeface="Cambria Math" panose="02040503050406030204" pitchFamily="18" charset="0"/>
                              </a:rPr>
                              <m:t>csc</m:t>
                            </m:r>
                          </m:fName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func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𝑑𝑢</m:t>
                        </m:r>
                      </m:e>
                    </m:nary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=−</m:t>
                    </m:r>
                    <m:func>
                      <m:func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800" b="0" i="0" smtClean="0">
                                    <a:latin typeface="Cambria Math" panose="02040503050406030204" pitchFamily="18" charset="0"/>
                                  </a:rPr>
                                  <m:t>csc</m:t>
                                </m:r>
                              </m:fNam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</m:func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func>
                              <m:func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800" b="0" i="0" smtClean="0">
                                    <a:latin typeface="Cambria Math" panose="02040503050406030204" pitchFamily="18" charset="0"/>
                                  </a:rPr>
                                  <m:t>cot</m:t>
                                </m:r>
                              </m:fNam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</m:func>
                          </m:e>
                        </m:d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func>
                  </m:oMath>
                </a14:m>
                <a:endParaRPr lang="en-US" sz="2800" dirty="0"/>
              </a:p>
              <a:p>
                <a:pPr marL="514350" indent="-514350">
                  <a:lnSpc>
                    <a:spcPct val="150000"/>
                  </a:lnSpc>
                  <a:buAutoNum type="arabicPeriod" startAt="8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unc>
                          <m:func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28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2800" i="0" smtClean="0">
                                    <a:latin typeface="Cambria Math" panose="02040503050406030204" pitchFamily="18" charset="0"/>
                                  </a:rPr>
                                  <m:t>csc</m:t>
                                </m:r>
                              </m:e>
                              <m:sup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func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𝑑𝑢</m:t>
                        </m:r>
                      </m:e>
                    </m:nary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=−</m:t>
                    </m:r>
                    <m:func>
                      <m:func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cot</m:t>
                        </m:r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func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sz="2800" dirty="0"/>
              </a:p>
              <a:p>
                <a:pPr marL="514350" indent="-514350">
                  <a:lnSpc>
                    <a:spcPct val="150000"/>
                  </a:lnSpc>
                  <a:buAutoNum type="arabicPeriod" startAt="8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unc>
                          <m:func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 i="0" smtClean="0">
                                <a:latin typeface="Cambria Math" panose="02040503050406030204" pitchFamily="18" charset="0"/>
                              </a:rPr>
                              <m:t>sec</m:t>
                            </m:r>
                          </m:fName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func>
                        <m:func>
                          <m:func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 panose="02040503050406030204" pitchFamily="18" charset="0"/>
                              </a:rPr>
                              <m:t>tan</m:t>
                            </m:r>
                          </m:fName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func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𝑑𝑢</m:t>
                        </m:r>
                      </m:e>
                    </m:nary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sec</m:t>
                        </m:r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func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sz="2800" dirty="0"/>
              </a:p>
              <a:p>
                <a:pPr marL="514350" indent="-514350">
                  <a:lnSpc>
                    <a:spcPct val="150000"/>
                  </a:lnSpc>
                  <a:buAutoNum type="arabicPeriod" startAt="8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unc>
                          <m:func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 i="0" smtClean="0">
                                <a:latin typeface="Cambria Math" panose="02040503050406030204" pitchFamily="18" charset="0"/>
                              </a:rPr>
                              <m:t>csc</m:t>
                            </m:r>
                          </m:fName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func>
                        <m:func>
                          <m:func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 i="0" smtClean="0">
                                <a:latin typeface="Cambria Math" panose="02040503050406030204" pitchFamily="18" charset="0"/>
                              </a:rPr>
                              <m:t>cot</m:t>
                            </m:r>
                          </m:fName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func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𝑑𝑢</m:t>
                        </m:r>
                      </m:e>
                    </m:nary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=−</m:t>
                    </m:r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csc</m:t>
                        </m:r>
                      </m:fName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func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sz="2800" dirty="0"/>
              </a:p>
              <a:p>
                <a:pPr marL="514350" indent="-514350">
                  <a:lnSpc>
                    <a:spcPct val="150000"/>
                  </a:lnSpc>
                  <a:buAutoNum type="arabicPeriod" startAt="8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unc>
                          <m:func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 i="0" smtClean="0">
                                <a:latin typeface="Cambria Math" panose="02040503050406030204" pitchFamily="18" charset="0"/>
                              </a:rPr>
                              <m:t>tan</m:t>
                            </m:r>
                          </m:fName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func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𝑑𝑢</m:t>
                        </m:r>
                      </m:e>
                    </m:nary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=−</m:t>
                    </m:r>
                    <m:func>
                      <m:func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800" b="0" i="0" smtClean="0"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</m:func>
                          </m:e>
                        </m:d>
                      </m:e>
                    </m:func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𝑜𝑟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   </m:t>
                    </m:r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800">
                                    <a:latin typeface="Cambria Math" panose="02040503050406030204" pitchFamily="18" charset="0"/>
                                  </a:rPr>
                                  <m:t>sec</m:t>
                                </m:r>
                              </m:fName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</m:func>
                          </m:e>
                        </m:d>
                      </m:e>
                    </m:func>
                    <m:r>
                      <a:rPr lang="en-US" sz="28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sz="2800" b="0" dirty="0"/>
              </a:p>
              <a:p>
                <a:pPr marL="514350" indent="-514350">
                  <a:lnSpc>
                    <a:spcPct val="150000"/>
                  </a:lnSpc>
                  <a:buFontTx/>
                  <a:buAutoNum type="arabicPeriod" startAt="8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unc>
                          <m:func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cot</m:t>
                            </m:r>
                          </m:fName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func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𝑑𝑢</m:t>
                        </m:r>
                      </m:e>
                    </m:nary>
                    <m:r>
                      <a:rPr lang="en-US" sz="2800" i="1">
                        <a:latin typeface="Cambria Math" panose="02040503050406030204" pitchFamily="18" charset="0"/>
                      </a:rPr>
                      <m:t>=−</m:t>
                    </m:r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800">
                                    <a:latin typeface="Cambria Math" panose="02040503050406030204" pitchFamily="18" charset="0"/>
                                  </a:rPr>
                                  <m:t>csc</m:t>
                                </m:r>
                              </m:fName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</m:func>
                          </m:e>
                        </m:d>
                      </m:e>
                    </m:func>
                    <m:r>
                      <a:rPr lang="en-US" sz="28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𝑜𝑟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   </m:t>
                    </m:r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800"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</m:func>
                          </m:e>
                        </m:d>
                      </m:e>
                    </m:func>
                    <m:r>
                      <a:rPr lang="en-US" sz="28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CA5A00E-4918-4AA4-9965-C6E2213153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838200"/>
                <a:ext cx="8153400" cy="60013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9293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D1A9730-C889-44BC-B695-B8BD8AA8C5CC}"/>
              </a:ext>
            </a:extLst>
          </p:cNvPr>
          <p:cNvSpPr txBox="1"/>
          <p:nvPr/>
        </p:nvSpPr>
        <p:spPr>
          <a:xfrm>
            <a:off x="457200" y="282714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Chapter 2 Techniques of Integration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Basic Integration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CA5A00E-4918-4AA4-9965-C6E22131535B}"/>
                  </a:ext>
                </a:extLst>
              </p:cNvPr>
              <p:cNvSpPr txBox="1"/>
              <p:nvPr/>
            </p:nvSpPr>
            <p:spPr>
              <a:xfrm>
                <a:off x="685800" y="1243839"/>
                <a:ext cx="6897688" cy="46616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lnSpc>
                    <a:spcPct val="150000"/>
                  </a:lnSpc>
                  <a:buAutoNum type="arabicPeriod" startAt="16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𝑑𝑢</m:t>
                        </m:r>
                      </m:e>
                    </m:nary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𝑢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sz="2800" dirty="0"/>
              </a:p>
              <a:p>
                <a:pPr marL="514350" indent="-514350">
                  <a:lnSpc>
                    <a:spcPct val="150000"/>
                  </a:lnSpc>
                  <a:buAutoNum type="arabicPeriod" startAt="16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p>
                        </m:s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𝑑𝑢</m:t>
                        </m:r>
                      </m:e>
                    </m:nary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p>
                        </m:sSup>
                      </m:num>
                      <m:den>
                        <m:func>
                          <m:func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 i="0" smtClean="0"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func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   (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&gt;)</m:t>
                    </m:r>
                  </m:oMath>
                </a14:m>
                <a:endParaRPr lang="en-US" sz="2800" dirty="0"/>
              </a:p>
              <a:p>
                <a:pPr marL="514350" indent="-514350">
                  <a:lnSpc>
                    <a:spcPct val="150000"/>
                  </a:lnSpc>
                  <a:buAutoNum type="arabicPeriod" startAt="16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280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p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rad>
                          </m:den>
                        </m:f>
                      </m:e>
                    </m:nary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𝑑𝑢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num>
                              <m:den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sz="2800" dirty="0"/>
              </a:p>
              <a:p>
                <a:pPr marL="514350" indent="-514350">
                  <a:lnSpc>
                    <a:spcPct val="150000"/>
                  </a:lnSpc>
                  <a:buAutoNum type="arabicPeriod" startAt="16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p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nary>
                    <m:r>
                      <a:rPr lang="en-US" sz="2800" i="1">
                        <a:latin typeface="Cambria Math" panose="02040503050406030204" pitchFamily="18" charset="0"/>
                      </a:rPr>
                      <m:t>𝑑𝑢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 panose="02040503050406030204" pitchFamily="18" charset="0"/>
                              </a:rPr>
                              <m:t>tan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num>
                              <m:den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sz="2800" dirty="0"/>
              </a:p>
              <a:p>
                <a:pPr marL="514350" indent="-514350">
                  <a:lnSpc>
                    <a:spcPct val="150000"/>
                  </a:lnSpc>
                  <a:buAutoNum type="arabicPeriod" startAt="16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  <m:rad>
                              <m:radPr>
                                <m:degHide m:val="on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p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rad>
                          </m:den>
                        </m:f>
                      </m:e>
                    </m:nary>
                    <m:r>
                      <a:rPr lang="en-US" sz="2800" i="1">
                        <a:latin typeface="Cambria Math" panose="02040503050406030204" pitchFamily="18" charset="0"/>
                      </a:rPr>
                      <m:t>𝑑𝑢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 panose="02040503050406030204" pitchFamily="18" charset="0"/>
                              </a:rPr>
                              <m:t>sec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num>
                              <m:den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CA5A00E-4918-4AA4-9965-C6E2213153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243839"/>
                <a:ext cx="6897688" cy="466166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8505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200" y="1371600"/>
                <a:ext cx="8534400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36538" indent="-236538" algn="just">
                  <a:buFont typeface="Wingdings" pitchFamily="2" charset="2"/>
                  <a:buChar char="Ø"/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The integral of a product is generally not the product of the individual integrals:</a:t>
                </a:r>
              </a:p>
              <a:p>
                <a:pPr marL="236538" indent="-236538" algn="just">
                  <a:buFont typeface="Wingdings" pitchFamily="2" charset="2"/>
                  <a:buChar char="Ø"/>
                </a:pP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236538" indent="-236538" algn="just">
                  <a:buFont typeface="Wingdings" pitchFamily="2" charset="2"/>
                  <a:buChar char="Ø"/>
                </a:pP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236538" indent="-236538" algn="just">
                  <a:buFont typeface="Wingdings" pitchFamily="2" charset="2"/>
                  <a:buChar char="Ø"/>
                </a:pP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236538" indent="-236538" algn="just"/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236538" indent="-236538" algn="just">
                  <a:buFont typeface="Wingdings" pitchFamily="2" charset="2"/>
                  <a:buChar char="Ø"/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So we can use a technique ( Integration by Part) to simplify these forms.</a:t>
                </a:r>
              </a:p>
              <a:p>
                <a:pPr marL="236538" indent="-236538" algn="just">
                  <a:buFont typeface="Wingdings" pitchFamily="2" charset="2"/>
                  <a:buChar char="Ø"/>
                </a:pP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236538" indent="-236538" algn="just">
                  <a:buFont typeface="Wingdings" pitchFamily="2" charset="2"/>
                  <a:buChar char="Ø"/>
                </a:pP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236538" indent="-236538" algn="just">
                  <a:buFont typeface="Wingdings" pitchFamily="2" charset="2"/>
                  <a:buChar char="Ø"/>
                </a:pP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236538" indent="-236538" algn="just">
                  <a:buFont typeface="Wingdings" pitchFamily="2" charset="2"/>
                  <a:buChar char="Ø"/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If </a:t>
                </a:r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ƒ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𝒈</m:t>
                    </m:r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are differentiable functions of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𝒙</m:t>
                    </m:r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, then the Product Rule</a:t>
                </a:r>
              </a:p>
              <a:p>
                <a:pPr marL="236538" indent="-236538" algn="just">
                  <a:buFont typeface="Wingdings" pitchFamily="2" charset="2"/>
                  <a:buChar char="Ø"/>
                </a:pP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236538" indent="-236538" algn="just">
                  <a:buFont typeface="Wingdings" pitchFamily="2" charset="2"/>
                  <a:buChar char="Ø"/>
                </a:pP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236538" indent="-236538" algn="just">
                  <a:buFont typeface="Wingdings" pitchFamily="2" charset="2"/>
                  <a:buChar char="Ø"/>
                </a:pP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236538" indent="-236538" algn="just">
                  <a:buFont typeface="Wingdings" pitchFamily="2" charset="2"/>
                  <a:buChar char="Ø"/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Integrate 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371600"/>
                <a:ext cx="8534400" cy="3970318"/>
              </a:xfrm>
              <a:prstGeom prst="rect">
                <a:avLst/>
              </a:prstGeom>
              <a:blipFill>
                <a:blip r:embed="rId3"/>
                <a:stretch>
                  <a:fillRect l="-429" t="-768" b="-15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212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7888298"/>
              </p:ext>
            </p:extLst>
          </p:nvPr>
        </p:nvGraphicFramePr>
        <p:xfrm>
          <a:off x="2333625" y="1981200"/>
          <a:ext cx="460057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4" imgW="2336760" imgH="279360" progId="Equation.3">
                  <p:embed/>
                </p:oleObj>
              </mc:Choice>
              <mc:Fallback>
                <p:oleObj name="Equation" r:id="rId4" imgW="2336760" imgH="279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25" y="1981200"/>
                        <a:ext cx="4600575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1219" name="Object 3"/>
          <p:cNvGraphicFramePr>
            <a:graphicFrameLocks noChangeAspect="1"/>
          </p:cNvGraphicFramePr>
          <p:nvPr/>
        </p:nvGraphicFramePr>
        <p:xfrm>
          <a:off x="2995612" y="3276600"/>
          <a:ext cx="3024188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6" imgW="1536480" imgH="279360" progId="Equation.3">
                  <p:embed/>
                </p:oleObj>
              </mc:Choice>
              <mc:Fallback>
                <p:oleObj name="Equation" r:id="rId6" imgW="1536480" imgH="2793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5612" y="3276600"/>
                        <a:ext cx="3024188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1220" name="Object 4"/>
          <p:cNvGraphicFramePr>
            <a:graphicFrameLocks noChangeAspect="1"/>
          </p:cNvGraphicFramePr>
          <p:nvPr/>
        </p:nvGraphicFramePr>
        <p:xfrm>
          <a:off x="1947863" y="4267200"/>
          <a:ext cx="534987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8" imgW="2717640" imgH="393480" progId="Equation.3">
                  <p:embed/>
                </p:oleObj>
              </mc:Choice>
              <mc:Fallback>
                <p:oleObj name="Equation" r:id="rId8" imgW="271764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7863" y="4267200"/>
                        <a:ext cx="5349875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1221" name="Object 5"/>
          <p:cNvGraphicFramePr>
            <a:graphicFrameLocks noChangeAspect="1"/>
          </p:cNvGraphicFramePr>
          <p:nvPr/>
        </p:nvGraphicFramePr>
        <p:xfrm>
          <a:off x="1768475" y="5181600"/>
          <a:ext cx="585152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10" imgW="2971800" imgH="393480" progId="Equation.3">
                  <p:embed/>
                </p:oleObj>
              </mc:Choice>
              <mc:Fallback>
                <p:oleObj name="Equation" r:id="rId10" imgW="297180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8475" y="5181600"/>
                        <a:ext cx="5851525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1222" name="Object 6"/>
          <p:cNvGraphicFramePr>
            <a:graphicFrameLocks noChangeAspect="1"/>
          </p:cNvGraphicFramePr>
          <p:nvPr/>
        </p:nvGraphicFramePr>
        <p:xfrm>
          <a:off x="2114550" y="6019800"/>
          <a:ext cx="5126038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12" imgW="2603160" imgH="279360" progId="Equation.3">
                  <p:embed/>
                </p:oleObj>
              </mc:Choice>
              <mc:Fallback>
                <p:oleObj name="Equation" r:id="rId12" imgW="2603160" imgH="27936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4550" y="6019800"/>
                        <a:ext cx="5126038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F911DD7D-EF7D-454C-ABE0-3B306C7C3595}"/>
              </a:ext>
            </a:extLst>
          </p:cNvPr>
          <p:cNvSpPr txBox="1"/>
          <p:nvPr/>
        </p:nvSpPr>
        <p:spPr>
          <a:xfrm>
            <a:off x="457200" y="282714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Chapter 2 Techniques of Integration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2.1 Integration by Part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81000" y="1752600"/>
            <a:ext cx="8458200" cy="106680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2224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7169140"/>
              </p:ext>
            </p:extLst>
          </p:nvPr>
        </p:nvGraphicFramePr>
        <p:xfrm>
          <a:off x="381000" y="1905000"/>
          <a:ext cx="8458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3" imgW="2603160" imgH="279360" progId="Equation.3">
                  <p:embed/>
                </p:oleObj>
              </mc:Choice>
              <mc:Fallback>
                <p:oleObj name="Equation" r:id="rId3" imgW="2603160" imgH="27936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905000"/>
                        <a:ext cx="8458200" cy="914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49" name="Object 9"/>
          <p:cNvGraphicFramePr>
            <a:graphicFrameLocks noChangeAspect="1"/>
          </p:cNvGraphicFramePr>
          <p:nvPr/>
        </p:nvGraphicFramePr>
        <p:xfrm>
          <a:off x="2860675" y="3429000"/>
          <a:ext cx="27495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5" imgW="1396800" imgH="253800" progId="Equation.3">
                  <p:embed/>
                </p:oleObj>
              </mc:Choice>
              <mc:Fallback>
                <p:oleObj name="Equation" r:id="rId5" imgW="1396800" imgH="2538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0675" y="3429000"/>
                        <a:ext cx="274955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50" name="Object 10"/>
          <p:cNvGraphicFramePr>
            <a:graphicFrameLocks noChangeAspect="1"/>
          </p:cNvGraphicFramePr>
          <p:nvPr/>
        </p:nvGraphicFramePr>
        <p:xfrm>
          <a:off x="2643188" y="3886200"/>
          <a:ext cx="34036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7" imgW="1726920" imgH="253800" progId="Equation.3">
                  <p:embed/>
                </p:oleObj>
              </mc:Choice>
              <mc:Fallback>
                <p:oleObj name="Equation" r:id="rId7" imgW="1726920" imgH="2538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88" y="3886200"/>
                        <a:ext cx="34036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/>
          <p:cNvSpPr/>
          <p:nvPr/>
        </p:nvSpPr>
        <p:spPr>
          <a:xfrm>
            <a:off x="2362200" y="4876800"/>
            <a:ext cx="4572000" cy="106680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Object 8"/>
          <p:cNvGraphicFramePr>
            <a:graphicFrameLocks noChangeAspect="1"/>
          </p:cNvGraphicFramePr>
          <p:nvPr/>
        </p:nvGraphicFramePr>
        <p:xfrm>
          <a:off x="2752725" y="5029200"/>
          <a:ext cx="37909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9" imgW="1295280" imgH="279360" progId="Equation.3">
                  <p:embed/>
                </p:oleObj>
              </mc:Choice>
              <mc:Fallback>
                <p:oleObj name="Equation" r:id="rId9" imgW="1295280" imgH="27936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2725" y="5029200"/>
                        <a:ext cx="379095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053B9A39-4FFA-491D-A767-8ADE6677E9A6}"/>
              </a:ext>
            </a:extLst>
          </p:cNvPr>
          <p:cNvSpPr txBox="1"/>
          <p:nvPr/>
        </p:nvSpPr>
        <p:spPr>
          <a:xfrm>
            <a:off x="457200" y="282714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Chapter 2 Techniques of Integration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2.1 Integration by Part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95250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9686" name="Rectangle 6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9687" name="Rectangle 7"/>
          <p:cNvSpPr>
            <a:spLocks noChangeArrowheads="1"/>
          </p:cNvSpPr>
          <p:nvPr/>
        </p:nvSpPr>
        <p:spPr bwMode="auto">
          <a:xfrm>
            <a:off x="0" y="73342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9688" name="Rectangle 8"/>
          <p:cNvSpPr>
            <a:spLocks noChangeArrowheads="1"/>
          </p:cNvSpPr>
          <p:nvPr/>
        </p:nvSpPr>
        <p:spPr bwMode="auto">
          <a:xfrm>
            <a:off x="0" y="100965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9692" name="Rectangle 12"/>
          <p:cNvSpPr>
            <a:spLocks noChangeArrowheads="1"/>
          </p:cNvSpPr>
          <p:nvPr/>
        </p:nvSpPr>
        <p:spPr bwMode="auto">
          <a:xfrm>
            <a:off x="0" y="73342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9693" name="Rectangle 13"/>
          <p:cNvSpPr>
            <a:spLocks noChangeArrowheads="1"/>
          </p:cNvSpPr>
          <p:nvPr/>
        </p:nvSpPr>
        <p:spPr bwMode="auto">
          <a:xfrm>
            <a:off x="0" y="100965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9697" name="Rectangle 17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9698" name="Rectangle 18"/>
          <p:cNvSpPr>
            <a:spLocks noChangeArrowheads="1"/>
          </p:cNvSpPr>
          <p:nvPr/>
        </p:nvSpPr>
        <p:spPr bwMode="auto">
          <a:xfrm>
            <a:off x="0" y="73342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9699" name="Rectangle 19"/>
          <p:cNvSpPr>
            <a:spLocks noChangeArrowheads="1"/>
          </p:cNvSpPr>
          <p:nvPr/>
        </p:nvSpPr>
        <p:spPr bwMode="auto">
          <a:xfrm>
            <a:off x="0" y="100965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9700" name="Rectangle 20"/>
          <p:cNvSpPr>
            <a:spLocks noChangeArrowheads="1"/>
          </p:cNvSpPr>
          <p:nvPr/>
        </p:nvSpPr>
        <p:spPr bwMode="auto">
          <a:xfrm>
            <a:off x="0" y="68580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2994" name="Rectangle 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2995" name="Rectangle 3"/>
          <p:cNvSpPr>
            <a:spLocks noChangeArrowheads="1"/>
          </p:cNvSpPr>
          <p:nvPr/>
        </p:nvSpPr>
        <p:spPr bwMode="auto">
          <a:xfrm>
            <a:off x="0" y="73342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2999" name="Rectangle 7"/>
          <p:cNvSpPr>
            <a:spLocks noChangeArrowheads="1"/>
          </p:cNvSpPr>
          <p:nvPr/>
        </p:nvSpPr>
        <p:spPr bwMode="auto">
          <a:xfrm>
            <a:off x="45720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3000" name="Rectangle 8"/>
          <p:cNvSpPr>
            <a:spLocks noChangeArrowheads="1"/>
          </p:cNvSpPr>
          <p:nvPr/>
        </p:nvSpPr>
        <p:spPr bwMode="auto">
          <a:xfrm>
            <a:off x="45720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3002" name="Rectangle 10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3003" name="Rectangle 11"/>
          <p:cNvSpPr>
            <a:spLocks noChangeArrowheads="1"/>
          </p:cNvSpPr>
          <p:nvPr/>
        </p:nvSpPr>
        <p:spPr bwMode="auto">
          <a:xfrm>
            <a:off x="0" y="73342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3008" name="Rectangle 16"/>
          <p:cNvSpPr>
            <a:spLocks noChangeArrowheads="1"/>
          </p:cNvSpPr>
          <p:nvPr/>
        </p:nvSpPr>
        <p:spPr bwMode="auto">
          <a:xfrm>
            <a:off x="45720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3009" name="Rectangle 17"/>
          <p:cNvSpPr>
            <a:spLocks noChangeArrowheads="1"/>
          </p:cNvSpPr>
          <p:nvPr/>
        </p:nvSpPr>
        <p:spPr bwMode="auto">
          <a:xfrm>
            <a:off x="45720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3010" name="Rectangle 18"/>
          <p:cNvSpPr>
            <a:spLocks noChangeArrowheads="1"/>
          </p:cNvSpPr>
          <p:nvPr/>
        </p:nvSpPr>
        <p:spPr bwMode="auto">
          <a:xfrm>
            <a:off x="45720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3029" name="Rectangle 37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3030" name="Rectangle 38"/>
          <p:cNvSpPr>
            <a:spLocks noChangeArrowheads="1"/>
          </p:cNvSpPr>
          <p:nvPr/>
        </p:nvSpPr>
        <p:spPr bwMode="auto">
          <a:xfrm>
            <a:off x="0" y="276225"/>
            <a:ext cx="28725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br>
              <a:rPr kumimoji="0" lang="en-US" sz="16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3037" name="Rectangle 45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3038" name="Rectangle 46"/>
          <p:cNvSpPr>
            <a:spLocks noChangeArrowheads="1"/>
          </p:cNvSpPr>
          <p:nvPr/>
        </p:nvSpPr>
        <p:spPr bwMode="auto">
          <a:xfrm>
            <a:off x="0" y="276225"/>
            <a:ext cx="235962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br>
              <a:rPr kumimoji="0" lang="en-US" sz="16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3041" name="Rectangle 49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3042" name="Rectangle 50"/>
          <p:cNvSpPr>
            <a:spLocks noChangeArrowheads="1"/>
          </p:cNvSpPr>
          <p:nvPr/>
        </p:nvSpPr>
        <p:spPr bwMode="auto">
          <a:xfrm>
            <a:off x="0" y="73342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068" name="Rectangle 4"/>
          <p:cNvSpPr>
            <a:spLocks noChangeArrowheads="1"/>
          </p:cNvSpPr>
          <p:nvPr/>
        </p:nvSpPr>
        <p:spPr bwMode="auto">
          <a:xfrm>
            <a:off x="0" y="0"/>
            <a:ext cx="28725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069" name="Rectangle 5"/>
          <p:cNvSpPr>
            <a:spLocks noChangeArrowheads="1"/>
          </p:cNvSpPr>
          <p:nvPr/>
        </p:nvSpPr>
        <p:spPr bwMode="auto">
          <a:xfrm>
            <a:off x="45720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6070" name="Rectangle 6"/>
          <p:cNvSpPr>
            <a:spLocks noChangeArrowheads="1"/>
          </p:cNvSpPr>
          <p:nvPr/>
        </p:nvSpPr>
        <p:spPr bwMode="auto">
          <a:xfrm>
            <a:off x="45720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6073" name="Rectangle 9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074" name="Rectangle 10"/>
          <p:cNvSpPr>
            <a:spLocks noChangeArrowheads="1"/>
          </p:cNvSpPr>
          <p:nvPr/>
        </p:nvSpPr>
        <p:spPr bwMode="auto">
          <a:xfrm>
            <a:off x="0" y="276225"/>
            <a:ext cx="28725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br>
              <a:rPr kumimoji="0" lang="en-US" sz="16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077" name="Rectangle 13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078" name="Rectangle 14"/>
          <p:cNvSpPr>
            <a:spLocks noChangeArrowheads="1"/>
          </p:cNvSpPr>
          <p:nvPr/>
        </p:nvSpPr>
        <p:spPr bwMode="auto">
          <a:xfrm>
            <a:off x="0" y="276225"/>
            <a:ext cx="235962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br>
              <a:rPr kumimoji="0" lang="en-US" sz="16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081" name="Rectangle 17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082" name="Rectangle 18"/>
          <p:cNvSpPr>
            <a:spLocks noChangeArrowheads="1"/>
          </p:cNvSpPr>
          <p:nvPr/>
        </p:nvSpPr>
        <p:spPr bwMode="auto">
          <a:xfrm>
            <a:off x="0" y="73342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085" name="Rectangle 2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086" name="Rectangle 22"/>
          <p:cNvSpPr>
            <a:spLocks noChangeArrowheads="1"/>
          </p:cNvSpPr>
          <p:nvPr/>
        </p:nvSpPr>
        <p:spPr bwMode="auto">
          <a:xfrm>
            <a:off x="0" y="276225"/>
            <a:ext cx="28725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br>
              <a:rPr kumimoji="0" lang="en-US" sz="16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089" name="Rectangle 25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090" name="Rectangle 26"/>
          <p:cNvSpPr>
            <a:spLocks noChangeArrowheads="1"/>
          </p:cNvSpPr>
          <p:nvPr/>
        </p:nvSpPr>
        <p:spPr bwMode="auto">
          <a:xfrm>
            <a:off x="0" y="276225"/>
            <a:ext cx="235962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br>
              <a:rPr kumimoji="0" lang="en-US" sz="16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093" name="Rectangle 29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094" name="Rectangle 30"/>
          <p:cNvSpPr>
            <a:spLocks noChangeArrowheads="1"/>
          </p:cNvSpPr>
          <p:nvPr/>
        </p:nvSpPr>
        <p:spPr bwMode="auto">
          <a:xfrm>
            <a:off x="0" y="276225"/>
            <a:ext cx="235962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br>
              <a:rPr kumimoji="0" lang="en-US" sz="16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097" name="Rectangle 33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098" name="Rectangle 34"/>
          <p:cNvSpPr>
            <a:spLocks noChangeArrowheads="1"/>
          </p:cNvSpPr>
          <p:nvPr/>
        </p:nvSpPr>
        <p:spPr bwMode="auto">
          <a:xfrm>
            <a:off x="0" y="73342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1426" name="Rectangle 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1427" name="Rectangle 3"/>
          <p:cNvSpPr>
            <a:spLocks noChangeArrowheads="1"/>
          </p:cNvSpPr>
          <p:nvPr/>
        </p:nvSpPr>
        <p:spPr bwMode="auto">
          <a:xfrm>
            <a:off x="228600" y="98107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1430" name="Rectangle 6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1431" name="Rectangle 7"/>
          <p:cNvSpPr>
            <a:spLocks noChangeArrowheads="1"/>
          </p:cNvSpPr>
          <p:nvPr/>
        </p:nvSpPr>
        <p:spPr bwMode="auto">
          <a:xfrm>
            <a:off x="228600" y="102870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1437" name="Rectangle 13"/>
          <p:cNvSpPr>
            <a:spLocks noChangeArrowheads="1"/>
          </p:cNvSpPr>
          <p:nvPr/>
        </p:nvSpPr>
        <p:spPr bwMode="auto">
          <a:xfrm>
            <a:off x="45720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1438" name="Rectangle 14"/>
          <p:cNvSpPr>
            <a:spLocks noChangeArrowheads="1"/>
          </p:cNvSpPr>
          <p:nvPr/>
        </p:nvSpPr>
        <p:spPr bwMode="auto">
          <a:xfrm>
            <a:off x="45720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1442" name="Rectangle 18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1443" name="Rectangle 19"/>
          <p:cNvSpPr>
            <a:spLocks noChangeArrowheads="1"/>
          </p:cNvSpPr>
          <p:nvPr/>
        </p:nvSpPr>
        <p:spPr bwMode="auto">
          <a:xfrm>
            <a:off x="0" y="276225"/>
            <a:ext cx="28725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b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1446" name="Rectangle 2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1447" name="Rectangle 23"/>
          <p:cNvSpPr>
            <a:spLocks noChangeArrowheads="1"/>
          </p:cNvSpPr>
          <p:nvPr/>
        </p:nvSpPr>
        <p:spPr bwMode="auto">
          <a:xfrm>
            <a:off x="0" y="276225"/>
            <a:ext cx="235962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b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1450" name="Rectangle 26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1451" name="Rectangle 27"/>
          <p:cNvSpPr>
            <a:spLocks noChangeArrowheads="1"/>
          </p:cNvSpPr>
          <p:nvPr/>
        </p:nvSpPr>
        <p:spPr bwMode="auto">
          <a:xfrm>
            <a:off x="0" y="73342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3476" name="Rectangle 4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3477" name="Rectangle 5"/>
          <p:cNvSpPr>
            <a:spLocks noChangeArrowheads="1"/>
          </p:cNvSpPr>
          <p:nvPr/>
        </p:nvSpPr>
        <p:spPr bwMode="auto">
          <a:xfrm>
            <a:off x="45720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478" name="Rectangle 6"/>
          <p:cNvSpPr>
            <a:spLocks noChangeArrowheads="1"/>
          </p:cNvSpPr>
          <p:nvPr/>
        </p:nvSpPr>
        <p:spPr bwMode="auto">
          <a:xfrm>
            <a:off x="45720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3482" name="Rectangle 10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3483" name="Rectangle 11"/>
          <p:cNvSpPr>
            <a:spLocks noChangeArrowheads="1"/>
          </p:cNvSpPr>
          <p:nvPr/>
        </p:nvSpPr>
        <p:spPr bwMode="auto">
          <a:xfrm>
            <a:off x="0" y="304800"/>
            <a:ext cx="28725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b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3486" name="Rectangle 14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3487" name="Rectangle 15"/>
          <p:cNvSpPr>
            <a:spLocks noChangeArrowheads="1"/>
          </p:cNvSpPr>
          <p:nvPr/>
        </p:nvSpPr>
        <p:spPr bwMode="auto">
          <a:xfrm>
            <a:off x="0" y="304800"/>
            <a:ext cx="235962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b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3490" name="Rectangle 18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3491" name="Rectangle 19"/>
          <p:cNvSpPr>
            <a:spLocks noChangeArrowheads="1"/>
          </p:cNvSpPr>
          <p:nvPr/>
        </p:nvSpPr>
        <p:spPr bwMode="auto">
          <a:xfrm>
            <a:off x="0" y="76200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3494" name="Rectangle 2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3495" name="Rectangle 23"/>
          <p:cNvSpPr>
            <a:spLocks noChangeArrowheads="1"/>
          </p:cNvSpPr>
          <p:nvPr/>
        </p:nvSpPr>
        <p:spPr bwMode="auto">
          <a:xfrm>
            <a:off x="0" y="76200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3498" name="Rectangle 26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3499" name="Rectangle 27"/>
          <p:cNvSpPr>
            <a:spLocks noChangeArrowheads="1"/>
          </p:cNvSpPr>
          <p:nvPr/>
        </p:nvSpPr>
        <p:spPr bwMode="auto">
          <a:xfrm>
            <a:off x="0" y="304800"/>
            <a:ext cx="28725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b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3502" name="Rectangle 30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3503" name="Rectangle 31"/>
          <p:cNvSpPr>
            <a:spLocks noChangeArrowheads="1"/>
          </p:cNvSpPr>
          <p:nvPr/>
        </p:nvSpPr>
        <p:spPr bwMode="auto">
          <a:xfrm>
            <a:off x="0" y="304800"/>
            <a:ext cx="235962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b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3506" name="Rectangle 34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3507" name="Rectangle 35"/>
          <p:cNvSpPr>
            <a:spLocks noChangeArrowheads="1"/>
          </p:cNvSpPr>
          <p:nvPr/>
        </p:nvSpPr>
        <p:spPr bwMode="auto">
          <a:xfrm>
            <a:off x="0" y="73342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3510" name="Rectangle 38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3511" name="Rectangle 39"/>
          <p:cNvSpPr>
            <a:spLocks noChangeArrowheads="1"/>
          </p:cNvSpPr>
          <p:nvPr/>
        </p:nvSpPr>
        <p:spPr bwMode="auto">
          <a:xfrm>
            <a:off x="0" y="76200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3514" name="Rectangle 4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3515" name="Rectangle 43"/>
          <p:cNvSpPr>
            <a:spLocks noChangeArrowheads="1"/>
          </p:cNvSpPr>
          <p:nvPr/>
        </p:nvSpPr>
        <p:spPr bwMode="auto">
          <a:xfrm>
            <a:off x="0" y="79057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4501" name="Rectangle 5"/>
          <p:cNvSpPr>
            <a:spLocks noChangeArrowheads="1"/>
          </p:cNvSpPr>
          <p:nvPr/>
        </p:nvSpPr>
        <p:spPr bwMode="auto">
          <a:xfrm>
            <a:off x="457200" y="781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23" name="Rectangle 3"/>
          <p:cNvSpPr>
            <a:spLocks noChangeArrowheads="1"/>
          </p:cNvSpPr>
          <p:nvPr/>
        </p:nvSpPr>
        <p:spPr bwMode="auto">
          <a:xfrm>
            <a:off x="0" y="100012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8598" name="Rectangle 6"/>
          <p:cNvSpPr>
            <a:spLocks noChangeArrowheads="1"/>
          </p:cNvSpPr>
          <p:nvPr/>
        </p:nvSpPr>
        <p:spPr bwMode="auto">
          <a:xfrm>
            <a:off x="0" y="95250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/>
              <p:cNvSpPr txBox="1"/>
              <p:nvPr/>
            </p:nvSpPr>
            <p:spPr>
              <a:xfrm>
                <a:off x="457200" y="1143000"/>
                <a:ext cx="8534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68325" indent="-568325" algn="just"/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Note: Some times, many repetition are required if we evaluate some types of function by part, we can summarize our calculation using a table, if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𝒇</m:t>
                    </m:r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𝒈</m:t>
                    </m:r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can be differentiated repeatedly to become zero, it is called  tabular integration.</a:t>
                </a:r>
              </a:p>
            </p:txBody>
          </p:sp>
        </mc:Choice>
        <mc:Fallback xmlns="">
          <p:sp>
            <p:nvSpPr>
              <p:cNvPr id="99" name="TextBox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143000"/>
                <a:ext cx="8534400" cy="923330"/>
              </a:xfrm>
              <a:prstGeom prst="rect">
                <a:avLst/>
              </a:prstGeom>
              <a:blipFill>
                <a:blip r:embed="rId3"/>
                <a:stretch>
                  <a:fillRect l="-571" t="-3974" r="-571" b="-92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50893" name="Object 13"/>
          <p:cNvGraphicFramePr>
            <a:graphicFrameLocks noChangeAspect="1"/>
          </p:cNvGraphicFramePr>
          <p:nvPr/>
        </p:nvGraphicFramePr>
        <p:xfrm>
          <a:off x="3581400" y="1981200"/>
          <a:ext cx="1200150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4" imgW="609480" imgH="355320" progId="Equation.3">
                  <p:embed/>
                </p:oleObj>
              </mc:Choice>
              <mc:Fallback>
                <p:oleObj name="Equation" r:id="rId4" imgW="609480" imgH="3553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981200"/>
                        <a:ext cx="1200150" cy="750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" name="TextBox 99"/>
          <p:cNvSpPr txBox="1"/>
          <p:nvPr/>
        </p:nvSpPr>
        <p:spPr>
          <a:xfrm>
            <a:off x="457200" y="2069068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>
                <a:latin typeface="Times New Roman" pitchFamily="18" charset="0"/>
                <a:cs typeface="Times New Roman" pitchFamily="18" charset="0"/>
              </a:rPr>
              <a:t>Example: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Evaluate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457200" y="2754868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>
                <a:latin typeface="Times New Roman" pitchFamily="18" charset="0"/>
                <a:cs typeface="Times New Roman" pitchFamily="18" charset="0"/>
              </a:rPr>
              <a:t>Solution: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984D4A2C-6C03-4766-8710-4774A4A7B27D}"/>
              </a:ext>
            </a:extLst>
          </p:cNvPr>
          <p:cNvSpPr txBox="1"/>
          <p:nvPr/>
        </p:nvSpPr>
        <p:spPr>
          <a:xfrm>
            <a:off x="457200" y="282714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Chapter 2 Techniques of Integration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2.1 Integration by Part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200" y="1655802"/>
                <a:ext cx="8534400" cy="41102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36538" indent="-236538" algn="just">
                  <a:buFont typeface="Wingdings" pitchFamily="2" charset="2"/>
                  <a:buChar char="Ø"/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This section deals with the rational functions (quotient of polynomials), how they are integrated. by simplifying fractions, called partial fractions, which are easily integrated .</a:t>
                </a:r>
              </a:p>
              <a:p>
                <a:pPr marL="236538" indent="-236538" algn="just">
                  <a:buFont typeface="Wingdings" pitchFamily="2" charset="2"/>
                  <a:buChar char="Ø"/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For instance, the rational function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𝟓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𝒙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−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𝟑</m:t>
                            </m:r>
                          </m:e>
                        </m:d>
                      </m:num>
                      <m:den>
                        <m:d>
                          <m:dPr>
                            <m:ctrlPr>
                              <a:rPr lang="en-US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1" i="1" smtClean="0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−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𝟐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𝒙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−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𝟑</m:t>
                            </m:r>
                          </m:e>
                        </m:d>
                      </m:den>
                    </m:f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can be written as:</a:t>
                </a:r>
              </a:p>
              <a:p>
                <a:pPr marL="236538" indent="-236538" algn="just">
                  <a:buFont typeface="Wingdings" pitchFamily="2" charset="2"/>
                  <a:buChar char="Ø"/>
                </a:pP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236538" indent="-236538" algn="just">
                  <a:buFont typeface="Wingdings" pitchFamily="2" charset="2"/>
                  <a:buChar char="Ø"/>
                </a:pP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236538" indent="-236538" algn="just">
                  <a:buFont typeface="Wingdings" pitchFamily="2" charset="2"/>
                  <a:buChar char="Ø"/>
                </a:pP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236538" indent="-236538" algn="just">
                  <a:buFont typeface="Wingdings" pitchFamily="2" charset="2"/>
                  <a:buChar char="Ø"/>
                </a:pP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236538" indent="-236538" algn="just">
                  <a:buFont typeface="Wingdings" pitchFamily="2" charset="2"/>
                  <a:buChar char="Ø"/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We call the fractions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𝑨</m:t>
                        </m:r>
                      </m:num>
                      <m:den>
                        <m:d>
                          <m:dPr>
                            <m:ctrlPr>
                              <a:rPr lang="en-US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𝒙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+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𝟏</m:t>
                            </m:r>
                          </m:e>
                        </m:d>
                      </m:den>
                    </m:f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and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b="1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𝑩</m:t>
                        </m:r>
                      </m:num>
                      <m:den>
                        <m:d>
                          <m:dPr>
                            <m:ctrlPr>
                              <a:rPr lang="en-US" b="1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𝒙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−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𝟑</m:t>
                            </m:r>
                          </m:e>
                        </m:d>
                      </m:den>
                    </m:f>
                    <m:r>
                      <a:rPr lang="en-US" b="1" i="1">
                        <a:latin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partial fractions.</a:t>
                </a:r>
              </a:p>
              <a:p>
                <a:pPr marL="236538" indent="-236538" algn="just">
                  <a:buFont typeface="Wingdings" pitchFamily="2" charset="2"/>
                  <a:buChar char="Ø"/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We call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𝑨</m:t>
                    </m:r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𝑩</m:t>
                    </m:r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undetermined coefficient</a:t>
                </a:r>
              </a:p>
              <a:p>
                <a:pPr marL="236538" indent="-236538" algn="just">
                  <a:buFont typeface="Wingdings" pitchFamily="2" charset="2"/>
                  <a:buChar char="Ø"/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We can integrate the right side easily .</a:t>
                </a:r>
              </a:p>
              <a:p>
                <a:pPr algn="just">
                  <a:buFont typeface="Wingdings" pitchFamily="2" charset="2"/>
                  <a:buChar char="Ø"/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The method for rewriting rational functions as a sum of simpler fractions is called </a:t>
                </a:r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the</a:t>
                </a:r>
              </a:p>
              <a:p>
                <a:pPr marL="236538" algn="just"/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method of partial fractions.</a:t>
                </a:r>
              </a:p>
              <a:p>
                <a:pPr marL="63500" indent="-63500" algn="just">
                  <a:buFont typeface="Wingdings" pitchFamily="2" charset="2"/>
                  <a:buChar char="Ø"/>
                </a:pPr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The degree of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𝒇</m:t>
                    </m:r>
                    <m:r>
                      <a:rPr lang="en-US" b="1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(</m:t>
                    </m:r>
                    <m:r>
                      <a:rPr lang="en-US" b="1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𝒙</m:t>
                    </m:r>
                    <m:r>
                      <a:rPr lang="en-US" b="1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) </m:t>
                    </m:r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must be less than the degree of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𝒈</m:t>
                    </m:r>
                    <m:r>
                      <a:rPr lang="en-US" b="1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(</m:t>
                    </m:r>
                    <m:r>
                      <a:rPr lang="en-US" b="1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𝒙</m:t>
                    </m:r>
                    <m:r>
                      <a:rPr lang="en-US" b="1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63500" indent="-63500" algn="just">
                  <a:buFont typeface="Wingdings" pitchFamily="2" charset="2"/>
                  <a:buChar char="Ø"/>
                </a:pPr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To find the value of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𝑨</m:t>
                    </m:r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𝑩</m:t>
                    </m:r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, there are several ways.</a:t>
                </a:r>
                <a:endParaRPr lang="en-US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655802"/>
                <a:ext cx="8534400" cy="4110292"/>
              </a:xfrm>
              <a:prstGeom prst="rect">
                <a:avLst/>
              </a:prstGeom>
              <a:blipFill>
                <a:blip r:embed="rId3"/>
                <a:stretch>
                  <a:fillRect l="-429" t="-890" r="-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21220" name="Object 4"/>
          <p:cNvGraphicFramePr>
            <a:graphicFrameLocks noChangeAspect="1"/>
          </p:cNvGraphicFramePr>
          <p:nvPr/>
        </p:nvGraphicFramePr>
        <p:xfrm>
          <a:off x="2649538" y="2717800"/>
          <a:ext cx="40513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4" imgW="2057400" imgH="419040" progId="Equation.3">
                  <p:embed/>
                </p:oleObj>
              </mc:Choice>
              <mc:Fallback>
                <p:oleObj name="Equation" r:id="rId4" imgW="2057400" imgH="419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9538" y="2717800"/>
                        <a:ext cx="40513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760CF61-803B-40DC-A1A5-CEB4AB12D169}"/>
              </a:ext>
            </a:extLst>
          </p:cNvPr>
          <p:cNvSpPr txBox="1"/>
          <p:nvPr/>
        </p:nvSpPr>
        <p:spPr>
          <a:xfrm>
            <a:off x="457200" y="282714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Chapter 2 Techniques of Integration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2.2 Integration of Rational Fraction by Partial Fraction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14683</TotalTime>
  <Words>1723</Words>
  <Application>Microsoft Office PowerPoint</Application>
  <PresentationFormat>On-screen Show (4:3)</PresentationFormat>
  <Paragraphs>204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Calibri</vt:lpstr>
      <vt:lpstr>Cambria Math</vt:lpstr>
      <vt:lpstr>Franklin Gothic Book</vt:lpstr>
      <vt:lpstr>Perpetua</vt:lpstr>
      <vt:lpstr>Times New Roman</vt:lpstr>
      <vt:lpstr>Wingdings</vt:lpstr>
      <vt:lpstr>Wingdings 2</vt:lpstr>
      <vt:lpstr>Equity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OMER</dc:creator>
  <cp:lastModifiedBy>PC</cp:lastModifiedBy>
  <cp:revision>1013</cp:revision>
  <dcterms:created xsi:type="dcterms:W3CDTF">2012-07-28T06:32:05Z</dcterms:created>
  <dcterms:modified xsi:type="dcterms:W3CDTF">2023-09-09T07:11:05Z</dcterms:modified>
</cp:coreProperties>
</file>