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4" r:id="rId2"/>
    <p:sldMasterId id="2147483768" r:id="rId3"/>
    <p:sldMasterId id="2147483840" r:id="rId4"/>
    <p:sldMasterId id="2147483876" r:id="rId5"/>
  </p:sldMasterIdLst>
  <p:notesMasterIdLst>
    <p:notesMasterId r:id="rId46"/>
  </p:notesMasterIdLst>
  <p:sldIdLst>
    <p:sldId id="341" r:id="rId6"/>
    <p:sldId id="334" r:id="rId7"/>
    <p:sldId id="269" r:id="rId8"/>
    <p:sldId id="276" r:id="rId9"/>
    <p:sldId id="257" r:id="rId10"/>
    <p:sldId id="260" r:id="rId11"/>
    <p:sldId id="266" r:id="rId12"/>
    <p:sldId id="277" r:id="rId13"/>
    <p:sldId id="271" r:id="rId14"/>
    <p:sldId id="278" r:id="rId15"/>
    <p:sldId id="279" r:id="rId16"/>
    <p:sldId id="280" r:id="rId17"/>
    <p:sldId id="281" r:id="rId18"/>
    <p:sldId id="28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55" y="1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966C5-E1A0-4BEF-B064-DBDC019A196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6E34B-E966-4980-914F-3B0744CB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9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98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16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28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36E34B-E966-4980-914F-3B0744CBD0C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683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7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45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63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09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10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50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69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36E34B-E966-4980-914F-3B0744CBD0C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058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367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811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36E34B-E966-4980-914F-3B0744CBD0C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9631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66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268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650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04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451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5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989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223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57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64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16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4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9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8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6E34B-E966-4980-914F-3B0744CBD0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4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1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91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69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24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40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9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66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7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18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88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58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786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192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95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752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57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60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8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78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94857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62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52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701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933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817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880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145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9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508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21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915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797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D70D-A03B-4AAF-B3D8-3A8F6F49528B}" type="datetimeFigureOut">
              <a:rPr lang="en-US" smtClean="0">
                <a:solidFill>
                  <a:srgbClr val="FEFAC9"/>
                </a:solidFill>
              </a:rPr>
              <a:pPr/>
              <a:t>11/28/2023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5E11-EF27-4481-8C97-0CC286D5A5BA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05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3650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2725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507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366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9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222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799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420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24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806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D81F-EC26-4BD0-B36F-A4A7F8D735E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A7443-6F4E-4E52-AE34-8729E9E7D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7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D70D-A03B-4AAF-B3D8-3A8F6F4952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25E11-EF27-4481-8C97-0CC286D5A5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71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4ED70D-A03B-4AAF-B3D8-3A8F6F49528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11/28/2023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325E11-EF27-4481-8C97-0CC286D5A5B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4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460C14-E3EE-4922-A161-C882A8857DCA}" type="datetimeFigureOut">
              <a:rPr lang="en-US" smtClean="0">
                <a:solidFill>
                  <a:srgbClr val="564B3C"/>
                </a:solidFill>
              </a:rPr>
              <a:pPr/>
              <a:t>11/28/2023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EFE087-B377-4E4B-AF9C-F84D964CBAAA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9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919F6-AE26-4C23-8E3C-1ABEAA2D166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B444-0E5B-4F79-BFE2-7B043903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0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-243822"/>
            <a:ext cx="8991600" cy="883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/>
            <a:r>
              <a:rPr lang="ar-JO" b="1" dirty="0">
                <a:solidFill>
                  <a:prstClr val="black"/>
                </a:solidFill>
                <a:latin typeface="Adobe Arabic" panose="02040503050201020203" pitchFamily="18" charset="-78"/>
                <a:ea typeface="Calibri"/>
                <a:cs typeface="Adobe Arabic" panose="02040503050201020203" pitchFamily="18" charset="-78"/>
              </a:rPr>
              <a:t>زانكۆی </a:t>
            </a:r>
            <a:r>
              <a:rPr lang="ku-Arab-IQ" b="1" dirty="0">
                <a:solidFill>
                  <a:prstClr val="black"/>
                </a:solidFill>
                <a:latin typeface="Adobe Arabic" panose="02040503050201020203" pitchFamily="18" charset="-78"/>
                <a:ea typeface="Calibri"/>
                <a:cs typeface="Adobe Arabic" panose="02040503050201020203" pitchFamily="18" charset="-78"/>
              </a:rPr>
              <a:t>سەلاحەدین – هەولێر </a:t>
            </a:r>
          </a:p>
          <a:p>
            <a:pPr lvl="0" algn="r"/>
            <a:r>
              <a:rPr lang="ar-JO" b="1" dirty="0">
                <a:solidFill>
                  <a:prstClr val="black"/>
                </a:solidFill>
                <a:latin typeface="Adobe Arabic" panose="02040503050201020203" pitchFamily="18" charset="-78"/>
                <a:ea typeface="Calibri"/>
                <a:cs typeface="Adobe Arabic" panose="02040503050201020203" pitchFamily="18" charset="-78"/>
              </a:rPr>
              <a:t>كۆلێژی </a:t>
            </a:r>
            <a:r>
              <a:rPr lang="ku-Arab-IQ" b="1" dirty="0">
                <a:solidFill>
                  <a:prstClr val="black"/>
                </a:solidFill>
                <a:latin typeface="Adobe Arabic" panose="02040503050201020203" pitchFamily="18" charset="-78"/>
                <a:ea typeface="Calibri"/>
                <a:cs typeface="Adobe Arabic" panose="02040503050201020203" pitchFamily="18" charset="-78"/>
              </a:rPr>
              <a:t>زانستە سیاسییەکان</a:t>
            </a:r>
            <a:endParaRPr lang="en-US" b="1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0" algn="r"/>
            <a:r>
              <a:rPr lang="en-US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JO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به‌شی </a:t>
            </a:r>
            <a:r>
              <a:rPr lang="ku-Arab-IQ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سیستمە سیاسییەکان و سیاسەتى گشتى</a:t>
            </a:r>
            <a:endParaRPr lang="ar-JO" b="1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0" algn="r" rtl="1"/>
            <a:r>
              <a:rPr lang="ku-Arab-IQ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دەرسگوتارەکانى خوێندنى باڵا/ دکتۆرا</a:t>
            </a:r>
            <a:endParaRPr lang="ku-Arab-IQ" sz="2800" b="1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0" algn="ctr" rtl="1"/>
            <a:endParaRPr lang="ku-Arab-IQ" sz="2800" b="1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0" algn="ctr" rtl="1"/>
            <a:r>
              <a:rPr lang="ku-Arab-IQ" sz="28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قەیرانى رەوایەتى لە سیستمە سیاسییەکان؛ متمانەى سیاسى وەکو نموونە</a:t>
            </a:r>
          </a:p>
          <a:p>
            <a:pPr lvl="0" algn="ctr" rtl="1"/>
            <a:r>
              <a:rPr lang="ku-Arab-IQ" sz="28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ازمة الشرعیة في الانظمة السياسية؛ الثقة السياسية كنموذج</a:t>
            </a:r>
          </a:p>
          <a:p>
            <a:pPr lvl="0" algn="ctr" rtl="1"/>
            <a:r>
              <a:rPr lang="en-GB" sz="28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Legitimacy Crisis in Political Systems: Political Trust as a Sample</a:t>
            </a:r>
            <a:endParaRPr lang="en-GB" sz="4400" b="1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0" algn="ctr" rtl="1"/>
            <a:endParaRPr lang="ku-Arab-IQ" sz="2800" b="1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0" algn="ctr" rtl="1"/>
            <a:r>
              <a:rPr lang="ku-Arab-IQ" sz="28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پ. ى. د. بارزان جوهر صادق</a:t>
            </a:r>
          </a:p>
          <a:p>
            <a:pPr algn="ctr" rtl="1"/>
            <a:endParaRPr lang="ku-Arab-IQ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Noto Naskh Arabic UI" panose="020B0502040504020204" pitchFamily="34" charset="-78"/>
            </a:endParaRPr>
          </a:p>
          <a:p>
            <a:pPr algn="ctr" rtl="1"/>
            <a:r>
              <a:rPr lang="ar-IQ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Naskh Arabic UI" panose="020B0502040504020204" pitchFamily="34" charset="-78"/>
              </a:rPr>
              <a:t>پایزى ٢٠٢٣/ هەولێر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/>
            <a:endParaRPr lang="ku-Arab-IQ" b="1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r>
              <a:rPr lang="en-US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PhD in Political Systems </a:t>
            </a:r>
          </a:p>
          <a:p>
            <a:r>
              <a:rPr lang="en-US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Salahaddin University – Erbil (2017-2020)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Master in Political Science and International Studies </a:t>
            </a:r>
            <a:endParaRPr lang="en-US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0"/>
            <a:r>
              <a:rPr lang="en-US" dirty="0" err="1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Girne</a:t>
            </a:r>
            <a:r>
              <a:rPr lang="en-US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American University (2011-2013) 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Bachelor of Political Science </a:t>
            </a:r>
            <a:endParaRPr lang="en-US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Salahaddin University, College of Law and Politics, Political Science Department (2006-2010</a:t>
            </a:r>
            <a:r>
              <a:rPr lang="ku-Arab-IQ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(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Bachelor of Sociology </a:t>
            </a:r>
            <a:endParaRPr lang="en-US" dirty="0">
              <a:solidFill>
                <a:srgbClr val="00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Salahaddin University, College of Arts, Sociology Department. (2002-2006). </a:t>
            </a:r>
            <a:endParaRPr lang="en-US" sz="1600" dirty="0">
              <a:latin typeface="Adobe Arabic" panose="02040503050201020203" pitchFamily="18" charset="-78"/>
              <a:ea typeface="Calibri" pitchFamily="34" charset="0"/>
              <a:cs typeface="Adobe Arabic" panose="02040503050201020203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Adobe Arabic" panose="02040503050201020203" pitchFamily="18" charset="-78"/>
              <a:ea typeface="Calibri" pitchFamily="34" charset="0"/>
              <a:cs typeface="Adobe Arabic" panose="02040503050201020203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Adobe Arabic" panose="02040503050201020203" pitchFamily="18" charset="-78"/>
              <a:ea typeface="Calibri" pitchFamily="34" charset="0"/>
              <a:cs typeface="Adobe Arabic" panose="02040503050201020203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Adobe Arabic" panose="02040503050201020203" pitchFamily="18" charset="-78"/>
              <a:ea typeface="Calibri" pitchFamily="34" charset="0"/>
              <a:cs typeface="Adobe Arabic" panose="02040503050201020203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Adobe Arabic" panose="02040503050201020203" pitchFamily="18" charset="-78"/>
              <a:ea typeface="Calibri" pitchFamily="34" charset="0"/>
              <a:cs typeface="Adobe Arabic" panose="02040503050201020203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Adobe Arabic" panose="02040503050201020203" pitchFamily="18" charset="-78"/>
              <a:ea typeface="Calibri" pitchFamily="34" charset="0"/>
              <a:cs typeface="Adobe Arabic" panose="02040503050201020203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Adobe Arabic" panose="02040503050201020203" pitchFamily="18" charset="-78"/>
              <a:ea typeface="Calibri" pitchFamily="34" charset="0"/>
              <a:cs typeface="Adobe Arabic" panose="02040503050201020203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Adobe Arabic" panose="02040503050201020203" pitchFamily="18" charset="-78"/>
              <a:ea typeface="Calibri" pitchFamily="34" charset="0"/>
              <a:cs typeface="Adobe Arabic" panose="02040503050201020203" pitchFamily="18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6D031F-2251-41A2-B7B4-D271CD95533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1676400" cy="1611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81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8656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1611D-321B-437C-98BD-78BB41EC0B09}"/>
              </a:ext>
            </a:extLst>
          </p:cNvPr>
          <p:cNvSpPr txBox="1"/>
          <p:nvPr/>
        </p:nvSpPr>
        <p:spPr>
          <a:xfrm>
            <a:off x="0" y="335846"/>
            <a:ext cx="9067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</p:txBody>
      </p:sp>
    </p:spTree>
    <p:extLst>
      <p:ext uri="{BB962C8B-B14F-4D97-AF65-F5344CB8AC3E}">
        <p14:creationId xmlns:p14="http://schemas.microsoft.com/office/powerpoint/2010/main" val="21763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262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8788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1611D-321B-437C-98BD-78BB41EC0B09}"/>
              </a:ext>
            </a:extLst>
          </p:cNvPr>
          <p:cNvSpPr txBox="1"/>
          <p:nvPr/>
        </p:nvSpPr>
        <p:spPr>
          <a:xfrm>
            <a:off x="0" y="335846"/>
            <a:ext cx="9067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</p:txBody>
      </p:sp>
    </p:spTree>
    <p:extLst>
      <p:ext uri="{BB962C8B-B14F-4D97-AF65-F5344CB8AC3E}">
        <p14:creationId xmlns:p14="http://schemas.microsoft.com/office/powerpoint/2010/main" val="76055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AutoShape 2" descr="Image result for south Kurdistan ma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AutoShape 4" descr="Image result for south Kurdistan ma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F7556-3235-4B18-A354-5723EB9C60EA}"/>
              </a:ext>
            </a:extLst>
          </p:cNvPr>
          <p:cNvSpPr/>
          <p:nvPr/>
        </p:nvSpPr>
        <p:spPr>
          <a:xfrm>
            <a:off x="0" y="21102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04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841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9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157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87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u-Arab-IQ" sz="3200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متمانەى سیاسى رەش بووەوە دەبى دووبارە لەۆردەکە </a:t>
            </a:r>
            <a:r>
              <a:rPr lang="ku-Arab-IQ" sz="320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بینمەوە ئێرە، ئەوەو نموونەى هەرێم رەش بوەوە، نموونەى هەرێمم دووبارە نوسیەوە لەبەر مجازرە، بەڵام ئەوە ماوە بۆ دواتر</a:t>
            </a:r>
            <a:endParaRPr kumimoji="0" lang="ar-JO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AutoShape 2" descr="Image result for south Kurdistan ma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AutoShape 4" descr="Image result for south Kurdistan ma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F7556-3235-4B18-A354-5723EB9C60EA}"/>
              </a:ext>
            </a:extLst>
          </p:cNvPr>
          <p:cNvSpPr/>
          <p:nvPr/>
        </p:nvSpPr>
        <p:spPr>
          <a:xfrm>
            <a:off x="0" y="21102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54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381000"/>
            <a:ext cx="905394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JO" sz="2800" b="1" dirty="0"/>
          </a:p>
          <a:p>
            <a:pPr algn="r" rtl="1"/>
            <a:endParaRPr lang="ar-JO" sz="2800" b="1" dirty="0"/>
          </a:p>
          <a:p>
            <a:pPr algn="r" rtl="1"/>
            <a:endParaRPr lang="ar-JO" dirty="0"/>
          </a:p>
          <a:p>
            <a:pPr marL="285750" indent="-285750" algn="r" rt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43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7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7740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1611D-321B-437C-98BD-78BB41EC0B09}"/>
              </a:ext>
            </a:extLst>
          </p:cNvPr>
          <p:cNvSpPr txBox="1"/>
          <p:nvPr/>
        </p:nvSpPr>
        <p:spPr>
          <a:xfrm>
            <a:off x="0" y="335846"/>
            <a:ext cx="9067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</p:txBody>
      </p:sp>
    </p:spTree>
    <p:extLst>
      <p:ext uri="{BB962C8B-B14F-4D97-AF65-F5344CB8AC3E}">
        <p14:creationId xmlns:p14="http://schemas.microsoft.com/office/powerpoint/2010/main" val="406374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592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5046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1611D-321B-437C-98BD-78BB41EC0B09}"/>
              </a:ext>
            </a:extLst>
          </p:cNvPr>
          <p:cNvSpPr txBox="1"/>
          <p:nvPr/>
        </p:nvSpPr>
        <p:spPr>
          <a:xfrm>
            <a:off x="0" y="335846"/>
            <a:ext cx="9067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</p:txBody>
      </p:sp>
    </p:spTree>
    <p:extLst>
      <p:ext uri="{BB962C8B-B14F-4D97-AF65-F5344CB8AC3E}">
        <p14:creationId xmlns:p14="http://schemas.microsoft.com/office/powerpoint/2010/main" val="32260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JO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AutoShape 2" descr="Image result for south Kurdistan ma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AutoShape 4" descr="Image result for south Kurdistan ma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F7556-3235-4B18-A354-5723EB9C60EA}"/>
              </a:ext>
            </a:extLst>
          </p:cNvPr>
          <p:cNvSpPr/>
          <p:nvPr/>
        </p:nvSpPr>
        <p:spPr>
          <a:xfrm>
            <a:off x="0" y="21102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J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95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06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487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630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64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381000"/>
            <a:ext cx="905394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JO" sz="2800" b="1" dirty="0"/>
          </a:p>
          <a:p>
            <a:pPr algn="r" rtl="1"/>
            <a:endParaRPr lang="ar-JO" sz="2800" b="1" dirty="0"/>
          </a:p>
          <a:p>
            <a:pPr algn="r" rtl="1"/>
            <a:endParaRPr lang="ar-JO" dirty="0"/>
          </a:p>
          <a:p>
            <a:pPr marL="285750" indent="-285750" algn="r" rt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3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15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569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1611D-321B-437C-98BD-78BB41EC0B09}"/>
              </a:ext>
            </a:extLst>
          </p:cNvPr>
          <p:cNvSpPr txBox="1"/>
          <p:nvPr/>
        </p:nvSpPr>
        <p:spPr>
          <a:xfrm>
            <a:off x="0" y="335846"/>
            <a:ext cx="9067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</p:txBody>
      </p:sp>
    </p:spTree>
    <p:extLst>
      <p:ext uri="{BB962C8B-B14F-4D97-AF65-F5344CB8AC3E}">
        <p14:creationId xmlns:p14="http://schemas.microsoft.com/office/powerpoint/2010/main" val="157475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895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436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3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838200"/>
            <a:ext cx="7406640" cy="47830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1611D-321B-437C-98BD-78BB41EC0B09}"/>
              </a:ext>
            </a:extLst>
          </p:cNvPr>
          <p:cNvSpPr txBox="1"/>
          <p:nvPr/>
        </p:nvSpPr>
        <p:spPr>
          <a:xfrm>
            <a:off x="0" y="335846"/>
            <a:ext cx="9067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 rtl="1"/>
            <a:endParaRPr lang="ku-Arab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  <a:p>
            <a:endParaRPr lang="ku-Arab-IQ" dirty="0"/>
          </a:p>
        </p:txBody>
      </p:sp>
    </p:spTree>
    <p:extLst>
      <p:ext uri="{BB962C8B-B14F-4D97-AF65-F5344CB8AC3E}">
        <p14:creationId xmlns:p14="http://schemas.microsoft.com/office/powerpoint/2010/main" val="33874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532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1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381000"/>
            <a:ext cx="905394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JO" sz="2800" b="1" dirty="0"/>
          </a:p>
          <a:p>
            <a:pPr algn="r" rtl="1"/>
            <a:endParaRPr lang="ar-JO" sz="2800" b="1" dirty="0"/>
          </a:p>
          <a:p>
            <a:pPr algn="r" rtl="1"/>
            <a:endParaRPr lang="ar-JO" dirty="0"/>
          </a:p>
          <a:p>
            <a:pPr marL="285750" indent="-285750" algn="r" rt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1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52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b="1" dirty="0">
              <a:solidFill>
                <a:prstClr val="black"/>
              </a:solidFill>
            </a:endParaRPr>
          </a:p>
          <a:p>
            <a:pPr algn="r" rtl="1"/>
            <a:endParaRPr lang="ar-IQ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4292</TotalTime>
  <Words>180</Words>
  <Application>Microsoft Office PowerPoint</Application>
  <PresentationFormat>On-screen Show (4:3)</PresentationFormat>
  <Paragraphs>94</Paragraphs>
  <Slides>40</Slides>
  <Notes>31</Notes>
  <HiddenSlides>3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40</vt:i4>
      </vt:variant>
    </vt:vector>
  </HeadingPairs>
  <TitlesOfParts>
    <vt:vector size="55" baseType="lpstr">
      <vt:lpstr>Adobe Arabic</vt:lpstr>
      <vt:lpstr>Arial</vt:lpstr>
      <vt:lpstr>Book Antiqua</vt:lpstr>
      <vt:lpstr>Calibri</vt:lpstr>
      <vt:lpstr>Century Gothic</vt:lpstr>
      <vt:lpstr>Century Schoolbook</vt:lpstr>
      <vt:lpstr>Gill Sans MT</vt:lpstr>
      <vt:lpstr>Verdana</vt:lpstr>
      <vt:lpstr>Wingdings</vt:lpstr>
      <vt:lpstr>Wingdings 2</vt:lpstr>
      <vt:lpstr>Oriel</vt:lpstr>
      <vt:lpstr>1_Office Theme</vt:lpstr>
      <vt:lpstr>Solstice</vt:lpstr>
      <vt:lpstr>Apothecary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sony</dc:creator>
  <cp:lastModifiedBy>Barzan Sadeq</cp:lastModifiedBy>
  <cp:revision>438</cp:revision>
  <dcterms:created xsi:type="dcterms:W3CDTF">2012-04-29T09:13:07Z</dcterms:created>
  <dcterms:modified xsi:type="dcterms:W3CDTF">2023-11-28T05:35:49Z</dcterms:modified>
</cp:coreProperties>
</file>