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44" r:id="rId2"/>
    <p:sldMasterId id="2147483876" r:id="rId3"/>
  </p:sldMasterIdLst>
  <p:notesMasterIdLst>
    <p:notesMasterId r:id="rId19"/>
  </p:notesMasterIdLst>
  <p:sldIdLst>
    <p:sldId id="276" r:id="rId4"/>
    <p:sldId id="280" r:id="rId5"/>
    <p:sldId id="279" r:id="rId6"/>
    <p:sldId id="256" r:id="rId7"/>
    <p:sldId id="257" r:id="rId8"/>
    <p:sldId id="281" r:id="rId9"/>
    <p:sldId id="282" r:id="rId10"/>
    <p:sldId id="283" r:id="rId11"/>
    <p:sldId id="284" r:id="rId12"/>
    <p:sldId id="285" r:id="rId13"/>
    <p:sldId id="286" r:id="rId14"/>
    <p:sldId id="287" r:id="rId15"/>
    <p:sldId id="288" r:id="rId16"/>
    <p:sldId id="269" r:id="rId17"/>
    <p:sldId id="289" r:id="rId18"/>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5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F966C5-E1A0-4BEF-B064-DBDC019A1968}" type="datetimeFigureOut">
              <a:rPr lang="en-US" smtClean="0"/>
              <a:t>1/20/2024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6E34B-E966-4980-914F-3B0744CBD0C1}" type="slidenum">
              <a:rPr lang="en-US" smtClean="0"/>
              <a:t>‹#›</a:t>
            </a:fld>
            <a:endParaRPr lang="en-US"/>
          </a:p>
        </p:txBody>
      </p:sp>
    </p:spTree>
    <p:extLst>
      <p:ext uri="{BB962C8B-B14F-4D97-AF65-F5344CB8AC3E}">
        <p14:creationId xmlns:p14="http://schemas.microsoft.com/office/powerpoint/2010/main" val="366139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503864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5210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3719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3304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36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36E34B-E966-4980-914F-3B0744CBD0C1}" type="slidenum">
              <a:rPr lang="en-US" smtClean="0"/>
              <a:t>14</a:t>
            </a:fld>
            <a:endParaRPr lang="en-US"/>
          </a:p>
        </p:txBody>
      </p:sp>
    </p:spTree>
    <p:extLst>
      <p:ext uri="{BB962C8B-B14F-4D97-AF65-F5344CB8AC3E}">
        <p14:creationId xmlns:p14="http://schemas.microsoft.com/office/powerpoint/2010/main" val="2908198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15</a:t>
            </a:fld>
            <a:endParaRPr lang="en-US"/>
          </a:p>
        </p:txBody>
      </p:sp>
    </p:spTree>
    <p:extLst>
      <p:ext uri="{BB962C8B-B14F-4D97-AF65-F5344CB8AC3E}">
        <p14:creationId xmlns:p14="http://schemas.microsoft.com/office/powerpoint/2010/main" val="333773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744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0667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4</a:t>
            </a:fld>
            <a:endParaRPr lang="en-US"/>
          </a:p>
        </p:txBody>
      </p:sp>
    </p:spTree>
    <p:extLst>
      <p:ext uri="{BB962C8B-B14F-4D97-AF65-F5344CB8AC3E}">
        <p14:creationId xmlns:p14="http://schemas.microsoft.com/office/powerpoint/2010/main" val="417515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6E34B-E966-4980-914F-3B0744CBD0C1}" type="slidenum">
              <a:rPr lang="en-US" smtClean="0"/>
              <a:t>5</a:t>
            </a:fld>
            <a:endParaRPr lang="en-US"/>
          </a:p>
        </p:txBody>
      </p:sp>
    </p:spTree>
    <p:extLst>
      <p:ext uri="{BB962C8B-B14F-4D97-AF65-F5344CB8AC3E}">
        <p14:creationId xmlns:p14="http://schemas.microsoft.com/office/powerpoint/2010/main" val="3337739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6368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731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394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6E34B-E966-4980-914F-3B0744CBD0C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013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70919F6-AE26-4C23-8E3C-1ABEAA2D166C}" type="datetimeFigureOut">
              <a:rPr lang="en-US" smtClean="0"/>
              <a:t>1/20/2024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0BAB444-0E5B-4F79-BFE2-7B043903C8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919F6-AE26-4C23-8E3C-1ABEAA2D166C}"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919F6-AE26-4C23-8E3C-1ABEAA2D166C}"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411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6591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9969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424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340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029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7166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47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70919F6-AE26-4C23-8E3C-1ABEAA2D166C}" type="datetimeFigureOut">
              <a:rPr lang="en-US" smtClean="0"/>
              <a:t>1/20/2024</a:t>
            </a:fld>
            <a:endParaRPr lang="en-US"/>
          </a:p>
        </p:txBody>
      </p:sp>
      <p:sp>
        <p:nvSpPr>
          <p:cNvPr id="9" name="Slide Number Placeholder 8"/>
          <p:cNvSpPr>
            <a:spLocks noGrp="1"/>
          </p:cNvSpPr>
          <p:nvPr>
            <p:ph type="sldNum" sz="quarter" idx="15"/>
          </p:nvPr>
        </p:nvSpPr>
        <p:spPr/>
        <p:txBody>
          <a:bodyPr rtlCol="0"/>
          <a:lstStyle/>
          <a:p>
            <a:fld id="{A0BAB444-0E5B-4F79-BFE2-7B043903C80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1718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288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ED70D-A03B-4AAF-B3D8-3A8F6F49528B}" type="datetimeFigureOut">
              <a:rPr lang="en-US">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325E11-EF27-4481-8C97-0CC286D5A5B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658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365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72725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950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33366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793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522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37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70919F6-AE26-4C23-8E3C-1ABEAA2D166C}" type="datetimeFigureOut">
              <a:rPr lang="en-US" smtClean="0"/>
              <a:t>1/20/2024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0BAB444-0E5B-4F79-BFE2-7B043903C8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2420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52247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380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9D81F-EC26-4BD0-B36F-A4A7F8D735EA}"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EA7443-6F4E-4E52-AE34-8729E9E7D7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57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70919F6-AE26-4C23-8E3C-1ABEAA2D166C}" type="datetimeFigureOut">
              <a:rPr lang="en-US" smtClean="0"/>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AB444-0E5B-4F79-BFE2-7B043903C80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70919F6-AE26-4C23-8E3C-1ABEAA2D166C}" type="datetimeFigureOut">
              <a:rPr lang="en-US" smtClean="0"/>
              <a:t>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AB444-0E5B-4F79-BFE2-7B043903C80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70919F6-AE26-4C23-8E3C-1ABEAA2D166C}" type="datetimeFigureOut">
              <a:rPr lang="en-US" smtClean="0"/>
              <a:t>1/20/2024</a:t>
            </a:fld>
            <a:endParaRPr lang="en-US"/>
          </a:p>
        </p:txBody>
      </p:sp>
      <p:sp>
        <p:nvSpPr>
          <p:cNvPr id="7" name="Slide Number Placeholder 6"/>
          <p:cNvSpPr>
            <a:spLocks noGrp="1"/>
          </p:cNvSpPr>
          <p:nvPr>
            <p:ph type="sldNum" sz="quarter" idx="11"/>
          </p:nvPr>
        </p:nvSpPr>
        <p:spPr/>
        <p:txBody>
          <a:bodyPr rtlCol="0"/>
          <a:lstStyle/>
          <a:p>
            <a:fld id="{A0BAB444-0E5B-4F79-BFE2-7B043903C80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919F6-AE26-4C23-8E3C-1ABEAA2D166C}" type="datetimeFigureOut">
              <a:rPr lang="en-US" smtClean="0"/>
              <a:t>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AB444-0E5B-4F79-BFE2-7B043903C8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70919F6-AE26-4C23-8E3C-1ABEAA2D166C}" type="datetimeFigureOut">
              <a:rPr lang="en-US" smtClean="0"/>
              <a:t>1/20/2024</a:t>
            </a:fld>
            <a:endParaRPr lang="en-US"/>
          </a:p>
        </p:txBody>
      </p:sp>
      <p:sp>
        <p:nvSpPr>
          <p:cNvPr id="22" name="Slide Number Placeholder 21"/>
          <p:cNvSpPr>
            <a:spLocks noGrp="1"/>
          </p:cNvSpPr>
          <p:nvPr>
            <p:ph type="sldNum" sz="quarter" idx="15"/>
          </p:nvPr>
        </p:nvSpPr>
        <p:spPr/>
        <p:txBody>
          <a:bodyPr rtlCol="0"/>
          <a:lstStyle/>
          <a:p>
            <a:fld id="{A0BAB444-0E5B-4F79-BFE2-7B043903C80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70919F6-AE26-4C23-8E3C-1ABEAA2D166C}" type="datetimeFigureOut">
              <a:rPr lang="en-US" smtClean="0"/>
              <a:t>1/20/2024</a:t>
            </a:fld>
            <a:endParaRPr lang="en-US"/>
          </a:p>
        </p:txBody>
      </p:sp>
      <p:sp>
        <p:nvSpPr>
          <p:cNvPr id="18" name="Slide Number Placeholder 17"/>
          <p:cNvSpPr>
            <a:spLocks noGrp="1"/>
          </p:cNvSpPr>
          <p:nvPr>
            <p:ph type="sldNum" sz="quarter" idx="11"/>
          </p:nvPr>
        </p:nvSpPr>
        <p:spPr/>
        <p:txBody>
          <a:bodyPr rtlCol="0"/>
          <a:lstStyle/>
          <a:p>
            <a:fld id="{A0BAB444-0E5B-4F79-BFE2-7B043903C80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0919F6-AE26-4C23-8E3C-1ABEAA2D166C}" type="datetimeFigureOut">
              <a:rPr lang="en-US" smtClean="0"/>
              <a:t>1/20/2024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BAB444-0E5B-4F79-BFE2-7B043903C8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ED70D-A03B-4AAF-B3D8-3A8F6F49528B}" type="datetimeFigureOut">
              <a:rPr lang="en-US" smtClean="0">
                <a:solidFill>
                  <a:prstClr val="black">
                    <a:tint val="75000"/>
                  </a:prstClr>
                </a:solidFill>
              </a:rPr>
              <a:pPr/>
              <a:t>1/20/2024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25E11-EF27-4481-8C97-0CC286D5A5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7103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919F6-AE26-4C23-8E3C-1ABEAA2D166C}" type="datetimeFigureOut">
              <a:rPr lang="en-US" smtClean="0"/>
              <a:t>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B444-0E5B-4F79-BFE2-7B043903C804}" type="slidenum">
              <a:rPr lang="en-US" smtClean="0"/>
              <a:t>‹#›</a:t>
            </a:fld>
            <a:endParaRPr lang="en-US"/>
          </a:p>
        </p:txBody>
      </p:sp>
    </p:spTree>
    <p:extLst>
      <p:ext uri="{BB962C8B-B14F-4D97-AF65-F5344CB8AC3E}">
        <p14:creationId xmlns:p14="http://schemas.microsoft.com/office/powerpoint/2010/main" val="276880288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646331"/>
          </a:xfrm>
          <a:prstGeom prst="rect">
            <a:avLst/>
          </a:prstGeom>
        </p:spPr>
        <p:txBody>
          <a:bodyPr wrap="square">
            <a:spAutoFit/>
          </a:bodyPr>
          <a:lstStyle/>
          <a:p>
            <a:pPr algn="r" rtl="1"/>
            <a:endParaRPr lang="ar-IQ" b="1" dirty="0">
              <a:solidFill>
                <a:prstClr val="black"/>
              </a:solidFill>
            </a:endParaRPr>
          </a:p>
          <a:p>
            <a:pPr algn="r" rtl="1"/>
            <a:endParaRPr lang="ar-IQ" b="1" dirty="0">
              <a:solidFill>
                <a:prstClr val="black"/>
              </a:solidFill>
            </a:endParaRPr>
          </a:p>
        </p:txBody>
      </p:sp>
      <p:sp>
        <p:nvSpPr>
          <p:cNvPr id="3" name="Title 1"/>
          <p:cNvSpPr txBox="1">
            <a:spLocks/>
          </p:cNvSpPr>
          <p:nvPr/>
        </p:nvSpPr>
        <p:spPr>
          <a:xfrm>
            <a:off x="990600" y="838200"/>
            <a:ext cx="7406640" cy="47830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8000" dirty="0">
              <a:solidFill>
                <a:prstClr val="black"/>
              </a:solidFill>
            </a:endParaRPr>
          </a:p>
        </p:txBody>
      </p:sp>
      <p:sp>
        <p:nvSpPr>
          <p:cNvPr id="5" name="TextBox 4">
            <a:extLst>
              <a:ext uri="{FF2B5EF4-FFF2-40B4-BE49-F238E27FC236}">
                <a16:creationId xmlns:a16="http://schemas.microsoft.com/office/drawing/2014/main" id="{7832A600-7D8D-B0F6-0B48-41F036BCE627}"/>
              </a:ext>
            </a:extLst>
          </p:cNvPr>
          <p:cNvSpPr txBox="1"/>
          <p:nvPr/>
        </p:nvSpPr>
        <p:spPr>
          <a:xfrm>
            <a:off x="38100" y="28325"/>
            <a:ext cx="9067800" cy="5976060"/>
          </a:xfrm>
          <a:prstGeom prst="rect">
            <a:avLst/>
          </a:prstGeom>
          <a:noFill/>
        </p:spPr>
        <p:txBody>
          <a:bodyPr wrap="square">
            <a:spAutoFit/>
          </a:bodyPr>
          <a:lstStyle/>
          <a:p>
            <a:pPr algn="just">
              <a:lnSpc>
                <a:spcPct val="107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Political Sociology</a:t>
            </a:r>
            <a:endParaRPr lang="en-GB" sz="1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800" kern="100" dirty="0">
                <a:effectLst/>
                <a:latin typeface="Times New Roman" panose="02020603050405020304" pitchFamily="18" charset="0"/>
                <a:ea typeface="Calibri" panose="020F0502020204030204" pitchFamily="34" charset="0"/>
                <a:cs typeface="Arial" panose="020B0604020202020204" pitchFamily="34" charset="0"/>
              </a:rPr>
              <a:t>INTRODUCTION</a:t>
            </a:r>
          </a:p>
          <a:p>
            <a:pPr algn="just">
              <a:lnSpc>
                <a:spcPct val="107000"/>
              </a:lnSpc>
              <a:spcAft>
                <a:spcPts val="800"/>
              </a:spcAft>
            </a:pPr>
            <a:endParaRPr lang="en-GB" sz="1400" kern="1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If political science is largely focused on the study of the </a:t>
            </a:r>
            <a:r>
              <a:rPr lang="en-GB" sz="24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State</a:t>
            </a:r>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 sociology may be understood as the study of </a:t>
            </a:r>
            <a:r>
              <a:rPr lang="en-GB" sz="24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society</a:t>
            </a:r>
            <a:r>
              <a:rPr lang="en-GB" sz="2400" b="1" kern="100" dirty="0">
                <a:effectLst/>
                <a:latin typeface="Times New Roman" panose="02020603050405020304" pitchFamily="18" charset="0"/>
                <a:ea typeface="Calibri" panose="020F0502020204030204" pitchFamily="34" charset="0"/>
                <a:cs typeface="Arial" panose="020B0604020202020204" pitchFamily="34" charset="0"/>
              </a:rPr>
              <a:t>. </a:t>
            </a:r>
          </a:p>
          <a:p>
            <a:pPr marL="342900" indent="-342900" algn="just">
              <a:lnSpc>
                <a:spcPct val="107000"/>
              </a:lnSpc>
              <a:spcAft>
                <a:spcPts val="800"/>
              </a:spcAft>
              <a:buFont typeface="Arial" panose="020B0604020202020204" pitchFamily="34" charset="0"/>
              <a:buChar char="•"/>
            </a:pPr>
            <a:endParaRPr lang="en-GB" sz="2400" b="1" kern="100" dirty="0">
              <a:effectLst/>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Political sociology is a discipline that is primarily </a:t>
            </a:r>
            <a:r>
              <a:rPr lang="en-US" sz="24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concerned with the relationship between the state and society</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discipline looks at how major social trends can affect the political process</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 </a:t>
            </a:r>
          </a:p>
          <a:p>
            <a:pPr marL="342900" indent="-342900" algn="just">
              <a:lnSpc>
                <a:spcPct val="107000"/>
              </a:lnSpc>
              <a:spcAft>
                <a:spcPts val="800"/>
              </a:spcAft>
              <a:buFont typeface="Arial" panose="020B0604020202020204" pitchFamily="34" charset="0"/>
              <a:buChar char="•"/>
            </a:pPr>
            <a:endParaRPr lang="en-US" sz="2400" b="1" kern="100" dirty="0">
              <a:effectLst/>
              <a:latin typeface="Times New Roman" panose="02020603050405020304" pitchFamily="18" charset="0"/>
              <a:ea typeface="Calibri" panose="020F0502020204030204" pitchFamily="34" charset="0"/>
              <a:cs typeface="Arial" panose="020B0604020202020204" pitchFamily="34" charset="0"/>
            </a:endParaRPr>
          </a:p>
          <a:p>
            <a:pPr marL="342900" indent="-342900" algn="justLow">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Dowse and Hughes define political sociology in the following way: ‘Political sociology </a:t>
            </a:r>
            <a:r>
              <a:rPr lang="en-GB" sz="2400" b="1" dirty="0">
                <a:latin typeface="Times New Roman" panose="02020603050405020304" pitchFamily="18" charset="0"/>
                <a:cs typeface="Times New Roman" panose="02020603050405020304" pitchFamily="18" charset="0"/>
              </a:rPr>
              <a:t>is the study of the </a:t>
            </a:r>
            <a:r>
              <a:rPr lang="en-GB" sz="2400" b="1" dirty="0">
                <a:solidFill>
                  <a:srgbClr val="FF0000"/>
                </a:solidFill>
                <a:latin typeface="Times New Roman" panose="02020603050405020304" pitchFamily="18" charset="0"/>
                <a:cs typeface="Times New Roman" panose="02020603050405020304" pitchFamily="18" charset="0"/>
              </a:rPr>
              <a:t>interrelation</a:t>
            </a:r>
            <a:r>
              <a:rPr lang="en-GB" sz="2400" b="1" dirty="0">
                <a:latin typeface="Times New Roman" panose="02020603050405020304" pitchFamily="18" charset="0"/>
                <a:cs typeface="Times New Roman" panose="02020603050405020304" pitchFamily="18" charset="0"/>
              </a:rPr>
              <a:t> between politics and society.’ Society is the </a:t>
            </a:r>
            <a:r>
              <a:rPr lang="en-GB" sz="2400" b="1" dirty="0">
                <a:solidFill>
                  <a:srgbClr val="FF0000"/>
                </a:solidFill>
                <a:latin typeface="Times New Roman" panose="02020603050405020304" pitchFamily="18" charset="0"/>
                <a:cs typeface="Times New Roman" panose="02020603050405020304" pitchFamily="18" charset="0"/>
              </a:rPr>
              <a:t>pre-condition </a:t>
            </a:r>
            <a:r>
              <a:rPr lang="en-GB" sz="2400" b="1" dirty="0">
                <a:latin typeface="Times New Roman" panose="02020603050405020304" pitchFamily="18" charset="0"/>
                <a:cs typeface="Times New Roman" panose="02020603050405020304" pitchFamily="18" charset="0"/>
              </a:rPr>
              <a:t>of politics</a:t>
            </a:r>
            <a:r>
              <a:rPr lang="en-GB" sz="24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politics takes place when there is society. </a:t>
            </a:r>
          </a:p>
        </p:txBody>
      </p:sp>
    </p:spTree>
    <p:extLst>
      <p:ext uri="{BB962C8B-B14F-4D97-AF65-F5344CB8AC3E}">
        <p14:creationId xmlns:p14="http://schemas.microsoft.com/office/powerpoint/2010/main" val="409913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390AA1-9E04-DB49-4D9C-95FBBC7BE251}"/>
              </a:ext>
            </a:extLst>
          </p:cNvPr>
          <p:cNvSpPr txBox="1"/>
          <p:nvPr/>
        </p:nvSpPr>
        <p:spPr>
          <a:xfrm>
            <a:off x="-76200" y="152400"/>
            <a:ext cx="9144000" cy="6186309"/>
          </a:xfrm>
          <a:prstGeom prst="rect">
            <a:avLst/>
          </a:prstGeom>
          <a:noFill/>
        </p:spPr>
        <p:txBody>
          <a:bodyPr wrap="square">
            <a:spAutoFit/>
          </a:bodyPr>
          <a:lstStyle/>
          <a:p>
            <a:pPr marL="342900" indent="-342900" algn="just">
              <a:buFont typeface="Arial" panose="020B0604020202020204" pitchFamily="34" charset="0"/>
              <a:buChar char="•"/>
            </a:pPr>
            <a:r>
              <a:rPr lang="en-GB" sz="2200" b="1" dirty="0">
                <a:latin typeface="Times New Roman" panose="02020603050405020304" pitchFamily="18" charset="0"/>
                <a:cs typeface="Times New Roman" panose="02020603050405020304" pitchFamily="18" charset="0"/>
              </a:rPr>
              <a:t>Two groups of scholars have discussed the scope of political sociology in two different ways:</a:t>
            </a:r>
          </a:p>
          <a:p>
            <a:pPr marL="342900" indent="-342900" algn="just">
              <a:buFont typeface="Arial" panose="020B0604020202020204" pitchFamily="34" charset="0"/>
              <a:buChar char="•"/>
            </a:pPr>
            <a:endParaRPr lang="en-GB" sz="2200" b="1"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r>
              <a:rPr lang="en-GB" sz="2200" b="1" dirty="0">
                <a:latin typeface="Times New Roman" panose="02020603050405020304" pitchFamily="18" charset="0"/>
                <a:cs typeface="Times New Roman" panose="02020603050405020304" pitchFamily="18" charset="0"/>
              </a:rPr>
              <a:t>According to Greer and Orleans, political sociology </a:t>
            </a:r>
            <a:r>
              <a:rPr lang="en-GB" sz="2200" b="1" dirty="0">
                <a:solidFill>
                  <a:srgbClr val="FF0000"/>
                </a:solidFill>
                <a:latin typeface="Times New Roman" panose="02020603050405020304" pitchFamily="18" charset="0"/>
                <a:cs typeface="Times New Roman" panose="02020603050405020304" pitchFamily="18" charset="0"/>
              </a:rPr>
              <a:t>is concerned with the structure of the State; the nature and condition of legitimacy; and nature of the monopoly of force and its use by the State</a:t>
            </a:r>
            <a:r>
              <a:rPr lang="en-GB" sz="2200" b="1" dirty="0">
                <a:latin typeface="Times New Roman" panose="02020603050405020304" pitchFamily="18" charset="0"/>
                <a:cs typeface="Times New Roman" panose="02020603050405020304" pitchFamily="18" charset="0"/>
              </a:rPr>
              <a:t>; and the nature of the sub-units and their relation with the State. </a:t>
            </a:r>
            <a:r>
              <a:rPr lang="en-GB" sz="2200" dirty="0">
                <a:latin typeface="Times New Roman" panose="02020603050405020304" pitchFamily="18" charset="0"/>
                <a:cs typeface="Times New Roman" panose="02020603050405020304" pitchFamily="18" charset="0"/>
              </a:rPr>
              <a:t>They treat political sociology in terms of consensus and legitimacy, participation and representation, and the relationship between economic development and political change. By implication, whatever is related to the State is alone held as the subject matter of political sociology.</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r>
              <a:rPr lang="en-GB" sz="2200" b="1" dirty="0">
                <a:latin typeface="Times New Roman" panose="02020603050405020304" pitchFamily="18" charset="0"/>
                <a:cs typeface="Times New Roman" panose="02020603050405020304" pitchFamily="18" charset="0"/>
              </a:rPr>
              <a:t>Andreu </a:t>
            </a:r>
            <a:r>
              <a:rPr lang="en-GB" sz="2200" b="1" dirty="0" err="1">
                <a:latin typeface="Times New Roman" panose="02020603050405020304" pitchFamily="18" charset="0"/>
                <a:cs typeface="Times New Roman" panose="02020603050405020304" pitchFamily="18" charset="0"/>
              </a:rPr>
              <a:t>Effrat</a:t>
            </a:r>
            <a:r>
              <a:rPr lang="en-GB" sz="2200" b="1" dirty="0">
                <a:latin typeface="Times New Roman" panose="02020603050405020304" pitchFamily="18" charset="0"/>
                <a:cs typeface="Times New Roman" panose="02020603050405020304" pitchFamily="18" charset="0"/>
              </a:rPr>
              <a:t> takes a broader view of the picture and suggests that political sociology </a:t>
            </a:r>
            <a:r>
              <a:rPr lang="en-GB" sz="2200" b="1" dirty="0">
                <a:solidFill>
                  <a:srgbClr val="FF0000"/>
                </a:solidFill>
                <a:latin typeface="Times New Roman" panose="02020603050405020304" pitchFamily="18" charset="0"/>
                <a:cs typeface="Times New Roman" panose="02020603050405020304" pitchFamily="18" charset="0"/>
              </a:rPr>
              <a:t>is concerned with the causes, patterns and consequences of the distribution and process of power and authority ‘in all social systems</a:t>
            </a:r>
            <a:r>
              <a:rPr lang="en-GB" sz="2200" dirty="0">
                <a:solidFill>
                  <a:srgbClr val="FF0000"/>
                </a:solidFill>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Among social systems, he includes small groups and families, educational and religious groups, as well as governmental and political institutions.</a:t>
            </a:r>
          </a:p>
        </p:txBody>
      </p:sp>
    </p:spTree>
    <p:extLst>
      <p:ext uri="{BB962C8B-B14F-4D97-AF65-F5344CB8AC3E}">
        <p14:creationId xmlns:p14="http://schemas.microsoft.com/office/powerpoint/2010/main" val="1483578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B92C2C-0F6D-D65B-EA34-B037B6243195}"/>
              </a:ext>
            </a:extLst>
          </p:cNvPr>
          <p:cNvSpPr txBox="1"/>
          <p:nvPr/>
        </p:nvSpPr>
        <p:spPr>
          <a:xfrm>
            <a:off x="76200" y="457200"/>
            <a:ext cx="8763000" cy="4154984"/>
          </a:xfrm>
          <a:prstGeom prst="rect">
            <a:avLst/>
          </a:prstGeom>
          <a:noFill/>
        </p:spPr>
        <p:txBody>
          <a:bodyPr wrap="square">
            <a:spAutoFit/>
          </a:bodyPr>
          <a:lstStyle/>
          <a:p>
            <a:pPr algn="just"/>
            <a:r>
              <a:rPr lang="en-GB" sz="2200" dirty="0" err="1">
                <a:latin typeface="Times New Roman" panose="02020603050405020304" pitchFamily="18" charset="0"/>
                <a:cs typeface="Times New Roman" panose="02020603050405020304" pitchFamily="18" charset="0"/>
              </a:rPr>
              <a:t>Lipset</a:t>
            </a:r>
            <a:r>
              <a:rPr lang="en-GB" sz="2200" dirty="0">
                <a:latin typeface="Times New Roman" panose="02020603050405020304" pitchFamily="18" charset="0"/>
                <a:cs typeface="Times New Roman" panose="02020603050405020304" pitchFamily="18" charset="0"/>
              </a:rPr>
              <a:t> and </a:t>
            </a:r>
            <a:r>
              <a:rPr lang="en-GB" sz="2200" dirty="0" err="1">
                <a:latin typeface="Times New Roman" panose="02020603050405020304" pitchFamily="18" charset="0"/>
                <a:cs typeface="Times New Roman" panose="02020603050405020304" pitchFamily="18" charset="0"/>
              </a:rPr>
              <a:t>Benedix</a:t>
            </a:r>
            <a:r>
              <a:rPr lang="en-GB" sz="2200" dirty="0">
                <a:latin typeface="Times New Roman" panose="02020603050405020304" pitchFamily="18" charset="0"/>
                <a:cs typeface="Times New Roman" panose="02020603050405020304" pitchFamily="18" charset="0"/>
              </a:rPr>
              <a:t> suggest </a:t>
            </a:r>
            <a:r>
              <a:rPr lang="en-GB" sz="2200" b="1" dirty="0">
                <a:latin typeface="Times New Roman" panose="02020603050405020304" pitchFamily="18" charset="0"/>
                <a:cs typeface="Times New Roman" panose="02020603050405020304" pitchFamily="18" charset="0"/>
              </a:rPr>
              <a:t>a more representative catalogue of topics when they describe the main areas of interest to political sociologists</a:t>
            </a:r>
            <a:r>
              <a:rPr lang="en-GB" sz="2200" dirty="0">
                <a:latin typeface="Times New Roman" panose="02020603050405020304" pitchFamily="18" charset="0"/>
                <a:cs typeface="Times New Roman" panose="02020603050405020304" pitchFamily="18" charset="0"/>
              </a:rPr>
              <a:t>, as: voting behaviour</a:t>
            </a:r>
            <a:endParaRPr lang="en-GB" sz="2200" b="1"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concentration of economic power and political decision-making;</a:t>
            </a:r>
          </a:p>
          <a:p>
            <a:pPr algn="just"/>
            <a:r>
              <a:rPr lang="en-GB" sz="2200" dirty="0">
                <a:latin typeface="Times New Roman" panose="02020603050405020304" pitchFamily="18" charset="0"/>
                <a:cs typeface="Times New Roman" panose="02020603050405020304" pitchFamily="18" charset="0"/>
              </a:rPr>
              <a:t>ideologies of political movement and interest groups; </a:t>
            </a:r>
          </a:p>
          <a:p>
            <a:pPr algn="just"/>
            <a:r>
              <a:rPr lang="en-GB" sz="2200" dirty="0">
                <a:latin typeface="Times New Roman" panose="02020603050405020304" pitchFamily="18" charset="0"/>
                <a:cs typeface="Times New Roman" panose="02020603050405020304" pitchFamily="18" charset="0"/>
              </a:rPr>
              <a:t>political parties, voluntary associations, </a:t>
            </a:r>
          </a:p>
          <a:p>
            <a:pPr algn="just"/>
            <a:r>
              <a:rPr lang="en-GB" sz="2200" dirty="0">
                <a:latin typeface="Times New Roman" panose="02020603050405020304" pitchFamily="18" charset="0"/>
                <a:cs typeface="Times New Roman" panose="02020603050405020304" pitchFamily="18" charset="0"/>
              </a:rPr>
              <a:t>the problems of oligarchy </a:t>
            </a:r>
          </a:p>
          <a:p>
            <a:pPr algn="just"/>
            <a:r>
              <a:rPr lang="en-GB" sz="2200" dirty="0">
                <a:latin typeface="Times New Roman" panose="02020603050405020304" pitchFamily="18" charset="0"/>
                <a:cs typeface="Times New Roman" panose="02020603050405020304" pitchFamily="18" charset="0"/>
              </a:rPr>
              <a:t>psychological correlates of political behaviour; </a:t>
            </a:r>
          </a:p>
          <a:p>
            <a:pPr algn="just"/>
            <a:r>
              <a:rPr lang="en-GB" sz="2200" dirty="0">
                <a:latin typeface="Times New Roman" panose="02020603050405020304" pitchFamily="18" charset="0"/>
                <a:cs typeface="Times New Roman" panose="02020603050405020304" pitchFamily="18" charset="0"/>
              </a:rPr>
              <a:t>and the problem of bureaucracy. </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To Dowse and Hughes, one area of substantive concern for the political sociologist is the </a:t>
            </a:r>
            <a:r>
              <a:rPr lang="en-GB" sz="2200" b="1" dirty="0">
                <a:latin typeface="Times New Roman" panose="02020603050405020304" pitchFamily="18" charset="0"/>
                <a:cs typeface="Times New Roman" panose="02020603050405020304" pitchFamily="18" charset="0"/>
              </a:rPr>
              <a:t>problem of social order and political obedience</a:t>
            </a:r>
            <a:r>
              <a:rPr lang="en-GB"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71606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620E72-38D9-D85B-783B-D18AA51AE284}"/>
              </a:ext>
            </a:extLst>
          </p:cNvPr>
          <p:cNvSpPr txBox="1"/>
          <p:nvPr/>
        </p:nvSpPr>
        <p:spPr>
          <a:xfrm>
            <a:off x="0" y="751344"/>
            <a:ext cx="9067800" cy="5509200"/>
          </a:xfrm>
          <a:prstGeom prst="rect">
            <a:avLst/>
          </a:prstGeom>
          <a:noFill/>
        </p:spPr>
        <p:txBody>
          <a:bodyPr wrap="square">
            <a:spAutoFit/>
          </a:bodyPr>
          <a:lstStyle/>
          <a:p>
            <a:pPr algn="just"/>
            <a:r>
              <a:rPr lang="en-GB" sz="2200" dirty="0">
                <a:latin typeface="Times New Roman" panose="02020603050405020304" pitchFamily="18" charset="0"/>
                <a:cs typeface="Times New Roman" panose="02020603050405020304" pitchFamily="18" charset="0"/>
              </a:rPr>
              <a:t>Richard G. </a:t>
            </a:r>
            <a:r>
              <a:rPr lang="en-GB" sz="2200" dirty="0" err="1">
                <a:latin typeface="Times New Roman" panose="02020603050405020304" pitchFamily="18" charset="0"/>
                <a:cs typeface="Times New Roman" panose="02020603050405020304" pitchFamily="18" charset="0"/>
              </a:rPr>
              <a:t>Braugart</a:t>
            </a:r>
            <a:r>
              <a:rPr lang="en-GB" sz="2200" dirty="0">
                <a:latin typeface="Times New Roman" panose="02020603050405020304" pitchFamily="18" charset="0"/>
                <a:cs typeface="Times New Roman" panose="02020603050405020304" pitchFamily="18" charset="0"/>
              </a:rPr>
              <a:t> has pointed out that political sociologists are concerned with </a:t>
            </a:r>
            <a:r>
              <a:rPr lang="en-GB" sz="2200" b="1" dirty="0">
                <a:latin typeface="Times New Roman" panose="02020603050405020304" pitchFamily="18" charset="0"/>
                <a:cs typeface="Times New Roman" panose="02020603050405020304" pitchFamily="18" charset="0"/>
              </a:rPr>
              <a:t>the dynamic association among and between</a:t>
            </a:r>
            <a:r>
              <a:rPr lang="en-GB" sz="2200" dirty="0">
                <a:latin typeface="Times New Roman" panose="02020603050405020304" pitchFamily="18" charset="0"/>
                <a:cs typeface="Times New Roman" panose="02020603050405020304" pitchFamily="18" charset="0"/>
              </a:rPr>
              <a:t>: </a:t>
            </a:r>
          </a:p>
          <a:p>
            <a:pPr marL="457200" indent="-457200" algn="just">
              <a:buAutoNum type="alphaLcParenBoth"/>
            </a:pPr>
            <a:r>
              <a:rPr lang="en-GB" sz="2200" dirty="0">
                <a:latin typeface="Times New Roman" panose="02020603050405020304" pitchFamily="18" charset="0"/>
                <a:cs typeface="Times New Roman" panose="02020603050405020304" pitchFamily="18" charset="0"/>
              </a:rPr>
              <a:t>The social origin of politics, </a:t>
            </a:r>
          </a:p>
          <a:p>
            <a:pPr marL="457200" indent="-457200" algn="just">
              <a:buAutoNum type="alphaLcParenBoth"/>
            </a:pPr>
            <a:r>
              <a:rPr lang="en-GB" sz="2200" dirty="0">
                <a:latin typeface="Times New Roman" panose="02020603050405020304" pitchFamily="18" charset="0"/>
                <a:cs typeface="Times New Roman" panose="02020603050405020304" pitchFamily="18" charset="0"/>
              </a:rPr>
              <a:t>The structure of political process, and </a:t>
            </a:r>
          </a:p>
          <a:p>
            <a:pPr marL="457200" indent="-457200" algn="just">
              <a:buAutoNum type="alphaLcParenBoth"/>
            </a:pPr>
            <a:r>
              <a:rPr lang="en-GB" sz="2200" dirty="0">
                <a:latin typeface="Times New Roman" panose="02020603050405020304" pitchFamily="18" charset="0"/>
                <a:cs typeface="Times New Roman" panose="02020603050405020304" pitchFamily="18" charset="0"/>
              </a:rPr>
              <a:t>The effects of politics on the surrounding society and culture. </a:t>
            </a:r>
          </a:p>
          <a:p>
            <a:pPr marL="457200" indent="-457200" algn="just">
              <a:buAutoNum type="alphaLcParenBoth"/>
            </a:pPr>
            <a:endParaRPr lang="en-GB" sz="2200" dirty="0">
              <a:latin typeface="Times New Roman" panose="02020603050405020304" pitchFamily="18" charset="0"/>
              <a:cs typeface="Times New Roman" panose="02020603050405020304" pitchFamily="18" charset="0"/>
            </a:endParaRPr>
          </a:p>
          <a:p>
            <a:pPr algn="just"/>
            <a:r>
              <a:rPr lang="en-GB" sz="2200" b="1" dirty="0">
                <a:latin typeface="Times New Roman" panose="02020603050405020304" pitchFamily="18" charset="0"/>
                <a:cs typeface="Times New Roman" panose="02020603050405020304" pitchFamily="18" charset="0"/>
              </a:rPr>
              <a:t>Political sociology should include four areas that are as follows</a:t>
            </a:r>
            <a:r>
              <a:rPr lang="en-GB" sz="2200" dirty="0">
                <a:latin typeface="Times New Roman" panose="02020603050405020304" pitchFamily="18" charset="0"/>
                <a:cs typeface="Times New Roman" panose="02020603050405020304" pitchFamily="18" charset="0"/>
              </a:rPr>
              <a:t>:</a:t>
            </a:r>
          </a:p>
          <a:p>
            <a:pPr algn="just"/>
            <a:r>
              <a:rPr lang="en-GB" sz="2200" dirty="0">
                <a:latin typeface="Times New Roman" panose="02020603050405020304" pitchFamily="18" charset="0"/>
                <a:cs typeface="Times New Roman" panose="02020603050405020304" pitchFamily="18" charset="0"/>
              </a:rPr>
              <a:t>(</a:t>
            </a:r>
            <a:r>
              <a:rPr lang="en-GB" sz="2200" dirty="0" err="1">
                <a:latin typeface="Times New Roman" panose="02020603050405020304" pitchFamily="18" charset="0"/>
                <a:cs typeface="Times New Roman" panose="02020603050405020304" pitchFamily="18" charset="0"/>
              </a:rPr>
              <a:t>i</a:t>
            </a:r>
            <a:r>
              <a:rPr lang="en-GB" sz="2200" dirty="0">
                <a:latin typeface="Times New Roman" panose="02020603050405020304" pitchFamily="18" charset="0"/>
                <a:cs typeface="Times New Roman" panose="02020603050405020304" pitchFamily="18" charset="0"/>
              </a:rPr>
              <a:t>) Political structures (social class/caste, elite, interest groups, bureaucracy, political parties and factions)</a:t>
            </a:r>
          </a:p>
          <a:p>
            <a:pPr algn="just"/>
            <a:r>
              <a:rPr lang="en-GB" sz="2200" dirty="0">
                <a:latin typeface="Times New Roman" panose="02020603050405020304" pitchFamily="18" charset="0"/>
                <a:cs typeface="Times New Roman" panose="02020603050405020304" pitchFamily="18" charset="0"/>
              </a:rPr>
              <a:t>(ii) Political life (electoral process, political communication, opinion formation, etc.)</a:t>
            </a:r>
          </a:p>
          <a:p>
            <a:pPr algn="just"/>
            <a:r>
              <a:rPr lang="en-GB" sz="2200" dirty="0">
                <a:latin typeface="Times New Roman" panose="02020603050405020304" pitchFamily="18" charset="0"/>
                <a:cs typeface="Times New Roman" panose="02020603050405020304" pitchFamily="18" charset="0"/>
              </a:rPr>
              <a:t>(iii) Political leadership (bases, types and operation of community power structure)</a:t>
            </a:r>
          </a:p>
          <a:p>
            <a:pPr algn="just"/>
            <a:r>
              <a:rPr lang="en-GB" sz="2200" dirty="0">
                <a:latin typeface="Times New Roman" panose="02020603050405020304" pitchFamily="18" charset="0"/>
                <a:cs typeface="Times New Roman" panose="02020603050405020304" pitchFamily="18" charset="0"/>
              </a:rPr>
              <a:t>(iv) Political development (concept and indices of its measurement, its social bases and prerequisites and its relationship to social change and modernization)</a:t>
            </a:r>
          </a:p>
        </p:txBody>
      </p:sp>
    </p:spTree>
    <p:extLst>
      <p:ext uri="{BB962C8B-B14F-4D97-AF65-F5344CB8AC3E}">
        <p14:creationId xmlns:p14="http://schemas.microsoft.com/office/powerpoint/2010/main" val="135729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E2C4A6-AE7B-7F9E-7E86-B257191531DD}"/>
              </a:ext>
            </a:extLst>
          </p:cNvPr>
          <p:cNvSpPr txBox="1"/>
          <p:nvPr/>
        </p:nvSpPr>
        <p:spPr>
          <a:xfrm>
            <a:off x="76200" y="381000"/>
            <a:ext cx="8839200" cy="3816429"/>
          </a:xfrm>
          <a:prstGeom prst="rect">
            <a:avLst/>
          </a:prstGeom>
          <a:noFill/>
        </p:spPr>
        <p:txBody>
          <a:bodyPr wrap="square">
            <a:spAutoFit/>
          </a:bodyPr>
          <a:lstStyle/>
          <a:p>
            <a:pPr algn="just"/>
            <a:r>
              <a:rPr lang="en-GB" sz="2200" dirty="0">
                <a:latin typeface="Times New Roman" panose="02020603050405020304" pitchFamily="18" charset="0"/>
                <a:cs typeface="Times New Roman" panose="02020603050405020304" pitchFamily="18" charset="0"/>
              </a:rPr>
              <a:t>To illustrate, it can be pointed out that on one hand, </a:t>
            </a:r>
            <a:r>
              <a:rPr lang="en-GB" sz="2200" b="1" dirty="0">
                <a:latin typeface="Times New Roman" panose="02020603050405020304" pitchFamily="18" charset="0"/>
                <a:cs typeface="Times New Roman" panose="02020603050405020304" pitchFamily="18" charset="0"/>
              </a:rPr>
              <a:t>sociologists focus their attention on the sub-areas of the social system</a:t>
            </a:r>
            <a:r>
              <a:rPr lang="en-GB" sz="2200" dirty="0">
                <a:latin typeface="Times New Roman" panose="02020603050405020304" pitchFamily="18" charset="0"/>
                <a:cs typeface="Times New Roman" panose="02020603050405020304" pitchFamily="18" charset="0"/>
              </a:rPr>
              <a:t>, and </a:t>
            </a:r>
            <a:r>
              <a:rPr lang="en-GB" sz="2200" b="1" dirty="0">
                <a:latin typeface="Times New Roman" panose="02020603050405020304" pitchFamily="18" charset="0"/>
                <a:cs typeface="Times New Roman" panose="02020603050405020304" pitchFamily="18" charset="0"/>
              </a:rPr>
              <a:t>political scientists concentrate on the study of law, local, state and national governments, comparative government, political systems, public administration and international relations.</a:t>
            </a:r>
            <a:r>
              <a:rPr lang="en-GB" sz="2200" dirty="0">
                <a:latin typeface="Times New Roman" panose="02020603050405020304" pitchFamily="18" charset="0"/>
                <a:cs typeface="Times New Roman" panose="02020603050405020304" pitchFamily="18" charset="0"/>
              </a:rPr>
              <a:t> </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On the other hand, </a:t>
            </a:r>
            <a:r>
              <a:rPr lang="en-GB" sz="2200" b="1" dirty="0">
                <a:latin typeface="Times New Roman" panose="02020603050405020304" pitchFamily="18" charset="0"/>
                <a:cs typeface="Times New Roman" panose="02020603050405020304" pitchFamily="18" charset="0"/>
              </a:rPr>
              <a:t>political sociologists </a:t>
            </a:r>
            <a:r>
              <a:rPr lang="en-GB" sz="2200" dirty="0">
                <a:latin typeface="Times New Roman" panose="02020603050405020304" pitchFamily="18" charset="0"/>
                <a:cs typeface="Times New Roman" panose="02020603050405020304" pitchFamily="18" charset="0"/>
              </a:rPr>
              <a:t>ought to be concerned with topics of </a:t>
            </a:r>
            <a:r>
              <a:rPr lang="en-GB" sz="2200" b="1" dirty="0">
                <a:latin typeface="Times New Roman" panose="02020603050405020304" pitchFamily="18" charset="0"/>
                <a:cs typeface="Times New Roman" panose="02020603050405020304" pitchFamily="18" charset="0"/>
              </a:rPr>
              <a:t>social stratification and political power: socio- economic systems and political regimes, interest groups, political parties, bureaucracy, political socialization, electoral behaviour, social movements and political mobilization.</a:t>
            </a:r>
          </a:p>
        </p:txBody>
      </p:sp>
    </p:spTree>
    <p:extLst>
      <p:ext uri="{BB962C8B-B14F-4D97-AF65-F5344CB8AC3E}">
        <p14:creationId xmlns:p14="http://schemas.microsoft.com/office/powerpoint/2010/main" val="558994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95CED6-9CEF-2462-D8A9-2EFA03F3F454}"/>
              </a:ext>
            </a:extLst>
          </p:cNvPr>
          <p:cNvSpPr txBox="1"/>
          <p:nvPr/>
        </p:nvSpPr>
        <p:spPr>
          <a:xfrm>
            <a:off x="0" y="304800"/>
            <a:ext cx="9220200" cy="5847755"/>
          </a:xfrm>
          <a:prstGeom prst="rect">
            <a:avLst/>
          </a:prstGeom>
          <a:noFill/>
        </p:spPr>
        <p:txBody>
          <a:bodyPr wrap="square">
            <a:spAutoFit/>
          </a:bodyPr>
          <a:lstStyle/>
          <a:p>
            <a:pPr algn="just"/>
            <a:r>
              <a:rPr lang="en-GB" sz="2200" b="1" dirty="0">
                <a:latin typeface="Times New Roman" panose="02020603050405020304" pitchFamily="18" charset="0"/>
                <a:cs typeface="Times New Roman" panose="02020603050405020304" pitchFamily="18" charset="0"/>
              </a:rPr>
              <a:t>Importance</a:t>
            </a:r>
          </a:p>
          <a:p>
            <a:pPr algn="just"/>
            <a:endParaRPr lang="en-GB" sz="2200" b="1"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There are </a:t>
            </a:r>
            <a:r>
              <a:rPr lang="en-GB" sz="2200" b="1" dirty="0">
                <a:latin typeface="Times New Roman" panose="02020603050405020304" pitchFamily="18" charset="0"/>
                <a:cs typeface="Times New Roman" panose="02020603050405020304" pitchFamily="18" charset="0"/>
              </a:rPr>
              <a:t>four main areas of research that are important in present-day political sociology.</a:t>
            </a:r>
            <a:r>
              <a:rPr lang="en-GB" sz="2200" dirty="0">
                <a:latin typeface="Times New Roman" panose="02020603050405020304" pitchFamily="18" charset="0"/>
                <a:cs typeface="Times New Roman" panose="02020603050405020304" pitchFamily="18" charset="0"/>
              </a:rPr>
              <a:t> They are as follows:</a:t>
            </a:r>
          </a:p>
          <a:p>
            <a:pPr algn="just"/>
            <a:endParaRPr lang="en-GB" sz="2200" dirty="0">
              <a:latin typeface="Times New Roman" panose="02020603050405020304" pitchFamily="18" charset="0"/>
              <a:cs typeface="Times New Roman" panose="02020603050405020304" pitchFamily="18" charset="0"/>
            </a:endParaRPr>
          </a:p>
          <a:p>
            <a:pPr marL="514350" indent="-514350" algn="just">
              <a:buAutoNum type="romanLcParenBoth"/>
            </a:pPr>
            <a:r>
              <a:rPr lang="en-GB" sz="2200" dirty="0">
                <a:latin typeface="Times New Roman" panose="02020603050405020304" pitchFamily="18" charset="0"/>
                <a:cs typeface="Times New Roman" panose="02020603050405020304" pitchFamily="18" charset="0"/>
              </a:rPr>
              <a:t>The socio-political formation of the modern state</a:t>
            </a:r>
          </a:p>
          <a:p>
            <a:pPr marL="514350" indent="-514350" algn="just">
              <a:buAutoNum type="romanLcParenBoth"/>
            </a:pPr>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(ii) How social inequality between groups (class, race, gender, etc.) influences</a:t>
            </a:r>
          </a:p>
          <a:p>
            <a:pPr algn="just"/>
            <a:r>
              <a:rPr lang="en-GB" sz="2200" dirty="0">
                <a:latin typeface="Times New Roman" panose="02020603050405020304" pitchFamily="18" charset="0"/>
                <a:cs typeface="Times New Roman" panose="02020603050405020304" pitchFamily="18" charset="0"/>
              </a:rPr>
              <a:t>Politics?</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(iii) How public personalities, social movements and trends outside of the formal institutions of political power affect politics?</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(iv) Power relationships within and between social groups (e.g., families, workplaces, bureaucracy, media, etc.). Contemporary theorists include Robert A. Dahl, Seymour Martin </a:t>
            </a:r>
            <a:r>
              <a:rPr lang="en-GB" sz="2200" dirty="0" err="1">
                <a:latin typeface="Times New Roman" panose="02020603050405020304" pitchFamily="18" charset="0"/>
                <a:cs typeface="Times New Roman" panose="02020603050405020304" pitchFamily="18" charset="0"/>
              </a:rPr>
              <a:t>Lipset</a:t>
            </a:r>
            <a:r>
              <a:rPr lang="en-GB" sz="2200" dirty="0">
                <a:latin typeface="Times New Roman" panose="02020603050405020304" pitchFamily="18" charset="0"/>
                <a:cs typeface="Times New Roman" panose="02020603050405020304" pitchFamily="18" charset="0"/>
              </a:rPr>
              <a:t>, Theda Skocpol, Luc </a:t>
            </a:r>
            <a:r>
              <a:rPr lang="en-GB" sz="2200" dirty="0" err="1">
                <a:latin typeface="Times New Roman" panose="02020603050405020304" pitchFamily="18" charset="0"/>
                <a:cs typeface="Times New Roman" panose="02020603050405020304" pitchFamily="18" charset="0"/>
              </a:rPr>
              <a:t>Boltanski</a:t>
            </a:r>
            <a:r>
              <a:rPr lang="en-GB" sz="2200" dirty="0">
                <a:latin typeface="Times New Roman" panose="02020603050405020304" pitchFamily="18" charset="0"/>
                <a:cs typeface="Times New Roman" panose="02020603050405020304" pitchFamily="18" charset="0"/>
              </a:rPr>
              <a:t> and </a:t>
            </a:r>
            <a:r>
              <a:rPr lang="en-GB" sz="2200" dirty="0" err="1">
                <a:latin typeface="Times New Roman" panose="02020603050405020304" pitchFamily="18" charset="0"/>
                <a:cs typeface="Times New Roman" panose="02020603050405020304" pitchFamily="18" charset="0"/>
              </a:rPr>
              <a:t>Nicos</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Poulantzas</a:t>
            </a:r>
            <a:r>
              <a:rPr lang="en-GB"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354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904500"/>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8F6CBB-AD43-41B4-AC8D-4FB5D65D6601}"/>
              </a:ext>
            </a:extLst>
          </p:cNvPr>
          <p:cNvSpPr/>
          <p:nvPr/>
        </p:nvSpPr>
        <p:spPr>
          <a:xfrm>
            <a:off x="0" y="152400"/>
            <a:ext cx="8915400" cy="1231106"/>
          </a:xfrm>
          <a:prstGeom prst="rect">
            <a:avLst/>
          </a:prstGeom>
        </p:spPr>
        <p:txBody>
          <a:bodyPr wrap="square">
            <a:spAutoFit/>
          </a:bodyPr>
          <a:lstStyle/>
          <a:p>
            <a:endParaRPr lang="en-US" sz="2800" b="1" dirty="0"/>
          </a:p>
          <a:p>
            <a:endParaRPr lang="en-US" sz="2800" b="1" dirty="0"/>
          </a:p>
          <a:p>
            <a:endParaRPr lang="en-US" dirty="0"/>
          </a:p>
        </p:txBody>
      </p:sp>
      <p:sp>
        <p:nvSpPr>
          <p:cNvPr id="6" name="TextBox 5">
            <a:extLst>
              <a:ext uri="{FF2B5EF4-FFF2-40B4-BE49-F238E27FC236}">
                <a16:creationId xmlns:a16="http://schemas.microsoft.com/office/drawing/2014/main" id="{68149F00-2314-A2BE-5937-CB337722623A}"/>
              </a:ext>
            </a:extLst>
          </p:cNvPr>
          <p:cNvSpPr txBox="1"/>
          <p:nvPr/>
        </p:nvSpPr>
        <p:spPr>
          <a:xfrm>
            <a:off x="35859" y="304800"/>
            <a:ext cx="9144000" cy="5765681"/>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GB" sz="2000" b="1" dirty="0">
                <a:latin typeface="Times New Roman" panose="02020603050405020304" pitchFamily="18" charset="0"/>
                <a:cs typeface="Times New Roman" panose="02020603050405020304" pitchFamily="18" charset="0"/>
              </a:rPr>
              <a:t>We </a:t>
            </a:r>
            <a:r>
              <a:rPr lang="en-GB" sz="2000" b="1" dirty="0">
                <a:solidFill>
                  <a:srgbClr val="FF0000"/>
                </a:solidFill>
                <a:latin typeface="Times New Roman" panose="02020603050405020304" pitchFamily="18" charset="0"/>
                <a:cs typeface="Times New Roman" panose="02020603050405020304" pitchFamily="18" charset="0"/>
              </a:rPr>
              <a:t>do not have politics when there is no society</a:t>
            </a:r>
            <a:r>
              <a:rPr lang="en-GB" sz="2000" dirty="0">
                <a:latin typeface="Times New Roman" panose="02020603050405020304" pitchFamily="18" charset="0"/>
                <a:cs typeface="Times New Roman" panose="02020603050405020304" pitchFamily="18" charset="0"/>
              </a:rPr>
              <a:t>, and </a:t>
            </a:r>
            <a:r>
              <a:rPr lang="en-GB" sz="2000" dirty="0">
                <a:solidFill>
                  <a:srgbClr val="FF0000"/>
                </a:solidFill>
                <a:latin typeface="Times New Roman" panose="02020603050405020304" pitchFamily="18" charset="0"/>
                <a:cs typeface="Times New Roman" panose="02020603050405020304" pitchFamily="18" charset="0"/>
              </a:rPr>
              <a:t>we cannot find a society without politics.</a:t>
            </a:r>
            <a:r>
              <a:rPr lang="en-GB" sz="2000" dirty="0">
                <a:latin typeface="Times New Roman" panose="02020603050405020304" pitchFamily="18" charset="0"/>
                <a:cs typeface="Times New Roman" panose="02020603050405020304" pitchFamily="18" charset="0"/>
              </a:rPr>
              <a:t> The moment society comes to existence, politics emerges</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 In other words</a:t>
            </a:r>
            <a:r>
              <a:rPr lang="en-US" sz="20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society comes first and politics second</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 </a:t>
            </a:r>
          </a:p>
          <a:p>
            <a:pPr marL="342900" indent="-342900" algn="just">
              <a:lnSpc>
                <a:spcPct val="107000"/>
              </a:lnSpc>
              <a:spcAft>
                <a:spcPts val="800"/>
              </a:spcAft>
              <a:buFont typeface="Arial" panose="020B0604020202020204" pitchFamily="34" charset="0"/>
              <a:buChar char="•"/>
            </a:pPr>
            <a:endParaRPr lang="en-US" sz="2200" kern="1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Let us look at some more definitions:</a:t>
            </a:r>
            <a:endParaRPr lang="en-GB" sz="2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 R. Bendix and S. M. </a:t>
            </a: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Lipset</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state that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political sociology starts with society and examines how it affects the state</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GB" sz="2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 Robert E. Dowse and John Hughes call political sociology as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the study of </a:t>
            </a:r>
            <a:r>
              <a:rPr lang="en-US" sz="2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political </a:t>
            </a:r>
            <a:r>
              <a:rPr lang="en-US" sz="2200" b="1" kern="1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behaviour</a:t>
            </a:r>
            <a:r>
              <a:rPr lang="en-US" sz="2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within a sociological perspective of framework</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GB" sz="2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200" kern="100" dirty="0">
                <a:latin typeface="Times New Roman" panose="02020603050405020304" pitchFamily="18" charset="0"/>
                <a:ea typeface="Calibri" panose="020F0502020204030204" pitchFamily="34" charset="0"/>
                <a:cs typeface="Arial" panose="020B0604020202020204" pitchFamily="34" charset="0"/>
              </a:rPr>
              <a:t>B</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y Michael Rush and Phillip </a:t>
            </a:r>
            <a:r>
              <a:rPr lang="en-US" sz="2200" kern="100" dirty="0" err="1">
                <a:effectLst/>
                <a:latin typeface="Times New Roman" panose="02020603050405020304" pitchFamily="18" charset="0"/>
                <a:ea typeface="Calibri" panose="020F0502020204030204" pitchFamily="34" charset="0"/>
                <a:cs typeface="Arial" panose="020B0604020202020204" pitchFamily="34" charset="0"/>
              </a:rPr>
              <a:t>Althoff</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Political sociology is a subject area which examines the links between politics and society, between social </a:t>
            </a:r>
            <a:r>
              <a:rPr lang="en-US" sz="2200" b="1" kern="1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behaviour</a:t>
            </a:r>
            <a:r>
              <a:rPr lang="en-US" sz="2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and political </a:t>
            </a:r>
            <a:r>
              <a:rPr lang="en-US" sz="2200" b="1" kern="1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behaviour</a:t>
            </a:r>
            <a:r>
              <a:rPr lang="en-US" sz="22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sz="2200"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GB" sz="22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95288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97E88E-61AE-422C-AB08-543590CAB664}"/>
              </a:ext>
            </a:extLst>
          </p:cNvPr>
          <p:cNvSpPr/>
          <p:nvPr/>
        </p:nvSpPr>
        <p:spPr>
          <a:xfrm>
            <a:off x="76200" y="0"/>
            <a:ext cx="8915400" cy="369332"/>
          </a:xfrm>
          <a:prstGeom prst="rect">
            <a:avLst/>
          </a:prstGeom>
        </p:spPr>
        <p:txBody>
          <a:bodyPr wrap="square">
            <a:spAutoFit/>
          </a:bodyPr>
          <a:lstStyle/>
          <a:p>
            <a:r>
              <a:rPr lang="en-US" dirty="0"/>
              <a:t> </a:t>
            </a:r>
            <a:endParaRPr lang="en-US" sz="2400" dirty="0"/>
          </a:p>
        </p:txBody>
      </p:sp>
      <p:sp>
        <p:nvSpPr>
          <p:cNvPr id="8" name="TextBox 7">
            <a:extLst>
              <a:ext uri="{FF2B5EF4-FFF2-40B4-BE49-F238E27FC236}">
                <a16:creationId xmlns:a16="http://schemas.microsoft.com/office/drawing/2014/main" id="{5D5469EC-0BF7-1AB0-EB55-28D87C7BE620}"/>
              </a:ext>
            </a:extLst>
          </p:cNvPr>
          <p:cNvSpPr txBox="1"/>
          <p:nvPr/>
        </p:nvSpPr>
        <p:spPr>
          <a:xfrm>
            <a:off x="-21515" y="-76200"/>
            <a:ext cx="8991600" cy="5039200"/>
          </a:xfrm>
          <a:prstGeom prst="rect">
            <a:avLst/>
          </a:prstGeom>
          <a:noFill/>
        </p:spPr>
        <p:txBody>
          <a:bodyPr wrap="square">
            <a:spAutoFit/>
          </a:bodyPr>
          <a:lstStyle/>
          <a:p>
            <a:pPr algn="just">
              <a:lnSpc>
                <a:spcPct val="107000"/>
              </a:lnSpc>
              <a:spcAft>
                <a:spcPts val="800"/>
              </a:spcAft>
            </a:pPr>
            <a:endParaRPr lang="en-US" sz="2200" kern="1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US" sz="2200" kern="100" dirty="0">
                <a:effectLst/>
                <a:latin typeface="Times New Roman" panose="02020603050405020304" pitchFamily="18" charset="0"/>
                <a:ea typeface="Calibri" panose="020F0502020204030204" pitchFamily="34" charset="0"/>
                <a:cs typeface="Arial" panose="020B0604020202020204" pitchFamily="34" charset="0"/>
              </a:rPr>
              <a:t>Political sociology is a subdiscipline within the broader framework of sociology.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It deals with the social circumstances of politics</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that is, </a:t>
            </a: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how politics is shaped by and shapes other events in societies</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a:t>
            </a:r>
          </a:p>
          <a:p>
            <a:pPr marL="342900" indent="-342900" algn="just">
              <a:lnSpc>
                <a:spcPct val="107000"/>
              </a:lnSpc>
              <a:spcAft>
                <a:spcPts val="800"/>
              </a:spcAft>
              <a:buFont typeface="Arial" panose="020B0604020202020204" pitchFamily="34" charset="0"/>
              <a:buChar char="•"/>
            </a:pPr>
            <a:endParaRPr lang="en-US" sz="2200" b="1" kern="100" dirty="0">
              <a:effectLst/>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en-US" sz="2200" b="1" kern="100" dirty="0">
                <a:effectLst/>
                <a:latin typeface="Times New Roman" panose="02020603050405020304" pitchFamily="18" charset="0"/>
                <a:ea typeface="Calibri" panose="020F0502020204030204" pitchFamily="34" charset="0"/>
                <a:cs typeface="Arial" panose="020B0604020202020204" pitchFamily="34" charset="0"/>
              </a:rPr>
              <a:t>It explores how various social forces work together to change political policies</a:t>
            </a:r>
            <a:r>
              <a:rPr lang="en-US" sz="2200" kern="100" dirty="0">
                <a:effectLst/>
                <a:latin typeface="Times New Roman" panose="02020603050405020304" pitchFamily="18" charset="0"/>
                <a:ea typeface="Calibri" panose="020F0502020204030204" pitchFamily="34" charset="0"/>
                <a:cs typeface="Arial" panose="020B0604020202020204" pitchFamily="34" charset="0"/>
              </a:rPr>
              <a:t>. The historical context of political theories, the role of social groups and the formation of the State constitute an integral part of the subject. </a:t>
            </a:r>
          </a:p>
          <a:p>
            <a:pPr marL="342900" indent="-342900" algn="just">
              <a:lnSpc>
                <a:spcPct val="107000"/>
              </a:lnSpc>
              <a:spcAft>
                <a:spcPts val="800"/>
              </a:spcAft>
              <a:buFont typeface="Arial" panose="020B0604020202020204" pitchFamily="34" charset="0"/>
              <a:buChar char="•"/>
            </a:pPr>
            <a:endParaRPr lang="en-US" sz="2200" kern="100" dirty="0">
              <a:effectLst/>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endParaRPr lang="en-US" sz="2200" kern="100" dirty="0">
              <a:effectLst/>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Arial" panose="020B0604020202020204" pitchFamily="34" charset="0"/>
              <a:buChar char="•"/>
            </a:pPr>
            <a:endParaRPr lang="en-GB" sz="22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52418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405369"/>
            <a:ext cx="7467600" cy="358816"/>
          </a:xfrm>
          <a:prstGeom prst="rect">
            <a:avLst/>
          </a:prstGeom>
        </p:spPr>
        <p:txBody>
          <a:bodyPr wrap="square">
            <a:spAutoFit/>
          </a:bodyPr>
          <a:lstStyle/>
          <a:p>
            <a:pPr algn="ctr" rtl="1">
              <a:lnSpc>
                <a:spcPct val="115000"/>
              </a:lnSpc>
              <a:spcAft>
                <a:spcPts val="1000"/>
              </a:spcAft>
            </a:pPr>
            <a:endParaRPr lang="en-US" sz="1600" dirty="0">
              <a:effectLst/>
              <a:latin typeface="Calibri"/>
              <a:ea typeface="Calibri"/>
              <a:cs typeface="Arial"/>
            </a:endParaRPr>
          </a:p>
        </p:txBody>
      </p:sp>
      <p:sp>
        <p:nvSpPr>
          <p:cNvPr id="3" name="TextBox 2">
            <a:extLst>
              <a:ext uri="{FF2B5EF4-FFF2-40B4-BE49-F238E27FC236}">
                <a16:creationId xmlns:a16="http://schemas.microsoft.com/office/drawing/2014/main" id="{6FE1A8EE-CED5-F826-396E-4087E9818D2D}"/>
              </a:ext>
            </a:extLst>
          </p:cNvPr>
          <p:cNvSpPr txBox="1"/>
          <p:nvPr/>
        </p:nvSpPr>
        <p:spPr>
          <a:xfrm>
            <a:off x="76200" y="76200"/>
            <a:ext cx="8991600" cy="6740307"/>
          </a:xfrm>
          <a:prstGeom prst="rect">
            <a:avLst/>
          </a:prstGeom>
          <a:noFill/>
        </p:spPr>
        <p:txBody>
          <a:bodyPr wrap="square">
            <a:spAutoFit/>
          </a:bodyPr>
          <a:lstStyle/>
          <a:p>
            <a:pPr algn="just"/>
            <a:r>
              <a:rPr lang="en-GB" sz="2400" b="1" dirty="0">
                <a:latin typeface="Times New Roman" panose="02020603050405020304" pitchFamily="18" charset="0"/>
                <a:cs typeface="Times New Roman" panose="02020603050405020304" pitchFamily="18" charset="0"/>
              </a:rPr>
              <a:t>Definitions</a:t>
            </a:r>
            <a:r>
              <a:rPr lang="en-GB" sz="2400" dirty="0">
                <a:latin typeface="Times New Roman" panose="02020603050405020304" pitchFamily="18" charset="0"/>
                <a:cs typeface="Times New Roman" panose="02020603050405020304" pitchFamily="18" charset="0"/>
              </a:rPr>
              <a:t> of political sociology divided into </a:t>
            </a:r>
            <a:r>
              <a:rPr lang="en-GB" sz="2400" b="1" dirty="0">
                <a:latin typeface="Times New Roman" panose="02020603050405020304" pitchFamily="18" charset="0"/>
                <a:cs typeface="Times New Roman" panose="02020603050405020304" pitchFamily="18" charset="0"/>
              </a:rPr>
              <a:t>three categories</a:t>
            </a:r>
            <a:r>
              <a:rPr lang="en-GB" sz="2400" dirty="0">
                <a:latin typeface="Times New Roman" panose="02020603050405020304" pitchFamily="18" charset="0"/>
                <a:cs typeface="Times New Roman" panose="02020603050405020304" pitchFamily="18" charset="0"/>
              </a:rPr>
              <a:t>:</a:t>
            </a:r>
          </a:p>
          <a:p>
            <a:pPr algn="just"/>
            <a:endParaRPr lang="en-GB" sz="2400" b="1" dirty="0">
              <a:latin typeface="Times New Roman" panose="02020603050405020304" pitchFamily="18" charset="0"/>
              <a:cs typeface="Times New Roman" panose="02020603050405020304" pitchFamily="18" charset="0"/>
            </a:endParaRPr>
          </a:p>
          <a:p>
            <a:pPr algn="just"/>
            <a:r>
              <a:rPr lang="en-GB" sz="2400" b="1" dirty="0">
                <a:latin typeface="Times New Roman" panose="02020603050405020304" pitchFamily="18" charset="0"/>
                <a:cs typeface="Times New Roman" panose="02020603050405020304" pitchFamily="18" charset="0"/>
              </a:rPr>
              <a:t>First</a:t>
            </a:r>
            <a:r>
              <a:rPr lang="en-GB" sz="2400" dirty="0">
                <a:latin typeface="Times New Roman" panose="02020603050405020304" pitchFamily="18" charset="0"/>
                <a:cs typeface="Times New Roman" panose="02020603050405020304" pitchFamily="18" charset="0"/>
              </a:rPr>
              <a:t>, political sociology as the science of </a:t>
            </a:r>
            <a:r>
              <a:rPr lang="en-GB" sz="2400" b="1" dirty="0">
                <a:latin typeface="Times New Roman" panose="02020603050405020304" pitchFamily="18" charset="0"/>
                <a:cs typeface="Times New Roman" panose="02020603050405020304" pitchFamily="18" charset="0"/>
              </a:rPr>
              <a:t>studying political phenomena and institutions.</a:t>
            </a:r>
          </a:p>
          <a:p>
            <a:pPr algn="just"/>
            <a:r>
              <a:rPr lang="en-GB" sz="2400" dirty="0">
                <a:latin typeface="Times New Roman" panose="02020603050405020304" pitchFamily="18" charset="0"/>
                <a:cs typeface="Times New Roman" panose="02020603050405020304" pitchFamily="18" charset="0"/>
              </a:rPr>
              <a:t>  </a:t>
            </a:r>
            <a:r>
              <a:rPr lang="en-GB" sz="2400" b="1" dirty="0">
                <a:solidFill>
                  <a:srgbClr val="FF0000"/>
                </a:solidFill>
                <a:latin typeface="Times New Roman" panose="02020603050405020304" pitchFamily="18" charset="0"/>
                <a:cs typeface="Times New Roman" panose="02020603050405020304" pitchFamily="18" charset="0"/>
              </a:rPr>
              <a:t>The difference between political sociology and political science </a:t>
            </a:r>
            <a:r>
              <a:rPr lang="en-GB" sz="2400" dirty="0">
                <a:latin typeface="Times New Roman" panose="02020603050405020304" pitchFamily="18" charset="0"/>
                <a:cs typeface="Times New Roman" panose="02020603050405020304" pitchFamily="18" charset="0"/>
              </a:rPr>
              <a:t>is that political sociology is the science of </a:t>
            </a:r>
            <a:r>
              <a:rPr lang="en-GB" sz="2400" b="1" dirty="0">
                <a:latin typeface="Times New Roman" panose="02020603050405020304" pitchFamily="18" charset="0"/>
                <a:cs typeface="Times New Roman" panose="02020603050405020304" pitchFamily="18" charset="0"/>
              </a:rPr>
              <a:t>studying the influence of society on politics</a:t>
            </a:r>
            <a:r>
              <a:rPr lang="en-GB" sz="2400" dirty="0">
                <a:latin typeface="Times New Roman" panose="02020603050405020304" pitchFamily="18" charset="0"/>
                <a:cs typeface="Times New Roman" panose="02020603050405020304" pitchFamily="18" charset="0"/>
              </a:rPr>
              <a:t>, but political science is the </a:t>
            </a:r>
            <a:r>
              <a:rPr lang="en-GB" sz="2400" dirty="0">
                <a:solidFill>
                  <a:srgbClr val="FF0000"/>
                </a:solidFill>
                <a:latin typeface="Times New Roman" panose="02020603050405020304" pitchFamily="18" charset="0"/>
                <a:cs typeface="Times New Roman" panose="02020603050405020304" pitchFamily="18" charset="0"/>
              </a:rPr>
              <a:t>influence of the principles of power</a:t>
            </a:r>
            <a:r>
              <a:rPr lang="en-GB" sz="2400" dirty="0">
                <a:latin typeface="Times New Roman" panose="02020603050405020304" pitchFamily="18" charset="0"/>
                <a:cs typeface="Times New Roman" panose="02020603050405020304" pitchFamily="18" charset="0"/>
              </a:rPr>
              <a:t>, political processes, and decision-making on social relations.</a:t>
            </a:r>
          </a:p>
          <a:p>
            <a:pPr algn="just"/>
            <a:r>
              <a:rPr lang="en-GB" sz="2400" b="1" dirty="0">
                <a:latin typeface="Times New Roman" panose="02020603050405020304" pitchFamily="18" charset="0"/>
                <a:cs typeface="Times New Roman" panose="02020603050405020304" pitchFamily="18" charset="0"/>
              </a:rPr>
              <a:t>Second, political sociology as the science of power and authority:</a:t>
            </a:r>
          </a:p>
          <a:p>
            <a:pPr algn="just"/>
            <a:r>
              <a:rPr lang="en-GB" sz="2400" dirty="0">
                <a:latin typeface="Times New Roman" panose="02020603050405020304" pitchFamily="18" charset="0"/>
                <a:cs typeface="Times New Roman" panose="02020603050405020304" pitchFamily="18" charset="0"/>
              </a:rPr>
              <a:t> They believe that political sociology </a:t>
            </a:r>
            <a:r>
              <a:rPr lang="en-GB" sz="2400" dirty="0">
                <a:solidFill>
                  <a:srgbClr val="FF0000"/>
                </a:solidFill>
                <a:latin typeface="Times New Roman" panose="02020603050405020304" pitchFamily="18" charset="0"/>
                <a:cs typeface="Times New Roman" panose="02020603050405020304" pitchFamily="18" charset="0"/>
              </a:rPr>
              <a:t>tries to find the social dimensions of power.</a:t>
            </a:r>
            <a:r>
              <a:rPr lang="en-GB" sz="2400" dirty="0">
                <a:latin typeface="Times New Roman" panose="02020603050405020304" pitchFamily="18" charset="0"/>
                <a:cs typeface="Times New Roman" panose="02020603050405020304" pitchFamily="18" charset="0"/>
              </a:rPr>
              <a:t> Political sociology is a </a:t>
            </a:r>
            <a:r>
              <a:rPr lang="en-GB" sz="2400" b="1" dirty="0">
                <a:latin typeface="Times New Roman" panose="02020603050405020304" pitchFamily="18" charset="0"/>
                <a:cs typeface="Times New Roman" panose="02020603050405020304" pitchFamily="18" charset="0"/>
              </a:rPr>
              <a:t>branch of sociology </a:t>
            </a:r>
            <a:r>
              <a:rPr lang="en-GB" sz="2400" dirty="0">
                <a:latin typeface="Times New Roman" panose="02020603050405020304" pitchFamily="18" charset="0"/>
                <a:cs typeface="Times New Roman" panose="02020603050405020304" pitchFamily="18" charset="0"/>
              </a:rPr>
              <a:t>that emphasizes the study of social and political conflicts that impact on the distribution of power.</a:t>
            </a:r>
          </a:p>
          <a:p>
            <a:pPr algn="just"/>
            <a:r>
              <a:rPr lang="en-GB" sz="2400" b="1" dirty="0">
                <a:latin typeface="Times New Roman" panose="02020603050405020304" pitchFamily="18" charset="0"/>
                <a:cs typeface="Times New Roman" panose="02020603050405020304" pitchFamily="18" charset="0"/>
              </a:rPr>
              <a:t>Third</a:t>
            </a:r>
            <a:r>
              <a:rPr lang="en-GB" sz="24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political sociology as the science of studying socio-political relevance:</a:t>
            </a:r>
          </a:p>
          <a:p>
            <a:pPr algn="just"/>
            <a:r>
              <a:rPr lang="en-GB" sz="2400" dirty="0">
                <a:latin typeface="Times New Roman" panose="02020603050405020304" pitchFamily="18" charset="0"/>
                <a:cs typeface="Times New Roman" panose="02020603050405020304" pitchFamily="18" charset="0"/>
              </a:rPr>
              <a:t>It is a science that studies the </a:t>
            </a:r>
            <a:r>
              <a:rPr lang="en-GB" sz="2400" b="1" dirty="0">
                <a:latin typeface="Times New Roman" panose="02020603050405020304" pitchFamily="18" charset="0"/>
                <a:cs typeface="Times New Roman" panose="02020603050405020304" pitchFamily="18" charset="0"/>
              </a:rPr>
              <a:t>relationship between politics and society </a:t>
            </a:r>
            <a:r>
              <a:rPr lang="en-GB" sz="2400" dirty="0">
                <a:latin typeface="Times New Roman" panose="02020603050405020304" pitchFamily="18" charset="0"/>
                <a:cs typeface="Times New Roman" panose="02020603050405020304" pitchFamily="18" charset="0"/>
              </a:rPr>
              <a:t>in the sense that </a:t>
            </a:r>
            <a:r>
              <a:rPr lang="en-GB" sz="2400" dirty="0">
                <a:solidFill>
                  <a:srgbClr val="FF0000"/>
                </a:solidFill>
                <a:latin typeface="Times New Roman" panose="02020603050405020304" pitchFamily="18" charset="0"/>
                <a:cs typeface="Times New Roman" panose="02020603050405020304" pitchFamily="18" charset="0"/>
              </a:rPr>
              <a:t>political phenomena are also social in nature.</a:t>
            </a:r>
          </a:p>
        </p:txBody>
      </p:sp>
    </p:spTree>
    <p:extLst>
      <p:ext uri="{BB962C8B-B14F-4D97-AF65-F5344CB8AC3E}">
        <p14:creationId xmlns:p14="http://schemas.microsoft.com/office/powerpoint/2010/main" val="32918862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51CB9FE-0F54-CFD8-E6BD-51D790410AE7}"/>
              </a:ext>
            </a:extLst>
          </p:cNvPr>
          <p:cNvSpPr txBox="1"/>
          <p:nvPr/>
        </p:nvSpPr>
        <p:spPr>
          <a:xfrm>
            <a:off x="51099" y="304800"/>
            <a:ext cx="9067800" cy="5847755"/>
          </a:xfrm>
          <a:prstGeom prst="rect">
            <a:avLst/>
          </a:prstGeom>
          <a:noFill/>
        </p:spPr>
        <p:txBody>
          <a:bodyPr wrap="square">
            <a:spAutoFit/>
          </a:bodyPr>
          <a:lstStyle/>
          <a:p>
            <a:pPr algn="just"/>
            <a:r>
              <a:rPr lang="en-GB" sz="2200" b="1" dirty="0">
                <a:latin typeface="Times New Roman" panose="02020603050405020304" pitchFamily="18" charset="0"/>
                <a:cs typeface="Times New Roman" panose="02020603050405020304" pitchFamily="18" charset="0"/>
              </a:rPr>
              <a:t>Nature</a:t>
            </a:r>
          </a:p>
          <a:p>
            <a:pPr algn="just"/>
            <a:endParaRPr lang="en-GB" sz="22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Political sociology seeks to </a:t>
            </a:r>
            <a:r>
              <a:rPr lang="en-GB" sz="2200" b="1" dirty="0">
                <a:latin typeface="Times New Roman" panose="02020603050405020304" pitchFamily="18" charset="0"/>
                <a:cs typeface="Times New Roman" panose="02020603050405020304" pitchFamily="18" charset="0"/>
              </a:rPr>
              <a:t>understand the process of interaction between government and society</a:t>
            </a:r>
            <a:r>
              <a:rPr lang="en-GB" sz="2200" dirty="0">
                <a:latin typeface="Times New Roman" panose="02020603050405020304" pitchFamily="18" charset="0"/>
                <a:cs typeface="Times New Roman" panose="02020603050405020304" pitchFamily="18" charset="0"/>
              </a:rPr>
              <a:t>, </a:t>
            </a:r>
            <a:r>
              <a:rPr lang="en-GB" sz="2200" b="1" dirty="0">
                <a:latin typeface="Times New Roman" panose="02020603050405020304" pitchFamily="18" charset="0"/>
                <a:cs typeface="Times New Roman" panose="02020603050405020304" pitchFamily="18" charset="0"/>
              </a:rPr>
              <a:t>decision-making authorities </a:t>
            </a:r>
            <a:r>
              <a:rPr lang="en-GB" sz="2200" dirty="0">
                <a:latin typeface="Times New Roman" panose="02020603050405020304" pitchFamily="18" charset="0"/>
                <a:cs typeface="Times New Roman" panose="02020603050405020304" pitchFamily="18" charset="0"/>
              </a:rPr>
              <a:t>and </a:t>
            </a:r>
            <a:r>
              <a:rPr lang="en-GB" sz="2200" b="1" dirty="0">
                <a:latin typeface="Times New Roman" panose="02020603050405020304" pitchFamily="18" charset="0"/>
                <a:cs typeface="Times New Roman" panose="02020603050405020304" pitchFamily="18" charset="0"/>
              </a:rPr>
              <a:t>conflicting social forces and interests.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It is the study of interactions and linkages between politics and society; between the </a:t>
            </a:r>
            <a:r>
              <a:rPr lang="en-GB" sz="2200" b="1" dirty="0">
                <a:latin typeface="Times New Roman" panose="02020603050405020304" pitchFamily="18" charset="0"/>
                <a:cs typeface="Times New Roman" panose="02020603050405020304" pitchFamily="18" charset="0"/>
              </a:rPr>
              <a:t>political system and its social, economic and cultural environment.</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b="1" dirty="0">
                <a:latin typeface="Times New Roman" panose="02020603050405020304" pitchFamily="18" charset="0"/>
                <a:cs typeface="Times New Roman" panose="02020603050405020304" pitchFamily="18" charset="0"/>
              </a:rPr>
              <a:t>It is concerned with problems regarding the management of conflict</a:t>
            </a:r>
            <a:r>
              <a:rPr lang="en-GB" sz="2200" dirty="0">
                <a:latin typeface="Times New Roman" panose="02020603050405020304" pitchFamily="18" charset="0"/>
                <a:cs typeface="Times New Roman" panose="02020603050405020304" pitchFamily="18" charset="0"/>
              </a:rPr>
              <a:t>, the articulation of interest and issues, and political integration and organization. The focal point in all these concerns is the independence of the interplay of socio-cultural, economic and political elements.</a:t>
            </a:r>
          </a:p>
          <a:p>
            <a:pPr algn="just"/>
            <a:endParaRPr lang="en-GB" sz="2200" dirty="0">
              <a:latin typeface="Times New Roman" panose="02020603050405020304" pitchFamily="18" charset="0"/>
              <a:cs typeface="Times New Roman" panose="02020603050405020304" pitchFamily="18" charset="0"/>
            </a:endParaRPr>
          </a:p>
          <a:p>
            <a:pPr algn="just"/>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322445"/>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BAE68D-005C-49EF-A692-FB576C03D57E}"/>
              </a:ext>
            </a:extLst>
          </p:cNvPr>
          <p:cNvSpPr/>
          <p:nvPr/>
        </p:nvSpPr>
        <p:spPr>
          <a:xfrm>
            <a:off x="304800" y="-9861"/>
            <a:ext cx="8915400" cy="4524315"/>
          </a:xfrm>
          <a:prstGeom prst="rect">
            <a:avLst/>
          </a:prstGeom>
        </p:spPr>
        <p:txBody>
          <a:bodyPr wrap="square">
            <a:spAutoFit/>
          </a:bodyPr>
          <a:lstStyle/>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id="{BACF9F73-DA9B-FBCA-444B-BCF33A32EA4F}"/>
              </a:ext>
            </a:extLst>
          </p:cNvPr>
          <p:cNvSpPr txBox="1"/>
          <p:nvPr/>
        </p:nvSpPr>
        <p:spPr>
          <a:xfrm>
            <a:off x="89647" y="228600"/>
            <a:ext cx="8964706" cy="5416868"/>
          </a:xfrm>
          <a:prstGeom prst="rect">
            <a:avLst/>
          </a:prstGeom>
          <a:noFill/>
        </p:spPr>
        <p:txBody>
          <a:bodyPr wrap="square">
            <a:spAutoFit/>
          </a:bodyPr>
          <a:lstStyle/>
          <a:p>
            <a:pPr marL="342900" indent="-342900" algn="just">
              <a:buFont typeface="Arial" panose="020B0604020202020204" pitchFamily="34" charset="0"/>
              <a:buChar char="•"/>
            </a:pPr>
            <a:r>
              <a:rPr lang="en-US" sz="2000" kern="100" dirty="0">
                <a:effectLst/>
                <a:latin typeface="Times New Roman" panose="02020603050405020304" pitchFamily="18" charset="0"/>
                <a:ea typeface="Calibri" panose="020F0502020204030204" pitchFamily="34" charset="0"/>
                <a:cs typeface="Arial" panose="020B0604020202020204" pitchFamily="34" charset="0"/>
              </a:rPr>
              <a:t>There are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various perspectives to the study of political sociology</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The primary perspectives include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functionalism</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fundamentalism</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social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stratification</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elitism</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000" b="1" kern="100" dirty="0">
                <a:effectLst/>
                <a:latin typeface="Times New Roman" panose="02020603050405020304" pitchFamily="18" charset="0"/>
                <a:ea typeface="Calibri" panose="020F0502020204030204" pitchFamily="34" charset="0"/>
                <a:cs typeface="Arial" panose="020B0604020202020204" pitchFamily="34" charset="0"/>
              </a:rPr>
              <a:t>bureaucracy</a:t>
            </a:r>
            <a:r>
              <a:rPr lang="en-US" sz="2000" kern="100" dirty="0">
                <a:effectLst/>
                <a:latin typeface="Times New Roman" panose="02020603050405020304" pitchFamily="18" charset="0"/>
                <a:ea typeface="Calibri" panose="020F0502020204030204" pitchFamily="34" charset="0"/>
                <a:cs typeface="Arial" panose="020B0604020202020204" pitchFamily="34" charset="0"/>
              </a:rPr>
              <a:t>, </a:t>
            </a:r>
            <a:r>
              <a:rPr lang="en-GB" sz="2000" b="1" dirty="0">
                <a:latin typeface="Times New Roman" panose="02020603050405020304" pitchFamily="18" charset="0"/>
                <a:cs typeface="Times New Roman" panose="02020603050405020304" pitchFamily="18" charset="0"/>
              </a:rPr>
              <a:t>institutionalism</a:t>
            </a:r>
            <a:r>
              <a:rPr lang="en-GB" sz="2000" dirty="0">
                <a:latin typeface="Times New Roman" panose="02020603050405020304" pitchFamily="18" charset="0"/>
                <a:cs typeface="Times New Roman" panose="02020603050405020304" pitchFamily="18" charset="0"/>
              </a:rPr>
              <a:t> and </a:t>
            </a:r>
            <a:r>
              <a:rPr lang="en-GB" sz="2000" b="1" dirty="0" err="1">
                <a:latin typeface="Times New Roman" panose="02020603050405020304" pitchFamily="18" charset="0"/>
                <a:cs typeface="Times New Roman" panose="02020603050405020304" pitchFamily="18" charset="0"/>
              </a:rPr>
              <a:t>behaviouralism</a:t>
            </a:r>
            <a:r>
              <a:rPr lang="en-GB" sz="2000" dirty="0">
                <a:latin typeface="Times New Roman" panose="02020603050405020304" pitchFamily="18" charset="0"/>
                <a:cs typeface="Times New Roman" panose="02020603050405020304" pitchFamily="18" charset="0"/>
              </a:rPr>
              <a:t>.</a:t>
            </a:r>
            <a:endParaRPr lang="en-US" sz="2000" kern="1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Indeed, The </a:t>
            </a:r>
            <a:r>
              <a:rPr lang="en-GB" sz="2200" b="1" dirty="0">
                <a:latin typeface="Times New Roman" panose="02020603050405020304" pitchFamily="18" charset="0"/>
                <a:cs typeface="Times New Roman" panose="02020603050405020304" pitchFamily="18" charset="0"/>
              </a:rPr>
              <a:t>perspective of political sociology </a:t>
            </a:r>
            <a:r>
              <a:rPr lang="en-GB" sz="2200" dirty="0">
                <a:latin typeface="Times New Roman" panose="02020603050405020304" pitchFamily="18" charset="0"/>
                <a:cs typeface="Times New Roman" panose="02020603050405020304" pitchFamily="18" charset="0"/>
              </a:rPr>
              <a:t>is </a:t>
            </a:r>
            <a:r>
              <a:rPr lang="en-GB" sz="2200" b="1" dirty="0">
                <a:latin typeface="Times New Roman" panose="02020603050405020304" pitchFamily="18" charset="0"/>
                <a:cs typeface="Times New Roman" panose="02020603050405020304" pitchFamily="18" charset="0"/>
              </a:rPr>
              <a:t>distinguished</a:t>
            </a:r>
            <a:r>
              <a:rPr lang="en-GB" sz="2200" dirty="0">
                <a:latin typeface="Times New Roman" panose="02020603050405020304" pitchFamily="18" charset="0"/>
                <a:cs typeface="Times New Roman" panose="02020603050405020304" pitchFamily="18" charset="0"/>
              </a:rPr>
              <a:t> from that of </a:t>
            </a:r>
            <a:r>
              <a:rPr lang="en-GB" sz="2200" b="1" dirty="0">
                <a:latin typeface="Times New Roman" panose="02020603050405020304" pitchFamily="18" charset="0"/>
                <a:cs typeface="Times New Roman" panose="02020603050405020304" pitchFamily="18" charset="0"/>
              </a:rPr>
              <a:t>institutionalism</a:t>
            </a:r>
            <a:r>
              <a:rPr lang="en-GB" sz="2200" dirty="0">
                <a:latin typeface="Times New Roman" panose="02020603050405020304" pitchFamily="18" charset="0"/>
                <a:cs typeface="Times New Roman" panose="02020603050405020304" pitchFamily="18" charset="0"/>
              </a:rPr>
              <a:t> and </a:t>
            </a:r>
            <a:r>
              <a:rPr lang="en-GB" sz="2200" b="1" dirty="0" err="1">
                <a:latin typeface="Times New Roman" panose="02020603050405020304" pitchFamily="18" charset="0"/>
                <a:cs typeface="Times New Roman" panose="02020603050405020304" pitchFamily="18" charset="0"/>
              </a:rPr>
              <a:t>behaviouralism</a:t>
            </a:r>
            <a:r>
              <a:rPr lang="en-GB" sz="22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 </a:t>
            </a:r>
            <a:r>
              <a:rPr lang="en-GB" sz="2200" b="1" dirty="0">
                <a:latin typeface="Times New Roman" panose="02020603050405020304" pitchFamily="18" charset="0"/>
                <a:cs typeface="Times New Roman" panose="02020603050405020304" pitchFamily="18" charset="0"/>
              </a:rPr>
              <a:t>institutionalists</a:t>
            </a:r>
            <a:r>
              <a:rPr lang="en-GB" sz="2200" dirty="0">
                <a:latin typeface="Times New Roman" panose="02020603050405020304" pitchFamily="18" charset="0"/>
                <a:cs typeface="Times New Roman" panose="02020603050405020304" pitchFamily="18" charset="0"/>
              </a:rPr>
              <a:t> have been concerned primarily with </a:t>
            </a:r>
            <a:r>
              <a:rPr lang="en-GB" sz="2200" b="1" dirty="0">
                <a:latin typeface="Times New Roman" panose="02020603050405020304" pitchFamily="18" charset="0"/>
                <a:cs typeface="Times New Roman" panose="02020603050405020304" pitchFamily="18" charset="0"/>
              </a:rPr>
              <a:t>institutional types of political organization</a:t>
            </a:r>
            <a:r>
              <a:rPr lang="en-GB" sz="2200" dirty="0">
                <a:latin typeface="Times New Roman" panose="02020603050405020304" pitchFamily="18" charset="0"/>
                <a:cs typeface="Times New Roman" panose="02020603050405020304" pitchFamily="18" charset="0"/>
              </a:rPr>
              <a:t>, and their study has been characterized by legality and formality. </a:t>
            </a: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 </a:t>
            </a:r>
            <a:r>
              <a:rPr lang="en-GB" sz="2200" b="1" dirty="0">
                <a:latin typeface="Times New Roman" panose="02020603050405020304" pitchFamily="18" charset="0"/>
                <a:cs typeface="Times New Roman" panose="02020603050405020304" pitchFamily="18" charset="0"/>
              </a:rPr>
              <a:t>behaviouralists</a:t>
            </a:r>
            <a:r>
              <a:rPr lang="en-GB" sz="2200" dirty="0">
                <a:latin typeface="Times New Roman" panose="02020603050405020304" pitchFamily="18" charset="0"/>
                <a:cs typeface="Times New Roman" panose="02020603050405020304" pitchFamily="18" charset="0"/>
              </a:rPr>
              <a:t> have focused on the </a:t>
            </a:r>
            <a:r>
              <a:rPr lang="en-GB" sz="2200" b="1" dirty="0">
                <a:latin typeface="Times New Roman" panose="02020603050405020304" pitchFamily="18" charset="0"/>
                <a:cs typeface="Times New Roman" panose="02020603050405020304" pitchFamily="18" charset="0"/>
              </a:rPr>
              <a:t>individual actor in the political arena</a:t>
            </a:r>
            <a:r>
              <a:rPr lang="en-GB" sz="2200" dirty="0">
                <a:latin typeface="Times New Roman" panose="02020603050405020304" pitchFamily="18" charset="0"/>
                <a:cs typeface="Times New Roman" panose="02020603050405020304" pitchFamily="18" charset="0"/>
              </a:rPr>
              <a:t>; and their central concern has been the psychological trait, namely, motives, attitudes, perception and the role of individuals. </a:t>
            </a: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 task of political sociologists is to study the political </a:t>
            </a:r>
            <a:r>
              <a:rPr lang="en-GB" sz="2200" b="1" dirty="0">
                <a:latin typeface="Times New Roman" panose="02020603050405020304" pitchFamily="18" charset="0"/>
                <a:cs typeface="Times New Roman" panose="02020603050405020304" pitchFamily="18" charset="0"/>
              </a:rPr>
              <a:t>process as a continuum of interactions between society and its decision makers, and between decision-making institutions and social forces.</a:t>
            </a:r>
          </a:p>
        </p:txBody>
      </p:sp>
    </p:spTree>
    <p:extLst>
      <p:ext uri="{BB962C8B-B14F-4D97-AF65-F5344CB8AC3E}">
        <p14:creationId xmlns:p14="http://schemas.microsoft.com/office/powerpoint/2010/main" val="27646129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BAE68D-005C-49EF-A692-FB576C03D57E}"/>
              </a:ext>
            </a:extLst>
          </p:cNvPr>
          <p:cNvSpPr/>
          <p:nvPr/>
        </p:nvSpPr>
        <p:spPr>
          <a:xfrm>
            <a:off x="0" y="76200"/>
            <a:ext cx="8915400" cy="4647426"/>
          </a:xfrm>
          <a:prstGeom prst="rect">
            <a:avLst/>
          </a:prstGeom>
        </p:spPr>
        <p:txBody>
          <a:bodyPr wrap="square">
            <a:spAutoFit/>
          </a:bodyPr>
          <a:lstStyle/>
          <a:p>
            <a:endParaRPr lang="en-US" sz="3200" b="1"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6" name="TextBox 5">
            <a:extLst>
              <a:ext uri="{FF2B5EF4-FFF2-40B4-BE49-F238E27FC236}">
                <a16:creationId xmlns:a16="http://schemas.microsoft.com/office/drawing/2014/main" id="{37F7FC23-E0FF-6EC1-D59B-EC48E207BADC}"/>
              </a:ext>
            </a:extLst>
          </p:cNvPr>
          <p:cNvSpPr txBox="1"/>
          <p:nvPr/>
        </p:nvSpPr>
        <p:spPr>
          <a:xfrm>
            <a:off x="114300" y="381000"/>
            <a:ext cx="8915400" cy="5847755"/>
          </a:xfrm>
          <a:prstGeom prst="rect">
            <a:avLst/>
          </a:prstGeom>
          <a:noFill/>
        </p:spPr>
        <p:txBody>
          <a:bodyPr wrap="square">
            <a:spAutoFit/>
          </a:bodyPr>
          <a:lstStyle/>
          <a:p>
            <a:pPr algn="just"/>
            <a:r>
              <a:rPr lang="en-GB" sz="2200" b="1" dirty="0">
                <a:latin typeface="Times New Roman" panose="02020603050405020304" pitchFamily="18" charset="0"/>
                <a:cs typeface="Times New Roman" panose="02020603050405020304" pitchFamily="18" charset="0"/>
              </a:rPr>
              <a:t>Political sociology provides a new vision in political analysis</a:t>
            </a:r>
            <a:r>
              <a:rPr lang="en-GB" sz="2200" dirty="0">
                <a:latin typeface="Times New Roman" panose="02020603050405020304" pitchFamily="18" charset="0"/>
                <a:cs typeface="Times New Roman" panose="02020603050405020304" pitchFamily="18" charset="0"/>
              </a:rPr>
              <a:t>. Yet it is closely linked with the issues which have been raised in </a:t>
            </a:r>
            <a:r>
              <a:rPr lang="en-GB" sz="2200" b="1" dirty="0">
                <a:latin typeface="Times New Roman" panose="02020603050405020304" pitchFamily="18" charset="0"/>
                <a:cs typeface="Times New Roman" panose="02020603050405020304" pitchFamily="18" charset="0"/>
              </a:rPr>
              <a:t>political philosophy</a:t>
            </a:r>
            <a:r>
              <a:rPr lang="en-GB" sz="2200" dirty="0">
                <a:latin typeface="Times New Roman" panose="02020603050405020304" pitchFamily="18" charset="0"/>
                <a:cs typeface="Times New Roman" panose="02020603050405020304" pitchFamily="18" charset="0"/>
              </a:rPr>
              <a:t>. Political philosophy, as we know, has a rich and long tradition of political thought that began with the </a:t>
            </a:r>
            <a:r>
              <a:rPr lang="en-GB" sz="2200" b="1" dirty="0">
                <a:latin typeface="Times New Roman" panose="02020603050405020304" pitchFamily="18" charset="0"/>
                <a:cs typeface="Times New Roman" panose="02020603050405020304" pitchFamily="18" charset="0"/>
              </a:rPr>
              <a:t>ancient Indian and Greek philosophers</a:t>
            </a:r>
            <a:r>
              <a:rPr lang="en-GB" sz="2200" dirty="0">
                <a:latin typeface="Times New Roman" panose="02020603050405020304" pitchFamily="18" charset="0"/>
                <a:cs typeface="Times New Roman" panose="02020603050405020304" pitchFamily="18" charset="0"/>
              </a:rPr>
              <a:t>, and that has amply followed since </a:t>
            </a:r>
            <a:r>
              <a:rPr lang="en-GB" sz="2200" b="1" dirty="0">
                <a:latin typeface="Times New Roman" panose="02020603050405020304" pitchFamily="18" charset="0"/>
                <a:cs typeface="Times New Roman" panose="02020603050405020304" pitchFamily="18" charset="0"/>
              </a:rPr>
              <a:t>Machiavelli,</a:t>
            </a:r>
            <a:r>
              <a:rPr lang="en-GB" sz="2200" dirty="0">
                <a:latin typeface="Times New Roman" panose="02020603050405020304" pitchFamily="18" charset="0"/>
                <a:cs typeface="Times New Roman" panose="02020603050405020304" pitchFamily="18" charset="0"/>
              </a:rPr>
              <a:t> who made a bold departure from Greek idealism and medieval scholasticism. It was </a:t>
            </a:r>
            <a:r>
              <a:rPr lang="en-GB" sz="2200" b="1" dirty="0">
                <a:latin typeface="Times New Roman" panose="02020603050405020304" pitchFamily="18" charset="0"/>
                <a:cs typeface="Times New Roman" panose="02020603050405020304" pitchFamily="18" charset="0"/>
              </a:rPr>
              <a:t>Karl Marx</a:t>
            </a:r>
            <a:r>
              <a:rPr lang="en-GB" sz="2200" dirty="0">
                <a:latin typeface="Times New Roman" panose="02020603050405020304" pitchFamily="18" charset="0"/>
                <a:cs typeface="Times New Roman" panose="02020603050405020304" pitchFamily="18" charset="0"/>
              </a:rPr>
              <a:t>, however, who brought into sharp focus </a:t>
            </a:r>
            <a:r>
              <a:rPr lang="en-GB" sz="2200" b="1" i="1" dirty="0">
                <a:latin typeface="Times New Roman" panose="02020603050405020304" pitchFamily="18" charset="0"/>
                <a:cs typeface="Times New Roman" panose="02020603050405020304" pitchFamily="18" charset="0"/>
              </a:rPr>
              <a:t>issues concerning the nature of political power and its relationship with social or economic organization.</a:t>
            </a:r>
          </a:p>
          <a:p>
            <a:pPr algn="just"/>
            <a:endParaRPr lang="en-GB" sz="2200" dirty="0">
              <a:latin typeface="Times New Roman" panose="02020603050405020304" pitchFamily="18" charset="0"/>
              <a:cs typeface="Times New Roman" panose="02020603050405020304" pitchFamily="18" charset="0"/>
            </a:endParaRPr>
          </a:p>
          <a:p>
            <a:pPr algn="just"/>
            <a:endParaRPr lang="en-GB" sz="2200" b="1" dirty="0">
              <a:latin typeface="Times New Roman" panose="02020603050405020304" pitchFamily="18" charset="0"/>
              <a:cs typeface="Times New Roman" panose="02020603050405020304" pitchFamily="18" charset="0"/>
            </a:endParaRPr>
          </a:p>
          <a:p>
            <a:pPr algn="just"/>
            <a:r>
              <a:rPr lang="en-GB" sz="2200" b="1" dirty="0">
                <a:latin typeface="Times New Roman" panose="02020603050405020304" pitchFamily="18" charset="0"/>
                <a:cs typeface="Times New Roman" panose="02020603050405020304" pitchFamily="18" charset="0"/>
              </a:rPr>
              <a:t>The Marxist theory of economic determinism of political power laid the foundation for the sociology of politics.</a:t>
            </a:r>
            <a:r>
              <a:rPr lang="en-GB" sz="2200" dirty="0">
                <a:latin typeface="Times New Roman" panose="02020603050405020304" pitchFamily="18" charset="0"/>
                <a:cs typeface="Times New Roman" panose="02020603050405020304" pitchFamily="18" charset="0"/>
              </a:rPr>
              <a:t> Marx was, however, neither the first nor the only thinker to conceive of government as an organ of the dominant economic class. </a:t>
            </a:r>
            <a:r>
              <a:rPr lang="en-GB" sz="2200" b="1" dirty="0">
                <a:latin typeface="Times New Roman" panose="02020603050405020304" pitchFamily="18" charset="0"/>
                <a:cs typeface="Times New Roman" panose="02020603050405020304" pitchFamily="18" charset="0"/>
              </a:rPr>
              <a:t>The Arabian scholar Ibn Khaldun and several European predecessors of Marx had </a:t>
            </a:r>
            <a:r>
              <a:rPr lang="en-GB" sz="2200" b="1" dirty="0">
                <a:solidFill>
                  <a:srgbClr val="FF0000"/>
                </a:solidFill>
                <a:latin typeface="Times New Roman" panose="02020603050405020304" pitchFamily="18" charset="0"/>
                <a:cs typeface="Times New Roman" panose="02020603050405020304" pitchFamily="18" charset="0"/>
              </a:rPr>
              <a:t>argued that ideology and power were superstructures of economy.</a:t>
            </a:r>
          </a:p>
          <a:p>
            <a:pPr algn="just"/>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1680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BAE68D-005C-49EF-A692-FB576C03D57E}"/>
              </a:ext>
            </a:extLst>
          </p:cNvPr>
          <p:cNvSpPr/>
          <p:nvPr/>
        </p:nvSpPr>
        <p:spPr>
          <a:xfrm>
            <a:off x="-76200" y="457200"/>
            <a:ext cx="8991600" cy="6524863"/>
          </a:xfrm>
          <a:prstGeom prst="rect">
            <a:avLst/>
          </a:prstGeom>
        </p:spPr>
        <p:txBody>
          <a:bodyPr wrap="square">
            <a:spAutoFit/>
          </a:bodyPr>
          <a:lstStyle/>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In the </a:t>
            </a:r>
            <a:r>
              <a:rPr lang="en-GB" sz="2200" b="1" dirty="0">
                <a:latin typeface="Times New Roman" panose="02020603050405020304" pitchFamily="18" charset="0"/>
                <a:cs typeface="Times New Roman" panose="02020603050405020304" pitchFamily="18" charset="0"/>
              </a:rPr>
              <a:t>decades following the death of Marx, sociology was gaining ground as an academic discipline, and the critics of Marxism </a:t>
            </a:r>
            <a:r>
              <a:rPr lang="en-GB" sz="2200" dirty="0">
                <a:latin typeface="Times New Roman" panose="02020603050405020304" pitchFamily="18" charset="0"/>
                <a:cs typeface="Times New Roman" panose="02020603050405020304" pitchFamily="18" charset="0"/>
              </a:rPr>
              <a:t>had an important role to play in its development.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 most notable critics were </a:t>
            </a:r>
            <a:r>
              <a:rPr lang="en-GB" sz="2200" b="1" dirty="0">
                <a:latin typeface="Times New Roman" panose="02020603050405020304" pitchFamily="18" charset="0"/>
                <a:cs typeface="Times New Roman" panose="02020603050405020304" pitchFamily="18" charset="0"/>
              </a:rPr>
              <a:t>Max Weber and Emile Durkheim</a:t>
            </a:r>
            <a:r>
              <a:rPr lang="en-GB" sz="22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b="1" dirty="0">
                <a:solidFill>
                  <a:srgbClr val="FF0000"/>
                </a:solidFill>
                <a:latin typeface="Times New Roman" panose="02020603050405020304" pitchFamily="18" charset="0"/>
                <a:cs typeface="Times New Roman" panose="02020603050405020304" pitchFamily="18" charset="0"/>
              </a:rPr>
              <a:t>Weber’s</a:t>
            </a:r>
            <a:r>
              <a:rPr lang="en-GB" sz="2200" b="1" dirty="0">
                <a:latin typeface="Times New Roman" panose="02020603050405020304" pitchFamily="18" charset="0"/>
                <a:cs typeface="Times New Roman" panose="02020603050405020304" pitchFamily="18" charset="0"/>
              </a:rPr>
              <a:t> work on capitalism, the State, and methodological writings were largely directed </a:t>
            </a:r>
            <a:r>
              <a:rPr lang="en-GB" sz="2200" b="1" dirty="0">
                <a:solidFill>
                  <a:srgbClr val="FF0000"/>
                </a:solidFill>
                <a:latin typeface="Times New Roman" panose="02020603050405020304" pitchFamily="18" charset="0"/>
                <a:cs typeface="Times New Roman" panose="02020603050405020304" pitchFamily="18" charset="0"/>
              </a:rPr>
              <a:t>against historical materialism</a:t>
            </a:r>
            <a:r>
              <a:rPr lang="en-GB" sz="22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In the later works of </a:t>
            </a:r>
            <a:r>
              <a:rPr lang="en-GB" sz="2200" b="1" dirty="0">
                <a:solidFill>
                  <a:srgbClr val="FF0000"/>
                </a:solidFill>
                <a:latin typeface="Times New Roman" panose="02020603050405020304" pitchFamily="18" charset="0"/>
                <a:cs typeface="Times New Roman" panose="02020603050405020304" pitchFamily="18" charset="0"/>
              </a:rPr>
              <a:t>Durkheim</a:t>
            </a:r>
            <a:r>
              <a:rPr lang="en-GB" sz="2200" dirty="0">
                <a:latin typeface="Times New Roman" panose="02020603050405020304" pitchFamily="18" charset="0"/>
                <a:cs typeface="Times New Roman" panose="02020603050405020304" pitchFamily="18" charset="0"/>
              </a:rPr>
              <a:t>, </a:t>
            </a:r>
            <a:r>
              <a:rPr lang="en-GB" sz="2200" b="1" dirty="0">
                <a:latin typeface="Times New Roman" panose="02020603050405020304" pitchFamily="18" charset="0"/>
                <a:cs typeface="Times New Roman" panose="02020603050405020304" pitchFamily="18" charset="0"/>
              </a:rPr>
              <a:t>an attempt was made to distinguish the social functions of religion from the explanation provided by historical materialism. </a:t>
            </a:r>
          </a:p>
          <a:p>
            <a:pPr marL="342900" indent="-342900" algn="just">
              <a:buFont typeface="Arial" panose="020B0604020202020204" pitchFamily="34" charset="0"/>
              <a:buChar char="•"/>
            </a:pPr>
            <a:endParaRPr lang="en-GB" sz="22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b="1" dirty="0">
                <a:latin typeface="Times New Roman" panose="02020603050405020304" pitchFamily="18" charset="0"/>
                <a:cs typeface="Times New Roman" panose="02020603050405020304" pitchFamily="18" charset="0"/>
              </a:rPr>
              <a:t>Kind of political </a:t>
            </a:r>
            <a:r>
              <a:rPr lang="en-GB" sz="2200" b="1" dirty="0">
                <a:solidFill>
                  <a:srgbClr val="FF0000"/>
                </a:solidFill>
                <a:latin typeface="Times New Roman" panose="02020603050405020304" pitchFamily="18" charset="0"/>
                <a:cs typeface="Times New Roman" panose="02020603050405020304" pitchFamily="18" charset="0"/>
              </a:rPr>
              <a:t>realism</a:t>
            </a:r>
            <a:r>
              <a:rPr lang="en-GB" sz="2200" b="1" dirty="0">
                <a:latin typeface="Times New Roman" panose="02020603050405020304" pitchFamily="18" charset="0"/>
                <a:cs typeface="Times New Roman" panose="02020603050405020304" pitchFamily="18" charset="0"/>
              </a:rPr>
              <a:t> recognizes the necessity and utility of the </a:t>
            </a:r>
            <a:r>
              <a:rPr lang="en-GB" sz="2200" b="1" dirty="0">
                <a:solidFill>
                  <a:srgbClr val="FF0000"/>
                </a:solidFill>
                <a:latin typeface="Times New Roman" panose="02020603050405020304" pitchFamily="18" charset="0"/>
                <a:cs typeface="Times New Roman" panose="02020603050405020304" pitchFamily="18" charset="0"/>
              </a:rPr>
              <a:t>political management of conflict </a:t>
            </a:r>
            <a:r>
              <a:rPr lang="en-GB" sz="2200" dirty="0">
                <a:latin typeface="Times New Roman" panose="02020603050405020304" pitchFamily="18" charset="0"/>
                <a:cs typeface="Times New Roman" panose="02020603050405020304" pitchFamily="18" charset="0"/>
              </a:rPr>
              <a:t>through compromise and adjustment among various social forces and interests. </a:t>
            </a:r>
            <a:r>
              <a:rPr lang="en-GB" sz="2200" b="1" dirty="0">
                <a:latin typeface="Times New Roman" panose="02020603050405020304" pitchFamily="18" charset="0"/>
                <a:cs typeface="Times New Roman" panose="02020603050405020304" pitchFamily="18" charset="0"/>
              </a:rPr>
              <a:t>Political sociology aims at understanding the sources and the social bases of conflict, as well as the process of management of conflict.</a:t>
            </a:r>
            <a:endParaRPr lang="en-US" sz="22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GB"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0792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DDE11B-824D-E592-E30B-2DDDE95073BF}"/>
              </a:ext>
            </a:extLst>
          </p:cNvPr>
          <p:cNvSpPr txBox="1"/>
          <p:nvPr/>
        </p:nvSpPr>
        <p:spPr>
          <a:xfrm>
            <a:off x="76200" y="152400"/>
            <a:ext cx="8915400" cy="5170646"/>
          </a:xfrm>
          <a:prstGeom prst="rect">
            <a:avLst/>
          </a:prstGeom>
          <a:noFill/>
        </p:spPr>
        <p:txBody>
          <a:bodyPr wrap="square">
            <a:spAutoFit/>
          </a:bodyPr>
          <a:lstStyle/>
          <a:p>
            <a:pPr algn="just"/>
            <a:r>
              <a:rPr lang="en-GB" sz="2200" b="1" dirty="0">
                <a:latin typeface="Times New Roman" panose="02020603050405020304" pitchFamily="18" charset="0"/>
                <a:cs typeface="Times New Roman" panose="02020603050405020304" pitchFamily="18" charset="0"/>
              </a:rPr>
              <a:t>Scope</a:t>
            </a:r>
          </a:p>
          <a:p>
            <a:pPr algn="just"/>
            <a:endParaRPr lang="en-GB" sz="2200" b="1" dirty="0">
              <a:latin typeface="Times New Roman" panose="02020603050405020304" pitchFamily="18" charset="0"/>
              <a:cs typeface="Times New Roman" panose="02020603050405020304" pitchFamily="18" charset="0"/>
            </a:endParaRPr>
          </a:p>
          <a:p>
            <a:pPr algn="just"/>
            <a:endParaRPr lang="en-GB" sz="22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 broad aim of political sociology is to </a:t>
            </a:r>
            <a:r>
              <a:rPr lang="en-GB" sz="2200" b="1" dirty="0">
                <a:latin typeface="Times New Roman" panose="02020603050405020304" pitchFamily="18" charset="0"/>
                <a:cs typeface="Times New Roman" panose="02020603050405020304" pitchFamily="18" charset="0"/>
              </a:rPr>
              <a:t>study and examine the </a:t>
            </a:r>
            <a:r>
              <a:rPr lang="en-GB" sz="2200" b="1" dirty="0">
                <a:solidFill>
                  <a:srgbClr val="FF0000"/>
                </a:solidFill>
                <a:latin typeface="Times New Roman" panose="02020603050405020304" pitchFamily="18" charset="0"/>
                <a:cs typeface="Times New Roman" panose="02020603050405020304" pitchFamily="18" charset="0"/>
              </a:rPr>
              <a:t>interactions between social and political structures. </a:t>
            </a: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b="1" dirty="0">
                <a:latin typeface="Times New Roman" panose="02020603050405020304" pitchFamily="18" charset="0"/>
                <a:cs typeface="Times New Roman" panose="02020603050405020304" pitchFamily="18" charset="0"/>
              </a:rPr>
              <a:t>The determination of the boundaries of </a:t>
            </a:r>
            <a:r>
              <a:rPr lang="en-GB" sz="2200" b="1" dirty="0">
                <a:solidFill>
                  <a:srgbClr val="FF0000"/>
                </a:solidFill>
                <a:latin typeface="Times New Roman" panose="02020603050405020304" pitchFamily="18" charset="0"/>
                <a:cs typeface="Times New Roman" panose="02020603050405020304" pitchFamily="18" charset="0"/>
              </a:rPr>
              <a:t>what is social and political</a:t>
            </a:r>
            <a:r>
              <a:rPr lang="en-GB" sz="2200" dirty="0">
                <a:latin typeface="Times New Roman" panose="02020603050405020304" pitchFamily="18" charset="0"/>
                <a:cs typeface="Times New Roman" panose="02020603050405020304" pitchFamily="18" charset="0"/>
              </a:rPr>
              <a:t>, however, raises some questions. The relevant question in delineating </a:t>
            </a:r>
            <a:r>
              <a:rPr lang="en-GB" sz="2200" b="1" dirty="0">
                <a:latin typeface="Times New Roman" panose="02020603050405020304" pitchFamily="18" charset="0"/>
                <a:cs typeface="Times New Roman" panose="02020603050405020304" pitchFamily="18" charset="0"/>
              </a:rPr>
              <a:t>the scope of political sociology is that of the kinds of groups which form part of the study of the discipline of political sociology.</a:t>
            </a: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GB" sz="2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200" dirty="0">
                <a:latin typeface="Times New Roman" panose="02020603050405020304" pitchFamily="18" charset="0"/>
                <a:cs typeface="Times New Roman" panose="02020603050405020304" pitchFamily="18" charset="0"/>
              </a:rPr>
              <a:t>There is another school according to which </a:t>
            </a:r>
            <a:r>
              <a:rPr lang="en-GB" sz="2200" b="1" dirty="0">
                <a:latin typeface="Times New Roman" panose="02020603050405020304" pitchFamily="18" charset="0"/>
                <a:cs typeface="Times New Roman" panose="02020603050405020304" pitchFamily="18" charset="0"/>
              </a:rPr>
              <a:t>politics is present in almost all social relations.</a:t>
            </a:r>
            <a:r>
              <a:rPr lang="en-GB" sz="2200" dirty="0">
                <a:latin typeface="Times New Roman" panose="02020603050405020304" pitchFamily="18" charset="0"/>
                <a:cs typeface="Times New Roman" panose="02020603050405020304" pitchFamily="18" charset="0"/>
              </a:rPr>
              <a:t> Individuals and small groups try to enforce their preferences on their parent organizations, family, club, or college, and thus indulge in the exercise of ‘power’.</a:t>
            </a:r>
          </a:p>
        </p:txBody>
      </p:sp>
    </p:spTree>
    <p:extLst>
      <p:ext uri="{BB962C8B-B14F-4D97-AF65-F5344CB8AC3E}">
        <p14:creationId xmlns:p14="http://schemas.microsoft.com/office/powerpoint/2010/main" val="3100718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2977</TotalTime>
  <Words>1745</Words>
  <Application>Microsoft Office PowerPoint</Application>
  <PresentationFormat>On-screen Show (4:3)</PresentationFormat>
  <Paragraphs>141</Paragraphs>
  <Slides>15</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Century Schoolbook</vt:lpstr>
      <vt:lpstr>Times New Roman</vt:lpstr>
      <vt:lpstr>Wingdings</vt:lpstr>
      <vt:lpstr>Wingdings 2</vt:lpstr>
      <vt:lpstr>Oriel</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sony</dc:creator>
  <cp:lastModifiedBy>Barzan Sadeq</cp:lastModifiedBy>
  <cp:revision>397</cp:revision>
  <dcterms:created xsi:type="dcterms:W3CDTF">2012-04-29T09:13:07Z</dcterms:created>
  <dcterms:modified xsi:type="dcterms:W3CDTF">2024-01-20T18:48:40Z</dcterms:modified>
</cp:coreProperties>
</file>