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5C62-671F-45C6-91F6-20169E68D655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FCD5-C8BD-4D45-82E2-3B4A6234C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1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2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7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00" y="1676400"/>
            <a:ext cx="4572000" cy="457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74E57C4-E48F-4756-9C91-0E50ADCC4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962400" y="6324600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CIC-BIOHS'24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Assessing the knowledge of Kurdish consumers about the presence and health ‎impacts of arsenic in 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0749"/>
            <a:ext cx="7543800" cy="609600"/>
          </a:xfrm>
        </p:spPr>
        <p:txBody>
          <a:bodyPr>
            <a:noAutofit/>
          </a:bodyPr>
          <a:lstStyle/>
          <a:p>
            <a:r>
              <a:rPr lang="en-US" sz="2400" dirty="0" err="1"/>
              <a:t>Bashdar</a:t>
            </a:r>
            <a:r>
              <a:rPr lang="en-US" sz="2400" dirty="0"/>
              <a:t> </a:t>
            </a:r>
            <a:r>
              <a:rPr lang="en-US" sz="2400" dirty="0" err="1"/>
              <a:t>Abuzed</a:t>
            </a:r>
            <a:r>
              <a:rPr lang="en-US" sz="2400" dirty="0"/>
              <a:t> </a:t>
            </a:r>
            <a:r>
              <a:rPr lang="en-US" sz="2400" dirty="0" err="1"/>
              <a:t>Sadee</a:t>
            </a:r>
            <a:r>
              <a:rPr lang="en-US" sz="2400" dirty="0"/>
              <a:t>*1,3, </a:t>
            </a:r>
            <a:r>
              <a:rPr lang="en-US" sz="2400" dirty="0" err="1"/>
              <a:t>Yaseen</a:t>
            </a:r>
            <a:r>
              <a:rPr lang="en-US" sz="2400" dirty="0"/>
              <a:t> </a:t>
            </a:r>
            <a:r>
              <a:rPr lang="en-US" sz="2400" dirty="0" err="1"/>
              <a:t>Galali</a:t>
            </a:r>
            <a:r>
              <a:rPr lang="en-US" sz="2400" dirty="0"/>
              <a:t> 1,3, </a:t>
            </a:r>
            <a:r>
              <a:rPr lang="en-US" sz="2400" dirty="0" err="1"/>
              <a:t>Salih</a:t>
            </a:r>
            <a:r>
              <a:rPr lang="en-US" sz="2400" dirty="0"/>
              <a:t> M. S. </a:t>
            </a:r>
            <a:r>
              <a:rPr lang="en-US" sz="2400" dirty="0" err="1"/>
              <a:t>Zebari</a:t>
            </a:r>
            <a:r>
              <a:rPr lang="en-US" sz="2400" dirty="0"/>
              <a:t> 2, 3, Sara Nawzad3, ‎</a:t>
            </a:r>
            <a:r>
              <a:rPr lang="en-US" sz="2400" dirty="0" err="1"/>
              <a:t>Srwa</a:t>
            </a:r>
            <a:r>
              <a:rPr lang="en-US" sz="2400" dirty="0"/>
              <a:t> Khalid3, and </a:t>
            </a:r>
            <a:r>
              <a:rPr lang="en-US" sz="2400" dirty="0" err="1"/>
              <a:t>Basoz</a:t>
            </a:r>
            <a:r>
              <a:rPr lang="en-US" sz="2400" dirty="0"/>
              <a:t> Sardar3‎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4724400"/>
            <a:ext cx="7315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1Food Technology Department, College of Agricultural Engineering Sciences, </a:t>
            </a:r>
            <a:r>
              <a:rPr lang="en-US" sz="1200" dirty="0" err="1"/>
              <a:t>Salahaddin</a:t>
            </a:r>
            <a:r>
              <a:rPr lang="en-US" sz="1200" dirty="0"/>
              <a:t> ‎University-Erbil, Erbil, Iraq</a:t>
            </a:r>
          </a:p>
          <a:p>
            <a:r>
              <a:rPr lang="en-US" sz="1200" dirty="0"/>
              <a:t>‎2Animal Resources Department, College of Agricultural Engineering Sciences, ‎</a:t>
            </a:r>
            <a:r>
              <a:rPr lang="en-US" sz="1200" dirty="0" err="1"/>
              <a:t>Salahaddin</a:t>
            </a:r>
            <a:r>
              <a:rPr lang="en-US" sz="1200" dirty="0"/>
              <a:t> University-Erbil, Erbil, Iraq</a:t>
            </a:r>
          </a:p>
          <a:p>
            <a:r>
              <a:rPr lang="en-US" sz="1200" dirty="0"/>
              <a:t>‎3Department of Nutrition and Dietetics, </a:t>
            </a:r>
            <a:r>
              <a:rPr lang="en-US" sz="1200" dirty="0" err="1"/>
              <a:t>Cihan</a:t>
            </a:r>
            <a:r>
              <a:rPr lang="en-US" sz="1200" dirty="0"/>
              <a:t> University-Erbil, Erbil, Iraq</a:t>
            </a:r>
          </a:p>
          <a:p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15200" cy="175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52996"/>
              </p:ext>
            </p:extLst>
          </p:nvPr>
        </p:nvGraphicFramePr>
        <p:xfrm>
          <a:off x="384875" y="875252"/>
          <a:ext cx="8374250" cy="550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525">
                  <a:extLst>
                    <a:ext uri="{9D8B030D-6E8A-4147-A177-3AD203B41FA5}">
                      <a16:colId xmlns:a16="http://schemas.microsoft.com/office/drawing/2014/main" val="220927989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597492355"/>
                    </a:ext>
                  </a:extLst>
                </a:gridCol>
                <a:gridCol w="1386844">
                  <a:extLst>
                    <a:ext uri="{9D8B030D-6E8A-4147-A177-3AD203B41FA5}">
                      <a16:colId xmlns:a16="http://schemas.microsoft.com/office/drawing/2014/main" val="1140735729"/>
                    </a:ext>
                  </a:extLst>
                </a:gridCol>
                <a:gridCol w="2038281">
                  <a:extLst>
                    <a:ext uri="{9D8B030D-6E8A-4147-A177-3AD203B41FA5}">
                      <a16:colId xmlns:a16="http://schemas.microsoft.com/office/drawing/2014/main" val="296695655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Characteristics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Frequency</a:t>
                      </a:r>
                      <a:endParaRPr lang="en-US" sz="2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%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0588783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Weight (Kg)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&lt; </a:t>
                      </a: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50 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37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33318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51 – 65 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120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80230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 – 90 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109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39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742451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More than 90 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06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025378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Height (cm)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Less than 160 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69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24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872502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161 – 170 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46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69728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171 – 180 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59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81182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More than </a:t>
                      </a: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180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08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335806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Physical Activity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Yes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160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57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64207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</a:t>
                      </a:r>
                      <a:endParaRPr lang="en-US" sz="2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122</a:t>
                      </a:r>
                      <a:endParaRPr lang="en-US" sz="2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</a:t>
                      </a:r>
                      <a:endParaRPr lang="en-US" sz="2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001662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-96863"/>
            <a:ext cx="868680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007485" algn="l"/>
              </a:tabLst>
            </a:pPr>
            <a:r>
              <a:rPr lang="en-US" sz="2800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Participants </a:t>
            </a:r>
            <a:r>
              <a:rPr lang="en-US" sz="28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body weight, high and physical activity presented in frequency and (%)</a:t>
            </a:r>
            <a:endParaRPr lang="en-US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6666615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199" y="5154274"/>
            <a:ext cx="6209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</a:rPr>
              <a:t>Participants responses regarding eating rice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62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458"/>
            <a:ext cx="7556318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5634335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Participants Favorite Dish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9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03097" cy="472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5181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Number of rice cups that participants consumed per single meal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1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8" y="0"/>
            <a:ext cx="8246772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258890"/>
            <a:ext cx="8915400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Knowledge of inorganic arsenic species generally indicates that they are more toxic than organic arsenic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6649307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1" y="5205693"/>
            <a:ext cx="8153400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007485" algn="l"/>
              </a:tabLst>
            </a:pPr>
            <a:r>
              <a:rPr lang="en-US" sz="20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Knowing that inorganic arsenic species are classified as carcinogenic compounds</a:t>
            </a:r>
            <a:endParaRPr lang="en-US" sz="2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34810" cy="510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405" y="5473485"/>
            <a:ext cx="85344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07485" algn="l"/>
              </a:tabLst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Participants knowledge that washing and cooking rice with the boiling method can help remove a partial amount of arsenic from the rice</a:t>
            </a:r>
            <a:endParaRPr lang="en-US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4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7" y="41329"/>
            <a:ext cx="8238145" cy="548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80" y="5553560"/>
            <a:ext cx="877154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Participants responses about this study indicate that the information is helpful for public health awareness about arsenic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19" y="152400"/>
            <a:ext cx="8510373" cy="525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899" y="5398576"/>
            <a:ext cx="8522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4007485" algn="l"/>
              </a:tabLst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Participants beliefs about whether this information will help them to rethink about the amount of rice they consume</a:t>
            </a:r>
            <a:endParaRPr lang="en-US" sz="2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0615" y="0"/>
            <a:ext cx="2526385" cy="6096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rgbClr val="00B0F0"/>
                </a:solidFill>
              </a:rPr>
              <a:t>Conclusion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63" y="609600"/>
            <a:ext cx="88392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Based </a:t>
            </a:r>
            <a:r>
              <a:rPr lang="en-US" sz="2800" dirty="0"/>
              <a:t>on our </a:t>
            </a:r>
            <a:r>
              <a:rPr lang="en-US" sz="2800" dirty="0" smtClean="0"/>
              <a:t>findings 94</a:t>
            </a:r>
            <a:r>
              <a:rPr lang="en-US" sz="2800" dirty="0"/>
              <a:t>% of the participants consume rice </a:t>
            </a:r>
            <a:r>
              <a:rPr lang="ar-SA" sz="2800" dirty="0"/>
              <a:t>‎</a:t>
            </a:r>
            <a:r>
              <a:rPr lang="en-US" sz="2800" dirty="0"/>
              <a:t>as a staple in their daily </a:t>
            </a:r>
            <a:r>
              <a:rPr lang="en-US" sz="2800" dirty="0" smtClean="0"/>
              <a:t>diet.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60% of the participants didn’t have knowledge whether  </a:t>
            </a:r>
            <a:r>
              <a:rPr lang="en-US" sz="2800" dirty="0"/>
              <a:t>inorganic </a:t>
            </a:r>
            <a:r>
              <a:rPr lang="en-US" sz="2800" dirty="0" smtClean="0"/>
              <a:t>arsenic As </a:t>
            </a:r>
            <a:r>
              <a:rPr lang="en-US" sz="2800" dirty="0"/>
              <a:t>species are </a:t>
            </a:r>
            <a:r>
              <a:rPr lang="en-US" sz="2800" dirty="0" smtClean="0"/>
              <a:t>carcinogenic </a:t>
            </a:r>
            <a:r>
              <a:rPr lang="en-US" sz="2800" dirty="0"/>
              <a:t>compounds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Majority (89%) of the participants thought that the  information this article is </a:t>
            </a:r>
            <a:r>
              <a:rPr lang="en-US" sz="2800" dirty="0"/>
              <a:t>helpful for public health awareness about </a:t>
            </a:r>
            <a:r>
              <a:rPr lang="en-US" sz="2800" dirty="0" smtClean="0"/>
              <a:t>arsenic.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Participants </a:t>
            </a:r>
            <a:r>
              <a:rPr lang="en-US" sz="2800" dirty="0"/>
              <a:t>agreed that this newfound information </a:t>
            </a:r>
            <a:r>
              <a:rPr lang="ar-SA" sz="2800" dirty="0"/>
              <a:t>‎</a:t>
            </a:r>
            <a:r>
              <a:rPr lang="en-US" sz="2800" dirty="0"/>
              <a:t>will prompt them to reconsider their rice consumption and have expressed their intention </a:t>
            </a:r>
            <a:r>
              <a:rPr lang="ar-SA" sz="2800" dirty="0"/>
              <a:t>‎</a:t>
            </a:r>
            <a:r>
              <a:rPr lang="en-US" sz="2800" dirty="0"/>
              <a:t>to reduce their rice intake following the conclusion of this study. </a:t>
            </a:r>
            <a:r>
              <a:rPr lang="ar-SA" sz="2800" dirty="0"/>
              <a:t>‎</a:t>
            </a:r>
            <a:endParaRPr lang="en-US" sz="2800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6350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743200" cy="4111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Objectives: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Overview of arsenic (As)  in rice.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Chemistry of As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Toxicity of As and human health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Methodology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Results </a:t>
            </a:r>
            <a:r>
              <a:rPr lang="en-GB" sz="3600" dirty="0" smtClean="0"/>
              <a:t>and Discussion</a:t>
            </a:r>
            <a:endParaRPr lang="en-GB" sz="3600" dirty="0"/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594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 descr="Thank You Ppt PowerPoint Presentation Slides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4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7129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permissible level for total arsenic </a:t>
            </a:r>
            <a:r>
              <a:rPr lang="en-GB" sz="2800" dirty="0" smtClean="0"/>
              <a:t>in drinking </a:t>
            </a:r>
            <a:r>
              <a:rPr lang="en-GB" sz="2800" dirty="0"/>
              <a:t>water is </a:t>
            </a:r>
            <a:r>
              <a:rPr lang="en-GB" sz="2800" dirty="0" smtClean="0"/>
              <a:t>10 µgL</a:t>
            </a:r>
            <a:r>
              <a:rPr lang="en-GB" sz="2800" baseline="30000" dirty="0"/>
              <a:t>−</a:t>
            </a:r>
            <a:r>
              <a:rPr lang="en-GB" sz="2800" baseline="30000" dirty="0" smtClean="0"/>
              <a:t>1 </a:t>
            </a:r>
            <a:r>
              <a:rPr lang="en-GB" sz="2800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800" dirty="0" smtClean="0"/>
              <a:t>For </a:t>
            </a:r>
            <a:r>
              <a:rPr lang="en-GB" sz="2800" dirty="0"/>
              <a:t>food products a </a:t>
            </a:r>
            <a:r>
              <a:rPr lang="en-GB" sz="2800" dirty="0" smtClean="0"/>
              <a:t>definitive value </a:t>
            </a:r>
            <a:r>
              <a:rPr lang="en-GB" sz="2800" dirty="0"/>
              <a:t>has not yet been implemented. However, the </a:t>
            </a:r>
            <a:r>
              <a:rPr lang="en-GB" sz="2800" dirty="0" smtClean="0"/>
              <a:t>Food and </a:t>
            </a:r>
            <a:r>
              <a:rPr lang="en-GB" sz="2800" dirty="0"/>
              <a:t>Agriculture Organisation/World Health </a:t>
            </a:r>
            <a:r>
              <a:rPr lang="en-GB" sz="2800" dirty="0" smtClean="0"/>
              <a:t>Organisation (</a:t>
            </a:r>
            <a:r>
              <a:rPr lang="en-GB" sz="2800" dirty="0"/>
              <a:t>FAO/WHO) recommended a provisional tolerable </a:t>
            </a:r>
            <a:r>
              <a:rPr lang="en-GB" sz="2800" dirty="0" smtClean="0"/>
              <a:t>daily intake </a:t>
            </a:r>
            <a:r>
              <a:rPr lang="en-GB" sz="2800" dirty="0"/>
              <a:t>(</a:t>
            </a:r>
            <a:r>
              <a:rPr lang="en-GB" sz="2800" dirty="0" smtClean="0"/>
              <a:t>PTDI</a:t>
            </a:r>
            <a:r>
              <a:rPr lang="en-GB" sz="2800" dirty="0"/>
              <a:t>) of not more than </a:t>
            </a:r>
            <a:r>
              <a:rPr lang="en-GB" sz="2800" dirty="0" smtClean="0"/>
              <a:t>2.1 µg </a:t>
            </a:r>
            <a:r>
              <a:rPr lang="en-GB" sz="2800" dirty="0"/>
              <a:t>inorganic As/kg </a:t>
            </a:r>
            <a:r>
              <a:rPr lang="en-GB" sz="2800" dirty="0" smtClean="0"/>
              <a:t>body weight.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</a:rPr>
              <a:t>Guideline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7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50" y="309562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to measure the amount of ingested arsenic?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954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Global range of arsenic content in rice is 80 -200</a:t>
            </a:r>
            <a:r>
              <a:rPr lang="en-GB" sz="2800" dirty="0"/>
              <a:t> µg </a:t>
            </a:r>
            <a:r>
              <a:rPr lang="en-GB" sz="2800" dirty="0" smtClean="0"/>
              <a:t>As/kg 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" y="222444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you consume 100 g of rice </a:t>
            </a:r>
          </a:p>
          <a:p>
            <a:r>
              <a:rPr lang="en-GB" sz="2800" dirty="0" smtClean="0"/>
              <a:t>Then the amount of ingested arsenic=20 </a:t>
            </a:r>
            <a:r>
              <a:rPr lang="en-GB" sz="2800" dirty="0"/>
              <a:t>µg </a:t>
            </a:r>
            <a:r>
              <a:rPr lang="en-GB" sz="2800" dirty="0" smtClean="0"/>
              <a:t>As/kg  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95250" y="3584377"/>
            <a:ext cx="8039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/>
              <a:t>The recommended </a:t>
            </a:r>
            <a:r>
              <a:rPr lang="en-GB" sz="2800" dirty="0"/>
              <a:t>a provisional tolerable daily intake (</a:t>
            </a:r>
            <a:r>
              <a:rPr lang="en-GB" sz="2800" dirty="0" smtClean="0"/>
              <a:t>PTDI)= 2.1 x 75</a:t>
            </a:r>
          </a:p>
          <a:p>
            <a:pPr algn="just"/>
            <a:r>
              <a:rPr lang="en-GB" sz="2800" dirty="0" smtClean="0"/>
              <a:t>           =</a:t>
            </a:r>
            <a:r>
              <a:rPr lang="en-GB" sz="2800" dirty="0" smtClean="0">
                <a:solidFill>
                  <a:srgbClr val="FF0000"/>
                </a:solidFill>
              </a:rPr>
              <a:t>157.5 </a:t>
            </a:r>
            <a:r>
              <a:rPr lang="en-GB" sz="2800" dirty="0">
                <a:solidFill>
                  <a:srgbClr val="FF0000"/>
                </a:solidFill>
              </a:rPr>
              <a:t>µg As</a:t>
            </a:r>
          </a:p>
        </p:txBody>
      </p:sp>
    </p:spTree>
    <p:extLst>
      <p:ext uri="{BB962C8B-B14F-4D97-AF65-F5344CB8AC3E}">
        <p14:creationId xmlns:p14="http://schemas.microsoft.com/office/powerpoint/2010/main" val="20233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876800" cy="45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Recommendation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7512" y="869345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 smtClean="0"/>
              <a:t>Washing before cooking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55071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 smtClean="0"/>
              <a:t>Cooking method</a:t>
            </a:r>
            <a:endParaRPr lang="en-GB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8" r="14223" b="9126"/>
          <a:stretch>
            <a:fillRect/>
          </a:stretch>
        </p:blipFill>
        <p:spPr>
          <a:xfrm>
            <a:off x="321468" y="2073930"/>
            <a:ext cx="8345488" cy="456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Background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/>
              <a:t>Rice is a staple food in most countries around the world including Kurdistan region of Iraq.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/>
              <a:t>Relationship between As and rice?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/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Objectives: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assess the knowledge of Kurdish people who consume rice in their daily meal and increase their awareness about As in rice.</a:t>
            </a:r>
          </a:p>
        </p:txBody>
      </p:sp>
    </p:spTree>
    <p:extLst>
      <p:ext uri="{BB962C8B-B14F-4D97-AF65-F5344CB8AC3E}">
        <p14:creationId xmlns:p14="http://schemas.microsoft.com/office/powerpoint/2010/main" val="39287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3" y="2857768"/>
            <a:ext cx="19319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10503"/>
            <a:ext cx="162718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80" y="2982511"/>
            <a:ext cx="1851776" cy="19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41" y="3126527"/>
            <a:ext cx="1858962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55203"/>
            <a:ext cx="21399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69" y="5004961"/>
            <a:ext cx="19018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28" y="5027211"/>
            <a:ext cx="23050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-7291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</a:rPr>
              <a:t>Chemistry of arsenic 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5379"/>
            <a:ext cx="9049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2800" dirty="0" smtClean="0"/>
              <a:t>Arsenic (As) </a:t>
            </a:r>
            <a:r>
              <a:rPr lang="en-GB" sz="2800" dirty="0"/>
              <a:t>is a ubiquitous element, which occurs naturally in the earth’s crust (7mg/kg).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72" y="1616373"/>
            <a:ext cx="87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Speciation: Different </a:t>
            </a:r>
            <a:r>
              <a:rPr lang="en-GB" sz="2800" dirty="0">
                <a:solidFill>
                  <a:srgbClr val="FF0000"/>
                </a:solidFill>
              </a:rPr>
              <a:t>chemical forms </a:t>
            </a:r>
            <a:r>
              <a:rPr lang="en-GB" sz="2800" dirty="0"/>
              <a:t>of an element.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671" y="2297532"/>
            <a:ext cx="877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There are more than 300 As species exist?!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6945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93176"/>
              </p:ext>
            </p:extLst>
          </p:nvPr>
        </p:nvGraphicFramePr>
        <p:xfrm>
          <a:off x="470344" y="1752600"/>
          <a:ext cx="7416825" cy="3200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Arsenic species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Dose (</a:t>
                      </a:r>
                      <a:r>
                        <a:rPr lang="en-GB" sz="2000" dirty="0" smtClean="0">
                          <a:effectLst/>
                        </a:rPr>
                        <a:t>mg/ kg  body weight)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 </a:t>
                      </a:r>
                      <a:r>
                        <a:rPr lang="en-GB" sz="2000" baseline="30000" dirty="0" smtClean="0">
                          <a:effectLst/>
                        </a:rPr>
                        <a:t>III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14.0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As </a:t>
                      </a:r>
                      <a:r>
                        <a:rPr lang="en-GB" sz="2000" baseline="30000" dirty="0" smtClean="0">
                          <a:effectLst/>
                        </a:rPr>
                        <a:t>V</a:t>
                      </a:r>
                      <a:endParaRPr lang="en-GB" sz="2000" baseline="30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20.0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MMA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700-1800 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3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DMA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700-2600 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Arial"/>
                          <a:ea typeface="SimHei"/>
                        </a:rPr>
                        <a:t>AsC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/>
                          <a:ea typeface="SimHei"/>
                        </a:rPr>
                        <a:t>6500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AsB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&gt;10,000 </a:t>
                      </a:r>
                      <a:endParaRPr lang="en-GB" sz="2000" dirty="0">
                        <a:effectLst/>
                        <a:latin typeface="Arial"/>
                        <a:ea typeface="SimHe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5691" y="115498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Lethal </a:t>
            </a:r>
            <a:r>
              <a:rPr lang="en-GB" sz="2800" dirty="0"/>
              <a:t>dose </a:t>
            </a:r>
            <a:r>
              <a:rPr lang="en-GB" sz="2800" dirty="0">
                <a:solidFill>
                  <a:srgbClr val="FF0000"/>
                </a:solidFill>
              </a:rPr>
              <a:t>LD</a:t>
            </a:r>
            <a:r>
              <a:rPr lang="en-GB" sz="2800" baseline="-25000" dirty="0">
                <a:solidFill>
                  <a:srgbClr val="FF0000"/>
                </a:solidFill>
              </a:rPr>
              <a:t>50</a:t>
            </a:r>
            <a:r>
              <a:rPr lang="en-GB" sz="2800" baseline="-25000" dirty="0"/>
              <a:t> </a:t>
            </a:r>
            <a:r>
              <a:rPr lang="en-GB" sz="2800" dirty="0"/>
              <a:t>values of arsenic species in rat</a:t>
            </a:r>
          </a:p>
        </p:txBody>
      </p:sp>
    </p:spTree>
    <p:extLst>
      <p:ext uri="{BB962C8B-B14F-4D97-AF65-F5344CB8AC3E}">
        <p14:creationId xmlns:p14="http://schemas.microsoft.com/office/powerpoint/2010/main" val="37166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-7636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Toxicity of As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endParaRPr lang="en-GB" sz="1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26674"/>
              </p:ext>
            </p:extLst>
          </p:nvPr>
        </p:nvGraphicFramePr>
        <p:xfrm>
          <a:off x="137789" y="509263"/>
          <a:ext cx="8917096" cy="280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42245884"/>
                    </a:ext>
                  </a:extLst>
                </a:gridCol>
                <a:gridCol w="471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451"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As species</a:t>
                      </a:r>
                      <a:endParaRPr lang="en-GB" sz="2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kern="1200" dirty="0" smtClean="0"/>
                        <a:t>Toxicity</a:t>
                      </a:r>
                      <a:endParaRPr lang="en-GB" sz="2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Inorganic As</a:t>
                      </a:r>
                      <a:endParaRPr lang="en-GB" sz="20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2000" baseline="30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 </a:t>
                      </a:r>
                      <a:r>
                        <a:rPr lang="en-GB" sz="2000" baseline="30000" dirty="0" smtClean="0"/>
                        <a:t>III </a:t>
                      </a:r>
                      <a:r>
                        <a:rPr lang="en-GB" sz="2000" baseline="0" dirty="0" smtClean="0"/>
                        <a:t> and As </a:t>
                      </a:r>
                      <a:r>
                        <a:rPr lang="en-GB" sz="2000" baseline="30000" dirty="0" smtClean="0"/>
                        <a:t>V</a:t>
                      </a:r>
                    </a:p>
                    <a:p>
                      <a:pPr algn="ctr"/>
                      <a:endParaRPr lang="en-GB" sz="2000" baseline="30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Extremely toxic , carcinogenic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09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 smtClean="0"/>
                        <a:t>Organic As</a:t>
                      </a:r>
                      <a:endParaRPr lang="en-GB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MMA and </a:t>
                      </a:r>
                      <a:r>
                        <a:rPr lang="en-GB" sz="2000" baseline="0" dirty="0" smtClean="0"/>
                        <a:t>DMA</a:t>
                      </a:r>
                      <a:endParaRPr lang="en-GB" sz="2000" dirty="0" smtClean="0"/>
                    </a:p>
                    <a:p>
                      <a:pPr algn="ctr"/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Reduced toxicity,</a:t>
                      </a:r>
                      <a:r>
                        <a:rPr lang="en-GB" sz="2000" baseline="0" dirty="0" smtClean="0"/>
                        <a:t> possible c</a:t>
                      </a:r>
                      <a:r>
                        <a:rPr lang="en-GB" sz="2000" dirty="0" smtClean="0"/>
                        <a:t>ancer</a:t>
                      </a:r>
                      <a:r>
                        <a:rPr lang="en-GB" sz="2000" baseline="0" dirty="0" smtClean="0"/>
                        <a:t> promoter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94">
                <a:tc v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AsB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Non-toxic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2" y="3870702"/>
            <a:ext cx="9139238" cy="303754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4406120" y="-238982"/>
            <a:ext cx="380433" cy="780680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C:\Users\basadee\AppData\Local\Microsoft\Windows\Temporary Internet Files\Content.Word\Presentation3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1001" y="228600"/>
            <a:ext cx="876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Potential routes for arsenic into food based plants.</a:t>
            </a:r>
            <a:endParaRPr lang="en-GB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2346" y="535252"/>
            <a:ext cx="885925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/>
              <a:t>Characteristic of </a:t>
            </a:r>
            <a:r>
              <a:rPr lang="en-US" sz="2400" b="1" dirty="0" smtClean="0"/>
              <a:t>Methodology</a:t>
            </a:r>
          </a:p>
          <a:p>
            <a:pPr algn="just"/>
            <a:r>
              <a:rPr lang="en-GB" sz="2400" b="1" dirty="0" smtClean="0"/>
              <a:t>-</a:t>
            </a:r>
            <a:r>
              <a:rPr lang="en-US" sz="2400" dirty="0"/>
              <a:t>The survey was launched on 20/2/2023 until 26/3/2023</a:t>
            </a:r>
            <a:endParaRPr lang="en-US" sz="2400" b="1" dirty="0" smtClean="0"/>
          </a:p>
          <a:p>
            <a:pPr algn="just"/>
            <a:r>
              <a:rPr lang="en-GB" sz="3200" b="1" dirty="0" smtClean="0"/>
              <a:t>-</a:t>
            </a:r>
            <a:r>
              <a:rPr lang="en-US" sz="2400" dirty="0"/>
              <a:t>The study was included selecting random people who visited the supermarkets and rice distributes in Erbil </a:t>
            </a:r>
            <a:r>
              <a:rPr lang="en-US" sz="2400" dirty="0" smtClean="0"/>
              <a:t>city.</a:t>
            </a:r>
          </a:p>
          <a:p>
            <a:pPr algn="just"/>
            <a:r>
              <a:rPr lang="en-GB" sz="2400" dirty="0" smtClean="0"/>
              <a:t>-</a:t>
            </a:r>
            <a:r>
              <a:rPr lang="en-US" sz="2400" b="1" dirty="0"/>
              <a:t>The study population was 282 </a:t>
            </a:r>
            <a:r>
              <a:rPr lang="en-US" sz="2400" b="1" dirty="0" smtClean="0"/>
              <a:t>people.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/>
              <a:t>The Questionnaire design </a:t>
            </a:r>
            <a:r>
              <a:rPr lang="ar-SA" sz="2400" b="1" dirty="0"/>
              <a:t>‎</a:t>
            </a:r>
            <a:r>
              <a:rPr lang="en-US" sz="2400" b="1" dirty="0"/>
              <a:t> and data </a:t>
            </a:r>
            <a:r>
              <a:rPr lang="en-US" sz="2400" b="1" dirty="0" smtClean="0"/>
              <a:t>collection</a:t>
            </a:r>
          </a:p>
          <a:p>
            <a:pPr algn="just"/>
            <a:r>
              <a:rPr lang="en-US" sz="2400" dirty="0" smtClean="0"/>
              <a:t>Section </a:t>
            </a:r>
            <a:r>
              <a:rPr lang="en-US" sz="2400" dirty="0"/>
              <a:t>1: includes sociodemographic data such as (age, gender, marital status, number of family members, education level, economic level, and job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Section </a:t>
            </a:r>
            <a:r>
              <a:rPr lang="en-US" sz="2400" dirty="0"/>
              <a:t>2 contained three items correlated to height, weight and physical activity. </a:t>
            </a:r>
            <a:endParaRPr lang="en-US" sz="2400" dirty="0" smtClean="0"/>
          </a:p>
          <a:p>
            <a:pPr algn="just"/>
            <a:r>
              <a:rPr lang="en-US" sz="2400" dirty="0" smtClean="0"/>
              <a:t>Section 3</a:t>
            </a:r>
            <a:r>
              <a:rPr lang="en-US" sz="2400" dirty="0"/>
              <a:t>: includes 19 questions regarding participant’s knowledge on arsenic in rice</a:t>
            </a:r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Pilot test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Inclusion and Exclusion </a:t>
            </a:r>
            <a:r>
              <a:rPr lang="en-US" sz="2400" b="1" dirty="0" smtClean="0"/>
              <a:t>criteria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Ethical Consideration </a:t>
            </a:r>
            <a:endParaRPr lang="en-US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Statistical Analysis of </a:t>
            </a:r>
            <a:r>
              <a:rPr lang="en-US" sz="2400" b="1" dirty="0" smtClean="0"/>
              <a:t>Data</a:t>
            </a:r>
            <a:endParaRPr lang="en-US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52400" y="12032"/>
            <a:ext cx="2373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Methodology: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3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7B02-A607-4749-AEED-C981F4BACE12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smtClean="0"/>
              <a:t>17/12/2014</a:t>
            </a:r>
            <a:endParaRPr lang="en-GB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6th Annual Biogeochemistry Conference</a:t>
            </a:r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45636"/>
              </p:ext>
            </p:extLst>
          </p:nvPr>
        </p:nvGraphicFramePr>
        <p:xfrm>
          <a:off x="312871" y="453852"/>
          <a:ext cx="8518255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4878">
                  <a:extLst>
                    <a:ext uri="{9D8B030D-6E8A-4147-A177-3AD203B41FA5}">
                      <a16:colId xmlns:a16="http://schemas.microsoft.com/office/drawing/2014/main" val="841636019"/>
                    </a:ext>
                  </a:extLst>
                </a:gridCol>
                <a:gridCol w="2450699">
                  <a:extLst>
                    <a:ext uri="{9D8B030D-6E8A-4147-A177-3AD203B41FA5}">
                      <a16:colId xmlns:a16="http://schemas.microsoft.com/office/drawing/2014/main" val="2329010441"/>
                    </a:ext>
                  </a:extLst>
                </a:gridCol>
                <a:gridCol w="1741339">
                  <a:extLst>
                    <a:ext uri="{9D8B030D-6E8A-4147-A177-3AD203B41FA5}">
                      <a16:colId xmlns:a16="http://schemas.microsoft.com/office/drawing/2014/main" val="962027586"/>
                    </a:ext>
                  </a:extLst>
                </a:gridCol>
                <a:gridCol w="1741339">
                  <a:extLst>
                    <a:ext uri="{9D8B030D-6E8A-4147-A177-3AD203B41FA5}">
                      <a16:colId xmlns:a16="http://schemas.microsoft.com/office/drawing/2014/main" val="2824635813"/>
                    </a:ext>
                  </a:extLst>
                </a:gridCol>
              </a:tblGrid>
              <a:tr h="203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Characteristics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Frequency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%</a:t>
                      </a:r>
                      <a:endParaRPr lang="en-US" sz="18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76462567"/>
                  </a:ext>
                </a:extLst>
              </a:tr>
              <a:tr h="20340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Gender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Male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120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43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6241672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Female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162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57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36366239"/>
                  </a:ext>
                </a:extLst>
              </a:tr>
              <a:tr h="20340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Age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 – 25 years old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110</a:t>
                      </a:r>
                      <a:endParaRPr lang="en-US" sz="14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39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18714678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 – 36 years old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99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9289295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37 – 46 years old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0443511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Older than 46 years old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10193110"/>
                  </a:ext>
                </a:extLst>
              </a:tr>
              <a:tr h="20340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Marital Status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Married</a:t>
                      </a:r>
                      <a:endParaRPr lang="en-US" sz="14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157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56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1913553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Single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44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00678643"/>
                  </a:ext>
                </a:extLst>
              </a:tr>
              <a:tr h="20340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Family member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 or less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1097998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 to 5</a:t>
                      </a:r>
                      <a:endParaRPr lang="en-US" sz="14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126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45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7204706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 to 8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87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31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2667580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More than 9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17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31963178"/>
                  </a:ext>
                </a:extLst>
              </a:tr>
              <a:tr h="20340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Education level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 schooling completed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57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20978836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High school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71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5597267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Bachelor degree</a:t>
                      </a:r>
                      <a:endParaRPr lang="en-US" sz="14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145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51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9599214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Doctorate degree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09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03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81646835"/>
                  </a:ext>
                </a:extLst>
              </a:tr>
              <a:tr h="20340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Income level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High income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51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18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0981173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Medium income</a:t>
                      </a:r>
                      <a:endParaRPr lang="en-US" sz="14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215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76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33382888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Low income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06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21228832"/>
                  </a:ext>
                </a:extLst>
              </a:tr>
              <a:tr h="20340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Employment </a:t>
                      </a:r>
                      <a:r>
                        <a:rPr lang="ar-SA" sz="28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‎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Student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74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26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66848666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Employee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148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b="1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</a:t>
                      </a:r>
                      <a:endParaRPr lang="en-US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4041797"/>
                  </a:ext>
                </a:extLst>
              </a:tr>
              <a:tr h="20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Unemployed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60</a:t>
                      </a:r>
                      <a:endParaRPr lang="en-US" sz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007485" algn="l"/>
                        </a:tabLst>
                      </a:pPr>
                      <a:r>
                        <a:rPr lang="en-GB" sz="1800" dirty="0" smtClean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866" marR="33866" marT="0" marB="0" anchor="ctr">
                    <a:gradFill>
                      <a:gsLst>
                        <a:gs pos="18574">
                          <a:srgbClr val="E4ECF5"/>
                        </a:gs>
                        <a:gs pos="10000">
                          <a:schemeClr val="accent1">
                            <a:lumMod val="5000"/>
                            <a:lumOff val="95000"/>
                            <a:alpha val="83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71013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68544" y="92488"/>
            <a:ext cx="8806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Sociodemographic data of participants presented frequency and percentage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934</Words>
  <Application>Microsoft Office PowerPoint</Application>
  <PresentationFormat>On-screen Show (4:3)</PresentationFormat>
  <Paragraphs>228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SimHei</vt:lpstr>
      <vt:lpstr>Times New Roman</vt:lpstr>
      <vt:lpstr>Trebuchet MS</vt:lpstr>
      <vt:lpstr>Wingdings</vt:lpstr>
      <vt:lpstr>Office Theme</vt:lpstr>
      <vt:lpstr>Assessing the knowledge of Kurdish consumers about the presence and health ‎impacts of arsenic in rice</vt:lpstr>
      <vt:lpstr>Objectives: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PowerPoint Presentation</vt:lpstr>
      <vt:lpstr>PowerPoint Presentation</vt:lpstr>
      <vt:lpstr>PowerPoint Presentation</vt:lpstr>
      <vt:lpstr>Recommendation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Title</dc:title>
  <dc:creator>nnnn</dc:creator>
  <cp:lastModifiedBy>Sino</cp:lastModifiedBy>
  <cp:revision>33</cp:revision>
  <dcterms:created xsi:type="dcterms:W3CDTF">2024-03-01T09:45:05Z</dcterms:created>
  <dcterms:modified xsi:type="dcterms:W3CDTF">2024-03-05T10:52:03Z</dcterms:modified>
</cp:coreProperties>
</file>