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9144000" cy="6858000" type="screen4x3"/>
  <p:notesSz cx="9144000" cy="6858000"/>
  <p:defaultTextStyle>
    <a:defPPr>
      <a:defRPr lang="en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83"/>
    <p:restoredTop sz="94655"/>
  </p:normalViewPr>
  <p:slideViewPr>
    <p:cSldViewPr>
      <p:cViewPr>
        <p:scale>
          <a:sx n="100" d="100"/>
          <a:sy n="100" d="100"/>
        </p:scale>
        <p:origin x="2704" y="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85800" y="2070100"/>
            <a:ext cx="7391400" cy="3352800"/>
          </a:xfrm>
          <a:custGeom>
            <a:avLst/>
            <a:gdLst/>
            <a:ahLst/>
            <a:cxnLst/>
            <a:rect l="l" t="t" r="r" b="b"/>
            <a:pathLst>
              <a:path w="7391400" h="3352800">
                <a:moveTo>
                  <a:pt x="558800" y="0"/>
                </a:moveTo>
                <a:lnTo>
                  <a:pt x="514724" y="2281"/>
                </a:lnTo>
                <a:lnTo>
                  <a:pt x="470894" y="8961"/>
                </a:lnTo>
                <a:lnTo>
                  <a:pt x="427552" y="19797"/>
                </a:lnTo>
                <a:lnTo>
                  <a:pt x="384943" y="34543"/>
                </a:lnTo>
                <a:lnTo>
                  <a:pt x="343312" y="52955"/>
                </a:lnTo>
                <a:lnTo>
                  <a:pt x="302903" y="74789"/>
                </a:lnTo>
                <a:lnTo>
                  <a:pt x="263961" y="99800"/>
                </a:lnTo>
                <a:lnTo>
                  <a:pt x="226729" y="127744"/>
                </a:lnTo>
                <a:lnTo>
                  <a:pt x="191453" y="158376"/>
                </a:lnTo>
                <a:lnTo>
                  <a:pt x="158376" y="191453"/>
                </a:lnTo>
                <a:lnTo>
                  <a:pt x="127744" y="226729"/>
                </a:lnTo>
                <a:lnTo>
                  <a:pt x="99800" y="263961"/>
                </a:lnTo>
                <a:lnTo>
                  <a:pt x="74789" y="302903"/>
                </a:lnTo>
                <a:lnTo>
                  <a:pt x="52955" y="343312"/>
                </a:lnTo>
                <a:lnTo>
                  <a:pt x="34543" y="384943"/>
                </a:lnTo>
                <a:lnTo>
                  <a:pt x="19797" y="427552"/>
                </a:lnTo>
                <a:lnTo>
                  <a:pt x="8961" y="470894"/>
                </a:lnTo>
                <a:lnTo>
                  <a:pt x="2281" y="514724"/>
                </a:lnTo>
                <a:lnTo>
                  <a:pt x="0" y="558800"/>
                </a:lnTo>
                <a:lnTo>
                  <a:pt x="0" y="2794000"/>
                </a:lnTo>
                <a:lnTo>
                  <a:pt x="2281" y="2838075"/>
                </a:lnTo>
                <a:lnTo>
                  <a:pt x="8961" y="2881905"/>
                </a:lnTo>
                <a:lnTo>
                  <a:pt x="19797" y="2925247"/>
                </a:lnTo>
                <a:lnTo>
                  <a:pt x="34543" y="2967856"/>
                </a:lnTo>
                <a:lnTo>
                  <a:pt x="52955" y="3009487"/>
                </a:lnTo>
                <a:lnTo>
                  <a:pt x="74789" y="3049896"/>
                </a:lnTo>
                <a:lnTo>
                  <a:pt x="99800" y="3088838"/>
                </a:lnTo>
                <a:lnTo>
                  <a:pt x="127744" y="3126070"/>
                </a:lnTo>
                <a:lnTo>
                  <a:pt x="158376" y="3161346"/>
                </a:lnTo>
                <a:lnTo>
                  <a:pt x="191453" y="3194423"/>
                </a:lnTo>
                <a:lnTo>
                  <a:pt x="226729" y="3225055"/>
                </a:lnTo>
                <a:lnTo>
                  <a:pt x="263961" y="3252999"/>
                </a:lnTo>
                <a:lnTo>
                  <a:pt x="302903" y="3278010"/>
                </a:lnTo>
                <a:lnTo>
                  <a:pt x="343312" y="3299844"/>
                </a:lnTo>
                <a:lnTo>
                  <a:pt x="384943" y="3318256"/>
                </a:lnTo>
                <a:lnTo>
                  <a:pt x="427552" y="3333002"/>
                </a:lnTo>
                <a:lnTo>
                  <a:pt x="470894" y="3343838"/>
                </a:lnTo>
                <a:lnTo>
                  <a:pt x="514724" y="3350518"/>
                </a:lnTo>
                <a:lnTo>
                  <a:pt x="558800" y="3352800"/>
                </a:lnTo>
                <a:lnTo>
                  <a:pt x="6832600" y="3352800"/>
                </a:lnTo>
                <a:lnTo>
                  <a:pt x="6876675" y="3350518"/>
                </a:lnTo>
                <a:lnTo>
                  <a:pt x="6920505" y="3343838"/>
                </a:lnTo>
                <a:lnTo>
                  <a:pt x="6963847" y="3333002"/>
                </a:lnTo>
                <a:lnTo>
                  <a:pt x="7006456" y="3318256"/>
                </a:lnTo>
                <a:lnTo>
                  <a:pt x="7048087" y="3299844"/>
                </a:lnTo>
                <a:lnTo>
                  <a:pt x="7088496" y="3278010"/>
                </a:lnTo>
                <a:lnTo>
                  <a:pt x="7127438" y="3252999"/>
                </a:lnTo>
                <a:lnTo>
                  <a:pt x="7164670" y="3225055"/>
                </a:lnTo>
                <a:lnTo>
                  <a:pt x="7199946" y="3194423"/>
                </a:lnTo>
                <a:lnTo>
                  <a:pt x="7233023" y="3161346"/>
                </a:lnTo>
                <a:lnTo>
                  <a:pt x="7263655" y="3126070"/>
                </a:lnTo>
                <a:lnTo>
                  <a:pt x="7291599" y="3088838"/>
                </a:lnTo>
                <a:lnTo>
                  <a:pt x="7316610" y="3049896"/>
                </a:lnTo>
                <a:lnTo>
                  <a:pt x="7338444" y="3009487"/>
                </a:lnTo>
                <a:lnTo>
                  <a:pt x="7356856" y="2967856"/>
                </a:lnTo>
                <a:lnTo>
                  <a:pt x="7371602" y="2925247"/>
                </a:lnTo>
                <a:lnTo>
                  <a:pt x="7382438" y="2881905"/>
                </a:lnTo>
                <a:lnTo>
                  <a:pt x="7389118" y="2838075"/>
                </a:lnTo>
                <a:lnTo>
                  <a:pt x="7391400" y="2794000"/>
                </a:lnTo>
                <a:lnTo>
                  <a:pt x="7391400" y="558800"/>
                </a:lnTo>
                <a:lnTo>
                  <a:pt x="7389118" y="514724"/>
                </a:lnTo>
                <a:lnTo>
                  <a:pt x="7382438" y="470894"/>
                </a:lnTo>
                <a:lnTo>
                  <a:pt x="7371602" y="427552"/>
                </a:lnTo>
                <a:lnTo>
                  <a:pt x="7356856" y="384943"/>
                </a:lnTo>
                <a:lnTo>
                  <a:pt x="7338444" y="343312"/>
                </a:lnTo>
                <a:lnTo>
                  <a:pt x="7316610" y="302903"/>
                </a:lnTo>
                <a:lnTo>
                  <a:pt x="7291599" y="263961"/>
                </a:lnTo>
                <a:lnTo>
                  <a:pt x="7263655" y="226729"/>
                </a:lnTo>
                <a:lnTo>
                  <a:pt x="7233023" y="191453"/>
                </a:lnTo>
                <a:lnTo>
                  <a:pt x="7199946" y="158376"/>
                </a:lnTo>
                <a:lnTo>
                  <a:pt x="7164670" y="127744"/>
                </a:lnTo>
                <a:lnTo>
                  <a:pt x="7127438" y="99800"/>
                </a:lnTo>
                <a:lnTo>
                  <a:pt x="7088496" y="74789"/>
                </a:lnTo>
                <a:lnTo>
                  <a:pt x="7048087" y="52955"/>
                </a:lnTo>
                <a:lnTo>
                  <a:pt x="7006456" y="34543"/>
                </a:lnTo>
                <a:lnTo>
                  <a:pt x="6963847" y="19797"/>
                </a:lnTo>
                <a:lnTo>
                  <a:pt x="6920505" y="8961"/>
                </a:lnTo>
                <a:lnTo>
                  <a:pt x="6876675" y="2281"/>
                </a:lnTo>
                <a:lnTo>
                  <a:pt x="6832600" y="0"/>
                </a:lnTo>
                <a:lnTo>
                  <a:pt x="558800" y="0"/>
                </a:lnTo>
                <a:close/>
              </a:path>
              <a:path w="7391400" h="3352800">
                <a:moveTo>
                  <a:pt x="0" y="0"/>
                </a:moveTo>
                <a:lnTo>
                  <a:pt x="0" y="0"/>
                </a:lnTo>
              </a:path>
              <a:path w="7391400" h="3352800">
                <a:moveTo>
                  <a:pt x="7391400" y="3352800"/>
                </a:moveTo>
                <a:lnTo>
                  <a:pt x="7391400" y="3352800"/>
                </a:lnTo>
              </a:path>
            </a:pathLst>
          </a:custGeom>
          <a:ln w="50676">
            <a:solidFill>
              <a:srgbClr val="807E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28600" y="927099"/>
            <a:ext cx="7162800" cy="990600"/>
          </a:xfrm>
          <a:custGeom>
            <a:avLst/>
            <a:gdLst/>
            <a:ahLst/>
            <a:cxnLst/>
            <a:rect l="l" t="t" r="r" b="b"/>
            <a:pathLst>
              <a:path w="7162800" h="990600">
                <a:moveTo>
                  <a:pt x="3581400" y="990600"/>
                </a:moveTo>
                <a:lnTo>
                  <a:pt x="0" y="990600"/>
                </a:lnTo>
                <a:lnTo>
                  <a:pt x="0" y="0"/>
                </a:lnTo>
                <a:lnTo>
                  <a:pt x="7162800" y="0"/>
                </a:lnTo>
                <a:lnTo>
                  <a:pt x="7162800" y="990600"/>
                </a:lnTo>
                <a:lnTo>
                  <a:pt x="3581400" y="990600"/>
                </a:lnTo>
                <a:close/>
              </a:path>
            </a:pathLst>
          </a:custGeom>
          <a:ln w="57146">
            <a:solidFill>
              <a:srgbClr val="807E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1384299"/>
            <a:ext cx="8991600" cy="1828800"/>
          </a:xfrm>
          <a:custGeom>
            <a:avLst/>
            <a:gdLst/>
            <a:ahLst/>
            <a:cxnLst/>
            <a:rect l="l" t="t" r="r" b="b"/>
            <a:pathLst>
              <a:path w="8991600" h="1828800">
                <a:moveTo>
                  <a:pt x="8074659" y="0"/>
                </a:moveTo>
                <a:lnTo>
                  <a:pt x="0" y="0"/>
                </a:lnTo>
                <a:lnTo>
                  <a:pt x="0" y="1828800"/>
                </a:lnTo>
                <a:lnTo>
                  <a:pt x="8077200" y="1828800"/>
                </a:lnTo>
                <a:lnTo>
                  <a:pt x="8125803" y="1827414"/>
                </a:lnTo>
                <a:lnTo>
                  <a:pt x="8173741" y="1823547"/>
                </a:lnTo>
                <a:lnTo>
                  <a:pt x="8220951" y="1817260"/>
                </a:lnTo>
                <a:lnTo>
                  <a:pt x="8267369" y="1808617"/>
                </a:lnTo>
                <a:lnTo>
                  <a:pt x="8312933" y="1797680"/>
                </a:lnTo>
                <a:lnTo>
                  <a:pt x="8357580" y="1784512"/>
                </a:lnTo>
                <a:lnTo>
                  <a:pt x="8401247" y="1769177"/>
                </a:lnTo>
                <a:lnTo>
                  <a:pt x="8443870" y="1751736"/>
                </a:lnTo>
                <a:lnTo>
                  <a:pt x="8485388" y="1732254"/>
                </a:lnTo>
                <a:lnTo>
                  <a:pt x="8525736" y="1710793"/>
                </a:lnTo>
                <a:lnTo>
                  <a:pt x="8564853" y="1687416"/>
                </a:lnTo>
                <a:lnTo>
                  <a:pt x="8602675" y="1662186"/>
                </a:lnTo>
                <a:lnTo>
                  <a:pt x="8639139" y="1635165"/>
                </a:lnTo>
                <a:lnTo>
                  <a:pt x="8674183" y="1606417"/>
                </a:lnTo>
                <a:lnTo>
                  <a:pt x="8707743" y="1576005"/>
                </a:lnTo>
                <a:lnTo>
                  <a:pt x="8739757" y="1543991"/>
                </a:lnTo>
                <a:lnTo>
                  <a:pt x="8770161" y="1510439"/>
                </a:lnTo>
                <a:lnTo>
                  <a:pt x="8798893" y="1475411"/>
                </a:lnTo>
                <a:lnTo>
                  <a:pt x="8825890" y="1438971"/>
                </a:lnTo>
                <a:lnTo>
                  <a:pt x="8851088" y="1401181"/>
                </a:lnTo>
                <a:lnTo>
                  <a:pt x="8874426" y="1362104"/>
                </a:lnTo>
                <a:lnTo>
                  <a:pt x="8895839" y="1321803"/>
                </a:lnTo>
                <a:lnTo>
                  <a:pt x="8915266" y="1280341"/>
                </a:lnTo>
                <a:lnTo>
                  <a:pt x="8932643" y="1237781"/>
                </a:lnTo>
                <a:lnTo>
                  <a:pt x="8947907" y="1194185"/>
                </a:lnTo>
                <a:lnTo>
                  <a:pt x="8960995" y="1149618"/>
                </a:lnTo>
                <a:lnTo>
                  <a:pt x="8971845" y="1104141"/>
                </a:lnTo>
                <a:lnTo>
                  <a:pt x="8980393" y="1057818"/>
                </a:lnTo>
                <a:lnTo>
                  <a:pt x="8986577" y="1010711"/>
                </a:lnTo>
                <a:lnTo>
                  <a:pt x="8990333" y="962884"/>
                </a:lnTo>
                <a:lnTo>
                  <a:pt x="8991600" y="914400"/>
                </a:lnTo>
                <a:lnTo>
                  <a:pt x="8990333" y="865681"/>
                </a:lnTo>
                <a:lnTo>
                  <a:pt x="8986576" y="817643"/>
                </a:lnTo>
                <a:lnTo>
                  <a:pt x="8980391" y="770347"/>
                </a:lnTo>
                <a:lnTo>
                  <a:pt x="8971839" y="723857"/>
                </a:lnTo>
                <a:lnTo>
                  <a:pt x="8960985" y="678233"/>
                </a:lnTo>
                <a:lnTo>
                  <a:pt x="8947888" y="633539"/>
                </a:lnTo>
                <a:lnTo>
                  <a:pt x="8932614" y="589837"/>
                </a:lnTo>
                <a:lnTo>
                  <a:pt x="8915222" y="547188"/>
                </a:lnTo>
                <a:lnTo>
                  <a:pt x="8895777" y="505654"/>
                </a:lnTo>
                <a:lnTo>
                  <a:pt x="8874341" y="465299"/>
                </a:lnTo>
                <a:lnTo>
                  <a:pt x="8850975" y="426183"/>
                </a:lnTo>
                <a:lnTo>
                  <a:pt x="8825742" y="388370"/>
                </a:lnTo>
                <a:lnTo>
                  <a:pt x="8798706" y="351921"/>
                </a:lnTo>
                <a:lnTo>
                  <a:pt x="8769927" y="316899"/>
                </a:lnTo>
                <a:lnTo>
                  <a:pt x="8739469" y="283365"/>
                </a:lnTo>
                <a:lnTo>
                  <a:pt x="8707394" y="251382"/>
                </a:lnTo>
                <a:lnTo>
                  <a:pt x="8673764" y="221012"/>
                </a:lnTo>
                <a:lnTo>
                  <a:pt x="8638642" y="192317"/>
                </a:lnTo>
                <a:lnTo>
                  <a:pt x="8602090" y="165359"/>
                </a:lnTo>
                <a:lnTo>
                  <a:pt x="8564171" y="140201"/>
                </a:lnTo>
                <a:lnTo>
                  <a:pt x="8524947" y="116905"/>
                </a:lnTo>
                <a:lnTo>
                  <a:pt x="8484480" y="95532"/>
                </a:lnTo>
                <a:lnTo>
                  <a:pt x="8442833" y="76145"/>
                </a:lnTo>
                <a:lnTo>
                  <a:pt x="8400068" y="58806"/>
                </a:lnTo>
                <a:lnTo>
                  <a:pt x="8356248" y="43577"/>
                </a:lnTo>
                <a:lnTo>
                  <a:pt x="8311435" y="30521"/>
                </a:lnTo>
                <a:lnTo>
                  <a:pt x="8265691" y="19699"/>
                </a:lnTo>
                <a:lnTo>
                  <a:pt x="8219079" y="11174"/>
                </a:lnTo>
                <a:lnTo>
                  <a:pt x="8171662" y="5007"/>
                </a:lnTo>
                <a:lnTo>
                  <a:pt x="8123501" y="1262"/>
                </a:lnTo>
                <a:lnTo>
                  <a:pt x="8074659" y="0"/>
                </a:lnTo>
                <a:close/>
              </a:path>
            </a:pathLst>
          </a:custGeom>
          <a:solidFill>
            <a:srgbClr val="C844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3060700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0" y="0"/>
                </a:moveTo>
                <a:lnTo>
                  <a:pt x="8305800" y="0"/>
                </a:lnTo>
              </a:path>
            </a:pathLst>
          </a:custGeom>
          <a:ln w="5067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07340" y="1640840"/>
            <a:ext cx="8529319" cy="1183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81000" y="533400"/>
            <a:ext cx="8305800" cy="5715000"/>
          </a:xfrm>
          <a:custGeom>
            <a:avLst/>
            <a:gdLst/>
            <a:ahLst/>
            <a:cxnLst/>
            <a:rect l="l" t="t" r="r" b="b"/>
            <a:pathLst>
              <a:path w="8305800" h="5715000">
                <a:moveTo>
                  <a:pt x="784860" y="0"/>
                </a:moveTo>
                <a:lnTo>
                  <a:pt x="739601" y="1719"/>
                </a:lnTo>
                <a:lnTo>
                  <a:pt x="694477" y="6787"/>
                </a:lnTo>
                <a:lnTo>
                  <a:pt x="649621" y="15069"/>
                </a:lnTo>
                <a:lnTo>
                  <a:pt x="605167" y="26431"/>
                </a:lnTo>
                <a:lnTo>
                  <a:pt x="561249" y="40738"/>
                </a:lnTo>
                <a:lnTo>
                  <a:pt x="518000" y="57857"/>
                </a:lnTo>
                <a:lnTo>
                  <a:pt x="475555" y="77652"/>
                </a:lnTo>
                <a:lnTo>
                  <a:pt x="434048" y="99990"/>
                </a:lnTo>
                <a:lnTo>
                  <a:pt x="393613" y="124736"/>
                </a:lnTo>
                <a:lnTo>
                  <a:pt x="354383" y="151755"/>
                </a:lnTo>
                <a:lnTo>
                  <a:pt x="316493" y="180913"/>
                </a:lnTo>
                <a:lnTo>
                  <a:pt x="280077" y="212076"/>
                </a:lnTo>
                <a:lnTo>
                  <a:pt x="245268" y="245110"/>
                </a:lnTo>
                <a:lnTo>
                  <a:pt x="212201" y="279879"/>
                </a:lnTo>
                <a:lnTo>
                  <a:pt x="181009" y="316249"/>
                </a:lnTo>
                <a:lnTo>
                  <a:pt x="151827" y="354087"/>
                </a:lnTo>
                <a:lnTo>
                  <a:pt x="124788" y="393258"/>
                </a:lnTo>
                <a:lnTo>
                  <a:pt x="100027" y="433627"/>
                </a:lnTo>
                <a:lnTo>
                  <a:pt x="77677" y="475060"/>
                </a:lnTo>
                <a:lnTo>
                  <a:pt x="57873" y="517422"/>
                </a:lnTo>
                <a:lnTo>
                  <a:pt x="40747" y="560579"/>
                </a:lnTo>
                <a:lnTo>
                  <a:pt x="26435" y="604398"/>
                </a:lnTo>
                <a:lnTo>
                  <a:pt x="15071" y="648742"/>
                </a:lnTo>
                <a:lnTo>
                  <a:pt x="6787" y="693478"/>
                </a:lnTo>
                <a:lnTo>
                  <a:pt x="1719" y="738472"/>
                </a:lnTo>
                <a:lnTo>
                  <a:pt x="0" y="783589"/>
                </a:lnTo>
                <a:lnTo>
                  <a:pt x="0" y="4930140"/>
                </a:lnTo>
                <a:lnTo>
                  <a:pt x="1719" y="4975398"/>
                </a:lnTo>
                <a:lnTo>
                  <a:pt x="6787" y="5020522"/>
                </a:lnTo>
                <a:lnTo>
                  <a:pt x="15071" y="5065378"/>
                </a:lnTo>
                <a:lnTo>
                  <a:pt x="26435" y="5109832"/>
                </a:lnTo>
                <a:lnTo>
                  <a:pt x="40747" y="5153750"/>
                </a:lnTo>
                <a:lnTo>
                  <a:pt x="57873" y="5196999"/>
                </a:lnTo>
                <a:lnTo>
                  <a:pt x="77677" y="5239444"/>
                </a:lnTo>
                <a:lnTo>
                  <a:pt x="100027" y="5280951"/>
                </a:lnTo>
                <a:lnTo>
                  <a:pt x="124788" y="5321386"/>
                </a:lnTo>
                <a:lnTo>
                  <a:pt x="151827" y="5360616"/>
                </a:lnTo>
                <a:lnTo>
                  <a:pt x="181009" y="5398506"/>
                </a:lnTo>
                <a:lnTo>
                  <a:pt x="212201" y="5434922"/>
                </a:lnTo>
                <a:lnTo>
                  <a:pt x="245268" y="5469731"/>
                </a:lnTo>
                <a:lnTo>
                  <a:pt x="280077" y="5502798"/>
                </a:lnTo>
                <a:lnTo>
                  <a:pt x="316493" y="5533990"/>
                </a:lnTo>
                <a:lnTo>
                  <a:pt x="354383" y="5563172"/>
                </a:lnTo>
                <a:lnTo>
                  <a:pt x="393613" y="5590211"/>
                </a:lnTo>
                <a:lnTo>
                  <a:pt x="434048" y="5614972"/>
                </a:lnTo>
                <a:lnTo>
                  <a:pt x="475555" y="5637322"/>
                </a:lnTo>
                <a:lnTo>
                  <a:pt x="518000" y="5657126"/>
                </a:lnTo>
                <a:lnTo>
                  <a:pt x="561249" y="5674252"/>
                </a:lnTo>
                <a:lnTo>
                  <a:pt x="605167" y="5688564"/>
                </a:lnTo>
                <a:lnTo>
                  <a:pt x="649621" y="5699928"/>
                </a:lnTo>
                <a:lnTo>
                  <a:pt x="694477" y="5708212"/>
                </a:lnTo>
                <a:lnTo>
                  <a:pt x="739601" y="5713280"/>
                </a:lnTo>
                <a:lnTo>
                  <a:pt x="784860" y="5715000"/>
                </a:lnTo>
                <a:lnTo>
                  <a:pt x="7520940" y="5715000"/>
                </a:lnTo>
                <a:lnTo>
                  <a:pt x="7566198" y="5713280"/>
                </a:lnTo>
                <a:lnTo>
                  <a:pt x="7611322" y="5708212"/>
                </a:lnTo>
                <a:lnTo>
                  <a:pt x="7656178" y="5699928"/>
                </a:lnTo>
                <a:lnTo>
                  <a:pt x="7700632" y="5688564"/>
                </a:lnTo>
                <a:lnTo>
                  <a:pt x="7744550" y="5674252"/>
                </a:lnTo>
                <a:lnTo>
                  <a:pt x="7787799" y="5657126"/>
                </a:lnTo>
                <a:lnTo>
                  <a:pt x="7830244" y="5637322"/>
                </a:lnTo>
                <a:lnTo>
                  <a:pt x="7871751" y="5614972"/>
                </a:lnTo>
                <a:lnTo>
                  <a:pt x="7912186" y="5590211"/>
                </a:lnTo>
                <a:lnTo>
                  <a:pt x="7951416" y="5563172"/>
                </a:lnTo>
                <a:lnTo>
                  <a:pt x="7989306" y="5533990"/>
                </a:lnTo>
                <a:lnTo>
                  <a:pt x="8025722" y="5502798"/>
                </a:lnTo>
                <a:lnTo>
                  <a:pt x="8060531" y="5469731"/>
                </a:lnTo>
                <a:lnTo>
                  <a:pt x="8093598" y="5434922"/>
                </a:lnTo>
                <a:lnTo>
                  <a:pt x="8124790" y="5398506"/>
                </a:lnTo>
                <a:lnTo>
                  <a:pt x="8153972" y="5360616"/>
                </a:lnTo>
                <a:lnTo>
                  <a:pt x="8181011" y="5321386"/>
                </a:lnTo>
                <a:lnTo>
                  <a:pt x="8205772" y="5280951"/>
                </a:lnTo>
                <a:lnTo>
                  <a:pt x="8228122" y="5239444"/>
                </a:lnTo>
                <a:lnTo>
                  <a:pt x="8247926" y="5196999"/>
                </a:lnTo>
                <a:lnTo>
                  <a:pt x="8265052" y="5153750"/>
                </a:lnTo>
                <a:lnTo>
                  <a:pt x="8279364" y="5109832"/>
                </a:lnTo>
                <a:lnTo>
                  <a:pt x="8290728" y="5065378"/>
                </a:lnTo>
                <a:lnTo>
                  <a:pt x="8299012" y="5020522"/>
                </a:lnTo>
                <a:lnTo>
                  <a:pt x="8304080" y="4975398"/>
                </a:lnTo>
                <a:lnTo>
                  <a:pt x="8305800" y="4930140"/>
                </a:lnTo>
                <a:lnTo>
                  <a:pt x="8305800" y="783589"/>
                </a:lnTo>
                <a:lnTo>
                  <a:pt x="8304080" y="738472"/>
                </a:lnTo>
                <a:lnTo>
                  <a:pt x="8299012" y="693478"/>
                </a:lnTo>
                <a:lnTo>
                  <a:pt x="8290728" y="648742"/>
                </a:lnTo>
                <a:lnTo>
                  <a:pt x="8279364" y="604398"/>
                </a:lnTo>
                <a:lnTo>
                  <a:pt x="8265052" y="560579"/>
                </a:lnTo>
                <a:lnTo>
                  <a:pt x="8247926" y="517422"/>
                </a:lnTo>
                <a:lnTo>
                  <a:pt x="8228122" y="475060"/>
                </a:lnTo>
                <a:lnTo>
                  <a:pt x="8205772" y="433627"/>
                </a:lnTo>
                <a:lnTo>
                  <a:pt x="8181011" y="393258"/>
                </a:lnTo>
                <a:lnTo>
                  <a:pt x="8153972" y="354087"/>
                </a:lnTo>
                <a:lnTo>
                  <a:pt x="8124790" y="316249"/>
                </a:lnTo>
                <a:lnTo>
                  <a:pt x="8093598" y="279879"/>
                </a:lnTo>
                <a:lnTo>
                  <a:pt x="8060531" y="245109"/>
                </a:lnTo>
                <a:lnTo>
                  <a:pt x="8025722" y="212076"/>
                </a:lnTo>
                <a:lnTo>
                  <a:pt x="7989306" y="180913"/>
                </a:lnTo>
                <a:lnTo>
                  <a:pt x="7951416" y="151755"/>
                </a:lnTo>
                <a:lnTo>
                  <a:pt x="7912186" y="124736"/>
                </a:lnTo>
                <a:lnTo>
                  <a:pt x="7871751" y="99990"/>
                </a:lnTo>
                <a:lnTo>
                  <a:pt x="7830244" y="77652"/>
                </a:lnTo>
                <a:lnTo>
                  <a:pt x="7787799" y="57857"/>
                </a:lnTo>
                <a:lnTo>
                  <a:pt x="7744550" y="40738"/>
                </a:lnTo>
                <a:lnTo>
                  <a:pt x="7700632" y="26431"/>
                </a:lnTo>
                <a:lnTo>
                  <a:pt x="7656178" y="15069"/>
                </a:lnTo>
                <a:lnTo>
                  <a:pt x="7611322" y="6787"/>
                </a:lnTo>
                <a:lnTo>
                  <a:pt x="7566198" y="1719"/>
                </a:lnTo>
                <a:lnTo>
                  <a:pt x="7520940" y="0"/>
                </a:lnTo>
                <a:lnTo>
                  <a:pt x="784860" y="0"/>
                </a:lnTo>
                <a:close/>
              </a:path>
              <a:path w="8305800" h="5715000">
                <a:moveTo>
                  <a:pt x="0" y="0"/>
                </a:moveTo>
                <a:lnTo>
                  <a:pt x="0" y="0"/>
                </a:lnTo>
              </a:path>
              <a:path w="8305800" h="5715000">
                <a:moveTo>
                  <a:pt x="8305800" y="5715000"/>
                </a:moveTo>
                <a:lnTo>
                  <a:pt x="8305800" y="5715000"/>
                </a:lnTo>
              </a:path>
            </a:pathLst>
          </a:custGeom>
          <a:ln w="50676">
            <a:solidFill>
              <a:srgbClr val="807E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152400"/>
            <a:ext cx="8534400" cy="1219200"/>
          </a:xfrm>
          <a:custGeom>
            <a:avLst/>
            <a:gdLst/>
            <a:ahLst/>
            <a:cxnLst/>
            <a:rect l="l" t="t" r="r" b="b"/>
            <a:pathLst>
              <a:path w="8534400" h="1219200">
                <a:moveTo>
                  <a:pt x="7923530" y="0"/>
                </a:moveTo>
                <a:lnTo>
                  <a:pt x="0" y="0"/>
                </a:lnTo>
                <a:lnTo>
                  <a:pt x="0" y="1219200"/>
                </a:lnTo>
                <a:lnTo>
                  <a:pt x="7924800" y="1219200"/>
                </a:lnTo>
                <a:lnTo>
                  <a:pt x="7972423" y="1217200"/>
                </a:lnTo>
                <a:lnTo>
                  <a:pt x="8019048" y="1211654"/>
                </a:lnTo>
                <a:lnTo>
                  <a:pt x="8064537" y="1202693"/>
                </a:lnTo>
                <a:lnTo>
                  <a:pt x="8108754" y="1190452"/>
                </a:lnTo>
                <a:lnTo>
                  <a:pt x="8151565" y="1175064"/>
                </a:lnTo>
                <a:lnTo>
                  <a:pt x="8192832" y="1156662"/>
                </a:lnTo>
                <a:lnTo>
                  <a:pt x="8232422" y="1135379"/>
                </a:lnTo>
                <a:lnTo>
                  <a:pt x="8270197" y="1111349"/>
                </a:lnTo>
                <a:lnTo>
                  <a:pt x="8306022" y="1084705"/>
                </a:lnTo>
                <a:lnTo>
                  <a:pt x="8339761" y="1055581"/>
                </a:lnTo>
                <a:lnTo>
                  <a:pt x="8371278" y="1024108"/>
                </a:lnTo>
                <a:lnTo>
                  <a:pt x="8400439" y="990422"/>
                </a:lnTo>
                <a:lnTo>
                  <a:pt x="8427106" y="954654"/>
                </a:lnTo>
                <a:lnTo>
                  <a:pt x="8451144" y="916939"/>
                </a:lnTo>
                <a:lnTo>
                  <a:pt x="8472418" y="877410"/>
                </a:lnTo>
                <a:lnTo>
                  <a:pt x="8490791" y="836200"/>
                </a:lnTo>
                <a:lnTo>
                  <a:pt x="8506128" y="793442"/>
                </a:lnTo>
                <a:lnTo>
                  <a:pt x="8518293" y="749270"/>
                </a:lnTo>
                <a:lnTo>
                  <a:pt x="8527151" y="703816"/>
                </a:lnTo>
                <a:lnTo>
                  <a:pt x="8532565" y="657215"/>
                </a:lnTo>
                <a:lnTo>
                  <a:pt x="8534400" y="609600"/>
                </a:lnTo>
                <a:lnTo>
                  <a:pt x="8532565" y="561811"/>
                </a:lnTo>
                <a:lnTo>
                  <a:pt x="8527149" y="515054"/>
                </a:lnTo>
                <a:lnTo>
                  <a:pt x="8518289" y="469463"/>
                </a:lnTo>
                <a:lnTo>
                  <a:pt x="8506119" y="425169"/>
                </a:lnTo>
                <a:lnTo>
                  <a:pt x="8490774" y="382308"/>
                </a:lnTo>
                <a:lnTo>
                  <a:pt x="8472388" y="341011"/>
                </a:lnTo>
                <a:lnTo>
                  <a:pt x="8451097" y="301413"/>
                </a:lnTo>
                <a:lnTo>
                  <a:pt x="8427035" y="263646"/>
                </a:lnTo>
                <a:lnTo>
                  <a:pt x="8400339" y="227844"/>
                </a:lnTo>
                <a:lnTo>
                  <a:pt x="8371141" y="194140"/>
                </a:lnTo>
                <a:lnTo>
                  <a:pt x="8339578" y="162668"/>
                </a:lnTo>
                <a:lnTo>
                  <a:pt x="8305785" y="133561"/>
                </a:lnTo>
                <a:lnTo>
                  <a:pt x="8269895" y="106951"/>
                </a:lnTo>
                <a:lnTo>
                  <a:pt x="8232045" y="82973"/>
                </a:lnTo>
                <a:lnTo>
                  <a:pt x="8192370" y="61759"/>
                </a:lnTo>
                <a:lnTo>
                  <a:pt x="8151003" y="43444"/>
                </a:lnTo>
                <a:lnTo>
                  <a:pt x="8108080" y="28159"/>
                </a:lnTo>
                <a:lnTo>
                  <a:pt x="8063737" y="16039"/>
                </a:lnTo>
                <a:lnTo>
                  <a:pt x="8018107" y="7217"/>
                </a:lnTo>
                <a:lnTo>
                  <a:pt x="7971326" y="1826"/>
                </a:lnTo>
                <a:lnTo>
                  <a:pt x="7923530" y="0"/>
                </a:lnTo>
                <a:close/>
              </a:path>
            </a:pathLst>
          </a:custGeom>
          <a:solidFill>
            <a:srgbClr val="C844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1219200"/>
            <a:ext cx="8077200" cy="0"/>
          </a:xfrm>
          <a:custGeom>
            <a:avLst/>
            <a:gdLst/>
            <a:ahLst/>
            <a:cxnLst/>
            <a:rect l="l" t="t" r="r" b="b"/>
            <a:pathLst>
              <a:path w="8077200">
                <a:moveTo>
                  <a:pt x="0" y="0"/>
                </a:moveTo>
                <a:lnTo>
                  <a:pt x="8077200" y="0"/>
                </a:lnTo>
              </a:path>
            </a:pathLst>
          </a:custGeom>
          <a:ln w="3809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08760" y="269240"/>
            <a:ext cx="6126479" cy="9093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83689" y="2155190"/>
            <a:ext cx="5666105" cy="1623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69" y="6477466"/>
            <a:ext cx="621030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4059" y="6415950"/>
            <a:ext cx="280670" cy="240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1640840"/>
            <a:ext cx="8379460" cy="11951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3800" spc="-5" dirty="0">
                <a:solidFill>
                  <a:srgbClr val="FFFFFF"/>
                </a:solidFill>
                <a:latin typeface="Arial"/>
                <a:cs typeface="Arial"/>
              </a:rPr>
              <a:t>Lecture 1 </a:t>
            </a:r>
            <a:r>
              <a:rPr sz="3800" spc="-5" dirty="0">
                <a:solidFill>
                  <a:srgbClr val="FFFFFF"/>
                </a:solidFill>
                <a:latin typeface="Arial"/>
                <a:cs typeface="Arial"/>
              </a:rPr>
              <a:t>:  </a:t>
            </a:r>
            <a:endParaRPr lang="en-US" sz="3800" spc="-5" dirty="0">
              <a:solidFill>
                <a:srgbClr val="FFFFFF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3800" spc="-5" dirty="0">
                <a:solidFill>
                  <a:srgbClr val="FFFFFF"/>
                </a:solidFill>
                <a:latin typeface="Arial"/>
                <a:cs typeface="Arial"/>
              </a:rPr>
              <a:t>Introduction </a:t>
            </a:r>
            <a:r>
              <a:rPr sz="3800" spc="-5" dirty="0">
                <a:solidFill>
                  <a:srgbClr val="FFFFFF"/>
                </a:solidFill>
                <a:latin typeface="Arial"/>
                <a:cs typeface="Arial"/>
              </a:rPr>
              <a:t>Communication</a:t>
            </a:r>
            <a:r>
              <a:rPr sz="38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spc="-5" dirty="0">
                <a:solidFill>
                  <a:srgbClr val="FFFFFF"/>
                </a:solidFill>
                <a:latin typeface="Arial"/>
                <a:cs typeface="Arial"/>
              </a:rPr>
              <a:t>System</a:t>
            </a:r>
            <a:endParaRPr sz="3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54059" y="6415950"/>
            <a:ext cx="281305" cy="25463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Arial Black"/>
                <a:cs typeface="Arial Black"/>
              </a:rPr>
              <a:t>1</a:t>
            </a:fld>
            <a:endParaRPr sz="12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20469" y="4896559"/>
            <a:ext cx="6703061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000" spc="-5" dirty="0" err="1">
                <a:latin typeface="Arial"/>
                <a:cs typeface="Arial"/>
              </a:rPr>
              <a:t>by:basud</a:t>
            </a:r>
            <a:r>
              <a:rPr lang="en-US" sz="2000" spc="-5" dirty="0">
                <a:latin typeface="Arial"/>
                <a:cs typeface="Arial"/>
              </a:rPr>
              <a:t> </a:t>
            </a:r>
            <a:r>
              <a:rPr lang="en-US" sz="2000" spc="-5" dirty="0" err="1">
                <a:latin typeface="Arial"/>
                <a:cs typeface="Arial"/>
              </a:rPr>
              <a:t>mohammad</a:t>
            </a:r>
            <a:r>
              <a:rPr lang="en-US" sz="2000" spc="-5" dirty="0">
                <a:latin typeface="Arial"/>
                <a:cs typeface="Arial"/>
              </a:rPr>
              <a:t> </a:t>
            </a:r>
            <a:r>
              <a:rPr lang="en-US" sz="2000" spc="-5" dirty="0" err="1">
                <a:latin typeface="Arial"/>
                <a:cs typeface="Arial"/>
              </a:rPr>
              <a:t>rasool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050" y="383540"/>
            <a:ext cx="7725409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spc="-5" dirty="0"/>
              <a:t>Elements </a:t>
            </a:r>
            <a:r>
              <a:rPr sz="3800" dirty="0"/>
              <a:t>of </a:t>
            </a:r>
            <a:r>
              <a:rPr sz="3800" spc="-5" dirty="0"/>
              <a:t>Communication</a:t>
            </a:r>
            <a:r>
              <a:rPr sz="3800" spc="-20" dirty="0"/>
              <a:t> </a:t>
            </a:r>
            <a:r>
              <a:rPr sz="3800" dirty="0"/>
              <a:t>system</a:t>
            </a:r>
            <a:endParaRPr sz="3800"/>
          </a:p>
        </p:txBody>
      </p:sp>
      <p:sp>
        <p:nvSpPr>
          <p:cNvPr id="4" name="object 4"/>
          <p:cNvSpPr txBox="1"/>
          <p:nvPr/>
        </p:nvSpPr>
        <p:spPr>
          <a:xfrm>
            <a:off x="8354059" y="6415950"/>
            <a:ext cx="281305" cy="25463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Arial Black"/>
                <a:cs typeface="Arial Black"/>
              </a:rPr>
              <a:t>10</a:t>
            </a:fld>
            <a:endParaRPr sz="120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2769" y="1569720"/>
            <a:ext cx="7519670" cy="410337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8270">
              <a:lnSpc>
                <a:spcPct val="100000"/>
              </a:lnSpc>
              <a:spcBef>
                <a:spcPts val="600"/>
              </a:spcBef>
              <a:tabLst>
                <a:tab pos="470534" algn="l"/>
              </a:tabLst>
            </a:pPr>
            <a:r>
              <a:rPr sz="2400" baseline="10416" dirty="0">
                <a:solidFill>
                  <a:srgbClr val="996666"/>
                </a:solidFill>
                <a:latin typeface="UnDotum"/>
                <a:cs typeface="UnDotum"/>
              </a:rPr>
              <a:t>	</a:t>
            </a:r>
            <a:r>
              <a:rPr sz="2000" b="1" spc="-5" dirty="0">
                <a:solidFill>
                  <a:srgbClr val="C84402"/>
                </a:solidFill>
                <a:latin typeface="Arial"/>
                <a:cs typeface="Arial"/>
              </a:rPr>
              <a:t>Receiver</a:t>
            </a:r>
            <a:endParaRPr sz="2000">
              <a:latin typeface="Arial"/>
              <a:cs typeface="Arial"/>
            </a:endParaRPr>
          </a:p>
          <a:p>
            <a:pPr marL="471170" marR="8763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To </a:t>
            </a:r>
            <a:r>
              <a:rPr sz="2000" b="1" spc="-5" dirty="0">
                <a:latin typeface="Arial"/>
                <a:cs typeface="Arial"/>
              </a:rPr>
              <a:t>extract </a:t>
            </a:r>
            <a:r>
              <a:rPr sz="2000" b="1" dirty="0">
                <a:latin typeface="Arial"/>
                <a:cs typeface="Arial"/>
              </a:rPr>
              <a:t>the </a:t>
            </a:r>
            <a:r>
              <a:rPr sz="2000" b="1" spc="-5" dirty="0">
                <a:latin typeface="Arial"/>
                <a:cs typeface="Arial"/>
              </a:rPr>
              <a:t>desired signal </a:t>
            </a:r>
            <a:r>
              <a:rPr sz="2000" spc="-5" dirty="0">
                <a:latin typeface="Arial"/>
                <a:cs typeface="Arial"/>
              </a:rPr>
              <a:t>from the </a:t>
            </a:r>
            <a:r>
              <a:rPr sz="2000" dirty="0">
                <a:latin typeface="Arial"/>
                <a:cs typeface="Arial"/>
              </a:rPr>
              <a:t>output channel and </a:t>
            </a:r>
            <a:r>
              <a:rPr sz="2000" spc="-5" dirty="0">
                <a:latin typeface="Arial"/>
                <a:cs typeface="Arial"/>
              </a:rPr>
              <a:t>to  </a:t>
            </a:r>
            <a:r>
              <a:rPr sz="2000" dirty="0">
                <a:latin typeface="Arial"/>
                <a:cs typeface="Arial"/>
              </a:rPr>
              <a:t>convert </a:t>
            </a:r>
            <a:r>
              <a:rPr sz="2000" spc="-5" dirty="0">
                <a:latin typeface="Arial"/>
                <a:cs typeface="Arial"/>
              </a:rPr>
              <a:t>it to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form suitable for the </a:t>
            </a:r>
            <a:r>
              <a:rPr sz="2000" dirty="0">
                <a:latin typeface="Arial"/>
                <a:cs typeface="Arial"/>
              </a:rPr>
              <a:t>output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transducer.</a:t>
            </a:r>
            <a:endParaRPr sz="2000">
              <a:latin typeface="Arial"/>
              <a:cs typeface="Arial"/>
            </a:endParaRPr>
          </a:p>
          <a:p>
            <a:pPr marL="47117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Arial"/>
                <a:cs typeface="Arial"/>
              </a:rPr>
              <a:t>eg: </a:t>
            </a:r>
            <a:r>
              <a:rPr sz="2000" spc="-5" dirty="0">
                <a:latin typeface="Arial"/>
                <a:cs typeface="Arial"/>
              </a:rPr>
              <a:t>Demodulation,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decoding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50">
              <a:latin typeface="Arial"/>
              <a:cs typeface="Arial"/>
            </a:endParaRPr>
          </a:p>
          <a:p>
            <a:pPr marL="47117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Other </a:t>
            </a:r>
            <a:r>
              <a:rPr sz="2000" dirty="0">
                <a:latin typeface="Arial"/>
                <a:cs typeface="Arial"/>
              </a:rPr>
              <a:t>functions</a:t>
            </a:r>
            <a:r>
              <a:rPr sz="2000" spc="-5" dirty="0">
                <a:latin typeface="Arial"/>
                <a:cs typeface="Arial"/>
              </a:rPr>
              <a:t> performed:</a:t>
            </a:r>
            <a:endParaRPr sz="2000">
              <a:latin typeface="Arial"/>
              <a:cs typeface="Arial"/>
            </a:endParaRPr>
          </a:p>
          <a:p>
            <a:pPr marL="47117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Amplification,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filtering.</a:t>
            </a:r>
            <a:endParaRPr sz="20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1710"/>
              </a:spcBef>
              <a:tabLst>
                <a:tab pos="393065" algn="l"/>
              </a:tabLst>
            </a:pPr>
            <a:r>
              <a:rPr sz="2400" baseline="12152" dirty="0">
                <a:solidFill>
                  <a:srgbClr val="996666"/>
                </a:solidFill>
                <a:latin typeface="UnDotum"/>
                <a:cs typeface="UnDotum"/>
              </a:rPr>
              <a:t>	</a:t>
            </a:r>
            <a:r>
              <a:rPr sz="2000" b="1" spc="-5" dirty="0">
                <a:solidFill>
                  <a:srgbClr val="C84402"/>
                </a:solidFill>
                <a:latin typeface="Arial"/>
                <a:cs typeface="Arial"/>
              </a:rPr>
              <a:t>Output</a:t>
            </a:r>
            <a:r>
              <a:rPr sz="2000" b="1" spc="-15" dirty="0">
                <a:solidFill>
                  <a:srgbClr val="C84402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84402"/>
                </a:solidFill>
                <a:latin typeface="Arial"/>
                <a:cs typeface="Arial"/>
              </a:rPr>
              <a:t>Transducer</a:t>
            </a:r>
            <a:endParaRPr sz="2000">
              <a:latin typeface="Arial"/>
              <a:cs typeface="Arial"/>
            </a:endParaRPr>
          </a:p>
          <a:p>
            <a:pPr marL="393065" marR="43180">
              <a:lnSpc>
                <a:spcPct val="100000"/>
              </a:lnSpc>
              <a:spcBef>
                <a:spcPts val="500"/>
              </a:spcBef>
            </a:pPr>
            <a:r>
              <a:rPr sz="2000" b="1" spc="-5" dirty="0">
                <a:latin typeface="Arial"/>
                <a:cs typeface="Arial"/>
              </a:rPr>
              <a:t>Converts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electrical signal </a:t>
            </a:r>
            <a:r>
              <a:rPr sz="2000" spc="-5" dirty="0">
                <a:latin typeface="Arial"/>
                <a:cs typeface="Arial"/>
              </a:rPr>
              <a:t>at its </a:t>
            </a:r>
            <a:r>
              <a:rPr sz="2000" dirty="0">
                <a:latin typeface="Arial"/>
                <a:cs typeface="Arial"/>
              </a:rPr>
              <a:t>input </a:t>
            </a:r>
            <a:r>
              <a:rPr sz="2000" spc="-5" dirty="0">
                <a:latin typeface="Arial"/>
                <a:cs typeface="Arial"/>
              </a:rPr>
              <a:t>into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form </a:t>
            </a:r>
            <a:r>
              <a:rPr sz="2000" dirty="0">
                <a:latin typeface="Arial"/>
                <a:cs typeface="Arial"/>
              </a:rPr>
              <a:t>desired </a:t>
            </a:r>
            <a:r>
              <a:rPr sz="2000" spc="-5" dirty="0">
                <a:latin typeface="Arial"/>
                <a:cs typeface="Arial"/>
              </a:rPr>
              <a:t>by  the </a:t>
            </a:r>
            <a:r>
              <a:rPr sz="2000" dirty="0">
                <a:latin typeface="Arial"/>
                <a:cs typeface="Arial"/>
              </a:rPr>
              <a:t>system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used.</a:t>
            </a:r>
            <a:endParaRPr sz="2000">
              <a:latin typeface="Arial"/>
              <a:cs typeface="Arial"/>
            </a:endParaRPr>
          </a:p>
          <a:p>
            <a:pPr marL="393065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Eg: </a:t>
            </a:r>
            <a:r>
              <a:rPr sz="2000" dirty="0">
                <a:latin typeface="Arial"/>
                <a:cs typeface="Arial"/>
              </a:rPr>
              <a:t>Loudspeaker, </a:t>
            </a:r>
            <a:r>
              <a:rPr sz="2000" spc="-5" dirty="0">
                <a:latin typeface="Arial"/>
                <a:cs typeface="Arial"/>
              </a:rPr>
              <a:t>PC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tape-recorders.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4840" y="1557020"/>
            <a:ext cx="7637145" cy="4318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Various </a:t>
            </a:r>
            <a:r>
              <a:rPr sz="2000" spc="-5" dirty="0">
                <a:latin typeface="Arial"/>
                <a:cs typeface="Arial"/>
              </a:rPr>
              <a:t>unwanted </a:t>
            </a:r>
            <a:r>
              <a:rPr sz="2000" dirty="0">
                <a:latin typeface="Arial"/>
                <a:cs typeface="Arial"/>
              </a:rPr>
              <a:t>undesirable </a:t>
            </a:r>
            <a:r>
              <a:rPr sz="2000" spc="-5" dirty="0">
                <a:latin typeface="Arial"/>
                <a:cs typeface="Arial"/>
              </a:rPr>
              <a:t>effect </a:t>
            </a:r>
            <a:r>
              <a:rPr sz="2000" dirty="0">
                <a:latin typeface="Arial"/>
                <a:cs typeface="Arial"/>
              </a:rPr>
              <a:t>crop </a:t>
            </a:r>
            <a:r>
              <a:rPr sz="2000" spc="-5" dirty="0">
                <a:latin typeface="Arial"/>
                <a:cs typeface="Arial"/>
              </a:rPr>
              <a:t>up </a:t>
            </a:r>
            <a:r>
              <a:rPr sz="2000" dirty="0">
                <a:latin typeface="Arial"/>
                <a:cs typeface="Arial"/>
              </a:rPr>
              <a:t>in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transmissions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50">
              <a:latin typeface="Arial"/>
              <a:cs typeface="Arial"/>
            </a:endParaRPr>
          </a:p>
          <a:p>
            <a:pPr marL="419100" indent="-342900">
              <a:lnSpc>
                <a:spcPct val="100000"/>
              </a:lnSpc>
              <a:buClr>
                <a:srgbClr val="996666"/>
              </a:buClr>
              <a:buSzPct val="80000"/>
              <a:buFont typeface="UnDotum"/>
              <a:buChar char=""/>
              <a:tabLst>
                <a:tab pos="418465" algn="l"/>
                <a:tab pos="419100" algn="l"/>
              </a:tabLst>
            </a:pPr>
            <a:r>
              <a:rPr sz="2000" b="1" spc="-5" dirty="0">
                <a:solidFill>
                  <a:srgbClr val="C84402"/>
                </a:solidFill>
                <a:latin typeface="Arial"/>
                <a:cs typeface="Arial"/>
              </a:rPr>
              <a:t>Attenuation</a:t>
            </a:r>
            <a:endParaRPr sz="2000">
              <a:latin typeface="Arial"/>
              <a:cs typeface="Arial"/>
            </a:endParaRPr>
          </a:p>
          <a:p>
            <a:pPr marL="819150" lvl="1" indent="-285750">
              <a:lnSpc>
                <a:spcPct val="100000"/>
              </a:lnSpc>
              <a:spcBef>
                <a:spcPts val="500"/>
              </a:spcBef>
              <a:buClr>
                <a:srgbClr val="FFCC00"/>
              </a:buClr>
              <a:buSzPct val="70000"/>
              <a:buFont typeface="UnDotum"/>
              <a:buChar char=""/>
              <a:tabLst>
                <a:tab pos="819150" algn="l"/>
              </a:tabLst>
            </a:pPr>
            <a:r>
              <a:rPr sz="2000" dirty="0">
                <a:latin typeface="Arial"/>
                <a:cs typeface="Arial"/>
              </a:rPr>
              <a:t>Reduces signal </a:t>
            </a:r>
            <a:r>
              <a:rPr sz="2000" spc="-5" dirty="0">
                <a:latin typeface="Arial"/>
                <a:cs typeface="Arial"/>
              </a:rPr>
              <a:t>strength at the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receiver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Clr>
                <a:srgbClr val="FFCC00"/>
              </a:buClr>
              <a:buFont typeface="UnDotum"/>
              <a:buChar char=""/>
            </a:pPr>
            <a:endParaRPr sz="2950">
              <a:latin typeface="Arial"/>
              <a:cs typeface="Arial"/>
            </a:endParaRPr>
          </a:p>
          <a:p>
            <a:pPr marL="419100" indent="-342900">
              <a:lnSpc>
                <a:spcPct val="100000"/>
              </a:lnSpc>
              <a:buClr>
                <a:srgbClr val="996666"/>
              </a:buClr>
              <a:buSzPct val="80000"/>
              <a:buFont typeface="UnDotum"/>
              <a:buChar char=""/>
              <a:tabLst>
                <a:tab pos="418465" algn="l"/>
                <a:tab pos="419100" algn="l"/>
              </a:tabLst>
            </a:pPr>
            <a:r>
              <a:rPr sz="2000" b="1" spc="-5" dirty="0">
                <a:solidFill>
                  <a:srgbClr val="C84402"/>
                </a:solidFill>
                <a:latin typeface="Arial"/>
                <a:cs typeface="Arial"/>
              </a:rPr>
              <a:t>Distortion</a:t>
            </a:r>
            <a:endParaRPr sz="2000">
              <a:latin typeface="Arial"/>
              <a:cs typeface="Arial"/>
            </a:endParaRPr>
          </a:p>
          <a:p>
            <a:pPr marL="819150" marR="55880" lvl="1" indent="-285750">
              <a:lnSpc>
                <a:spcPct val="100000"/>
              </a:lnSpc>
              <a:spcBef>
                <a:spcPts val="500"/>
              </a:spcBef>
              <a:buClr>
                <a:srgbClr val="FFCC00"/>
              </a:buClr>
              <a:buSzPct val="70000"/>
              <a:buFont typeface="UnDotum"/>
              <a:buChar char=""/>
              <a:tabLst>
                <a:tab pos="819150" algn="l"/>
              </a:tabLst>
            </a:pPr>
            <a:r>
              <a:rPr sz="2000" spc="-5" dirty="0">
                <a:latin typeface="Arial"/>
                <a:cs typeface="Arial"/>
              </a:rPr>
              <a:t>Waveform perturbation </a:t>
            </a:r>
            <a:r>
              <a:rPr sz="2000" dirty="0">
                <a:latin typeface="Arial"/>
                <a:cs typeface="Arial"/>
              </a:rPr>
              <a:t>caused </a:t>
            </a:r>
            <a:r>
              <a:rPr sz="2000" spc="-5" dirty="0">
                <a:latin typeface="Arial"/>
                <a:cs typeface="Arial"/>
              </a:rPr>
              <a:t>by imperfect </a:t>
            </a:r>
            <a:r>
              <a:rPr sz="2000" dirty="0">
                <a:latin typeface="Arial"/>
                <a:cs typeface="Arial"/>
              </a:rPr>
              <a:t>response </a:t>
            </a:r>
            <a:r>
              <a:rPr sz="2000" spc="-5" dirty="0">
                <a:latin typeface="Arial"/>
                <a:cs typeface="Arial"/>
              </a:rPr>
              <a:t>of the  system to the </a:t>
            </a:r>
            <a:r>
              <a:rPr sz="2000" dirty="0">
                <a:latin typeface="Arial"/>
                <a:cs typeface="Arial"/>
              </a:rPr>
              <a:t>desired signal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itself</a:t>
            </a:r>
            <a:endParaRPr sz="2000">
              <a:latin typeface="Arial"/>
              <a:cs typeface="Arial"/>
            </a:endParaRPr>
          </a:p>
          <a:p>
            <a:pPr marL="819150" lvl="1" indent="-285750">
              <a:lnSpc>
                <a:spcPct val="100000"/>
              </a:lnSpc>
              <a:spcBef>
                <a:spcPts val="500"/>
              </a:spcBef>
              <a:buClr>
                <a:srgbClr val="FFCC00"/>
              </a:buClr>
              <a:buSzPct val="70000"/>
              <a:buFont typeface="UnDotum"/>
              <a:buChar char=""/>
              <a:tabLst>
                <a:tab pos="819150" algn="l"/>
              </a:tabLst>
            </a:pPr>
            <a:r>
              <a:rPr sz="2000" dirty="0">
                <a:latin typeface="Arial"/>
                <a:cs typeface="Arial"/>
              </a:rPr>
              <a:t>Equalizer can be used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reduced </a:t>
            </a:r>
            <a:r>
              <a:rPr sz="2000" spc="-5" dirty="0">
                <a:latin typeface="Arial"/>
                <a:cs typeface="Arial"/>
              </a:rPr>
              <a:t>the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effect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FFCC00"/>
              </a:buClr>
              <a:buFont typeface="UnDotum"/>
              <a:buChar char=""/>
            </a:pPr>
            <a:endParaRPr sz="2950">
              <a:latin typeface="Arial"/>
              <a:cs typeface="Arial"/>
            </a:endParaRPr>
          </a:p>
          <a:p>
            <a:pPr marL="419100" indent="-342900">
              <a:lnSpc>
                <a:spcPct val="100000"/>
              </a:lnSpc>
              <a:buClr>
                <a:srgbClr val="996666"/>
              </a:buClr>
              <a:buSzPct val="80000"/>
              <a:buFont typeface="UnDotum"/>
              <a:buChar char=""/>
              <a:tabLst>
                <a:tab pos="418465" algn="l"/>
                <a:tab pos="419100" algn="l"/>
              </a:tabLst>
            </a:pPr>
            <a:r>
              <a:rPr sz="2000" b="1" spc="-5" dirty="0">
                <a:solidFill>
                  <a:srgbClr val="C84402"/>
                </a:solidFill>
                <a:latin typeface="Arial"/>
                <a:cs typeface="Arial"/>
              </a:rPr>
              <a:t>Interference</a:t>
            </a:r>
            <a:endParaRPr sz="2000">
              <a:latin typeface="Arial"/>
              <a:cs typeface="Arial"/>
            </a:endParaRPr>
          </a:p>
          <a:p>
            <a:pPr marL="819150" lvl="1" indent="-285750">
              <a:lnSpc>
                <a:spcPct val="100000"/>
              </a:lnSpc>
              <a:spcBef>
                <a:spcPts val="500"/>
              </a:spcBef>
              <a:buClr>
                <a:srgbClr val="FFCC00"/>
              </a:buClr>
              <a:buSzPct val="70000"/>
              <a:buFont typeface="UnDotum"/>
              <a:buChar char=""/>
              <a:tabLst>
                <a:tab pos="819150" algn="l"/>
              </a:tabLst>
            </a:pPr>
            <a:r>
              <a:rPr sz="2000" spc="-5" dirty="0">
                <a:latin typeface="Arial"/>
                <a:cs typeface="Arial"/>
              </a:rPr>
              <a:t>Contamination </a:t>
            </a:r>
            <a:r>
              <a:rPr sz="2000" dirty="0">
                <a:latin typeface="Arial"/>
                <a:cs typeface="Arial"/>
              </a:rPr>
              <a:t>by </a:t>
            </a:r>
            <a:r>
              <a:rPr sz="2000" spc="-5" dirty="0">
                <a:latin typeface="Arial"/>
                <a:cs typeface="Arial"/>
              </a:rPr>
              <a:t>extraneous </a:t>
            </a:r>
            <a:r>
              <a:rPr sz="2000" dirty="0">
                <a:latin typeface="Arial"/>
                <a:cs typeface="Arial"/>
              </a:rPr>
              <a:t>signals </a:t>
            </a:r>
            <a:r>
              <a:rPr sz="2000" spc="-5" dirty="0">
                <a:latin typeface="Arial"/>
                <a:cs typeface="Arial"/>
              </a:rPr>
              <a:t>from human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sources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54059" y="6415950"/>
            <a:ext cx="281305" cy="25463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Arial Black"/>
                <a:cs typeface="Arial Black"/>
              </a:rPr>
              <a:t>11</a:t>
            </a:fld>
            <a:endParaRPr sz="120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3050" y="383540"/>
            <a:ext cx="7295515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spc="-5" dirty="0"/>
              <a:t>Losses in </a:t>
            </a:r>
            <a:r>
              <a:rPr sz="3800" dirty="0"/>
              <a:t>Communication</a:t>
            </a:r>
            <a:r>
              <a:rPr sz="3800" spc="-55" dirty="0"/>
              <a:t> </a:t>
            </a:r>
            <a:r>
              <a:rPr sz="3800" spc="-5" dirty="0"/>
              <a:t>System</a:t>
            </a:r>
            <a:endParaRPr sz="3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2940" y="1569720"/>
            <a:ext cx="7590155" cy="24130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600"/>
              </a:spcBef>
              <a:buClr>
                <a:srgbClr val="996666"/>
              </a:buClr>
              <a:buSzPct val="80000"/>
              <a:buFont typeface="UnDotum"/>
              <a:buChar char=""/>
              <a:tabLst>
                <a:tab pos="380365" algn="l"/>
                <a:tab pos="381000" algn="l"/>
              </a:tabLst>
            </a:pPr>
            <a:r>
              <a:rPr sz="2000" b="1" spc="-5" dirty="0">
                <a:solidFill>
                  <a:srgbClr val="C84402"/>
                </a:solidFill>
                <a:latin typeface="Arial"/>
                <a:cs typeface="Arial"/>
              </a:rPr>
              <a:t>Noise</a:t>
            </a:r>
            <a:endParaRPr sz="2000">
              <a:latin typeface="Arial"/>
              <a:cs typeface="Arial"/>
            </a:endParaRPr>
          </a:p>
          <a:p>
            <a:pPr marL="781050" marR="30480" lvl="1" indent="-285750">
              <a:lnSpc>
                <a:spcPct val="100000"/>
              </a:lnSpc>
              <a:spcBef>
                <a:spcPts val="500"/>
              </a:spcBef>
              <a:buClr>
                <a:srgbClr val="FFCC00"/>
              </a:buClr>
              <a:buSzPct val="70000"/>
              <a:buFont typeface="UnDotum"/>
              <a:buChar char=""/>
              <a:tabLst>
                <a:tab pos="781050" algn="l"/>
              </a:tabLst>
            </a:pPr>
            <a:r>
              <a:rPr sz="2000" dirty="0">
                <a:latin typeface="Arial"/>
                <a:cs typeface="Arial"/>
              </a:rPr>
              <a:t>Random and unpredictable electrical </a:t>
            </a:r>
            <a:r>
              <a:rPr sz="2000" spc="-5" dirty="0">
                <a:latin typeface="Arial"/>
                <a:cs typeface="Arial"/>
              </a:rPr>
              <a:t>signals from internal or  external to the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system</a:t>
            </a:r>
            <a:endParaRPr sz="2000">
              <a:latin typeface="Arial"/>
              <a:cs typeface="Arial"/>
            </a:endParaRPr>
          </a:p>
          <a:p>
            <a:pPr marL="781050" marR="102870" lvl="1" indent="-285750">
              <a:lnSpc>
                <a:spcPct val="100000"/>
              </a:lnSpc>
              <a:spcBef>
                <a:spcPts val="500"/>
              </a:spcBef>
              <a:buClr>
                <a:srgbClr val="FFCC00"/>
              </a:buClr>
              <a:buSzPct val="70000"/>
              <a:buFont typeface="UnDotum"/>
              <a:buChar char=""/>
              <a:tabLst>
                <a:tab pos="781050" algn="l"/>
              </a:tabLst>
            </a:pPr>
            <a:r>
              <a:rPr sz="2000" spc="-5" dirty="0">
                <a:latin typeface="Arial"/>
                <a:cs typeface="Arial"/>
              </a:rPr>
              <a:t>The term SNR </a:t>
            </a:r>
            <a:r>
              <a:rPr sz="2000" dirty="0">
                <a:latin typeface="Arial"/>
                <a:cs typeface="Arial"/>
              </a:rPr>
              <a:t>(signal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noise </a:t>
            </a:r>
            <a:r>
              <a:rPr sz="2000" spc="-5" dirty="0">
                <a:latin typeface="Arial"/>
                <a:cs typeface="Arial"/>
              </a:rPr>
              <a:t>ratio) is </a:t>
            </a:r>
            <a:r>
              <a:rPr sz="2000" dirty="0">
                <a:latin typeface="Arial"/>
                <a:cs typeface="Arial"/>
              </a:rPr>
              <a:t>used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measure  performance (noise) </a:t>
            </a:r>
            <a:r>
              <a:rPr sz="2000" spc="-5" dirty="0">
                <a:latin typeface="Arial"/>
                <a:cs typeface="Arial"/>
              </a:rPr>
              <a:t>relative to </a:t>
            </a:r>
            <a:r>
              <a:rPr sz="2000" dirty="0">
                <a:latin typeface="Arial"/>
                <a:cs typeface="Arial"/>
              </a:rPr>
              <a:t>an </a:t>
            </a:r>
            <a:r>
              <a:rPr sz="2000" spc="-5" dirty="0">
                <a:latin typeface="Arial"/>
                <a:cs typeface="Arial"/>
              </a:rPr>
              <a:t>information </a:t>
            </a:r>
            <a:r>
              <a:rPr sz="2000" dirty="0">
                <a:latin typeface="Arial"/>
                <a:cs typeface="Arial"/>
              </a:rPr>
              <a:t>analog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signal</a:t>
            </a:r>
            <a:endParaRPr sz="2000">
              <a:latin typeface="Arial"/>
              <a:cs typeface="Arial"/>
            </a:endParaRPr>
          </a:p>
          <a:p>
            <a:pPr marL="781050" marR="377825" lvl="1" indent="-285750">
              <a:lnSpc>
                <a:spcPct val="100000"/>
              </a:lnSpc>
              <a:spcBef>
                <a:spcPts val="500"/>
              </a:spcBef>
              <a:buClr>
                <a:srgbClr val="FFCC00"/>
              </a:buClr>
              <a:buSzPct val="70000"/>
              <a:buFont typeface="UnDotum"/>
              <a:buChar char=""/>
              <a:tabLst>
                <a:tab pos="781050" algn="l"/>
              </a:tabLst>
            </a:pPr>
            <a:r>
              <a:rPr sz="2000" spc="-5" dirty="0">
                <a:latin typeface="Arial"/>
                <a:cs typeface="Arial"/>
              </a:rPr>
              <a:t>The term BER (Bit </a:t>
            </a:r>
            <a:r>
              <a:rPr sz="2000" dirty="0">
                <a:latin typeface="Arial"/>
                <a:cs typeface="Arial"/>
              </a:rPr>
              <a:t>Error Rate) is used in </a:t>
            </a:r>
            <a:r>
              <a:rPr sz="2000" spc="-5" dirty="0">
                <a:latin typeface="Arial"/>
                <a:cs typeface="Arial"/>
              </a:rPr>
              <a:t>digital system to  </a:t>
            </a:r>
            <a:r>
              <a:rPr sz="2000" dirty="0">
                <a:latin typeface="Arial"/>
                <a:cs typeface="Arial"/>
              </a:rPr>
              <a:t>measure </a:t>
            </a:r>
            <a:r>
              <a:rPr sz="2000" spc="-5" dirty="0">
                <a:latin typeface="Arial"/>
                <a:cs typeface="Arial"/>
              </a:rPr>
              <a:t>the deterioration of the </a:t>
            </a:r>
            <a:r>
              <a:rPr sz="2000" dirty="0">
                <a:latin typeface="Arial"/>
                <a:cs typeface="Arial"/>
              </a:rPr>
              <a:t>signal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54059" y="6415950"/>
            <a:ext cx="281305" cy="25463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Arial Black"/>
                <a:cs typeface="Arial Black"/>
              </a:rPr>
              <a:t>12</a:t>
            </a:fld>
            <a:endParaRPr sz="120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3050" y="383540"/>
            <a:ext cx="7295515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spc="-5" dirty="0"/>
              <a:t>Losses in </a:t>
            </a:r>
            <a:r>
              <a:rPr sz="3800" dirty="0"/>
              <a:t>Communication</a:t>
            </a:r>
            <a:r>
              <a:rPr sz="3800" spc="-55" dirty="0"/>
              <a:t> </a:t>
            </a:r>
            <a:r>
              <a:rPr sz="3800" spc="-5" dirty="0"/>
              <a:t>System</a:t>
            </a:r>
            <a:endParaRPr sz="3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050" y="353059"/>
            <a:ext cx="414274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5" dirty="0"/>
              <a:t>Analog </a:t>
            </a:r>
            <a:r>
              <a:rPr sz="4200" dirty="0"/>
              <a:t>vs.</a:t>
            </a:r>
            <a:r>
              <a:rPr sz="4200" spc="-95" dirty="0"/>
              <a:t> </a:t>
            </a:r>
            <a:r>
              <a:rPr sz="4200" spc="-5" dirty="0"/>
              <a:t>Digital</a:t>
            </a:r>
            <a:endParaRPr sz="4200"/>
          </a:p>
        </p:txBody>
      </p:sp>
      <p:sp>
        <p:nvSpPr>
          <p:cNvPr id="4" name="object 4"/>
          <p:cNvSpPr txBox="1"/>
          <p:nvPr/>
        </p:nvSpPr>
        <p:spPr>
          <a:xfrm>
            <a:off x="8354059" y="6415950"/>
            <a:ext cx="281305" cy="25463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Arial Black"/>
                <a:cs typeface="Arial Black"/>
              </a:rPr>
              <a:t>13</a:t>
            </a:fld>
            <a:endParaRPr sz="120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569720"/>
            <a:ext cx="5958840" cy="37084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600"/>
              </a:spcBef>
            </a:pP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signal can be analog or </a:t>
            </a:r>
            <a:r>
              <a:rPr sz="2000" spc="-5" dirty="0">
                <a:latin typeface="Arial"/>
                <a:cs typeface="Arial"/>
              </a:rPr>
              <a:t>digital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message:</a:t>
            </a:r>
            <a:endParaRPr sz="2000">
              <a:latin typeface="Arial"/>
              <a:cs typeface="Arial"/>
            </a:endParaRPr>
          </a:p>
          <a:p>
            <a:pPr marL="393700" indent="-342900">
              <a:lnSpc>
                <a:spcPct val="100000"/>
              </a:lnSpc>
              <a:spcBef>
                <a:spcPts val="500"/>
              </a:spcBef>
              <a:buClr>
                <a:srgbClr val="996666"/>
              </a:buClr>
              <a:buSzPct val="80000"/>
              <a:buFont typeface="UnDotum"/>
              <a:buChar char=""/>
              <a:tabLst>
                <a:tab pos="393065" algn="l"/>
                <a:tab pos="393700" algn="l"/>
              </a:tabLst>
            </a:pPr>
            <a:r>
              <a:rPr sz="2000" b="1" spc="-5" dirty="0">
                <a:solidFill>
                  <a:srgbClr val="C84402"/>
                </a:solidFill>
                <a:latin typeface="Arial"/>
                <a:cs typeface="Arial"/>
              </a:rPr>
              <a:t>Analog</a:t>
            </a:r>
            <a:endParaRPr sz="2000">
              <a:latin typeface="Arial"/>
              <a:cs typeface="Arial"/>
            </a:endParaRPr>
          </a:p>
          <a:p>
            <a:pPr marL="793750" lvl="1" indent="-285750">
              <a:lnSpc>
                <a:spcPct val="100000"/>
              </a:lnSpc>
              <a:spcBef>
                <a:spcPts val="500"/>
              </a:spcBef>
              <a:buClr>
                <a:srgbClr val="FFCC00"/>
              </a:buClr>
              <a:buSzPct val="70000"/>
              <a:buFont typeface="UnDotum"/>
              <a:buChar char=""/>
              <a:tabLst>
                <a:tab pos="793750" algn="l"/>
              </a:tabLst>
            </a:pPr>
            <a:r>
              <a:rPr sz="2000" spc="-5" dirty="0">
                <a:latin typeface="Arial"/>
                <a:cs typeface="Arial"/>
              </a:rPr>
              <a:t>Continuous Variation</a:t>
            </a:r>
            <a:endParaRPr sz="2000">
              <a:latin typeface="Arial"/>
              <a:cs typeface="Arial"/>
            </a:endParaRPr>
          </a:p>
          <a:p>
            <a:pPr marL="948055" lvl="2" indent="-154940">
              <a:lnSpc>
                <a:spcPct val="100000"/>
              </a:lnSpc>
              <a:spcBef>
                <a:spcPts val="500"/>
              </a:spcBef>
              <a:buChar char="-"/>
              <a:tabLst>
                <a:tab pos="948690" algn="l"/>
              </a:tabLst>
            </a:pPr>
            <a:r>
              <a:rPr sz="2000" dirty="0">
                <a:latin typeface="Arial"/>
                <a:cs typeface="Arial"/>
              </a:rPr>
              <a:t>Assumes </a:t>
            </a:r>
            <a:r>
              <a:rPr sz="2000" spc="-5" dirty="0">
                <a:latin typeface="Arial"/>
                <a:cs typeface="Arial"/>
              </a:rPr>
              <a:t>the total </a:t>
            </a:r>
            <a:r>
              <a:rPr sz="2000" dirty="0">
                <a:latin typeface="Arial"/>
                <a:cs typeface="Arial"/>
              </a:rPr>
              <a:t>range </a:t>
            </a:r>
            <a:r>
              <a:rPr sz="2000" spc="-5" dirty="0">
                <a:latin typeface="Arial"/>
                <a:cs typeface="Arial"/>
              </a:rPr>
              <a:t>of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frequencies/time</a:t>
            </a:r>
            <a:endParaRPr sz="2000">
              <a:latin typeface="Arial"/>
              <a:cs typeface="Arial"/>
            </a:endParaRPr>
          </a:p>
          <a:p>
            <a:pPr marL="793750" lvl="1" indent="-285750">
              <a:lnSpc>
                <a:spcPct val="100000"/>
              </a:lnSpc>
              <a:spcBef>
                <a:spcPts val="500"/>
              </a:spcBef>
              <a:buClr>
                <a:srgbClr val="FFCC00"/>
              </a:buClr>
              <a:buSzPct val="70000"/>
              <a:buFont typeface="UnDotum"/>
              <a:buChar char=""/>
              <a:tabLst>
                <a:tab pos="793750" algn="l"/>
              </a:tabLst>
            </a:pPr>
            <a:r>
              <a:rPr sz="2000" spc="-5" dirty="0">
                <a:latin typeface="Arial"/>
                <a:cs typeface="Arial"/>
              </a:rPr>
              <a:t>All information </a:t>
            </a:r>
            <a:r>
              <a:rPr sz="2000" dirty="0">
                <a:latin typeface="Arial"/>
                <a:cs typeface="Arial"/>
              </a:rPr>
              <a:t>is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transmitted.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FFCC00"/>
              </a:buClr>
              <a:buFont typeface="UnDotum"/>
              <a:buChar char=""/>
            </a:pPr>
            <a:endParaRPr sz="2950">
              <a:latin typeface="Arial"/>
              <a:cs typeface="Arial"/>
            </a:endParaRPr>
          </a:p>
          <a:p>
            <a:pPr marL="393700" indent="-342900">
              <a:lnSpc>
                <a:spcPct val="100000"/>
              </a:lnSpc>
              <a:buClr>
                <a:srgbClr val="996666"/>
              </a:buClr>
              <a:buSzPct val="80000"/>
              <a:buFont typeface="UnDotum"/>
              <a:buChar char=""/>
              <a:tabLst>
                <a:tab pos="393065" algn="l"/>
                <a:tab pos="393700" algn="l"/>
              </a:tabLst>
            </a:pPr>
            <a:r>
              <a:rPr sz="2000" b="1" spc="-5" dirty="0">
                <a:solidFill>
                  <a:srgbClr val="C84402"/>
                </a:solidFill>
                <a:latin typeface="Arial"/>
                <a:cs typeface="Arial"/>
              </a:rPr>
              <a:t>Digital</a:t>
            </a:r>
            <a:endParaRPr sz="2000">
              <a:latin typeface="Arial"/>
              <a:cs typeface="Arial"/>
            </a:endParaRPr>
          </a:p>
          <a:p>
            <a:pPr marL="793750" lvl="1" indent="-285750">
              <a:lnSpc>
                <a:spcPct val="100000"/>
              </a:lnSpc>
              <a:spcBef>
                <a:spcPts val="500"/>
              </a:spcBef>
              <a:buClr>
                <a:srgbClr val="FFCC00"/>
              </a:buClr>
              <a:buSzPct val="70000"/>
              <a:buFont typeface="UnDotum"/>
              <a:buChar char=""/>
              <a:tabLst>
                <a:tab pos="793750" algn="l"/>
              </a:tabLst>
            </a:pPr>
            <a:r>
              <a:rPr sz="2000" dirty="0">
                <a:latin typeface="Arial"/>
                <a:cs typeface="Arial"/>
              </a:rPr>
              <a:t>Takes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samples</a:t>
            </a:r>
            <a:endParaRPr sz="2000">
              <a:latin typeface="Arial"/>
              <a:cs typeface="Arial"/>
            </a:endParaRPr>
          </a:p>
          <a:p>
            <a:pPr marL="948055" lvl="2" indent="-154940">
              <a:lnSpc>
                <a:spcPct val="100000"/>
              </a:lnSpc>
              <a:spcBef>
                <a:spcPts val="500"/>
              </a:spcBef>
              <a:buChar char="-"/>
              <a:tabLst>
                <a:tab pos="948690" algn="l"/>
              </a:tabLst>
            </a:pPr>
            <a:r>
              <a:rPr sz="2000" dirty="0">
                <a:latin typeface="Arial"/>
                <a:cs typeface="Arial"/>
              </a:rPr>
              <a:t>non-continuous </a:t>
            </a:r>
            <a:r>
              <a:rPr sz="2000" spc="-5" dirty="0">
                <a:latin typeface="Arial"/>
                <a:cs typeface="Arial"/>
              </a:rPr>
              <a:t>stream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on/off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pulses</a:t>
            </a:r>
            <a:endParaRPr sz="2000">
              <a:latin typeface="Arial"/>
              <a:cs typeface="Arial"/>
            </a:endParaRPr>
          </a:p>
          <a:p>
            <a:pPr marL="793750" lvl="1" indent="-285750">
              <a:lnSpc>
                <a:spcPct val="100000"/>
              </a:lnSpc>
              <a:spcBef>
                <a:spcPts val="500"/>
              </a:spcBef>
              <a:buClr>
                <a:srgbClr val="FFCC00"/>
              </a:buClr>
              <a:buSzPct val="70000"/>
              <a:buFont typeface="UnDotum"/>
              <a:buChar char=""/>
              <a:tabLst>
                <a:tab pos="793750" algn="l"/>
              </a:tabLst>
            </a:pPr>
            <a:r>
              <a:rPr sz="2000" spc="-5" dirty="0">
                <a:latin typeface="Arial"/>
                <a:cs typeface="Arial"/>
              </a:rPr>
              <a:t>Translates to </a:t>
            </a:r>
            <a:r>
              <a:rPr sz="2000" dirty="0">
                <a:latin typeface="Arial"/>
                <a:cs typeface="Arial"/>
              </a:rPr>
              <a:t>1s and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0s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75080">
              <a:lnSpc>
                <a:spcPct val="100000"/>
              </a:lnSpc>
              <a:spcBef>
                <a:spcPts val="100"/>
              </a:spcBef>
            </a:pPr>
            <a:r>
              <a:rPr dirty="0"/>
              <a:t>Analog </a:t>
            </a:r>
            <a:r>
              <a:rPr spc="-5" dirty="0"/>
              <a:t>Vs </a:t>
            </a:r>
            <a:r>
              <a:rPr dirty="0"/>
              <a:t>Digital  (Advantages and</a:t>
            </a:r>
            <a:r>
              <a:rPr spc="-50" dirty="0"/>
              <a:t> </a:t>
            </a:r>
            <a:r>
              <a:rPr dirty="0"/>
              <a:t>Disadvantages)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354059" y="6415950"/>
            <a:ext cx="281305" cy="25463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Arial Black"/>
                <a:cs typeface="Arial Black"/>
              </a:rPr>
              <a:t>14</a:t>
            </a:fld>
            <a:endParaRPr sz="1200">
              <a:latin typeface="Arial Black"/>
              <a:cs typeface="Arial Black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5669" y="1457959"/>
            <a:ext cx="50831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83965" algn="l"/>
              </a:tabLst>
            </a:pPr>
            <a:r>
              <a:rPr sz="2000" b="1" spc="-5" dirty="0">
                <a:latin typeface="Arial"/>
                <a:cs typeface="Arial"/>
              </a:rPr>
              <a:t>Digital </a:t>
            </a:r>
            <a:r>
              <a:rPr sz="2000" b="1" dirty="0">
                <a:latin typeface="Arial"/>
                <a:cs typeface="Arial"/>
              </a:rPr>
              <a:t>CS	</a:t>
            </a:r>
            <a:r>
              <a:rPr sz="2000" b="1" spc="-5" dirty="0">
                <a:latin typeface="Arial"/>
                <a:cs typeface="Arial"/>
              </a:rPr>
              <a:t>Analog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CS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0269" y="2012949"/>
            <a:ext cx="3159760" cy="204216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30"/>
              </a:spcBef>
            </a:pPr>
            <a:r>
              <a:rPr sz="2000" b="1" u="heavy" spc="-5" dirty="0">
                <a:solidFill>
                  <a:srgbClr val="C84402"/>
                </a:solidFill>
                <a:uFill>
                  <a:solidFill>
                    <a:srgbClr val="C84402"/>
                  </a:solidFill>
                </a:uFill>
                <a:latin typeface="Arial"/>
                <a:cs typeface="Arial"/>
              </a:rPr>
              <a:t>Advantages</a:t>
            </a:r>
            <a:r>
              <a:rPr sz="2000" b="1" u="heavy" spc="-5" dirty="0">
                <a:uFill>
                  <a:solidFill>
                    <a:srgbClr val="C84402"/>
                  </a:solidFill>
                </a:u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309880" indent="-271780">
              <a:lnSpc>
                <a:spcPct val="100000"/>
              </a:lnSpc>
              <a:spcBef>
                <a:spcPts val="330"/>
              </a:spcBef>
              <a:buClr>
                <a:srgbClr val="996666"/>
              </a:buClr>
              <a:buSzPct val="80000"/>
              <a:buFont typeface="UnDotum"/>
              <a:buChar char=""/>
              <a:tabLst>
                <a:tab pos="309880" algn="l"/>
              </a:tabLst>
            </a:pPr>
            <a:r>
              <a:rPr sz="2000" spc="-5" dirty="0">
                <a:latin typeface="Arial"/>
                <a:cs typeface="Arial"/>
              </a:rPr>
              <a:t>Inexpensive</a:t>
            </a:r>
            <a:endParaRPr sz="2000">
              <a:latin typeface="Arial"/>
              <a:cs typeface="Arial"/>
            </a:endParaRPr>
          </a:p>
          <a:p>
            <a:pPr marL="38100" marR="113664">
              <a:lnSpc>
                <a:spcPts val="2230"/>
              </a:lnSpc>
              <a:spcBef>
                <a:spcPts val="545"/>
              </a:spcBef>
              <a:buClr>
                <a:srgbClr val="996666"/>
              </a:buClr>
              <a:buSzPct val="80000"/>
              <a:buFont typeface="UnDotum"/>
              <a:buChar char=""/>
              <a:tabLst>
                <a:tab pos="309880" algn="l"/>
              </a:tabLst>
            </a:pPr>
            <a:r>
              <a:rPr sz="2000" spc="-5" dirty="0">
                <a:latin typeface="Arial"/>
                <a:cs typeface="Arial"/>
              </a:rPr>
              <a:t>Privacy </a:t>
            </a:r>
            <a:r>
              <a:rPr sz="2000" dirty="0">
                <a:latin typeface="Arial"/>
                <a:cs typeface="Arial"/>
              </a:rPr>
              <a:t>preserved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(Data  encrypt.)</a:t>
            </a:r>
            <a:endParaRPr sz="2000">
              <a:latin typeface="Arial"/>
              <a:cs typeface="Arial"/>
            </a:endParaRPr>
          </a:p>
          <a:p>
            <a:pPr marL="309880" indent="-271780">
              <a:lnSpc>
                <a:spcPct val="100000"/>
              </a:lnSpc>
              <a:spcBef>
                <a:spcPts val="285"/>
              </a:spcBef>
              <a:buClr>
                <a:srgbClr val="996666"/>
              </a:buClr>
              <a:buSzPct val="80000"/>
              <a:buFont typeface="UnDotum"/>
              <a:buChar char=""/>
              <a:tabLst>
                <a:tab pos="309880" algn="l"/>
              </a:tabLst>
            </a:pPr>
            <a:r>
              <a:rPr sz="2000" dirty="0">
                <a:latin typeface="Arial"/>
                <a:cs typeface="Arial"/>
              </a:rPr>
              <a:t>Can merge </a:t>
            </a:r>
            <a:r>
              <a:rPr sz="2000" spc="-5" dirty="0">
                <a:latin typeface="Arial"/>
                <a:cs typeface="Arial"/>
              </a:rPr>
              <a:t>different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data</a:t>
            </a:r>
            <a:endParaRPr sz="2000">
              <a:latin typeface="Arial"/>
              <a:cs typeface="Arial"/>
            </a:endParaRPr>
          </a:p>
          <a:p>
            <a:pPr marL="309880" indent="-271780">
              <a:lnSpc>
                <a:spcPct val="100000"/>
              </a:lnSpc>
              <a:spcBef>
                <a:spcPts val="330"/>
              </a:spcBef>
              <a:buClr>
                <a:srgbClr val="996666"/>
              </a:buClr>
              <a:buSzPct val="80000"/>
              <a:buFont typeface="UnDotum"/>
              <a:buChar char=""/>
              <a:tabLst>
                <a:tab pos="309880" algn="l"/>
              </a:tabLst>
            </a:pPr>
            <a:r>
              <a:rPr sz="2000" dirty="0">
                <a:latin typeface="Arial"/>
                <a:cs typeface="Arial"/>
              </a:rPr>
              <a:t>Error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correction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62170" y="2012949"/>
            <a:ext cx="3601720" cy="175895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30"/>
              </a:spcBef>
            </a:pPr>
            <a:r>
              <a:rPr sz="2000" b="1" u="heavy" spc="-5" dirty="0">
                <a:solidFill>
                  <a:srgbClr val="C84402"/>
                </a:solidFill>
                <a:uFill>
                  <a:solidFill>
                    <a:srgbClr val="C84402"/>
                  </a:solidFill>
                </a:uFill>
                <a:latin typeface="Arial"/>
                <a:cs typeface="Arial"/>
              </a:rPr>
              <a:t>Disadvantages</a:t>
            </a:r>
            <a:r>
              <a:rPr sz="2000" b="1" u="heavy" spc="-5" dirty="0">
                <a:uFill>
                  <a:solidFill>
                    <a:srgbClr val="C84402"/>
                  </a:solidFill>
                </a:u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309880" indent="-271780">
              <a:lnSpc>
                <a:spcPct val="100000"/>
              </a:lnSpc>
              <a:spcBef>
                <a:spcPts val="330"/>
              </a:spcBef>
              <a:buClr>
                <a:srgbClr val="996666"/>
              </a:buClr>
              <a:buSzPct val="80000"/>
              <a:buFont typeface="UnDotum"/>
              <a:buChar char=""/>
              <a:tabLst>
                <a:tab pos="309880" algn="l"/>
              </a:tabLst>
            </a:pPr>
            <a:r>
              <a:rPr sz="2000" spc="-5" dirty="0">
                <a:latin typeface="Arial"/>
                <a:cs typeface="Arial"/>
              </a:rPr>
              <a:t>Expensive</a:t>
            </a:r>
            <a:endParaRPr sz="2000">
              <a:latin typeface="Arial"/>
              <a:cs typeface="Arial"/>
            </a:endParaRPr>
          </a:p>
          <a:p>
            <a:pPr marL="309880" indent="-271780">
              <a:lnSpc>
                <a:spcPct val="100000"/>
              </a:lnSpc>
              <a:spcBef>
                <a:spcPts val="330"/>
              </a:spcBef>
              <a:buClr>
                <a:srgbClr val="996666"/>
              </a:buClr>
              <a:buSzPct val="80000"/>
              <a:buFont typeface="UnDotum"/>
              <a:buChar char=""/>
              <a:tabLst>
                <a:tab pos="309880" algn="l"/>
              </a:tabLst>
            </a:pPr>
            <a:r>
              <a:rPr sz="2000" spc="5" dirty="0">
                <a:latin typeface="Arial"/>
                <a:cs typeface="Arial"/>
              </a:rPr>
              <a:t>No </a:t>
            </a:r>
            <a:r>
              <a:rPr sz="2000" spc="-5" dirty="0">
                <a:latin typeface="Arial"/>
                <a:cs typeface="Arial"/>
              </a:rPr>
              <a:t>privacy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preserved</a:t>
            </a:r>
            <a:endParaRPr sz="2000">
              <a:latin typeface="Arial"/>
              <a:cs typeface="Arial"/>
            </a:endParaRPr>
          </a:p>
          <a:p>
            <a:pPr marL="309880" indent="-271780">
              <a:lnSpc>
                <a:spcPct val="100000"/>
              </a:lnSpc>
              <a:spcBef>
                <a:spcPts val="330"/>
              </a:spcBef>
              <a:buClr>
                <a:srgbClr val="996666"/>
              </a:buClr>
              <a:buSzPct val="80000"/>
              <a:buFont typeface="UnDotum"/>
              <a:buChar char=""/>
              <a:tabLst>
                <a:tab pos="309880" algn="l"/>
              </a:tabLst>
            </a:pPr>
            <a:r>
              <a:rPr sz="2000" dirty="0">
                <a:latin typeface="Arial"/>
                <a:cs typeface="Arial"/>
              </a:rPr>
              <a:t>Cannot merge </a:t>
            </a:r>
            <a:r>
              <a:rPr sz="2000" spc="-5" dirty="0">
                <a:latin typeface="Arial"/>
                <a:cs typeface="Arial"/>
              </a:rPr>
              <a:t>different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data</a:t>
            </a:r>
            <a:endParaRPr sz="2000">
              <a:latin typeface="Arial"/>
              <a:cs typeface="Arial"/>
            </a:endParaRPr>
          </a:p>
          <a:p>
            <a:pPr marL="309880" indent="-271780">
              <a:lnSpc>
                <a:spcPct val="100000"/>
              </a:lnSpc>
              <a:spcBef>
                <a:spcPts val="330"/>
              </a:spcBef>
              <a:buClr>
                <a:srgbClr val="996666"/>
              </a:buClr>
              <a:buSzPct val="80000"/>
              <a:buFont typeface="UnDotum"/>
              <a:buChar char=""/>
              <a:tabLst>
                <a:tab pos="309880" algn="l"/>
              </a:tabLst>
            </a:pPr>
            <a:r>
              <a:rPr sz="2000" spc="5" dirty="0">
                <a:latin typeface="Arial"/>
                <a:cs typeface="Arial"/>
              </a:rPr>
              <a:t>No </a:t>
            </a:r>
            <a:r>
              <a:rPr sz="2000" dirty="0">
                <a:latin typeface="Arial"/>
                <a:cs typeface="Arial"/>
              </a:rPr>
              <a:t>error correction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capability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90269" y="4558029"/>
            <a:ext cx="3401060" cy="141224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30"/>
              </a:spcBef>
            </a:pPr>
            <a:r>
              <a:rPr sz="2000" b="1" u="heavy" spc="-5" dirty="0">
                <a:solidFill>
                  <a:srgbClr val="C84402"/>
                </a:solidFill>
                <a:uFill>
                  <a:solidFill>
                    <a:srgbClr val="C84402"/>
                  </a:solidFill>
                </a:uFill>
                <a:latin typeface="Arial"/>
                <a:cs typeface="Arial"/>
              </a:rPr>
              <a:t>Disadvantages</a:t>
            </a:r>
            <a:r>
              <a:rPr sz="2000" b="1" u="heavy" spc="-5" dirty="0">
                <a:uFill>
                  <a:solidFill>
                    <a:srgbClr val="C84402"/>
                  </a:solidFill>
                </a:u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241935" indent="-203835">
              <a:lnSpc>
                <a:spcPct val="100000"/>
              </a:lnSpc>
              <a:spcBef>
                <a:spcPts val="330"/>
              </a:spcBef>
              <a:buClr>
                <a:srgbClr val="996666"/>
              </a:buClr>
              <a:buSzPct val="75000"/>
              <a:buFont typeface="UnDotum"/>
              <a:buChar char=""/>
              <a:tabLst>
                <a:tab pos="241935" algn="l"/>
              </a:tabLst>
            </a:pPr>
            <a:r>
              <a:rPr sz="2000" u="heavy" spc="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Larger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bandwidth</a:t>
            </a:r>
            <a:endParaRPr sz="2000">
              <a:latin typeface="Arial"/>
              <a:cs typeface="Arial"/>
            </a:endParaRPr>
          </a:p>
          <a:p>
            <a:pPr marL="247650" marR="30480" indent="-209550">
              <a:lnSpc>
                <a:spcPct val="113700"/>
              </a:lnSpc>
              <a:buClr>
                <a:srgbClr val="996666"/>
              </a:buClr>
              <a:buSzPct val="75000"/>
              <a:buFont typeface="UnDotum"/>
              <a:buChar char=""/>
              <a:tabLst>
                <a:tab pos="309880" algn="l"/>
              </a:tabLst>
            </a:pPr>
            <a:r>
              <a:rPr sz="2000" spc="-5" dirty="0">
                <a:latin typeface="Arial"/>
                <a:cs typeface="Arial"/>
              </a:rPr>
              <a:t>Synchronization </a:t>
            </a:r>
            <a:r>
              <a:rPr sz="2000" dirty="0">
                <a:latin typeface="Arial"/>
                <a:cs typeface="Arial"/>
              </a:rPr>
              <a:t>problem is  </a:t>
            </a:r>
            <a:r>
              <a:rPr sz="2000" spc="-5" dirty="0">
                <a:latin typeface="Arial"/>
                <a:cs typeface="Arial"/>
              </a:rPr>
              <a:t>relatively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difficult.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62170" y="4558029"/>
            <a:ext cx="3401060" cy="141224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30"/>
              </a:spcBef>
            </a:pPr>
            <a:r>
              <a:rPr sz="2000" b="1" u="heavy" spc="-5" dirty="0">
                <a:solidFill>
                  <a:srgbClr val="C84402"/>
                </a:solidFill>
                <a:uFill>
                  <a:solidFill>
                    <a:srgbClr val="C84402"/>
                  </a:solidFill>
                </a:uFill>
                <a:latin typeface="Arial"/>
                <a:cs typeface="Arial"/>
              </a:rPr>
              <a:t>Advantages</a:t>
            </a:r>
            <a:r>
              <a:rPr sz="2000" b="1" u="heavy" spc="-5" dirty="0">
                <a:uFill>
                  <a:solidFill>
                    <a:srgbClr val="C84402"/>
                  </a:solidFill>
                </a:u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241935" indent="-203835">
              <a:lnSpc>
                <a:spcPct val="100000"/>
              </a:lnSpc>
              <a:spcBef>
                <a:spcPts val="330"/>
              </a:spcBef>
              <a:buClr>
                <a:srgbClr val="996666"/>
              </a:buClr>
              <a:buSzPct val="75000"/>
              <a:buFont typeface="UnDotum"/>
              <a:buChar char=""/>
              <a:tabLst>
                <a:tab pos="241935" algn="l"/>
              </a:tabLst>
            </a:pPr>
            <a:r>
              <a:rPr sz="2000" u="heavy" spc="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Smaller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bandwidth</a:t>
            </a:r>
            <a:endParaRPr sz="2000">
              <a:latin typeface="Arial"/>
              <a:cs typeface="Arial"/>
            </a:endParaRPr>
          </a:p>
          <a:p>
            <a:pPr marL="247650" marR="30480" indent="-209550">
              <a:lnSpc>
                <a:spcPct val="113700"/>
              </a:lnSpc>
              <a:buClr>
                <a:srgbClr val="996666"/>
              </a:buClr>
              <a:buSzPct val="75000"/>
              <a:buFont typeface="UnDotum"/>
              <a:buChar char=""/>
              <a:tabLst>
                <a:tab pos="309880" algn="l"/>
              </a:tabLst>
            </a:pPr>
            <a:r>
              <a:rPr sz="2000" dirty="0">
                <a:latin typeface="Arial"/>
                <a:cs typeface="Arial"/>
              </a:rPr>
              <a:t>Synchronization problem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is  relatively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easier.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050" y="414020"/>
            <a:ext cx="6106795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400" spc="-10" dirty="0"/>
              <a:t>Baseband vrs Modulated</a:t>
            </a:r>
            <a:r>
              <a:rPr sz="3400" spc="-35" dirty="0"/>
              <a:t> </a:t>
            </a:r>
            <a:r>
              <a:rPr sz="3400" spc="-10" dirty="0"/>
              <a:t>Signal</a:t>
            </a:r>
            <a:endParaRPr sz="3400"/>
          </a:p>
        </p:txBody>
      </p:sp>
      <p:sp>
        <p:nvSpPr>
          <p:cNvPr id="4" name="object 4"/>
          <p:cNvSpPr txBox="1"/>
          <p:nvPr/>
        </p:nvSpPr>
        <p:spPr>
          <a:xfrm>
            <a:off x="8354059" y="6415950"/>
            <a:ext cx="281305" cy="25463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Arial Black"/>
                <a:cs typeface="Arial Black"/>
              </a:rPr>
              <a:t>15</a:t>
            </a:fld>
            <a:endParaRPr sz="120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5140" y="1417320"/>
            <a:ext cx="8076565" cy="48006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406400" indent="-342900">
              <a:lnSpc>
                <a:spcPct val="100000"/>
              </a:lnSpc>
              <a:spcBef>
                <a:spcPts val="600"/>
              </a:spcBef>
              <a:buClr>
                <a:srgbClr val="996666"/>
              </a:buClr>
              <a:buSzPct val="80000"/>
              <a:buFont typeface="UnDotum"/>
              <a:buChar char=""/>
              <a:tabLst>
                <a:tab pos="405765" algn="l"/>
                <a:tab pos="406400" algn="l"/>
              </a:tabLst>
            </a:pPr>
            <a:r>
              <a:rPr sz="2000" b="1" spc="-5" dirty="0">
                <a:solidFill>
                  <a:srgbClr val="C84402"/>
                </a:solidFill>
                <a:latin typeface="Arial"/>
                <a:cs typeface="Arial"/>
              </a:rPr>
              <a:t>Baseband Signal</a:t>
            </a:r>
            <a:endParaRPr sz="2000">
              <a:latin typeface="Arial"/>
              <a:cs typeface="Arial"/>
            </a:endParaRPr>
          </a:p>
          <a:p>
            <a:pPr marL="806450" marR="125095" lvl="1" indent="-285750">
              <a:lnSpc>
                <a:spcPct val="100000"/>
              </a:lnSpc>
              <a:spcBef>
                <a:spcPts val="500"/>
              </a:spcBef>
              <a:buClr>
                <a:srgbClr val="FFCC00"/>
              </a:buClr>
              <a:buSzPct val="70000"/>
              <a:buFont typeface="UnDotum"/>
              <a:buChar char=""/>
              <a:tabLst>
                <a:tab pos="806450" algn="l"/>
              </a:tabLst>
            </a:pPr>
            <a:r>
              <a:rPr sz="2000" dirty="0">
                <a:latin typeface="Arial"/>
                <a:cs typeface="Arial"/>
              </a:rPr>
              <a:t>Base band signal is </a:t>
            </a:r>
            <a:r>
              <a:rPr sz="2000" spc="-5" dirty="0">
                <a:latin typeface="Arial"/>
                <a:cs typeface="Arial"/>
              </a:rPr>
              <a:t>the modulating </a:t>
            </a:r>
            <a:r>
              <a:rPr sz="2000" dirty="0">
                <a:latin typeface="Arial"/>
                <a:cs typeface="Arial"/>
              </a:rPr>
              <a:t>signal/</a:t>
            </a:r>
            <a:r>
              <a:rPr sz="2000" b="1" dirty="0">
                <a:latin typeface="Arial"/>
                <a:cs typeface="Arial"/>
              </a:rPr>
              <a:t>original </a:t>
            </a:r>
            <a:r>
              <a:rPr sz="2000" b="1" spc="-5" dirty="0">
                <a:latin typeface="Arial"/>
                <a:cs typeface="Arial"/>
              </a:rPr>
              <a:t>information  </a:t>
            </a:r>
            <a:r>
              <a:rPr sz="2000" dirty="0">
                <a:latin typeface="Arial"/>
                <a:cs typeface="Arial"/>
              </a:rPr>
              <a:t>signal either in a </a:t>
            </a:r>
            <a:r>
              <a:rPr sz="2000" spc="-5" dirty="0">
                <a:latin typeface="Arial"/>
                <a:cs typeface="Arial"/>
              </a:rPr>
              <a:t>digital or </a:t>
            </a:r>
            <a:r>
              <a:rPr sz="2000" dirty="0">
                <a:latin typeface="Arial"/>
                <a:cs typeface="Arial"/>
              </a:rPr>
              <a:t>analog </a:t>
            </a:r>
            <a:r>
              <a:rPr sz="2000" spc="-5" dirty="0">
                <a:latin typeface="Arial"/>
                <a:cs typeface="Arial"/>
              </a:rPr>
              <a:t>form (intelligent/message) in  communication system</a:t>
            </a:r>
            <a:endParaRPr sz="2000">
              <a:latin typeface="Arial"/>
              <a:cs typeface="Arial"/>
            </a:endParaRPr>
          </a:p>
          <a:p>
            <a:pPr marL="210185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Example: </a:t>
            </a:r>
            <a:r>
              <a:rPr sz="2000" dirty="0">
                <a:latin typeface="Arial"/>
                <a:cs typeface="Arial"/>
              </a:rPr>
              <a:t>voice signal (300Hz –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3400Hz)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50">
              <a:latin typeface="Arial"/>
              <a:cs typeface="Arial"/>
            </a:endParaRPr>
          </a:p>
          <a:p>
            <a:pPr marL="806450" marR="340360" lvl="1" indent="-285750">
              <a:lnSpc>
                <a:spcPct val="100000"/>
              </a:lnSpc>
              <a:buClr>
                <a:srgbClr val="FFCC00"/>
              </a:buClr>
              <a:buSzPct val="70000"/>
              <a:buFont typeface="UnDotum"/>
              <a:buChar char=""/>
              <a:tabLst>
                <a:tab pos="806450" algn="l"/>
              </a:tabLst>
            </a:pPr>
            <a:r>
              <a:rPr sz="2000" dirty="0">
                <a:latin typeface="Arial"/>
                <a:cs typeface="Arial"/>
              </a:rPr>
              <a:t>Transmission of original </a:t>
            </a:r>
            <a:r>
              <a:rPr sz="2000" spc="-5" dirty="0">
                <a:latin typeface="Arial"/>
                <a:cs typeface="Arial"/>
              </a:rPr>
              <a:t>information whether </a:t>
            </a:r>
            <a:r>
              <a:rPr sz="2000" dirty="0">
                <a:latin typeface="Arial"/>
                <a:cs typeface="Arial"/>
              </a:rPr>
              <a:t>analog </a:t>
            </a:r>
            <a:r>
              <a:rPr sz="2000" spc="-5" dirty="0">
                <a:latin typeface="Arial"/>
                <a:cs typeface="Arial"/>
              </a:rPr>
              <a:t>or digital,  directly into </a:t>
            </a:r>
            <a:r>
              <a:rPr sz="2000" dirty="0">
                <a:latin typeface="Arial"/>
                <a:cs typeface="Arial"/>
              </a:rPr>
              <a:t>transmission medium </a:t>
            </a:r>
            <a:r>
              <a:rPr sz="2000" spc="-5" dirty="0">
                <a:latin typeface="Arial"/>
                <a:cs typeface="Arial"/>
              </a:rPr>
              <a:t>is </a:t>
            </a:r>
            <a:r>
              <a:rPr sz="2000" dirty="0">
                <a:latin typeface="Arial"/>
                <a:cs typeface="Arial"/>
              </a:rPr>
              <a:t>called </a:t>
            </a:r>
            <a:r>
              <a:rPr sz="2000" b="1" spc="-5" dirty="0">
                <a:latin typeface="Arial"/>
                <a:cs typeface="Arial"/>
              </a:rPr>
              <a:t>baseband  transmission.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Clr>
                <a:srgbClr val="FFCC00"/>
              </a:buClr>
              <a:buFont typeface="UnDotum"/>
              <a:buChar char=""/>
            </a:pPr>
            <a:endParaRPr sz="2950">
              <a:latin typeface="Arial"/>
              <a:cs typeface="Arial"/>
            </a:endParaRPr>
          </a:p>
          <a:p>
            <a:pPr marL="406400" indent="-342900">
              <a:lnSpc>
                <a:spcPct val="100000"/>
              </a:lnSpc>
              <a:buClr>
                <a:srgbClr val="996666"/>
              </a:buClr>
              <a:buSzPct val="80000"/>
              <a:buFont typeface="UnDotum"/>
              <a:buChar char=""/>
              <a:tabLst>
                <a:tab pos="405765" algn="l"/>
                <a:tab pos="406400" algn="l"/>
              </a:tabLst>
            </a:pPr>
            <a:r>
              <a:rPr sz="2000" b="1" dirty="0">
                <a:solidFill>
                  <a:srgbClr val="C84402"/>
                </a:solidFill>
                <a:latin typeface="Arial"/>
                <a:cs typeface="Arial"/>
              </a:rPr>
              <a:t>Modulated</a:t>
            </a:r>
            <a:r>
              <a:rPr sz="2000" b="1" spc="-15" dirty="0">
                <a:solidFill>
                  <a:srgbClr val="C84402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84402"/>
                </a:solidFill>
                <a:latin typeface="Arial"/>
                <a:cs typeface="Arial"/>
              </a:rPr>
              <a:t>Signal</a:t>
            </a:r>
            <a:endParaRPr sz="2000">
              <a:latin typeface="Arial"/>
              <a:cs typeface="Arial"/>
            </a:endParaRPr>
          </a:p>
          <a:p>
            <a:pPr marL="806450" marR="43180" lvl="1" indent="-285750">
              <a:lnSpc>
                <a:spcPct val="100000"/>
              </a:lnSpc>
              <a:spcBef>
                <a:spcPts val="500"/>
              </a:spcBef>
              <a:buClr>
                <a:srgbClr val="FFCC00"/>
              </a:buClr>
              <a:buSzPct val="70000"/>
              <a:buFont typeface="UnDotum"/>
              <a:buChar char=""/>
              <a:tabLst>
                <a:tab pos="806450" algn="l"/>
              </a:tabLst>
            </a:pPr>
            <a:r>
              <a:rPr sz="2000" spc="-5" dirty="0">
                <a:latin typeface="Arial"/>
                <a:cs typeface="Arial"/>
              </a:rPr>
              <a:t>Modulated </a:t>
            </a:r>
            <a:r>
              <a:rPr sz="2000" dirty="0">
                <a:latin typeface="Arial"/>
                <a:cs typeface="Arial"/>
              </a:rPr>
              <a:t>signal is baseband signal </a:t>
            </a:r>
            <a:r>
              <a:rPr sz="2000" spc="-5" dirty="0">
                <a:latin typeface="Arial"/>
                <a:cs typeface="Arial"/>
              </a:rPr>
              <a:t>which its </a:t>
            </a:r>
            <a:r>
              <a:rPr sz="2000" dirty="0">
                <a:latin typeface="Arial"/>
                <a:cs typeface="Arial"/>
              </a:rPr>
              <a:t>original frequency  </a:t>
            </a:r>
            <a:r>
              <a:rPr sz="2000" spc="-5" dirty="0">
                <a:latin typeface="Arial"/>
                <a:cs typeface="Arial"/>
              </a:rPr>
              <a:t>is </a:t>
            </a:r>
            <a:r>
              <a:rPr sz="2000" b="1" spc="-5" dirty="0">
                <a:latin typeface="Arial"/>
                <a:cs typeface="Arial"/>
              </a:rPr>
              <a:t>shifted </a:t>
            </a:r>
            <a:r>
              <a:rPr sz="2000" b="1" dirty="0">
                <a:latin typeface="Arial"/>
                <a:cs typeface="Arial"/>
              </a:rPr>
              <a:t>to </a:t>
            </a:r>
            <a:r>
              <a:rPr sz="2000" b="1" spc="-5" dirty="0">
                <a:latin typeface="Arial"/>
                <a:cs typeface="Arial"/>
              </a:rPr>
              <a:t>higher frequency </a:t>
            </a:r>
            <a:r>
              <a:rPr sz="2000" spc="-5" dirty="0">
                <a:latin typeface="Arial"/>
                <a:cs typeface="Arial"/>
              </a:rPr>
              <a:t>to facilitate </a:t>
            </a:r>
            <a:r>
              <a:rPr sz="2000" dirty="0">
                <a:latin typeface="Arial"/>
                <a:cs typeface="Arial"/>
              </a:rPr>
              <a:t>transmission  purposes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360679"/>
            <a:ext cx="76415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/>
              <a:t>Block </a:t>
            </a:r>
            <a:r>
              <a:rPr sz="3600" spc="-5" dirty="0"/>
              <a:t>Diagram of Modulation</a:t>
            </a:r>
            <a:r>
              <a:rPr sz="3600" spc="-45" dirty="0"/>
              <a:t> </a:t>
            </a:r>
            <a:r>
              <a:rPr sz="3600" spc="-5" dirty="0"/>
              <a:t>Process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171189" y="2438400"/>
            <a:ext cx="2345690" cy="1697989"/>
          </a:xfrm>
          <a:prstGeom prst="rect">
            <a:avLst/>
          </a:prstGeom>
          <a:solidFill>
            <a:srgbClr val="FFCC00"/>
          </a:solidFill>
          <a:ln w="9344">
            <a:solidFill>
              <a:srgbClr val="00000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300">
              <a:latin typeface="Times New Roman"/>
              <a:cs typeface="Times New Roman"/>
            </a:endParaRPr>
          </a:p>
          <a:p>
            <a:pPr marL="429259" marR="191135" indent="-31496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MO</a:t>
            </a:r>
            <a:r>
              <a:rPr sz="2400" spc="-5" dirty="0">
                <a:latin typeface="Arial"/>
                <a:cs typeface="Arial"/>
              </a:rPr>
              <a:t>DU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TI</a:t>
            </a:r>
            <a:r>
              <a:rPr sz="2400" spc="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  </a:t>
            </a:r>
            <a:r>
              <a:rPr sz="2400" spc="-10" dirty="0">
                <a:latin typeface="Arial"/>
                <a:cs typeface="Arial"/>
              </a:rPr>
              <a:t>PROCESS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358389" y="3229610"/>
            <a:ext cx="812800" cy="114300"/>
            <a:chOff x="2358389" y="3229610"/>
            <a:chExt cx="812800" cy="114300"/>
          </a:xfrm>
        </p:grpSpPr>
        <p:sp>
          <p:nvSpPr>
            <p:cNvPr id="5" name="object 5"/>
            <p:cNvSpPr/>
            <p:nvPr/>
          </p:nvSpPr>
          <p:spPr>
            <a:xfrm>
              <a:off x="2358389" y="3286760"/>
              <a:ext cx="706120" cy="0"/>
            </a:xfrm>
            <a:custGeom>
              <a:avLst/>
              <a:gdLst/>
              <a:ahLst/>
              <a:cxnLst/>
              <a:rect l="l" t="t" r="r" b="b"/>
              <a:pathLst>
                <a:path w="706119">
                  <a:moveTo>
                    <a:pt x="0" y="0"/>
                  </a:moveTo>
                  <a:lnTo>
                    <a:pt x="70612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056889" y="3229610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0" y="0"/>
                  </a:moveTo>
                  <a:lnTo>
                    <a:pt x="0" y="114300"/>
                  </a:lnTo>
                  <a:lnTo>
                    <a:pt x="114300" y="571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5518150" y="3229610"/>
            <a:ext cx="811530" cy="114300"/>
            <a:chOff x="5518150" y="3229610"/>
            <a:chExt cx="811530" cy="114300"/>
          </a:xfrm>
        </p:grpSpPr>
        <p:sp>
          <p:nvSpPr>
            <p:cNvPr id="8" name="object 8"/>
            <p:cNvSpPr/>
            <p:nvPr/>
          </p:nvSpPr>
          <p:spPr>
            <a:xfrm>
              <a:off x="5518150" y="3286760"/>
              <a:ext cx="704850" cy="0"/>
            </a:xfrm>
            <a:custGeom>
              <a:avLst/>
              <a:gdLst/>
              <a:ahLst/>
              <a:cxnLst/>
              <a:rect l="l" t="t" r="r" b="b"/>
              <a:pathLst>
                <a:path w="704850">
                  <a:moveTo>
                    <a:pt x="0" y="0"/>
                  </a:moveTo>
                  <a:lnTo>
                    <a:pt x="70485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215380" y="3229610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0" y="0"/>
                  </a:moveTo>
                  <a:lnTo>
                    <a:pt x="0" y="114300"/>
                  </a:lnTo>
                  <a:lnTo>
                    <a:pt x="114300" y="571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4197350" y="4136390"/>
            <a:ext cx="114300" cy="706120"/>
            <a:chOff x="4197350" y="4136390"/>
            <a:chExt cx="114300" cy="706120"/>
          </a:xfrm>
        </p:grpSpPr>
        <p:sp>
          <p:nvSpPr>
            <p:cNvPr id="11" name="object 11"/>
            <p:cNvSpPr/>
            <p:nvPr/>
          </p:nvSpPr>
          <p:spPr>
            <a:xfrm>
              <a:off x="4254500" y="4243070"/>
              <a:ext cx="0" cy="599440"/>
            </a:xfrm>
            <a:custGeom>
              <a:avLst/>
              <a:gdLst/>
              <a:ahLst/>
              <a:cxnLst/>
              <a:rect l="l" t="t" r="r" b="b"/>
              <a:pathLst>
                <a:path h="599439">
                  <a:moveTo>
                    <a:pt x="0" y="599439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197350" y="4136390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57150" y="0"/>
                  </a:moveTo>
                  <a:lnTo>
                    <a:pt x="0" y="114300"/>
                  </a:lnTo>
                  <a:lnTo>
                    <a:pt x="114300" y="114300"/>
                  </a:lnTo>
                  <a:lnTo>
                    <a:pt x="571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148080" y="2772409"/>
            <a:ext cx="13944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Arial"/>
                <a:cs typeface="Arial"/>
              </a:rPr>
              <a:t>Baseband</a:t>
            </a:r>
            <a:endParaRPr sz="2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354059" y="6415950"/>
            <a:ext cx="281305" cy="25463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Arial Black"/>
                <a:cs typeface="Arial Black"/>
              </a:rPr>
              <a:t>16</a:t>
            </a:fld>
            <a:endParaRPr sz="1200">
              <a:latin typeface="Arial Black"/>
              <a:cs typeface="Arial Black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478280" y="3138170"/>
            <a:ext cx="8197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Arial"/>
                <a:cs typeface="Arial"/>
              </a:rPr>
              <a:t>signal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134100" y="2772409"/>
            <a:ext cx="14465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Mo</a:t>
            </a:r>
            <a:r>
              <a:rPr sz="2400" spc="-10" dirty="0">
                <a:latin typeface="Arial"/>
                <a:cs typeface="Arial"/>
              </a:rPr>
              <a:t>du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532880" y="3138170"/>
            <a:ext cx="82041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gn</a:t>
            </a:r>
            <a:r>
              <a:rPr sz="2400" dirty="0">
                <a:latin typeface="Arial"/>
                <a:cs typeface="Arial"/>
              </a:rPr>
              <a:t>al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714750" y="4753609"/>
            <a:ext cx="9563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C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050" y="414020"/>
            <a:ext cx="5005070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400" b="1" spc="-10" dirty="0">
                <a:latin typeface="Arial"/>
                <a:cs typeface="Arial"/>
              </a:rPr>
              <a:t>Baseband</a:t>
            </a:r>
            <a:r>
              <a:rPr sz="3400" b="1" spc="-45" dirty="0">
                <a:latin typeface="Arial"/>
                <a:cs typeface="Arial"/>
              </a:rPr>
              <a:t> </a:t>
            </a:r>
            <a:r>
              <a:rPr sz="3400" b="1" spc="-10" dirty="0">
                <a:latin typeface="Arial"/>
                <a:cs typeface="Arial"/>
              </a:rPr>
              <a:t>Transmission</a:t>
            </a:r>
            <a:endParaRPr sz="3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54059" y="6415950"/>
            <a:ext cx="281305" cy="25463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Arial Black"/>
                <a:cs typeface="Arial Black"/>
              </a:rPr>
              <a:t>17</a:t>
            </a:fld>
            <a:endParaRPr sz="120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6240" y="1480820"/>
            <a:ext cx="8021320" cy="4191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7830" indent="-341630">
              <a:lnSpc>
                <a:spcPct val="100000"/>
              </a:lnSpc>
              <a:spcBef>
                <a:spcPts val="100"/>
              </a:spcBef>
              <a:buClr>
                <a:srgbClr val="996666"/>
              </a:buClr>
              <a:buSzPct val="80000"/>
              <a:buFont typeface="UnDotum"/>
              <a:buChar char=""/>
              <a:tabLst>
                <a:tab pos="417195" algn="l"/>
                <a:tab pos="417830" algn="l"/>
              </a:tabLst>
            </a:pPr>
            <a:r>
              <a:rPr sz="2000" dirty="0">
                <a:latin typeface="Arial"/>
                <a:cs typeface="Arial"/>
              </a:rPr>
              <a:t>The need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dirty="0">
                <a:latin typeface="Arial"/>
                <a:cs typeface="Arial"/>
              </a:rPr>
              <a:t>baseband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transmission: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996666"/>
              </a:buClr>
              <a:buFont typeface="UnDotum"/>
              <a:buChar char=""/>
            </a:pPr>
            <a:endParaRPr sz="2950">
              <a:latin typeface="Arial"/>
              <a:cs typeface="Arial"/>
            </a:endParaRPr>
          </a:p>
          <a:p>
            <a:pPr marL="817244" marR="534035" lvl="1" indent="-284480">
              <a:lnSpc>
                <a:spcPct val="100000"/>
              </a:lnSpc>
              <a:buClr>
                <a:srgbClr val="FFCC00"/>
              </a:buClr>
              <a:buSzPct val="70000"/>
              <a:buFont typeface="UnDotum"/>
              <a:buChar char=""/>
              <a:tabLst>
                <a:tab pos="817880" algn="l"/>
              </a:tabLst>
            </a:pPr>
            <a:r>
              <a:rPr sz="2000" dirty="0">
                <a:latin typeface="Arial"/>
                <a:cs typeface="Arial"/>
              </a:rPr>
              <a:t>The concepts and parameter of baseband </a:t>
            </a:r>
            <a:r>
              <a:rPr sz="2000" spc="-5" dirty="0">
                <a:latin typeface="Arial"/>
                <a:cs typeface="Arial"/>
              </a:rPr>
              <a:t>transmission </a:t>
            </a:r>
            <a:r>
              <a:rPr sz="2000" dirty="0">
                <a:latin typeface="Arial"/>
                <a:cs typeface="Arial"/>
              </a:rPr>
              <a:t>are  used in </a:t>
            </a:r>
            <a:r>
              <a:rPr sz="2000" spc="-5" dirty="0">
                <a:latin typeface="Arial"/>
                <a:cs typeface="Arial"/>
              </a:rPr>
              <a:t>modulated </a:t>
            </a:r>
            <a:r>
              <a:rPr sz="2000" dirty="0">
                <a:latin typeface="Arial"/>
                <a:cs typeface="Arial"/>
              </a:rPr>
              <a:t>transmission</a:t>
            </a:r>
            <a:endParaRPr sz="2000">
              <a:latin typeface="Arial"/>
              <a:cs typeface="Arial"/>
            </a:endParaRPr>
          </a:p>
          <a:p>
            <a:pPr marL="817244" marR="68580" lvl="1" indent="-284480">
              <a:lnSpc>
                <a:spcPct val="100000"/>
              </a:lnSpc>
              <a:spcBef>
                <a:spcPts val="500"/>
              </a:spcBef>
              <a:buClr>
                <a:srgbClr val="FFCC00"/>
              </a:buClr>
              <a:buSzPct val="70000"/>
              <a:buFont typeface="UnDotum"/>
              <a:buChar char=""/>
              <a:tabLst>
                <a:tab pos="817880" algn="l"/>
              </a:tabLst>
            </a:pPr>
            <a:r>
              <a:rPr sz="2000" spc="-5" dirty="0">
                <a:latin typeface="Arial"/>
                <a:cs typeface="Arial"/>
              </a:rPr>
              <a:t>Performance </a:t>
            </a:r>
            <a:r>
              <a:rPr sz="2000" dirty="0">
                <a:latin typeface="Arial"/>
                <a:cs typeface="Arial"/>
              </a:rPr>
              <a:t>of baseband transmission is used </a:t>
            </a:r>
            <a:r>
              <a:rPr sz="2000" spc="-5" dirty="0">
                <a:latin typeface="Arial"/>
                <a:cs typeface="Arial"/>
              </a:rPr>
              <a:t>as the </a:t>
            </a:r>
            <a:r>
              <a:rPr sz="2000" dirty="0">
                <a:latin typeface="Arial"/>
                <a:cs typeface="Arial"/>
              </a:rPr>
              <a:t>standard  </a:t>
            </a:r>
            <a:r>
              <a:rPr sz="2000" spc="-5" dirty="0">
                <a:latin typeface="Arial"/>
                <a:cs typeface="Arial"/>
              </a:rPr>
              <a:t>for </a:t>
            </a:r>
            <a:r>
              <a:rPr sz="2000" dirty="0">
                <a:latin typeface="Arial"/>
                <a:cs typeface="Arial"/>
              </a:rPr>
              <a:t>comparing </a:t>
            </a:r>
            <a:r>
              <a:rPr sz="2000" spc="-5" dirty="0">
                <a:latin typeface="Arial"/>
                <a:cs typeface="Arial"/>
              </a:rPr>
              <a:t>modulation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techniques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Clr>
                <a:srgbClr val="FFCC00"/>
              </a:buClr>
              <a:buFont typeface="UnDotum"/>
              <a:buChar char=""/>
            </a:pPr>
            <a:endParaRPr sz="2950">
              <a:latin typeface="Arial"/>
              <a:cs typeface="Arial"/>
            </a:endParaRPr>
          </a:p>
          <a:p>
            <a:pPr marL="417195" marR="372110" indent="-341630">
              <a:lnSpc>
                <a:spcPct val="100000"/>
              </a:lnSpc>
              <a:buClr>
                <a:srgbClr val="996666"/>
              </a:buClr>
              <a:buSzPct val="80000"/>
              <a:buFont typeface="UnDotum"/>
              <a:buChar char=""/>
              <a:tabLst>
                <a:tab pos="417195" algn="l"/>
                <a:tab pos="417830" algn="l"/>
              </a:tabLst>
            </a:pPr>
            <a:r>
              <a:rPr sz="2000" dirty="0">
                <a:latin typeface="Arial"/>
                <a:cs typeface="Arial"/>
              </a:rPr>
              <a:t>Baseband signal </a:t>
            </a:r>
            <a:r>
              <a:rPr sz="2000" spc="-5" dirty="0">
                <a:latin typeface="Arial"/>
                <a:cs typeface="Arial"/>
              </a:rPr>
              <a:t>is </a:t>
            </a:r>
            <a:r>
              <a:rPr sz="2000" dirty="0">
                <a:latin typeface="Arial"/>
                <a:cs typeface="Arial"/>
              </a:rPr>
              <a:t>not </a:t>
            </a:r>
            <a:r>
              <a:rPr sz="2000" spc="-5" dirty="0">
                <a:latin typeface="Arial"/>
                <a:cs typeface="Arial"/>
              </a:rPr>
              <a:t>suitable for </a:t>
            </a:r>
            <a:r>
              <a:rPr sz="2000" dirty="0">
                <a:latin typeface="Arial"/>
                <a:cs typeface="Arial"/>
              </a:rPr>
              <a:t>long distance </a:t>
            </a:r>
            <a:r>
              <a:rPr sz="2000" spc="-5" dirty="0">
                <a:latin typeface="Arial"/>
                <a:cs typeface="Arial"/>
              </a:rPr>
              <a:t>communication  </a:t>
            </a:r>
            <a:r>
              <a:rPr sz="2000" dirty="0">
                <a:latin typeface="Arial"/>
                <a:cs typeface="Arial"/>
              </a:rPr>
              <a:t>because: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996666"/>
              </a:buClr>
              <a:buFont typeface="UnDotum"/>
              <a:buChar char=""/>
            </a:pPr>
            <a:endParaRPr sz="2950">
              <a:latin typeface="Arial"/>
              <a:cs typeface="Arial"/>
            </a:endParaRPr>
          </a:p>
          <a:p>
            <a:pPr marL="817880" lvl="1" indent="-284480">
              <a:lnSpc>
                <a:spcPct val="100000"/>
              </a:lnSpc>
              <a:buClr>
                <a:srgbClr val="FFCC00"/>
              </a:buClr>
              <a:buSzPct val="70000"/>
              <a:buFont typeface="UnDotum"/>
              <a:buChar char=""/>
              <a:tabLst>
                <a:tab pos="817880" algn="l"/>
              </a:tabLst>
            </a:pPr>
            <a:r>
              <a:rPr sz="2000" dirty="0">
                <a:latin typeface="Arial"/>
                <a:cs typeface="Arial"/>
              </a:rPr>
              <a:t>Hardware </a:t>
            </a:r>
            <a:r>
              <a:rPr sz="2000" spc="-5" dirty="0">
                <a:latin typeface="Arial"/>
                <a:cs typeface="Arial"/>
              </a:rPr>
              <a:t>limitation </a:t>
            </a:r>
            <a:r>
              <a:rPr sz="2000" dirty="0">
                <a:latin typeface="Arial"/>
                <a:cs typeface="Arial"/>
              </a:rPr>
              <a:t>(eg: requires very long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antenna)</a:t>
            </a:r>
            <a:endParaRPr sz="2000">
              <a:latin typeface="Arial"/>
              <a:cs typeface="Arial"/>
            </a:endParaRPr>
          </a:p>
          <a:p>
            <a:pPr marL="817880" lvl="1" indent="-284480">
              <a:lnSpc>
                <a:spcPct val="100000"/>
              </a:lnSpc>
              <a:spcBef>
                <a:spcPts val="500"/>
              </a:spcBef>
              <a:buClr>
                <a:srgbClr val="FFCC00"/>
              </a:buClr>
              <a:buSzPct val="70000"/>
              <a:buFont typeface="UnDotum"/>
              <a:buChar char=""/>
              <a:tabLst>
                <a:tab pos="817880" algn="l"/>
              </a:tabLst>
            </a:pPr>
            <a:r>
              <a:rPr sz="2000" spc="-5" dirty="0">
                <a:latin typeface="Arial"/>
                <a:cs typeface="Arial"/>
              </a:rPr>
              <a:t>Interference </a:t>
            </a:r>
            <a:r>
              <a:rPr sz="2000" spc="-10" dirty="0">
                <a:latin typeface="Arial"/>
                <a:cs typeface="Arial"/>
              </a:rPr>
              <a:t>with </a:t>
            </a:r>
            <a:r>
              <a:rPr sz="2000" spc="-5" dirty="0">
                <a:latin typeface="Arial"/>
                <a:cs typeface="Arial"/>
              </a:rPr>
              <a:t>other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waves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050" y="337820"/>
            <a:ext cx="27603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Modulation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8354059" y="6415950"/>
            <a:ext cx="281305" cy="25463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Arial Black"/>
                <a:cs typeface="Arial Black"/>
              </a:rPr>
              <a:t>18</a:t>
            </a:fld>
            <a:endParaRPr sz="120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1040" y="1649729"/>
            <a:ext cx="7531734" cy="3704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9100" indent="-342900">
              <a:lnSpc>
                <a:spcPct val="100000"/>
              </a:lnSpc>
              <a:spcBef>
                <a:spcPts val="100"/>
              </a:spcBef>
              <a:buClr>
                <a:srgbClr val="996666"/>
              </a:buClr>
              <a:buSzPct val="80000"/>
              <a:buFont typeface="UnDotum"/>
              <a:buChar char=""/>
              <a:tabLst>
                <a:tab pos="418465" algn="l"/>
                <a:tab pos="419100" algn="l"/>
              </a:tabLst>
            </a:pPr>
            <a:r>
              <a:rPr sz="2000" b="1" dirty="0">
                <a:solidFill>
                  <a:srgbClr val="C84402"/>
                </a:solidFill>
                <a:latin typeface="Arial"/>
                <a:cs typeface="Arial"/>
              </a:rPr>
              <a:t>Modulation</a:t>
            </a:r>
            <a:r>
              <a:rPr sz="2000" b="1" spc="-15" dirty="0">
                <a:solidFill>
                  <a:srgbClr val="C84402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C84402"/>
                </a:solidFill>
                <a:latin typeface="Arial"/>
                <a:cs typeface="Arial"/>
              </a:rPr>
              <a:t>–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996666"/>
              </a:buClr>
              <a:buFont typeface="UnDotum"/>
              <a:buChar char=""/>
            </a:pPr>
            <a:endParaRPr sz="3000">
              <a:latin typeface="Arial"/>
              <a:cs typeface="Arial"/>
            </a:endParaRPr>
          </a:p>
          <a:p>
            <a:pPr marL="552450" algn="ctr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Process of </a:t>
            </a:r>
            <a:r>
              <a:rPr sz="2400" spc="-10" dirty="0">
                <a:latin typeface="Arial"/>
                <a:cs typeface="Arial"/>
              </a:rPr>
              <a:t>changing baseband </a:t>
            </a:r>
            <a:r>
              <a:rPr sz="2400" spc="-5" dirty="0">
                <a:latin typeface="Arial"/>
                <a:cs typeface="Arial"/>
              </a:rPr>
              <a:t>signals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1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facilitate</a:t>
            </a:r>
            <a:endParaRPr sz="2400">
              <a:latin typeface="Arial"/>
              <a:cs typeface="Arial"/>
            </a:endParaRPr>
          </a:p>
          <a:p>
            <a:pPr marL="547370" algn="ctr">
              <a:lnSpc>
                <a:spcPct val="100000"/>
              </a:lnSpc>
              <a:spcBef>
                <a:spcPts val="430"/>
              </a:spcBef>
            </a:pP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transmission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medium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700">
              <a:latin typeface="Arial"/>
              <a:cs typeface="Arial"/>
            </a:endParaRPr>
          </a:p>
          <a:p>
            <a:pPr marL="419100" indent="-342900">
              <a:lnSpc>
                <a:spcPct val="100000"/>
              </a:lnSpc>
              <a:spcBef>
                <a:spcPts val="1755"/>
              </a:spcBef>
              <a:buClr>
                <a:srgbClr val="996666"/>
              </a:buClr>
              <a:buSzPct val="80000"/>
              <a:buFont typeface="UnDotum"/>
              <a:buChar char=""/>
              <a:tabLst>
                <a:tab pos="418465" algn="l"/>
                <a:tab pos="419100" algn="l"/>
              </a:tabLst>
            </a:pPr>
            <a:r>
              <a:rPr sz="2000" b="1" spc="-5" dirty="0">
                <a:solidFill>
                  <a:srgbClr val="C84402"/>
                </a:solidFill>
                <a:latin typeface="Arial"/>
                <a:cs typeface="Arial"/>
              </a:rPr>
              <a:t>Process of</a:t>
            </a:r>
            <a:r>
              <a:rPr sz="2000" b="1" dirty="0">
                <a:solidFill>
                  <a:srgbClr val="C84402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84402"/>
                </a:solidFill>
                <a:latin typeface="Arial"/>
                <a:cs typeface="Arial"/>
              </a:rPr>
              <a:t>modulation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996666"/>
              </a:buClr>
              <a:buFont typeface="UnDotum"/>
              <a:buChar char=""/>
            </a:pPr>
            <a:endParaRPr sz="2100">
              <a:latin typeface="Arial"/>
              <a:cs typeface="Arial"/>
            </a:endParaRPr>
          </a:p>
          <a:p>
            <a:pPr marL="819150" lvl="1" indent="-285750">
              <a:lnSpc>
                <a:spcPct val="100000"/>
              </a:lnSpc>
              <a:buClr>
                <a:srgbClr val="FFCC00"/>
              </a:buClr>
              <a:buSzPct val="70000"/>
              <a:buFont typeface="UnDotum"/>
              <a:buChar char=""/>
              <a:tabLst>
                <a:tab pos="819150" algn="l"/>
              </a:tabLst>
            </a:pPr>
            <a:r>
              <a:rPr sz="2000" dirty="0">
                <a:latin typeface="Arial"/>
                <a:cs typeface="Arial"/>
              </a:rPr>
              <a:t>Frequency </a:t>
            </a:r>
            <a:r>
              <a:rPr sz="2000" spc="-5" dirty="0">
                <a:latin typeface="Arial"/>
                <a:cs typeface="Arial"/>
              </a:rPr>
              <a:t>translation </a:t>
            </a:r>
            <a:r>
              <a:rPr sz="2000" dirty="0">
                <a:latin typeface="Arial"/>
                <a:cs typeface="Arial"/>
              </a:rPr>
              <a:t>such as </a:t>
            </a:r>
            <a:r>
              <a:rPr sz="2000" spc="-10" dirty="0">
                <a:latin typeface="Arial"/>
                <a:cs typeface="Arial"/>
              </a:rPr>
              <a:t>AM, FM, </a:t>
            </a:r>
            <a:r>
              <a:rPr sz="2000" dirty="0">
                <a:latin typeface="Arial"/>
                <a:cs typeface="Arial"/>
              </a:rPr>
              <a:t>PM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etc</a:t>
            </a:r>
            <a:endParaRPr sz="2000">
              <a:latin typeface="Arial"/>
              <a:cs typeface="Arial"/>
            </a:endParaRPr>
          </a:p>
          <a:p>
            <a:pPr marL="819150" lvl="1" indent="-285750">
              <a:lnSpc>
                <a:spcPct val="100000"/>
              </a:lnSpc>
              <a:spcBef>
                <a:spcPts val="20"/>
              </a:spcBef>
              <a:buClr>
                <a:srgbClr val="FFCC00"/>
              </a:buClr>
              <a:buSzPct val="70000"/>
              <a:buFont typeface="UnDotum"/>
              <a:buChar char=""/>
              <a:tabLst>
                <a:tab pos="819150" algn="l"/>
              </a:tabLst>
            </a:pPr>
            <a:r>
              <a:rPr sz="2000" spc="-5" dirty="0">
                <a:latin typeface="Arial"/>
                <a:cs typeface="Arial"/>
              </a:rPr>
              <a:t>Sampling </a:t>
            </a:r>
            <a:r>
              <a:rPr sz="2000" dirty="0">
                <a:latin typeface="Arial"/>
                <a:cs typeface="Arial"/>
              </a:rPr>
              <a:t>and coding such as </a:t>
            </a:r>
            <a:r>
              <a:rPr sz="2000" spc="-10" dirty="0">
                <a:latin typeface="Arial"/>
                <a:cs typeface="Arial"/>
              </a:rPr>
              <a:t>PAM, </a:t>
            </a:r>
            <a:r>
              <a:rPr sz="2000" spc="-5" dirty="0">
                <a:latin typeface="Arial"/>
                <a:cs typeface="Arial"/>
              </a:rPr>
              <a:t>PCM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etc</a:t>
            </a:r>
            <a:endParaRPr sz="2000">
              <a:latin typeface="Arial"/>
              <a:cs typeface="Arial"/>
            </a:endParaRPr>
          </a:p>
          <a:p>
            <a:pPr marL="819150" lvl="1" indent="-285750">
              <a:lnSpc>
                <a:spcPct val="100000"/>
              </a:lnSpc>
              <a:spcBef>
                <a:spcPts val="20"/>
              </a:spcBef>
              <a:buClr>
                <a:srgbClr val="FFCC00"/>
              </a:buClr>
              <a:buSzPct val="70000"/>
              <a:buFont typeface="UnDotum"/>
              <a:buChar char=""/>
              <a:tabLst>
                <a:tab pos="819150" algn="l"/>
              </a:tabLst>
            </a:pPr>
            <a:r>
              <a:rPr sz="2000" spc="-5" dirty="0">
                <a:latin typeface="Arial"/>
                <a:cs typeface="Arial"/>
              </a:rPr>
              <a:t>Keying </a:t>
            </a:r>
            <a:r>
              <a:rPr sz="2000" dirty="0">
                <a:latin typeface="Arial"/>
                <a:cs typeface="Arial"/>
              </a:rPr>
              <a:t>such as </a:t>
            </a:r>
            <a:r>
              <a:rPr sz="2000" spc="-5" dirty="0">
                <a:latin typeface="Arial"/>
                <a:cs typeface="Arial"/>
              </a:rPr>
              <a:t>ASK, FSK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etc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4840" y="1559559"/>
            <a:ext cx="7778115" cy="4686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9100" indent="-342900">
              <a:lnSpc>
                <a:spcPct val="100000"/>
              </a:lnSpc>
              <a:spcBef>
                <a:spcPts val="100"/>
              </a:spcBef>
              <a:buClr>
                <a:srgbClr val="996666"/>
              </a:buClr>
              <a:buSzPct val="79166"/>
              <a:buFont typeface="UnDotum"/>
              <a:buChar char=""/>
              <a:tabLst>
                <a:tab pos="419100" algn="l"/>
              </a:tabLst>
            </a:pPr>
            <a:r>
              <a:rPr sz="2400" spc="-5" dirty="0">
                <a:latin typeface="Arial"/>
                <a:cs typeface="Arial"/>
              </a:rPr>
              <a:t>Types of modulation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996666"/>
              </a:buClr>
              <a:buFont typeface="UnDotum"/>
              <a:buChar char=""/>
            </a:pPr>
            <a:endParaRPr sz="2500">
              <a:latin typeface="Arial"/>
              <a:cs typeface="Arial"/>
            </a:endParaRPr>
          </a:p>
          <a:p>
            <a:pPr marL="819150" marR="647700" lvl="1" indent="-285750" algn="just">
              <a:lnSpc>
                <a:spcPct val="114999"/>
              </a:lnSpc>
              <a:buClr>
                <a:srgbClr val="FFCC00"/>
              </a:buClr>
              <a:buSzPct val="70000"/>
              <a:buFont typeface="UnDotum"/>
              <a:buChar char=""/>
              <a:tabLst>
                <a:tab pos="819150" algn="l"/>
              </a:tabLst>
            </a:pPr>
            <a:r>
              <a:rPr sz="2000" spc="-5" dirty="0">
                <a:latin typeface="Arial"/>
                <a:cs typeface="Arial"/>
              </a:rPr>
              <a:t>Analogue modulations </a:t>
            </a:r>
            <a:r>
              <a:rPr sz="2000" dirty="0">
                <a:latin typeface="Arial"/>
                <a:cs typeface="Arial"/>
              </a:rPr>
              <a:t>are frequency </a:t>
            </a:r>
            <a:r>
              <a:rPr sz="2000" spc="-5" dirty="0">
                <a:latin typeface="Arial"/>
                <a:cs typeface="Arial"/>
              </a:rPr>
              <a:t>translation method  </a:t>
            </a:r>
            <a:r>
              <a:rPr sz="2000" dirty="0">
                <a:latin typeface="Arial"/>
                <a:cs typeface="Arial"/>
              </a:rPr>
              <a:t>caused </a:t>
            </a:r>
            <a:r>
              <a:rPr sz="2000" spc="-5" dirty="0">
                <a:latin typeface="Arial"/>
                <a:cs typeface="Arial"/>
              </a:rPr>
              <a:t>by </a:t>
            </a:r>
            <a:r>
              <a:rPr sz="2000" dirty="0">
                <a:latin typeface="Arial"/>
                <a:cs typeface="Arial"/>
              </a:rPr>
              <a:t>changing </a:t>
            </a:r>
            <a:r>
              <a:rPr sz="2000" spc="-5" dirty="0">
                <a:latin typeface="Arial"/>
                <a:cs typeface="Arial"/>
              </a:rPr>
              <a:t>the appropriate quantity </a:t>
            </a:r>
            <a:r>
              <a:rPr sz="2000" dirty="0">
                <a:latin typeface="Arial"/>
                <a:cs typeface="Arial"/>
              </a:rPr>
              <a:t>in a carrier  signal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FFCC00"/>
              </a:buClr>
              <a:buFont typeface="UnDotum"/>
              <a:buChar char=""/>
            </a:pPr>
            <a:endParaRPr sz="2200">
              <a:latin typeface="Arial"/>
              <a:cs typeface="Arial"/>
            </a:endParaRPr>
          </a:p>
          <a:p>
            <a:pPr marL="819150" marR="323215" lvl="1" indent="-285750">
              <a:lnSpc>
                <a:spcPct val="114999"/>
              </a:lnSpc>
              <a:spcBef>
                <a:spcPts val="1880"/>
              </a:spcBef>
              <a:buClr>
                <a:srgbClr val="FFCC00"/>
              </a:buClr>
              <a:buSzPct val="70000"/>
              <a:buFont typeface="UnDotum"/>
              <a:buChar char=""/>
              <a:tabLst>
                <a:tab pos="819150" algn="l"/>
              </a:tabLst>
            </a:pPr>
            <a:r>
              <a:rPr sz="2000" spc="-5" dirty="0">
                <a:latin typeface="Arial"/>
                <a:cs typeface="Arial"/>
              </a:rPr>
              <a:t>Digital modulation </a:t>
            </a:r>
            <a:r>
              <a:rPr sz="2000" dirty="0">
                <a:latin typeface="Arial"/>
                <a:cs typeface="Arial"/>
              </a:rPr>
              <a:t>is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result of changing analogue signal  </a:t>
            </a:r>
            <a:r>
              <a:rPr sz="2000" spc="-5" dirty="0">
                <a:latin typeface="Arial"/>
                <a:cs typeface="Arial"/>
              </a:rPr>
              <a:t>into binary </a:t>
            </a:r>
            <a:r>
              <a:rPr sz="2000" dirty="0">
                <a:latin typeface="Arial"/>
                <a:cs typeface="Arial"/>
              </a:rPr>
              <a:t>ones </a:t>
            </a:r>
            <a:r>
              <a:rPr sz="2000" spc="-5" dirty="0">
                <a:latin typeface="Arial"/>
                <a:cs typeface="Arial"/>
              </a:rPr>
              <a:t>by sampling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coding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FFCC00"/>
              </a:buClr>
              <a:buFont typeface="UnDotum"/>
              <a:buChar char=""/>
            </a:pPr>
            <a:endParaRPr sz="2200">
              <a:latin typeface="Arial"/>
              <a:cs typeface="Arial"/>
            </a:endParaRPr>
          </a:p>
          <a:p>
            <a:pPr marL="819150" marR="43180" lvl="1" indent="-285750">
              <a:lnSpc>
                <a:spcPct val="114999"/>
              </a:lnSpc>
              <a:spcBef>
                <a:spcPts val="1880"/>
              </a:spcBef>
              <a:buClr>
                <a:srgbClr val="FFCC00"/>
              </a:buClr>
              <a:buSzPct val="70000"/>
              <a:buFont typeface="UnDotum"/>
              <a:buChar char=""/>
              <a:tabLst>
                <a:tab pos="819150" algn="l"/>
              </a:tabLst>
            </a:pPr>
            <a:r>
              <a:rPr sz="2000" spc="-5" dirty="0">
                <a:latin typeface="Arial"/>
                <a:cs typeface="Arial"/>
              </a:rPr>
              <a:t>Keying modulations </a:t>
            </a:r>
            <a:r>
              <a:rPr sz="2000" dirty="0">
                <a:latin typeface="Arial"/>
                <a:cs typeface="Arial"/>
              </a:rPr>
              <a:t>are </a:t>
            </a:r>
            <a:r>
              <a:rPr sz="2000" spc="-5" dirty="0">
                <a:latin typeface="Arial"/>
                <a:cs typeface="Arial"/>
              </a:rPr>
              <a:t>digital </a:t>
            </a:r>
            <a:r>
              <a:rPr sz="2000" dirty="0">
                <a:latin typeface="Arial"/>
                <a:cs typeface="Arial"/>
              </a:rPr>
              <a:t>signals subsequently  </a:t>
            </a:r>
            <a:r>
              <a:rPr sz="2000" spc="-5" dirty="0">
                <a:latin typeface="Arial"/>
                <a:cs typeface="Arial"/>
              </a:rPr>
              <a:t>modulated by the </a:t>
            </a:r>
            <a:r>
              <a:rPr sz="2000" dirty="0">
                <a:latin typeface="Arial"/>
                <a:cs typeface="Arial"/>
              </a:rPr>
              <a:t>frequency </a:t>
            </a:r>
            <a:r>
              <a:rPr sz="2000" spc="-5" dirty="0">
                <a:latin typeface="Arial"/>
                <a:cs typeface="Arial"/>
              </a:rPr>
              <a:t>modulation by using </a:t>
            </a:r>
            <a:r>
              <a:rPr sz="2000" dirty="0">
                <a:latin typeface="Arial"/>
                <a:cs typeface="Arial"/>
              </a:rPr>
              <a:t>one or </a:t>
            </a:r>
            <a:r>
              <a:rPr sz="2000" spc="-5" dirty="0">
                <a:latin typeface="Arial"/>
                <a:cs typeface="Arial"/>
              </a:rPr>
              <a:t>other  </a:t>
            </a:r>
            <a:r>
              <a:rPr sz="2000" dirty="0">
                <a:latin typeface="Arial"/>
                <a:cs typeface="Arial"/>
              </a:rPr>
              <a:t>analogue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method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54059" y="6415950"/>
            <a:ext cx="281305" cy="25463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Arial Black"/>
                <a:cs typeface="Arial Black"/>
              </a:rPr>
              <a:t>19</a:t>
            </a:fld>
            <a:endParaRPr sz="120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3050" y="353059"/>
            <a:ext cx="263525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5" dirty="0"/>
              <a:t>Modulation</a:t>
            </a:r>
            <a:endParaRPr sz="4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050" y="353059"/>
            <a:ext cx="400177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5" dirty="0"/>
              <a:t>Communications</a:t>
            </a:r>
            <a:endParaRPr sz="4200"/>
          </a:p>
        </p:txBody>
      </p:sp>
      <p:sp>
        <p:nvSpPr>
          <p:cNvPr id="4" name="object 4"/>
          <p:cNvSpPr txBox="1"/>
          <p:nvPr/>
        </p:nvSpPr>
        <p:spPr>
          <a:xfrm>
            <a:off x="8354059" y="6415950"/>
            <a:ext cx="281305" cy="25463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Arial Black"/>
                <a:cs typeface="Arial Black"/>
              </a:rPr>
              <a:t>2</a:t>
            </a:fld>
            <a:endParaRPr sz="12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1219" y="1844040"/>
            <a:ext cx="7270750" cy="3755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3700" indent="-342900">
              <a:lnSpc>
                <a:spcPct val="100000"/>
              </a:lnSpc>
              <a:spcBef>
                <a:spcPts val="100"/>
              </a:spcBef>
              <a:buClr>
                <a:srgbClr val="996666"/>
              </a:buClr>
              <a:buSzPct val="80357"/>
              <a:buFont typeface="UnDotum"/>
              <a:buChar char=""/>
              <a:tabLst>
                <a:tab pos="393700" algn="l"/>
              </a:tabLst>
            </a:pPr>
            <a:r>
              <a:rPr sz="2800" b="1" spc="-10" dirty="0">
                <a:latin typeface="Arial"/>
                <a:cs typeface="Arial"/>
              </a:rPr>
              <a:t>Communications</a:t>
            </a:r>
            <a:endParaRPr sz="2800">
              <a:latin typeface="Arial"/>
              <a:cs typeface="Arial"/>
            </a:endParaRPr>
          </a:p>
          <a:p>
            <a:pPr marL="508000" marR="43180">
              <a:lnSpc>
                <a:spcPct val="100699"/>
              </a:lnSpc>
            </a:pPr>
            <a:r>
              <a:rPr sz="2400" spc="-5" dirty="0">
                <a:latin typeface="Arial"/>
                <a:cs typeface="Arial"/>
              </a:rPr>
              <a:t>Transfer of information from </a:t>
            </a:r>
            <a:r>
              <a:rPr sz="2400" spc="-10" dirty="0">
                <a:latin typeface="Arial"/>
                <a:cs typeface="Arial"/>
              </a:rPr>
              <a:t>one </a:t>
            </a:r>
            <a:r>
              <a:rPr sz="2400" spc="-5" dirty="0">
                <a:latin typeface="Arial"/>
                <a:cs typeface="Arial"/>
              </a:rPr>
              <a:t>place </a:t>
            </a:r>
            <a:r>
              <a:rPr sz="2400" spc="5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another.  </a:t>
            </a:r>
            <a:r>
              <a:rPr sz="2400" spc="-10" dirty="0">
                <a:latin typeface="Arial"/>
                <a:cs typeface="Arial"/>
              </a:rPr>
              <a:t>Should </a:t>
            </a:r>
            <a:r>
              <a:rPr sz="2400" spc="-5" dirty="0">
                <a:latin typeface="Arial"/>
                <a:cs typeface="Arial"/>
              </a:rPr>
              <a:t>be efficient, reliable </a:t>
            </a:r>
            <a:r>
              <a:rPr sz="2400" spc="-10" dirty="0">
                <a:latin typeface="Arial"/>
                <a:cs typeface="Arial"/>
              </a:rPr>
              <a:t>and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secured.</a:t>
            </a:r>
            <a:endParaRPr sz="2400">
              <a:latin typeface="Arial"/>
              <a:cs typeface="Arial"/>
            </a:endParaRPr>
          </a:p>
          <a:p>
            <a:pPr marL="774700" marR="1419860" indent="-267335">
              <a:lnSpc>
                <a:spcPct val="79600"/>
              </a:lnSpc>
              <a:spcBef>
                <a:spcPts val="459"/>
              </a:spcBef>
            </a:pPr>
            <a:r>
              <a:rPr sz="1800" dirty="0">
                <a:solidFill>
                  <a:srgbClr val="C84402"/>
                </a:solidFill>
                <a:latin typeface="Arial"/>
                <a:cs typeface="Arial"/>
              </a:rPr>
              <a:t>“A </a:t>
            </a:r>
            <a:r>
              <a:rPr sz="1800" spc="-5" dirty="0">
                <a:solidFill>
                  <a:srgbClr val="C84402"/>
                </a:solidFill>
                <a:latin typeface="Arial"/>
                <a:cs typeface="Arial"/>
              </a:rPr>
              <a:t>communication </a:t>
            </a:r>
            <a:r>
              <a:rPr sz="1800" spc="-10" dirty="0">
                <a:solidFill>
                  <a:srgbClr val="C84402"/>
                </a:solidFill>
                <a:latin typeface="Arial"/>
                <a:cs typeface="Arial"/>
              </a:rPr>
              <a:t>system </a:t>
            </a:r>
            <a:r>
              <a:rPr sz="1800" spc="-5" dirty="0">
                <a:solidFill>
                  <a:srgbClr val="C84402"/>
                </a:solidFill>
                <a:latin typeface="Arial"/>
                <a:cs typeface="Arial"/>
              </a:rPr>
              <a:t>is </a:t>
            </a:r>
            <a:r>
              <a:rPr sz="1800" dirty="0">
                <a:solidFill>
                  <a:srgbClr val="C84402"/>
                </a:solidFill>
                <a:latin typeface="Arial"/>
                <a:cs typeface="Arial"/>
              </a:rPr>
              <a:t>a </a:t>
            </a:r>
            <a:r>
              <a:rPr sz="1800" spc="-5" dirty="0">
                <a:solidFill>
                  <a:srgbClr val="C84402"/>
                </a:solidFill>
                <a:latin typeface="Arial"/>
                <a:cs typeface="Arial"/>
              </a:rPr>
              <a:t>process </a:t>
            </a:r>
            <a:r>
              <a:rPr sz="1800" spc="-10" dirty="0">
                <a:solidFill>
                  <a:srgbClr val="C84402"/>
                </a:solidFill>
                <a:latin typeface="Arial"/>
                <a:cs typeface="Arial"/>
              </a:rPr>
              <a:t>of </a:t>
            </a:r>
            <a:r>
              <a:rPr sz="1800" b="1" spc="-10" dirty="0">
                <a:solidFill>
                  <a:srgbClr val="C84402"/>
                </a:solidFill>
                <a:latin typeface="Arial"/>
                <a:cs typeface="Arial"/>
              </a:rPr>
              <a:t>conveying  </a:t>
            </a:r>
            <a:r>
              <a:rPr sz="1800" b="1" spc="-5" dirty="0">
                <a:solidFill>
                  <a:srgbClr val="C84402"/>
                </a:solidFill>
                <a:latin typeface="Arial"/>
                <a:cs typeface="Arial"/>
              </a:rPr>
              <a:t>information </a:t>
            </a:r>
            <a:r>
              <a:rPr sz="1800" spc="-5" dirty="0">
                <a:solidFill>
                  <a:srgbClr val="C84402"/>
                </a:solidFill>
                <a:latin typeface="Arial"/>
                <a:cs typeface="Arial"/>
              </a:rPr>
              <a:t>from </a:t>
            </a:r>
            <a:r>
              <a:rPr sz="1800" dirty="0">
                <a:solidFill>
                  <a:srgbClr val="C84402"/>
                </a:solidFill>
                <a:latin typeface="Arial"/>
                <a:cs typeface="Arial"/>
              </a:rPr>
              <a:t>a </a:t>
            </a:r>
            <a:r>
              <a:rPr sz="1800" spc="-5" dirty="0">
                <a:solidFill>
                  <a:srgbClr val="C84402"/>
                </a:solidFill>
                <a:latin typeface="Arial"/>
                <a:cs typeface="Arial"/>
              </a:rPr>
              <a:t>source to </a:t>
            </a:r>
            <a:r>
              <a:rPr sz="1800" dirty="0">
                <a:solidFill>
                  <a:srgbClr val="C84402"/>
                </a:solidFill>
                <a:latin typeface="Arial"/>
                <a:cs typeface="Arial"/>
              </a:rPr>
              <a:t>a </a:t>
            </a:r>
            <a:r>
              <a:rPr sz="1800" spc="-10" dirty="0">
                <a:solidFill>
                  <a:srgbClr val="C84402"/>
                </a:solidFill>
                <a:latin typeface="Arial"/>
                <a:cs typeface="Arial"/>
              </a:rPr>
              <a:t>destination”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 marL="393700" marR="1038225" indent="-393700">
              <a:lnSpc>
                <a:spcPct val="90400"/>
              </a:lnSpc>
              <a:spcBef>
                <a:spcPts val="1430"/>
              </a:spcBef>
              <a:buClr>
                <a:srgbClr val="996666"/>
              </a:buClr>
              <a:buSzPct val="80357"/>
              <a:buFont typeface="UnDotum"/>
              <a:buChar char=""/>
              <a:tabLst>
                <a:tab pos="393700" algn="l"/>
              </a:tabLst>
            </a:pPr>
            <a:r>
              <a:rPr sz="2800" b="1" spc="-10" dirty="0">
                <a:latin typeface="Arial"/>
                <a:cs typeface="Arial"/>
              </a:rPr>
              <a:t>Communication system  </a:t>
            </a:r>
            <a:r>
              <a:rPr sz="2400" spc="-5" dirty="0">
                <a:latin typeface="Arial"/>
                <a:cs typeface="Arial"/>
              </a:rPr>
              <a:t>Components/subsystems act together </a:t>
            </a:r>
            <a:r>
              <a:rPr sz="2400" spc="5" dirty="0">
                <a:latin typeface="Arial"/>
                <a:cs typeface="Arial"/>
              </a:rPr>
              <a:t>to  </a:t>
            </a:r>
            <a:r>
              <a:rPr sz="2400" spc="-5" dirty="0">
                <a:latin typeface="Arial"/>
                <a:cs typeface="Arial"/>
              </a:rPr>
              <a:t>accomplish information transfer/exchange</a:t>
            </a:r>
            <a:endParaRPr sz="2400">
              <a:latin typeface="Arial"/>
              <a:cs typeface="Arial"/>
            </a:endParaRPr>
          </a:p>
          <a:p>
            <a:pPr marL="582930" marR="288290" indent="-74930">
              <a:lnSpc>
                <a:spcPts val="1920"/>
              </a:lnSpc>
              <a:spcBef>
                <a:spcPts val="484"/>
              </a:spcBef>
            </a:pPr>
            <a:r>
              <a:rPr sz="2000" spc="-5" dirty="0">
                <a:solidFill>
                  <a:srgbClr val="C84402"/>
                </a:solidFill>
                <a:latin typeface="Arial"/>
                <a:cs typeface="Arial"/>
              </a:rPr>
              <a:t>“An electronic </a:t>
            </a:r>
            <a:r>
              <a:rPr sz="2000" dirty="0">
                <a:solidFill>
                  <a:srgbClr val="C84402"/>
                </a:solidFill>
                <a:latin typeface="Arial"/>
                <a:cs typeface="Arial"/>
              </a:rPr>
              <a:t>communication </a:t>
            </a:r>
            <a:r>
              <a:rPr sz="2000" spc="-5" dirty="0">
                <a:solidFill>
                  <a:srgbClr val="C84402"/>
                </a:solidFill>
                <a:latin typeface="Arial"/>
                <a:cs typeface="Arial"/>
              </a:rPr>
              <a:t>system </a:t>
            </a:r>
            <a:r>
              <a:rPr sz="2000" dirty="0">
                <a:solidFill>
                  <a:srgbClr val="C84402"/>
                </a:solidFill>
                <a:latin typeface="Arial"/>
                <a:cs typeface="Arial"/>
              </a:rPr>
              <a:t>is </a:t>
            </a:r>
            <a:r>
              <a:rPr sz="2000" spc="-5" dirty="0">
                <a:solidFill>
                  <a:srgbClr val="C84402"/>
                </a:solidFill>
                <a:latin typeface="Arial"/>
                <a:cs typeface="Arial"/>
              </a:rPr>
              <a:t>transferring  information using </a:t>
            </a:r>
            <a:r>
              <a:rPr sz="2000" dirty="0">
                <a:solidFill>
                  <a:srgbClr val="C84402"/>
                </a:solidFill>
                <a:latin typeface="Arial"/>
                <a:cs typeface="Arial"/>
              </a:rPr>
              <a:t>an </a:t>
            </a:r>
            <a:r>
              <a:rPr sz="2000" spc="-5" dirty="0">
                <a:solidFill>
                  <a:srgbClr val="C84402"/>
                </a:solidFill>
                <a:latin typeface="Arial"/>
                <a:cs typeface="Arial"/>
              </a:rPr>
              <a:t>electrical field </a:t>
            </a:r>
            <a:r>
              <a:rPr sz="2000" dirty="0">
                <a:solidFill>
                  <a:srgbClr val="C84402"/>
                </a:solidFill>
                <a:latin typeface="Arial"/>
                <a:cs typeface="Arial"/>
              </a:rPr>
              <a:t>as a </a:t>
            </a:r>
            <a:r>
              <a:rPr sz="2000" b="1" spc="-5" dirty="0">
                <a:solidFill>
                  <a:srgbClr val="C84402"/>
                </a:solidFill>
                <a:latin typeface="Arial"/>
                <a:cs typeface="Arial"/>
              </a:rPr>
              <a:t>mean of</a:t>
            </a:r>
            <a:r>
              <a:rPr sz="2000" b="1" spc="120" dirty="0">
                <a:solidFill>
                  <a:srgbClr val="C84402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84402"/>
                </a:solidFill>
                <a:latin typeface="Arial"/>
                <a:cs typeface="Arial"/>
              </a:rPr>
              <a:t>signal</a:t>
            </a:r>
            <a:r>
              <a:rPr sz="2000" spc="-5" dirty="0">
                <a:solidFill>
                  <a:srgbClr val="C84402"/>
                </a:solidFill>
                <a:latin typeface="Arial"/>
                <a:cs typeface="Arial"/>
              </a:rPr>
              <a:t>”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050" y="368300"/>
            <a:ext cx="354901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10" dirty="0"/>
              <a:t>Why</a:t>
            </a:r>
            <a:r>
              <a:rPr sz="4000" spc="-90" dirty="0"/>
              <a:t> </a:t>
            </a:r>
            <a:r>
              <a:rPr sz="4000" spc="-5" dirty="0"/>
              <a:t>Modulate?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8354059" y="6415950"/>
            <a:ext cx="281305" cy="25463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Arial Black"/>
                <a:cs typeface="Arial Black"/>
              </a:rPr>
              <a:t>20</a:t>
            </a:fld>
            <a:endParaRPr sz="120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7540" y="1556766"/>
            <a:ext cx="7625080" cy="443166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406400" indent="-342900">
              <a:lnSpc>
                <a:spcPct val="100000"/>
              </a:lnSpc>
              <a:spcBef>
                <a:spcPts val="409"/>
              </a:spcBef>
              <a:buClr>
                <a:srgbClr val="996666"/>
              </a:buClr>
              <a:buSzPct val="79166"/>
              <a:buFont typeface="UnDotum"/>
              <a:buChar char=""/>
              <a:tabLst>
                <a:tab pos="406400" algn="l"/>
              </a:tabLst>
            </a:pPr>
            <a:r>
              <a:rPr sz="2400" spc="-10" dirty="0">
                <a:solidFill>
                  <a:srgbClr val="C84402"/>
                </a:solidFill>
                <a:latin typeface="Arial"/>
                <a:cs typeface="Arial"/>
              </a:rPr>
              <a:t>Reduce </a:t>
            </a:r>
            <a:r>
              <a:rPr sz="2400" spc="-5" dirty="0">
                <a:solidFill>
                  <a:srgbClr val="C84402"/>
                </a:solidFill>
                <a:latin typeface="Arial"/>
                <a:cs typeface="Arial"/>
              </a:rPr>
              <a:t>noise and</a:t>
            </a:r>
            <a:r>
              <a:rPr sz="2400" spc="5" dirty="0">
                <a:solidFill>
                  <a:srgbClr val="C8440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C84402"/>
                </a:solidFill>
                <a:latin typeface="Arial"/>
                <a:cs typeface="Arial"/>
              </a:rPr>
              <a:t>interference</a:t>
            </a:r>
            <a:endParaRPr sz="2400">
              <a:latin typeface="Arial"/>
              <a:cs typeface="Arial"/>
            </a:endParaRPr>
          </a:p>
          <a:p>
            <a:pPr marL="806450" marR="55880" lvl="1" indent="-285750">
              <a:lnSpc>
                <a:spcPts val="2160"/>
              </a:lnSpc>
              <a:spcBef>
                <a:spcPts val="530"/>
              </a:spcBef>
              <a:buClr>
                <a:srgbClr val="FFCC00"/>
              </a:buClr>
              <a:buSzPct val="70000"/>
              <a:buFont typeface="UnDotum"/>
              <a:buChar char=""/>
              <a:tabLst>
                <a:tab pos="806450" algn="l"/>
              </a:tabLst>
            </a:pPr>
            <a:r>
              <a:rPr sz="2000" spc="-5" dirty="0">
                <a:latin typeface="Arial"/>
                <a:cs typeface="Arial"/>
              </a:rPr>
              <a:t>By using </a:t>
            </a:r>
            <a:r>
              <a:rPr sz="2000" dirty="0">
                <a:latin typeface="Arial"/>
                <a:cs typeface="Arial"/>
              </a:rPr>
              <a:t>proper frequency </a:t>
            </a:r>
            <a:r>
              <a:rPr sz="2000" spc="-5" dirty="0">
                <a:latin typeface="Arial"/>
                <a:cs typeface="Arial"/>
              </a:rPr>
              <a:t>where </a:t>
            </a:r>
            <a:r>
              <a:rPr sz="2000" dirty="0">
                <a:latin typeface="Arial"/>
                <a:cs typeface="Arial"/>
              </a:rPr>
              <a:t>noise and </a:t>
            </a:r>
            <a:r>
              <a:rPr sz="2000" spc="-5" dirty="0">
                <a:latin typeface="Arial"/>
                <a:cs typeface="Arial"/>
              </a:rPr>
              <a:t>interference </a:t>
            </a:r>
            <a:r>
              <a:rPr sz="2000" dirty="0">
                <a:latin typeface="Arial"/>
                <a:cs typeface="Arial"/>
              </a:rPr>
              <a:t>are  </a:t>
            </a:r>
            <a:r>
              <a:rPr sz="2000" spc="-5" dirty="0">
                <a:latin typeface="Arial"/>
                <a:cs typeface="Arial"/>
              </a:rPr>
              <a:t>at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minimum</a:t>
            </a:r>
            <a:endParaRPr sz="2000">
              <a:latin typeface="Arial"/>
              <a:cs typeface="Arial"/>
            </a:endParaRPr>
          </a:p>
          <a:p>
            <a:pPr marL="806450" lvl="1" indent="-285750">
              <a:lnSpc>
                <a:spcPct val="100000"/>
              </a:lnSpc>
              <a:spcBef>
                <a:spcPts val="229"/>
              </a:spcBef>
              <a:buClr>
                <a:srgbClr val="FFCC00"/>
              </a:buClr>
              <a:buSzPct val="70000"/>
              <a:buFont typeface="UnDotum"/>
              <a:buChar char=""/>
              <a:tabLst>
                <a:tab pos="806450" algn="l"/>
              </a:tabLst>
            </a:pPr>
            <a:r>
              <a:rPr sz="2000" spc="-5" dirty="0">
                <a:latin typeface="Arial"/>
                <a:cs typeface="Arial"/>
              </a:rPr>
              <a:t>Increasing power </a:t>
            </a:r>
            <a:r>
              <a:rPr sz="2000" dirty="0">
                <a:latin typeface="Arial"/>
                <a:cs typeface="Arial"/>
              </a:rPr>
              <a:t>is costly and may damage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equipment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Clr>
                <a:srgbClr val="FFCC00"/>
              </a:buClr>
              <a:buFont typeface="UnDotum"/>
              <a:buChar char=""/>
            </a:pPr>
            <a:endParaRPr sz="2550">
              <a:latin typeface="Arial"/>
              <a:cs typeface="Arial"/>
            </a:endParaRPr>
          </a:p>
          <a:p>
            <a:pPr marL="406400" indent="-342900">
              <a:lnSpc>
                <a:spcPct val="100000"/>
              </a:lnSpc>
              <a:spcBef>
                <a:spcPts val="5"/>
              </a:spcBef>
              <a:buClr>
                <a:srgbClr val="996666"/>
              </a:buClr>
              <a:buSzPct val="79166"/>
              <a:buFont typeface="UnDotum"/>
              <a:buChar char=""/>
              <a:tabLst>
                <a:tab pos="406400" algn="l"/>
              </a:tabLst>
            </a:pPr>
            <a:r>
              <a:rPr sz="2400" spc="-5" dirty="0">
                <a:solidFill>
                  <a:srgbClr val="C84402"/>
                </a:solidFill>
                <a:latin typeface="Arial"/>
                <a:cs typeface="Arial"/>
              </a:rPr>
              <a:t>Frequency Assignment</a:t>
            </a:r>
            <a:endParaRPr sz="2400">
              <a:latin typeface="Arial"/>
              <a:cs typeface="Arial"/>
            </a:endParaRPr>
          </a:p>
          <a:p>
            <a:pPr marL="806450" marR="182880" lvl="1" indent="-285750">
              <a:lnSpc>
                <a:spcPts val="2160"/>
              </a:lnSpc>
              <a:spcBef>
                <a:spcPts val="530"/>
              </a:spcBef>
              <a:buClr>
                <a:srgbClr val="FFCC00"/>
              </a:buClr>
              <a:buSzPct val="70000"/>
              <a:buFont typeface="UnDotum"/>
              <a:buChar char=""/>
              <a:tabLst>
                <a:tab pos="806450" algn="l"/>
              </a:tabLst>
            </a:pPr>
            <a:r>
              <a:rPr sz="2000" spc="-5" dirty="0">
                <a:latin typeface="Arial"/>
                <a:cs typeface="Arial"/>
              </a:rPr>
              <a:t>For TV </a:t>
            </a:r>
            <a:r>
              <a:rPr sz="2000" dirty="0">
                <a:latin typeface="Arial"/>
                <a:cs typeface="Arial"/>
              </a:rPr>
              <a:t>and radio broadcasting, each </a:t>
            </a:r>
            <a:r>
              <a:rPr sz="2000" spc="-5" dirty="0">
                <a:latin typeface="Arial"/>
                <a:cs typeface="Arial"/>
              </a:rPr>
              <a:t>station </a:t>
            </a:r>
            <a:r>
              <a:rPr sz="2000" dirty="0">
                <a:latin typeface="Arial"/>
                <a:cs typeface="Arial"/>
              </a:rPr>
              <a:t>has a </a:t>
            </a:r>
            <a:r>
              <a:rPr sz="2000" spc="-5" dirty="0">
                <a:latin typeface="Arial"/>
                <a:cs typeface="Arial"/>
              </a:rPr>
              <a:t>different  </a:t>
            </a:r>
            <a:r>
              <a:rPr sz="2000" dirty="0">
                <a:latin typeface="Arial"/>
                <a:cs typeface="Arial"/>
              </a:rPr>
              <a:t>assigned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carrier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lr>
                <a:srgbClr val="FFCC00"/>
              </a:buClr>
              <a:buFont typeface="UnDotum"/>
              <a:buChar char=""/>
            </a:pPr>
            <a:endParaRPr sz="3000">
              <a:latin typeface="Arial"/>
              <a:cs typeface="Arial"/>
            </a:endParaRPr>
          </a:p>
          <a:p>
            <a:pPr marL="406400" indent="-342900">
              <a:lnSpc>
                <a:spcPct val="100000"/>
              </a:lnSpc>
              <a:buClr>
                <a:srgbClr val="996666"/>
              </a:buClr>
              <a:buSzPct val="79166"/>
              <a:buFont typeface="UnDotum"/>
              <a:buChar char=""/>
              <a:tabLst>
                <a:tab pos="406400" algn="l"/>
              </a:tabLst>
            </a:pPr>
            <a:r>
              <a:rPr sz="2400" spc="-10" dirty="0">
                <a:solidFill>
                  <a:srgbClr val="C84402"/>
                </a:solidFill>
                <a:latin typeface="Arial"/>
                <a:cs typeface="Arial"/>
              </a:rPr>
              <a:t>Multiplexing</a:t>
            </a:r>
            <a:endParaRPr sz="2400">
              <a:latin typeface="Arial"/>
              <a:cs typeface="Arial"/>
            </a:endParaRPr>
          </a:p>
          <a:p>
            <a:pPr marL="806450" marR="52705" lvl="1" indent="-285750">
              <a:lnSpc>
                <a:spcPts val="2160"/>
              </a:lnSpc>
              <a:spcBef>
                <a:spcPts val="530"/>
              </a:spcBef>
              <a:buClr>
                <a:srgbClr val="FFCC00"/>
              </a:buClr>
              <a:buSzPct val="70000"/>
              <a:buFont typeface="UnDotum"/>
              <a:buChar char=""/>
              <a:tabLst>
                <a:tab pos="806450" algn="l"/>
              </a:tabLst>
            </a:pPr>
            <a:r>
              <a:rPr sz="2000" dirty="0">
                <a:latin typeface="Arial"/>
                <a:cs typeface="Arial"/>
              </a:rPr>
              <a:t>Combining several signals </a:t>
            </a:r>
            <a:r>
              <a:rPr sz="2000" spc="-5" dirty="0">
                <a:latin typeface="Arial"/>
                <a:cs typeface="Arial"/>
              </a:rPr>
              <a:t>for simultaneous </a:t>
            </a:r>
            <a:r>
              <a:rPr sz="2000" dirty="0">
                <a:latin typeface="Arial"/>
                <a:cs typeface="Arial"/>
              </a:rPr>
              <a:t>transmission </a:t>
            </a:r>
            <a:r>
              <a:rPr sz="2000" spc="-5" dirty="0">
                <a:latin typeface="Arial"/>
                <a:cs typeface="Arial"/>
              </a:rPr>
              <a:t>on  </a:t>
            </a:r>
            <a:r>
              <a:rPr sz="2000" dirty="0">
                <a:latin typeface="Arial"/>
                <a:cs typeface="Arial"/>
              </a:rPr>
              <a:t>one channel by placing each </a:t>
            </a:r>
            <a:r>
              <a:rPr sz="2000" spc="-5" dirty="0">
                <a:latin typeface="Arial"/>
                <a:cs typeface="Arial"/>
              </a:rPr>
              <a:t>signal </a:t>
            </a:r>
            <a:r>
              <a:rPr sz="2000" dirty="0">
                <a:latin typeface="Arial"/>
                <a:cs typeface="Arial"/>
              </a:rPr>
              <a:t>on </a:t>
            </a:r>
            <a:r>
              <a:rPr sz="2000" spc="-5" dirty="0">
                <a:latin typeface="Arial"/>
                <a:cs typeface="Arial"/>
              </a:rPr>
              <a:t>different </a:t>
            </a:r>
            <a:r>
              <a:rPr sz="2000" dirty="0">
                <a:latin typeface="Arial"/>
                <a:cs typeface="Arial"/>
              </a:rPr>
              <a:t>carrier  frequency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050" y="414020"/>
            <a:ext cx="7783830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400" b="1" spc="-10" dirty="0">
                <a:latin typeface="Arial"/>
                <a:cs typeface="Arial"/>
              </a:rPr>
              <a:t>Electromagnetic </a:t>
            </a:r>
            <a:r>
              <a:rPr sz="3400" b="1" spc="-5" dirty="0">
                <a:latin typeface="Arial"/>
                <a:cs typeface="Arial"/>
              </a:rPr>
              <a:t>Frequency</a:t>
            </a:r>
            <a:r>
              <a:rPr sz="3400" b="1" spc="-60" dirty="0">
                <a:latin typeface="Arial"/>
                <a:cs typeface="Arial"/>
              </a:rPr>
              <a:t> </a:t>
            </a:r>
            <a:r>
              <a:rPr sz="3400" b="1" spc="-5" dirty="0">
                <a:latin typeface="Arial"/>
                <a:cs typeface="Arial"/>
              </a:rPr>
              <a:t>Spectrum</a:t>
            </a:r>
            <a:endParaRPr sz="3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54059" y="6415950"/>
            <a:ext cx="281305" cy="25463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Arial Black"/>
                <a:cs typeface="Arial Black"/>
              </a:rPr>
              <a:t>21</a:t>
            </a:fld>
            <a:endParaRPr sz="120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645920"/>
            <a:ext cx="7189470" cy="2733040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393700" indent="-342900">
              <a:lnSpc>
                <a:spcPct val="100000"/>
              </a:lnSpc>
              <a:spcBef>
                <a:spcPts val="960"/>
              </a:spcBef>
              <a:buClr>
                <a:srgbClr val="996666"/>
              </a:buClr>
              <a:buSzPct val="80000"/>
              <a:buFont typeface="UnDotum"/>
              <a:buChar char=""/>
              <a:tabLst>
                <a:tab pos="393065" algn="l"/>
                <a:tab pos="393700" algn="l"/>
              </a:tabLst>
            </a:pPr>
            <a:r>
              <a:rPr sz="2000" spc="-5" dirty="0">
                <a:latin typeface="Arial"/>
                <a:cs typeface="Arial"/>
              </a:rPr>
              <a:t>The electromagnetic </a:t>
            </a:r>
            <a:r>
              <a:rPr sz="2000" dirty="0">
                <a:latin typeface="Arial"/>
                <a:cs typeface="Arial"/>
              </a:rPr>
              <a:t>frequency spectrum is </a:t>
            </a:r>
            <a:r>
              <a:rPr sz="2000" spc="-5" dirty="0">
                <a:latin typeface="Arial"/>
                <a:cs typeface="Arial"/>
              </a:rPr>
              <a:t>divided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into</a:t>
            </a:r>
            <a:endParaRPr sz="2000">
              <a:latin typeface="Arial"/>
              <a:cs typeface="Arial"/>
            </a:endParaRPr>
          </a:p>
          <a:p>
            <a:pPr marL="793750" marR="43180" indent="-285750">
              <a:lnSpc>
                <a:spcPct val="114999"/>
              </a:lnSpc>
              <a:spcBef>
                <a:spcPts val="500"/>
              </a:spcBef>
            </a:pPr>
            <a:r>
              <a:rPr sz="2100" baseline="15873" dirty="0">
                <a:solidFill>
                  <a:srgbClr val="FFCC00"/>
                </a:solidFill>
                <a:latin typeface="UnDotum"/>
                <a:cs typeface="UnDotum"/>
              </a:rPr>
              <a:t> </a:t>
            </a:r>
            <a:r>
              <a:rPr sz="2000" dirty="0">
                <a:latin typeface="Arial"/>
                <a:cs typeface="Arial"/>
              </a:rPr>
              <a:t>subsections, </a:t>
            </a:r>
            <a:r>
              <a:rPr sz="2000" spc="-5" dirty="0">
                <a:latin typeface="Arial"/>
                <a:cs typeface="Arial"/>
              </a:rPr>
              <a:t>or </a:t>
            </a:r>
            <a:r>
              <a:rPr sz="2000" dirty="0">
                <a:latin typeface="Arial"/>
                <a:cs typeface="Arial"/>
              </a:rPr>
              <a:t>bands, </a:t>
            </a:r>
            <a:r>
              <a:rPr sz="2000" spc="-10" dirty="0">
                <a:latin typeface="Arial"/>
                <a:cs typeface="Arial"/>
              </a:rPr>
              <a:t>with </a:t>
            </a:r>
            <a:r>
              <a:rPr sz="2000" dirty="0">
                <a:latin typeface="Arial"/>
                <a:cs typeface="Arial"/>
              </a:rPr>
              <a:t>each band having a </a:t>
            </a:r>
            <a:r>
              <a:rPr sz="2000" spc="-5" dirty="0">
                <a:latin typeface="Arial"/>
                <a:cs typeface="Arial"/>
              </a:rPr>
              <a:t>different  </a:t>
            </a:r>
            <a:r>
              <a:rPr sz="2000" dirty="0">
                <a:latin typeface="Arial"/>
                <a:cs typeface="Arial"/>
              </a:rPr>
              <a:t>name and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boundary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250">
              <a:latin typeface="Arial"/>
              <a:cs typeface="Arial"/>
            </a:endParaRPr>
          </a:p>
          <a:p>
            <a:pPr marL="393700" marR="102235" indent="-342900">
              <a:lnSpc>
                <a:spcPct val="114999"/>
              </a:lnSpc>
              <a:buClr>
                <a:srgbClr val="996666"/>
              </a:buClr>
              <a:buSzPct val="80000"/>
              <a:buFont typeface="UnDotum"/>
              <a:buChar char=""/>
              <a:tabLst>
                <a:tab pos="393065" algn="l"/>
                <a:tab pos="393700" algn="l"/>
                <a:tab pos="1467485" algn="l"/>
              </a:tabLst>
            </a:pPr>
            <a:r>
              <a:rPr sz="2000" spc="-5" dirty="0">
                <a:latin typeface="Arial"/>
                <a:cs typeface="Arial"/>
              </a:rPr>
              <a:t>The International Telecommunications </a:t>
            </a:r>
            <a:r>
              <a:rPr sz="2000" dirty="0">
                <a:latin typeface="Arial"/>
                <a:cs typeface="Arial"/>
              </a:rPr>
              <a:t>Union </a:t>
            </a:r>
            <a:r>
              <a:rPr sz="2000" spc="-5" dirty="0">
                <a:latin typeface="Arial"/>
                <a:cs typeface="Arial"/>
              </a:rPr>
              <a:t>(ITU) </a:t>
            </a:r>
            <a:r>
              <a:rPr sz="2000" dirty="0">
                <a:latin typeface="Arial"/>
                <a:cs typeface="Arial"/>
              </a:rPr>
              <a:t>is </a:t>
            </a:r>
            <a:r>
              <a:rPr sz="2000" spc="-5" dirty="0">
                <a:latin typeface="Arial"/>
                <a:cs typeface="Arial"/>
              </a:rPr>
              <a:t>an  international </a:t>
            </a:r>
            <a:r>
              <a:rPr sz="2000" dirty="0">
                <a:latin typeface="Arial"/>
                <a:cs typeface="Arial"/>
              </a:rPr>
              <a:t>agency </a:t>
            </a:r>
            <a:r>
              <a:rPr sz="2000" spc="-5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control </a:t>
            </a:r>
            <a:r>
              <a:rPr sz="2000" spc="-5" dirty="0">
                <a:latin typeface="Arial"/>
                <a:cs typeface="Arial"/>
              </a:rPr>
              <a:t>of allocating frequencies </a:t>
            </a:r>
            <a:r>
              <a:rPr sz="2000" dirty="0">
                <a:latin typeface="Arial"/>
                <a:cs typeface="Arial"/>
              </a:rPr>
              <a:t>and  services	</a:t>
            </a:r>
            <a:r>
              <a:rPr sz="2000" spc="-5" dirty="0">
                <a:latin typeface="Arial"/>
                <a:cs typeface="Arial"/>
              </a:rPr>
              <a:t>within the overall </a:t>
            </a:r>
            <a:r>
              <a:rPr sz="2000" dirty="0">
                <a:latin typeface="Arial"/>
                <a:cs typeface="Arial"/>
              </a:rPr>
              <a:t>frequency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spectrum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559" y="3768090"/>
            <a:ext cx="6912609" cy="2002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# Speed of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electromagnetic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wave =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speed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light,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c = </a:t>
            </a:r>
            <a:r>
              <a:rPr sz="2000" spc="15" dirty="0">
                <a:solidFill>
                  <a:srgbClr val="FF0000"/>
                </a:solidFill>
                <a:latin typeface="Times New Roman"/>
                <a:cs typeface="Times New Roman"/>
              </a:rPr>
              <a:t>3.0x10</a:t>
            </a:r>
            <a:r>
              <a:rPr sz="1725" spc="22" baseline="28985" dirty="0">
                <a:solidFill>
                  <a:srgbClr val="FF0000"/>
                </a:solidFill>
                <a:latin typeface="Times New Roman"/>
                <a:cs typeface="Times New Roman"/>
              </a:rPr>
              <a:t>8</a:t>
            </a:r>
            <a:r>
              <a:rPr sz="1725" spc="375" baseline="289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ms</a:t>
            </a:r>
            <a:r>
              <a:rPr sz="1725" spc="-15" baseline="28985" dirty="0">
                <a:latin typeface="Times New Roman"/>
                <a:cs typeface="Times New Roman"/>
              </a:rPr>
              <a:t>-1</a:t>
            </a:r>
            <a:endParaRPr sz="1725" baseline="28985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188087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f = freq</a:t>
            </a:r>
            <a:endParaRPr sz="2000">
              <a:latin typeface="Times New Roman"/>
              <a:cs typeface="Times New Roman"/>
            </a:endParaRPr>
          </a:p>
          <a:p>
            <a:pPr marL="1880870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latin typeface="Times New Roman"/>
                <a:cs typeface="Times New Roman"/>
              </a:rPr>
              <a:t>λ = </a:t>
            </a:r>
            <a:r>
              <a:rPr sz="2000" spc="-5" dirty="0">
                <a:latin typeface="Times New Roman"/>
                <a:cs typeface="Times New Roman"/>
              </a:rPr>
              <a:t>wavelength</a:t>
            </a:r>
            <a:endParaRPr sz="2000">
              <a:latin typeface="Times New Roman"/>
              <a:cs typeface="Times New Roman"/>
            </a:endParaRPr>
          </a:p>
          <a:p>
            <a:pPr marL="1903095">
              <a:lnSpc>
                <a:spcPct val="100000"/>
              </a:lnSpc>
              <a:spcBef>
                <a:spcPts val="560"/>
              </a:spcBef>
              <a:tabLst>
                <a:tab pos="2372995" algn="l"/>
              </a:tabLst>
            </a:pPr>
            <a:r>
              <a:rPr sz="2450" spc="-90" dirty="0">
                <a:latin typeface="Times New Roman"/>
                <a:cs typeface="Times New Roman"/>
              </a:rPr>
              <a:t>c</a:t>
            </a:r>
            <a:r>
              <a:rPr sz="2450" spc="-95" dirty="0">
                <a:latin typeface="Times New Roman"/>
                <a:cs typeface="Times New Roman"/>
              </a:rPr>
              <a:t> </a:t>
            </a:r>
            <a:r>
              <a:rPr sz="2450" spc="-200" dirty="0">
                <a:latin typeface="Symbol"/>
                <a:cs typeface="Symbol"/>
              </a:rPr>
              <a:t></a:t>
            </a:r>
            <a:r>
              <a:rPr sz="2450" spc="-200" dirty="0">
                <a:latin typeface="Times New Roman"/>
                <a:cs typeface="Times New Roman"/>
              </a:rPr>
              <a:t>	</a:t>
            </a:r>
            <a:r>
              <a:rPr sz="2450" i="1" spc="-135" dirty="0">
                <a:latin typeface="Times New Roman"/>
                <a:cs typeface="Times New Roman"/>
              </a:rPr>
              <a:t>f</a:t>
            </a:r>
            <a:r>
              <a:rPr sz="2500" spc="-135" dirty="0">
                <a:latin typeface="Symbol"/>
                <a:cs typeface="Symbol"/>
              </a:rPr>
              <a:t></a:t>
            </a:r>
            <a:endParaRPr sz="25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54059" y="6415950"/>
            <a:ext cx="281305" cy="25463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Arial Black"/>
                <a:cs typeface="Arial Black"/>
              </a:rPr>
              <a:t>22</a:t>
            </a:fld>
            <a:endParaRPr sz="1200">
              <a:latin typeface="Arial Black"/>
              <a:cs typeface="Arial Black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86740" y="1785620"/>
            <a:ext cx="7716520" cy="1076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marR="30480" indent="-342900">
              <a:lnSpc>
                <a:spcPct val="114999"/>
              </a:lnSpc>
              <a:spcBef>
                <a:spcPts val="100"/>
              </a:spcBef>
              <a:tabLst>
                <a:tab pos="380365" algn="l"/>
              </a:tabLst>
            </a:pPr>
            <a:r>
              <a:rPr sz="2400" baseline="12152" dirty="0">
                <a:solidFill>
                  <a:srgbClr val="996666"/>
                </a:solidFill>
                <a:latin typeface="UnDotum"/>
                <a:cs typeface="UnDotum"/>
              </a:rPr>
              <a:t>	</a:t>
            </a:r>
            <a:r>
              <a:rPr sz="2000" spc="-5" dirty="0">
                <a:latin typeface="Arial"/>
                <a:cs typeface="Arial"/>
              </a:rPr>
              <a:t>In the United State, the </a:t>
            </a:r>
            <a:r>
              <a:rPr sz="2000" dirty="0">
                <a:latin typeface="Arial"/>
                <a:cs typeface="Arial"/>
              </a:rPr>
              <a:t>Federal </a:t>
            </a:r>
            <a:r>
              <a:rPr sz="2000" spc="-5" dirty="0">
                <a:latin typeface="Arial"/>
                <a:cs typeface="Arial"/>
              </a:rPr>
              <a:t>Communications </a:t>
            </a:r>
            <a:r>
              <a:rPr sz="2000" dirty="0">
                <a:latin typeface="Arial"/>
                <a:cs typeface="Arial"/>
              </a:rPr>
              <a:t>Commission  (FCC) assigns frequencies and </a:t>
            </a:r>
            <a:r>
              <a:rPr sz="2000" spc="-5" dirty="0">
                <a:latin typeface="Arial"/>
                <a:cs typeface="Arial"/>
              </a:rPr>
              <a:t>communications </a:t>
            </a:r>
            <a:r>
              <a:rPr sz="2000" dirty="0">
                <a:latin typeface="Arial"/>
                <a:cs typeface="Arial"/>
              </a:rPr>
              <a:t>services </a:t>
            </a:r>
            <a:r>
              <a:rPr sz="2000" spc="-5" dirty="0">
                <a:latin typeface="Arial"/>
                <a:cs typeface="Arial"/>
              </a:rPr>
              <a:t>for free  </a:t>
            </a:r>
            <a:r>
              <a:rPr sz="2000" dirty="0">
                <a:latin typeface="Arial"/>
                <a:cs typeface="Arial"/>
              </a:rPr>
              <a:t>space radio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propagation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3050" y="429259"/>
            <a:ext cx="734568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latin typeface="Arial"/>
                <a:cs typeface="Arial"/>
              </a:rPr>
              <a:t>Electromagnetic Frequency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Spectrum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9" y="6463029"/>
            <a:ext cx="6210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21</a:t>
            </a:r>
            <a:r>
              <a:rPr sz="1200" spc="5" dirty="0">
                <a:latin typeface="Arial"/>
                <a:cs typeface="Arial"/>
              </a:rPr>
              <a:t>/</a:t>
            </a:r>
            <a:r>
              <a:rPr sz="1200" dirty="0">
                <a:latin typeface="Arial"/>
                <a:cs typeface="Arial"/>
              </a:rPr>
              <a:t>06</a:t>
            </a:r>
            <a:r>
              <a:rPr sz="1200" spc="-5" dirty="0">
                <a:latin typeface="Arial"/>
                <a:cs typeface="Arial"/>
              </a:rPr>
              <a:t>/</a:t>
            </a:r>
            <a:r>
              <a:rPr sz="1200" spc="10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01670" y="6281420"/>
            <a:ext cx="2553335" cy="389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0035" marR="5080" indent="-26797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Communication System: Introduction  Prof. Hendre </a:t>
            </a:r>
            <a:r>
              <a:rPr sz="1200" spc="-5" dirty="0">
                <a:latin typeface="Arial"/>
                <a:cs typeface="Arial"/>
              </a:rPr>
              <a:t>V.S., TCOER,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Pune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79459" y="6431279"/>
            <a:ext cx="229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5" dirty="0">
                <a:latin typeface="Arial Black"/>
                <a:cs typeface="Arial Black"/>
              </a:rPr>
              <a:t>2</a:t>
            </a:r>
            <a:r>
              <a:rPr sz="1200" dirty="0">
                <a:latin typeface="Arial Black"/>
                <a:cs typeface="Arial Black"/>
              </a:rPr>
              <a:t>3</a:t>
            </a:r>
            <a:endParaRPr sz="1200">
              <a:latin typeface="Arial Black"/>
              <a:cs typeface="Arial Blac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5410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486400"/>
            <a:ext cx="9144000" cy="137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050" y="414020"/>
            <a:ext cx="4335145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400" b="1" spc="-5" dirty="0">
                <a:latin typeface="Arial"/>
                <a:cs typeface="Arial"/>
              </a:rPr>
              <a:t>Frequency</a:t>
            </a:r>
            <a:r>
              <a:rPr sz="3400" b="1" spc="-114" dirty="0">
                <a:latin typeface="Arial"/>
                <a:cs typeface="Arial"/>
              </a:rPr>
              <a:t> </a:t>
            </a:r>
            <a:r>
              <a:rPr sz="3400" b="1" spc="-5" dirty="0">
                <a:latin typeface="Arial"/>
                <a:cs typeface="Arial"/>
              </a:rPr>
              <a:t>allocation</a:t>
            </a:r>
            <a:endParaRPr sz="3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24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1340" y="1480820"/>
            <a:ext cx="7745095" cy="34544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406400" indent="-342900">
              <a:lnSpc>
                <a:spcPct val="100000"/>
              </a:lnSpc>
              <a:spcBef>
                <a:spcPts val="600"/>
              </a:spcBef>
              <a:buClr>
                <a:srgbClr val="996666"/>
              </a:buClr>
              <a:buSzPct val="80000"/>
              <a:buFont typeface="UnDotum"/>
              <a:buChar char=""/>
              <a:tabLst>
                <a:tab pos="405765" algn="l"/>
                <a:tab pos="406400" algn="l"/>
              </a:tabLst>
            </a:pPr>
            <a:r>
              <a:rPr sz="2000" spc="-5" dirty="0">
                <a:latin typeface="Arial"/>
                <a:cs typeface="Arial"/>
              </a:rPr>
              <a:t>If the transmission </a:t>
            </a:r>
            <a:r>
              <a:rPr sz="2000" dirty="0">
                <a:latin typeface="Arial"/>
                <a:cs typeface="Arial"/>
              </a:rPr>
              <a:t>channel is </a:t>
            </a:r>
            <a:r>
              <a:rPr sz="2000" spc="-5" dirty="0">
                <a:latin typeface="Arial"/>
                <a:cs typeface="Arial"/>
              </a:rPr>
              <a:t>the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atmosphere,</a:t>
            </a:r>
            <a:endParaRPr sz="2000">
              <a:latin typeface="Arial"/>
              <a:cs typeface="Arial"/>
            </a:endParaRPr>
          </a:p>
          <a:p>
            <a:pPr marL="977900" marR="5588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solidFill>
                  <a:srgbClr val="C84402"/>
                </a:solidFill>
                <a:latin typeface="Arial"/>
                <a:cs typeface="Arial"/>
              </a:rPr>
              <a:t>interference </a:t>
            </a:r>
            <a:r>
              <a:rPr sz="2000" dirty="0">
                <a:solidFill>
                  <a:srgbClr val="C84402"/>
                </a:solidFill>
                <a:latin typeface="Arial"/>
                <a:cs typeface="Arial"/>
              </a:rPr>
              <a:t>and </a:t>
            </a:r>
            <a:r>
              <a:rPr sz="2000" spc="-5" dirty="0">
                <a:solidFill>
                  <a:srgbClr val="C84402"/>
                </a:solidFill>
                <a:latin typeface="Arial"/>
                <a:cs typeface="Arial"/>
              </a:rPr>
              <a:t>propagation </a:t>
            </a:r>
            <a:r>
              <a:rPr sz="2000" dirty="0">
                <a:latin typeface="Arial"/>
                <a:cs typeface="Arial"/>
              </a:rPr>
              <a:t>are </a:t>
            </a:r>
            <a:r>
              <a:rPr sz="2000" spc="-5" dirty="0">
                <a:latin typeface="Arial"/>
                <a:cs typeface="Arial"/>
              </a:rPr>
              <a:t>strongly </a:t>
            </a:r>
            <a:r>
              <a:rPr sz="2000" dirty="0">
                <a:latin typeface="Arial"/>
                <a:cs typeface="Arial"/>
              </a:rPr>
              <a:t>dependent on </a:t>
            </a:r>
            <a:r>
              <a:rPr sz="2000" spc="-5" dirty="0">
                <a:latin typeface="Arial"/>
                <a:cs typeface="Arial"/>
              </a:rPr>
              <a:t>the  </a:t>
            </a:r>
            <a:r>
              <a:rPr sz="2000" dirty="0">
                <a:solidFill>
                  <a:srgbClr val="C84402"/>
                </a:solidFill>
                <a:latin typeface="Arial"/>
                <a:cs typeface="Arial"/>
              </a:rPr>
              <a:t>transmission</a:t>
            </a:r>
            <a:r>
              <a:rPr sz="2000" spc="-5" dirty="0">
                <a:solidFill>
                  <a:srgbClr val="C84402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C84402"/>
                </a:solidFill>
                <a:latin typeface="Arial"/>
                <a:cs typeface="Arial"/>
              </a:rPr>
              <a:t>frequency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50">
              <a:latin typeface="Arial"/>
              <a:cs typeface="Arial"/>
            </a:endParaRPr>
          </a:p>
          <a:p>
            <a:pPr marL="406400" marR="672465" indent="-342900">
              <a:lnSpc>
                <a:spcPct val="100000"/>
              </a:lnSpc>
              <a:buClr>
                <a:srgbClr val="996666"/>
              </a:buClr>
              <a:buSzPct val="80000"/>
              <a:buFont typeface="UnDotum"/>
              <a:buChar char=""/>
              <a:tabLst>
                <a:tab pos="405765" algn="l"/>
                <a:tab pos="406400" algn="l"/>
              </a:tabLst>
            </a:pPr>
            <a:r>
              <a:rPr sz="2000" dirty="0">
                <a:latin typeface="Arial"/>
                <a:cs typeface="Arial"/>
              </a:rPr>
              <a:t>On </a:t>
            </a:r>
            <a:r>
              <a:rPr sz="2000" spc="-5" dirty="0">
                <a:latin typeface="Arial"/>
                <a:cs typeface="Arial"/>
              </a:rPr>
              <a:t>international </a:t>
            </a:r>
            <a:r>
              <a:rPr sz="2000" dirty="0">
                <a:latin typeface="Arial"/>
                <a:cs typeface="Arial"/>
              </a:rPr>
              <a:t>basis, frequency assignment and </a:t>
            </a:r>
            <a:r>
              <a:rPr sz="2000" spc="-5" dirty="0">
                <a:latin typeface="Arial"/>
                <a:cs typeface="Arial"/>
              </a:rPr>
              <a:t>technical  </a:t>
            </a:r>
            <a:r>
              <a:rPr sz="2000" dirty="0">
                <a:latin typeface="Arial"/>
                <a:cs typeface="Arial"/>
              </a:rPr>
              <a:t>standards are set by </a:t>
            </a:r>
            <a:r>
              <a:rPr sz="2000" spc="-5" dirty="0">
                <a:latin typeface="Arial"/>
                <a:cs typeface="Arial"/>
              </a:rPr>
              <a:t>the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C84402"/>
                </a:solidFill>
                <a:latin typeface="Arial"/>
                <a:cs typeface="Arial"/>
              </a:rPr>
              <a:t>ITU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996666"/>
              </a:buClr>
              <a:buFont typeface="UnDotum"/>
              <a:buChar char=""/>
            </a:pPr>
            <a:endParaRPr sz="2950">
              <a:latin typeface="Arial"/>
              <a:cs typeface="Arial"/>
            </a:endParaRPr>
          </a:p>
          <a:p>
            <a:pPr marL="406400" marR="108585" indent="-342900">
              <a:lnSpc>
                <a:spcPct val="100000"/>
              </a:lnSpc>
              <a:buClr>
                <a:srgbClr val="996666"/>
              </a:buClr>
              <a:buSzPct val="80000"/>
              <a:buFont typeface="UnDotum"/>
              <a:buChar char=""/>
              <a:tabLst>
                <a:tab pos="405765" algn="l"/>
                <a:tab pos="406400" algn="l"/>
              </a:tabLst>
            </a:pPr>
            <a:r>
              <a:rPr sz="2000" spc="-5" dirty="0">
                <a:latin typeface="Arial"/>
                <a:cs typeface="Arial"/>
              </a:rPr>
              <a:t>There </a:t>
            </a:r>
            <a:r>
              <a:rPr sz="2000" dirty="0">
                <a:latin typeface="Arial"/>
                <a:cs typeface="Arial"/>
              </a:rPr>
              <a:t>are </a:t>
            </a:r>
            <a:r>
              <a:rPr sz="2000" spc="-5" dirty="0">
                <a:latin typeface="Arial"/>
                <a:cs typeface="Arial"/>
              </a:rPr>
              <a:t>three </a:t>
            </a:r>
            <a:r>
              <a:rPr sz="2000" dirty="0">
                <a:latin typeface="Arial"/>
                <a:cs typeface="Arial"/>
              </a:rPr>
              <a:t>main sector that provides frequency assignment  and </a:t>
            </a:r>
            <a:r>
              <a:rPr sz="2000" spc="-5" dirty="0">
                <a:latin typeface="Arial"/>
                <a:cs typeface="Arial"/>
              </a:rPr>
              <a:t>is </a:t>
            </a:r>
            <a:r>
              <a:rPr sz="2000" dirty="0">
                <a:latin typeface="Arial"/>
                <a:cs typeface="Arial"/>
              </a:rPr>
              <a:t>concerned </a:t>
            </a:r>
            <a:r>
              <a:rPr sz="2000" spc="-10" dirty="0">
                <a:latin typeface="Arial"/>
                <a:cs typeface="Arial"/>
              </a:rPr>
              <a:t>with </a:t>
            </a:r>
            <a:r>
              <a:rPr sz="2000" spc="-5" dirty="0">
                <a:latin typeface="Arial"/>
                <a:cs typeface="Arial"/>
              </a:rPr>
              <a:t>the efficient </a:t>
            </a:r>
            <a:r>
              <a:rPr sz="2000" dirty="0">
                <a:latin typeface="Arial"/>
                <a:cs typeface="Arial"/>
              </a:rPr>
              <a:t>use of radio frequency  </a:t>
            </a:r>
            <a:r>
              <a:rPr sz="2000" spc="-5" dirty="0">
                <a:latin typeface="Arial"/>
                <a:cs typeface="Arial"/>
              </a:rPr>
              <a:t>spectrum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9339" y="4992370"/>
            <a:ext cx="185420" cy="87947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10" dirty="0">
                <a:solidFill>
                  <a:srgbClr val="FFCC00"/>
                </a:solidFill>
                <a:latin typeface="UnDotum"/>
                <a:cs typeface="UnDotum"/>
              </a:rPr>
              <a:t></a:t>
            </a:r>
            <a:endParaRPr sz="12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1250" spc="10" dirty="0">
                <a:solidFill>
                  <a:srgbClr val="FFCC00"/>
                </a:solidFill>
                <a:latin typeface="UnDotum"/>
                <a:cs typeface="UnDotum"/>
              </a:rPr>
              <a:t></a:t>
            </a:r>
            <a:endParaRPr sz="12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1250" spc="10" dirty="0">
                <a:solidFill>
                  <a:srgbClr val="FFCC00"/>
                </a:solidFill>
                <a:latin typeface="UnDotum"/>
                <a:cs typeface="UnDotum"/>
              </a:rPr>
              <a:t></a:t>
            </a:r>
            <a:endParaRPr sz="1250">
              <a:latin typeface="UnDotum"/>
              <a:cs typeface="UnDot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5089" y="4909820"/>
            <a:ext cx="709930" cy="1018540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800" b="1" spc="-5" dirty="0">
                <a:latin typeface="Arial"/>
                <a:cs typeface="Arial"/>
              </a:rPr>
              <a:t>ITU(R)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1800" b="1" spc="-5" dirty="0">
                <a:latin typeface="Arial"/>
                <a:cs typeface="Arial"/>
              </a:rPr>
              <a:t>ITU(T)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39"/>
              </a:spcBef>
            </a:pPr>
            <a:r>
              <a:rPr sz="1800" b="1" spc="-5" dirty="0">
                <a:latin typeface="Arial"/>
                <a:cs typeface="Arial"/>
              </a:rPr>
              <a:t>ITU(D)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050" y="414020"/>
            <a:ext cx="3640454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400" b="1" spc="-5" dirty="0">
                <a:latin typeface="Arial"/>
                <a:cs typeface="Arial"/>
              </a:rPr>
              <a:t>Frequency</a:t>
            </a:r>
            <a:r>
              <a:rPr sz="3400" b="1" spc="-95" dirty="0">
                <a:latin typeface="Arial"/>
                <a:cs typeface="Arial"/>
              </a:rPr>
              <a:t> </a:t>
            </a:r>
            <a:r>
              <a:rPr sz="3400" b="1" spc="-10" dirty="0">
                <a:latin typeface="Arial"/>
                <a:cs typeface="Arial"/>
              </a:rPr>
              <a:t>Bands</a:t>
            </a:r>
            <a:endParaRPr sz="34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91819" y="1674058"/>
          <a:ext cx="7773668" cy="2853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8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1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044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34561">
                <a:tc>
                  <a:txBody>
                    <a:bodyPr/>
                    <a:lstStyle/>
                    <a:p>
                      <a:pPr marL="31750">
                        <a:lnSpc>
                          <a:spcPts val="1770"/>
                        </a:lnSpc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 –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sz="1600" b="1" spc="-3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kHz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30 </a:t>
                      </a:r>
                      <a:r>
                        <a:rPr sz="16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300</a:t>
                      </a:r>
                      <a:r>
                        <a:rPr sz="1600" b="1" spc="-3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kHz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300 </a:t>
                      </a:r>
                      <a:r>
                        <a:rPr sz="16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3000</a:t>
                      </a:r>
                      <a:r>
                        <a:rPr sz="1600" b="1" spc="-4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kHz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9090">
                        <a:lnSpc>
                          <a:spcPts val="1770"/>
                        </a:lnSpc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VLF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395605" marR="121920">
                        <a:lnSpc>
                          <a:spcPct val="134400"/>
                        </a:lnSpc>
                        <a:spcBef>
                          <a:spcPts val="10"/>
                        </a:spcBef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LF  M</a:t>
                      </a:r>
                      <a:r>
                        <a:rPr sz="16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ts val="1770"/>
                        </a:lnSpc>
                      </a:pPr>
                      <a:r>
                        <a:rPr sz="16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(very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low</a:t>
                      </a:r>
                      <a:r>
                        <a:rPr sz="1600" b="1" spc="-3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freq)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6520" marR="298450">
                        <a:lnSpc>
                          <a:spcPct val="134400"/>
                        </a:lnSpc>
                        <a:spcBef>
                          <a:spcPts val="10"/>
                        </a:spcBef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(low freq)  </a:t>
                      </a:r>
                      <a:r>
                        <a:rPr sz="16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(medium</a:t>
                      </a:r>
                      <a:r>
                        <a:rPr sz="1600" b="1" spc="-8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freq)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88390">
                        <a:lnSpc>
                          <a:spcPts val="1770"/>
                        </a:lnSpc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Ground</a:t>
                      </a:r>
                      <a:r>
                        <a:rPr sz="1600" b="1" spc="-10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wave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108839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Ground</a:t>
                      </a:r>
                      <a:r>
                        <a:rPr sz="1600" b="1" spc="-10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wave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108839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Ground wave/sky</a:t>
                      </a:r>
                      <a:r>
                        <a:rPr sz="1600" b="1" spc="-1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wave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9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17804">
                        <a:lnSpc>
                          <a:spcPts val="1839"/>
                        </a:lnSpc>
                        <a:spcBef>
                          <a:spcPts val="250"/>
                        </a:spcBef>
                        <a:tabLst>
                          <a:tab pos="2396490" algn="l"/>
                        </a:tabLst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 –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30 MHz	HF</a:t>
                      </a:r>
                      <a:r>
                        <a:rPr sz="1600" b="1" spc="-4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(high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175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61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freq)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1280" marB="0"/>
                </a:tc>
                <a:tc gridSpan="3">
                  <a:txBody>
                    <a:bodyPr/>
                    <a:lstStyle/>
                    <a:p>
                      <a:pPr marL="91630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Sky wave</a:t>
                      </a:r>
                      <a:r>
                        <a:rPr sz="1600" b="1" spc="-6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(Ionospheric)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128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29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30 </a:t>
                      </a:r>
                      <a:r>
                        <a:rPr sz="16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300</a:t>
                      </a:r>
                      <a:r>
                        <a:rPr sz="1600" b="1" spc="-3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MHz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1750" marB="0"/>
                </a:tc>
                <a:tc gridSpan="3">
                  <a:txBody>
                    <a:bodyPr/>
                    <a:lstStyle/>
                    <a:p>
                      <a:pPr marL="3956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VHF </a:t>
                      </a:r>
                      <a:r>
                        <a:rPr sz="1600" b="1" spc="-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(very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high</a:t>
                      </a:r>
                      <a:r>
                        <a:rPr sz="1600" b="1" spc="-5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freq)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175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Space wave</a:t>
                      </a:r>
                      <a:r>
                        <a:rPr sz="1600" b="1" spc="-3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(LOS)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175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29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300 </a:t>
                      </a:r>
                      <a:r>
                        <a:rPr sz="16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3000</a:t>
                      </a:r>
                      <a:r>
                        <a:rPr sz="1600" b="1" spc="-4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MHz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1114" marB="0"/>
                </a:tc>
                <a:tc gridSpan="3">
                  <a:txBody>
                    <a:bodyPr/>
                    <a:lstStyle/>
                    <a:p>
                      <a:pPr marL="39560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6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UHF (ultrahigh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freq)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1114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Space wave</a:t>
                      </a:r>
                      <a:r>
                        <a:rPr sz="1600" b="1" spc="-3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(LOS)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1114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29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 –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sz="1600" b="1" spc="-3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GHz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1750" marB="0"/>
                </a:tc>
                <a:tc gridSpan="3">
                  <a:txBody>
                    <a:bodyPr/>
                    <a:lstStyle/>
                    <a:p>
                      <a:pPr marL="3956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SHF </a:t>
                      </a:r>
                      <a:r>
                        <a:rPr sz="16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(superhigh</a:t>
                      </a:r>
                      <a:r>
                        <a:rPr sz="1600" b="1" spc="-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freq)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175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LOS/Satellite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175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336">
                <a:tc>
                  <a:txBody>
                    <a:bodyPr/>
                    <a:lstStyle/>
                    <a:p>
                      <a:pPr marL="31750">
                        <a:lnSpc>
                          <a:spcPts val="1839"/>
                        </a:lnSpc>
                        <a:spcBef>
                          <a:spcPts val="244"/>
                        </a:spcBef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30 </a:t>
                      </a:r>
                      <a:r>
                        <a:rPr sz="16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300</a:t>
                      </a:r>
                      <a:r>
                        <a:rPr sz="1600" b="1" spc="-3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GHz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1114" marB="0"/>
                </a:tc>
                <a:tc gridSpan="3">
                  <a:txBody>
                    <a:bodyPr/>
                    <a:lstStyle/>
                    <a:p>
                      <a:pPr marL="395605">
                        <a:lnSpc>
                          <a:spcPts val="1839"/>
                        </a:lnSpc>
                        <a:spcBef>
                          <a:spcPts val="244"/>
                        </a:spcBef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EHF (Extremely high</a:t>
                      </a:r>
                      <a:r>
                        <a:rPr sz="1600" b="1" spc="-7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freq)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1114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ts val="1839"/>
                        </a:lnSpc>
                        <a:spcBef>
                          <a:spcPts val="244"/>
                        </a:spcBef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LOS/Satellite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1114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609600" y="48006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77900" y="4911090"/>
            <a:ext cx="6769734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Times New Roman"/>
                <a:cs typeface="Times New Roman"/>
              </a:rPr>
              <a:t>International Telecommunications </a:t>
            </a:r>
            <a:r>
              <a:rPr sz="2000" dirty="0">
                <a:latin typeface="Times New Roman"/>
                <a:cs typeface="Times New Roman"/>
              </a:rPr>
              <a:t>Union (ITU) Band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Designation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25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800" y="18288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63269" y="1823720"/>
            <a:ext cx="204660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b="1" spc="-5" dirty="0">
                <a:solidFill>
                  <a:srgbClr val="807E3E"/>
                </a:solidFill>
                <a:latin typeface="Arial"/>
                <a:cs typeface="Arial"/>
              </a:rPr>
              <a:t>Frequency</a:t>
            </a:r>
            <a:r>
              <a:rPr sz="1900" b="1" spc="-85" dirty="0">
                <a:solidFill>
                  <a:srgbClr val="807E3E"/>
                </a:solidFill>
                <a:latin typeface="Arial"/>
                <a:cs typeface="Arial"/>
              </a:rPr>
              <a:t> </a:t>
            </a:r>
            <a:r>
              <a:rPr sz="1900" b="1" spc="-5" dirty="0">
                <a:solidFill>
                  <a:srgbClr val="807E3E"/>
                </a:solidFill>
                <a:latin typeface="Arial"/>
                <a:cs typeface="Arial"/>
              </a:rPr>
              <a:t>Bands</a:t>
            </a:r>
            <a:endParaRPr sz="1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20870" y="1823720"/>
            <a:ext cx="214312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b="1" spc="-5" dirty="0">
                <a:solidFill>
                  <a:srgbClr val="807E3E"/>
                </a:solidFill>
                <a:latin typeface="Arial"/>
                <a:cs typeface="Arial"/>
              </a:rPr>
              <a:t>Letter</a:t>
            </a:r>
            <a:r>
              <a:rPr sz="1900" b="1" spc="-50" dirty="0">
                <a:solidFill>
                  <a:srgbClr val="807E3E"/>
                </a:solidFill>
                <a:latin typeface="Arial"/>
                <a:cs typeface="Arial"/>
              </a:rPr>
              <a:t> </a:t>
            </a:r>
            <a:r>
              <a:rPr sz="1900" b="1" spc="-5" dirty="0">
                <a:solidFill>
                  <a:srgbClr val="807E3E"/>
                </a:solidFill>
                <a:latin typeface="Arial"/>
                <a:cs typeface="Arial"/>
              </a:rPr>
              <a:t>Designation</a:t>
            </a:r>
            <a:endParaRPr sz="19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5800" y="22098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9600" y="5029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87044" y="2418079"/>
            <a:ext cx="1511935" cy="894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z="1900" b="1" spc="-5" dirty="0">
                <a:solidFill>
                  <a:srgbClr val="CC9900"/>
                </a:solidFill>
                <a:latin typeface="Arial"/>
                <a:cs typeface="Arial"/>
              </a:rPr>
              <a:t>1.0 </a:t>
            </a:r>
            <a:r>
              <a:rPr sz="1900" b="1" dirty="0">
                <a:solidFill>
                  <a:srgbClr val="CC9900"/>
                </a:solidFill>
                <a:latin typeface="Arial"/>
                <a:cs typeface="Arial"/>
              </a:rPr>
              <a:t>– </a:t>
            </a:r>
            <a:r>
              <a:rPr sz="1900" b="1" spc="-5" dirty="0">
                <a:solidFill>
                  <a:srgbClr val="CC9900"/>
                </a:solidFill>
                <a:latin typeface="Arial"/>
                <a:cs typeface="Arial"/>
              </a:rPr>
              <a:t>2.0</a:t>
            </a:r>
            <a:r>
              <a:rPr sz="1900" b="1" spc="-95" dirty="0">
                <a:solidFill>
                  <a:srgbClr val="CC9900"/>
                </a:solidFill>
                <a:latin typeface="Arial"/>
                <a:cs typeface="Arial"/>
              </a:rPr>
              <a:t> </a:t>
            </a:r>
            <a:r>
              <a:rPr sz="1900" b="1" spc="-5" dirty="0">
                <a:solidFill>
                  <a:srgbClr val="CC9900"/>
                </a:solidFill>
                <a:latin typeface="Arial"/>
                <a:cs typeface="Arial"/>
              </a:rPr>
              <a:t>GHz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900" b="1" spc="-5" dirty="0">
                <a:solidFill>
                  <a:srgbClr val="CC9900"/>
                </a:solidFill>
                <a:latin typeface="Arial"/>
                <a:cs typeface="Arial"/>
              </a:rPr>
              <a:t>2.0 </a:t>
            </a:r>
            <a:r>
              <a:rPr sz="1900" b="1" dirty="0">
                <a:solidFill>
                  <a:srgbClr val="CC9900"/>
                </a:solidFill>
                <a:latin typeface="Arial"/>
                <a:cs typeface="Arial"/>
              </a:rPr>
              <a:t>– </a:t>
            </a:r>
            <a:r>
              <a:rPr sz="1900" b="1" spc="-5" dirty="0">
                <a:solidFill>
                  <a:srgbClr val="CC9900"/>
                </a:solidFill>
                <a:latin typeface="Arial"/>
                <a:cs typeface="Arial"/>
              </a:rPr>
              <a:t>4.0</a:t>
            </a:r>
            <a:r>
              <a:rPr sz="1900" b="1" spc="-95" dirty="0">
                <a:solidFill>
                  <a:srgbClr val="CC9900"/>
                </a:solidFill>
                <a:latin typeface="Arial"/>
                <a:cs typeface="Arial"/>
              </a:rPr>
              <a:t> </a:t>
            </a:r>
            <a:r>
              <a:rPr sz="1900" b="1" spc="-5" dirty="0">
                <a:solidFill>
                  <a:srgbClr val="CC9900"/>
                </a:solidFill>
                <a:latin typeface="Arial"/>
                <a:cs typeface="Arial"/>
              </a:rPr>
              <a:t>GHz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900" b="1" spc="-5" dirty="0">
                <a:solidFill>
                  <a:srgbClr val="CC9900"/>
                </a:solidFill>
                <a:latin typeface="Arial"/>
                <a:cs typeface="Arial"/>
              </a:rPr>
              <a:t>4.0 </a:t>
            </a:r>
            <a:r>
              <a:rPr sz="1900" b="1" dirty="0">
                <a:solidFill>
                  <a:srgbClr val="CC9900"/>
                </a:solidFill>
                <a:latin typeface="Arial"/>
                <a:cs typeface="Arial"/>
              </a:rPr>
              <a:t>– </a:t>
            </a:r>
            <a:r>
              <a:rPr sz="1900" b="1" spc="-5" dirty="0">
                <a:solidFill>
                  <a:srgbClr val="CC9900"/>
                </a:solidFill>
                <a:latin typeface="Arial"/>
                <a:cs typeface="Arial"/>
              </a:rPr>
              <a:t>8.0</a:t>
            </a:r>
            <a:r>
              <a:rPr sz="1900" b="1" spc="-95" dirty="0">
                <a:solidFill>
                  <a:srgbClr val="CC9900"/>
                </a:solidFill>
                <a:latin typeface="Arial"/>
                <a:cs typeface="Arial"/>
              </a:rPr>
              <a:t> </a:t>
            </a:r>
            <a:r>
              <a:rPr sz="1900" b="1" spc="-5" dirty="0">
                <a:solidFill>
                  <a:srgbClr val="CC9900"/>
                </a:solidFill>
                <a:latin typeface="Arial"/>
                <a:cs typeface="Arial"/>
              </a:rPr>
              <a:t>GHz</a:t>
            </a:r>
            <a:endParaRPr sz="19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26</a:t>
            </a:fld>
            <a:endParaRPr dirty="0"/>
          </a:p>
        </p:txBody>
      </p:sp>
      <p:sp>
        <p:nvSpPr>
          <p:cNvPr id="14" name="object 1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257800" y="2418079"/>
            <a:ext cx="200025" cy="894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900" b="1" dirty="0">
                <a:solidFill>
                  <a:srgbClr val="CC9900"/>
                </a:solidFill>
                <a:latin typeface="Arial"/>
                <a:cs typeface="Arial"/>
              </a:rPr>
              <a:t>L  S  C</a:t>
            </a:r>
            <a:endParaRPr sz="19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19962" y="3576320"/>
            <a:ext cx="1780539" cy="1471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9375">
              <a:lnSpc>
                <a:spcPct val="100000"/>
              </a:lnSpc>
              <a:spcBef>
                <a:spcPts val="100"/>
              </a:spcBef>
            </a:pPr>
            <a:r>
              <a:rPr sz="1900" b="1" spc="-5" dirty="0">
                <a:solidFill>
                  <a:srgbClr val="CC9900"/>
                </a:solidFill>
                <a:latin typeface="Arial"/>
                <a:cs typeface="Arial"/>
              </a:rPr>
              <a:t>8.0 </a:t>
            </a:r>
            <a:r>
              <a:rPr sz="1900" b="1" dirty="0">
                <a:solidFill>
                  <a:srgbClr val="CC9900"/>
                </a:solidFill>
                <a:latin typeface="Arial"/>
                <a:cs typeface="Arial"/>
              </a:rPr>
              <a:t>– </a:t>
            </a:r>
            <a:r>
              <a:rPr sz="1900" b="1" spc="-5" dirty="0">
                <a:solidFill>
                  <a:srgbClr val="CC9900"/>
                </a:solidFill>
                <a:latin typeface="Arial"/>
                <a:cs typeface="Arial"/>
              </a:rPr>
              <a:t>12.0</a:t>
            </a:r>
            <a:r>
              <a:rPr sz="1900" b="1" spc="-70" dirty="0">
                <a:solidFill>
                  <a:srgbClr val="CC9900"/>
                </a:solidFill>
                <a:latin typeface="Arial"/>
                <a:cs typeface="Arial"/>
              </a:rPr>
              <a:t> </a:t>
            </a:r>
            <a:r>
              <a:rPr sz="1900" b="1" spc="-5" dirty="0">
                <a:solidFill>
                  <a:srgbClr val="CC9900"/>
                </a:solidFill>
                <a:latin typeface="Arial"/>
                <a:cs typeface="Arial"/>
              </a:rPr>
              <a:t>GHz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900" b="1" spc="-5" dirty="0">
                <a:solidFill>
                  <a:srgbClr val="CC9900"/>
                </a:solidFill>
                <a:latin typeface="Arial"/>
                <a:cs typeface="Arial"/>
              </a:rPr>
              <a:t>12.0 </a:t>
            </a:r>
            <a:r>
              <a:rPr sz="1900" b="1" dirty="0">
                <a:solidFill>
                  <a:srgbClr val="CC9900"/>
                </a:solidFill>
                <a:latin typeface="Arial"/>
                <a:cs typeface="Arial"/>
              </a:rPr>
              <a:t>– </a:t>
            </a:r>
            <a:r>
              <a:rPr sz="1900" b="1" spc="-5" dirty="0">
                <a:solidFill>
                  <a:srgbClr val="CC9900"/>
                </a:solidFill>
                <a:latin typeface="Arial"/>
                <a:cs typeface="Arial"/>
              </a:rPr>
              <a:t>18.0</a:t>
            </a:r>
            <a:r>
              <a:rPr sz="1900" b="1" spc="-85" dirty="0">
                <a:solidFill>
                  <a:srgbClr val="CC9900"/>
                </a:solidFill>
                <a:latin typeface="Arial"/>
                <a:cs typeface="Arial"/>
              </a:rPr>
              <a:t> </a:t>
            </a:r>
            <a:r>
              <a:rPr sz="1900" b="1" spc="-5" dirty="0">
                <a:solidFill>
                  <a:srgbClr val="CC9900"/>
                </a:solidFill>
                <a:latin typeface="Arial"/>
                <a:cs typeface="Arial"/>
              </a:rPr>
              <a:t>GHz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ts val="2275"/>
              </a:lnSpc>
            </a:pPr>
            <a:r>
              <a:rPr sz="1900" b="1" spc="-5" dirty="0">
                <a:solidFill>
                  <a:srgbClr val="CC9900"/>
                </a:solidFill>
                <a:latin typeface="Arial"/>
                <a:cs typeface="Arial"/>
              </a:rPr>
              <a:t>18.0 </a:t>
            </a:r>
            <a:r>
              <a:rPr sz="1900" b="1" dirty="0">
                <a:solidFill>
                  <a:srgbClr val="CC9900"/>
                </a:solidFill>
                <a:latin typeface="Arial"/>
                <a:cs typeface="Arial"/>
              </a:rPr>
              <a:t>– </a:t>
            </a:r>
            <a:r>
              <a:rPr sz="1900" b="1" spc="-5" dirty="0">
                <a:solidFill>
                  <a:srgbClr val="CC9900"/>
                </a:solidFill>
                <a:latin typeface="Arial"/>
                <a:cs typeface="Arial"/>
              </a:rPr>
              <a:t>27.0</a:t>
            </a:r>
            <a:r>
              <a:rPr sz="1900" b="1" spc="-85" dirty="0">
                <a:solidFill>
                  <a:srgbClr val="CC9900"/>
                </a:solidFill>
                <a:latin typeface="Arial"/>
                <a:cs typeface="Arial"/>
              </a:rPr>
              <a:t> </a:t>
            </a:r>
            <a:r>
              <a:rPr sz="1900" b="1" spc="-5" dirty="0">
                <a:solidFill>
                  <a:srgbClr val="CC9900"/>
                </a:solidFill>
                <a:latin typeface="Arial"/>
                <a:cs typeface="Arial"/>
              </a:rPr>
              <a:t>GHz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ts val="2275"/>
              </a:lnSpc>
            </a:pPr>
            <a:r>
              <a:rPr sz="1900" b="1" spc="-5" dirty="0">
                <a:solidFill>
                  <a:srgbClr val="CC9900"/>
                </a:solidFill>
                <a:latin typeface="Arial"/>
                <a:cs typeface="Arial"/>
              </a:rPr>
              <a:t>27.0 </a:t>
            </a:r>
            <a:r>
              <a:rPr sz="1900" b="1" dirty="0">
                <a:solidFill>
                  <a:srgbClr val="CC9900"/>
                </a:solidFill>
                <a:latin typeface="Arial"/>
                <a:cs typeface="Arial"/>
              </a:rPr>
              <a:t>– </a:t>
            </a:r>
            <a:r>
              <a:rPr sz="1900" b="1" spc="-5" dirty="0">
                <a:solidFill>
                  <a:srgbClr val="CC9900"/>
                </a:solidFill>
                <a:latin typeface="Arial"/>
                <a:cs typeface="Arial"/>
              </a:rPr>
              <a:t>40.0</a:t>
            </a:r>
            <a:r>
              <a:rPr sz="1900" b="1" spc="-85" dirty="0">
                <a:solidFill>
                  <a:srgbClr val="CC9900"/>
                </a:solidFill>
                <a:latin typeface="Arial"/>
                <a:cs typeface="Arial"/>
              </a:rPr>
              <a:t> </a:t>
            </a:r>
            <a:r>
              <a:rPr sz="1900" b="1" spc="-5" dirty="0">
                <a:solidFill>
                  <a:srgbClr val="CC9900"/>
                </a:solidFill>
                <a:latin typeface="Arial"/>
                <a:cs typeface="Arial"/>
              </a:rPr>
              <a:t>GHz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900" b="1" spc="-5" dirty="0">
                <a:solidFill>
                  <a:srgbClr val="CC9900"/>
                </a:solidFill>
                <a:latin typeface="Arial"/>
                <a:cs typeface="Arial"/>
              </a:rPr>
              <a:t>26.5 </a:t>
            </a:r>
            <a:r>
              <a:rPr sz="1900" b="1" dirty="0">
                <a:solidFill>
                  <a:srgbClr val="CC9900"/>
                </a:solidFill>
                <a:latin typeface="Arial"/>
                <a:cs typeface="Arial"/>
              </a:rPr>
              <a:t>– </a:t>
            </a:r>
            <a:r>
              <a:rPr sz="1900" b="1" spc="-5" dirty="0">
                <a:solidFill>
                  <a:srgbClr val="CC9900"/>
                </a:solidFill>
                <a:latin typeface="Arial"/>
                <a:cs typeface="Arial"/>
              </a:rPr>
              <a:t>40.0</a:t>
            </a:r>
            <a:r>
              <a:rPr sz="1900" b="1" spc="-85" dirty="0">
                <a:solidFill>
                  <a:srgbClr val="CC9900"/>
                </a:solidFill>
                <a:latin typeface="Arial"/>
                <a:cs typeface="Arial"/>
              </a:rPr>
              <a:t> </a:t>
            </a:r>
            <a:r>
              <a:rPr sz="1900" b="1" spc="-5" dirty="0">
                <a:solidFill>
                  <a:srgbClr val="CC9900"/>
                </a:solidFill>
                <a:latin typeface="Arial"/>
                <a:cs typeface="Arial"/>
              </a:rPr>
              <a:t>GHz</a:t>
            </a:r>
            <a:endParaRPr sz="19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57800" y="3576320"/>
            <a:ext cx="347345" cy="1471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b="1" dirty="0">
                <a:solidFill>
                  <a:srgbClr val="CC9900"/>
                </a:solidFill>
                <a:latin typeface="Arial"/>
                <a:cs typeface="Arial"/>
              </a:rPr>
              <a:t>X</a:t>
            </a:r>
            <a:endParaRPr sz="19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900" b="1" spc="-5" dirty="0">
                <a:solidFill>
                  <a:srgbClr val="CC9900"/>
                </a:solidFill>
                <a:latin typeface="Arial"/>
                <a:cs typeface="Arial"/>
              </a:rPr>
              <a:t>K</a:t>
            </a:r>
            <a:r>
              <a:rPr sz="1900" b="1" dirty="0">
                <a:solidFill>
                  <a:srgbClr val="CC9900"/>
                </a:solidFill>
                <a:latin typeface="Arial"/>
                <a:cs typeface="Arial"/>
              </a:rPr>
              <a:t>u  K</a:t>
            </a:r>
            <a:endParaRPr sz="1900">
              <a:latin typeface="Arial"/>
              <a:cs typeface="Arial"/>
            </a:endParaRPr>
          </a:p>
          <a:p>
            <a:pPr marL="12700" marR="17780">
              <a:lnSpc>
                <a:spcPts val="2280"/>
              </a:lnSpc>
              <a:spcBef>
                <a:spcPts val="65"/>
              </a:spcBef>
            </a:pPr>
            <a:r>
              <a:rPr sz="1900" b="1" spc="-5" dirty="0">
                <a:solidFill>
                  <a:srgbClr val="CC9900"/>
                </a:solidFill>
                <a:latin typeface="Arial"/>
                <a:cs typeface="Arial"/>
              </a:rPr>
              <a:t>K</a:t>
            </a:r>
            <a:r>
              <a:rPr sz="1900" b="1" dirty="0">
                <a:solidFill>
                  <a:srgbClr val="CC9900"/>
                </a:solidFill>
                <a:latin typeface="Arial"/>
                <a:cs typeface="Arial"/>
              </a:rPr>
              <a:t>a  R</a:t>
            </a:r>
            <a:endParaRPr sz="19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73050" y="444500"/>
            <a:ext cx="450024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1" spc="-5" dirty="0">
                <a:latin typeface="Arial"/>
                <a:cs typeface="Arial"/>
              </a:rPr>
              <a:t>Frequency</a:t>
            </a:r>
            <a:r>
              <a:rPr sz="4200" b="1" spc="-70" dirty="0">
                <a:latin typeface="Arial"/>
                <a:cs typeface="Arial"/>
              </a:rPr>
              <a:t> </a:t>
            </a:r>
            <a:r>
              <a:rPr sz="4200" b="1" spc="-5" dirty="0">
                <a:latin typeface="Arial"/>
                <a:cs typeface="Arial"/>
              </a:rPr>
              <a:t>Bands</a:t>
            </a:r>
            <a:endParaRPr sz="4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0869" y="5215890"/>
            <a:ext cx="78860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Federal </a:t>
            </a:r>
            <a:r>
              <a:rPr sz="2000" spc="-5" dirty="0">
                <a:latin typeface="Arial"/>
                <a:cs typeface="Arial"/>
              </a:rPr>
              <a:t>Communications Commission </a:t>
            </a:r>
            <a:r>
              <a:rPr sz="2000" dirty="0">
                <a:latin typeface="Arial"/>
                <a:cs typeface="Arial"/>
              </a:rPr>
              <a:t>(FCC) </a:t>
            </a:r>
            <a:r>
              <a:rPr sz="2000" spc="-5" dirty="0">
                <a:latin typeface="Arial"/>
                <a:cs typeface="Arial"/>
              </a:rPr>
              <a:t>Emission</a:t>
            </a:r>
            <a:r>
              <a:rPr sz="2000" spc="9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Classifications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7069" y="1976120"/>
            <a:ext cx="204660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b="1" spc="-5" dirty="0">
                <a:latin typeface="Arial"/>
                <a:cs typeface="Arial"/>
              </a:rPr>
              <a:t>Frequency</a:t>
            </a:r>
            <a:r>
              <a:rPr sz="1900" b="1" spc="-85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Bands</a:t>
            </a:r>
            <a:endParaRPr sz="1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42997" y="1976120"/>
            <a:ext cx="214185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b="1" spc="-5" dirty="0">
                <a:latin typeface="Arial"/>
                <a:cs typeface="Arial"/>
              </a:rPr>
              <a:t>Letter</a:t>
            </a:r>
            <a:r>
              <a:rPr sz="1900" b="1" spc="-60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Designation</a:t>
            </a:r>
            <a:endParaRPr sz="1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41350" y="1976120"/>
            <a:ext cx="60261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b="1" spc="-5" dirty="0">
                <a:latin typeface="Arial"/>
                <a:cs typeface="Arial"/>
              </a:rPr>
              <a:t>U</a:t>
            </a:r>
            <a:r>
              <a:rPr sz="1900" b="1" dirty="0">
                <a:latin typeface="Arial"/>
                <a:cs typeface="Arial"/>
              </a:rPr>
              <a:t>ses</a:t>
            </a:r>
            <a:endParaRPr sz="19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09600" y="2514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15619" y="2804157"/>
          <a:ext cx="7870825" cy="11382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0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1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92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568">
                <a:tc>
                  <a:txBody>
                    <a:bodyPr/>
                    <a:lstStyle/>
                    <a:p>
                      <a:pPr marL="31750">
                        <a:lnSpc>
                          <a:spcPts val="2100"/>
                        </a:lnSpc>
                      </a:pPr>
                      <a:r>
                        <a:rPr sz="1900" b="1" spc="-5" dirty="0">
                          <a:solidFill>
                            <a:srgbClr val="807E3E"/>
                          </a:solidFill>
                          <a:latin typeface="Arial"/>
                          <a:cs typeface="Arial"/>
                        </a:rPr>
                        <a:t>33.0 </a:t>
                      </a:r>
                      <a:r>
                        <a:rPr sz="1900" b="1" dirty="0">
                          <a:solidFill>
                            <a:srgbClr val="807E3E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sz="1900" b="1" spc="-5" dirty="0">
                          <a:solidFill>
                            <a:srgbClr val="807E3E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sz="1900" b="1" spc="-35" dirty="0">
                          <a:solidFill>
                            <a:srgbClr val="807E3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b="1" spc="-5" dirty="0">
                          <a:solidFill>
                            <a:srgbClr val="807E3E"/>
                          </a:solidFill>
                          <a:latin typeface="Arial"/>
                          <a:cs typeface="Arial"/>
                        </a:rPr>
                        <a:t>GHz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845" algn="ctr">
                        <a:lnSpc>
                          <a:spcPts val="2100"/>
                        </a:lnSpc>
                      </a:pPr>
                      <a:r>
                        <a:rPr sz="1900" b="1" dirty="0">
                          <a:solidFill>
                            <a:srgbClr val="807E3E"/>
                          </a:solidFill>
                          <a:latin typeface="Arial"/>
                          <a:cs typeface="Arial"/>
                        </a:rPr>
                        <a:t>Q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0">
                        <a:lnSpc>
                          <a:spcPts val="2100"/>
                        </a:lnSpc>
                      </a:pPr>
                      <a:r>
                        <a:rPr sz="1900" b="1" spc="-5" dirty="0">
                          <a:solidFill>
                            <a:srgbClr val="807E3E"/>
                          </a:solidFill>
                          <a:latin typeface="Arial"/>
                          <a:cs typeface="Arial"/>
                        </a:rPr>
                        <a:t>Radar/satellite</a:t>
                      </a:r>
                      <a:r>
                        <a:rPr sz="1900" b="1" spc="-15" dirty="0">
                          <a:solidFill>
                            <a:srgbClr val="807E3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b="1" spc="-5" dirty="0">
                          <a:solidFill>
                            <a:srgbClr val="807E3E"/>
                          </a:solidFill>
                          <a:latin typeface="Arial"/>
                          <a:cs typeface="Arial"/>
                        </a:rPr>
                        <a:t>comm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31750">
                        <a:lnSpc>
                          <a:spcPts val="2180"/>
                        </a:lnSpc>
                      </a:pPr>
                      <a:r>
                        <a:rPr sz="1900" b="1" spc="-5" dirty="0">
                          <a:solidFill>
                            <a:srgbClr val="807E3E"/>
                          </a:solidFill>
                          <a:latin typeface="Arial"/>
                          <a:cs typeface="Arial"/>
                        </a:rPr>
                        <a:t>40.0 </a:t>
                      </a:r>
                      <a:r>
                        <a:rPr sz="1900" b="1" dirty="0">
                          <a:solidFill>
                            <a:srgbClr val="807E3E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sz="1900" b="1" spc="-5" dirty="0">
                          <a:solidFill>
                            <a:srgbClr val="807E3E"/>
                          </a:solidFill>
                          <a:latin typeface="Arial"/>
                          <a:cs typeface="Arial"/>
                        </a:rPr>
                        <a:t>75.0</a:t>
                      </a:r>
                      <a:r>
                        <a:rPr sz="1900" b="1" spc="-50" dirty="0">
                          <a:solidFill>
                            <a:srgbClr val="807E3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b="1" spc="-5" dirty="0">
                          <a:solidFill>
                            <a:srgbClr val="807E3E"/>
                          </a:solidFill>
                          <a:latin typeface="Arial"/>
                          <a:cs typeface="Arial"/>
                        </a:rPr>
                        <a:t>GHz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ctr">
                        <a:lnSpc>
                          <a:spcPts val="2180"/>
                        </a:lnSpc>
                      </a:pPr>
                      <a:r>
                        <a:rPr sz="1900" b="1" dirty="0">
                          <a:solidFill>
                            <a:srgbClr val="807E3E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0">
                        <a:lnSpc>
                          <a:spcPts val="2180"/>
                        </a:lnSpc>
                      </a:pPr>
                      <a:r>
                        <a:rPr sz="1900" b="1" spc="-5" dirty="0">
                          <a:solidFill>
                            <a:srgbClr val="807E3E"/>
                          </a:solidFill>
                          <a:latin typeface="Arial"/>
                          <a:cs typeface="Arial"/>
                        </a:rPr>
                        <a:t>Radar/satellite</a:t>
                      </a:r>
                      <a:r>
                        <a:rPr sz="1900" b="1" spc="-15" dirty="0">
                          <a:solidFill>
                            <a:srgbClr val="807E3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b="1" spc="-5" dirty="0">
                          <a:solidFill>
                            <a:srgbClr val="807E3E"/>
                          </a:solidFill>
                          <a:latin typeface="Arial"/>
                          <a:cs typeface="Arial"/>
                        </a:rPr>
                        <a:t>comm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559">
                <a:tc>
                  <a:txBody>
                    <a:bodyPr/>
                    <a:lstStyle/>
                    <a:p>
                      <a:pPr marL="31750">
                        <a:lnSpc>
                          <a:spcPts val="2180"/>
                        </a:lnSpc>
                      </a:pPr>
                      <a:r>
                        <a:rPr sz="1900" b="1" spc="-5" dirty="0">
                          <a:solidFill>
                            <a:srgbClr val="807E3E"/>
                          </a:solidFill>
                          <a:latin typeface="Arial"/>
                          <a:cs typeface="Arial"/>
                        </a:rPr>
                        <a:t>75.0 </a:t>
                      </a:r>
                      <a:r>
                        <a:rPr sz="1900" b="1" dirty="0">
                          <a:solidFill>
                            <a:srgbClr val="807E3E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sz="1900" b="1" spc="-5" dirty="0">
                          <a:solidFill>
                            <a:srgbClr val="807E3E"/>
                          </a:solidFill>
                          <a:latin typeface="Arial"/>
                          <a:cs typeface="Arial"/>
                        </a:rPr>
                        <a:t>110</a:t>
                      </a:r>
                      <a:r>
                        <a:rPr sz="1900" b="1" spc="-45" dirty="0">
                          <a:solidFill>
                            <a:srgbClr val="807E3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b="1" spc="-5" dirty="0">
                          <a:solidFill>
                            <a:srgbClr val="807E3E"/>
                          </a:solidFill>
                          <a:latin typeface="Arial"/>
                          <a:cs typeface="Arial"/>
                        </a:rPr>
                        <a:t>GHz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2180"/>
                        </a:lnSpc>
                      </a:pPr>
                      <a:r>
                        <a:rPr sz="1900" b="1" dirty="0">
                          <a:solidFill>
                            <a:srgbClr val="807E3E"/>
                          </a:solidFill>
                          <a:latin typeface="Arial"/>
                          <a:cs typeface="Arial"/>
                        </a:rPr>
                        <a:t>W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0">
                        <a:lnSpc>
                          <a:spcPts val="2180"/>
                        </a:lnSpc>
                      </a:pPr>
                      <a:r>
                        <a:rPr sz="1900" b="1" spc="-5" dirty="0">
                          <a:solidFill>
                            <a:srgbClr val="807E3E"/>
                          </a:solidFill>
                          <a:latin typeface="Arial"/>
                          <a:cs typeface="Arial"/>
                        </a:rPr>
                        <a:t>Radar/satellite</a:t>
                      </a:r>
                      <a:r>
                        <a:rPr sz="1900" b="1" spc="-15" dirty="0">
                          <a:solidFill>
                            <a:srgbClr val="807E3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b="1" spc="-5" dirty="0">
                          <a:solidFill>
                            <a:srgbClr val="807E3E"/>
                          </a:solidFill>
                          <a:latin typeface="Arial"/>
                          <a:cs typeface="Arial"/>
                        </a:rPr>
                        <a:t>comm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568">
                <a:tc>
                  <a:txBody>
                    <a:bodyPr/>
                    <a:lstStyle/>
                    <a:p>
                      <a:pPr marL="31750">
                        <a:lnSpc>
                          <a:spcPts val="2100"/>
                        </a:lnSpc>
                      </a:pPr>
                      <a:r>
                        <a:rPr sz="1900" b="1" spc="-5" dirty="0">
                          <a:solidFill>
                            <a:srgbClr val="807E3E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sz="1650" b="1" spc="-7" baseline="27777" dirty="0">
                          <a:solidFill>
                            <a:srgbClr val="807E3E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sz="1900" b="1" dirty="0">
                          <a:solidFill>
                            <a:srgbClr val="807E3E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sz="1900" b="1" spc="-10" dirty="0">
                          <a:solidFill>
                            <a:srgbClr val="807E3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b="1" spc="-5" dirty="0">
                          <a:solidFill>
                            <a:srgbClr val="807E3E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sz="1650" b="1" spc="-7" baseline="27777" dirty="0">
                          <a:solidFill>
                            <a:srgbClr val="807E3E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1900" b="1" spc="-5" dirty="0">
                          <a:solidFill>
                            <a:srgbClr val="807E3E"/>
                          </a:solidFill>
                          <a:latin typeface="Arial"/>
                          <a:cs typeface="Arial"/>
                        </a:rPr>
                        <a:t>GHz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2100"/>
                        </a:lnSpc>
                      </a:pPr>
                      <a:r>
                        <a:rPr sz="1900" b="1" spc="-5" dirty="0">
                          <a:solidFill>
                            <a:srgbClr val="807E3E"/>
                          </a:solidFill>
                          <a:latin typeface="Arial"/>
                          <a:cs typeface="Arial"/>
                        </a:rPr>
                        <a:t>Infrared,</a:t>
                      </a:r>
                      <a:r>
                        <a:rPr sz="1900" b="1" spc="-15" dirty="0">
                          <a:solidFill>
                            <a:srgbClr val="807E3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b="1" spc="-10" dirty="0">
                          <a:solidFill>
                            <a:srgbClr val="807E3E"/>
                          </a:solidFill>
                          <a:latin typeface="Arial"/>
                          <a:cs typeface="Arial"/>
                        </a:rPr>
                        <a:t>visible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9430" algn="ctr">
                        <a:lnSpc>
                          <a:spcPts val="2100"/>
                        </a:lnSpc>
                      </a:pPr>
                      <a:r>
                        <a:rPr sz="1900" b="1" spc="-5" dirty="0">
                          <a:solidFill>
                            <a:srgbClr val="807E3E"/>
                          </a:solidFill>
                          <a:latin typeface="Arial"/>
                          <a:cs typeface="Arial"/>
                        </a:rPr>
                        <a:t>Optical</a:t>
                      </a:r>
                      <a:r>
                        <a:rPr sz="1900" b="1" spc="-40" dirty="0">
                          <a:solidFill>
                            <a:srgbClr val="807E3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b="1" spc="-5" dirty="0">
                          <a:solidFill>
                            <a:srgbClr val="807E3E"/>
                          </a:solidFill>
                          <a:latin typeface="Arial"/>
                          <a:cs typeface="Arial"/>
                        </a:rPr>
                        <a:t>communication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609600" y="48006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73050" y="444500"/>
            <a:ext cx="450024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1" spc="-5" dirty="0">
                <a:latin typeface="Arial"/>
                <a:cs typeface="Arial"/>
              </a:rPr>
              <a:t>Frequency</a:t>
            </a:r>
            <a:r>
              <a:rPr sz="4200" b="1" spc="-70" dirty="0">
                <a:latin typeface="Arial"/>
                <a:cs typeface="Arial"/>
              </a:rPr>
              <a:t> </a:t>
            </a:r>
            <a:r>
              <a:rPr sz="4200" b="1" spc="-5" dirty="0">
                <a:latin typeface="Arial"/>
                <a:cs typeface="Arial"/>
              </a:rPr>
              <a:t>Bands</a:t>
            </a:r>
            <a:endParaRPr sz="42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27</a:t>
            </a:fld>
            <a:endParaRPr dirty="0"/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00709" y="3926840"/>
            <a:ext cx="7886065" cy="1314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20595">
              <a:lnSpc>
                <a:spcPct val="100000"/>
              </a:lnSpc>
              <a:spcBef>
                <a:spcPts val="100"/>
              </a:spcBef>
            </a:pPr>
            <a:r>
              <a:rPr sz="1900" b="1" dirty="0">
                <a:solidFill>
                  <a:srgbClr val="807E3E"/>
                </a:solidFill>
                <a:latin typeface="Arial"/>
                <a:cs typeface="Arial"/>
              </a:rPr>
              <a:t>light </a:t>
            </a:r>
            <a:r>
              <a:rPr sz="1900" b="1" spc="-5" dirty="0">
                <a:solidFill>
                  <a:srgbClr val="807E3E"/>
                </a:solidFill>
                <a:latin typeface="Arial"/>
                <a:cs typeface="Arial"/>
              </a:rPr>
              <a:t>and ultra</a:t>
            </a:r>
            <a:r>
              <a:rPr sz="1900" b="1" spc="-10" dirty="0">
                <a:solidFill>
                  <a:srgbClr val="807E3E"/>
                </a:solidFill>
                <a:latin typeface="Arial"/>
                <a:cs typeface="Arial"/>
              </a:rPr>
              <a:t> </a:t>
            </a:r>
            <a:r>
              <a:rPr sz="1900" b="1" spc="-15" dirty="0">
                <a:solidFill>
                  <a:srgbClr val="807E3E"/>
                </a:solidFill>
                <a:latin typeface="Arial"/>
                <a:cs typeface="Arial"/>
              </a:rPr>
              <a:t>violet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Federal Communications Commission (FCC) </a:t>
            </a:r>
            <a:r>
              <a:rPr sz="2000" spc="-5" dirty="0">
                <a:latin typeface="Arial"/>
                <a:cs typeface="Arial"/>
              </a:rPr>
              <a:t>Emission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Classifications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050" y="368300"/>
            <a:ext cx="684974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78280" algn="l"/>
                <a:tab pos="5143500" algn="l"/>
              </a:tabLst>
            </a:pPr>
            <a:r>
              <a:rPr sz="4000" spc="-10" dirty="0"/>
              <a:t>R</a:t>
            </a:r>
            <a:r>
              <a:rPr sz="4000" spc="-5" dirty="0"/>
              <a:t>adi</a:t>
            </a:r>
            <a:r>
              <a:rPr sz="4000" dirty="0"/>
              <a:t>o	</a:t>
            </a:r>
            <a:r>
              <a:rPr sz="4000" spc="-10" dirty="0"/>
              <a:t>C</a:t>
            </a:r>
            <a:r>
              <a:rPr sz="4000" spc="-5" dirty="0"/>
              <a:t>om</a:t>
            </a:r>
            <a:r>
              <a:rPr sz="4000" dirty="0"/>
              <a:t>m</a:t>
            </a:r>
            <a:r>
              <a:rPr sz="4000" spc="-5" dirty="0"/>
              <a:t>unica</a:t>
            </a:r>
            <a:r>
              <a:rPr sz="4000" dirty="0"/>
              <a:t>t</a:t>
            </a:r>
            <a:r>
              <a:rPr sz="4000" spc="-5" dirty="0"/>
              <a:t>i</a:t>
            </a:r>
            <a:r>
              <a:rPr sz="4000" spc="-20" dirty="0"/>
              <a:t>o</a:t>
            </a:r>
            <a:r>
              <a:rPr sz="4000" dirty="0"/>
              <a:t>n	S</a:t>
            </a:r>
            <a:r>
              <a:rPr sz="4000" spc="-15" dirty="0"/>
              <a:t>y</a:t>
            </a:r>
            <a:r>
              <a:rPr sz="4000" dirty="0"/>
              <a:t>s</a:t>
            </a:r>
            <a:r>
              <a:rPr sz="4000" spc="5" dirty="0"/>
              <a:t>t</a:t>
            </a:r>
            <a:r>
              <a:rPr sz="4000" spc="-5" dirty="0"/>
              <a:t>e</a:t>
            </a:r>
            <a:r>
              <a:rPr sz="4000" dirty="0"/>
              <a:t>m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28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7540" y="1678940"/>
            <a:ext cx="7769225" cy="3037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6400" indent="-342900">
              <a:lnSpc>
                <a:spcPct val="100000"/>
              </a:lnSpc>
              <a:spcBef>
                <a:spcPts val="100"/>
              </a:spcBef>
              <a:buClr>
                <a:srgbClr val="996666"/>
              </a:buClr>
              <a:buSzPct val="80000"/>
              <a:buFont typeface="UnDotum"/>
              <a:buChar char=""/>
              <a:tabLst>
                <a:tab pos="405765" algn="l"/>
                <a:tab pos="406400" algn="l"/>
              </a:tabLst>
            </a:pPr>
            <a:r>
              <a:rPr sz="2000" spc="-5" dirty="0">
                <a:latin typeface="Arial"/>
                <a:cs typeface="Arial"/>
              </a:rPr>
              <a:t>It </a:t>
            </a:r>
            <a:r>
              <a:rPr sz="2000" dirty="0">
                <a:latin typeface="Arial"/>
                <a:cs typeface="Arial"/>
              </a:rPr>
              <a:t>is </a:t>
            </a:r>
            <a:r>
              <a:rPr sz="2000" spc="-5" dirty="0">
                <a:latin typeface="Arial"/>
                <a:cs typeface="Arial"/>
              </a:rPr>
              <a:t>wireless </a:t>
            </a:r>
            <a:r>
              <a:rPr sz="2000" dirty="0">
                <a:latin typeface="Arial"/>
                <a:cs typeface="Arial"/>
              </a:rPr>
              <a:t>communication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system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996666"/>
              </a:buClr>
              <a:buFont typeface="UnDotum"/>
              <a:buChar char=""/>
            </a:pPr>
            <a:endParaRPr sz="3250">
              <a:latin typeface="Arial"/>
              <a:cs typeface="Arial"/>
            </a:endParaRPr>
          </a:p>
          <a:p>
            <a:pPr marL="406400" marR="306070" indent="-342900">
              <a:lnSpc>
                <a:spcPct val="114999"/>
              </a:lnSpc>
              <a:buClr>
                <a:srgbClr val="996666"/>
              </a:buClr>
              <a:buSzPct val="80000"/>
              <a:buFont typeface="UnDotum"/>
              <a:buChar char=""/>
              <a:tabLst>
                <a:tab pos="405765" algn="l"/>
                <a:tab pos="406400" algn="l"/>
              </a:tabLst>
            </a:pPr>
            <a:r>
              <a:rPr sz="2000" spc="-5" dirty="0">
                <a:latin typeface="Arial"/>
                <a:cs typeface="Arial"/>
              </a:rPr>
              <a:t>The information is </a:t>
            </a:r>
            <a:r>
              <a:rPr sz="2000" dirty="0">
                <a:latin typeface="Arial"/>
                <a:cs typeface="Arial"/>
              </a:rPr>
              <a:t>being carried </a:t>
            </a:r>
            <a:r>
              <a:rPr sz="2000" spc="-5" dirty="0">
                <a:latin typeface="Arial"/>
                <a:cs typeface="Arial"/>
              </a:rPr>
              <a:t>by the electromagnetic waves,  which </a:t>
            </a:r>
            <a:r>
              <a:rPr sz="2000" dirty="0">
                <a:latin typeface="Arial"/>
                <a:cs typeface="Arial"/>
              </a:rPr>
              <a:t>is </a:t>
            </a:r>
            <a:r>
              <a:rPr sz="2000" spc="-5" dirty="0">
                <a:latin typeface="Arial"/>
                <a:cs typeface="Arial"/>
              </a:rPr>
              <a:t>propagated in free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space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996666"/>
              </a:buClr>
              <a:buFont typeface="UnDotum"/>
              <a:buChar char=""/>
            </a:pPr>
            <a:endParaRPr sz="3250">
              <a:latin typeface="Arial"/>
              <a:cs typeface="Arial"/>
            </a:endParaRPr>
          </a:p>
          <a:p>
            <a:pPr marL="406400" marR="43180" indent="-342900">
              <a:lnSpc>
                <a:spcPct val="114999"/>
              </a:lnSpc>
              <a:buClr>
                <a:srgbClr val="996666"/>
              </a:buClr>
              <a:buSzPct val="80000"/>
              <a:buFont typeface="UnDotum"/>
              <a:buChar char=""/>
              <a:tabLst>
                <a:tab pos="405765" algn="l"/>
                <a:tab pos="406400" algn="l"/>
              </a:tabLst>
            </a:pPr>
            <a:r>
              <a:rPr sz="2000" spc="-5" dirty="0">
                <a:latin typeface="Arial"/>
                <a:cs typeface="Arial"/>
              </a:rPr>
              <a:t>Electromagnetic waves </a:t>
            </a:r>
            <a:r>
              <a:rPr sz="2000" dirty="0">
                <a:latin typeface="Arial"/>
                <a:cs typeface="Arial"/>
              </a:rPr>
              <a:t>are </a:t>
            </a:r>
            <a:r>
              <a:rPr sz="2000" spc="-5" dirty="0">
                <a:latin typeface="Arial"/>
                <a:cs typeface="Arial"/>
              </a:rPr>
              <a:t>waves </a:t>
            </a:r>
            <a:r>
              <a:rPr sz="2000" dirty="0">
                <a:latin typeface="Arial"/>
                <a:cs typeface="Arial"/>
              </a:rPr>
              <a:t>that </a:t>
            </a:r>
            <a:r>
              <a:rPr sz="2000" spc="-5" dirty="0">
                <a:latin typeface="Arial"/>
                <a:cs typeface="Arial"/>
              </a:rPr>
              <a:t>travel at the </a:t>
            </a:r>
            <a:r>
              <a:rPr sz="2000" dirty="0">
                <a:latin typeface="Arial"/>
                <a:cs typeface="Arial"/>
              </a:rPr>
              <a:t>speed of </a:t>
            </a:r>
            <a:r>
              <a:rPr sz="2000" spc="-5" dirty="0">
                <a:latin typeface="Arial"/>
                <a:cs typeface="Arial"/>
              </a:rPr>
              <a:t>light  </a:t>
            </a:r>
            <a:r>
              <a:rPr sz="2000" dirty="0">
                <a:latin typeface="Arial"/>
                <a:cs typeface="Arial"/>
              </a:rPr>
              <a:t>and made </a:t>
            </a:r>
            <a:r>
              <a:rPr sz="2000" spc="-5" dirty="0">
                <a:latin typeface="Arial"/>
                <a:cs typeface="Arial"/>
              </a:rPr>
              <a:t>up </a:t>
            </a:r>
            <a:r>
              <a:rPr sz="2000" dirty="0">
                <a:latin typeface="Arial"/>
                <a:cs typeface="Arial"/>
              </a:rPr>
              <a:t>of an electrical </a:t>
            </a:r>
            <a:r>
              <a:rPr sz="2000" spc="-5" dirty="0">
                <a:latin typeface="Arial"/>
                <a:cs typeface="Arial"/>
              </a:rPr>
              <a:t>field </a:t>
            </a:r>
            <a:r>
              <a:rPr sz="200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magnetic field </a:t>
            </a:r>
            <a:r>
              <a:rPr sz="2000" dirty="0">
                <a:latin typeface="Arial"/>
                <a:cs typeface="Arial"/>
              </a:rPr>
              <a:t>at right  </a:t>
            </a:r>
            <a:r>
              <a:rPr sz="2000" spc="-5" dirty="0">
                <a:latin typeface="Arial"/>
                <a:cs typeface="Arial"/>
              </a:rPr>
              <a:t>angles to </a:t>
            </a:r>
            <a:r>
              <a:rPr sz="2000" dirty="0">
                <a:latin typeface="Arial"/>
                <a:cs typeface="Arial"/>
              </a:rPr>
              <a:t>one </a:t>
            </a:r>
            <a:r>
              <a:rPr sz="2000" spc="-5" dirty="0">
                <a:latin typeface="Arial"/>
                <a:cs typeface="Arial"/>
              </a:rPr>
              <a:t>another </a:t>
            </a:r>
            <a:r>
              <a:rPr sz="200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to the direction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propagation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50339" y="3950970"/>
            <a:ext cx="1605280" cy="459740"/>
          </a:xfrm>
          <a:prstGeom prst="rect">
            <a:avLst/>
          </a:prstGeom>
          <a:solidFill>
            <a:srgbClr val="FFCC00"/>
          </a:solidFill>
          <a:ln w="9344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370"/>
              </a:spcBef>
            </a:pPr>
            <a:r>
              <a:rPr sz="2400" spc="-5" dirty="0">
                <a:latin typeface="Times New Roman"/>
                <a:cs typeface="Times New Roman"/>
              </a:rPr>
              <a:t>Transmitter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93740" y="3950970"/>
            <a:ext cx="1264920" cy="459740"/>
          </a:xfrm>
          <a:prstGeom prst="rect">
            <a:avLst/>
          </a:prstGeom>
          <a:solidFill>
            <a:srgbClr val="FFCC00"/>
          </a:solidFill>
          <a:ln w="9344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370"/>
              </a:spcBef>
            </a:pPr>
            <a:r>
              <a:rPr sz="2400" spc="-5" dirty="0">
                <a:latin typeface="Times New Roman"/>
                <a:cs typeface="Times New Roman"/>
              </a:rPr>
              <a:t>Receiver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052727" y="2575560"/>
            <a:ext cx="4429125" cy="1371600"/>
            <a:chOff x="2052727" y="2575560"/>
            <a:chExt cx="4429125" cy="1371600"/>
          </a:xfrm>
        </p:grpSpPr>
        <p:sp>
          <p:nvSpPr>
            <p:cNvPr id="5" name="object 5"/>
            <p:cNvSpPr/>
            <p:nvPr/>
          </p:nvSpPr>
          <p:spPr>
            <a:xfrm>
              <a:off x="2057399" y="3261360"/>
              <a:ext cx="1066800" cy="685800"/>
            </a:xfrm>
            <a:custGeom>
              <a:avLst/>
              <a:gdLst/>
              <a:ahLst/>
              <a:cxnLst/>
              <a:rect l="l" t="t" r="r" b="b"/>
              <a:pathLst>
                <a:path w="1066800" h="685800">
                  <a:moveTo>
                    <a:pt x="0" y="0"/>
                  </a:moveTo>
                  <a:lnTo>
                    <a:pt x="0" y="685800"/>
                  </a:lnTo>
                </a:path>
                <a:path w="1066800" h="685800">
                  <a:moveTo>
                    <a:pt x="0" y="0"/>
                  </a:moveTo>
                  <a:lnTo>
                    <a:pt x="1066800" y="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102609" y="2961640"/>
              <a:ext cx="372110" cy="528320"/>
            </a:xfrm>
            <a:custGeom>
              <a:avLst/>
              <a:gdLst/>
              <a:ahLst/>
              <a:cxnLst/>
              <a:rect l="l" t="t" r="r" b="b"/>
              <a:pathLst>
                <a:path w="372110" h="528320">
                  <a:moveTo>
                    <a:pt x="74929" y="0"/>
                  </a:moveTo>
                  <a:lnTo>
                    <a:pt x="47188" y="15974"/>
                  </a:lnTo>
                  <a:lnTo>
                    <a:pt x="36829" y="23018"/>
                  </a:lnTo>
                  <a:lnTo>
                    <a:pt x="33139" y="34111"/>
                  </a:lnTo>
                  <a:lnTo>
                    <a:pt x="25400" y="62230"/>
                  </a:lnTo>
                  <a:lnTo>
                    <a:pt x="18216" y="83720"/>
                  </a:lnTo>
                  <a:lnTo>
                    <a:pt x="9842" y="107473"/>
                  </a:lnTo>
                  <a:lnTo>
                    <a:pt x="2897" y="126702"/>
                  </a:lnTo>
                  <a:lnTo>
                    <a:pt x="0" y="134620"/>
                  </a:lnTo>
                  <a:lnTo>
                    <a:pt x="5313" y="184514"/>
                  </a:lnTo>
                  <a:lnTo>
                    <a:pt x="11180" y="233017"/>
                  </a:lnTo>
                  <a:lnTo>
                    <a:pt x="19002" y="279494"/>
                  </a:lnTo>
                  <a:lnTo>
                    <a:pt x="30180" y="323304"/>
                  </a:lnTo>
                  <a:lnTo>
                    <a:pt x="46113" y="363812"/>
                  </a:lnTo>
                  <a:lnTo>
                    <a:pt x="68203" y="400379"/>
                  </a:lnTo>
                  <a:lnTo>
                    <a:pt x="97850" y="432367"/>
                  </a:lnTo>
                  <a:lnTo>
                    <a:pt x="136456" y="459140"/>
                  </a:lnTo>
                  <a:lnTo>
                    <a:pt x="185419" y="480060"/>
                  </a:lnTo>
                  <a:lnTo>
                    <a:pt x="230306" y="506571"/>
                  </a:lnTo>
                  <a:lnTo>
                    <a:pt x="268287" y="517842"/>
                  </a:lnTo>
                  <a:lnTo>
                    <a:pt x="311507" y="520065"/>
                  </a:lnTo>
                  <a:lnTo>
                    <a:pt x="372110" y="519430"/>
                  </a:lnTo>
                </a:path>
                <a:path w="372110" h="528320">
                  <a:moveTo>
                    <a:pt x="0" y="0"/>
                  </a:moveTo>
                  <a:lnTo>
                    <a:pt x="0" y="0"/>
                  </a:lnTo>
                </a:path>
                <a:path w="372110" h="528320">
                  <a:moveTo>
                    <a:pt x="372110" y="528320"/>
                  </a:moveTo>
                  <a:lnTo>
                    <a:pt x="372110" y="52832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76599" y="3261360"/>
              <a:ext cx="1757680" cy="0"/>
            </a:xfrm>
            <a:custGeom>
              <a:avLst/>
              <a:gdLst/>
              <a:ahLst/>
              <a:cxnLst/>
              <a:rect l="l" t="t" r="r" b="b"/>
              <a:pathLst>
                <a:path w="1757679">
                  <a:moveTo>
                    <a:pt x="0" y="0"/>
                  </a:moveTo>
                  <a:lnTo>
                    <a:pt x="1757679" y="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333999" y="3261360"/>
              <a:ext cx="1143000" cy="685800"/>
            </a:xfrm>
            <a:custGeom>
              <a:avLst/>
              <a:gdLst/>
              <a:ahLst/>
              <a:cxnLst/>
              <a:rect l="l" t="t" r="r" b="b"/>
              <a:pathLst>
                <a:path w="1143000" h="685800">
                  <a:moveTo>
                    <a:pt x="1143000" y="685800"/>
                  </a:moveTo>
                  <a:lnTo>
                    <a:pt x="1143000" y="0"/>
                  </a:lnTo>
                </a:path>
                <a:path w="1143000" h="685800">
                  <a:moveTo>
                    <a:pt x="0" y="0"/>
                  </a:moveTo>
                  <a:lnTo>
                    <a:pt x="1143000" y="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105400" y="3032760"/>
              <a:ext cx="259079" cy="495300"/>
            </a:xfrm>
            <a:custGeom>
              <a:avLst/>
              <a:gdLst/>
              <a:ahLst/>
              <a:cxnLst/>
              <a:rect l="l" t="t" r="r" b="b"/>
              <a:pathLst>
                <a:path w="259079" h="495300">
                  <a:moveTo>
                    <a:pt x="172720" y="0"/>
                  </a:moveTo>
                  <a:lnTo>
                    <a:pt x="199012" y="21927"/>
                  </a:lnTo>
                  <a:lnTo>
                    <a:pt x="213518" y="43021"/>
                  </a:lnTo>
                  <a:lnTo>
                    <a:pt x="222547" y="67687"/>
                  </a:lnTo>
                  <a:lnTo>
                    <a:pt x="232410" y="100329"/>
                  </a:lnTo>
                  <a:lnTo>
                    <a:pt x="240327" y="121820"/>
                  </a:lnTo>
                  <a:lnTo>
                    <a:pt x="249078" y="145573"/>
                  </a:lnTo>
                  <a:lnTo>
                    <a:pt x="256162" y="164802"/>
                  </a:lnTo>
                  <a:lnTo>
                    <a:pt x="259079" y="172719"/>
                  </a:lnTo>
                  <a:lnTo>
                    <a:pt x="247414" y="250189"/>
                  </a:lnTo>
                  <a:lnTo>
                    <a:pt x="235902" y="304164"/>
                  </a:lnTo>
                  <a:lnTo>
                    <a:pt x="219945" y="356446"/>
                  </a:lnTo>
                  <a:lnTo>
                    <a:pt x="199048" y="398144"/>
                  </a:lnTo>
                  <a:lnTo>
                    <a:pt x="128587" y="436185"/>
                  </a:lnTo>
                  <a:lnTo>
                    <a:pt x="84454" y="454501"/>
                  </a:lnTo>
                  <a:lnTo>
                    <a:pt x="41275" y="474483"/>
                  </a:lnTo>
                  <a:lnTo>
                    <a:pt x="0" y="495300"/>
                  </a:lnTo>
                </a:path>
                <a:path w="259079" h="495300">
                  <a:moveTo>
                    <a:pt x="0" y="0"/>
                  </a:moveTo>
                  <a:lnTo>
                    <a:pt x="0" y="0"/>
                  </a:lnTo>
                </a:path>
                <a:path w="259079" h="495300">
                  <a:moveTo>
                    <a:pt x="259079" y="495300"/>
                  </a:moveTo>
                  <a:lnTo>
                    <a:pt x="259079" y="4953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029200" y="3224530"/>
              <a:ext cx="76200" cy="74930"/>
            </a:xfrm>
            <a:custGeom>
              <a:avLst/>
              <a:gdLst/>
              <a:ahLst/>
              <a:cxnLst/>
              <a:rect l="l" t="t" r="r" b="b"/>
              <a:pathLst>
                <a:path w="76200" h="74929">
                  <a:moveTo>
                    <a:pt x="0" y="0"/>
                  </a:moveTo>
                  <a:lnTo>
                    <a:pt x="0" y="74930"/>
                  </a:lnTo>
                  <a:lnTo>
                    <a:pt x="76200" y="368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548379" y="3083560"/>
              <a:ext cx="1038860" cy="410209"/>
            </a:xfrm>
            <a:custGeom>
              <a:avLst/>
              <a:gdLst/>
              <a:ahLst/>
              <a:cxnLst/>
              <a:rect l="l" t="t" r="r" b="b"/>
              <a:pathLst>
                <a:path w="1038860" h="410210">
                  <a:moveTo>
                    <a:pt x="0" y="0"/>
                  </a:moveTo>
                  <a:lnTo>
                    <a:pt x="48615" y="24404"/>
                  </a:lnTo>
                  <a:lnTo>
                    <a:pt x="79552" y="56855"/>
                  </a:lnTo>
                  <a:lnTo>
                    <a:pt x="101041" y="95646"/>
                  </a:lnTo>
                  <a:lnTo>
                    <a:pt x="121310" y="139070"/>
                  </a:lnTo>
                  <a:lnTo>
                    <a:pt x="148590" y="185419"/>
                  </a:lnTo>
                  <a:lnTo>
                    <a:pt x="159127" y="220067"/>
                  </a:lnTo>
                  <a:lnTo>
                    <a:pt x="162401" y="241617"/>
                  </a:lnTo>
                  <a:lnTo>
                    <a:pt x="158769" y="269359"/>
                  </a:lnTo>
                  <a:lnTo>
                    <a:pt x="148590" y="322579"/>
                  </a:lnTo>
                  <a:lnTo>
                    <a:pt x="135890" y="359410"/>
                  </a:lnTo>
                  <a:lnTo>
                    <a:pt x="103385" y="382448"/>
                  </a:lnTo>
                  <a:lnTo>
                    <a:pt x="99060" y="384810"/>
                  </a:lnTo>
                </a:path>
                <a:path w="1038860" h="410210">
                  <a:moveTo>
                    <a:pt x="0" y="0"/>
                  </a:moveTo>
                  <a:lnTo>
                    <a:pt x="0" y="0"/>
                  </a:lnTo>
                </a:path>
                <a:path w="1038860" h="410210">
                  <a:moveTo>
                    <a:pt x="167640" y="384810"/>
                  </a:moveTo>
                  <a:lnTo>
                    <a:pt x="167640" y="384810"/>
                  </a:lnTo>
                </a:path>
                <a:path w="1038860" h="410210">
                  <a:moveTo>
                    <a:pt x="185420" y="26669"/>
                  </a:moveTo>
                  <a:lnTo>
                    <a:pt x="234035" y="50952"/>
                  </a:lnTo>
                  <a:lnTo>
                    <a:pt x="264972" y="83159"/>
                  </a:lnTo>
                  <a:lnTo>
                    <a:pt x="286461" y="121767"/>
                  </a:lnTo>
                  <a:lnTo>
                    <a:pt x="306730" y="165252"/>
                  </a:lnTo>
                  <a:lnTo>
                    <a:pt x="334010" y="212089"/>
                  </a:lnTo>
                  <a:lnTo>
                    <a:pt x="344547" y="246538"/>
                  </a:lnTo>
                  <a:lnTo>
                    <a:pt x="347821" y="267652"/>
                  </a:lnTo>
                  <a:lnTo>
                    <a:pt x="344189" y="294957"/>
                  </a:lnTo>
                  <a:lnTo>
                    <a:pt x="334010" y="347979"/>
                  </a:lnTo>
                  <a:lnTo>
                    <a:pt x="332561" y="357842"/>
                  </a:lnTo>
                  <a:lnTo>
                    <a:pt x="311804" y="393600"/>
                  </a:lnTo>
                  <a:lnTo>
                    <a:pt x="288984" y="407848"/>
                  </a:lnTo>
                  <a:lnTo>
                    <a:pt x="284480" y="410210"/>
                  </a:lnTo>
                </a:path>
                <a:path w="1038860" h="410210">
                  <a:moveTo>
                    <a:pt x="185420" y="26669"/>
                  </a:moveTo>
                  <a:lnTo>
                    <a:pt x="185420" y="26669"/>
                  </a:lnTo>
                </a:path>
                <a:path w="1038860" h="410210">
                  <a:moveTo>
                    <a:pt x="353060" y="410210"/>
                  </a:moveTo>
                  <a:lnTo>
                    <a:pt x="353060" y="410210"/>
                  </a:lnTo>
                </a:path>
                <a:path w="1038860" h="410210">
                  <a:moveTo>
                    <a:pt x="414020" y="26669"/>
                  </a:moveTo>
                  <a:lnTo>
                    <a:pt x="462635" y="50952"/>
                  </a:lnTo>
                  <a:lnTo>
                    <a:pt x="493572" y="83159"/>
                  </a:lnTo>
                  <a:lnTo>
                    <a:pt x="515061" y="121767"/>
                  </a:lnTo>
                  <a:lnTo>
                    <a:pt x="535330" y="165252"/>
                  </a:lnTo>
                  <a:lnTo>
                    <a:pt x="562610" y="212089"/>
                  </a:lnTo>
                  <a:lnTo>
                    <a:pt x="573147" y="246538"/>
                  </a:lnTo>
                  <a:lnTo>
                    <a:pt x="576421" y="267652"/>
                  </a:lnTo>
                  <a:lnTo>
                    <a:pt x="572789" y="294957"/>
                  </a:lnTo>
                  <a:lnTo>
                    <a:pt x="562610" y="347979"/>
                  </a:lnTo>
                  <a:lnTo>
                    <a:pt x="561161" y="357842"/>
                  </a:lnTo>
                  <a:lnTo>
                    <a:pt x="540404" y="393600"/>
                  </a:lnTo>
                  <a:lnTo>
                    <a:pt x="517584" y="407848"/>
                  </a:lnTo>
                  <a:lnTo>
                    <a:pt x="513080" y="410210"/>
                  </a:lnTo>
                </a:path>
                <a:path w="1038860" h="410210">
                  <a:moveTo>
                    <a:pt x="414020" y="26669"/>
                  </a:moveTo>
                  <a:lnTo>
                    <a:pt x="414020" y="26669"/>
                  </a:lnTo>
                </a:path>
                <a:path w="1038860" h="410210">
                  <a:moveTo>
                    <a:pt x="581660" y="410210"/>
                  </a:moveTo>
                  <a:lnTo>
                    <a:pt x="581660" y="410210"/>
                  </a:lnTo>
                </a:path>
                <a:path w="1038860" h="410210">
                  <a:moveTo>
                    <a:pt x="642620" y="26669"/>
                  </a:moveTo>
                  <a:lnTo>
                    <a:pt x="691235" y="50952"/>
                  </a:lnTo>
                  <a:lnTo>
                    <a:pt x="722172" y="83159"/>
                  </a:lnTo>
                  <a:lnTo>
                    <a:pt x="743661" y="121767"/>
                  </a:lnTo>
                  <a:lnTo>
                    <a:pt x="763930" y="165252"/>
                  </a:lnTo>
                  <a:lnTo>
                    <a:pt x="791210" y="212089"/>
                  </a:lnTo>
                  <a:lnTo>
                    <a:pt x="801747" y="246538"/>
                  </a:lnTo>
                  <a:lnTo>
                    <a:pt x="805021" y="267652"/>
                  </a:lnTo>
                  <a:lnTo>
                    <a:pt x="801389" y="294957"/>
                  </a:lnTo>
                  <a:lnTo>
                    <a:pt x="791210" y="347979"/>
                  </a:lnTo>
                  <a:lnTo>
                    <a:pt x="789761" y="357842"/>
                  </a:lnTo>
                  <a:lnTo>
                    <a:pt x="769004" y="393600"/>
                  </a:lnTo>
                  <a:lnTo>
                    <a:pt x="746184" y="407848"/>
                  </a:lnTo>
                  <a:lnTo>
                    <a:pt x="741680" y="410210"/>
                  </a:lnTo>
                </a:path>
                <a:path w="1038860" h="410210">
                  <a:moveTo>
                    <a:pt x="642620" y="26669"/>
                  </a:moveTo>
                  <a:lnTo>
                    <a:pt x="642620" y="26669"/>
                  </a:lnTo>
                </a:path>
                <a:path w="1038860" h="410210">
                  <a:moveTo>
                    <a:pt x="810260" y="410210"/>
                  </a:moveTo>
                  <a:lnTo>
                    <a:pt x="810260" y="410210"/>
                  </a:lnTo>
                </a:path>
                <a:path w="1038860" h="410210">
                  <a:moveTo>
                    <a:pt x="871220" y="26669"/>
                  </a:moveTo>
                  <a:lnTo>
                    <a:pt x="919835" y="50952"/>
                  </a:lnTo>
                  <a:lnTo>
                    <a:pt x="950772" y="83159"/>
                  </a:lnTo>
                  <a:lnTo>
                    <a:pt x="972261" y="121767"/>
                  </a:lnTo>
                  <a:lnTo>
                    <a:pt x="992530" y="165252"/>
                  </a:lnTo>
                  <a:lnTo>
                    <a:pt x="1019810" y="212089"/>
                  </a:lnTo>
                  <a:lnTo>
                    <a:pt x="1030347" y="246538"/>
                  </a:lnTo>
                  <a:lnTo>
                    <a:pt x="1033621" y="267652"/>
                  </a:lnTo>
                  <a:lnTo>
                    <a:pt x="1029989" y="294957"/>
                  </a:lnTo>
                  <a:lnTo>
                    <a:pt x="1019810" y="347979"/>
                  </a:lnTo>
                  <a:lnTo>
                    <a:pt x="1018361" y="357842"/>
                  </a:lnTo>
                  <a:lnTo>
                    <a:pt x="997604" y="393600"/>
                  </a:lnTo>
                  <a:lnTo>
                    <a:pt x="974784" y="407848"/>
                  </a:lnTo>
                  <a:lnTo>
                    <a:pt x="970280" y="410210"/>
                  </a:lnTo>
                </a:path>
                <a:path w="1038860" h="410210">
                  <a:moveTo>
                    <a:pt x="871220" y="26669"/>
                  </a:moveTo>
                  <a:lnTo>
                    <a:pt x="871220" y="26669"/>
                  </a:lnTo>
                </a:path>
                <a:path w="1038860" h="410210">
                  <a:moveTo>
                    <a:pt x="1038860" y="410210"/>
                  </a:moveTo>
                  <a:lnTo>
                    <a:pt x="1038860" y="41021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124199" y="2635250"/>
              <a:ext cx="342900" cy="549910"/>
            </a:xfrm>
            <a:custGeom>
              <a:avLst/>
              <a:gdLst/>
              <a:ahLst/>
              <a:cxnLst/>
              <a:rect l="l" t="t" r="r" b="b"/>
              <a:pathLst>
                <a:path w="342900" h="549910">
                  <a:moveTo>
                    <a:pt x="0" y="549910"/>
                  </a:moveTo>
                  <a:lnTo>
                    <a:pt x="342900" y="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432809" y="2575560"/>
              <a:ext cx="72390" cy="85090"/>
            </a:xfrm>
            <a:custGeom>
              <a:avLst/>
              <a:gdLst/>
              <a:ahLst/>
              <a:cxnLst/>
              <a:rect l="l" t="t" r="r" b="b"/>
              <a:pathLst>
                <a:path w="72389" h="85089">
                  <a:moveTo>
                    <a:pt x="72389" y="0"/>
                  </a:moveTo>
                  <a:lnTo>
                    <a:pt x="0" y="44450"/>
                  </a:lnTo>
                  <a:lnTo>
                    <a:pt x="63500" y="85089"/>
                  </a:lnTo>
                  <a:lnTo>
                    <a:pt x="723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333999" y="2628900"/>
              <a:ext cx="486409" cy="556260"/>
            </a:xfrm>
            <a:custGeom>
              <a:avLst/>
              <a:gdLst/>
              <a:ahLst/>
              <a:cxnLst/>
              <a:rect l="l" t="t" r="r" b="b"/>
              <a:pathLst>
                <a:path w="486410" h="556260">
                  <a:moveTo>
                    <a:pt x="0" y="556260"/>
                  </a:moveTo>
                  <a:lnTo>
                    <a:pt x="486410" y="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788660" y="2575560"/>
              <a:ext cx="78740" cy="82550"/>
            </a:xfrm>
            <a:custGeom>
              <a:avLst/>
              <a:gdLst/>
              <a:ahLst/>
              <a:cxnLst/>
              <a:rect l="l" t="t" r="r" b="b"/>
              <a:pathLst>
                <a:path w="78739" h="82550">
                  <a:moveTo>
                    <a:pt x="78739" y="0"/>
                  </a:moveTo>
                  <a:lnTo>
                    <a:pt x="0" y="31750"/>
                  </a:lnTo>
                  <a:lnTo>
                    <a:pt x="57150" y="82550"/>
                  </a:lnTo>
                  <a:lnTo>
                    <a:pt x="7873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3793490" y="2320290"/>
            <a:ext cx="133604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5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ra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spc="-5" dirty="0">
                <a:latin typeface="Times New Roman"/>
                <a:cs typeface="Times New Roman"/>
              </a:rPr>
              <a:t>s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spc="-10" dirty="0">
                <a:latin typeface="Times New Roman"/>
                <a:cs typeface="Times New Roman"/>
              </a:rPr>
              <a:t>it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g  antenna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29</a:t>
            </a:fld>
            <a:endParaRPr dirty="0"/>
          </a:p>
        </p:txBody>
      </p:sp>
      <p:sp>
        <p:nvSpPr>
          <p:cNvPr id="21" name="object 2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6309359" y="2320290"/>
            <a:ext cx="105537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ece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spc="5" dirty="0">
                <a:latin typeface="Times New Roman"/>
                <a:cs typeface="Times New Roman"/>
              </a:rPr>
              <a:t>v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g  antenna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16660" y="5063490"/>
            <a:ext cx="64998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Arial"/>
                <a:cs typeface="Arial"/>
              </a:rPr>
              <a:t>Block diagram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radio </a:t>
            </a:r>
            <a:r>
              <a:rPr sz="2400" dirty="0">
                <a:latin typeface="Arial"/>
                <a:cs typeface="Arial"/>
              </a:rPr>
              <a:t>communication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system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273050" y="368300"/>
            <a:ext cx="684974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78280" algn="l"/>
                <a:tab pos="5143500" algn="l"/>
              </a:tabLst>
            </a:pPr>
            <a:r>
              <a:rPr sz="4000" spc="-10" dirty="0"/>
              <a:t>R</a:t>
            </a:r>
            <a:r>
              <a:rPr sz="4000" spc="-5" dirty="0"/>
              <a:t>adi</a:t>
            </a:r>
            <a:r>
              <a:rPr sz="4000" dirty="0"/>
              <a:t>o	</a:t>
            </a:r>
            <a:r>
              <a:rPr sz="4000" spc="-10" dirty="0"/>
              <a:t>C</a:t>
            </a:r>
            <a:r>
              <a:rPr sz="4000" spc="-5" dirty="0"/>
              <a:t>om</a:t>
            </a:r>
            <a:r>
              <a:rPr sz="4000" dirty="0"/>
              <a:t>m</a:t>
            </a:r>
            <a:r>
              <a:rPr sz="4000" spc="-5" dirty="0"/>
              <a:t>unica</a:t>
            </a:r>
            <a:r>
              <a:rPr sz="4000" dirty="0"/>
              <a:t>t</a:t>
            </a:r>
            <a:r>
              <a:rPr sz="4000" spc="-5" dirty="0"/>
              <a:t>i</a:t>
            </a:r>
            <a:r>
              <a:rPr sz="4000" spc="-20" dirty="0"/>
              <a:t>o</a:t>
            </a:r>
            <a:r>
              <a:rPr sz="4000" dirty="0"/>
              <a:t>n	S</a:t>
            </a:r>
            <a:r>
              <a:rPr sz="4000" spc="-15" dirty="0"/>
              <a:t>y</a:t>
            </a:r>
            <a:r>
              <a:rPr sz="4000" dirty="0"/>
              <a:t>s</a:t>
            </a:r>
            <a:r>
              <a:rPr sz="4000" spc="5" dirty="0"/>
              <a:t>t</a:t>
            </a:r>
            <a:r>
              <a:rPr sz="4000" spc="-5" dirty="0"/>
              <a:t>e</a:t>
            </a:r>
            <a:r>
              <a:rPr sz="4000" dirty="0"/>
              <a:t>m</a:t>
            </a:r>
            <a:endParaRPr sz="4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050" y="368300"/>
            <a:ext cx="318389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10" dirty="0"/>
              <a:t>R</a:t>
            </a:r>
            <a:r>
              <a:rPr sz="4000" spc="-5" dirty="0"/>
              <a:t>equire</a:t>
            </a:r>
            <a:r>
              <a:rPr sz="4000" dirty="0"/>
              <a:t>m</a:t>
            </a:r>
            <a:r>
              <a:rPr sz="4000" spc="-5" dirty="0"/>
              <a:t>en</a:t>
            </a:r>
            <a:r>
              <a:rPr sz="4000" dirty="0"/>
              <a:t>ts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8354059" y="6415950"/>
            <a:ext cx="281305" cy="25463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Arial Black"/>
                <a:cs typeface="Arial Black"/>
              </a:rPr>
              <a:t>3</a:t>
            </a:fld>
            <a:endParaRPr sz="120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493520"/>
            <a:ext cx="7461250" cy="37592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93700" indent="-342900">
              <a:lnSpc>
                <a:spcPct val="100000"/>
              </a:lnSpc>
              <a:spcBef>
                <a:spcPts val="600"/>
              </a:spcBef>
              <a:buClr>
                <a:srgbClr val="996666"/>
              </a:buClr>
              <a:buSzPct val="80000"/>
              <a:buFont typeface="UnDotum"/>
              <a:buChar char=""/>
              <a:tabLst>
                <a:tab pos="393065" algn="l"/>
                <a:tab pos="393700" algn="l"/>
              </a:tabLst>
            </a:pPr>
            <a:r>
              <a:rPr sz="2000" b="1" dirty="0">
                <a:latin typeface="Arial"/>
                <a:cs typeface="Arial"/>
              </a:rPr>
              <a:t>Rate of </a:t>
            </a:r>
            <a:r>
              <a:rPr sz="2000" b="1" spc="-5" dirty="0">
                <a:latin typeface="Arial"/>
                <a:cs typeface="Arial"/>
              </a:rPr>
              <a:t>information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transfer</a:t>
            </a:r>
            <a:endParaRPr sz="2000">
              <a:latin typeface="Arial"/>
              <a:cs typeface="Arial"/>
            </a:endParaRPr>
          </a:p>
          <a:p>
            <a:pPr marL="793750" marR="43180" lvl="1" indent="-285750">
              <a:lnSpc>
                <a:spcPct val="100000"/>
              </a:lnSpc>
              <a:spcBef>
                <a:spcPts val="500"/>
              </a:spcBef>
              <a:buClr>
                <a:srgbClr val="FFCC00"/>
              </a:buClr>
              <a:buSzPct val="70000"/>
              <a:buFont typeface="UnDotum"/>
              <a:buChar char=""/>
              <a:tabLst>
                <a:tab pos="793750" algn="l"/>
              </a:tabLst>
            </a:pPr>
            <a:r>
              <a:rPr sz="2000" spc="-5" dirty="0">
                <a:latin typeface="Arial"/>
                <a:cs typeface="Arial"/>
              </a:rPr>
              <a:t>The rate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information transfer </a:t>
            </a:r>
            <a:r>
              <a:rPr sz="2000" dirty="0">
                <a:latin typeface="Arial"/>
                <a:cs typeface="Arial"/>
              </a:rPr>
              <a:t>is </a:t>
            </a:r>
            <a:r>
              <a:rPr sz="2000" spc="-5" dirty="0">
                <a:latin typeface="Arial"/>
                <a:cs typeface="Arial"/>
              </a:rPr>
              <a:t>defined </a:t>
            </a:r>
            <a:r>
              <a:rPr sz="2000" dirty="0">
                <a:latin typeface="Arial"/>
                <a:cs typeface="Arial"/>
              </a:rPr>
              <a:t>as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solidFill>
                  <a:srgbClr val="C84402"/>
                </a:solidFill>
                <a:latin typeface="Arial"/>
                <a:cs typeface="Arial"/>
              </a:rPr>
              <a:t>amount of  </a:t>
            </a:r>
            <a:r>
              <a:rPr sz="2000" spc="-5" dirty="0">
                <a:solidFill>
                  <a:srgbClr val="C84402"/>
                </a:solidFill>
                <a:latin typeface="Arial"/>
                <a:cs typeface="Arial"/>
              </a:rPr>
              <a:t>information </a:t>
            </a:r>
            <a:r>
              <a:rPr sz="2000" dirty="0">
                <a:latin typeface="Arial"/>
                <a:cs typeface="Arial"/>
              </a:rPr>
              <a:t>that must </a:t>
            </a:r>
            <a:r>
              <a:rPr sz="2000" spc="-5" dirty="0">
                <a:latin typeface="Arial"/>
                <a:cs typeface="Arial"/>
              </a:rPr>
              <a:t>be </a:t>
            </a:r>
            <a:r>
              <a:rPr sz="2000" dirty="0">
                <a:latin typeface="Arial"/>
                <a:cs typeface="Arial"/>
              </a:rPr>
              <a:t>communicated </a:t>
            </a:r>
            <a:r>
              <a:rPr sz="2000" spc="-5" dirty="0">
                <a:latin typeface="Arial"/>
                <a:cs typeface="Arial"/>
              </a:rPr>
              <a:t>from </a:t>
            </a:r>
            <a:r>
              <a:rPr sz="2000" dirty="0">
                <a:latin typeface="Arial"/>
                <a:cs typeface="Arial"/>
              </a:rPr>
              <a:t>source to  </a:t>
            </a:r>
            <a:r>
              <a:rPr sz="2000" spc="-5" dirty="0">
                <a:latin typeface="Arial"/>
                <a:cs typeface="Arial"/>
              </a:rPr>
              <a:t>destination.</a:t>
            </a:r>
            <a:endParaRPr sz="2000">
              <a:latin typeface="Arial"/>
              <a:cs typeface="Arial"/>
            </a:endParaRPr>
          </a:p>
          <a:p>
            <a:pPr marL="793750" marR="131445" lvl="1" indent="-285750" algn="just">
              <a:lnSpc>
                <a:spcPct val="100000"/>
              </a:lnSpc>
              <a:spcBef>
                <a:spcPts val="500"/>
              </a:spcBef>
              <a:buClr>
                <a:srgbClr val="FFCC00"/>
              </a:buClr>
              <a:buSzPct val="70000"/>
              <a:buFont typeface="UnDotum"/>
              <a:buChar char=""/>
              <a:tabLst>
                <a:tab pos="793750" algn="l"/>
              </a:tabLst>
            </a:pPr>
            <a:r>
              <a:rPr sz="2000" spc="-5" dirty="0">
                <a:latin typeface="Arial"/>
                <a:cs typeface="Arial"/>
              </a:rPr>
              <a:t>It will determined the </a:t>
            </a:r>
            <a:r>
              <a:rPr sz="2000" dirty="0">
                <a:solidFill>
                  <a:srgbClr val="C84402"/>
                </a:solidFill>
                <a:latin typeface="Arial"/>
                <a:cs typeface="Arial"/>
              </a:rPr>
              <a:t>physical </a:t>
            </a:r>
            <a:r>
              <a:rPr sz="2000" spc="-5" dirty="0">
                <a:solidFill>
                  <a:srgbClr val="C84402"/>
                </a:solidFill>
                <a:latin typeface="Arial"/>
                <a:cs typeface="Arial"/>
              </a:rPr>
              <a:t>form </a:t>
            </a:r>
            <a:r>
              <a:rPr sz="2000" dirty="0">
                <a:solidFill>
                  <a:srgbClr val="C84402"/>
                </a:solidFill>
                <a:latin typeface="Arial"/>
                <a:cs typeface="Arial"/>
              </a:rPr>
              <a:t>and technique </a:t>
            </a:r>
            <a:r>
              <a:rPr sz="2000" dirty="0">
                <a:latin typeface="Arial"/>
                <a:cs typeface="Arial"/>
              </a:rPr>
              <a:t>used to  </a:t>
            </a:r>
            <a:r>
              <a:rPr sz="2000" spc="-5" dirty="0">
                <a:latin typeface="Arial"/>
                <a:cs typeface="Arial"/>
              </a:rPr>
              <a:t>transmit </a:t>
            </a:r>
            <a:r>
              <a:rPr sz="2000" dirty="0">
                <a:latin typeface="Arial"/>
                <a:cs typeface="Arial"/>
              </a:rPr>
              <a:t>and receive </a:t>
            </a:r>
            <a:r>
              <a:rPr sz="2000" spc="-5" dirty="0">
                <a:latin typeface="Arial"/>
                <a:cs typeface="Arial"/>
              </a:rPr>
              <a:t>information </a:t>
            </a:r>
            <a:r>
              <a:rPr sz="200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therefore determines  the way system is </a:t>
            </a:r>
            <a:r>
              <a:rPr sz="2000" dirty="0">
                <a:latin typeface="Arial"/>
                <a:cs typeface="Arial"/>
              </a:rPr>
              <a:t>designed and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constructed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FFCC00"/>
              </a:buClr>
              <a:buFont typeface="UnDotum"/>
              <a:buChar char=""/>
            </a:pPr>
            <a:endParaRPr sz="2950">
              <a:latin typeface="Arial"/>
              <a:cs typeface="Arial"/>
            </a:endParaRPr>
          </a:p>
          <a:p>
            <a:pPr marL="393700" indent="-342900">
              <a:lnSpc>
                <a:spcPct val="100000"/>
              </a:lnSpc>
              <a:buClr>
                <a:srgbClr val="996666"/>
              </a:buClr>
              <a:buSzPct val="80000"/>
              <a:buFont typeface="UnDotum"/>
              <a:buChar char=""/>
              <a:tabLst>
                <a:tab pos="393065" algn="l"/>
                <a:tab pos="393700" algn="l"/>
              </a:tabLst>
            </a:pPr>
            <a:r>
              <a:rPr sz="2000" b="1" spc="-5" dirty="0">
                <a:latin typeface="Arial"/>
                <a:cs typeface="Arial"/>
              </a:rPr>
              <a:t>Purity of signal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received</a:t>
            </a:r>
            <a:endParaRPr sz="2000">
              <a:latin typeface="Arial"/>
              <a:cs typeface="Arial"/>
            </a:endParaRPr>
          </a:p>
          <a:p>
            <a:pPr marL="793750" marR="268605" lvl="1" indent="-285750" algn="just">
              <a:lnSpc>
                <a:spcPct val="100000"/>
              </a:lnSpc>
              <a:spcBef>
                <a:spcPts val="500"/>
              </a:spcBef>
              <a:buClr>
                <a:srgbClr val="FFCC00"/>
              </a:buClr>
              <a:buSzPct val="70000"/>
              <a:buFont typeface="UnDotum"/>
              <a:buChar char=""/>
              <a:tabLst>
                <a:tab pos="793750" algn="l"/>
              </a:tabLst>
            </a:pPr>
            <a:r>
              <a:rPr sz="2000" spc="-5" dirty="0">
                <a:latin typeface="Arial"/>
                <a:cs typeface="Arial"/>
              </a:rPr>
              <a:t>The </a:t>
            </a:r>
            <a:r>
              <a:rPr sz="2000" spc="-5" dirty="0">
                <a:solidFill>
                  <a:srgbClr val="C84402"/>
                </a:solidFill>
                <a:latin typeface="Arial"/>
                <a:cs typeface="Arial"/>
              </a:rPr>
              <a:t>received </a:t>
            </a:r>
            <a:r>
              <a:rPr sz="2000" dirty="0">
                <a:solidFill>
                  <a:srgbClr val="C84402"/>
                </a:solidFill>
                <a:latin typeface="Arial"/>
                <a:cs typeface="Arial"/>
              </a:rPr>
              <a:t>signal </a:t>
            </a:r>
            <a:r>
              <a:rPr sz="2000" dirty="0">
                <a:latin typeface="Arial"/>
                <a:cs typeface="Arial"/>
              </a:rPr>
              <a:t>must be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same as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spc="-5" dirty="0">
                <a:solidFill>
                  <a:srgbClr val="C84402"/>
                </a:solidFill>
                <a:latin typeface="Arial"/>
                <a:cs typeface="Arial"/>
              </a:rPr>
              <a:t>transmitted 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signal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050" y="368300"/>
            <a:ext cx="445071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87980" algn="l"/>
              </a:tabLst>
            </a:pPr>
            <a:r>
              <a:rPr sz="4000" dirty="0"/>
              <a:t>P</a:t>
            </a:r>
            <a:r>
              <a:rPr sz="4000" spc="-5" dirty="0"/>
              <a:t>ropagati</a:t>
            </a:r>
            <a:r>
              <a:rPr sz="4000" spc="-10" dirty="0"/>
              <a:t>o</a:t>
            </a:r>
            <a:r>
              <a:rPr sz="4000" dirty="0"/>
              <a:t>n	</a:t>
            </a:r>
            <a:r>
              <a:rPr sz="4000" spc="-20" dirty="0"/>
              <a:t>W</a:t>
            </a:r>
            <a:r>
              <a:rPr sz="4000" spc="-5" dirty="0"/>
              <a:t>a</a:t>
            </a:r>
            <a:r>
              <a:rPr sz="4000" dirty="0"/>
              <a:t>v</a:t>
            </a:r>
            <a:r>
              <a:rPr sz="4000" spc="-5" dirty="0"/>
              <a:t>e</a:t>
            </a:r>
            <a:r>
              <a:rPr sz="4000" dirty="0"/>
              <a:t>s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30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7540" y="1596390"/>
            <a:ext cx="7651750" cy="4320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There are three </a:t>
            </a:r>
            <a:r>
              <a:rPr sz="2400" dirty="0">
                <a:latin typeface="Arial"/>
                <a:cs typeface="Arial"/>
              </a:rPr>
              <a:t>main type </a:t>
            </a:r>
            <a:r>
              <a:rPr sz="2400" spc="-5" dirty="0">
                <a:latin typeface="Arial"/>
                <a:cs typeface="Arial"/>
              </a:rPr>
              <a:t>of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propagations: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000">
              <a:latin typeface="Arial"/>
              <a:cs typeface="Arial"/>
            </a:endParaRPr>
          </a:p>
          <a:p>
            <a:pPr marL="406400" indent="-342900">
              <a:lnSpc>
                <a:spcPct val="100000"/>
              </a:lnSpc>
              <a:buClr>
                <a:srgbClr val="996666"/>
              </a:buClr>
              <a:buSzPct val="80000"/>
              <a:buFont typeface="UnDotum"/>
              <a:buChar char=""/>
              <a:tabLst>
                <a:tab pos="405765" algn="l"/>
                <a:tab pos="406400" algn="l"/>
              </a:tabLst>
            </a:pPr>
            <a:r>
              <a:rPr sz="2000" b="1" spc="-5" dirty="0">
                <a:solidFill>
                  <a:srgbClr val="C84402"/>
                </a:solidFill>
                <a:latin typeface="Arial"/>
                <a:cs typeface="Arial"/>
              </a:rPr>
              <a:t>Ground </a:t>
            </a:r>
            <a:r>
              <a:rPr sz="2000" b="1" spc="10" dirty="0">
                <a:solidFill>
                  <a:srgbClr val="C84402"/>
                </a:solidFill>
                <a:latin typeface="Arial"/>
                <a:cs typeface="Arial"/>
              </a:rPr>
              <a:t>wave</a:t>
            </a:r>
            <a:r>
              <a:rPr sz="2000" b="1" spc="-10" dirty="0">
                <a:solidFill>
                  <a:srgbClr val="C84402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84402"/>
                </a:solidFill>
                <a:latin typeface="Arial"/>
                <a:cs typeface="Arial"/>
              </a:rPr>
              <a:t>propagation</a:t>
            </a:r>
            <a:endParaRPr sz="2000">
              <a:latin typeface="Arial"/>
              <a:cs typeface="Arial"/>
            </a:endParaRPr>
          </a:p>
          <a:p>
            <a:pPr marL="806450" lvl="1" indent="-285750">
              <a:lnSpc>
                <a:spcPct val="100000"/>
              </a:lnSpc>
              <a:spcBef>
                <a:spcPts val="260"/>
              </a:spcBef>
              <a:buClr>
                <a:srgbClr val="FFCC00"/>
              </a:buClr>
              <a:buSzPct val="70000"/>
              <a:buFont typeface="UnDotum"/>
              <a:buChar char=""/>
              <a:tabLst>
                <a:tab pos="806450" algn="l"/>
              </a:tabLst>
            </a:pPr>
            <a:r>
              <a:rPr sz="2000" spc="-5" dirty="0">
                <a:latin typeface="Arial"/>
                <a:cs typeface="Arial"/>
              </a:rPr>
              <a:t>Dominants </a:t>
            </a:r>
            <a:r>
              <a:rPr sz="2000" dirty="0">
                <a:latin typeface="Arial"/>
                <a:cs typeface="Arial"/>
              </a:rPr>
              <a:t>mode </a:t>
            </a:r>
            <a:r>
              <a:rPr sz="2000" spc="-5" dirty="0">
                <a:latin typeface="Arial"/>
                <a:cs typeface="Arial"/>
              </a:rPr>
              <a:t>for </a:t>
            </a:r>
            <a:r>
              <a:rPr sz="2000" dirty="0">
                <a:latin typeface="Arial"/>
                <a:cs typeface="Arial"/>
              </a:rPr>
              <a:t>frequencies </a:t>
            </a:r>
            <a:r>
              <a:rPr sz="2000" b="1" spc="-5" dirty="0">
                <a:latin typeface="Arial"/>
                <a:cs typeface="Arial"/>
              </a:rPr>
              <a:t>below </a:t>
            </a:r>
            <a:r>
              <a:rPr sz="2000" b="1" dirty="0">
                <a:latin typeface="Arial"/>
                <a:cs typeface="Arial"/>
              </a:rPr>
              <a:t>2</a:t>
            </a:r>
            <a:r>
              <a:rPr sz="2000" b="1" spc="100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MHz</a:t>
            </a:r>
            <a:endParaRPr sz="2000">
              <a:latin typeface="Arial"/>
              <a:cs typeface="Arial"/>
            </a:endParaRPr>
          </a:p>
          <a:p>
            <a:pPr marL="806450" marR="362585" lvl="1" indent="-285750">
              <a:lnSpc>
                <a:spcPts val="2160"/>
              </a:lnSpc>
              <a:spcBef>
                <a:spcPts val="520"/>
              </a:spcBef>
              <a:buClr>
                <a:srgbClr val="FFCC00"/>
              </a:buClr>
              <a:buSzPct val="70000"/>
              <a:buFont typeface="UnDotum"/>
              <a:buChar char=""/>
              <a:tabLst>
                <a:tab pos="806450" algn="l"/>
              </a:tabLst>
            </a:pPr>
            <a:r>
              <a:rPr sz="2000" spc="-5" dirty="0">
                <a:latin typeface="Arial"/>
                <a:cs typeface="Arial"/>
              </a:rPr>
              <a:t>The movement </a:t>
            </a:r>
            <a:r>
              <a:rPr sz="2000" dirty="0">
                <a:latin typeface="Arial"/>
                <a:cs typeface="Arial"/>
              </a:rPr>
              <a:t>tend </a:t>
            </a:r>
            <a:r>
              <a:rPr sz="2000" spc="-5" dirty="0">
                <a:latin typeface="Arial"/>
                <a:cs typeface="Arial"/>
              </a:rPr>
              <a:t>to follow the </a:t>
            </a:r>
            <a:r>
              <a:rPr sz="2000" dirty="0">
                <a:latin typeface="Arial"/>
                <a:cs typeface="Arial"/>
              </a:rPr>
              <a:t>contour of </a:t>
            </a:r>
            <a:r>
              <a:rPr sz="2000" spc="-5" dirty="0">
                <a:latin typeface="Arial"/>
                <a:cs typeface="Arial"/>
              </a:rPr>
              <a:t>the earth </a:t>
            </a:r>
            <a:r>
              <a:rPr sz="2000" spc="-10" dirty="0">
                <a:latin typeface="Arial"/>
                <a:cs typeface="Arial"/>
              </a:rPr>
              <a:t>with  </a:t>
            </a:r>
            <a:r>
              <a:rPr sz="2000" spc="-5" dirty="0">
                <a:latin typeface="Arial"/>
                <a:cs typeface="Arial"/>
              </a:rPr>
              <a:t>large </a:t>
            </a:r>
            <a:r>
              <a:rPr sz="2000" dirty="0">
                <a:latin typeface="Arial"/>
                <a:cs typeface="Arial"/>
              </a:rPr>
              <a:t>antenna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size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Clr>
                <a:srgbClr val="FFCC00"/>
              </a:buClr>
              <a:buFont typeface="UnDotum"/>
              <a:buChar char=""/>
            </a:pPr>
            <a:endParaRPr sz="2500">
              <a:latin typeface="Arial"/>
              <a:cs typeface="Arial"/>
            </a:endParaRPr>
          </a:p>
          <a:p>
            <a:pPr marL="406400" indent="-342900">
              <a:lnSpc>
                <a:spcPct val="100000"/>
              </a:lnSpc>
              <a:buClr>
                <a:srgbClr val="996666"/>
              </a:buClr>
              <a:buSzPct val="80000"/>
              <a:buFont typeface="UnDotum"/>
              <a:buChar char=""/>
              <a:tabLst>
                <a:tab pos="405765" algn="l"/>
                <a:tab pos="406400" algn="l"/>
              </a:tabLst>
            </a:pPr>
            <a:r>
              <a:rPr sz="2000" b="1" dirty="0">
                <a:solidFill>
                  <a:srgbClr val="C84402"/>
                </a:solidFill>
                <a:latin typeface="Arial"/>
                <a:cs typeface="Arial"/>
              </a:rPr>
              <a:t>Sky-wave</a:t>
            </a:r>
            <a:r>
              <a:rPr sz="2000" b="1" spc="-15" dirty="0">
                <a:solidFill>
                  <a:srgbClr val="C84402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84402"/>
                </a:solidFill>
                <a:latin typeface="Arial"/>
                <a:cs typeface="Arial"/>
              </a:rPr>
              <a:t>propagation</a:t>
            </a:r>
            <a:endParaRPr sz="2000">
              <a:latin typeface="Arial"/>
              <a:cs typeface="Arial"/>
            </a:endParaRPr>
          </a:p>
          <a:p>
            <a:pPr marL="806450" lvl="1" indent="-285750">
              <a:lnSpc>
                <a:spcPct val="100000"/>
              </a:lnSpc>
              <a:spcBef>
                <a:spcPts val="260"/>
              </a:spcBef>
              <a:buClr>
                <a:srgbClr val="FFCC00"/>
              </a:buClr>
              <a:buSzPct val="70000"/>
              <a:buFont typeface="UnDotum"/>
              <a:buChar char=""/>
              <a:tabLst>
                <a:tab pos="806450" algn="l"/>
              </a:tabLst>
            </a:pPr>
            <a:r>
              <a:rPr sz="2000" spc="-5" dirty="0">
                <a:latin typeface="Arial"/>
                <a:cs typeface="Arial"/>
              </a:rPr>
              <a:t>Dominants </a:t>
            </a:r>
            <a:r>
              <a:rPr sz="2000" dirty="0">
                <a:latin typeface="Arial"/>
                <a:cs typeface="Arial"/>
              </a:rPr>
              <a:t>mode </a:t>
            </a:r>
            <a:r>
              <a:rPr sz="2000" spc="-5" dirty="0">
                <a:latin typeface="Arial"/>
                <a:cs typeface="Arial"/>
              </a:rPr>
              <a:t>for </a:t>
            </a:r>
            <a:r>
              <a:rPr sz="2000" dirty="0">
                <a:latin typeface="Arial"/>
                <a:cs typeface="Arial"/>
              </a:rPr>
              <a:t>frequencies </a:t>
            </a:r>
            <a:r>
              <a:rPr sz="2000" spc="-5" dirty="0">
                <a:latin typeface="Arial"/>
                <a:cs typeface="Arial"/>
              </a:rPr>
              <a:t>between </a:t>
            </a:r>
            <a:r>
              <a:rPr sz="2000" dirty="0">
                <a:latin typeface="Arial"/>
                <a:cs typeface="Arial"/>
              </a:rPr>
              <a:t>2 – </a:t>
            </a:r>
            <a:r>
              <a:rPr sz="2000" spc="-5" dirty="0">
                <a:latin typeface="Arial"/>
                <a:cs typeface="Arial"/>
              </a:rPr>
              <a:t>30 </a:t>
            </a:r>
            <a:r>
              <a:rPr sz="2000" spc="-10" dirty="0">
                <a:latin typeface="Arial"/>
                <a:cs typeface="Arial"/>
              </a:rPr>
              <a:t>MHz </a:t>
            </a:r>
            <a:r>
              <a:rPr sz="2000" dirty="0">
                <a:latin typeface="Arial"/>
                <a:cs typeface="Arial"/>
              </a:rPr>
              <a:t>range</a:t>
            </a:r>
            <a:endParaRPr sz="2000">
              <a:latin typeface="Arial"/>
              <a:cs typeface="Arial"/>
            </a:endParaRPr>
          </a:p>
          <a:p>
            <a:pPr marL="806450" marR="297815" lvl="1" indent="-285750">
              <a:lnSpc>
                <a:spcPts val="2160"/>
              </a:lnSpc>
              <a:spcBef>
                <a:spcPts val="530"/>
              </a:spcBef>
              <a:buClr>
                <a:srgbClr val="FFCC00"/>
              </a:buClr>
              <a:buSzPct val="70000"/>
              <a:buFont typeface="UnDotum"/>
              <a:buChar char=""/>
              <a:tabLst>
                <a:tab pos="806450" algn="l"/>
              </a:tabLst>
            </a:pPr>
            <a:r>
              <a:rPr sz="2000" dirty="0">
                <a:latin typeface="Arial"/>
                <a:cs typeface="Arial"/>
              </a:rPr>
              <a:t>Coverage </a:t>
            </a:r>
            <a:r>
              <a:rPr sz="2000" spc="-5" dirty="0">
                <a:latin typeface="Arial"/>
                <a:cs typeface="Arial"/>
              </a:rPr>
              <a:t>is obtained by reflection the wave </a:t>
            </a:r>
            <a:r>
              <a:rPr sz="2000" dirty="0">
                <a:latin typeface="Arial"/>
                <a:cs typeface="Arial"/>
              </a:rPr>
              <a:t>at ionosphere  and </a:t>
            </a:r>
            <a:r>
              <a:rPr sz="2000" spc="-5" dirty="0">
                <a:latin typeface="Arial"/>
                <a:cs typeface="Arial"/>
              </a:rPr>
              <a:t>at the </a:t>
            </a:r>
            <a:r>
              <a:rPr sz="2000" dirty="0">
                <a:latin typeface="Arial"/>
                <a:cs typeface="Arial"/>
              </a:rPr>
              <a:t>earth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boundaries</a:t>
            </a:r>
            <a:endParaRPr sz="2000">
              <a:latin typeface="Arial"/>
              <a:cs typeface="Arial"/>
            </a:endParaRPr>
          </a:p>
          <a:p>
            <a:pPr marL="806450" lvl="1" indent="-285750">
              <a:lnSpc>
                <a:spcPts val="2280"/>
              </a:lnSpc>
              <a:spcBef>
                <a:spcPts val="229"/>
              </a:spcBef>
              <a:buClr>
                <a:srgbClr val="FFCC00"/>
              </a:buClr>
              <a:buSzPct val="70000"/>
              <a:buFont typeface="UnDotum"/>
              <a:buChar char=""/>
              <a:tabLst>
                <a:tab pos="806450" algn="l"/>
              </a:tabLst>
            </a:pPr>
            <a:r>
              <a:rPr sz="2000" spc="-5" dirty="0">
                <a:latin typeface="Arial"/>
                <a:cs typeface="Arial"/>
              </a:rPr>
              <a:t>This is </a:t>
            </a:r>
            <a:r>
              <a:rPr sz="2000" dirty="0">
                <a:latin typeface="Arial"/>
                <a:cs typeface="Arial"/>
              </a:rPr>
              <a:t>because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index </a:t>
            </a:r>
            <a:r>
              <a:rPr sz="2000" b="1" spc="-5" dirty="0">
                <a:latin typeface="Arial"/>
                <a:cs typeface="Arial"/>
              </a:rPr>
              <a:t>refractions of the</a:t>
            </a:r>
            <a:r>
              <a:rPr sz="2000" b="1" spc="4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ionosphere</a:t>
            </a:r>
            <a:endParaRPr sz="2000">
              <a:latin typeface="Arial"/>
              <a:cs typeface="Arial"/>
            </a:endParaRPr>
          </a:p>
          <a:p>
            <a:pPr marL="806450">
              <a:lnSpc>
                <a:spcPts val="2280"/>
              </a:lnSpc>
            </a:pPr>
            <a:r>
              <a:rPr sz="2000" spc="-5" dirty="0">
                <a:latin typeface="Arial"/>
                <a:cs typeface="Arial"/>
              </a:rPr>
              <a:t>varies with the altitude as the ionization </a:t>
            </a:r>
            <a:r>
              <a:rPr sz="2000" dirty="0">
                <a:latin typeface="Arial"/>
                <a:cs typeface="Arial"/>
              </a:rPr>
              <a:t>density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changes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050" y="368300"/>
            <a:ext cx="445071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87980" algn="l"/>
              </a:tabLst>
            </a:pPr>
            <a:r>
              <a:rPr sz="4000" dirty="0"/>
              <a:t>P</a:t>
            </a:r>
            <a:r>
              <a:rPr sz="4000" spc="-5" dirty="0"/>
              <a:t>ropagati</a:t>
            </a:r>
            <a:r>
              <a:rPr sz="4000" spc="-10" dirty="0"/>
              <a:t>o</a:t>
            </a:r>
            <a:r>
              <a:rPr sz="4000" dirty="0"/>
              <a:t>n	</a:t>
            </a:r>
            <a:r>
              <a:rPr sz="4000" spc="-20" dirty="0"/>
              <a:t>W</a:t>
            </a:r>
            <a:r>
              <a:rPr sz="4000" spc="-5" dirty="0"/>
              <a:t>a</a:t>
            </a:r>
            <a:r>
              <a:rPr sz="4000" dirty="0"/>
              <a:t>v</a:t>
            </a:r>
            <a:r>
              <a:rPr sz="4000" spc="-5" dirty="0"/>
              <a:t>e</a:t>
            </a:r>
            <a:r>
              <a:rPr sz="4000" dirty="0"/>
              <a:t>s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31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633220"/>
            <a:ext cx="7702550" cy="3086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93750" indent="-285750">
              <a:lnSpc>
                <a:spcPct val="100000"/>
              </a:lnSpc>
              <a:spcBef>
                <a:spcPts val="100"/>
              </a:spcBef>
              <a:buClr>
                <a:srgbClr val="FFCC00"/>
              </a:buClr>
              <a:buSzPct val="70000"/>
              <a:buFont typeface="UnDotum"/>
              <a:buChar char=""/>
              <a:tabLst>
                <a:tab pos="793750" algn="l"/>
              </a:tabLst>
            </a:pPr>
            <a:r>
              <a:rPr sz="2000" spc="-5" dirty="0">
                <a:latin typeface="Arial"/>
                <a:cs typeface="Arial"/>
              </a:rPr>
              <a:t>There </a:t>
            </a:r>
            <a:r>
              <a:rPr sz="2000" dirty="0">
                <a:latin typeface="Arial"/>
                <a:cs typeface="Arial"/>
              </a:rPr>
              <a:t>are areas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b="1" spc="-5" dirty="0">
                <a:latin typeface="Arial"/>
                <a:cs typeface="Arial"/>
              </a:rPr>
              <a:t>no coverage along the </a:t>
            </a:r>
            <a:r>
              <a:rPr sz="2000" b="1" dirty="0">
                <a:latin typeface="Arial"/>
                <a:cs typeface="Arial"/>
              </a:rPr>
              <a:t>earth</a:t>
            </a:r>
            <a:r>
              <a:rPr sz="2000" b="1" spc="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surface</a:t>
            </a:r>
            <a:endParaRPr sz="2000">
              <a:latin typeface="Arial"/>
              <a:cs typeface="Arial"/>
            </a:endParaRPr>
          </a:p>
          <a:p>
            <a:pPr marL="79375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between transmitting </a:t>
            </a:r>
            <a:r>
              <a:rPr sz="2000" dirty="0">
                <a:latin typeface="Arial"/>
                <a:cs typeface="Arial"/>
              </a:rPr>
              <a:t>and receiving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antenna</a:t>
            </a:r>
            <a:endParaRPr sz="2000">
              <a:latin typeface="Arial"/>
              <a:cs typeface="Arial"/>
            </a:endParaRPr>
          </a:p>
          <a:p>
            <a:pPr marL="793750" indent="-285750">
              <a:lnSpc>
                <a:spcPct val="100000"/>
              </a:lnSpc>
              <a:spcBef>
                <a:spcPts val="500"/>
              </a:spcBef>
              <a:buClr>
                <a:srgbClr val="FFCC00"/>
              </a:buClr>
              <a:buSzPct val="70000"/>
              <a:buFont typeface="UnDotum"/>
              <a:buChar char=""/>
              <a:tabLst>
                <a:tab pos="793750" algn="l"/>
              </a:tabLst>
            </a:pPr>
            <a:r>
              <a:rPr sz="2000" spc="-5" dirty="0">
                <a:latin typeface="Arial"/>
                <a:cs typeface="Arial"/>
              </a:rPr>
              <a:t>The angle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reflection </a:t>
            </a:r>
            <a:r>
              <a:rPr sz="200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loss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dirty="0">
                <a:latin typeface="Arial"/>
                <a:cs typeface="Arial"/>
              </a:rPr>
              <a:t>signal depend on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the</a:t>
            </a:r>
            <a:endParaRPr sz="2000">
              <a:latin typeface="Arial"/>
              <a:cs typeface="Arial"/>
            </a:endParaRPr>
          </a:p>
          <a:p>
            <a:pPr marL="793750">
              <a:lnSpc>
                <a:spcPct val="100000"/>
              </a:lnSpc>
            </a:pPr>
            <a:r>
              <a:rPr sz="2000" b="1" spc="-5" dirty="0">
                <a:latin typeface="Arial"/>
                <a:cs typeface="Arial"/>
              </a:rPr>
              <a:t>frequency, time, </a:t>
            </a:r>
            <a:r>
              <a:rPr sz="2000" b="1" dirty="0">
                <a:latin typeface="Arial"/>
                <a:cs typeface="Arial"/>
              </a:rPr>
              <a:t>season, </a:t>
            </a:r>
            <a:r>
              <a:rPr sz="2000" b="1" spc="-5" dirty="0">
                <a:latin typeface="Arial"/>
                <a:cs typeface="Arial"/>
              </a:rPr>
              <a:t>activities </a:t>
            </a:r>
            <a:r>
              <a:rPr sz="2000" spc="-5" dirty="0">
                <a:latin typeface="Arial"/>
                <a:cs typeface="Arial"/>
              </a:rPr>
              <a:t>of the </a:t>
            </a:r>
            <a:r>
              <a:rPr sz="2000" dirty="0">
                <a:latin typeface="Arial"/>
                <a:cs typeface="Arial"/>
              </a:rPr>
              <a:t>sun </a:t>
            </a:r>
            <a:r>
              <a:rPr sz="2000" spc="-5" dirty="0">
                <a:latin typeface="Arial"/>
                <a:cs typeface="Arial"/>
              </a:rPr>
              <a:t>etc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50">
              <a:latin typeface="Arial"/>
              <a:cs typeface="Arial"/>
            </a:endParaRPr>
          </a:p>
          <a:p>
            <a:pPr marL="393700" indent="-342900">
              <a:lnSpc>
                <a:spcPct val="100000"/>
              </a:lnSpc>
              <a:buClr>
                <a:srgbClr val="996666"/>
              </a:buClr>
              <a:buSzPct val="80000"/>
              <a:buFont typeface="UnDotum"/>
              <a:buChar char=""/>
              <a:tabLst>
                <a:tab pos="393065" algn="l"/>
                <a:tab pos="393700" algn="l"/>
              </a:tabLst>
            </a:pPr>
            <a:r>
              <a:rPr sz="2000" b="1" spc="-5" dirty="0">
                <a:solidFill>
                  <a:srgbClr val="C84402"/>
                </a:solidFill>
                <a:latin typeface="Arial"/>
                <a:cs typeface="Arial"/>
              </a:rPr>
              <a:t>Space </a:t>
            </a:r>
            <a:r>
              <a:rPr sz="2000" b="1" spc="10" dirty="0">
                <a:solidFill>
                  <a:srgbClr val="C84402"/>
                </a:solidFill>
                <a:latin typeface="Arial"/>
                <a:cs typeface="Arial"/>
              </a:rPr>
              <a:t>wave </a:t>
            </a:r>
            <a:r>
              <a:rPr sz="2000" b="1" spc="-5" dirty="0">
                <a:solidFill>
                  <a:srgbClr val="C84402"/>
                </a:solidFill>
                <a:latin typeface="Arial"/>
                <a:cs typeface="Arial"/>
              </a:rPr>
              <a:t>propagation</a:t>
            </a:r>
            <a:r>
              <a:rPr sz="2000" b="1" spc="-30" dirty="0">
                <a:solidFill>
                  <a:srgbClr val="C84402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C84402"/>
                </a:solidFill>
                <a:latin typeface="Arial"/>
                <a:cs typeface="Arial"/>
              </a:rPr>
              <a:t>(LOS)</a:t>
            </a:r>
            <a:endParaRPr sz="2000">
              <a:latin typeface="Arial"/>
              <a:cs typeface="Arial"/>
            </a:endParaRPr>
          </a:p>
          <a:p>
            <a:pPr marL="793750" marR="477520" lvl="1" indent="-285750">
              <a:lnSpc>
                <a:spcPct val="100000"/>
              </a:lnSpc>
              <a:spcBef>
                <a:spcPts val="500"/>
              </a:spcBef>
              <a:buClr>
                <a:srgbClr val="FFCC00"/>
              </a:buClr>
              <a:buSzPct val="70000"/>
              <a:buFont typeface="UnDotum"/>
              <a:buChar char=""/>
              <a:tabLst>
                <a:tab pos="793750" algn="l"/>
              </a:tabLst>
            </a:pPr>
            <a:r>
              <a:rPr sz="2000" spc="-5" dirty="0">
                <a:latin typeface="Arial"/>
                <a:cs typeface="Arial"/>
              </a:rPr>
              <a:t>Dominants </a:t>
            </a:r>
            <a:r>
              <a:rPr sz="2000" dirty="0">
                <a:latin typeface="Arial"/>
                <a:cs typeface="Arial"/>
              </a:rPr>
              <a:t>mode </a:t>
            </a:r>
            <a:r>
              <a:rPr sz="2000" spc="-5" dirty="0">
                <a:latin typeface="Arial"/>
                <a:cs typeface="Arial"/>
              </a:rPr>
              <a:t>for </a:t>
            </a:r>
            <a:r>
              <a:rPr sz="2000" dirty="0">
                <a:latin typeface="Arial"/>
                <a:cs typeface="Arial"/>
              </a:rPr>
              <a:t>frequencies </a:t>
            </a:r>
            <a:r>
              <a:rPr sz="2000" spc="-5" dirty="0">
                <a:latin typeface="Arial"/>
                <a:cs typeface="Arial"/>
              </a:rPr>
              <a:t>above </a:t>
            </a:r>
            <a:r>
              <a:rPr sz="2000" b="1" dirty="0">
                <a:latin typeface="Arial"/>
                <a:cs typeface="Arial"/>
              </a:rPr>
              <a:t>30 </a:t>
            </a:r>
            <a:r>
              <a:rPr sz="2000" b="1" spc="10" dirty="0">
                <a:latin typeface="Arial"/>
                <a:cs typeface="Arial"/>
              </a:rPr>
              <a:t>MHz </a:t>
            </a:r>
            <a:r>
              <a:rPr sz="2000" spc="-5" dirty="0">
                <a:latin typeface="Arial"/>
                <a:cs typeface="Arial"/>
              </a:rPr>
              <a:t>where in  propagates </a:t>
            </a:r>
            <a:r>
              <a:rPr sz="2000" dirty="0">
                <a:latin typeface="Arial"/>
                <a:cs typeface="Arial"/>
              </a:rPr>
              <a:t>in straight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line</a:t>
            </a:r>
            <a:endParaRPr sz="2000">
              <a:latin typeface="Arial"/>
              <a:cs typeface="Arial"/>
            </a:endParaRPr>
          </a:p>
          <a:p>
            <a:pPr marL="793750" lvl="1" indent="-285750">
              <a:lnSpc>
                <a:spcPct val="100000"/>
              </a:lnSpc>
              <a:spcBef>
                <a:spcPts val="500"/>
              </a:spcBef>
              <a:buClr>
                <a:srgbClr val="FFCC00"/>
              </a:buClr>
              <a:buSzPct val="70000"/>
              <a:buFont typeface="UnDotum"/>
              <a:buChar char=""/>
              <a:tabLst>
                <a:tab pos="793750" algn="l"/>
              </a:tabLst>
            </a:pPr>
            <a:r>
              <a:rPr sz="2000" dirty="0">
                <a:latin typeface="Arial"/>
                <a:cs typeface="Arial"/>
              </a:rPr>
              <a:t>No refraction and can </a:t>
            </a:r>
            <a:r>
              <a:rPr sz="2000" spc="-5" dirty="0">
                <a:latin typeface="Arial"/>
                <a:cs typeface="Arial"/>
              </a:rPr>
              <a:t>almost </a:t>
            </a:r>
            <a:r>
              <a:rPr sz="2000" dirty="0">
                <a:latin typeface="Arial"/>
                <a:cs typeface="Arial"/>
              </a:rPr>
              <a:t>propagates through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ionosphere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050" y="368300"/>
            <a:ext cx="445071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87980" algn="l"/>
              </a:tabLst>
            </a:pPr>
            <a:r>
              <a:rPr sz="4000" dirty="0"/>
              <a:t>P</a:t>
            </a:r>
            <a:r>
              <a:rPr sz="4000" spc="-5" dirty="0"/>
              <a:t>ropagati</a:t>
            </a:r>
            <a:r>
              <a:rPr sz="4000" spc="-10" dirty="0"/>
              <a:t>o</a:t>
            </a:r>
            <a:r>
              <a:rPr sz="4000" dirty="0"/>
              <a:t>n	</a:t>
            </a:r>
            <a:r>
              <a:rPr sz="4000" spc="-20" dirty="0"/>
              <a:t>W</a:t>
            </a:r>
            <a:r>
              <a:rPr sz="4000" spc="-5" dirty="0"/>
              <a:t>a</a:t>
            </a:r>
            <a:r>
              <a:rPr sz="4000" dirty="0"/>
              <a:t>v</a:t>
            </a:r>
            <a:r>
              <a:rPr sz="4000" spc="-5" dirty="0"/>
              <a:t>e</a:t>
            </a:r>
            <a:r>
              <a:rPr sz="4000" dirty="0"/>
              <a:t>s</a:t>
            </a:r>
            <a:endParaRPr sz="4000"/>
          </a:p>
        </p:txBody>
      </p:sp>
      <p:grpSp>
        <p:nvGrpSpPr>
          <p:cNvPr id="3" name="object 3"/>
          <p:cNvGrpSpPr/>
          <p:nvPr/>
        </p:nvGrpSpPr>
        <p:grpSpPr>
          <a:xfrm>
            <a:off x="2433727" y="5329327"/>
            <a:ext cx="3293110" cy="695325"/>
            <a:chOff x="2433727" y="5329327"/>
            <a:chExt cx="3293110" cy="695325"/>
          </a:xfrm>
        </p:grpSpPr>
        <p:sp>
          <p:nvSpPr>
            <p:cNvPr id="4" name="object 4"/>
            <p:cNvSpPr/>
            <p:nvPr/>
          </p:nvSpPr>
          <p:spPr>
            <a:xfrm>
              <a:off x="2819399" y="6019800"/>
              <a:ext cx="2667000" cy="0"/>
            </a:xfrm>
            <a:custGeom>
              <a:avLst/>
              <a:gdLst/>
              <a:ahLst/>
              <a:cxnLst/>
              <a:rect l="l" t="t" r="r" b="b"/>
              <a:pathLst>
                <a:path w="2667000">
                  <a:moveTo>
                    <a:pt x="0" y="0"/>
                  </a:moveTo>
                  <a:lnTo>
                    <a:pt x="2667000" y="0"/>
                  </a:lnTo>
                </a:path>
              </a:pathLst>
            </a:custGeom>
            <a:ln w="93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486400" y="5400040"/>
              <a:ext cx="205740" cy="619760"/>
            </a:xfrm>
            <a:custGeom>
              <a:avLst/>
              <a:gdLst/>
              <a:ahLst/>
              <a:cxnLst/>
              <a:rect l="l" t="t" r="r" b="b"/>
              <a:pathLst>
                <a:path w="205739" h="619760">
                  <a:moveTo>
                    <a:pt x="0" y="619760"/>
                  </a:moveTo>
                  <a:lnTo>
                    <a:pt x="205739" y="0"/>
                  </a:lnTo>
                </a:path>
              </a:pathLst>
            </a:custGeom>
            <a:ln w="889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655309" y="5334000"/>
              <a:ext cx="71120" cy="82550"/>
            </a:xfrm>
            <a:custGeom>
              <a:avLst/>
              <a:gdLst/>
              <a:ahLst/>
              <a:cxnLst/>
              <a:rect l="l" t="t" r="r" b="b"/>
              <a:pathLst>
                <a:path w="71120" h="82550">
                  <a:moveTo>
                    <a:pt x="59689" y="0"/>
                  </a:moveTo>
                  <a:lnTo>
                    <a:pt x="0" y="59690"/>
                  </a:lnTo>
                  <a:lnTo>
                    <a:pt x="71119" y="82550"/>
                  </a:lnTo>
                  <a:lnTo>
                    <a:pt x="5968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438399" y="5334000"/>
              <a:ext cx="381000" cy="685800"/>
            </a:xfrm>
            <a:custGeom>
              <a:avLst/>
              <a:gdLst/>
              <a:ahLst/>
              <a:cxnLst/>
              <a:rect l="l" t="t" r="r" b="b"/>
              <a:pathLst>
                <a:path w="381000" h="685800">
                  <a:moveTo>
                    <a:pt x="0" y="0"/>
                  </a:moveTo>
                  <a:lnTo>
                    <a:pt x="381000" y="685800"/>
                  </a:lnTo>
                </a:path>
              </a:pathLst>
            </a:custGeom>
            <a:ln w="93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2133600" y="4038600"/>
            <a:ext cx="3962400" cy="0"/>
          </a:xfrm>
          <a:custGeom>
            <a:avLst/>
            <a:gdLst/>
            <a:ahLst/>
            <a:cxnLst/>
            <a:rect l="l" t="t" r="r" b="b"/>
            <a:pathLst>
              <a:path w="3962400">
                <a:moveTo>
                  <a:pt x="0" y="0"/>
                </a:moveTo>
                <a:lnTo>
                  <a:pt x="396240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1143000" y="4110127"/>
            <a:ext cx="6705600" cy="1990725"/>
            <a:chOff x="1143000" y="4110127"/>
            <a:chExt cx="6705600" cy="1990725"/>
          </a:xfrm>
        </p:grpSpPr>
        <p:sp>
          <p:nvSpPr>
            <p:cNvPr id="10" name="object 10"/>
            <p:cNvSpPr/>
            <p:nvPr/>
          </p:nvSpPr>
          <p:spPr>
            <a:xfrm>
              <a:off x="2057400" y="5029200"/>
              <a:ext cx="228600" cy="1066800"/>
            </a:xfrm>
            <a:custGeom>
              <a:avLst/>
              <a:gdLst/>
              <a:ahLst/>
              <a:cxnLst/>
              <a:rect l="l" t="t" r="r" b="b"/>
              <a:pathLst>
                <a:path w="228600" h="1066800">
                  <a:moveTo>
                    <a:pt x="228600" y="1066800"/>
                  </a:moveTo>
                  <a:lnTo>
                    <a:pt x="228600" y="152400"/>
                  </a:lnTo>
                </a:path>
                <a:path w="228600" h="1066800">
                  <a:moveTo>
                    <a:pt x="228600" y="152400"/>
                  </a:moveTo>
                  <a:lnTo>
                    <a:pt x="0" y="76200"/>
                  </a:lnTo>
                </a:path>
                <a:path w="228600" h="1066800">
                  <a:moveTo>
                    <a:pt x="228600" y="152400"/>
                  </a:moveTo>
                  <a:lnTo>
                    <a:pt x="152400" y="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438400" y="5181600"/>
              <a:ext cx="3205480" cy="0"/>
            </a:xfrm>
            <a:custGeom>
              <a:avLst/>
              <a:gdLst/>
              <a:ahLst/>
              <a:cxnLst/>
              <a:rect l="l" t="t" r="r" b="b"/>
              <a:pathLst>
                <a:path w="3205479">
                  <a:moveTo>
                    <a:pt x="0" y="0"/>
                  </a:moveTo>
                  <a:lnTo>
                    <a:pt x="3205479" y="0"/>
                  </a:lnTo>
                </a:path>
              </a:pathLst>
            </a:custGeom>
            <a:ln w="889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638800" y="51435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286000" y="4953000"/>
              <a:ext cx="3810000" cy="1143000"/>
            </a:xfrm>
            <a:custGeom>
              <a:avLst/>
              <a:gdLst/>
              <a:ahLst/>
              <a:cxnLst/>
              <a:rect l="l" t="t" r="r" b="b"/>
              <a:pathLst>
                <a:path w="3810000" h="1143000">
                  <a:moveTo>
                    <a:pt x="0" y="228600"/>
                  </a:moveTo>
                  <a:lnTo>
                    <a:pt x="152400" y="152400"/>
                  </a:lnTo>
                </a:path>
                <a:path w="3810000" h="1143000">
                  <a:moveTo>
                    <a:pt x="3581400" y="1143000"/>
                  </a:moveTo>
                  <a:lnTo>
                    <a:pt x="3581400" y="228600"/>
                  </a:lnTo>
                </a:path>
                <a:path w="3810000" h="1143000">
                  <a:moveTo>
                    <a:pt x="3581400" y="228600"/>
                  </a:moveTo>
                  <a:lnTo>
                    <a:pt x="3810000" y="76200"/>
                  </a:lnTo>
                </a:path>
                <a:path w="3810000" h="1143000">
                  <a:moveTo>
                    <a:pt x="3581400" y="228600"/>
                  </a:moveTo>
                  <a:lnTo>
                    <a:pt x="3581400" y="0"/>
                  </a:lnTo>
                </a:path>
                <a:path w="3810000" h="1143000">
                  <a:moveTo>
                    <a:pt x="3581400" y="228600"/>
                  </a:moveTo>
                  <a:lnTo>
                    <a:pt x="3352800" y="762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133600" y="4114800"/>
              <a:ext cx="3938270" cy="0"/>
            </a:xfrm>
            <a:custGeom>
              <a:avLst/>
              <a:gdLst/>
              <a:ahLst/>
              <a:cxnLst/>
              <a:rect l="l" t="t" r="r" b="b"/>
              <a:pathLst>
                <a:path w="3938270">
                  <a:moveTo>
                    <a:pt x="0" y="0"/>
                  </a:moveTo>
                  <a:lnTo>
                    <a:pt x="10160" y="0"/>
                  </a:lnTo>
                </a:path>
                <a:path w="3938270">
                  <a:moveTo>
                    <a:pt x="38100" y="0"/>
                  </a:moveTo>
                  <a:lnTo>
                    <a:pt x="76200" y="0"/>
                  </a:lnTo>
                </a:path>
                <a:path w="3938270">
                  <a:moveTo>
                    <a:pt x="104139" y="0"/>
                  </a:moveTo>
                  <a:lnTo>
                    <a:pt x="114300" y="0"/>
                  </a:lnTo>
                </a:path>
                <a:path w="3938270">
                  <a:moveTo>
                    <a:pt x="142239" y="0"/>
                  </a:moveTo>
                  <a:lnTo>
                    <a:pt x="180339" y="0"/>
                  </a:lnTo>
                </a:path>
                <a:path w="3938270">
                  <a:moveTo>
                    <a:pt x="209550" y="0"/>
                  </a:moveTo>
                  <a:lnTo>
                    <a:pt x="218439" y="0"/>
                  </a:lnTo>
                </a:path>
                <a:path w="3938270">
                  <a:moveTo>
                    <a:pt x="247650" y="0"/>
                  </a:moveTo>
                  <a:lnTo>
                    <a:pt x="284480" y="0"/>
                  </a:lnTo>
                </a:path>
                <a:path w="3938270">
                  <a:moveTo>
                    <a:pt x="313689" y="0"/>
                  </a:moveTo>
                  <a:lnTo>
                    <a:pt x="322580" y="0"/>
                  </a:lnTo>
                </a:path>
                <a:path w="3938270">
                  <a:moveTo>
                    <a:pt x="351789" y="0"/>
                  </a:moveTo>
                  <a:lnTo>
                    <a:pt x="389889" y="0"/>
                  </a:lnTo>
                </a:path>
                <a:path w="3938270">
                  <a:moveTo>
                    <a:pt x="417830" y="0"/>
                  </a:moveTo>
                  <a:lnTo>
                    <a:pt x="427989" y="0"/>
                  </a:lnTo>
                </a:path>
                <a:path w="3938270">
                  <a:moveTo>
                    <a:pt x="455930" y="0"/>
                  </a:moveTo>
                  <a:lnTo>
                    <a:pt x="494030" y="0"/>
                  </a:lnTo>
                </a:path>
                <a:path w="3938270">
                  <a:moveTo>
                    <a:pt x="521969" y="0"/>
                  </a:moveTo>
                  <a:lnTo>
                    <a:pt x="532130" y="0"/>
                  </a:lnTo>
                </a:path>
                <a:path w="3938270">
                  <a:moveTo>
                    <a:pt x="560069" y="0"/>
                  </a:moveTo>
                  <a:lnTo>
                    <a:pt x="598169" y="0"/>
                  </a:lnTo>
                </a:path>
                <a:path w="3938270">
                  <a:moveTo>
                    <a:pt x="626110" y="0"/>
                  </a:moveTo>
                  <a:lnTo>
                    <a:pt x="636269" y="0"/>
                  </a:lnTo>
                </a:path>
                <a:path w="3938270">
                  <a:moveTo>
                    <a:pt x="664210" y="0"/>
                  </a:moveTo>
                  <a:lnTo>
                    <a:pt x="702310" y="0"/>
                  </a:lnTo>
                </a:path>
                <a:path w="3938270">
                  <a:moveTo>
                    <a:pt x="731519" y="0"/>
                  </a:moveTo>
                  <a:lnTo>
                    <a:pt x="740410" y="0"/>
                  </a:lnTo>
                </a:path>
                <a:path w="3938270">
                  <a:moveTo>
                    <a:pt x="769619" y="0"/>
                  </a:moveTo>
                  <a:lnTo>
                    <a:pt x="806450" y="0"/>
                  </a:lnTo>
                </a:path>
                <a:path w="3938270">
                  <a:moveTo>
                    <a:pt x="835660" y="0"/>
                  </a:moveTo>
                  <a:lnTo>
                    <a:pt x="844550" y="0"/>
                  </a:lnTo>
                </a:path>
                <a:path w="3938270">
                  <a:moveTo>
                    <a:pt x="873760" y="0"/>
                  </a:moveTo>
                  <a:lnTo>
                    <a:pt x="911860" y="0"/>
                  </a:lnTo>
                </a:path>
                <a:path w="3938270">
                  <a:moveTo>
                    <a:pt x="939800" y="0"/>
                  </a:moveTo>
                  <a:lnTo>
                    <a:pt x="949960" y="0"/>
                  </a:lnTo>
                </a:path>
                <a:path w="3938270">
                  <a:moveTo>
                    <a:pt x="977900" y="0"/>
                  </a:moveTo>
                  <a:lnTo>
                    <a:pt x="1016000" y="0"/>
                  </a:lnTo>
                </a:path>
                <a:path w="3938270">
                  <a:moveTo>
                    <a:pt x="1043939" y="0"/>
                  </a:moveTo>
                  <a:lnTo>
                    <a:pt x="1054100" y="0"/>
                  </a:lnTo>
                </a:path>
                <a:path w="3938270">
                  <a:moveTo>
                    <a:pt x="1082039" y="0"/>
                  </a:moveTo>
                  <a:lnTo>
                    <a:pt x="1120139" y="0"/>
                  </a:lnTo>
                </a:path>
                <a:path w="3938270">
                  <a:moveTo>
                    <a:pt x="1148079" y="0"/>
                  </a:moveTo>
                  <a:lnTo>
                    <a:pt x="1158239" y="0"/>
                  </a:lnTo>
                </a:path>
                <a:path w="3938270">
                  <a:moveTo>
                    <a:pt x="1186179" y="0"/>
                  </a:moveTo>
                  <a:lnTo>
                    <a:pt x="1224279" y="0"/>
                  </a:lnTo>
                </a:path>
                <a:path w="3938270">
                  <a:moveTo>
                    <a:pt x="1252220" y="0"/>
                  </a:moveTo>
                  <a:lnTo>
                    <a:pt x="1262379" y="0"/>
                  </a:lnTo>
                </a:path>
                <a:path w="3938270">
                  <a:moveTo>
                    <a:pt x="1290320" y="0"/>
                  </a:moveTo>
                  <a:lnTo>
                    <a:pt x="1328420" y="0"/>
                  </a:lnTo>
                </a:path>
                <a:path w="3938270">
                  <a:moveTo>
                    <a:pt x="1356360" y="0"/>
                  </a:moveTo>
                  <a:lnTo>
                    <a:pt x="1366520" y="0"/>
                  </a:lnTo>
                </a:path>
                <a:path w="3938270">
                  <a:moveTo>
                    <a:pt x="1395729" y="0"/>
                  </a:moveTo>
                  <a:lnTo>
                    <a:pt x="1432560" y="0"/>
                  </a:lnTo>
                </a:path>
                <a:path w="3938270">
                  <a:moveTo>
                    <a:pt x="1461770" y="0"/>
                  </a:moveTo>
                  <a:lnTo>
                    <a:pt x="1470660" y="0"/>
                  </a:lnTo>
                </a:path>
                <a:path w="3938270">
                  <a:moveTo>
                    <a:pt x="1499870" y="0"/>
                  </a:moveTo>
                  <a:lnTo>
                    <a:pt x="1536700" y="0"/>
                  </a:lnTo>
                </a:path>
                <a:path w="3938270">
                  <a:moveTo>
                    <a:pt x="1565910" y="0"/>
                  </a:moveTo>
                  <a:lnTo>
                    <a:pt x="1576070" y="0"/>
                  </a:lnTo>
                </a:path>
                <a:path w="3938270">
                  <a:moveTo>
                    <a:pt x="1604010" y="0"/>
                  </a:moveTo>
                  <a:lnTo>
                    <a:pt x="1642110" y="0"/>
                  </a:lnTo>
                </a:path>
                <a:path w="3938270">
                  <a:moveTo>
                    <a:pt x="1670050" y="0"/>
                  </a:moveTo>
                  <a:lnTo>
                    <a:pt x="1680210" y="0"/>
                  </a:lnTo>
                </a:path>
                <a:path w="3938270">
                  <a:moveTo>
                    <a:pt x="1708150" y="0"/>
                  </a:moveTo>
                  <a:lnTo>
                    <a:pt x="1746250" y="0"/>
                  </a:lnTo>
                </a:path>
                <a:path w="3938270">
                  <a:moveTo>
                    <a:pt x="1774189" y="0"/>
                  </a:moveTo>
                  <a:lnTo>
                    <a:pt x="1784350" y="0"/>
                  </a:lnTo>
                </a:path>
                <a:path w="3938270">
                  <a:moveTo>
                    <a:pt x="1812289" y="0"/>
                  </a:moveTo>
                  <a:lnTo>
                    <a:pt x="1850389" y="0"/>
                  </a:lnTo>
                </a:path>
                <a:path w="3938270">
                  <a:moveTo>
                    <a:pt x="1878329" y="0"/>
                  </a:moveTo>
                  <a:lnTo>
                    <a:pt x="1888489" y="0"/>
                  </a:lnTo>
                </a:path>
                <a:path w="3938270">
                  <a:moveTo>
                    <a:pt x="1917700" y="0"/>
                  </a:moveTo>
                  <a:lnTo>
                    <a:pt x="1954529" y="0"/>
                  </a:lnTo>
                </a:path>
                <a:path w="3938270">
                  <a:moveTo>
                    <a:pt x="1983739" y="0"/>
                  </a:moveTo>
                  <a:lnTo>
                    <a:pt x="1992629" y="0"/>
                  </a:lnTo>
                </a:path>
                <a:path w="3938270">
                  <a:moveTo>
                    <a:pt x="2021839" y="0"/>
                  </a:moveTo>
                  <a:lnTo>
                    <a:pt x="2059939" y="0"/>
                  </a:lnTo>
                </a:path>
                <a:path w="3938270">
                  <a:moveTo>
                    <a:pt x="2087879" y="0"/>
                  </a:moveTo>
                  <a:lnTo>
                    <a:pt x="2098040" y="0"/>
                  </a:lnTo>
                </a:path>
                <a:path w="3938270">
                  <a:moveTo>
                    <a:pt x="2125979" y="0"/>
                  </a:moveTo>
                  <a:lnTo>
                    <a:pt x="2164079" y="0"/>
                  </a:lnTo>
                </a:path>
                <a:path w="3938270">
                  <a:moveTo>
                    <a:pt x="2192020" y="0"/>
                  </a:moveTo>
                  <a:lnTo>
                    <a:pt x="2202179" y="0"/>
                  </a:lnTo>
                </a:path>
                <a:path w="3938270">
                  <a:moveTo>
                    <a:pt x="2230120" y="0"/>
                  </a:moveTo>
                  <a:lnTo>
                    <a:pt x="2268220" y="0"/>
                  </a:lnTo>
                </a:path>
                <a:path w="3938270">
                  <a:moveTo>
                    <a:pt x="2296160" y="0"/>
                  </a:moveTo>
                  <a:lnTo>
                    <a:pt x="2306320" y="0"/>
                  </a:lnTo>
                </a:path>
                <a:path w="3938270">
                  <a:moveTo>
                    <a:pt x="2334260" y="0"/>
                  </a:moveTo>
                  <a:lnTo>
                    <a:pt x="2372360" y="0"/>
                  </a:lnTo>
                </a:path>
                <a:path w="3938270">
                  <a:moveTo>
                    <a:pt x="2401570" y="0"/>
                  </a:moveTo>
                  <a:lnTo>
                    <a:pt x="2410460" y="0"/>
                  </a:lnTo>
                </a:path>
                <a:path w="3938270">
                  <a:moveTo>
                    <a:pt x="2439670" y="0"/>
                  </a:moveTo>
                  <a:lnTo>
                    <a:pt x="2476500" y="0"/>
                  </a:lnTo>
                </a:path>
                <a:path w="3938270">
                  <a:moveTo>
                    <a:pt x="2505710" y="0"/>
                  </a:moveTo>
                  <a:lnTo>
                    <a:pt x="2514600" y="0"/>
                  </a:lnTo>
                </a:path>
                <a:path w="3938270">
                  <a:moveTo>
                    <a:pt x="2543810" y="0"/>
                  </a:moveTo>
                  <a:lnTo>
                    <a:pt x="2581910" y="0"/>
                  </a:lnTo>
                </a:path>
                <a:path w="3938270">
                  <a:moveTo>
                    <a:pt x="2609850" y="0"/>
                  </a:moveTo>
                  <a:lnTo>
                    <a:pt x="2620010" y="0"/>
                  </a:lnTo>
                </a:path>
                <a:path w="3938270">
                  <a:moveTo>
                    <a:pt x="2647950" y="0"/>
                  </a:moveTo>
                  <a:lnTo>
                    <a:pt x="2686050" y="0"/>
                  </a:lnTo>
                </a:path>
                <a:path w="3938270">
                  <a:moveTo>
                    <a:pt x="2713990" y="0"/>
                  </a:moveTo>
                  <a:lnTo>
                    <a:pt x="2724150" y="0"/>
                  </a:lnTo>
                </a:path>
                <a:path w="3938270">
                  <a:moveTo>
                    <a:pt x="2752090" y="0"/>
                  </a:moveTo>
                  <a:lnTo>
                    <a:pt x="2790190" y="0"/>
                  </a:lnTo>
                </a:path>
                <a:path w="3938270">
                  <a:moveTo>
                    <a:pt x="2818129" y="0"/>
                  </a:moveTo>
                  <a:lnTo>
                    <a:pt x="2828290" y="0"/>
                  </a:lnTo>
                </a:path>
                <a:path w="3938270">
                  <a:moveTo>
                    <a:pt x="2856229" y="0"/>
                  </a:moveTo>
                  <a:lnTo>
                    <a:pt x="2894329" y="0"/>
                  </a:lnTo>
                </a:path>
                <a:path w="3938270">
                  <a:moveTo>
                    <a:pt x="2923540" y="0"/>
                  </a:moveTo>
                  <a:lnTo>
                    <a:pt x="2932429" y="0"/>
                  </a:lnTo>
                </a:path>
                <a:path w="3938270">
                  <a:moveTo>
                    <a:pt x="2961640" y="0"/>
                  </a:moveTo>
                  <a:lnTo>
                    <a:pt x="2998470" y="0"/>
                  </a:lnTo>
                </a:path>
                <a:path w="3938270">
                  <a:moveTo>
                    <a:pt x="3027679" y="0"/>
                  </a:moveTo>
                  <a:lnTo>
                    <a:pt x="3036570" y="0"/>
                  </a:lnTo>
                </a:path>
                <a:path w="3938270">
                  <a:moveTo>
                    <a:pt x="3065779" y="0"/>
                  </a:moveTo>
                  <a:lnTo>
                    <a:pt x="3102610" y="0"/>
                  </a:lnTo>
                </a:path>
                <a:path w="3938270">
                  <a:moveTo>
                    <a:pt x="3131820" y="0"/>
                  </a:moveTo>
                  <a:lnTo>
                    <a:pt x="3140710" y="0"/>
                  </a:lnTo>
                </a:path>
                <a:path w="3938270">
                  <a:moveTo>
                    <a:pt x="3169920" y="0"/>
                  </a:moveTo>
                  <a:lnTo>
                    <a:pt x="3206750" y="0"/>
                  </a:lnTo>
                </a:path>
                <a:path w="3938270">
                  <a:moveTo>
                    <a:pt x="3235960" y="0"/>
                  </a:moveTo>
                  <a:lnTo>
                    <a:pt x="3246120" y="0"/>
                  </a:lnTo>
                </a:path>
                <a:path w="3938270">
                  <a:moveTo>
                    <a:pt x="3274060" y="0"/>
                  </a:moveTo>
                  <a:lnTo>
                    <a:pt x="3312160" y="0"/>
                  </a:lnTo>
                </a:path>
                <a:path w="3938270">
                  <a:moveTo>
                    <a:pt x="3340100" y="0"/>
                  </a:moveTo>
                  <a:lnTo>
                    <a:pt x="3350260" y="0"/>
                  </a:lnTo>
                </a:path>
                <a:path w="3938270">
                  <a:moveTo>
                    <a:pt x="3378200" y="0"/>
                  </a:moveTo>
                  <a:lnTo>
                    <a:pt x="3416300" y="0"/>
                  </a:lnTo>
                </a:path>
                <a:path w="3938270">
                  <a:moveTo>
                    <a:pt x="3444240" y="0"/>
                  </a:moveTo>
                  <a:lnTo>
                    <a:pt x="3454400" y="0"/>
                  </a:lnTo>
                </a:path>
                <a:path w="3938270">
                  <a:moveTo>
                    <a:pt x="3482340" y="0"/>
                  </a:moveTo>
                  <a:lnTo>
                    <a:pt x="3520440" y="0"/>
                  </a:lnTo>
                </a:path>
                <a:path w="3938270">
                  <a:moveTo>
                    <a:pt x="3548379" y="0"/>
                  </a:moveTo>
                  <a:lnTo>
                    <a:pt x="3558540" y="0"/>
                  </a:lnTo>
                </a:path>
                <a:path w="3938270">
                  <a:moveTo>
                    <a:pt x="3587750" y="0"/>
                  </a:moveTo>
                  <a:lnTo>
                    <a:pt x="3624579" y="0"/>
                  </a:lnTo>
                </a:path>
                <a:path w="3938270">
                  <a:moveTo>
                    <a:pt x="3653790" y="0"/>
                  </a:moveTo>
                  <a:lnTo>
                    <a:pt x="3662679" y="0"/>
                  </a:lnTo>
                </a:path>
                <a:path w="3938270">
                  <a:moveTo>
                    <a:pt x="3691890" y="0"/>
                  </a:moveTo>
                  <a:lnTo>
                    <a:pt x="3729990" y="0"/>
                  </a:lnTo>
                </a:path>
                <a:path w="3938270">
                  <a:moveTo>
                    <a:pt x="3757929" y="0"/>
                  </a:moveTo>
                  <a:lnTo>
                    <a:pt x="3768090" y="0"/>
                  </a:lnTo>
                </a:path>
                <a:path w="3938270">
                  <a:moveTo>
                    <a:pt x="3796029" y="0"/>
                  </a:moveTo>
                  <a:lnTo>
                    <a:pt x="3834129" y="0"/>
                  </a:lnTo>
                </a:path>
                <a:path w="3938270">
                  <a:moveTo>
                    <a:pt x="3862070" y="0"/>
                  </a:moveTo>
                  <a:lnTo>
                    <a:pt x="3872229" y="0"/>
                  </a:lnTo>
                </a:path>
                <a:path w="3938270">
                  <a:moveTo>
                    <a:pt x="3900170" y="0"/>
                  </a:moveTo>
                  <a:lnTo>
                    <a:pt x="3938270" y="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133600" y="4191000"/>
              <a:ext cx="3962400" cy="0"/>
            </a:xfrm>
            <a:custGeom>
              <a:avLst/>
              <a:gdLst/>
              <a:ahLst/>
              <a:cxnLst/>
              <a:rect l="l" t="t" r="r" b="b"/>
              <a:pathLst>
                <a:path w="3962400">
                  <a:moveTo>
                    <a:pt x="0" y="0"/>
                  </a:moveTo>
                  <a:lnTo>
                    <a:pt x="3962400" y="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133600" y="4267200"/>
              <a:ext cx="3938270" cy="0"/>
            </a:xfrm>
            <a:custGeom>
              <a:avLst/>
              <a:gdLst/>
              <a:ahLst/>
              <a:cxnLst/>
              <a:rect l="l" t="t" r="r" b="b"/>
              <a:pathLst>
                <a:path w="3938270">
                  <a:moveTo>
                    <a:pt x="0" y="0"/>
                  </a:moveTo>
                  <a:lnTo>
                    <a:pt x="10160" y="0"/>
                  </a:lnTo>
                </a:path>
                <a:path w="3938270">
                  <a:moveTo>
                    <a:pt x="38100" y="0"/>
                  </a:moveTo>
                  <a:lnTo>
                    <a:pt x="76200" y="0"/>
                  </a:lnTo>
                </a:path>
                <a:path w="3938270">
                  <a:moveTo>
                    <a:pt x="104139" y="0"/>
                  </a:moveTo>
                  <a:lnTo>
                    <a:pt x="114300" y="0"/>
                  </a:lnTo>
                </a:path>
                <a:path w="3938270">
                  <a:moveTo>
                    <a:pt x="142239" y="0"/>
                  </a:moveTo>
                  <a:lnTo>
                    <a:pt x="180339" y="0"/>
                  </a:lnTo>
                </a:path>
                <a:path w="3938270">
                  <a:moveTo>
                    <a:pt x="209550" y="0"/>
                  </a:moveTo>
                  <a:lnTo>
                    <a:pt x="218439" y="0"/>
                  </a:lnTo>
                </a:path>
                <a:path w="3938270">
                  <a:moveTo>
                    <a:pt x="247650" y="0"/>
                  </a:moveTo>
                  <a:lnTo>
                    <a:pt x="284480" y="0"/>
                  </a:lnTo>
                </a:path>
                <a:path w="3938270">
                  <a:moveTo>
                    <a:pt x="313689" y="0"/>
                  </a:moveTo>
                  <a:lnTo>
                    <a:pt x="322580" y="0"/>
                  </a:lnTo>
                </a:path>
                <a:path w="3938270">
                  <a:moveTo>
                    <a:pt x="351789" y="0"/>
                  </a:moveTo>
                  <a:lnTo>
                    <a:pt x="389889" y="0"/>
                  </a:lnTo>
                </a:path>
                <a:path w="3938270">
                  <a:moveTo>
                    <a:pt x="417830" y="0"/>
                  </a:moveTo>
                  <a:lnTo>
                    <a:pt x="427989" y="0"/>
                  </a:lnTo>
                </a:path>
                <a:path w="3938270">
                  <a:moveTo>
                    <a:pt x="455930" y="0"/>
                  </a:moveTo>
                  <a:lnTo>
                    <a:pt x="494030" y="0"/>
                  </a:lnTo>
                </a:path>
                <a:path w="3938270">
                  <a:moveTo>
                    <a:pt x="521969" y="0"/>
                  </a:moveTo>
                  <a:lnTo>
                    <a:pt x="532130" y="0"/>
                  </a:lnTo>
                </a:path>
                <a:path w="3938270">
                  <a:moveTo>
                    <a:pt x="560069" y="0"/>
                  </a:moveTo>
                  <a:lnTo>
                    <a:pt x="598169" y="0"/>
                  </a:lnTo>
                </a:path>
                <a:path w="3938270">
                  <a:moveTo>
                    <a:pt x="626110" y="0"/>
                  </a:moveTo>
                  <a:lnTo>
                    <a:pt x="636269" y="0"/>
                  </a:lnTo>
                </a:path>
                <a:path w="3938270">
                  <a:moveTo>
                    <a:pt x="664210" y="0"/>
                  </a:moveTo>
                  <a:lnTo>
                    <a:pt x="702310" y="0"/>
                  </a:lnTo>
                </a:path>
                <a:path w="3938270">
                  <a:moveTo>
                    <a:pt x="731519" y="0"/>
                  </a:moveTo>
                  <a:lnTo>
                    <a:pt x="740410" y="0"/>
                  </a:lnTo>
                </a:path>
                <a:path w="3938270">
                  <a:moveTo>
                    <a:pt x="769619" y="0"/>
                  </a:moveTo>
                  <a:lnTo>
                    <a:pt x="806450" y="0"/>
                  </a:lnTo>
                </a:path>
                <a:path w="3938270">
                  <a:moveTo>
                    <a:pt x="835660" y="0"/>
                  </a:moveTo>
                  <a:lnTo>
                    <a:pt x="844550" y="0"/>
                  </a:lnTo>
                </a:path>
                <a:path w="3938270">
                  <a:moveTo>
                    <a:pt x="873760" y="0"/>
                  </a:moveTo>
                  <a:lnTo>
                    <a:pt x="911860" y="0"/>
                  </a:lnTo>
                </a:path>
                <a:path w="3938270">
                  <a:moveTo>
                    <a:pt x="939800" y="0"/>
                  </a:moveTo>
                  <a:lnTo>
                    <a:pt x="949960" y="0"/>
                  </a:lnTo>
                </a:path>
                <a:path w="3938270">
                  <a:moveTo>
                    <a:pt x="977900" y="0"/>
                  </a:moveTo>
                  <a:lnTo>
                    <a:pt x="1016000" y="0"/>
                  </a:lnTo>
                </a:path>
                <a:path w="3938270">
                  <a:moveTo>
                    <a:pt x="1043939" y="0"/>
                  </a:moveTo>
                  <a:lnTo>
                    <a:pt x="1054100" y="0"/>
                  </a:lnTo>
                </a:path>
                <a:path w="3938270">
                  <a:moveTo>
                    <a:pt x="1082039" y="0"/>
                  </a:moveTo>
                  <a:lnTo>
                    <a:pt x="1120139" y="0"/>
                  </a:lnTo>
                </a:path>
                <a:path w="3938270">
                  <a:moveTo>
                    <a:pt x="1148079" y="0"/>
                  </a:moveTo>
                  <a:lnTo>
                    <a:pt x="1158239" y="0"/>
                  </a:lnTo>
                </a:path>
                <a:path w="3938270">
                  <a:moveTo>
                    <a:pt x="1186179" y="0"/>
                  </a:moveTo>
                  <a:lnTo>
                    <a:pt x="1224279" y="0"/>
                  </a:lnTo>
                </a:path>
                <a:path w="3938270">
                  <a:moveTo>
                    <a:pt x="1252220" y="0"/>
                  </a:moveTo>
                  <a:lnTo>
                    <a:pt x="1262379" y="0"/>
                  </a:lnTo>
                </a:path>
                <a:path w="3938270">
                  <a:moveTo>
                    <a:pt x="1290320" y="0"/>
                  </a:moveTo>
                  <a:lnTo>
                    <a:pt x="1328420" y="0"/>
                  </a:lnTo>
                </a:path>
                <a:path w="3938270">
                  <a:moveTo>
                    <a:pt x="1356360" y="0"/>
                  </a:moveTo>
                  <a:lnTo>
                    <a:pt x="1366520" y="0"/>
                  </a:lnTo>
                </a:path>
                <a:path w="3938270">
                  <a:moveTo>
                    <a:pt x="1395729" y="0"/>
                  </a:moveTo>
                  <a:lnTo>
                    <a:pt x="1432560" y="0"/>
                  </a:lnTo>
                </a:path>
                <a:path w="3938270">
                  <a:moveTo>
                    <a:pt x="1461770" y="0"/>
                  </a:moveTo>
                  <a:lnTo>
                    <a:pt x="1470660" y="0"/>
                  </a:lnTo>
                </a:path>
                <a:path w="3938270">
                  <a:moveTo>
                    <a:pt x="1499870" y="0"/>
                  </a:moveTo>
                  <a:lnTo>
                    <a:pt x="1536700" y="0"/>
                  </a:lnTo>
                </a:path>
                <a:path w="3938270">
                  <a:moveTo>
                    <a:pt x="1565910" y="0"/>
                  </a:moveTo>
                  <a:lnTo>
                    <a:pt x="1576070" y="0"/>
                  </a:lnTo>
                </a:path>
                <a:path w="3938270">
                  <a:moveTo>
                    <a:pt x="1604010" y="0"/>
                  </a:moveTo>
                  <a:lnTo>
                    <a:pt x="1642110" y="0"/>
                  </a:lnTo>
                </a:path>
                <a:path w="3938270">
                  <a:moveTo>
                    <a:pt x="1670050" y="0"/>
                  </a:moveTo>
                  <a:lnTo>
                    <a:pt x="1680210" y="0"/>
                  </a:lnTo>
                </a:path>
                <a:path w="3938270">
                  <a:moveTo>
                    <a:pt x="1708150" y="0"/>
                  </a:moveTo>
                  <a:lnTo>
                    <a:pt x="1746250" y="0"/>
                  </a:lnTo>
                </a:path>
                <a:path w="3938270">
                  <a:moveTo>
                    <a:pt x="1774189" y="0"/>
                  </a:moveTo>
                  <a:lnTo>
                    <a:pt x="1784350" y="0"/>
                  </a:lnTo>
                </a:path>
                <a:path w="3938270">
                  <a:moveTo>
                    <a:pt x="1812289" y="0"/>
                  </a:moveTo>
                  <a:lnTo>
                    <a:pt x="1850389" y="0"/>
                  </a:lnTo>
                </a:path>
                <a:path w="3938270">
                  <a:moveTo>
                    <a:pt x="1878329" y="0"/>
                  </a:moveTo>
                  <a:lnTo>
                    <a:pt x="1888489" y="0"/>
                  </a:lnTo>
                </a:path>
                <a:path w="3938270">
                  <a:moveTo>
                    <a:pt x="1917700" y="0"/>
                  </a:moveTo>
                  <a:lnTo>
                    <a:pt x="1954529" y="0"/>
                  </a:lnTo>
                </a:path>
                <a:path w="3938270">
                  <a:moveTo>
                    <a:pt x="1983739" y="0"/>
                  </a:moveTo>
                  <a:lnTo>
                    <a:pt x="1992629" y="0"/>
                  </a:lnTo>
                </a:path>
                <a:path w="3938270">
                  <a:moveTo>
                    <a:pt x="2021839" y="0"/>
                  </a:moveTo>
                  <a:lnTo>
                    <a:pt x="2059939" y="0"/>
                  </a:lnTo>
                </a:path>
                <a:path w="3938270">
                  <a:moveTo>
                    <a:pt x="2087879" y="0"/>
                  </a:moveTo>
                  <a:lnTo>
                    <a:pt x="2098040" y="0"/>
                  </a:lnTo>
                </a:path>
                <a:path w="3938270">
                  <a:moveTo>
                    <a:pt x="2125979" y="0"/>
                  </a:moveTo>
                  <a:lnTo>
                    <a:pt x="2164079" y="0"/>
                  </a:lnTo>
                </a:path>
                <a:path w="3938270">
                  <a:moveTo>
                    <a:pt x="2192020" y="0"/>
                  </a:moveTo>
                  <a:lnTo>
                    <a:pt x="2202179" y="0"/>
                  </a:lnTo>
                </a:path>
                <a:path w="3938270">
                  <a:moveTo>
                    <a:pt x="2230120" y="0"/>
                  </a:moveTo>
                  <a:lnTo>
                    <a:pt x="2268220" y="0"/>
                  </a:lnTo>
                </a:path>
                <a:path w="3938270">
                  <a:moveTo>
                    <a:pt x="2296160" y="0"/>
                  </a:moveTo>
                  <a:lnTo>
                    <a:pt x="2306320" y="0"/>
                  </a:lnTo>
                </a:path>
                <a:path w="3938270">
                  <a:moveTo>
                    <a:pt x="2334260" y="0"/>
                  </a:moveTo>
                  <a:lnTo>
                    <a:pt x="2372360" y="0"/>
                  </a:lnTo>
                </a:path>
                <a:path w="3938270">
                  <a:moveTo>
                    <a:pt x="2401570" y="0"/>
                  </a:moveTo>
                  <a:lnTo>
                    <a:pt x="2410460" y="0"/>
                  </a:lnTo>
                </a:path>
                <a:path w="3938270">
                  <a:moveTo>
                    <a:pt x="2439670" y="0"/>
                  </a:moveTo>
                  <a:lnTo>
                    <a:pt x="2476500" y="0"/>
                  </a:lnTo>
                </a:path>
                <a:path w="3938270">
                  <a:moveTo>
                    <a:pt x="2505710" y="0"/>
                  </a:moveTo>
                  <a:lnTo>
                    <a:pt x="2514600" y="0"/>
                  </a:lnTo>
                </a:path>
                <a:path w="3938270">
                  <a:moveTo>
                    <a:pt x="2543810" y="0"/>
                  </a:moveTo>
                  <a:lnTo>
                    <a:pt x="2581910" y="0"/>
                  </a:lnTo>
                </a:path>
                <a:path w="3938270">
                  <a:moveTo>
                    <a:pt x="2609850" y="0"/>
                  </a:moveTo>
                  <a:lnTo>
                    <a:pt x="2620010" y="0"/>
                  </a:lnTo>
                </a:path>
                <a:path w="3938270">
                  <a:moveTo>
                    <a:pt x="2647950" y="0"/>
                  </a:moveTo>
                  <a:lnTo>
                    <a:pt x="2686050" y="0"/>
                  </a:lnTo>
                </a:path>
                <a:path w="3938270">
                  <a:moveTo>
                    <a:pt x="2713990" y="0"/>
                  </a:moveTo>
                  <a:lnTo>
                    <a:pt x="2724150" y="0"/>
                  </a:lnTo>
                </a:path>
                <a:path w="3938270">
                  <a:moveTo>
                    <a:pt x="2752090" y="0"/>
                  </a:moveTo>
                  <a:lnTo>
                    <a:pt x="2790190" y="0"/>
                  </a:lnTo>
                </a:path>
                <a:path w="3938270">
                  <a:moveTo>
                    <a:pt x="2818129" y="0"/>
                  </a:moveTo>
                  <a:lnTo>
                    <a:pt x="2828290" y="0"/>
                  </a:lnTo>
                </a:path>
                <a:path w="3938270">
                  <a:moveTo>
                    <a:pt x="2856229" y="0"/>
                  </a:moveTo>
                  <a:lnTo>
                    <a:pt x="2894329" y="0"/>
                  </a:lnTo>
                </a:path>
                <a:path w="3938270">
                  <a:moveTo>
                    <a:pt x="2923540" y="0"/>
                  </a:moveTo>
                  <a:lnTo>
                    <a:pt x="2932429" y="0"/>
                  </a:lnTo>
                </a:path>
                <a:path w="3938270">
                  <a:moveTo>
                    <a:pt x="2961640" y="0"/>
                  </a:moveTo>
                  <a:lnTo>
                    <a:pt x="2998470" y="0"/>
                  </a:lnTo>
                </a:path>
                <a:path w="3938270">
                  <a:moveTo>
                    <a:pt x="3027679" y="0"/>
                  </a:moveTo>
                  <a:lnTo>
                    <a:pt x="3036570" y="0"/>
                  </a:lnTo>
                </a:path>
                <a:path w="3938270">
                  <a:moveTo>
                    <a:pt x="3065779" y="0"/>
                  </a:moveTo>
                  <a:lnTo>
                    <a:pt x="3102610" y="0"/>
                  </a:lnTo>
                </a:path>
                <a:path w="3938270">
                  <a:moveTo>
                    <a:pt x="3131820" y="0"/>
                  </a:moveTo>
                  <a:lnTo>
                    <a:pt x="3140710" y="0"/>
                  </a:lnTo>
                </a:path>
                <a:path w="3938270">
                  <a:moveTo>
                    <a:pt x="3169920" y="0"/>
                  </a:moveTo>
                  <a:lnTo>
                    <a:pt x="3206750" y="0"/>
                  </a:lnTo>
                </a:path>
                <a:path w="3938270">
                  <a:moveTo>
                    <a:pt x="3235960" y="0"/>
                  </a:moveTo>
                  <a:lnTo>
                    <a:pt x="3246120" y="0"/>
                  </a:lnTo>
                </a:path>
                <a:path w="3938270">
                  <a:moveTo>
                    <a:pt x="3274060" y="0"/>
                  </a:moveTo>
                  <a:lnTo>
                    <a:pt x="3312160" y="0"/>
                  </a:lnTo>
                </a:path>
                <a:path w="3938270">
                  <a:moveTo>
                    <a:pt x="3340100" y="0"/>
                  </a:moveTo>
                  <a:lnTo>
                    <a:pt x="3350260" y="0"/>
                  </a:lnTo>
                </a:path>
                <a:path w="3938270">
                  <a:moveTo>
                    <a:pt x="3378200" y="0"/>
                  </a:moveTo>
                  <a:lnTo>
                    <a:pt x="3416300" y="0"/>
                  </a:lnTo>
                </a:path>
                <a:path w="3938270">
                  <a:moveTo>
                    <a:pt x="3444240" y="0"/>
                  </a:moveTo>
                  <a:lnTo>
                    <a:pt x="3454400" y="0"/>
                  </a:lnTo>
                </a:path>
                <a:path w="3938270">
                  <a:moveTo>
                    <a:pt x="3482340" y="0"/>
                  </a:moveTo>
                  <a:lnTo>
                    <a:pt x="3520440" y="0"/>
                  </a:lnTo>
                </a:path>
                <a:path w="3938270">
                  <a:moveTo>
                    <a:pt x="3548379" y="0"/>
                  </a:moveTo>
                  <a:lnTo>
                    <a:pt x="3558540" y="0"/>
                  </a:lnTo>
                </a:path>
                <a:path w="3938270">
                  <a:moveTo>
                    <a:pt x="3587750" y="0"/>
                  </a:moveTo>
                  <a:lnTo>
                    <a:pt x="3624579" y="0"/>
                  </a:lnTo>
                </a:path>
                <a:path w="3938270">
                  <a:moveTo>
                    <a:pt x="3653790" y="0"/>
                  </a:moveTo>
                  <a:lnTo>
                    <a:pt x="3662679" y="0"/>
                  </a:lnTo>
                </a:path>
                <a:path w="3938270">
                  <a:moveTo>
                    <a:pt x="3691890" y="0"/>
                  </a:moveTo>
                  <a:lnTo>
                    <a:pt x="3729990" y="0"/>
                  </a:lnTo>
                </a:path>
                <a:path w="3938270">
                  <a:moveTo>
                    <a:pt x="3757929" y="0"/>
                  </a:moveTo>
                  <a:lnTo>
                    <a:pt x="3768090" y="0"/>
                  </a:lnTo>
                </a:path>
                <a:path w="3938270">
                  <a:moveTo>
                    <a:pt x="3796029" y="0"/>
                  </a:moveTo>
                  <a:lnTo>
                    <a:pt x="3834129" y="0"/>
                  </a:lnTo>
                </a:path>
                <a:path w="3938270">
                  <a:moveTo>
                    <a:pt x="3862070" y="0"/>
                  </a:moveTo>
                  <a:lnTo>
                    <a:pt x="3872229" y="0"/>
                  </a:lnTo>
                </a:path>
                <a:path w="3938270">
                  <a:moveTo>
                    <a:pt x="3900170" y="0"/>
                  </a:moveTo>
                  <a:lnTo>
                    <a:pt x="3938270" y="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362200" y="4114800"/>
              <a:ext cx="2895600" cy="838200"/>
            </a:xfrm>
            <a:custGeom>
              <a:avLst/>
              <a:gdLst/>
              <a:ahLst/>
              <a:cxnLst/>
              <a:rect l="l" t="t" r="r" b="b"/>
              <a:pathLst>
                <a:path w="2895600" h="838200">
                  <a:moveTo>
                    <a:pt x="0" y="838200"/>
                  </a:moveTo>
                  <a:lnTo>
                    <a:pt x="381000" y="0"/>
                  </a:lnTo>
                </a:path>
                <a:path w="2895600" h="838200">
                  <a:moveTo>
                    <a:pt x="381000" y="0"/>
                  </a:moveTo>
                  <a:lnTo>
                    <a:pt x="2895600" y="0"/>
                  </a:lnTo>
                </a:path>
              </a:pathLst>
            </a:custGeom>
            <a:ln w="93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257800" y="4114800"/>
              <a:ext cx="492759" cy="703580"/>
            </a:xfrm>
            <a:custGeom>
              <a:avLst/>
              <a:gdLst/>
              <a:ahLst/>
              <a:cxnLst/>
              <a:rect l="l" t="t" r="r" b="b"/>
              <a:pathLst>
                <a:path w="492760" h="703579">
                  <a:moveTo>
                    <a:pt x="0" y="0"/>
                  </a:moveTo>
                  <a:lnTo>
                    <a:pt x="492760" y="703580"/>
                  </a:lnTo>
                </a:path>
              </a:pathLst>
            </a:custGeom>
            <a:ln w="888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717540" y="4792980"/>
              <a:ext cx="73660" cy="83820"/>
            </a:xfrm>
            <a:custGeom>
              <a:avLst/>
              <a:gdLst/>
              <a:ahLst/>
              <a:cxnLst/>
              <a:rect l="l" t="t" r="r" b="b"/>
              <a:pathLst>
                <a:path w="73660" h="83820">
                  <a:moveTo>
                    <a:pt x="60960" y="0"/>
                  </a:moveTo>
                  <a:lnTo>
                    <a:pt x="0" y="43180"/>
                  </a:lnTo>
                  <a:lnTo>
                    <a:pt x="73660" y="83820"/>
                  </a:lnTo>
                  <a:lnTo>
                    <a:pt x="6096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143000" y="6096000"/>
              <a:ext cx="6705600" cy="0"/>
            </a:xfrm>
            <a:custGeom>
              <a:avLst/>
              <a:gdLst/>
              <a:ahLst/>
              <a:cxnLst/>
              <a:rect l="l" t="t" r="r" b="b"/>
              <a:pathLst>
                <a:path w="6705600">
                  <a:moveTo>
                    <a:pt x="0" y="0"/>
                  </a:moveTo>
                  <a:lnTo>
                    <a:pt x="6705600" y="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2970529" y="4732020"/>
            <a:ext cx="1910714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Sky-wave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propagation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32</a:t>
            </a:fld>
            <a:endParaRPr dirty="0"/>
          </a:p>
        </p:txBody>
      </p:sp>
      <p:sp>
        <p:nvSpPr>
          <p:cNvPr id="25" name="object 2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942339" y="1557020"/>
            <a:ext cx="7264400" cy="2424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9250" marR="55880" indent="-285750">
              <a:lnSpc>
                <a:spcPct val="100000"/>
              </a:lnSpc>
              <a:spcBef>
                <a:spcPts val="100"/>
              </a:spcBef>
              <a:buClr>
                <a:srgbClr val="FFCC00"/>
              </a:buClr>
              <a:buSzPct val="70000"/>
              <a:buFont typeface="UnDotum"/>
              <a:buChar char=""/>
              <a:tabLst>
                <a:tab pos="349250" algn="l"/>
              </a:tabLst>
            </a:pPr>
            <a:r>
              <a:rPr sz="2000" spc="-5" dirty="0">
                <a:latin typeface="Arial"/>
                <a:cs typeface="Arial"/>
              </a:rPr>
              <a:t>But the </a:t>
            </a:r>
            <a:r>
              <a:rPr sz="2000" dirty="0">
                <a:latin typeface="Arial"/>
                <a:cs typeface="Arial"/>
              </a:rPr>
              <a:t>signal </a:t>
            </a:r>
            <a:r>
              <a:rPr sz="2000" spc="-5" dirty="0">
                <a:latin typeface="Arial"/>
                <a:cs typeface="Arial"/>
              </a:rPr>
              <a:t>path </a:t>
            </a:r>
            <a:r>
              <a:rPr sz="2000" dirty="0">
                <a:latin typeface="Arial"/>
                <a:cs typeface="Arial"/>
              </a:rPr>
              <a:t>has to be </a:t>
            </a:r>
            <a:r>
              <a:rPr sz="2000" spc="-5" dirty="0">
                <a:latin typeface="Arial"/>
                <a:cs typeface="Arial"/>
              </a:rPr>
              <a:t>above </a:t>
            </a:r>
            <a:r>
              <a:rPr sz="2000" dirty="0">
                <a:latin typeface="Arial"/>
                <a:cs typeface="Arial"/>
              </a:rPr>
              <a:t>horizon </a:t>
            </a:r>
            <a:r>
              <a:rPr sz="2000" spc="-5" dirty="0">
                <a:latin typeface="Arial"/>
                <a:cs typeface="Arial"/>
              </a:rPr>
              <a:t>to avoid </a:t>
            </a:r>
            <a:r>
              <a:rPr sz="2000" dirty="0">
                <a:latin typeface="Arial"/>
                <a:cs typeface="Arial"/>
              </a:rPr>
              <a:t>blocking  leading </a:t>
            </a:r>
            <a:r>
              <a:rPr sz="2000" spc="-5" dirty="0">
                <a:latin typeface="Arial"/>
                <a:cs typeface="Arial"/>
              </a:rPr>
              <a:t>antenna </a:t>
            </a:r>
            <a:r>
              <a:rPr sz="2000" dirty="0">
                <a:latin typeface="Arial"/>
                <a:cs typeface="Arial"/>
              </a:rPr>
              <a:t>to be placed </a:t>
            </a:r>
            <a:r>
              <a:rPr sz="2000" spc="-5" dirty="0">
                <a:latin typeface="Arial"/>
                <a:cs typeface="Arial"/>
              </a:rPr>
              <a:t>on tall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towers</a:t>
            </a:r>
            <a:endParaRPr sz="2000">
              <a:latin typeface="Arial"/>
              <a:cs typeface="Arial"/>
            </a:endParaRPr>
          </a:p>
          <a:p>
            <a:pPr marL="349250" indent="-285750">
              <a:lnSpc>
                <a:spcPct val="100000"/>
              </a:lnSpc>
              <a:spcBef>
                <a:spcPts val="500"/>
              </a:spcBef>
              <a:buClr>
                <a:srgbClr val="FFCC00"/>
              </a:buClr>
              <a:buSzPct val="70000"/>
              <a:buFont typeface="UnDotum"/>
              <a:buChar char=""/>
              <a:tabLst>
                <a:tab pos="349250" algn="l"/>
              </a:tabLst>
            </a:pP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distance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radio horizon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Arial"/>
              <a:cs typeface="Arial"/>
            </a:endParaRPr>
          </a:p>
          <a:p>
            <a:pPr marL="2118360">
              <a:lnSpc>
                <a:spcPct val="100000"/>
              </a:lnSpc>
              <a:tabLst>
                <a:tab pos="3395345" algn="l"/>
              </a:tabLst>
            </a:pPr>
            <a:r>
              <a:rPr sz="2400" dirty="0">
                <a:solidFill>
                  <a:srgbClr val="009900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9900"/>
                </a:solidFill>
                <a:latin typeface="Arial"/>
                <a:cs typeface="Arial"/>
              </a:rPr>
              <a:t>=</a:t>
            </a:r>
            <a:r>
              <a:rPr sz="2400" spc="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9900"/>
                </a:solidFill>
                <a:latin typeface="Arial"/>
                <a:cs typeface="Arial"/>
              </a:rPr>
              <a:t>√2h	miles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550">
              <a:latin typeface="Arial"/>
              <a:cs typeface="Arial"/>
            </a:endParaRPr>
          </a:p>
          <a:p>
            <a:pPr marL="1884045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Space-wave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propagation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896870" y="5722620"/>
            <a:ext cx="224028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Ground-wave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propagation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050" y="414020"/>
            <a:ext cx="4027170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400" b="1" spc="-5" dirty="0">
                <a:latin typeface="Arial"/>
                <a:cs typeface="Arial"/>
              </a:rPr>
              <a:t>Propagation</a:t>
            </a:r>
            <a:r>
              <a:rPr sz="3400" b="1" spc="-75" dirty="0">
                <a:latin typeface="Arial"/>
                <a:cs typeface="Arial"/>
              </a:rPr>
              <a:t> </a:t>
            </a:r>
            <a:r>
              <a:rPr sz="3400" b="1" spc="-10" dirty="0">
                <a:latin typeface="Arial"/>
                <a:cs typeface="Arial"/>
              </a:rPr>
              <a:t>Waves</a:t>
            </a:r>
            <a:endParaRPr sz="3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2940" y="1557020"/>
            <a:ext cx="482727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80365" algn="l"/>
              </a:tabLst>
            </a:pPr>
            <a:r>
              <a:rPr sz="2400" baseline="12152" dirty="0">
                <a:solidFill>
                  <a:srgbClr val="996666"/>
                </a:solidFill>
                <a:latin typeface="UnDotum"/>
                <a:cs typeface="UnDotum"/>
              </a:rPr>
              <a:t>	</a:t>
            </a:r>
            <a:r>
              <a:rPr sz="2000" spc="-5" dirty="0">
                <a:latin typeface="Arial"/>
                <a:cs typeface="Arial"/>
              </a:rPr>
              <a:t>The three waves </a:t>
            </a:r>
            <a:r>
              <a:rPr sz="2000" dirty="0">
                <a:latin typeface="Arial"/>
                <a:cs typeface="Arial"/>
              </a:rPr>
              <a:t>propagation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methods: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5539" y="1953259"/>
            <a:ext cx="203200" cy="975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FFCC00"/>
                </a:solidFill>
                <a:latin typeface="UnDotum"/>
                <a:cs typeface="UnDotum"/>
              </a:rPr>
              <a:t></a:t>
            </a:r>
            <a:endParaRPr sz="14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1220"/>
              </a:spcBef>
            </a:pPr>
            <a:r>
              <a:rPr sz="1400" dirty="0">
                <a:solidFill>
                  <a:srgbClr val="FFCC00"/>
                </a:solidFill>
                <a:latin typeface="UnDotum"/>
                <a:cs typeface="UnDotum"/>
              </a:rPr>
              <a:t></a:t>
            </a:r>
            <a:endParaRPr sz="14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1220"/>
              </a:spcBef>
            </a:pPr>
            <a:r>
              <a:rPr sz="1400" dirty="0">
                <a:solidFill>
                  <a:srgbClr val="FFCC00"/>
                </a:solidFill>
                <a:latin typeface="UnDotum"/>
                <a:cs typeface="UnDotum"/>
              </a:rPr>
              <a:t></a:t>
            </a:r>
            <a:endParaRPr sz="1400">
              <a:latin typeface="UnDotum"/>
              <a:cs typeface="UnDot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01139" y="1861820"/>
            <a:ext cx="2950210" cy="1130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8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Ground </a:t>
            </a:r>
            <a:r>
              <a:rPr sz="2000" spc="-5" dirty="0">
                <a:latin typeface="Arial"/>
                <a:cs typeface="Arial"/>
              </a:rPr>
              <a:t>wave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propagation  Sky </a:t>
            </a:r>
            <a:r>
              <a:rPr sz="2000" spc="-5" dirty="0">
                <a:latin typeface="Arial"/>
                <a:cs typeface="Arial"/>
              </a:rPr>
              <a:t>wave </a:t>
            </a:r>
            <a:r>
              <a:rPr sz="2000" dirty="0">
                <a:latin typeface="Arial"/>
                <a:cs typeface="Arial"/>
              </a:rPr>
              <a:t>propagation  Space </a:t>
            </a:r>
            <a:r>
              <a:rPr sz="2000" spc="-5" dirty="0">
                <a:latin typeface="Arial"/>
                <a:cs typeface="Arial"/>
              </a:rPr>
              <a:t>wave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propagation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847407" y="3223577"/>
            <a:ext cx="6163945" cy="2286635"/>
            <a:chOff x="847407" y="3223577"/>
            <a:chExt cx="6163945" cy="2286635"/>
          </a:xfrm>
        </p:grpSpPr>
        <p:sp>
          <p:nvSpPr>
            <p:cNvPr id="7" name="object 7"/>
            <p:cNvSpPr/>
            <p:nvPr/>
          </p:nvSpPr>
          <p:spPr>
            <a:xfrm>
              <a:off x="852169" y="4911089"/>
              <a:ext cx="6154420" cy="594360"/>
            </a:xfrm>
            <a:custGeom>
              <a:avLst/>
              <a:gdLst/>
              <a:ahLst/>
              <a:cxnLst/>
              <a:rect l="l" t="t" r="r" b="b"/>
              <a:pathLst>
                <a:path w="6154420" h="594360">
                  <a:moveTo>
                    <a:pt x="0" y="594360"/>
                  </a:moveTo>
                  <a:lnTo>
                    <a:pt x="38040" y="568900"/>
                  </a:lnTo>
                  <a:lnTo>
                    <a:pt x="75723" y="548798"/>
                  </a:lnTo>
                  <a:lnTo>
                    <a:pt x="115550" y="532745"/>
                  </a:lnTo>
                  <a:lnTo>
                    <a:pt x="160020" y="519430"/>
                  </a:lnTo>
                  <a:lnTo>
                    <a:pt x="192093" y="500555"/>
                  </a:lnTo>
                  <a:lnTo>
                    <a:pt x="210718" y="489285"/>
                  </a:lnTo>
                  <a:lnTo>
                    <a:pt x="219513" y="483928"/>
                  </a:lnTo>
                  <a:lnTo>
                    <a:pt x="222097" y="482793"/>
                  </a:lnTo>
                  <a:lnTo>
                    <a:pt x="222091" y="484187"/>
                  </a:lnTo>
                  <a:lnTo>
                    <a:pt x="223113" y="486420"/>
                  </a:lnTo>
                  <a:lnTo>
                    <a:pt x="228784" y="487799"/>
                  </a:lnTo>
                  <a:lnTo>
                    <a:pt x="242722" y="486633"/>
                  </a:lnTo>
                  <a:lnTo>
                    <a:pt x="309880" y="469900"/>
                  </a:lnTo>
                  <a:lnTo>
                    <a:pt x="337562" y="452755"/>
                  </a:lnTo>
                  <a:lnTo>
                    <a:pt x="346710" y="447040"/>
                  </a:lnTo>
                  <a:lnTo>
                    <a:pt x="375781" y="435034"/>
                  </a:lnTo>
                  <a:lnTo>
                    <a:pt x="407828" y="428148"/>
                  </a:lnTo>
                  <a:lnTo>
                    <a:pt x="440114" y="424358"/>
                  </a:lnTo>
                  <a:lnTo>
                    <a:pt x="469900" y="421640"/>
                  </a:lnTo>
                  <a:lnTo>
                    <a:pt x="520363" y="404526"/>
                  </a:lnTo>
                  <a:lnTo>
                    <a:pt x="572381" y="389079"/>
                  </a:lnTo>
                  <a:lnTo>
                    <a:pt x="625487" y="375253"/>
                  </a:lnTo>
                  <a:lnTo>
                    <a:pt x="679216" y="363005"/>
                  </a:lnTo>
                  <a:lnTo>
                    <a:pt x="733101" y="352289"/>
                  </a:lnTo>
                  <a:lnTo>
                    <a:pt x="786674" y="343062"/>
                  </a:lnTo>
                  <a:lnTo>
                    <a:pt x="839469" y="335280"/>
                  </a:lnTo>
                  <a:lnTo>
                    <a:pt x="887118" y="315001"/>
                  </a:lnTo>
                  <a:lnTo>
                    <a:pt x="937871" y="300049"/>
                  </a:lnTo>
                  <a:lnTo>
                    <a:pt x="990600" y="288766"/>
                  </a:lnTo>
                  <a:lnTo>
                    <a:pt x="1044175" y="279494"/>
                  </a:lnTo>
                  <a:lnTo>
                    <a:pt x="1097468" y="270574"/>
                  </a:lnTo>
                  <a:lnTo>
                    <a:pt x="1149350" y="260350"/>
                  </a:lnTo>
                  <a:lnTo>
                    <a:pt x="1199232" y="248808"/>
                  </a:lnTo>
                  <a:lnTo>
                    <a:pt x="1248692" y="236172"/>
                  </a:lnTo>
                  <a:lnTo>
                    <a:pt x="1297939" y="223043"/>
                  </a:lnTo>
                  <a:lnTo>
                    <a:pt x="1347187" y="210020"/>
                  </a:lnTo>
                  <a:lnTo>
                    <a:pt x="1396647" y="197702"/>
                  </a:lnTo>
                  <a:lnTo>
                    <a:pt x="1446530" y="186690"/>
                  </a:lnTo>
                  <a:lnTo>
                    <a:pt x="1475999" y="172256"/>
                  </a:lnTo>
                  <a:lnTo>
                    <a:pt x="1490657" y="164920"/>
                  </a:lnTo>
                  <a:lnTo>
                    <a:pt x="1495448" y="162748"/>
                  </a:lnTo>
                  <a:lnTo>
                    <a:pt x="1495316" y="163805"/>
                  </a:lnTo>
                  <a:lnTo>
                    <a:pt x="1495204" y="166159"/>
                  </a:lnTo>
                  <a:lnTo>
                    <a:pt x="1500058" y="167875"/>
                  </a:lnTo>
                  <a:lnTo>
                    <a:pt x="1514820" y="167019"/>
                  </a:lnTo>
                  <a:lnTo>
                    <a:pt x="1544436" y="161659"/>
                  </a:lnTo>
                  <a:lnTo>
                    <a:pt x="1593850" y="149860"/>
                  </a:lnTo>
                  <a:lnTo>
                    <a:pt x="1606589" y="144641"/>
                  </a:lnTo>
                  <a:lnTo>
                    <a:pt x="1618615" y="137636"/>
                  </a:lnTo>
                  <a:lnTo>
                    <a:pt x="1630640" y="130393"/>
                  </a:lnTo>
                  <a:lnTo>
                    <a:pt x="1643380" y="124460"/>
                  </a:lnTo>
                  <a:lnTo>
                    <a:pt x="1686271" y="110384"/>
                  </a:lnTo>
                  <a:lnTo>
                    <a:pt x="1731668" y="99483"/>
                  </a:lnTo>
                  <a:lnTo>
                    <a:pt x="1778476" y="91122"/>
                  </a:lnTo>
                  <a:lnTo>
                    <a:pt x="1825601" y="84666"/>
                  </a:lnTo>
                  <a:lnTo>
                    <a:pt x="1871950" y="79480"/>
                  </a:lnTo>
                  <a:lnTo>
                    <a:pt x="1916430" y="74930"/>
                  </a:lnTo>
                  <a:lnTo>
                    <a:pt x="1964985" y="63194"/>
                  </a:lnTo>
                  <a:lnTo>
                    <a:pt x="2013678" y="52839"/>
                  </a:lnTo>
                  <a:lnTo>
                    <a:pt x="2062521" y="43731"/>
                  </a:lnTo>
                  <a:lnTo>
                    <a:pt x="2111523" y="35740"/>
                  </a:lnTo>
                  <a:lnTo>
                    <a:pt x="2160697" y="28733"/>
                  </a:lnTo>
                  <a:lnTo>
                    <a:pt x="2210054" y="22580"/>
                  </a:lnTo>
                  <a:lnTo>
                    <a:pt x="2259606" y="17148"/>
                  </a:lnTo>
                  <a:lnTo>
                    <a:pt x="2309364" y="12305"/>
                  </a:lnTo>
                  <a:lnTo>
                    <a:pt x="2359340" y="7921"/>
                  </a:lnTo>
                  <a:lnTo>
                    <a:pt x="2409544" y="3863"/>
                  </a:lnTo>
                  <a:lnTo>
                    <a:pt x="2459990" y="0"/>
                  </a:lnTo>
                  <a:lnTo>
                    <a:pt x="2511598" y="662"/>
                  </a:lnTo>
                  <a:lnTo>
                    <a:pt x="2563206" y="1269"/>
                  </a:lnTo>
                  <a:lnTo>
                    <a:pt x="2614814" y="1826"/>
                  </a:lnTo>
                  <a:lnTo>
                    <a:pt x="2666422" y="2343"/>
                  </a:lnTo>
                  <a:lnTo>
                    <a:pt x="2718030" y="2825"/>
                  </a:lnTo>
                  <a:lnTo>
                    <a:pt x="2769639" y="3280"/>
                  </a:lnTo>
                  <a:lnTo>
                    <a:pt x="2821247" y="3715"/>
                  </a:lnTo>
                  <a:lnTo>
                    <a:pt x="2872855" y="4137"/>
                  </a:lnTo>
                  <a:lnTo>
                    <a:pt x="2924463" y="4553"/>
                  </a:lnTo>
                  <a:lnTo>
                    <a:pt x="2976071" y="4971"/>
                  </a:lnTo>
                  <a:lnTo>
                    <a:pt x="3027680" y="5397"/>
                  </a:lnTo>
                  <a:lnTo>
                    <a:pt x="3079288" y="5839"/>
                  </a:lnTo>
                  <a:lnTo>
                    <a:pt x="3130896" y="6304"/>
                  </a:lnTo>
                  <a:lnTo>
                    <a:pt x="3182504" y="6799"/>
                  </a:lnTo>
                  <a:lnTo>
                    <a:pt x="3234112" y="7331"/>
                  </a:lnTo>
                  <a:lnTo>
                    <a:pt x="3285720" y="7908"/>
                  </a:lnTo>
                  <a:lnTo>
                    <a:pt x="3337329" y="8536"/>
                  </a:lnTo>
                  <a:lnTo>
                    <a:pt x="3388937" y="9223"/>
                  </a:lnTo>
                  <a:lnTo>
                    <a:pt x="3440545" y="9975"/>
                  </a:lnTo>
                  <a:lnTo>
                    <a:pt x="3492153" y="10801"/>
                  </a:lnTo>
                  <a:lnTo>
                    <a:pt x="3543761" y="11706"/>
                  </a:lnTo>
                  <a:lnTo>
                    <a:pt x="3595370" y="12700"/>
                  </a:lnTo>
                  <a:lnTo>
                    <a:pt x="3643520" y="15244"/>
                  </a:lnTo>
                  <a:lnTo>
                    <a:pt x="3691731" y="19724"/>
                  </a:lnTo>
                  <a:lnTo>
                    <a:pt x="3739941" y="25692"/>
                  </a:lnTo>
                  <a:lnTo>
                    <a:pt x="3788092" y="32702"/>
                  </a:lnTo>
                  <a:lnTo>
                    <a:pt x="3836124" y="40307"/>
                  </a:lnTo>
                  <a:lnTo>
                    <a:pt x="3883977" y="48061"/>
                  </a:lnTo>
                  <a:lnTo>
                    <a:pt x="3931592" y="55517"/>
                  </a:lnTo>
                  <a:lnTo>
                    <a:pt x="3978909" y="62230"/>
                  </a:lnTo>
                  <a:lnTo>
                    <a:pt x="4029748" y="68955"/>
                  </a:lnTo>
                  <a:lnTo>
                    <a:pt x="4080566" y="75924"/>
                  </a:lnTo>
                  <a:lnTo>
                    <a:pt x="4131366" y="83111"/>
                  </a:lnTo>
                  <a:lnTo>
                    <a:pt x="4182152" y="90489"/>
                  </a:lnTo>
                  <a:lnTo>
                    <a:pt x="4232926" y="98031"/>
                  </a:lnTo>
                  <a:lnTo>
                    <a:pt x="4283690" y="105712"/>
                  </a:lnTo>
                  <a:lnTo>
                    <a:pt x="4334448" y="113505"/>
                  </a:lnTo>
                  <a:lnTo>
                    <a:pt x="4385201" y="121384"/>
                  </a:lnTo>
                  <a:lnTo>
                    <a:pt x="4435952" y="129321"/>
                  </a:lnTo>
                  <a:lnTo>
                    <a:pt x="4486704" y="137291"/>
                  </a:lnTo>
                  <a:lnTo>
                    <a:pt x="4537460" y="145267"/>
                  </a:lnTo>
                  <a:lnTo>
                    <a:pt x="4588222" y="153222"/>
                  </a:lnTo>
                  <a:lnTo>
                    <a:pt x="4638992" y="161131"/>
                  </a:lnTo>
                  <a:lnTo>
                    <a:pt x="4689774" y="168966"/>
                  </a:lnTo>
                  <a:lnTo>
                    <a:pt x="4740569" y="176702"/>
                  </a:lnTo>
                  <a:lnTo>
                    <a:pt x="4791381" y="184311"/>
                  </a:lnTo>
                  <a:lnTo>
                    <a:pt x="4842212" y="191768"/>
                  </a:lnTo>
                  <a:lnTo>
                    <a:pt x="4893065" y="199046"/>
                  </a:lnTo>
                  <a:lnTo>
                    <a:pt x="4943942" y="206118"/>
                  </a:lnTo>
                  <a:lnTo>
                    <a:pt x="4994846" y="212959"/>
                  </a:lnTo>
                  <a:lnTo>
                    <a:pt x="5045779" y="219541"/>
                  </a:lnTo>
                  <a:lnTo>
                    <a:pt x="5096745" y="225838"/>
                  </a:lnTo>
                  <a:lnTo>
                    <a:pt x="5147745" y="231824"/>
                  </a:lnTo>
                  <a:lnTo>
                    <a:pt x="5198782" y="237472"/>
                  </a:lnTo>
                  <a:lnTo>
                    <a:pt x="5249860" y="242756"/>
                  </a:lnTo>
                  <a:lnTo>
                    <a:pt x="5300980" y="247650"/>
                  </a:lnTo>
                  <a:lnTo>
                    <a:pt x="5353185" y="260138"/>
                  </a:lnTo>
                  <a:lnTo>
                    <a:pt x="5406625" y="270086"/>
                  </a:lnTo>
                  <a:lnTo>
                    <a:pt x="5460841" y="278130"/>
                  </a:lnTo>
                  <a:lnTo>
                    <a:pt x="5515374" y="284903"/>
                  </a:lnTo>
                  <a:lnTo>
                    <a:pt x="5569767" y="291041"/>
                  </a:lnTo>
                  <a:lnTo>
                    <a:pt x="5623559" y="297180"/>
                  </a:lnTo>
                  <a:lnTo>
                    <a:pt x="5672019" y="312020"/>
                  </a:lnTo>
                  <a:lnTo>
                    <a:pt x="5720832" y="324038"/>
                  </a:lnTo>
                  <a:lnTo>
                    <a:pt x="5769927" y="334009"/>
                  </a:lnTo>
                  <a:lnTo>
                    <a:pt x="5819234" y="342711"/>
                  </a:lnTo>
                  <a:lnTo>
                    <a:pt x="5868681" y="350919"/>
                  </a:lnTo>
                  <a:lnTo>
                    <a:pt x="5918200" y="359410"/>
                  </a:lnTo>
                  <a:lnTo>
                    <a:pt x="5964872" y="367665"/>
                  </a:lnTo>
                  <a:lnTo>
                    <a:pt x="6011544" y="376872"/>
                  </a:lnTo>
                  <a:lnTo>
                    <a:pt x="6058217" y="386556"/>
                  </a:lnTo>
                  <a:lnTo>
                    <a:pt x="6104889" y="396240"/>
                  </a:lnTo>
                  <a:lnTo>
                    <a:pt x="6119058" y="399097"/>
                  </a:lnTo>
                  <a:lnTo>
                    <a:pt x="6135370" y="402907"/>
                  </a:lnTo>
                  <a:lnTo>
                    <a:pt x="6148824" y="406241"/>
                  </a:lnTo>
                  <a:lnTo>
                    <a:pt x="6154420" y="407670"/>
                  </a:lnTo>
                </a:path>
                <a:path w="6154420" h="594360">
                  <a:moveTo>
                    <a:pt x="0" y="0"/>
                  </a:moveTo>
                  <a:lnTo>
                    <a:pt x="0" y="0"/>
                  </a:lnTo>
                </a:path>
                <a:path w="6154420" h="594360">
                  <a:moveTo>
                    <a:pt x="6154420" y="594360"/>
                  </a:moveTo>
                  <a:lnTo>
                    <a:pt x="6154420" y="59436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04569" y="4606289"/>
              <a:ext cx="304800" cy="762000"/>
            </a:xfrm>
            <a:custGeom>
              <a:avLst/>
              <a:gdLst/>
              <a:ahLst/>
              <a:cxnLst/>
              <a:rect l="l" t="t" r="r" b="b"/>
              <a:pathLst>
                <a:path w="304800" h="762000">
                  <a:moveTo>
                    <a:pt x="0" y="762000"/>
                  </a:moveTo>
                  <a:lnTo>
                    <a:pt x="152400" y="0"/>
                  </a:lnTo>
                </a:path>
                <a:path w="304800" h="762000">
                  <a:moveTo>
                    <a:pt x="152400" y="0"/>
                  </a:moveTo>
                  <a:lnTo>
                    <a:pt x="304800" y="6858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49349" y="4472077"/>
              <a:ext cx="181202" cy="24429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109969" y="4606289"/>
              <a:ext cx="381000" cy="609600"/>
            </a:xfrm>
            <a:custGeom>
              <a:avLst/>
              <a:gdLst/>
              <a:ahLst/>
              <a:cxnLst/>
              <a:rect l="l" t="t" r="r" b="b"/>
              <a:pathLst>
                <a:path w="381000" h="609600">
                  <a:moveTo>
                    <a:pt x="381000" y="609600"/>
                  </a:moveTo>
                  <a:lnTo>
                    <a:pt x="76200" y="0"/>
                  </a:lnTo>
                </a:path>
                <a:path w="381000" h="609600">
                  <a:moveTo>
                    <a:pt x="76200" y="0"/>
                  </a:moveTo>
                  <a:lnTo>
                    <a:pt x="0" y="53467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109969" y="4453889"/>
              <a:ext cx="74930" cy="254000"/>
            </a:xfrm>
            <a:custGeom>
              <a:avLst/>
              <a:gdLst/>
              <a:ahLst/>
              <a:cxnLst/>
              <a:rect l="l" t="t" r="r" b="b"/>
              <a:pathLst>
                <a:path w="74929" h="254000">
                  <a:moveTo>
                    <a:pt x="29209" y="0"/>
                  </a:moveTo>
                  <a:lnTo>
                    <a:pt x="50998" y="14386"/>
                  </a:lnTo>
                  <a:lnTo>
                    <a:pt x="60642" y="20796"/>
                  </a:lnTo>
                  <a:lnTo>
                    <a:pt x="66000" y="32682"/>
                  </a:lnTo>
                  <a:lnTo>
                    <a:pt x="74929" y="63500"/>
                  </a:lnTo>
                  <a:lnTo>
                    <a:pt x="73402" y="79851"/>
                  </a:lnTo>
                  <a:lnTo>
                    <a:pt x="72231" y="96202"/>
                  </a:lnTo>
                  <a:lnTo>
                    <a:pt x="56435" y="167203"/>
                  </a:lnTo>
                  <a:lnTo>
                    <a:pt x="17859" y="223797"/>
                  </a:lnTo>
                  <a:lnTo>
                    <a:pt x="0" y="254000"/>
                  </a:lnTo>
                </a:path>
                <a:path w="74929" h="254000">
                  <a:moveTo>
                    <a:pt x="0" y="0"/>
                  </a:moveTo>
                  <a:lnTo>
                    <a:pt x="0" y="0"/>
                  </a:lnTo>
                </a:path>
                <a:path w="74929" h="254000">
                  <a:moveTo>
                    <a:pt x="74929" y="254000"/>
                  </a:moveTo>
                  <a:lnTo>
                    <a:pt x="74929" y="2540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233169" y="4606289"/>
              <a:ext cx="4653280" cy="0"/>
            </a:xfrm>
            <a:custGeom>
              <a:avLst/>
              <a:gdLst/>
              <a:ahLst/>
              <a:cxnLst/>
              <a:rect l="l" t="t" r="r" b="b"/>
              <a:pathLst>
                <a:path w="4653280">
                  <a:moveTo>
                    <a:pt x="0" y="0"/>
                  </a:moveTo>
                  <a:lnTo>
                    <a:pt x="4653280" y="0"/>
                  </a:lnTo>
                </a:path>
              </a:pathLst>
            </a:custGeom>
            <a:ln w="254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881369" y="4568189"/>
              <a:ext cx="76200" cy="77470"/>
            </a:xfrm>
            <a:custGeom>
              <a:avLst/>
              <a:gdLst/>
              <a:ahLst/>
              <a:cxnLst/>
              <a:rect l="l" t="t" r="r" b="b"/>
              <a:pathLst>
                <a:path w="76200" h="77470">
                  <a:moveTo>
                    <a:pt x="0" y="0"/>
                  </a:moveTo>
                  <a:lnTo>
                    <a:pt x="0" y="7747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156969" y="3387089"/>
              <a:ext cx="4578350" cy="1075690"/>
            </a:xfrm>
            <a:custGeom>
              <a:avLst/>
              <a:gdLst/>
              <a:ahLst/>
              <a:cxnLst/>
              <a:rect l="l" t="t" r="r" b="b"/>
              <a:pathLst>
                <a:path w="4578350" h="1075689">
                  <a:moveTo>
                    <a:pt x="0" y="1075690"/>
                  </a:moveTo>
                  <a:lnTo>
                    <a:pt x="19779" y="1034091"/>
                  </a:lnTo>
                  <a:lnTo>
                    <a:pt x="48925" y="996904"/>
                  </a:lnTo>
                  <a:lnTo>
                    <a:pt x="85325" y="963459"/>
                  </a:lnTo>
                  <a:lnTo>
                    <a:pt x="126867" y="933087"/>
                  </a:lnTo>
                  <a:lnTo>
                    <a:pt x="171441" y="905119"/>
                  </a:lnTo>
                  <a:lnTo>
                    <a:pt x="216934" y="878887"/>
                  </a:lnTo>
                  <a:lnTo>
                    <a:pt x="261236" y="853720"/>
                  </a:lnTo>
                  <a:lnTo>
                    <a:pt x="302235" y="828951"/>
                  </a:lnTo>
                  <a:lnTo>
                    <a:pt x="337820" y="803910"/>
                  </a:lnTo>
                  <a:lnTo>
                    <a:pt x="377360" y="773774"/>
                  </a:lnTo>
                  <a:lnTo>
                    <a:pt x="417456" y="744149"/>
                  </a:lnTo>
                  <a:lnTo>
                    <a:pt x="457884" y="714769"/>
                  </a:lnTo>
                  <a:lnTo>
                    <a:pt x="498425" y="685366"/>
                  </a:lnTo>
                  <a:lnTo>
                    <a:pt x="538853" y="655675"/>
                  </a:lnTo>
                  <a:lnTo>
                    <a:pt x="578949" y="625428"/>
                  </a:lnTo>
                  <a:lnTo>
                    <a:pt x="618490" y="594360"/>
                  </a:lnTo>
                  <a:lnTo>
                    <a:pt x="661791" y="564367"/>
                  </a:lnTo>
                  <a:lnTo>
                    <a:pt x="708263" y="537301"/>
                  </a:lnTo>
                  <a:lnTo>
                    <a:pt x="756198" y="511515"/>
                  </a:lnTo>
                  <a:lnTo>
                    <a:pt x="803889" y="485363"/>
                  </a:lnTo>
                  <a:lnTo>
                    <a:pt x="849630" y="457200"/>
                  </a:lnTo>
                  <a:lnTo>
                    <a:pt x="892145" y="428965"/>
                  </a:lnTo>
                  <a:lnTo>
                    <a:pt x="935270" y="400679"/>
                  </a:lnTo>
                  <a:lnTo>
                    <a:pt x="978986" y="372559"/>
                  </a:lnTo>
                  <a:lnTo>
                    <a:pt x="1023270" y="344824"/>
                  </a:lnTo>
                  <a:lnTo>
                    <a:pt x="1068102" y="317693"/>
                  </a:lnTo>
                  <a:lnTo>
                    <a:pt x="1113461" y="291384"/>
                  </a:lnTo>
                  <a:lnTo>
                    <a:pt x="1159327" y="266115"/>
                  </a:lnTo>
                  <a:lnTo>
                    <a:pt x="1205678" y="242105"/>
                  </a:lnTo>
                  <a:lnTo>
                    <a:pt x="1252494" y="219573"/>
                  </a:lnTo>
                  <a:lnTo>
                    <a:pt x="1299754" y="198737"/>
                  </a:lnTo>
                  <a:lnTo>
                    <a:pt x="1347437" y="179815"/>
                  </a:lnTo>
                  <a:lnTo>
                    <a:pt x="1395523" y="163027"/>
                  </a:lnTo>
                  <a:lnTo>
                    <a:pt x="1443990" y="148589"/>
                  </a:lnTo>
                  <a:lnTo>
                    <a:pt x="1485329" y="125907"/>
                  </a:lnTo>
                  <a:lnTo>
                    <a:pt x="1530246" y="106624"/>
                  </a:lnTo>
                  <a:lnTo>
                    <a:pt x="1577651" y="90406"/>
                  </a:lnTo>
                  <a:lnTo>
                    <a:pt x="1626455" y="76922"/>
                  </a:lnTo>
                  <a:lnTo>
                    <a:pt x="1675570" y="65836"/>
                  </a:lnTo>
                  <a:lnTo>
                    <a:pt x="1723908" y="56816"/>
                  </a:lnTo>
                  <a:lnTo>
                    <a:pt x="1770380" y="49530"/>
                  </a:lnTo>
                  <a:lnTo>
                    <a:pt x="1795780" y="39866"/>
                  </a:lnTo>
                  <a:lnTo>
                    <a:pt x="1833245" y="30063"/>
                  </a:lnTo>
                  <a:lnTo>
                    <a:pt x="1927105" y="17680"/>
                  </a:lnTo>
                  <a:lnTo>
                    <a:pt x="1995805" y="9366"/>
                  </a:lnTo>
                  <a:lnTo>
                    <a:pt x="2051169" y="2718"/>
                  </a:lnTo>
                  <a:lnTo>
                    <a:pt x="2073910" y="0"/>
                  </a:lnTo>
                  <a:lnTo>
                    <a:pt x="2123646" y="2118"/>
                  </a:lnTo>
                  <a:lnTo>
                    <a:pt x="2173227" y="4368"/>
                  </a:lnTo>
                  <a:lnTo>
                    <a:pt x="2222676" y="6747"/>
                  </a:lnTo>
                  <a:lnTo>
                    <a:pt x="2272018" y="9251"/>
                  </a:lnTo>
                  <a:lnTo>
                    <a:pt x="2321276" y="11876"/>
                  </a:lnTo>
                  <a:lnTo>
                    <a:pt x="2370476" y="14619"/>
                  </a:lnTo>
                  <a:lnTo>
                    <a:pt x="2419640" y="17476"/>
                  </a:lnTo>
                  <a:lnTo>
                    <a:pt x="2468795" y="20444"/>
                  </a:lnTo>
                  <a:lnTo>
                    <a:pt x="2517963" y="23520"/>
                  </a:lnTo>
                  <a:lnTo>
                    <a:pt x="2567169" y="26700"/>
                  </a:lnTo>
                  <a:lnTo>
                    <a:pt x="2616438" y="29981"/>
                  </a:lnTo>
                  <a:lnTo>
                    <a:pt x="2665793" y="33358"/>
                  </a:lnTo>
                  <a:lnTo>
                    <a:pt x="2715260" y="36830"/>
                  </a:lnTo>
                  <a:lnTo>
                    <a:pt x="2741553" y="46384"/>
                  </a:lnTo>
                  <a:lnTo>
                    <a:pt x="2750349" y="49341"/>
                  </a:lnTo>
                  <a:lnTo>
                    <a:pt x="2752724" y="49053"/>
                  </a:lnTo>
                  <a:lnTo>
                    <a:pt x="2759757" y="48871"/>
                  </a:lnTo>
                  <a:lnTo>
                    <a:pt x="2782522" y="52146"/>
                  </a:lnTo>
                  <a:lnTo>
                    <a:pt x="2832100" y="62230"/>
                  </a:lnTo>
                  <a:lnTo>
                    <a:pt x="2876407" y="73212"/>
                  </a:lnTo>
                  <a:lnTo>
                    <a:pt x="2920776" y="85780"/>
                  </a:lnTo>
                  <a:lnTo>
                    <a:pt x="2964962" y="99080"/>
                  </a:lnTo>
                  <a:lnTo>
                    <a:pt x="3008721" y="112257"/>
                  </a:lnTo>
                  <a:lnTo>
                    <a:pt x="3051810" y="124460"/>
                  </a:lnTo>
                  <a:lnTo>
                    <a:pt x="3105566" y="140354"/>
                  </a:lnTo>
                  <a:lnTo>
                    <a:pt x="3144837" y="161607"/>
                  </a:lnTo>
                  <a:lnTo>
                    <a:pt x="3156505" y="167878"/>
                  </a:lnTo>
                  <a:lnTo>
                    <a:pt x="3220144" y="189944"/>
                  </a:lnTo>
                  <a:lnTo>
                    <a:pt x="3272948" y="205739"/>
                  </a:lnTo>
                  <a:lnTo>
                    <a:pt x="3325991" y="220583"/>
                  </a:lnTo>
                  <a:lnTo>
                    <a:pt x="3378200" y="234950"/>
                  </a:lnTo>
                  <a:lnTo>
                    <a:pt x="3390919" y="239990"/>
                  </a:lnTo>
                  <a:lnTo>
                    <a:pt x="3402806" y="246697"/>
                  </a:lnTo>
                  <a:lnTo>
                    <a:pt x="3414454" y="253880"/>
                  </a:lnTo>
                  <a:lnTo>
                    <a:pt x="3426459" y="260350"/>
                  </a:lnTo>
                  <a:lnTo>
                    <a:pt x="3468270" y="277375"/>
                  </a:lnTo>
                  <a:lnTo>
                    <a:pt x="3511391" y="292735"/>
                  </a:lnTo>
                  <a:lnTo>
                    <a:pt x="3555226" y="307141"/>
                  </a:lnTo>
                  <a:lnTo>
                    <a:pt x="3599179" y="321310"/>
                  </a:lnTo>
                  <a:lnTo>
                    <a:pt x="3640886" y="347469"/>
                  </a:lnTo>
                  <a:lnTo>
                    <a:pt x="3684947" y="370873"/>
                  </a:lnTo>
                  <a:lnTo>
                    <a:pt x="3730608" y="392189"/>
                  </a:lnTo>
                  <a:lnTo>
                    <a:pt x="3777113" y="412083"/>
                  </a:lnTo>
                  <a:lnTo>
                    <a:pt x="3823707" y="431222"/>
                  </a:lnTo>
                  <a:lnTo>
                    <a:pt x="3869634" y="450272"/>
                  </a:lnTo>
                  <a:lnTo>
                    <a:pt x="3914140" y="469900"/>
                  </a:lnTo>
                  <a:lnTo>
                    <a:pt x="3931840" y="479226"/>
                  </a:lnTo>
                  <a:lnTo>
                    <a:pt x="3949065" y="489267"/>
                  </a:lnTo>
                  <a:lnTo>
                    <a:pt x="3966289" y="498832"/>
                  </a:lnTo>
                  <a:lnTo>
                    <a:pt x="4011533" y="515520"/>
                  </a:lnTo>
                  <a:lnTo>
                    <a:pt x="4067571" y="529768"/>
                  </a:lnTo>
                  <a:lnTo>
                    <a:pt x="4077970" y="532130"/>
                  </a:lnTo>
                  <a:lnTo>
                    <a:pt x="4106564" y="547727"/>
                  </a:lnTo>
                  <a:lnTo>
                    <a:pt x="4135278" y="558800"/>
                  </a:lnTo>
                  <a:lnTo>
                    <a:pt x="4164230" y="568920"/>
                  </a:lnTo>
                  <a:lnTo>
                    <a:pt x="4193540" y="581660"/>
                  </a:lnTo>
                  <a:lnTo>
                    <a:pt x="4224208" y="598940"/>
                  </a:lnTo>
                  <a:lnTo>
                    <a:pt x="4233145" y="605601"/>
                  </a:lnTo>
                  <a:lnTo>
                    <a:pt x="4231005" y="606266"/>
                  </a:lnTo>
                  <a:lnTo>
                    <a:pt x="4228441" y="605554"/>
                  </a:lnTo>
                  <a:lnTo>
                    <a:pt x="4236108" y="608088"/>
                  </a:lnTo>
                  <a:lnTo>
                    <a:pt x="4295072" y="643803"/>
                  </a:lnTo>
                  <a:lnTo>
                    <a:pt x="4357370" y="668020"/>
                  </a:lnTo>
                  <a:lnTo>
                    <a:pt x="4404248" y="697646"/>
                  </a:lnTo>
                  <a:lnTo>
                    <a:pt x="4443750" y="732820"/>
                  </a:lnTo>
                  <a:lnTo>
                    <a:pt x="4477339" y="772993"/>
                  </a:lnTo>
                  <a:lnTo>
                    <a:pt x="4506478" y="817615"/>
                  </a:lnTo>
                  <a:lnTo>
                    <a:pt x="4532630" y="866140"/>
                  </a:lnTo>
                  <a:lnTo>
                    <a:pt x="4545131" y="886043"/>
                  </a:lnTo>
                  <a:lnTo>
                    <a:pt x="4560252" y="906303"/>
                  </a:lnTo>
                  <a:lnTo>
                    <a:pt x="4572992" y="927754"/>
                  </a:lnTo>
                  <a:lnTo>
                    <a:pt x="4578350" y="951230"/>
                  </a:lnTo>
                </a:path>
                <a:path w="4578350" h="1075689">
                  <a:moveTo>
                    <a:pt x="0" y="0"/>
                  </a:moveTo>
                  <a:lnTo>
                    <a:pt x="0" y="0"/>
                  </a:lnTo>
                </a:path>
                <a:path w="4578350" h="1075689">
                  <a:moveTo>
                    <a:pt x="4578350" y="1075690"/>
                  </a:moveTo>
                  <a:lnTo>
                    <a:pt x="4578350" y="1075690"/>
                  </a:lnTo>
                </a:path>
              </a:pathLst>
            </a:custGeom>
            <a:ln w="31627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424169" y="3997959"/>
              <a:ext cx="331470" cy="330200"/>
            </a:xfrm>
            <a:custGeom>
              <a:avLst/>
              <a:gdLst/>
              <a:ahLst/>
              <a:cxnLst/>
              <a:rect l="l" t="t" r="r" b="b"/>
              <a:pathLst>
                <a:path w="331470" h="330200">
                  <a:moveTo>
                    <a:pt x="0" y="0"/>
                  </a:moveTo>
                  <a:lnTo>
                    <a:pt x="331469" y="330200"/>
                  </a:lnTo>
                </a:path>
              </a:pathLst>
            </a:custGeom>
            <a:ln w="889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725160" y="4297679"/>
              <a:ext cx="80010" cy="80010"/>
            </a:xfrm>
            <a:custGeom>
              <a:avLst/>
              <a:gdLst/>
              <a:ahLst/>
              <a:cxnLst/>
              <a:rect l="l" t="t" r="r" b="b"/>
              <a:pathLst>
                <a:path w="80010" h="80010">
                  <a:moveTo>
                    <a:pt x="53339" y="0"/>
                  </a:moveTo>
                  <a:lnTo>
                    <a:pt x="0" y="54610"/>
                  </a:lnTo>
                  <a:lnTo>
                    <a:pt x="80010" y="80010"/>
                  </a:lnTo>
                  <a:lnTo>
                    <a:pt x="5333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487169" y="4758689"/>
              <a:ext cx="4395470" cy="153670"/>
            </a:xfrm>
            <a:custGeom>
              <a:avLst/>
              <a:gdLst/>
              <a:ahLst/>
              <a:cxnLst/>
              <a:rect l="l" t="t" r="r" b="b"/>
              <a:pathLst>
                <a:path w="4395470" h="153670">
                  <a:moveTo>
                    <a:pt x="0" y="41910"/>
                  </a:moveTo>
                  <a:lnTo>
                    <a:pt x="43121" y="56191"/>
                  </a:lnTo>
                  <a:lnTo>
                    <a:pt x="89276" y="67686"/>
                  </a:lnTo>
                  <a:lnTo>
                    <a:pt x="137477" y="76993"/>
                  </a:lnTo>
                  <a:lnTo>
                    <a:pt x="186737" y="84713"/>
                  </a:lnTo>
                  <a:lnTo>
                    <a:pt x="236067" y="91445"/>
                  </a:lnTo>
                  <a:lnTo>
                    <a:pt x="284480" y="97790"/>
                  </a:lnTo>
                  <a:lnTo>
                    <a:pt x="329438" y="105684"/>
                  </a:lnTo>
                  <a:lnTo>
                    <a:pt x="374395" y="115834"/>
                  </a:lnTo>
                  <a:lnTo>
                    <a:pt x="419353" y="126227"/>
                  </a:lnTo>
                  <a:lnTo>
                    <a:pt x="464311" y="134853"/>
                  </a:lnTo>
                  <a:lnTo>
                    <a:pt x="509269" y="139700"/>
                  </a:lnTo>
                  <a:lnTo>
                    <a:pt x="557435" y="142227"/>
                  </a:lnTo>
                  <a:lnTo>
                    <a:pt x="590644" y="144023"/>
                  </a:lnTo>
                  <a:lnTo>
                    <a:pt x="613410" y="145297"/>
                  </a:lnTo>
                  <a:lnTo>
                    <a:pt x="630249" y="146257"/>
                  </a:lnTo>
                  <a:lnTo>
                    <a:pt x="645677" y="147112"/>
                  </a:lnTo>
                  <a:lnTo>
                    <a:pt x="664210" y="148072"/>
                  </a:lnTo>
                  <a:lnTo>
                    <a:pt x="690362" y="149346"/>
                  </a:lnTo>
                  <a:lnTo>
                    <a:pt x="728650" y="151142"/>
                  </a:lnTo>
                  <a:lnTo>
                    <a:pt x="783590" y="153670"/>
                  </a:lnTo>
                  <a:lnTo>
                    <a:pt x="835487" y="151390"/>
                  </a:lnTo>
                  <a:lnTo>
                    <a:pt x="887360" y="149304"/>
                  </a:lnTo>
                  <a:lnTo>
                    <a:pt x="939214" y="147396"/>
                  </a:lnTo>
                  <a:lnTo>
                    <a:pt x="991056" y="145653"/>
                  </a:lnTo>
                  <a:lnTo>
                    <a:pt x="1042890" y="144058"/>
                  </a:lnTo>
                  <a:lnTo>
                    <a:pt x="1094722" y="142597"/>
                  </a:lnTo>
                  <a:lnTo>
                    <a:pt x="1146558" y="141255"/>
                  </a:lnTo>
                  <a:lnTo>
                    <a:pt x="1198403" y="140017"/>
                  </a:lnTo>
                  <a:lnTo>
                    <a:pt x="1250263" y="138869"/>
                  </a:lnTo>
                  <a:lnTo>
                    <a:pt x="1302144" y="137795"/>
                  </a:lnTo>
                  <a:lnTo>
                    <a:pt x="1354050" y="136780"/>
                  </a:lnTo>
                  <a:lnTo>
                    <a:pt x="1405989" y="135810"/>
                  </a:lnTo>
                  <a:lnTo>
                    <a:pt x="1457964" y="134870"/>
                  </a:lnTo>
                  <a:lnTo>
                    <a:pt x="1509982" y="133945"/>
                  </a:lnTo>
                  <a:lnTo>
                    <a:pt x="1562049" y="133020"/>
                  </a:lnTo>
                  <a:lnTo>
                    <a:pt x="1614170" y="132080"/>
                  </a:lnTo>
                  <a:lnTo>
                    <a:pt x="1664537" y="130301"/>
                  </a:lnTo>
                  <a:lnTo>
                    <a:pt x="1714831" y="128496"/>
                  </a:lnTo>
                  <a:lnTo>
                    <a:pt x="1765069" y="126679"/>
                  </a:lnTo>
                  <a:lnTo>
                    <a:pt x="1815270" y="124870"/>
                  </a:lnTo>
                  <a:lnTo>
                    <a:pt x="1865450" y="123085"/>
                  </a:lnTo>
                  <a:lnTo>
                    <a:pt x="1915626" y="121341"/>
                  </a:lnTo>
                  <a:lnTo>
                    <a:pt x="1965816" y="119657"/>
                  </a:lnTo>
                  <a:lnTo>
                    <a:pt x="2016038" y="118049"/>
                  </a:lnTo>
                  <a:lnTo>
                    <a:pt x="2066307" y="116534"/>
                  </a:lnTo>
                  <a:lnTo>
                    <a:pt x="2116643" y="115131"/>
                  </a:lnTo>
                  <a:lnTo>
                    <a:pt x="2167062" y="113856"/>
                  </a:lnTo>
                  <a:lnTo>
                    <a:pt x="2217582" y="112726"/>
                  </a:lnTo>
                  <a:lnTo>
                    <a:pt x="2268220" y="111760"/>
                  </a:lnTo>
                  <a:lnTo>
                    <a:pt x="2319654" y="108697"/>
                  </a:lnTo>
                  <a:lnTo>
                    <a:pt x="2370934" y="105800"/>
                  </a:lnTo>
                  <a:lnTo>
                    <a:pt x="2422077" y="103061"/>
                  </a:lnTo>
                  <a:lnTo>
                    <a:pt x="2473102" y="100473"/>
                  </a:lnTo>
                  <a:lnTo>
                    <a:pt x="2524026" y="98027"/>
                  </a:lnTo>
                  <a:lnTo>
                    <a:pt x="2574869" y="95716"/>
                  </a:lnTo>
                  <a:lnTo>
                    <a:pt x="2625648" y="93533"/>
                  </a:lnTo>
                  <a:lnTo>
                    <a:pt x="2676381" y="91470"/>
                  </a:lnTo>
                  <a:lnTo>
                    <a:pt x="2727086" y="89520"/>
                  </a:lnTo>
                  <a:lnTo>
                    <a:pt x="2777782" y="87676"/>
                  </a:lnTo>
                  <a:lnTo>
                    <a:pt x="2828487" y="85929"/>
                  </a:lnTo>
                  <a:lnTo>
                    <a:pt x="2879219" y="84272"/>
                  </a:lnTo>
                  <a:lnTo>
                    <a:pt x="2929995" y="82698"/>
                  </a:lnTo>
                  <a:lnTo>
                    <a:pt x="2980836" y="81199"/>
                  </a:lnTo>
                  <a:lnTo>
                    <a:pt x="3031757" y="79767"/>
                  </a:lnTo>
                  <a:lnTo>
                    <a:pt x="3082778" y="78396"/>
                  </a:lnTo>
                  <a:lnTo>
                    <a:pt x="3133917" y="77077"/>
                  </a:lnTo>
                  <a:lnTo>
                    <a:pt x="3185192" y="75804"/>
                  </a:lnTo>
                  <a:lnTo>
                    <a:pt x="3236620" y="74568"/>
                  </a:lnTo>
                  <a:lnTo>
                    <a:pt x="3288221" y="73362"/>
                  </a:lnTo>
                  <a:lnTo>
                    <a:pt x="3340013" y="72179"/>
                  </a:lnTo>
                  <a:lnTo>
                    <a:pt x="3392013" y="71010"/>
                  </a:lnTo>
                  <a:lnTo>
                    <a:pt x="3444240" y="69850"/>
                  </a:lnTo>
                  <a:lnTo>
                    <a:pt x="3542843" y="67587"/>
                  </a:lnTo>
                  <a:lnTo>
                    <a:pt x="3652043" y="65087"/>
                  </a:lnTo>
                  <a:lnTo>
                    <a:pt x="3740527" y="63063"/>
                  </a:lnTo>
                  <a:lnTo>
                    <a:pt x="3776979" y="62230"/>
                  </a:lnTo>
                  <a:lnTo>
                    <a:pt x="3827870" y="57834"/>
                  </a:lnTo>
                  <a:lnTo>
                    <a:pt x="3878928" y="53878"/>
                  </a:lnTo>
                  <a:lnTo>
                    <a:pt x="3930132" y="50235"/>
                  </a:lnTo>
                  <a:lnTo>
                    <a:pt x="3981462" y="46780"/>
                  </a:lnTo>
                  <a:lnTo>
                    <a:pt x="4032896" y="43389"/>
                  </a:lnTo>
                  <a:lnTo>
                    <a:pt x="4084414" y="39934"/>
                  </a:lnTo>
                  <a:lnTo>
                    <a:pt x="4135994" y="36291"/>
                  </a:lnTo>
                  <a:lnTo>
                    <a:pt x="4187616" y="32335"/>
                  </a:lnTo>
                  <a:lnTo>
                    <a:pt x="4239259" y="27940"/>
                  </a:lnTo>
                  <a:lnTo>
                    <a:pt x="4277598" y="24824"/>
                  </a:lnTo>
                  <a:lnTo>
                    <a:pt x="4321175" y="20161"/>
                  </a:lnTo>
                  <a:lnTo>
                    <a:pt x="4362846" y="12402"/>
                  </a:lnTo>
                  <a:lnTo>
                    <a:pt x="4395470" y="0"/>
                  </a:lnTo>
                </a:path>
                <a:path w="4395470" h="153670">
                  <a:moveTo>
                    <a:pt x="0" y="0"/>
                  </a:moveTo>
                  <a:lnTo>
                    <a:pt x="0" y="0"/>
                  </a:lnTo>
                </a:path>
                <a:path w="4395470" h="153670">
                  <a:moveTo>
                    <a:pt x="4395470" y="153670"/>
                  </a:moveTo>
                  <a:lnTo>
                    <a:pt x="4395470" y="153670"/>
                  </a:lnTo>
                </a:path>
              </a:pathLst>
            </a:custGeom>
            <a:ln w="31627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66799" y="3228339"/>
              <a:ext cx="4931410" cy="1101090"/>
            </a:xfrm>
            <a:custGeom>
              <a:avLst/>
              <a:gdLst/>
              <a:ahLst/>
              <a:cxnLst/>
              <a:rect l="l" t="t" r="r" b="b"/>
              <a:pathLst>
                <a:path w="4931410" h="1101089">
                  <a:moveTo>
                    <a:pt x="0" y="1101090"/>
                  </a:moveTo>
                  <a:lnTo>
                    <a:pt x="20141" y="1051778"/>
                  </a:lnTo>
                  <a:lnTo>
                    <a:pt x="47783" y="1003776"/>
                  </a:lnTo>
                  <a:lnTo>
                    <a:pt x="82331" y="961251"/>
                  </a:lnTo>
                  <a:lnTo>
                    <a:pt x="123190" y="928370"/>
                  </a:lnTo>
                  <a:lnTo>
                    <a:pt x="152882" y="893756"/>
                  </a:lnTo>
                  <a:lnTo>
                    <a:pt x="189277" y="866516"/>
                  </a:lnTo>
                  <a:lnTo>
                    <a:pt x="229552" y="843438"/>
                  </a:lnTo>
                  <a:lnTo>
                    <a:pt x="270886" y="821313"/>
                  </a:lnTo>
                  <a:lnTo>
                    <a:pt x="310456" y="796930"/>
                  </a:lnTo>
                  <a:lnTo>
                    <a:pt x="345440" y="767080"/>
                  </a:lnTo>
                  <a:lnTo>
                    <a:pt x="369113" y="740906"/>
                  </a:lnTo>
                  <a:lnTo>
                    <a:pt x="390048" y="716756"/>
                  </a:lnTo>
                  <a:lnTo>
                    <a:pt x="413127" y="696178"/>
                  </a:lnTo>
                  <a:lnTo>
                    <a:pt x="463562" y="651088"/>
                  </a:lnTo>
                  <a:lnTo>
                    <a:pt x="505459" y="631190"/>
                  </a:lnTo>
                  <a:lnTo>
                    <a:pt x="524212" y="602436"/>
                  </a:lnTo>
                  <a:lnTo>
                    <a:pt x="530860" y="594360"/>
                  </a:lnTo>
                  <a:lnTo>
                    <a:pt x="539293" y="590053"/>
                  </a:lnTo>
                  <a:lnTo>
                    <a:pt x="548798" y="587533"/>
                  </a:lnTo>
                  <a:lnTo>
                    <a:pt x="558542" y="585251"/>
                  </a:lnTo>
                  <a:lnTo>
                    <a:pt x="567689" y="581660"/>
                  </a:lnTo>
                  <a:lnTo>
                    <a:pt x="611222" y="556018"/>
                  </a:lnTo>
                  <a:lnTo>
                    <a:pt x="652638" y="528508"/>
                  </a:lnTo>
                  <a:lnTo>
                    <a:pt x="693419" y="500856"/>
                  </a:lnTo>
                  <a:lnTo>
                    <a:pt x="735047" y="474791"/>
                  </a:lnTo>
                  <a:lnTo>
                    <a:pt x="779003" y="452043"/>
                  </a:lnTo>
                  <a:lnTo>
                    <a:pt x="826769" y="434340"/>
                  </a:lnTo>
                  <a:lnTo>
                    <a:pt x="874851" y="401518"/>
                  </a:lnTo>
                  <a:lnTo>
                    <a:pt x="916146" y="375602"/>
                  </a:lnTo>
                  <a:lnTo>
                    <a:pt x="959107" y="353972"/>
                  </a:lnTo>
                  <a:lnTo>
                    <a:pt x="1012189" y="334010"/>
                  </a:lnTo>
                  <a:lnTo>
                    <a:pt x="1049893" y="317321"/>
                  </a:lnTo>
                  <a:lnTo>
                    <a:pt x="1086167" y="296703"/>
                  </a:lnTo>
                  <a:lnTo>
                    <a:pt x="1122918" y="276324"/>
                  </a:lnTo>
                  <a:lnTo>
                    <a:pt x="1162050" y="260350"/>
                  </a:lnTo>
                  <a:lnTo>
                    <a:pt x="1171178" y="254059"/>
                  </a:lnTo>
                  <a:lnTo>
                    <a:pt x="1216461" y="228123"/>
                  </a:lnTo>
                  <a:lnTo>
                    <a:pt x="1236027" y="223202"/>
                  </a:lnTo>
                  <a:lnTo>
                    <a:pt x="1255117" y="217805"/>
                  </a:lnTo>
                  <a:lnTo>
                    <a:pt x="1272539" y="209550"/>
                  </a:lnTo>
                  <a:lnTo>
                    <a:pt x="1312823" y="186195"/>
                  </a:lnTo>
                  <a:lnTo>
                    <a:pt x="1357577" y="165228"/>
                  </a:lnTo>
                  <a:lnTo>
                    <a:pt x="1405921" y="146517"/>
                  </a:lnTo>
                  <a:lnTo>
                    <a:pt x="1456973" y="129930"/>
                  </a:lnTo>
                  <a:lnTo>
                    <a:pt x="1509851" y="115335"/>
                  </a:lnTo>
                  <a:lnTo>
                    <a:pt x="1563674" y="102600"/>
                  </a:lnTo>
                  <a:lnTo>
                    <a:pt x="1617560" y="91595"/>
                  </a:lnTo>
                  <a:lnTo>
                    <a:pt x="1670627" y="82187"/>
                  </a:lnTo>
                  <a:lnTo>
                    <a:pt x="1721994" y="74244"/>
                  </a:lnTo>
                  <a:lnTo>
                    <a:pt x="1770778" y="67636"/>
                  </a:lnTo>
                  <a:lnTo>
                    <a:pt x="1816100" y="62230"/>
                  </a:lnTo>
                  <a:lnTo>
                    <a:pt x="1867438" y="46248"/>
                  </a:lnTo>
                  <a:lnTo>
                    <a:pt x="1919264" y="33741"/>
                  </a:lnTo>
                  <a:lnTo>
                    <a:pt x="1971456" y="23002"/>
                  </a:lnTo>
                  <a:lnTo>
                    <a:pt x="2023892" y="12324"/>
                  </a:lnTo>
                  <a:lnTo>
                    <a:pt x="2076450" y="0"/>
                  </a:lnTo>
                  <a:lnTo>
                    <a:pt x="2126813" y="1384"/>
                  </a:lnTo>
                  <a:lnTo>
                    <a:pt x="2177298" y="2540"/>
                  </a:lnTo>
                  <a:lnTo>
                    <a:pt x="2227874" y="3543"/>
                  </a:lnTo>
                  <a:lnTo>
                    <a:pt x="2278512" y="4470"/>
                  </a:lnTo>
                  <a:lnTo>
                    <a:pt x="2329180" y="5397"/>
                  </a:lnTo>
                  <a:lnTo>
                    <a:pt x="2379847" y="6400"/>
                  </a:lnTo>
                  <a:lnTo>
                    <a:pt x="2430485" y="7556"/>
                  </a:lnTo>
                  <a:lnTo>
                    <a:pt x="2481061" y="8940"/>
                  </a:lnTo>
                  <a:lnTo>
                    <a:pt x="2531546" y="10629"/>
                  </a:lnTo>
                  <a:lnTo>
                    <a:pt x="2581910" y="12700"/>
                  </a:lnTo>
                  <a:lnTo>
                    <a:pt x="2625994" y="19415"/>
                  </a:lnTo>
                  <a:lnTo>
                    <a:pt x="2670931" y="32593"/>
                  </a:lnTo>
                  <a:lnTo>
                    <a:pt x="2716052" y="48635"/>
                  </a:lnTo>
                  <a:lnTo>
                    <a:pt x="2760685" y="63947"/>
                  </a:lnTo>
                  <a:lnTo>
                    <a:pt x="2804160" y="74930"/>
                  </a:lnTo>
                  <a:lnTo>
                    <a:pt x="2853012" y="82971"/>
                  </a:lnTo>
                  <a:lnTo>
                    <a:pt x="2902327" y="89257"/>
                  </a:lnTo>
                  <a:lnTo>
                    <a:pt x="2951968" y="94173"/>
                  </a:lnTo>
                  <a:lnTo>
                    <a:pt x="3001803" y="98107"/>
                  </a:lnTo>
                  <a:lnTo>
                    <a:pt x="3051698" y="101446"/>
                  </a:lnTo>
                  <a:lnTo>
                    <a:pt x="3101518" y="104576"/>
                  </a:lnTo>
                  <a:lnTo>
                    <a:pt x="3151130" y="107885"/>
                  </a:lnTo>
                  <a:lnTo>
                    <a:pt x="3200400" y="111760"/>
                  </a:lnTo>
                  <a:lnTo>
                    <a:pt x="3252815" y="131074"/>
                  </a:lnTo>
                  <a:lnTo>
                    <a:pt x="3303950" y="151668"/>
                  </a:lnTo>
                  <a:lnTo>
                    <a:pt x="3354659" y="172384"/>
                  </a:lnTo>
                  <a:lnTo>
                    <a:pt x="3405794" y="192064"/>
                  </a:lnTo>
                  <a:lnTo>
                    <a:pt x="3458210" y="209550"/>
                  </a:lnTo>
                  <a:lnTo>
                    <a:pt x="3502739" y="236279"/>
                  </a:lnTo>
                  <a:lnTo>
                    <a:pt x="3548697" y="259556"/>
                  </a:lnTo>
                  <a:lnTo>
                    <a:pt x="3596084" y="279737"/>
                  </a:lnTo>
                  <a:lnTo>
                    <a:pt x="3644900" y="297180"/>
                  </a:lnTo>
                  <a:lnTo>
                    <a:pt x="3654583" y="302200"/>
                  </a:lnTo>
                  <a:lnTo>
                    <a:pt x="3663315" y="308768"/>
                  </a:lnTo>
                  <a:lnTo>
                    <a:pt x="3672046" y="315575"/>
                  </a:lnTo>
                  <a:lnTo>
                    <a:pt x="3681729" y="321310"/>
                  </a:lnTo>
                  <a:lnTo>
                    <a:pt x="3691076" y="325258"/>
                  </a:lnTo>
                  <a:lnTo>
                    <a:pt x="3700303" y="328136"/>
                  </a:lnTo>
                  <a:lnTo>
                    <a:pt x="3709769" y="330775"/>
                  </a:lnTo>
                  <a:lnTo>
                    <a:pt x="3719829" y="334010"/>
                  </a:lnTo>
                  <a:lnTo>
                    <a:pt x="3743414" y="350707"/>
                  </a:lnTo>
                  <a:lnTo>
                    <a:pt x="3755222" y="359142"/>
                  </a:lnTo>
                  <a:lnTo>
                    <a:pt x="3758276" y="361258"/>
                  </a:lnTo>
                  <a:lnTo>
                    <a:pt x="3755599" y="358993"/>
                  </a:lnTo>
                  <a:lnTo>
                    <a:pt x="3750215" y="354290"/>
                  </a:lnTo>
                  <a:lnTo>
                    <a:pt x="3745146" y="349089"/>
                  </a:lnTo>
                  <a:lnTo>
                    <a:pt x="3743414" y="345331"/>
                  </a:lnTo>
                  <a:lnTo>
                    <a:pt x="3748042" y="344956"/>
                  </a:lnTo>
                  <a:lnTo>
                    <a:pt x="3788472" y="362119"/>
                  </a:lnTo>
                  <a:lnTo>
                    <a:pt x="3830320" y="383540"/>
                  </a:lnTo>
                  <a:lnTo>
                    <a:pt x="3890962" y="417353"/>
                  </a:lnTo>
                  <a:lnTo>
                    <a:pt x="3921045" y="432653"/>
                  </a:lnTo>
                  <a:lnTo>
                    <a:pt x="3953510" y="444500"/>
                  </a:lnTo>
                  <a:lnTo>
                    <a:pt x="3996141" y="467512"/>
                  </a:lnTo>
                  <a:lnTo>
                    <a:pt x="4041881" y="483209"/>
                  </a:lnTo>
                  <a:lnTo>
                    <a:pt x="4088658" y="496163"/>
                  </a:lnTo>
                  <a:lnTo>
                    <a:pt x="4134398" y="510946"/>
                  </a:lnTo>
                  <a:lnTo>
                    <a:pt x="4177029" y="532130"/>
                  </a:lnTo>
                  <a:lnTo>
                    <a:pt x="4219006" y="558549"/>
                  </a:lnTo>
                  <a:lnTo>
                    <a:pt x="4261849" y="583745"/>
                  </a:lnTo>
                  <a:lnTo>
                    <a:pt x="4305394" y="607906"/>
                  </a:lnTo>
                  <a:lnTo>
                    <a:pt x="4349471" y="631221"/>
                  </a:lnTo>
                  <a:lnTo>
                    <a:pt x="4393914" y="653877"/>
                  </a:lnTo>
                  <a:lnTo>
                    <a:pt x="4438555" y="676063"/>
                  </a:lnTo>
                  <a:lnTo>
                    <a:pt x="4483228" y="697966"/>
                  </a:lnTo>
                  <a:lnTo>
                    <a:pt x="4527766" y="719776"/>
                  </a:lnTo>
                  <a:lnTo>
                    <a:pt x="4572000" y="741680"/>
                  </a:lnTo>
                  <a:lnTo>
                    <a:pt x="4607877" y="757475"/>
                  </a:lnTo>
                  <a:lnTo>
                    <a:pt x="4647565" y="771842"/>
                  </a:lnTo>
                  <a:lnTo>
                    <a:pt x="4686300" y="786685"/>
                  </a:lnTo>
                  <a:lnTo>
                    <a:pt x="4719320" y="803910"/>
                  </a:lnTo>
                  <a:lnTo>
                    <a:pt x="4761250" y="831728"/>
                  </a:lnTo>
                  <a:lnTo>
                    <a:pt x="4802388" y="857595"/>
                  </a:lnTo>
                  <a:lnTo>
                    <a:pt x="4843769" y="881999"/>
                  </a:lnTo>
                  <a:lnTo>
                    <a:pt x="4886431" y="905428"/>
                  </a:lnTo>
                  <a:lnTo>
                    <a:pt x="4931410" y="928370"/>
                  </a:lnTo>
                </a:path>
                <a:path w="4931410" h="1101089">
                  <a:moveTo>
                    <a:pt x="0" y="0"/>
                  </a:moveTo>
                  <a:lnTo>
                    <a:pt x="0" y="0"/>
                  </a:lnTo>
                </a:path>
                <a:path w="4931410" h="1101089">
                  <a:moveTo>
                    <a:pt x="4931410" y="1101090"/>
                  </a:moveTo>
                  <a:lnTo>
                    <a:pt x="4931410" y="1101090"/>
                  </a:lnTo>
                </a:path>
              </a:pathLst>
            </a:custGeom>
            <a:ln w="9344">
              <a:solidFill>
                <a:srgbClr val="3366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3276600" y="4987290"/>
            <a:ext cx="6870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ar</a:t>
            </a:r>
            <a:r>
              <a:rPr sz="2400" spc="10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h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5114697" y="3458617"/>
            <a:ext cx="1762125" cy="1389380"/>
            <a:chOff x="5114697" y="3458617"/>
            <a:chExt cx="1762125" cy="1389380"/>
          </a:xfrm>
        </p:grpSpPr>
        <p:sp>
          <p:nvSpPr>
            <p:cNvPr id="21" name="object 21"/>
            <p:cNvSpPr/>
            <p:nvPr/>
          </p:nvSpPr>
          <p:spPr>
            <a:xfrm>
              <a:off x="5652769" y="4776469"/>
              <a:ext cx="234950" cy="58419"/>
            </a:xfrm>
            <a:custGeom>
              <a:avLst/>
              <a:gdLst/>
              <a:ahLst/>
              <a:cxnLst/>
              <a:rect l="l" t="t" r="r" b="b"/>
              <a:pathLst>
                <a:path w="234950" h="58420">
                  <a:moveTo>
                    <a:pt x="0" y="58419"/>
                  </a:moveTo>
                  <a:lnTo>
                    <a:pt x="234950" y="0"/>
                  </a:lnTo>
                </a:path>
              </a:pathLst>
            </a:custGeom>
            <a:ln w="254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873749" y="4740909"/>
              <a:ext cx="83820" cy="73660"/>
            </a:xfrm>
            <a:custGeom>
              <a:avLst/>
              <a:gdLst/>
              <a:ahLst/>
              <a:cxnLst/>
              <a:rect l="l" t="t" r="r" b="b"/>
              <a:pathLst>
                <a:path w="83820" h="73660">
                  <a:moveTo>
                    <a:pt x="0" y="0"/>
                  </a:moveTo>
                  <a:lnTo>
                    <a:pt x="19050" y="73659"/>
                  </a:lnTo>
                  <a:lnTo>
                    <a:pt x="83820" y="177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119369" y="3463289"/>
              <a:ext cx="1752600" cy="1066800"/>
            </a:xfrm>
            <a:custGeom>
              <a:avLst/>
              <a:gdLst/>
              <a:ahLst/>
              <a:cxnLst/>
              <a:rect l="l" t="t" r="r" b="b"/>
              <a:pathLst>
                <a:path w="1752600" h="1066800">
                  <a:moveTo>
                    <a:pt x="0" y="304800"/>
                  </a:moveTo>
                  <a:lnTo>
                    <a:pt x="609600" y="0"/>
                  </a:lnTo>
                </a:path>
                <a:path w="1752600" h="1066800">
                  <a:moveTo>
                    <a:pt x="533400" y="1066800"/>
                  </a:moveTo>
                  <a:lnTo>
                    <a:pt x="1752600" y="4572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6015990" y="2956560"/>
            <a:ext cx="2415540" cy="1526540"/>
          </a:xfrm>
          <a:prstGeom prst="rect">
            <a:avLst/>
          </a:prstGeom>
        </p:spPr>
        <p:txBody>
          <a:bodyPr vert="horz" wrap="square" lIns="0" tIns="2146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90"/>
              </a:spcBef>
            </a:pPr>
            <a:r>
              <a:rPr sz="2400" dirty="0">
                <a:latin typeface="Times New Roman"/>
                <a:cs typeface="Times New Roman"/>
              </a:rPr>
              <a:t>Ionospheric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layer</a:t>
            </a:r>
            <a:endParaRPr sz="2400">
              <a:latin typeface="Times New Roman"/>
              <a:cs typeface="Times New Roman"/>
            </a:endParaRPr>
          </a:p>
          <a:p>
            <a:pPr marL="943610" marR="5080">
              <a:lnSpc>
                <a:spcPct val="100000"/>
              </a:lnSpc>
              <a:spcBef>
                <a:spcPts val="1590"/>
              </a:spcBef>
            </a:pPr>
            <a:r>
              <a:rPr sz="2400" spc="-5" dirty="0">
                <a:latin typeface="Times New Roman"/>
                <a:cs typeface="Times New Roman"/>
              </a:rPr>
              <a:t>Sky wave  </a:t>
            </a:r>
            <a:r>
              <a:rPr sz="2400" dirty="0">
                <a:latin typeface="Times New Roman"/>
                <a:cs typeface="Times New Roman"/>
              </a:rPr>
              <a:t>p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op</a:t>
            </a:r>
            <a:r>
              <a:rPr sz="2400" spc="-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ga</a:t>
            </a:r>
            <a:r>
              <a:rPr sz="2400" spc="10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33</a:t>
            </a:fld>
            <a:endParaRPr dirty="0"/>
          </a:p>
        </p:txBody>
      </p:sp>
      <p:sp>
        <p:nvSpPr>
          <p:cNvPr id="29" name="object 2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1075689" y="3346450"/>
            <a:ext cx="25146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Space wave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propagation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018529" y="5139690"/>
            <a:ext cx="11106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ec</a:t>
            </a:r>
            <a:r>
              <a:rPr sz="2400" spc="-5" dirty="0">
                <a:latin typeface="Times New Roman"/>
                <a:cs typeface="Times New Roman"/>
              </a:rPr>
              <a:t>e</a:t>
            </a:r>
            <a:r>
              <a:rPr sz="2400" spc="10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ver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84530" y="5444490"/>
            <a:ext cx="6055360" cy="680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2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Transmitter</a:t>
            </a:r>
            <a:endParaRPr sz="2400">
              <a:latin typeface="Times New Roman"/>
              <a:cs typeface="Times New Roman"/>
            </a:endParaRPr>
          </a:p>
          <a:p>
            <a:pPr marL="1764030">
              <a:lnSpc>
                <a:spcPts val="2340"/>
              </a:lnSpc>
            </a:pPr>
            <a:r>
              <a:rPr sz="2000" spc="-5" dirty="0">
                <a:latin typeface="Arial"/>
                <a:cs typeface="Arial"/>
              </a:rPr>
              <a:t>Fig: </a:t>
            </a:r>
            <a:r>
              <a:rPr sz="2000" dirty="0">
                <a:latin typeface="Arial"/>
                <a:cs typeface="Arial"/>
              </a:rPr>
              <a:t>Radio </a:t>
            </a:r>
            <a:r>
              <a:rPr sz="2000" spc="-5" dirty="0">
                <a:latin typeface="Arial"/>
                <a:cs typeface="Arial"/>
              </a:rPr>
              <a:t>wave propagation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methods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050" y="368300"/>
            <a:ext cx="445071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87980" algn="l"/>
              </a:tabLst>
            </a:pPr>
            <a:r>
              <a:rPr sz="4000" dirty="0"/>
              <a:t>P</a:t>
            </a:r>
            <a:r>
              <a:rPr sz="4000" spc="-5" dirty="0"/>
              <a:t>ropagati</a:t>
            </a:r>
            <a:r>
              <a:rPr sz="4000" spc="-10" dirty="0"/>
              <a:t>o</a:t>
            </a:r>
            <a:r>
              <a:rPr sz="4000" dirty="0"/>
              <a:t>n	</a:t>
            </a:r>
            <a:r>
              <a:rPr sz="4000" spc="-20" dirty="0"/>
              <a:t>W</a:t>
            </a:r>
            <a:r>
              <a:rPr sz="4000" spc="-5" dirty="0"/>
              <a:t>a</a:t>
            </a:r>
            <a:r>
              <a:rPr sz="4000" dirty="0"/>
              <a:t>v</a:t>
            </a:r>
            <a:r>
              <a:rPr sz="4000" spc="-5" dirty="0"/>
              <a:t>e</a:t>
            </a:r>
            <a:r>
              <a:rPr sz="4000" dirty="0"/>
              <a:t>s</a:t>
            </a:r>
            <a:endParaRPr sz="400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34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5339" y="1644650"/>
            <a:ext cx="6118225" cy="70104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60"/>
              </a:spcBef>
              <a:tabLst>
                <a:tab pos="380365" algn="l"/>
              </a:tabLst>
            </a:pPr>
            <a:r>
              <a:rPr sz="2400" baseline="12152" dirty="0">
                <a:solidFill>
                  <a:srgbClr val="996666"/>
                </a:solidFill>
                <a:latin typeface="UnDotum"/>
                <a:cs typeface="UnDotum"/>
              </a:rPr>
              <a:t>	</a:t>
            </a:r>
            <a:r>
              <a:rPr sz="2000" b="1" spc="-5" dirty="0">
                <a:solidFill>
                  <a:srgbClr val="C84402"/>
                </a:solidFill>
                <a:latin typeface="Arial"/>
                <a:cs typeface="Arial"/>
              </a:rPr>
              <a:t>Ground </a:t>
            </a:r>
            <a:r>
              <a:rPr sz="2000" b="1" dirty="0">
                <a:solidFill>
                  <a:srgbClr val="C84402"/>
                </a:solidFill>
                <a:latin typeface="Arial"/>
                <a:cs typeface="Arial"/>
              </a:rPr>
              <a:t>(surface)</a:t>
            </a:r>
            <a:r>
              <a:rPr sz="2000" b="1" spc="-5" dirty="0">
                <a:solidFill>
                  <a:srgbClr val="C84402"/>
                </a:solidFill>
                <a:latin typeface="Arial"/>
                <a:cs typeface="Arial"/>
              </a:rPr>
              <a:t> </a:t>
            </a:r>
            <a:r>
              <a:rPr sz="2000" b="1" spc="10" dirty="0">
                <a:solidFill>
                  <a:srgbClr val="C84402"/>
                </a:solidFill>
                <a:latin typeface="Arial"/>
                <a:cs typeface="Arial"/>
              </a:rPr>
              <a:t>wave</a:t>
            </a:r>
            <a:endParaRPr sz="2000">
              <a:latin typeface="Arial"/>
              <a:cs typeface="Arial"/>
            </a:endParaRPr>
          </a:p>
          <a:p>
            <a:pPr marL="495300">
              <a:lnSpc>
                <a:spcPct val="100000"/>
              </a:lnSpc>
              <a:spcBef>
                <a:spcPts val="260"/>
              </a:spcBef>
            </a:pPr>
            <a:r>
              <a:rPr sz="2100" baseline="15873" dirty="0">
                <a:solidFill>
                  <a:srgbClr val="FFCC00"/>
                </a:solidFill>
                <a:latin typeface="UnDotum"/>
                <a:cs typeface="UnDotum"/>
              </a:rPr>
              <a:t> </a:t>
            </a:r>
            <a:r>
              <a:rPr sz="2000" spc="-5" dirty="0">
                <a:latin typeface="Arial"/>
                <a:cs typeface="Arial"/>
              </a:rPr>
              <a:t>Wave </a:t>
            </a:r>
            <a:r>
              <a:rPr sz="2000" dirty="0">
                <a:latin typeface="Arial"/>
                <a:cs typeface="Arial"/>
              </a:rPr>
              <a:t>that progress </a:t>
            </a:r>
            <a:r>
              <a:rPr sz="2000" spc="-5" dirty="0">
                <a:latin typeface="Arial"/>
                <a:cs typeface="Arial"/>
              </a:rPr>
              <a:t>along the </a:t>
            </a:r>
            <a:r>
              <a:rPr sz="2000" dirty="0">
                <a:latin typeface="Arial"/>
                <a:cs typeface="Arial"/>
              </a:rPr>
              <a:t>surface </a:t>
            </a:r>
            <a:r>
              <a:rPr sz="2000" spc="-5" dirty="0">
                <a:latin typeface="Arial"/>
                <a:cs typeface="Arial"/>
              </a:rPr>
              <a:t>the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earth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97939" y="2379979"/>
            <a:ext cx="2032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FFCC00"/>
                </a:solidFill>
                <a:latin typeface="UnDotum"/>
                <a:cs typeface="UnDotum"/>
              </a:rPr>
              <a:t></a:t>
            </a:r>
            <a:endParaRPr sz="1400">
              <a:latin typeface="UnDotum"/>
              <a:cs typeface="UnDot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53539" y="2352040"/>
            <a:ext cx="39192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It follows the </a:t>
            </a:r>
            <a:r>
              <a:rPr sz="2000" dirty="0">
                <a:latin typeface="Arial"/>
                <a:cs typeface="Arial"/>
              </a:rPr>
              <a:t>curvature of </a:t>
            </a:r>
            <a:r>
              <a:rPr sz="2000" spc="-5" dirty="0">
                <a:latin typeface="Arial"/>
                <a:cs typeface="Arial"/>
              </a:rPr>
              <a:t>the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earth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5339" y="2994659"/>
            <a:ext cx="7193280" cy="179832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60"/>
              </a:spcBef>
              <a:tabLst>
                <a:tab pos="380365" algn="l"/>
              </a:tabLst>
            </a:pPr>
            <a:r>
              <a:rPr sz="2400" baseline="10416" dirty="0">
                <a:solidFill>
                  <a:srgbClr val="996666"/>
                </a:solidFill>
                <a:latin typeface="UnDotum"/>
                <a:cs typeface="UnDotum"/>
              </a:rPr>
              <a:t>	</a:t>
            </a:r>
            <a:r>
              <a:rPr sz="2000" b="1" dirty="0">
                <a:solidFill>
                  <a:srgbClr val="C84402"/>
                </a:solidFill>
                <a:latin typeface="Arial"/>
                <a:cs typeface="Arial"/>
              </a:rPr>
              <a:t>Sky </a:t>
            </a:r>
            <a:r>
              <a:rPr sz="2000" b="1" spc="10" dirty="0">
                <a:solidFill>
                  <a:srgbClr val="C84402"/>
                </a:solidFill>
                <a:latin typeface="Arial"/>
                <a:cs typeface="Arial"/>
              </a:rPr>
              <a:t>wave</a:t>
            </a:r>
            <a:r>
              <a:rPr sz="2000" b="1" spc="-55" dirty="0">
                <a:solidFill>
                  <a:srgbClr val="C84402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84402"/>
                </a:solidFill>
                <a:latin typeface="Arial"/>
                <a:cs typeface="Arial"/>
              </a:rPr>
              <a:t>propagation</a:t>
            </a:r>
            <a:endParaRPr sz="2000">
              <a:latin typeface="Arial"/>
              <a:cs typeface="Arial"/>
            </a:endParaRPr>
          </a:p>
          <a:p>
            <a:pPr marL="781050" marR="30480" indent="-285750">
              <a:lnSpc>
                <a:spcPts val="2160"/>
              </a:lnSpc>
              <a:spcBef>
                <a:spcPts val="530"/>
              </a:spcBef>
              <a:tabLst>
                <a:tab pos="1600200" algn="l"/>
              </a:tabLst>
            </a:pPr>
            <a:r>
              <a:rPr sz="2100" baseline="15873" dirty="0">
                <a:solidFill>
                  <a:srgbClr val="FFCC00"/>
                </a:solidFill>
                <a:latin typeface="UnDotum"/>
                <a:cs typeface="UnDotum"/>
              </a:rPr>
              <a:t> </a:t>
            </a:r>
            <a:r>
              <a:rPr sz="2000" dirty="0">
                <a:latin typeface="Arial"/>
                <a:cs typeface="Arial"/>
              </a:rPr>
              <a:t>Sky </a:t>
            </a:r>
            <a:r>
              <a:rPr sz="2000" spc="-5" dirty="0">
                <a:latin typeface="Arial"/>
                <a:cs typeface="Arial"/>
              </a:rPr>
              <a:t>waves </a:t>
            </a:r>
            <a:r>
              <a:rPr sz="2000" dirty="0">
                <a:latin typeface="Arial"/>
                <a:cs typeface="Arial"/>
              </a:rPr>
              <a:t>are </a:t>
            </a:r>
            <a:r>
              <a:rPr sz="2000" spc="-5" dirty="0">
                <a:latin typeface="Arial"/>
                <a:cs typeface="Arial"/>
              </a:rPr>
              <a:t>those waves that </a:t>
            </a:r>
            <a:r>
              <a:rPr sz="2000" dirty="0">
                <a:latin typeface="Arial"/>
                <a:cs typeface="Arial"/>
              </a:rPr>
              <a:t>radiated </a:t>
            </a:r>
            <a:r>
              <a:rPr sz="2000" spc="-5" dirty="0">
                <a:latin typeface="Arial"/>
                <a:cs typeface="Arial"/>
              </a:rPr>
              <a:t>towards  </a:t>
            </a:r>
            <a:r>
              <a:rPr sz="2000" dirty="0">
                <a:latin typeface="Arial"/>
                <a:cs typeface="Arial"/>
              </a:rPr>
              <a:t>ionosphere. </a:t>
            </a:r>
            <a:r>
              <a:rPr sz="2000" spc="-5" dirty="0">
                <a:latin typeface="Arial"/>
                <a:cs typeface="Arial"/>
              </a:rPr>
              <a:t>By </a:t>
            </a:r>
            <a:r>
              <a:rPr sz="2000" dirty="0">
                <a:latin typeface="Arial"/>
                <a:cs typeface="Arial"/>
              </a:rPr>
              <a:t>a process of </a:t>
            </a:r>
            <a:r>
              <a:rPr sz="2000" spc="-5" dirty="0">
                <a:latin typeface="Arial"/>
                <a:cs typeface="Arial"/>
              </a:rPr>
              <a:t>refraction </a:t>
            </a:r>
            <a:r>
              <a:rPr sz="200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reflection, the  </a:t>
            </a:r>
            <a:r>
              <a:rPr sz="2000" dirty="0">
                <a:latin typeface="Arial"/>
                <a:cs typeface="Arial"/>
              </a:rPr>
              <a:t>receiver on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earth </a:t>
            </a:r>
            <a:r>
              <a:rPr sz="2000" spc="-5" dirty="0">
                <a:latin typeface="Arial"/>
                <a:cs typeface="Arial"/>
              </a:rPr>
              <a:t>will </a:t>
            </a:r>
            <a:r>
              <a:rPr sz="2000" dirty="0">
                <a:latin typeface="Arial"/>
                <a:cs typeface="Arial"/>
              </a:rPr>
              <a:t>receive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signal. </a:t>
            </a:r>
            <a:r>
              <a:rPr sz="2000" spc="-5" dirty="0">
                <a:latin typeface="Arial"/>
                <a:cs typeface="Arial"/>
              </a:rPr>
              <a:t>The various  layers	of the </a:t>
            </a:r>
            <a:r>
              <a:rPr sz="2000" dirty="0">
                <a:latin typeface="Arial"/>
                <a:cs typeface="Arial"/>
              </a:rPr>
              <a:t>ionosphere have </a:t>
            </a:r>
            <a:r>
              <a:rPr sz="2000" spc="-5" dirty="0">
                <a:latin typeface="Arial"/>
                <a:cs typeface="Arial"/>
              </a:rPr>
              <a:t>specific effects </a:t>
            </a:r>
            <a:r>
              <a:rPr sz="2000" dirty="0">
                <a:latin typeface="Arial"/>
                <a:cs typeface="Arial"/>
              </a:rPr>
              <a:t>on </a:t>
            </a:r>
            <a:r>
              <a:rPr sz="2000" spc="-5" dirty="0">
                <a:latin typeface="Arial"/>
                <a:cs typeface="Arial"/>
              </a:rPr>
              <a:t>the  </a:t>
            </a:r>
            <a:r>
              <a:rPr sz="2000" dirty="0">
                <a:latin typeface="Arial"/>
                <a:cs typeface="Arial"/>
              </a:rPr>
              <a:t>propagation </a:t>
            </a:r>
            <a:r>
              <a:rPr sz="2000" spc="-5" dirty="0">
                <a:latin typeface="Arial"/>
                <a:cs typeface="Arial"/>
              </a:rPr>
              <a:t>of radio waves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050" y="414020"/>
            <a:ext cx="4027170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400" b="1" spc="-5" dirty="0">
                <a:latin typeface="Arial"/>
                <a:cs typeface="Arial"/>
              </a:rPr>
              <a:t>Propagation</a:t>
            </a:r>
            <a:r>
              <a:rPr sz="3400" b="1" spc="-75" dirty="0">
                <a:latin typeface="Arial"/>
                <a:cs typeface="Arial"/>
              </a:rPr>
              <a:t> </a:t>
            </a:r>
            <a:r>
              <a:rPr sz="3400" b="1" spc="-10" dirty="0">
                <a:latin typeface="Arial"/>
                <a:cs typeface="Arial"/>
              </a:rPr>
              <a:t>Waves</a:t>
            </a:r>
            <a:endParaRPr sz="3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9140" y="1644650"/>
            <a:ext cx="5379720" cy="7620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  <a:tabLst>
                <a:tab pos="380365" algn="l"/>
              </a:tabLst>
            </a:pPr>
            <a:r>
              <a:rPr sz="2400" baseline="12152" dirty="0">
                <a:solidFill>
                  <a:srgbClr val="996666"/>
                </a:solidFill>
                <a:latin typeface="UnDotum"/>
                <a:cs typeface="UnDotum"/>
              </a:rPr>
              <a:t>	</a:t>
            </a:r>
            <a:r>
              <a:rPr sz="2000" dirty="0">
                <a:latin typeface="Arial"/>
                <a:cs typeface="Arial"/>
              </a:rPr>
              <a:t>Space</a:t>
            </a:r>
            <a:r>
              <a:rPr sz="2000" spc="-5" dirty="0">
                <a:latin typeface="Arial"/>
                <a:cs typeface="Arial"/>
              </a:rPr>
              <a:t> wave</a:t>
            </a:r>
            <a:endParaRPr sz="2000">
              <a:latin typeface="Arial"/>
              <a:cs typeface="Arial"/>
            </a:endParaRPr>
          </a:p>
          <a:p>
            <a:pPr marL="495300">
              <a:lnSpc>
                <a:spcPct val="100000"/>
              </a:lnSpc>
              <a:spcBef>
                <a:spcPts val="500"/>
              </a:spcBef>
            </a:pPr>
            <a:r>
              <a:rPr sz="2100" baseline="15873" dirty="0">
                <a:solidFill>
                  <a:srgbClr val="FFCC00"/>
                </a:solidFill>
                <a:latin typeface="UnDotum"/>
                <a:cs typeface="UnDotum"/>
              </a:rPr>
              <a:t> </a:t>
            </a:r>
            <a:r>
              <a:rPr sz="2000" spc="-5" dirty="0">
                <a:latin typeface="Arial"/>
                <a:cs typeface="Arial"/>
              </a:rPr>
              <a:t>The wave </a:t>
            </a:r>
            <a:r>
              <a:rPr sz="2000" dirty="0">
                <a:latin typeface="Arial"/>
                <a:cs typeface="Arial"/>
              </a:rPr>
              <a:t>is </a:t>
            </a:r>
            <a:r>
              <a:rPr sz="2000" spc="-5" dirty="0">
                <a:latin typeface="Arial"/>
                <a:cs typeface="Arial"/>
              </a:rPr>
              <a:t>propagated </a:t>
            </a:r>
            <a:r>
              <a:rPr sz="2000" dirty="0">
                <a:latin typeface="Arial"/>
                <a:cs typeface="Arial"/>
              </a:rPr>
              <a:t>in a straight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line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1739" y="2472690"/>
            <a:ext cx="2032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FFCC00"/>
                </a:solidFill>
                <a:latin typeface="UnDotum"/>
                <a:cs typeface="UnDotum"/>
              </a:rPr>
              <a:t></a:t>
            </a:r>
            <a:endParaRPr sz="1400">
              <a:latin typeface="UnDotum"/>
              <a:cs typeface="UnDot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21739" y="3145790"/>
            <a:ext cx="2032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FFCC00"/>
                </a:solidFill>
                <a:latin typeface="UnDotum"/>
                <a:cs typeface="UnDotum"/>
              </a:rPr>
              <a:t></a:t>
            </a:r>
            <a:endParaRPr sz="1400">
              <a:latin typeface="UnDotum"/>
              <a:cs typeface="UnDot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07489" y="2444750"/>
            <a:ext cx="6294755" cy="1003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95655" indent="6985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space </a:t>
            </a:r>
            <a:r>
              <a:rPr sz="2000" spc="-5" dirty="0">
                <a:latin typeface="Arial"/>
                <a:cs typeface="Arial"/>
              </a:rPr>
              <a:t>wave </a:t>
            </a:r>
            <a:r>
              <a:rPr sz="2000" dirty="0">
                <a:latin typeface="Arial"/>
                <a:cs typeface="Arial"/>
              </a:rPr>
              <a:t>is </a:t>
            </a:r>
            <a:r>
              <a:rPr sz="2000" spc="-5" dirty="0">
                <a:latin typeface="Arial"/>
                <a:cs typeface="Arial"/>
              </a:rPr>
              <a:t>limited </a:t>
            </a:r>
            <a:r>
              <a:rPr sz="2000" dirty="0">
                <a:latin typeface="Arial"/>
                <a:cs typeface="Arial"/>
              </a:rPr>
              <a:t>in </a:t>
            </a:r>
            <a:r>
              <a:rPr sz="2000" spc="-5" dirty="0">
                <a:latin typeface="Arial"/>
                <a:cs typeface="Arial"/>
              </a:rPr>
              <a:t>their </a:t>
            </a:r>
            <a:r>
              <a:rPr sz="2000" dirty="0">
                <a:latin typeface="Arial"/>
                <a:cs typeface="Arial"/>
              </a:rPr>
              <a:t>propagation </a:t>
            </a:r>
            <a:r>
              <a:rPr sz="2000" spc="-5" dirty="0">
                <a:latin typeface="Arial"/>
                <a:cs typeface="Arial"/>
              </a:rPr>
              <a:t>by the  </a:t>
            </a:r>
            <a:r>
              <a:rPr sz="2000" dirty="0">
                <a:latin typeface="Arial"/>
                <a:cs typeface="Arial"/>
              </a:rPr>
              <a:t>curvature of </a:t>
            </a:r>
            <a:r>
              <a:rPr sz="2000" spc="-5" dirty="0">
                <a:latin typeface="Arial"/>
                <a:cs typeface="Arial"/>
              </a:rPr>
              <a:t>the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earth</a:t>
            </a:r>
            <a:endParaRPr sz="2000">
              <a:latin typeface="Arial"/>
              <a:cs typeface="Arial"/>
            </a:endParaRPr>
          </a:p>
          <a:p>
            <a:pPr marL="8255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sometimes it is </a:t>
            </a:r>
            <a:r>
              <a:rPr sz="2000" dirty="0">
                <a:latin typeface="Arial"/>
                <a:cs typeface="Arial"/>
              </a:rPr>
              <a:t>called </a:t>
            </a:r>
            <a:r>
              <a:rPr sz="2000" spc="-5" dirty="0">
                <a:latin typeface="Arial"/>
                <a:cs typeface="Arial"/>
              </a:rPr>
              <a:t>direct wave </a:t>
            </a:r>
            <a:r>
              <a:rPr sz="2000" dirty="0">
                <a:latin typeface="Arial"/>
                <a:cs typeface="Arial"/>
              </a:rPr>
              <a:t>or line-of-sight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(LOS)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464721" y="5387675"/>
            <a:ext cx="1254930" cy="4204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48439" y="5324345"/>
            <a:ext cx="1167847" cy="4563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99767" y="4684294"/>
            <a:ext cx="1436733" cy="3930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183639" y="3486150"/>
            <a:ext cx="6588759" cy="2273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6550" marR="43180" indent="-285750">
              <a:lnSpc>
                <a:spcPct val="100000"/>
              </a:lnSpc>
              <a:spcBef>
                <a:spcPts val="100"/>
              </a:spcBef>
            </a:pPr>
            <a:r>
              <a:rPr sz="2100" baseline="15873" dirty="0">
                <a:solidFill>
                  <a:srgbClr val="FFCC00"/>
                </a:solidFill>
                <a:latin typeface="UnDotum"/>
                <a:cs typeface="UnDotum"/>
              </a:rPr>
              <a:t> </a:t>
            </a:r>
            <a:r>
              <a:rPr sz="2000" spc="-5" dirty="0">
                <a:latin typeface="Arial"/>
                <a:cs typeface="Arial"/>
              </a:rPr>
              <a:t>The radio </a:t>
            </a:r>
            <a:r>
              <a:rPr sz="2000" dirty="0">
                <a:latin typeface="Arial"/>
                <a:cs typeface="Arial"/>
              </a:rPr>
              <a:t>horizon of </a:t>
            </a:r>
            <a:r>
              <a:rPr sz="2000" spc="-5" dirty="0">
                <a:latin typeface="Arial"/>
                <a:cs typeface="Arial"/>
              </a:rPr>
              <a:t>the antenna is the </a:t>
            </a:r>
            <a:r>
              <a:rPr sz="2000" dirty="0">
                <a:latin typeface="Arial"/>
                <a:cs typeface="Arial"/>
              </a:rPr>
              <a:t>distance  </a:t>
            </a:r>
            <a:r>
              <a:rPr sz="2000" spc="-5" dirty="0">
                <a:latin typeface="Arial"/>
                <a:cs typeface="Arial"/>
              </a:rPr>
              <a:t>between the transmitter </a:t>
            </a:r>
            <a:r>
              <a:rPr sz="200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receiver </a:t>
            </a:r>
            <a:r>
              <a:rPr sz="200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is denoted </a:t>
            </a:r>
            <a:r>
              <a:rPr sz="2000" dirty="0">
                <a:latin typeface="Arial"/>
                <a:cs typeface="Arial"/>
              </a:rPr>
              <a:t>by  </a:t>
            </a:r>
            <a:r>
              <a:rPr sz="2000" spc="-5" dirty="0">
                <a:latin typeface="Arial"/>
                <a:cs typeface="Arial"/>
              </a:rPr>
              <a:t>d,</a:t>
            </a:r>
            <a:endParaRPr sz="2000">
              <a:latin typeface="Arial"/>
              <a:cs typeface="Arial"/>
            </a:endParaRPr>
          </a:p>
          <a:p>
            <a:pPr marL="330835">
              <a:lnSpc>
                <a:spcPts val="206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where</a:t>
            </a:r>
            <a:endParaRPr sz="2000">
              <a:latin typeface="Arial"/>
              <a:cs typeface="Arial"/>
            </a:endParaRPr>
          </a:p>
          <a:p>
            <a:pPr marL="4088129">
              <a:lnSpc>
                <a:spcPts val="2540"/>
              </a:lnSpc>
            </a:pP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km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>
              <a:latin typeface="Times New Roman"/>
              <a:cs typeface="Times New Roman"/>
            </a:endParaRPr>
          </a:p>
          <a:p>
            <a:pPr marL="1115060">
              <a:lnSpc>
                <a:spcPct val="100000"/>
              </a:lnSpc>
              <a:tabLst>
                <a:tab pos="3629025" algn="l"/>
              </a:tabLst>
            </a:pPr>
            <a:r>
              <a:rPr sz="2400" dirty="0">
                <a:latin typeface="Times New Roman"/>
                <a:cs typeface="Times New Roman"/>
              </a:rPr>
              <a:t>and	and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35</a:t>
            </a:fld>
            <a:endParaRPr dirty="0"/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050" y="368300"/>
            <a:ext cx="445071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87980" algn="l"/>
              </a:tabLst>
            </a:pPr>
            <a:r>
              <a:rPr sz="4000" dirty="0"/>
              <a:t>P</a:t>
            </a:r>
            <a:r>
              <a:rPr sz="4000" spc="-5" dirty="0"/>
              <a:t>ropagati</a:t>
            </a:r>
            <a:r>
              <a:rPr sz="4000" spc="-10" dirty="0"/>
              <a:t>o</a:t>
            </a:r>
            <a:r>
              <a:rPr sz="4000" dirty="0"/>
              <a:t>n	</a:t>
            </a:r>
            <a:r>
              <a:rPr sz="4000" spc="-20" dirty="0"/>
              <a:t>W</a:t>
            </a:r>
            <a:r>
              <a:rPr sz="4000" spc="-5" dirty="0"/>
              <a:t>a</a:t>
            </a:r>
            <a:r>
              <a:rPr sz="4000" dirty="0"/>
              <a:t>v</a:t>
            </a:r>
            <a:r>
              <a:rPr sz="4000" spc="-5" dirty="0"/>
              <a:t>e</a:t>
            </a:r>
            <a:r>
              <a:rPr sz="4000" dirty="0"/>
              <a:t>s</a:t>
            </a:r>
            <a:endParaRPr sz="4000"/>
          </a:p>
        </p:txBody>
      </p:sp>
      <p:grpSp>
        <p:nvGrpSpPr>
          <p:cNvPr id="3" name="object 3"/>
          <p:cNvGrpSpPr/>
          <p:nvPr/>
        </p:nvGrpSpPr>
        <p:grpSpPr>
          <a:xfrm>
            <a:off x="1580197" y="4113847"/>
            <a:ext cx="6069965" cy="1162685"/>
            <a:chOff x="1580197" y="4113847"/>
            <a:chExt cx="6069965" cy="1162685"/>
          </a:xfrm>
        </p:grpSpPr>
        <p:sp>
          <p:nvSpPr>
            <p:cNvPr id="4" name="object 4"/>
            <p:cNvSpPr/>
            <p:nvPr/>
          </p:nvSpPr>
          <p:spPr>
            <a:xfrm>
              <a:off x="1584960" y="4695189"/>
              <a:ext cx="6060440" cy="561340"/>
            </a:xfrm>
            <a:custGeom>
              <a:avLst/>
              <a:gdLst/>
              <a:ahLst/>
              <a:cxnLst/>
              <a:rect l="l" t="t" r="r" b="b"/>
              <a:pathLst>
                <a:path w="6060440" h="561339">
                  <a:moveTo>
                    <a:pt x="0" y="561340"/>
                  </a:moveTo>
                  <a:lnTo>
                    <a:pt x="37107" y="536832"/>
                  </a:lnTo>
                  <a:lnTo>
                    <a:pt x="73977" y="517683"/>
                  </a:lnTo>
                  <a:lnTo>
                    <a:pt x="113228" y="502582"/>
                  </a:lnTo>
                  <a:lnTo>
                    <a:pt x="157479" y="490220"/>
                  </a:lnTo>
                  <a:lnTo>
                    <a:pt x="188934" y="472273"/>
                  </a:lnTo>
                  <a:lnTo>
                    <a:pt x="207182" y="461558"/>
                  </a:lnTo>
                  <a:lnTo>
                    <a:pt x="215784" y="456467"/>
                  </a:lnTo>
                  <a:lnTo>
                    <a:pt x="218297" y="455391"/>
                  </a:lnTo>
                  <a:lnTo>
                    <a:pt x="218281" y="456723"/>
                  </a:lnTo>
                  <a:lnTo>
                    <a:pt x="219293" y="458856"/>
                  </a:lnTo>
                  <a:lnTo>
                    <a:pt x="224892" y="460180"/>
                  </a:lnTo>
                  <a:lnTo>
                    <a:pt x="238638" y="459089"/>
                  </a:lnTo>
                  <a:lnTo>
                    <a:pt x="304800" y="443230"/>
                  </a:lnTo>
                  <a:lnTo>
                    <a:pt x="331410" y="426620"/>
                  </a:lnTo>
                  <a:lnTo>
                    <a:pt x="340359" y="421640"/>
                  </a:lnTo>
                  <a:lnTo>
                    <a:pt x="369232" y="410904"/>
                  </a:lnTo>
                  <a:lnTo>
                    <a:pt x="400843" y="404336"/>
                  </a:lnTo>
                  <a:lnTo>
                    <a:pt x="432692" y="400387"/>
                  </a:lnTo>
                  <a:lnTo>
                    <a:pt x="462279" y="397510"/>
                  </a:lnTo>
                  <a:lnTo>
                    <a:pt x="512128" y="381410"/>
                  </a:lnTo>
                  <a:lnTo>
                    <a:pt x="563420" y="366844"/>
                  </a:lnTo>
                  <a:lnTo>
                    <a:pt x="615735" y="353789"/>
                  </a:lnTo>
                  <a:lnTo>
                    <a:pt x="668649" y="342222"/>
                  </a:lnTo>
                  <a:lnTo>
                    <a:pt x="721741" y="332121"/>
                  </a:lnTo>
                  <a:lnTo>
                    <a:pt x="774588" y="323464"/>
                  </a:lnTo>
                  <a:lnTo>
                    <a:pt x="826770" y="316230"/>
                  </a:lnTo>
                  <a:lnTo>
                    <a:pt x="873248" y="296592"/>
                  </a:lnTo>
                  <a:lnTo>
                    <a:pt x="923007" y="282316"/>
                  </a:lnTo>
                  <a:lnTo>
                    <a:pt x="974883" y="271779"/>
                  </a:lnTo>
                  <a:lnTo>
                    <a:pt x="1027712" y="263360"/>
                  </a:lnTo>
                  <a:lnTo>
                    <a:pt x="1080329" y="255434"/>
                  </a:lnTo>
                  <a:lnTo>
                    <a:pt x="1131570" y="246380"/>
                  </a:lnTo>
                  <a:lnTo>
                    <a:pt x="1180370" y="234938"/>
                  </a:lnTo>
                  <a:lnTo>
                    <a:pt x="1229030" y="222579"/>
                  </a:lnTo>
                  <a:lnTo>
                    <a:pt x="1277620" y="209867"/>
                  </a:lnTo>
                  <a:lnTo>
                    <a:pt x="1326209" y="197367"/>
                  </a:lnTo>
                  <a:lnTo>
                    <a:pt x="1374869" y="185643"/>
                  </a:lnTo>
                  <a:lnTo>
                    <a:pt x="1423670" y="175260"/>
                  </a:lnTo>
                  <a:lnTo>
                    <a:pt x="1452845" y="161833"/>
                  </a:lnTo>
                  <a:lnTo>
                    <a:pt x="1467417" y="155054"/>
                  </a:lnTo>
                  <a:lnTo>
                    <a:pt x="1472259" y="153105"/>
                  </a:lnTo>
                  <a:lnTo>
                    <a:pt x="1472240" y="154166"/>
                  </a:lnTo>
                  <a:lnTo>
                    <a:pt x="1472231" y="156419"/>
                  </a:lnTo>
                  <a:lnTo>
                    <a:pt x="1477104" y="158044"/>
                  </a:lnTo>
                  <a:lnTo>
                    <a:pt x="1491729" y="157223"/>
                  </a:lnTo>
                  <a:lnTo>
                    <a:pt x="1520977" y="152138"/>
                  </a:lnTo>
                  <a:lnTo>
                    <a:pt x="1569720" y="140970"/>
                  </a:lnTo>
                  <a:lnTo>
                    <a:pt x="1581725" y="135949"/>
                  </a:lnTo>
                  <a:lnTo>
                    <a:pt x="1593373" y="129381"/>
                  </a:lnTo>
                  <a:lnTo>
                    <a:pt x="1605260" y="122574"/>
                  </a:lnTo>
                  <a:lnTo>
                    <a:pt x="1617980" y="116840"/>
                  </a:lnTo>
                  <a:lnTo>
                    <a:pt x="1669013" y="101102"/>
                  </a:lnTo>
                  <a:lnTo>
                    <a:pt x="1723278" y="89692"/>
                  </a:lnTo>
                  <a:lnTo>
                    <a:pt x="1778822" y="81452"/>
                  </a:lnTo>
                  <a:lnTo>
                    <a:pt x="1833697" y="75224"/>
                  </a:lnTo>
                  <a:lnTo>
                    <a:pt x="1885950" y="69850"/>
                  </a:lnTo>
                  <a:lnTo>
                    <a:pt x="1933841" y="58776"/>
                  </a:lnTo>
                  <a:lnTo>
                    <a:pt x="1981916" y="49026"/>
                  </a:lnTo>
                  <a:lnTo>
                    <a:pt x="2030168" y="40472"/>
                  </a:lnTo>
                  <a:lnTo>
                    <a:pt x="2078593" y="32988"/>
                  </a:lnTo>
                  <a:lnTo>
                    <a:pt x="2127183" y="26449"/>
                  </a:lnTo>
                  <a:lnTo>
                    <a:pt x="2175933" y="20729"/>
                  </a:lnTo>
                  <a:lnTo>
                    <a:pt x="2224838" y="15701"/>
                  </a:lnTo>
                  <a:lnTo>
                    <a:pt x="2273892" y="11241"/>
                  </a:lnTo>
                  <a:lnTo>
                    <a:pt x="2323089" y="7221"/>
                  </a:lnTo>
                  <a:lnTo>
                    <a:pt x="2372423" y="3516"/>
                  </a:lnTo>
                  <a:lnTo>
                    <a:pt x="2421890" y="0"/>
                  </a:lnTo>
                  <a:lnTo>
                    <a:pt x="2472797" y="497"/>
                  </a:lnTo>
                  <a:lnTo>
                    <a:pt x="2523691" y="953"/>
                  </a:lnTo>
                  <a:lnTo>
                    <a:pt x="2574571" y="1375"/>
                  </a:lnTo>
                  <a:lnTo>
                    <a:pt x="2625441" y="1769"/>
                  </a:lnTo>
                  <a:lnTo>
                    <a:pt x="2676300" y="2141"/>
                  </a:lnTo>
                  <a:lnTo>
                    <a:pt x="2727150" y="2498"/>
                  </a:lnTo>
                  <a:lnTo>
                    <a:pt x="2777994" y="2847"/>
                  </a:lnTo>
                  <a:lnTo>
                    <a:pt x="2828831" y="3194"/>
                  </a:lnTo>
                  <a:lnTo>
                    <a:pt x="2879665" y="3545"/>
                  </a:lnTo>
                  <a:lnTo>
                    <a:pt x="2930495" y="3907"/>
                  </a:lnTo>
                  <a:lnTo>
                    <a:pt x="2981325" y="4286"/>
                  </a:lnTo>
                  <a:lnTo>
                    <a:pt x="3032154" y="4688"/>
                  </a:lnTo>
                  <a:lnTo>
                    <a:pt x="3082984" y="5121"/>
                  </a:lnTo>
                  <a:lnTo>
                    <a:pt x="3133818" y="5590"/>
                  </a:lnTo>
                  <a:lnTo>
                    <a:pt x="3184655" y="6102"/>
                  </a:lnTo>
                  <a:lnTo>
                    <a:pt x="3235499" y="6663"/>
                  </a:lnTo>
                  <a:lnTo>
                    <a:pt x="3286349" y="7281"/>
                  </a:lnTo>
                  <a:lnTo>
                    <a:pt x="3337208" y="7960"/>
                  </a:lnTo>
                  <a:lnTo>
                    <a:pt x="3388078" y="8708"/>
                  </a:lnTo>
                  <a:lnTo>
                    <a:pt x="3438958" y="9532"/>
                  </a:lnTo>
                  <a:lnTo>
                    <a:pt x="3489852" y="10437"/>
                  </a:lnTo>
                  <a:lnTo>
                    <a:pt x="3540760" y="11430"/>
                  </a:lnTo>
                  <a:lnTo>
                    <a:pt x="3588012" y="13553"/>
                  </a:lnTo>
                  <a:lnTo>
                    <a:pt x="3635414" y="17700"/>
                  </a:lnTo>
                  <a:lnTo>
                    <a:pt x="3682875" y="23395"/>
                  </a:lnTo>
                  <a:lnTo>
                    <a:pt x="3730307" y="30162"/>
                  </a:lnTo>
                  <a:lnTo>
                    <a:pt x="3777619" y="37524"/>
                  </a:lnTo>
                  <a:lnTo>
                    <a:pt x="3824724" y="45005"/>
                  </a:lnTo>
                  <a:lnTo>
                    <a:pt x="3871530" y="52129"/>
                  </a:lnTo>
                  <a:lnTo>
                    <a:pt x="3917950" y="58420"/>
                  </a:lnTo>
                  <a:lnTo>
                    <a:pt x="3968055" y="64700"/>
                  </a:lnTo>
                  <a:lnTo>
                    <a:pt x="4018140" y="71214"/>
                  </a:lnTo>
                  <a:lnTo>
                    <a:pt x="4068208" y="77939"/>
                  </a:lnTo>
                  <a:lnTo>
                    <a:pt x="4118262" y="84848"/>
                  </a:lnTo>
                  <a:lnTo>
                    <a:pt x="4168303" y="91918"/>
                  </a:lnTo>
                  <a:lnTo>
                    <a:pt x="4218334" y="99124"/>
                  </a:lnTo>
                  <a:lnTo>
                    <a:pt x="4268359" y="106441"/>
                  </a:lnTo>
                  <a:lnTo>
                    <a:pt x="4318379" y="113844"/>
                  </a:lnTo>
                  <a:lnTo>
                    <a:pt x="4368398" y="121309"/>
                  </a:lnTo>
                  <a:lnTo>
                    <a:pt x="4418417" y="128810"/>
                  </a:lnTo>
                  <a:lnTo>
                    <a:pt x="4468440" y="136324"/>
                  </a:lnTo>
                  <a:lnTo>
                    <a:pt x="4518469" y="143825"/>
                  </a:lnTo>
                  <a:lnTo>
                    <a:pt x="4568507" y="151288"/>
                  </a:lnTo>
                  <a:lnTo>
                    <a:pt x="4618556" y="158690"/>
                  </a:lnTo>
                  <a:lnTo>
                    <a:pt x="4668619" y="166005"/>
                  </a:lnTo>
                  <a:lnTo>
                    <a:pt x="4718698" y="173209"/>
                  </a:lnTo>
                  <a:lnTo>
                    <a:pt x="4768796" y="180276"/>
                  </a:lnTo>
                  <a:lnTo>
                    <a:pt x="4818917" y="187183"/>
                  </a:lnTo>
                  <a:lnTo>
                    <a:pt x="4869061" y="193904"/>
                  </a:lnTo>
                  <a:lnTo>
                    <a:pt x="4919232" y="200414"/>
                  </a:lnTo>
                  <a:lnTo>
                    <a:pt x="4969433" y="206690"/>
                  </a:lnTo>
                  <a:lnTo>
                    <a:pt x="5019666" y="212706"/>
                  </a:lnTo>
                  <a:lnTo>
                    <a:pt x="5069933" y="218438"/>
                  </a:lnTo>
                  <a:lnTo>
                    <a:pt x="5120238" y="223861"/>
                  </a:lnTo>
                  <a:lnTo>
                    <a:pt x="5170582" y="228949"/>
                  </a:lnTo>
                  <a:lnTo>
                    <a:pt x="5220970" y="233680"/>
                  </a:lnTo>
                  <a:lnTo>
                    <a:pt x="5272446" y="245098"/>
                  </a:lnTo>
                  <a:lnTo>
                    <a:pt x="5325015" y="254329"/>
                  </a:lnTo>
                  <a:lnTo>
                    <a:pt x="5378291" y="261937"/>
                  </a:lnTo>
                  <a:lnTo>
                    <a:pt x="5431884" y="268487"/>
                  </a:lnTo>
                  <a:lnTo>
                    <a:pt x="5485406" y="274543"/>
                  </a:lnTo>
                  <a:lnTo>
                    <a:pt x="5538470" y="280670"/>
                  </a:lnTo>
                  <a:lnTo>
                    <a:pt x="5586206" y="294434"/>
                  </a:lnTo>
                  <a:lnTo>
                    <a:pt x="5634190" y="305693"/>
                  </a:lnTo>
                  <a:lnTo>
                    <a:pt x="5682456" y="315118"/>
                  </a:lnTo>
                  <a:lnTo>
                    <a:pt x="5731039" y="323379"/>
                  </a:lnTo>
                  <a:lnTo>
                    <a:pt x="5779975" y="331146"/>
                  </a:lnTo>
                  <a:lnTo>
                    <a:pt x="5829299" y="339090"/>
                  </a:lnTo>
                  <a:lnTo>
                    <a:pt x="5874841" y="347126"/>
                  </a:lnTo>
                  <a:lnTo>
                    <a:pt x="5920263" y="355758"/>
                  </a:lnTo>
                  <a:lnTo>
                    <a:pt x="5965924" y="364628"/>
                  </a:lnTo>
                  <a:lnTo>
                    <a:pt x="6012180" y="373380"/>
                  </a:lnTo>
                  <a:lnTo>
                    <a:pt x="6026149" y="376237"/>
                  </a:lnTo>
                  <a:lnTo>
                    <a:pt x="6042024" y="380047"/>
                  </a:lnTo>
                  <a:lnTo>
                    <a:pt x="6055042" y="383381"/>
                  </a:lnTo>
                  <a:lnTo>
                    <a:pt x="6060440" y="384810"/>
                  </a:lnTo>
                </a:path>
                <a:path w="6060440" h="561339">
                  <a:moveTo>
                    <a:pt x="0" y="0"/>
                  </a:moveTo>
                  <a:lnTo>
                    <a:pt x="0" y="0"/>
                  </a:lnTo>
                </a:path>
                <a:path w="6060440" h="561339">
                  <a:moveTo>
                    <a:pt x="6060440" y="561340"/>
                  </a:moveTo>
                  <a:lnTo>
                    <a:pt x="6060440" y="56134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537960" y="4118609"/>
              <a:ext cx="300990" cy="1153160"/>
            </a:xfrm>
            <a:custGeom>
              <a:avLst/>
              <a:gdLst/>
              <a:ahLst/>
              <a:cxnLst/>
              <a:rect l="l" t="t" r="r" b="b"/>
              <a:pathLst>
                <a:path w="300990" h="1153160">
                  <a:moveTo>
                    <a:pt x="300990" y="0"/>
                  </a:moveTo>
                  <a:lnTo>
                    <a:pt x="0" y="1153159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7214869" y="5161279"/>
            <a:ext cx="11093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Receiver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4530" y="5521959"/>
            <a:ext cx="6595745" cy="718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3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Transmitter</a:t>
            </a:r>
            <a:endParaRPr sz="2400">
              <a:latin typeface="Times New Roman"/>
              <a:cs typeface="Times New Roman"/>
            </a:endParaRPr>
          </a:p>
          <a:p>
            <a:pPr marL="2923540">
              <a:lnSpc>
                <a:spcPts val="2730"/>
              </a:lnSpc>
            </a:pPr>
            <a:r>
              <a:rPr sz="2400" spc="-5" dirty="0">
                <a:latin typeface="Times New Roman"/>
                <a:cs typeface="Times New Roman"/>
              </a:rPr>
              <a:t>Fig: </a:t>
            </a:r>
            <a:r>
              <a:rPr sz="2400" dirty="0">
                <a:latin typeface="Times New Roman"/>
                <a:cs typeface="Times New Roman"/>
              </a:rPr>
              <a:t>Line of sight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propagation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510030" y="3898037"/>
            <a:ext cx="5553710" cy="1523365"/>
            <a:chOff x="1510030" y="3898037"/>
            <a:chExt cx="5553710" cy="1523365"/>
          </a:xfrm>
        </p:grpSpPr>
        <p:sp>
          <p:nvSpPr>
            <p:cNvPr id="9" name="object 9"/>
            <p:cNvSpPr/>
            <p:nvPr/>
          </p:nvSpPr>
          <p:spPr>
            <a:xfrm>
              <a:off x="1510030" y="3902709"/>
              <a:ext cx="5553710" cy="1513840"/>
            </a:xfrm>
            <a:custGeom>
              <a:avLst/>
              <a:gdLst/>
              <a:ahLst/>
              <a:cxnLst/>
              <a:rect l="l" t="t" r="r" b="b"/>
              <a:pathLst>
                <a:path w="5553709" h="1513839">
                  <a:moveTo>
                    <a:pt x="149859" y="576579"/>
                  </a:moveTo>
                  <a:lnTo>
                    <a:pt x="599439" y="1513839"/>
                  </a:lnTo>
                </a:path>
                <a:path w="5553709" h="1513839">
                  <a:moveTo>
                    <a:pt x="149859" y="576579"/>
                  </a:moveTo>
                  <a:lnTo>
                    <a:pt x="224789" y="431800"/>
                  </a:lnTo>
                </a:path>
                <a:path w="5553709" h="1513839">
                  <a:moveTo>
                    <a:pt x="149859" y="576579"/>
                  </a:moveTo>
                  <a:lnTo>
                    <a:pt x="74929" y="431800"/>
                  </a:lnTo>
                </a:path>
                <a:path w="5553709" h="1513839">
                  <a:moveTo>
                    <a:pt x="149859" y="576579"/>
                  </a:moveTo>
                  <a:lnTo>
                    <a:pt x="0" y="576579"/>
                  </a:lnTo>
                </a:path>
                <a:path w="5553709" h="1513839">
                  <a:moveTo>
                    <a:pt x="5328920" y="215900"/>
                  </a:moveTo>
                  <a:lnTo>
                    <a:pt x="5553710" y="215900"/>
                  </a:lnTo>
                </a:path>
                <a:path w="5553709" h="1513839">
                  <a:moveTo>
                    <a:pt x="5328920" y="215900"/>
                  </a:moveTo>
                  <a:lnTo>
                    <a:pt x="5403850" y="0"/>
                  </a:lnTo>
                </a:path>
                <a:path w="5553709" h="1513839">
                  <a:moveTo>
                    <a:pt x="5328920" y="215900"/>
                  </a:moveTo>
                  <a:lnTo>
                    <a:pt x="5253990" y="71119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180590" y="5059680"/>
              <a:ext cx="4287520" cy="208279"/>
            </a:xfrm>
            <a:custGeom>
              <a:avLst/>
              <a:gdLst/>
              <a:ahLst/>
              <a:cxnLst/>
              <a:rect l="l" t="t" r="r" b="b"/>
              <a:pathLst>
                <a:path w="4287520" h="208279">
                  <a:moveTo>
                    <a:pt x="0" y="208280"/>
                  </a:moveTo>
                  <a:lnTo>
                    <a:pt x="4287520" y="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110740" y="5021579"/>
              <a:ext cx="4427220" cy="284480"/>
            </a:xfrm>
            <a:custGeom>
              <a:avLst/>
              <a:gdLst/>
              <a:ahLst/>
              <a:cxnLst/>
              <a:rect l="l" t="t" r="r" b="b"/>
              <a:pathLst>
                <a:path w="4427220" h="284479">
                  <a:moveTo>
                    <a:pt x="77470" y="284480"/>
                  </a:moveTo>
                  <a:lnTo>
                    <a:pt x="73660" y="208292"/>
                  </a:lnTo>
                  <a:lnTo>
                    <a:pt x="0" y="250190"/>
                  </a:lnTo>
                  <a:lnTo>
                    <a:pt x="77470" y="284480"/>
                  </a:lnTo>
                  <a:close/>
                </a:path>
                <a:path w="4427220" h="284479">
                  <a:moveTo>
                    <a:pt x="4427207" y="34290"/>
                  </a:moveTo>
                  <a:lnTo>
                    <a:pt x="4349750" y="0"/>
                  </a:lnTo>
                  <a:lnTo>
                    <a:pt x="4353560" y="74930"/>
                  </a:lnTo>
                  <a:lnTo>
                    <a:pt x="4427207" y="3429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880870" y="4217669"/>
              <a:ext cx="2556510" cy="765810"/>
            </a:xfrm>
            <a:custGeom>
              <a:avLst/>
              <a:gdLst/>
              <a:ahLst/>
              <a:cxnLst/>
              <a:rect l="l" t="t" r="r" b="b"/>
              <a:pathLst>
                <a:path w="2556510" h="765810">
                  <a:moveTo>
                    <a:pt x="2556510" y="765809"/>
                  </a:moveTo>
                  <a:lnTo>
                    <a:pt x="2556510" y="727709"/>
                  </a:lnTo>
                </a:path>
                <a:path w="2556510" h="765810">
                  <a:moveTo>
                    <a:pt x="2556510" y="699769"/>
                  </a:moveTo>
                  <a:lnTo>
                    <a:pt x="2556510" y="661669"/>
                  </a:lnTo>
                </a:path>
                <a:path w="2556510" h="765810">
                  <a:moveTo>
                    <a:pt x="2556510" y="633729"/>
                  </a:moveTo>
                  <a:lnTo>
                    <a:pt x="2556510" y="595629"/>
                  </a:lnTo>
                </a:path>
                <a:path w="2556510" h="765810">
                  <a:moveTo>
                    <a:pt x="2556510" y="567689"/>
                  </a:moveTo>
                  <a:lnTo>
                    <a:pt x="2556510" y="529589"/>
                  </a:lnTo>
                </a:path>
                <a:path w="2556510" h="765810">
                  <a:moveTo>
                    <a:pt x="2556510" y="500379"/>
                  </a:moveTo>
                  <a:lnTo>
                    <a:pt x="2556510" y="463549"/>
                  </a:lnTo>
                </a:path>
                <a:path w="2556510" h="765810">
                  <a:moveTo>
                    <a:pt x="2556510" y="434339"/>
                  </a:moveTo>
                  <a:lnTo>
                    <a:pt x="2556510" y="396239"/>
                  </a:lnTo>
                </a:path>
                <a:path w="2556510" h="765810">
                  <a:moveTo>
                    <a:pt x="2556510" y="368299"/>
                  </a:moveTo>
                  <a:lnTo>
                    <a:pt x="2556510" y="330199"/>
                  </a:lnTo>
                </a:path>
                <a:path w="2556510" h="765810">
                  <a:moveTo>
                    <a:pt x="2556510" y="302259"/>
                  </a:moveTo>
                  <a:lnTo>
                    <a:pt x="2556510" y="264159"/>
                  </a:lnTo>
                </a:path>
                <a:path w="2556510" h="765810">
                  <a:moveTo>
                    <a:pt x="2556510" y="236219"/>
                  </a:moveTo>
                  <a:lnTo>
                    <a:pt x="2556510" y="198119"/>
                  </a:lnTo>
                </a:path>
                <a:path w="2556510" h="765810">
                  <a:moveTo>
                    <a:pt x="2556510" y="170179"/>
                  </a:moveTo>
                  <a:lnTo>
                    <a:pt x="2556510" y="132079"/>
                  </a:lnTo>
                </a:path>
                <a:path w="2556510" h="765810">
                  <a:moveTo>
                    <a:pt x="2556510" y="102869"/>
                  </a:moveTo>
                  <a:lnTo>
                    <a:pt x="2556510" y="66039"/>
                  </a:lnTo>
                </a:path>
                <a:path w="2556510" h="765810">
                  <a:moveTo>
                    <a:pt x="2556510" y="36829"/>
                  </a:moveTo>
                  <a:lnTo>
                    <a:pt x="2556510" y="0"/>
                  </a:lnTo>
                </a:path>
                <a:path w="2556510" h="765810">
                  <a:moveTo>
                    <a:pt x="0" y="401319"/>
                  </a:moveTo>
                  <a:lnTo>
                    <a:pt x="2410460" y="265429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809750" y="4446269"/>
              <a:ext cx="2551430" cy="210820"/>
            </a:xfrm>
            <a:custGeom>
              <a:avLst/>
              <a:gdLst/>
              <a:ahLst/>
              <a:cxnLst/>
              <a:rect l="l" t="t" r="r" b="b"/>
              <a:pathLst>
                <a:path w="2551429" h="210820">
                  <a:moveTo>
                    <a:pt x="77470" y="210820"/>
                  </a:moveTo>
                  <a:lnTo>
                    <a:pt x="73660" y="134620"/>
                  </a:lnTo>
                  <a:lnTo>
                    <a:pt x="0" y="176530"/>
                  </a:lnTo>
                  <a:lnTo>
                    <a:pt x="77470" y="210820"/>
                  </a:lnTo>
                  <a:close/>
                </a:path>
                <a:path w="2551429" h="210820">
                  <a:moveTo>
                    <a:pt x="2551430" y="33020"/>
                  </a:moveTo>
                  <a:lnTo>
                    <a:pt x="2473960" y="0"/>
                  </a:lnTo>
                  <a:lnTo>
                    <a:pt x="2479040" y="74930"/>
                  </a:lnTo>
                  <a:lnTo>
                    <a:pt x="2551430" y="330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507230" y="4479289"/>
              <a:ext cx="2110740" cy="0"/>
            </a:xfrm>
            <a:custGeom>
              <a:avLst/>
              <a:gdLst/>
              <a:ahLst/>
              <a:cxnLst/>
              <a:rect l="l" t="t" r="r" b="b"/>
              <a:pathLst>
                <a:path w="2110740">
                  <a:moveTo>
                    <a:pt x="0" y="0"/>
                  </a:moveTo>
                  <a:lnTo>
                    <a:pt x="2110740" y="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437380" y="4441189"/>
              <a:ext cx="2250440" cy="76200"/>
            </a:xfrm>
            <a:custGeom>
              <a:avLst/>
              <a:gdLst/>
              <a:ahLst/>
              <a:cxnLst/>
              <a:rect l="l" t="t" r="r" b="b"/>
              <a:pathLst>
                <a:path w="2250440" h="76200">
                  <a:moveTo>
                    <a:pt x="74930" y="0"/>
                  </a:moveTo>
                  <a:lnTo>
                    <a:pt x="0" y="38100"/>
                  </a:lnTo>
                  <a:lnTo>
                    <a:pt x="74930" y="76200"/>
                  </a:lnTo>
                  <a:lnTo>
                    <a:pt x="74930" y="0"/>
                  </a:lnTo>
                  <a:close/>
                </a:path>
                <a:path w="2250440" h="76200">
                  <a:moveTo>
                    <a:pt x="2250440" y="38100"/>
                  </a:moveTo>
                  <a:lnTo>
                    <a:pt x="2175510" y="0"/>
                  </a:lnTo>
                  <a:lnTo>
                    <a:pt x="2175510" y="76200"/>
                  </a:lnTo>
                  <a:lnTo>
                    <a:pt x="2250440" y="381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978150" y="4119879"/>
            <a:ext cx="2781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d</a:t>
            </a:r>
            <a:r>
              <a:rPr sz="2100" spc="-7" baseline="-23809" dirty="0">
                <a:latin typeface="Times New Roman"/>
                <a:cs typeface="Times New Roman"/>
              </a:rPr>
              <a:t>t</a:t>
            </a:r>
            <a:endParaRPr sz="2100" baseline="-23809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36</a:t>
            </a:fld>
            <a:endParaRPr dirty="0"/>
          </a:p>
        </p:txBody>
      </p:sp>
      <p:sp>
        <p:nvSpPr>
          <p:cNvPr id="21" name="object 2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5318759" y="4080509"/>
            <a:ext cx="2876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d</a:t>
            </a:r>
            <a:r>
              <a:rPr sz="2100" spc="-7" baseline="-23809" dirty="0">
                <a:latin typeface="Times New Roman"/>
                <a:cs typeface="Times New Roman"/>
              </a:rPr>
              <a:t>r</a:t>
            </a:r>
            <a:endParaRPr sz="2100" baseline="-23809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91539" y="1832610"/>
            <a:ext cx="6115050" cy="2174240"/>
          </a:xfrm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323850" indent="-285750">
              <a:lnSpc>
                <a:spcPct val="100000"/>
              </a:lnSpc>
              <a:spcBef>
                <a:spcPts val="930"/>
              </a:spcBef>
              <a:buClr>
                <a:srgbClr val="FFCC00"/>
              </a:buClr>
              <a:buSzPct val="70000"/>
              <a:buFont typeface="UnDotum"/>
              <a:buChar char=""/>
              <a:tabLst>
                <a:tab pos="323850" algn="l"/>
              </a:tabLst>
            </a:pPr>
            <a:r>
              <a:rPr sz="2000" spc="-70" dirty="0">
                <a:latin typeface="Arial"/>
                <a:cs typeface="Arial"/>
              </a:rPr>
              <a:t>d</a:t>
            </a:r>
            <a:r>
              <a:rPr sz="1725" spc="-104" baseline="-24154" dirty="0">
                <a:latin typeface="Arial"/>
                <a:cs typeface="Arial"/>
              </a:rPr>
              <a:t>t </a:t>
            </a:r>
            <a:r>
              <a:rPr sz="2000" dirty="0">
                <a:latin typeface="Arial"/>
                <a:cs typeface="Arial"/>
              </a:rPr>
              <a:t>= </a:t>
            </a:r>
            <a:r>
              <a:rPr sz="2000" spc="-5" dirty="0">
                <a:latin typeface="Arial"/>
                <a:cs typeface="Arial"/>
              </a:rPr>
              <a:t>radio </a:t>
            </a:r>
            <a:r>
              <a:rPr sz="2000" dirty="0">
                <a:latin typeface="Arial"/>
                <a:cs typeface="Arial"/>
              </a:rPr>
              <a:t>horizon of </a:t>
            </a:r>
            <a:r>
              <a:rPr sz="2000" spc="-5" dirty="0">
                <a:latin typeface="Arial"/>
                <a:cs typeface="Arial"/>
              </a:rPr>
              <a:t>the transmitting </a:t>
            </a:r>
            <a:r>
              <a:rPr sz="2000" dirty="0">
                <a:latin typeface="Arial"/>
                <a:cs typeface="Arial"/>
              </a:rPr>
              <a:t>antenna, </a:t>
            </a:r>
            <a:r>
              <a:rPr sz="2000" spc="-5" dirty="0">
                <a:latin typeface="Arial"/>
                <a:cs typeface="Arial"/>
              </a:rPr>
              <a:t>in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km</a:t>
            </a:r>
            <a:endParaRPr sz="2000">
              <a:latin typeface="Arial"/>
              <a:cs typeface="Arial"/>
            </a:endParaRPr>
          </a:p>
          <a:p>
            <a:pPr marL="323850" indent="-285750">
              <a:lnSpc>
                <a:spcPct val="100000"/>
              </a:lnSpc>
              <a:spcBef>
                <a:spcPts val="830"/>
              </a:spcBef>
              <a:buClr>
                <a:srgbClr val="FFCC00"/>
              </a:buClr>
              <a:buSzPct val="70000"/>
              <a:buFont typeface="UnDotum"/>
              <a:buChar char=""/>
              <a:tabLst>
                <a:tab pos="323850" algn="l"/>
              </a:tabLst>
            </a:pPr>
            <a:r>
              <a:rPr sz="2000" spc="-70" dirty="0">
                <a:latin typeface="Arial"/>
                <a:cs typeface="Arial"/>
              </a:rPr>
              <a:t>h</a:t>
            </a:r>
            <a:r>
              <a:rPr sz="1725" spc="-104" baseline="-24154" dirty="0">
                <a:latin typeface="Arial"/>
                <a:cs typeface="Arial"/>
              </a:rPr>
              <a:t>t </a:t>
            </a:r>
            <a:r>
              <a:rPr sz="2000" dirty="0">
                <a:latin typeface="Arial"/>
                <a:cs typeface="Arial"/>
              </a:rPr>
              <a:t>= </a:t>
            </a:r>
            <a:r>
              <a:rPr sz="2000" spc="-5" dirty="0">
                <a:latin typeface="Arial"/>
                <a:cs typeface="Arial"/>
              </a:rPr>
              <a:t>height of transmitting antenna, in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</a:t>
            </a:r>
            <a:endParaRPr sz="2000">
              <a:latin typeface="Arial"/>
              <a:cs typeface="Arial"/>
            </a:endParaRPr>
          </a:p>
          <a:p>
            <a:pPr marL="323850" indent="-285750">
              <a:lnSpc>
                <a:spcPct val="100000"/>
              </a:lnSpc>
              <a:spcBef>
                <a:spcPts val="830"/>
              </a:spcBef>
              <a:buClr>
                <a:srgbClr val="FFCC00"/>
              </a:buClr>
              <a:buSzPct val="70000"/>
              <a:buFont typeface="UnDotum"/>
              <a:buChar char=""/>
              <a:tabLst>
                <a:tab pos="323850" algn="l"/>
              </a:tabLst>
            </a:pPr>
            <a:r>
              <a:rPr sz="2000" spc="-85" dirty="0">
                <a:latin typeface="Arial"/>
                <a:cs typeface="Arial"/>
              </a:rPr>
              <a:t>d</a:t>
            </a:r>
            <a:r>
              <a:rPr sz="1725" spc="-127" baseline="-24154" dirty="0">
                <a:latin typeface="Arial"/>
                <a:cs typeface="Arial"/>
              </a:rPr>
              <a:t>r </a:t>
            </a:r>
            <a:r>
              <a:rPr sz="2000" dirty="0">
                <a:latin typeface="Arial"/>
                <a:cs typeface="Arial"/>
              </a:rPr>
              <a:t>= radio horizon </a:t>
            </a:r>
            <a:r>
              <a:rPr sz="2000" spc="-5" dirty="0">
                <a:latin typeface="Arial"/>
                <a:cs typeface="Arial"/>
              </a:rPr>
              <a:t>of the </a:t>
            </a:r>
            <a:r>
              <a:rPr sz="2000" dirty="0">
                <a:latin typeface="Arial"/>
                <a:cs typeface="Arial"/>
              </a:rPr>
              <a:t>receiving antenna, in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km</a:t>
            </a:r>
            <a:endParaRPr sz="2000">
              <a:latin typeface="Arial"/>
              <a:cs typeface="Arial"/>
            </a:endParaRPr>
          </a:p>
          <a:p>
            <a:pPr marL="323850" indent="-285750">
              <a:lnSpc>
                <a:spcPct val="100000"/>
              </a:lnSpc>
              <a:spcBef>
                <a:spcPts val="830"/>
              </a:spcBef>
              <a:buClr>
                <a:srgbClr val="FFCC00"/>
              </a:buClr>
              <a:buSzPct val="70000"/>
              <a:buFont typeface="UnDotum"/>
              <a:buChar char=""/>
              <a:tabLst>
                <a:tab pos="323850" algn="l"/>
              </a:tabLst>
            </a:pPr>
            <a:r>
              <a:rPr sz="2000" spc="-85" dirty="0">
                <a:latin typeface="Arial"/>
                <a:cs typeface="Arial"/>
              </a:rPr>
              <a:t>h</a:t>
            </a:r>
            <a:r>
              <a:rPr sz="1725" spc="-127" baseline="-24154" dirty="0">
                <a:latin typeface="Arial"/>
                <a:cs typeface="Arial"/>
              </a:rPr>
              <a:t>r </a:t>
            </a:r>
            <a:r>
              <a:rPr sz="2000" dirty="0">
                <a:latin typeface="Arial"/>
                <a:cs typeface="Arial"/>
              </a:rPr>
              <a:t>= height of receiver antenna, </a:t>
            </a:r>
            <a:r>
              <a:rPr sz="2000" spc="-5" dirty="0">
                <a:latin typeface="Arial"/>
                <a:cs typeface="Arial"/>
              </a:rPr>
              <a:t>in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</a:t>
            </a:r>
            <a:endParaRPr sz="2000">
              <a:latin typeface="Arial"/>
              <a:cs typeface="Arial"/>
            </a:endParaRPr>
          </a:p>
          <a:p>
            <a:pPr marL="2794000">
              <a:lnSpc>
                <a:spcPct val="100000"/>
              </a:lnSpc>
              <a:spcBef>
                <a:spcPts val="1120"/>
              </a:spcBef>
            </a:pPr>
            <a:r>
              <a:rPr sz="2400" spc="-5" dirty="0">
                <a:latin typeface="Times New Roman"/>
                <a:cs typeface="Times New Roman"/>
              </a:rPr>
              <a:t>LOS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propagation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24679" y="5129529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d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050" y="368300"/>
            <a:ext cx="54971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58339" algn="l"/>
              </a:tabLst>
            </a:pPr>
            <a:r>
              <a:rPr sz="4000" dirty="0"/>
              <a:t>S</a:t>
            </a:r>
            <a:r>
              <a:rPr sz="4000" spc="-5" dirty="0"/>
              <a:t>at</a:t>
            </a:r>
            <a:r>
              <a:rPr sz="4000" spc="-10" dirty="0"/>
              <a:t>e</a:t>
            </a:r>
            <a:r>
              <a:rPr sz="4000" spc="-5" dirty="0"/>
              <a:t>llit</a:t>
            </a:r>
            <a:r>
              <a:rPr sz="4000" dirty="0"/>
              <a:t>e	</a:t>
            </a:r>
            <a:r>
              <a:rPr sz="4000" spc="-10" dirty="0"/>
              <a:t>C</a:t>
            </a:r>
            <a:r>
              <a:rPr sz="4000" spc="-5" dirty="0"/>
              <a:t>om</a:t>
            </a:r>
            <a:r>
              <a:rPr sz="4000" dirty="0"/>
              <a:t>m</a:t>
            </a:r>
            <a:r>
              <a:rPr sz="4000" spc="-5" dirty="0"/>
              <a:t>unica</a:t>
            </a:r>
            <a:r>
              <a:rPr sz="4000" dirty="0"/>
              <a:t>t</a:t>
            </a:r>
            <a:r>
              <a:rPr sz="4000" spc="-5" dirty="0"/>
              <a:t>io</a:t>
            </a:r>
            <a:r>
              <a:rPr sz="4000" dirty="0"/>
              <a:t>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662940" y="1570990"/>
            <a:ext cx="7737475" cy="115570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830"/>
              </a:spcBef>
              <a:buClr>
                <a:srgbClr val="996666"/>
              </a:buClr>
              <a:buSzPct val="80000"/>
              <a:buFont typeface="UnDotum"/>
              <a:buChar char=""/>
              <a:tabLst>
                <a:tab pos="380365" algn="l"/>
                <a:tab pos="381000" algn="l"/>
              </a:tabLst>
            </a:pPr>
            <a:r>
              <a:rPr sz="2000" spc="-5" dirty="0">
                <a:latin typeface="Arial"/>
                <a:cs typeface="Arial"/>
              </a:rPr>
              <a:t>Satellite employs </a:t>
            </a:r>
            <a:r>
              <a:rPr sz="2000" dirty="0">
                <a:latin typeface="Arial"/>
                <a:cs typeface="Arial"/>
              </a:rPr>
              <a:t>LOS radio transmission over </a:t>
            </a:r>
            <a:r>
              <a:rPr sz="2000" spc="-5" dirty="0">
                <a:latin typeface="Arial"/>
                <a:cs typeface="Arial"/>
              </a:rPr>
              <a:t>very </a:t>
            </a:r>
            <a:r>
              <a:rPr sz="2000" dirty="0">
                <a:latin typeface="Arial"/>
                <a:cs typeface="Arial"/>
              </a:rPr>
              <a:t>long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distance</a:t>
            </a:r>
            <a:endParaRPr sz="2000">
              <a:latin typeface="Arial"/>
              <a:cs typeface="Arial"/>
            </a:endParaRPr>
          </a:p>
          <a:p>
            <a:pPr marL="381000" marR="365125" indent="-342900">
              <a:lnSpc>
                <a:spcPct val="110000"/>
              </a:lnSpc>
              <a:spcBef>
                <a:spcPts val="489"/>
              </a:spcBef>
              <a:buClr>
                <a:srgbClr val="996666"/>
              </a:buClr>
              <a:buSzPct val="80000"/>
              <a:buFont typeface="UnDotum"/>
              <a:buChar char=""/>
              <a:tabLst>
                <a:tab pos="380365" algn="l"/>
                <a:tab pos="381000" algn="l"/>
              </a:tabLst>
            </a:pPr>
            <a:r>
              <a:rPr sz="2000" spc="-5" dirty="0">
                <a:latin typeface="Arial"/>
                <a:cs typeface="Arial"/>
              </a:rPr>
              <a:t>It offers </a:t>
            </a:r>
            <a:r>
              <a:rPr sz="2000" dirty="0">
                <a:latin typeface="Arial"/>
                <a:cs typeface="Arial"/>
              </a:rPr>
              <a:t>brad coverage even across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ocean and can handle  </a:t>
            </a:r>
            <a:r>
              <a:rPr sz="2000" spc="-5" dirty="0">
                <a:latin typeface="Arial"/>
                <a:cs typeface="Arial"/>
              </a:rPr>
              <a:t>bulk </a:t>
            </a:r>
            <a:r>
              <a:rPr sz="2000" dirty="0">
                <a:latin typeface="Arial"/>
                <a:cs typeface="Arial"/>
              </a:rPr>
              <a:t>of very </a:t>
            </a:r>
            <a:r>
              <a:rPr sz="2000" spc="-5" dirty="0">
                <a:latin typeface="Arial"/>
                <a:cs typeface="Arial"/>
              </a:rPr>
              <a:t>long </a:t>
            </a:r>
            <a:r>
              <a:rPr sz="2000" dirty="0">
                <a:latin typeface="Arial"/>
                <a:cs typeface="Arial"/>
              </a:rPr>
              <a:t>distance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telecommunication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828800" y="3729354"/>
            <a:ext cx="4495800" cy="2066925"/>
            <a:chOff x="1828800" y="3729354"/>
            <a:chExt cx="4495800" cy="2066925"/>
          </a:xfrm>
        </p:grpSpPr>
        <p:sp>
          <p:nvSpPr>
            <p:cNvPr id="5" name="object 5"/>
            <p:cNvSpPr/>
            <p:nvPr/>
          </p:nvSpPr>
          <p:spPr>
            <a:xfrm>
              <a:off x="1828800" y="4648199"/>
              <a:ext cx="4495800" cy="1143000"/>
            </a:xfrm>
            <a:custGeom>
              <a:avLst/>
              <a:gdLst/>
              <a:ahLst/>
              <a:cxnLst/>
              <a:rect l="l" t="t" r="r" b="b"/>
              <a:pathLst>
                <a:path w="4495800" h="1143000">
                  <a:moveTo>
                    <a:pt x="0" y="1143000"/>
                  </a:moveTo>
                  <a:lnTo>
                    <a:pt x="4495800" y="1143000"/>
                  </a:lnTo>
                </a:path>
                <a:path w="4495800" h="1143000">
                  <a:moveTo>
                    <a:pt x="457200" y="1143000"/>
                  </a:moveTo>
                  <a:lnTo>
                    <a:pt x="457200" y="152400"/>
                  </a:lnTo>
                </a:path>
                <a:path w="4495800" h="1143000">
                  <a:moveTo>
                    <a:pt x="4114800" y="1143000"/>
                  </a:moveTo>
                  <a:lnTo>
                    <a:pt x="4114800" y="152400"/>
                  </a:lnTo>
                </a:path>
                <a:path w="4495800" h="1143000">
                  <a:moveTo>
                    <a:pt x="457200" y="152400"/>
                  </a:moveTo>
                  <a:lnTo>
                    <a:pt x="684530" y="76200"/>
                  </a:lnTo>
                </a:path>
                <a:path w="4495800" h="1143000">
                  <a:moveTo>
                    <a:pt x="455930" y="152400"/>
                  </a:moveTo>
                  <a:lnTo>
                    <a:pt x="304800" y="0"/>
                  </a:lnTo>
                </a:path>
                <a:path w="4495800" h="1143000">
                  <a:moveTo>
                    <a:pt x="455930" y="152400"/>
                  </a:moveTo>
                  <a:lnTo>
                    <a:pt x="228600" y="152400"/>
                  </a:lnTo>
                </a:path>
                <a:path w="4495800" h="1143000">
                  <a:moveTo>
                    <a:pt x="4114800" y="152400"/>
                  </a:moveTo>
                  <a:lnTo>
                    <a:pt x="4342130" y="0"/>
                  </a:lnTo>
                </a:path>
                <a:path w="4495800" h="1143000">
                  <a:moveTo>
                    <a:pt x="4113529" y="152400"/>
                  </a:moveTo>
                  <a:lnTo>
                    <a:pt x="4038600" y="0"/>
                  </a:lnTo>
                </a:path>
                <a:path w="4495800" h="1143000">
                  <a:moveTo>
                    <a:pt x="4113529" y="152400"/>
                  </a:moveTo>
                  <a:lnTo>
                    <a:pt x="3886200" y="1524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648200" y="3733799"/>
              <a:ext cx="1012190" cy="868680"/>
            </a:xfrm>
            <a:custGeom>
              <a:avLst/>
              <a:gdLst/>
              <a:ahLst/>
              <a:cxnLst/>
              <a:rect l="l" t="t" r="r" b="b"/>
              <a:pathLst>
                <a:path w="1012189" h="868679">
                  <a:moveTo>
                    <a:pt x="0" y="0"/>
                  </a:moveTo>
                  <a:lnTo>
                    <a:pt x="1012189" y="868680"/>
                  </a:lnTo>
                </a:path>
              </a:pathLst>
            </a:custGeom>
            <a:ln w="889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632450" y="4570729"/>
              <a:ext cx="81280" cy="77470"/>
            </a:xfrm>
            <a:custGeom>
              <a:avLst/>
              <a:gdLst/>
              <a:ahLst/>
              <a:cxnLst/>
              <a:rect l="l" t="t" r="r" b="b"/>
              <a:pathLst>
                <a:path w="81279" h="77470">
                  <a:moveTo>
                    <a:pt x="49529" y="0"/>
                  </a:moveTo>
                  <a:lnTo>
                    <a:pt x="0" y="57150"/>
                  </a:lnTo>
                  <a:lnTo>
                    <a:pt x="81279" y="77470"/>
                  </a:lnTo>
                  <a:lnTo>
                    <a:pt x="4952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3352800" y="3505200"/>
            <a:ext cx="1217930" cy="533400"/>
          </a:xfrm>
          <a:prstGeom prst="rect">
            <a:avLst/>
          </a:prstGeom>
          <a:solidFill>
            <a:srgbClr val="FFCC00"/>
          </a:solidFill>
          <a:ln w="9344">
            <a:solidFill>
              <a:srgbClr val="000000"/>
            </a:solidFill>
          </a:ln>
        </p:spPr>
        <p:txBody>
          <a:bodyPr vert="horz" wrap="square" lIns="0" tIns="129540" rIns="0" bIns="0" rtlCol="0">
            <a:spAutoFit/>
          </a:bodyPr>
          <a:lstStyle/>
          <a:p>
            <a:pPr marL="203200">
              <a:lnSpc>
                <a:spcPct val="100000"/>
              </a:lnSpc>
              <a:spcBef>
                <a:spcPts val="1020"/>
              </a:spcBef>
            </a:pPr>
            <a:r>
              <a:rPr sz="1800" spc="-10" dirty="0">
                <a:latin typeface="Arial"/>
                <a:cs typeface="Arial"/>
              </a:rPr>
              <a:t>Satellite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357754" y="3810000"/>
            <a:ext cx="918844" cy="766445"/>
            <a:chOff x="2357754" y="3810000"/>
            <a:chExt cx="918844" cy="766445"/>
          </a:xfrm>
        </p:grpSpPr>
        <p:sp>
          <p:nvSpPr>
            <p:cNvPr id="10" name="object 10"/>
            <p:cNvSpPr/>
            <p:nvPr/>
          </p:nvSpPr>
          <p:spPr>
            <a:xfrm>
              <a:off x="2362199" y="3854450"/>
              <a:ext cx="859790" cy="717550"/>
            </a:xfrm>
            <a:custGeom>
              <a:avLst/>
              <a:gdLst/>
              <a:ahLst/>
              <a:cxnLst/>
              <a:rect l="l" t="t" r="r" b="b"/>
              <a:pathLst>
                <a:path w="859789" h="717550">
                  <a:moveTo>
                    <a:pt x="0" y="717550"/>
                  </a:moveTo>
                  <a:lnTo>
                    <a:pt x="859789" y="0"/>
                  </a:lnTo>
                </a:path>
              </a:pathLst>
            </a:custGeom>
            <a:ln w="889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194049" y="3810000"/>
              <a:ext cx="82550" cy="77470"/>
            </a:xfrm>
            <a:custGeom>
              <a:avLst/>
              <a:gdLst/>
              <a:ahLst/>
              <a:cxnLst/>
              <a:rect l="l" t="t" r="r" b="b"/>
              <a:pathLst>
                <a:path w="82550" h="77470">
                  <a:moveTo>
                    <a:pt x="82550" y="0"/>
                  </a:moveTo>
                  <a:lnTo>
                    <a:pt x="0" y="19050"/>
                  </a:lnTo>
                  <a:lnTo>
                    <a:pt x="48260" y="77469"/>
                  </a:lnTo>
                  <a:lnTo>
                    <a:pt x="8255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2651760" y="4311650"/>
            <a:ext cx="5492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Arial"/>
                <a:cs typeface="Arial"/>
              </a:rPr>
              <a:t>u</a:t>
            </a:r>
            <a:r>
              <a:rPr sz="1400" b="1" spc="-10" dirty="0">
                <a:latin typeface="Arial"/>
                <a:cs typeface="Arial"/>
              </a:rPr>
              <a:t>p</a:t>
            </a:r>
            <a:r>
              <a:rPr sz="1400" b="1" dirty="0">
                <a:latin typeface="Arial"/>
                <a:cs typeface="Arial"/>
              </a:rPr>
              <a:t>l</a:t>
            </a:r>
            <a:r>
              <a:rPr sz="1400" b="1" spc="10" dirty="0">
                <a:latin typeface="Arial"/>
                <a:cs typeface="Arial"/>
              </a:rPr>
              <a:t>i</a:t>
            </a:r>
            <a:r>
              <a:rPr sz="1400" b="1" spc="-10" dirty="0">
                <a:latin typeface="Arial"/>
                <a:cs typeface="Arial"/>
              </a:rPr>
              <a:t>n</a:t>
            </a:r>
            <a:r>
              <a:rPr sz="1400" b="1" dirty="0">
                <a:latin typeface="Arial"/>
                <a:cs typeface="Arial"/>
              </a:rPr>
              <a:t>k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37</a:t>
            </a:fld>
            <a:endParaRPr dirty="0"/>
          </a:p>
        </p:txBody>
      </p:sp>
      <p:sp>
        <p:nvSpPr>
          <p:cNvPr id="15" name="object 1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782820" y="4083050"/>
            <a:ext cx="85915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latin typeface="Arial"/>
                <a:cs typeface="Arial"/>
              </a:rPr>
              <a:t>do</a:t>
            </a:r>
            <a:r>
              <a:rPr sz="1400" b="1" spc="35" dirty="0">
                <a:latin typeface="Arial"/>
                <a:cs typeface="Arial"/>
              </a:rPr>
              <a:t>w</a:t>
            </a:r>
            <a:r>
              <a:rPr sz="1400" b="1" spc="-10" dirty="0">
                <a:latin typeface="Arial"/>
                <a:cs typeface="Arial"/>
              </a:rPr>
              <a:t>n</a:t>
            </a:r>
            <a:r>
              <a:rPr sz="1400" b="1" dirty="0">
                <a:latin typeface="Arial"/>
                <a:cs typeface="Arial"/>
              </a:rPr>
              <a:t>-l</a:t>
            </a:r>
            <a:r>
              <a:rPr sz="1400" b="1" spc="10" dirty="0">
                <a:latin typeface="Arial"/>
                <a:cs typeface="Arial"/>
              </a:rPr>
              <a:t>i</a:t>
            </a:r>
            <a:r>
              <a:rPr sz="1400" b="1" spc="-10" dirty="0">
                <a:latin typeface="Arial"/>
                <a:cs typeface="Arial"/>
              </a:rPr>
              <a:t>n</a:t>
            </a:r>
            <a:r>
              <a:rPr sz="1400" b="1" dirty="0">
                <a:latin typeface="Arial"/>
                <a:cs typeface="Arial"/>
              </a:rPr>
              <a:t>k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050" y="353059"/>
            <a:ext cx="551180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5" dirty="0"/>
              <a:t>Historical</a:t>
            </a:r>
            <a:r>
              <a:rPr sz="4200" spc="-35" dirty="0"/>
              <a:t> </a:t>
            </a:r>
            <a:r>
              <a:rPr sz="4200" spc="-5" dirty="0"/>
              <a:t>Development</a:t>
            </a:r>
            <a:endParaRPr sz="42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38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4269" y="1560830"/>
            <a:ext cx="775335" cy="3943350"/>
          </a:xfrm>
          <a:prstGeom prst="rect">
            <a:avLst/>
          </a:prstGeom>
        </p:spPr>
        <p:txBody>
          <a:bodyPr vert="horz" wrap="square" lIns="0" tIns="1282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Y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ear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sz="2400" spc="-10" dirty="0">
                <a:latin typeface="Arial"/>
                <a:cs typeface="Arial"/>
              </a:rPr>
              <a:t>1844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2400" spc="-10" dirty="0">
                <a:latin typeface="Arial"/>
                <a:cs typeface="Arial"/>
              </a:rPr>
              <a:t>1876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2400" spc="-10" dirty="0">
                <a:latin typeface="Arial"/>
                <a:cs typeface="Arial"/>
              </a:rPr>
              <a:t>1904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2400" spc="-10" dirty="0">
                <a:latin typeface="Arial"/>
                <a:cs typeface="Arial"/>
              </a:rPr>
              <a:t>1923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2400" spc="-10" dirty="0">
                <a:latin typeface="Arial"/>
                <a:cs typeface="Arial"/>
              </a:rPr>
              <a:t>1936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2400" spc="-10" dirty="0">
                <a:latin typeface="Arial"/>
                <a:cs typeface="Arial"/>
              </a:rPr>
              <a:t>1962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2400" spc="-10" dirty="0">
                <a:latin typeface="Arial"/>
                <a:cs typeface="Arial"/>
              </a:rPr>
              <a:t>1966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2400" spc="-10" dirty="0">
                <a:latin typeface="Arial"/>
                <a:cs typeface="Arial"/>
              </a:rPr>
              <a:t>1972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15870" y="1560830"/>
            <a:ext cx="5370830" cy="394335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700" marR="3912870">
              <a:lnSpc>
                <a:spcPct val="115300"/>
              </a:lnSpc>
              <a:spcBef>
                <a:spcPts val="495"/>
              </a:spcBef>
            </a:pP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Events 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Telegraph  </a:t>
            </a:r>
            <a:r>
              <a:rPr sz="2400" dirty="0">
                <a:latin typeface="Arial"/>
                <a:cs typeface="Arial"/>
              </a:rPr>
              <a:t>Te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0" dirty="0">
                <a:latin typeface="Arial"/>
                <a:cs typeface="Arial"/>
              </a:rPr>
              <a:t>phon</a:t>
            </a:r>
            <a:r>
              <a:rPr sz="2400" dirty="0">
                <a:latin typeface="Arial"/>
                <a:cs typeface="Arial"/>
              </a:rPr>
              <a:t>e  </a:t>
            </a:r>
            <a:r>
              <a:rPr sz="2400" spc="-10" dirty="0">
                <a:latin typeface="Arial"/>
                <a:cs typeface="Arial"/>
              </a:rPr>
              <a:t>AM Radio  Television  </a:t>
            </a:r>
            <a:r>
              <a:rPr sz="2400" spc="-5" dirty="0">
                <a:latin typeface="Arial"/>
                <a:cs typeface="Arial"/>
              </a:rPr>
              <a:t>FM </a:t>
            </a:r>
            <a:r>
              <a:rPr sz="2400" spc="-10" dirty="0">
                <a:latin typeface="Arial"/>
                <a:cs typeface="Arial"/>
              </a:rPr>
              <a:t>Radio  </a:t>
            </a:r>
            <a:r>
              <a:rPr sz="2400" spc="-5" dirty="0">
                <a:latin typeface="Arial"/>
                <a:cs typeface="Arial"/>
              </a:rPr>
              <a:t>Satellite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ts val="3279"/>
              </a:lnSpc>
              <a:spcBef>
                <a:spcPts val="165"/>
              </a:spcBef>
            </a:pPr>
            <a:r>
              <a:rPr sz="2400" spc="-5" dirty="0">
                <a:latin typeface="Arial"/>
                <a:cs typeface="Arial"/>
              </a:rPr>
              <a:t>Optical links using laser </a:t>
            </a:r>
            <a:r>
              <a:rPr sz="2400" spc="-10" dirty="0">
                <a:latin typeface="Arial"/>
                <a:cs typeface="Arial"/>
              </a:rPr>
              <a:t>and </a:t>
            </a:r>
            <a:r>
              <a:rPr sz="2400" spc="-5" dirty="0">
                <a:latin typeface="Arial"/>
                <a:cs typeface="Arial"/>
              </a:rPr>
              <a:t>fiber optics  </a:t>
            </a:r>
            <a:r>
              <a:rPr sz="2400" spc="-10" dirty="0">
                <a:latin typeface="Arial"/>
                <a:cs typeface="Arial"/>
              </a:rPr>
              <a:t>Cellular</a:t>
            </a:r>
            <a:r>
              <a:rPr sz="2400" spc="-5" dirty="0">
                <a:latin typeface="Arial"/>
                <a:cs typeface="Arial"/>
              </a:rPr>
              <a:t> Telephone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050" y="353059"/>
            <a:ext cx="551180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5" dirty="0"/>
              <a:t>Historical</a:t>
            </a:r>
            <a:r>
              <a:rPr sz="4200" spc="-35" dirty="0"/>
              <a:t> </a:t>
            </a:r>
            <a:r>
              <a:rPr sz="4200" spc="-5" dirty="0"/>
              <a:t>Development</a:t>
            </a:r>
            <a:endParaRPr sz="42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39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1869" y="1302004"/>
            <a:ext cx="1242695" cy="3780790"/>
          </a:xfrm>
          <a:prstGeom prst="rect">
            <a:avLst/>
          </a:prstGeom>
        </p:spPr>
        <p:txBody>
          <a:bodyPr vert="horz" wrap="square" lIns="0" tIns="1581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45"/>
              </a:spcBef>
            </a:pP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Year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sz="2000" dirty="0">
                <a:latin typeface="Arial"/>
                <a:cs typeface="Arial"/>
              </a:rPr>
              <a:t>1975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2000" dirty="0">
                <a:latin typeface="Arial"/>
                <a:cs typeface="Arial"/>
              </a:rPr>
              <a:t>1975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2000" dirty="0">
                <a:latin typeface="Arial"/>
                <a:cs typeface="Arial"/>
              </a:rPr>
              <a:t>1980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2000" dirty="0">
                <a:latin typeface="Arial"/>
                <a:cs typeface="Arial"/>
              </a:rPr>
              <a:t>1981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2000" dirty="0">
                <a:latin typeface="Arial"/>
                <a:cs typeface="Arial"/>
              </a:rPr>
              <a:t>1982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2000" dirty="0">
                <a:latin typeface="Arial"/>
                <a:cs typeface="Arial"/>
              </a:rPr>
              <a:t>1985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2000" dirty="0">
                <a:latin typeface="Arial"/>
                <a:cs typeface="Arial"/>
              </a:rPr>
              <a:t>1989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2000" dirty="0">
                <a:latin typeface="Arial"/>
                <a:cs typeface="Arial"/>
              </a:rPr>
              <a:t>1990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2000" spc="5" dirty="0">
                <a:latin typeface="Arial"/>
                <a:cs typeface="Arial"/>
              </a:rPr>
              <a:t>1</a:t>
            </a:r>
            <a:r>
              <a:rPr sz="2000" spc="-5" dirty="0">
                <a:latin typeface="Arial"/>
                <a:cs typeface="Arial"/>
              </a:rPr>
              <a:t>9</a:t>
            </a:r>
            <a:r>
              <a:rPr sz="2000" spc="5" dirty="0">
                <a:latin typeface="Arial"/>
                <a:cs typeface="Arial"/>
              </a:rPr>
              <a:t>9</a:t>
            </a:r>
            <a:r>
              <a:rPr sz="2000" spc="-5" dirty="0">
                <a:latin typeface="Arial"/>
                <a:cs typeface="Arial"/>
              </a:rPr>
              <a:t>0</a:t>
            </a:r>
            <a:r>
              <a:rPr sz="2000" spc="10" dirty="0">
                <a:latin typeface="Arial"/>
                <a:cs typeface="Arial"/>
              </a:rPr>
              <a:t>-</a:t>
            </a:r>
            <a:r>
              <a:rPr sz="2000" spc="-5" dirty="0">
                <a:latin typeface="Arial"/>
                <a:cs typeface="Arial"/>
              </a:rPr>
              <a:t>2</a:t>
            </a:r>
            <a:r>
              <a:rPr sz="2000" spc="5" dirty="0">
                <a:latin typeface="Arial"/>
                <a:cs typeface="Arial"/>
              </a:rPr>
              <a:t>0</a:t>
            </a:r>
            <a:r>
              <a:rPr sz="2000" spc="-5" dirty="0">
                <a:latin typeface="Arial"/>
                <a:cs typeface="Arial"/>
              </a:rPr>
              <a:t>0</a:t>
            </a:r>
            <a:r>
              <a:rPr sz="2000" dirty="0">
                <a:latin typeface="Arial"/>
                <a:cs typeface="Arial"/>
              </a:rPr>
              <a:t>0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14600" y="1302004"/>
            <a:ext cx="5990590" cy="4347210"/>
          </a:xfrm>
          <a:prstGeom prst="rect">
            <a:avLst/>
          </a:prstGeom>
        </p:spPr>
        <p:txBody>
          <a:bodyPr vert="horz" wrap="square" lIns="0" tIns="1581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45"/>
              </a:spcBef>
            </a:pP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Events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sz="2000" spc="-5" dirty="0">
                <a:latin typeface="Arial"/>
                <a:cs typeface="Arial"/>
              </a:rPr>
              <a:t>First digital </a:t>
            </a:r>
            <a:r>
              <a:rPr sz="2000" dirty="0">
                <a:latin typeface="Arial"/>
                <a:cs typeface="Arial"/>
              </a:rPr>
              <a:t>telephone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switch</a:t>
            </a:r>
            <a:endParaRPr sz="2000">
              <a:latin typeface="Arial"/>
              <a:cs typeface="Arial"/>
            </a:endParaRPr>
          </a:p>
          <a:p>
            <a:pPr marL="12700" marR="515620">
              <a:lnSpc>
                <a:spcPct val="113700"/>
              </a:lnSpc>
              <a:spcBef>
                <a:spcPts val="5"/>
              </a:spcBef>
            </a:pPr>
            <a:r>
              <a:rPr sz="2000" dirty="0">
                <a:latin typeface="Arial"/>
                <a:cs typeface="Arial"/>
              </a:rPr>
              <a:t>Wideband communication </a:t>
            </a:r>
            <a:r>
              <a:rPr sz="2000" spc="-5" dirty="0">
                <a:latin typeface="Arial"/>
                <a:cs typeface="Arial"/>
              </a:rPr>
              <a:t>system </a:t>
            </a:r>
            <a:r>
              <a:rPr sz="2000" dirty="0">
                <a:latin typeface="Arial"/>
                <a:cs typeface="Arial"/>
              </a:rPr>
              <a:t>(cable </a:t>
            </a:r>
            <a:r>
              <a:rPr sz="2000" spc="-5" dirty="0">
                <a:latin typeface="Arial"/>
                <a:cs typeface="Arial"/>
              </a:rPr>
              <a:t>TV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etc)  Compact disc is </a:t>
            </a:r>
            <a:r>
              <a:rPr sz="2000" spc="-5" dirty="0">
                <a:latin typeface="Arial"/>
                <a:cs typeface="Arial"/>
              </a:rPr>
              <a:t>developed </a:t>
            </a:r>
            <a:r>
              <a:rPr sz="2000" dirty="0">
                <a:latin typeface="Arial"/>
                <a:cs typeface="Arial"/>
              </a:rPr>
              <a:t>by </a:t>
            </a:r>
            <a:r>
              <a:rPr sz="2000" spc="-5" dirty="0">
                <a:latin typeface="Arial"/>
                <a:cs typeface="Arial"/>
              </a:rPr>
              <a:t>Philip </a:t>
            </a:r>
            <a:r>
              <a:rPr sz="2000" dirty="0">
                <a:latin typeface="Arial"/>
                <a:cs typeface="Arial"/>
              </a:rPr>
              <a:t>&amp;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Sony</a:t>
            </a:r>
            <a:endParaRPr sz="2000">
              <a:latin typeface="Arial"/>
              <a:cs typeface="Arial"/>
            </a:endParaRPr>
          </a:p>
          <a:p>
            <a:pPr marL="12700" marR="187960">
              <a:lnSpc>
                <a:spcPct val="113700"/>
              </a:lnSpc>
            </a:pPr>
            <a:r>
              <a:rPr sz="2000" spc="-5" dirty="0">
                <a:latin typeface="Arial"/>
                <a:cs typeface="Arial"/>
              </a:rPr>
              <a:t>FCC adopts </a:t>
            </a:r>
            <a:r>
              <a:rPr sz="2000" dirty="0">
                <a:latin typeface="Arial"/>
                <a:cs typeface="Arial"/>
              </a:rPr>
              <a:t>rules </a:t>
            </a:r>
            <a:r>
              <a:rPr sz="2000" spc="-5" dirty="0">
                <a:latin typeface="Arial"/>
                <a:cs typeface="Arial"/>
              </a:rPr>
              <a:t>for </a:t>
            </a:r>
            <a:r>
              <a:rPr sz="2000" dirty="0">
                <a:latin typeface="Arial"/>
                <a:cs typeface="Arial"/>
              </a:rPr>
              <a:t>commercial </a:t>
            </a:r>
            <a:r>
              <a:rPr sz="2000" spc="-5" dirty="0">
                <a:latin typeface="Arial"/>
                <a:cs typeface="Arial"/>
              </a:rPr>
              <a:t>cellular telephone  Internet is </a:t>
            </a:r>
            <a:r>
              <a:rPr sz="2000" dirty="0">
                <a:latin typeface="Arial"/>
                <a:cs typeface="Arial"/>
              </a:rPr>
              <a:t>used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replace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ARPANET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2000" spc="-5" dirty="0">
                <a:latin typeface="Arial"/>
                <a:cs typeface="Arial"/>
              </a:rPr>
              <a:t>Fax machines widely available </a:t>
            </a:r>
            <a:r>
              <a:rPr sz="2000" dirty="0">
                <a:latin typeface="Arial"/>
                <a:cs typeface="Arial"/>
              </a:rPr>
              <a:t>in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offices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13700"/>
              </a:lnSpc>
            </a:pPr>
            <a:r>
              <a:rPr sz="2000" spc="-5" dirty="0">
                <a:latin typeface="Arial"/>
                <a:cs typeface="Arial"/>
              </a:rPr>
              <a:t>First SONET </a:t>
            </a:r>
            <a:r>
              <a:rPr sz="2000" dirty="0">
                <a:latin typeface="Arial"/>
                <a:cs typeface="Arial"/>
              </a:rPr>
              <a:t>standard optical </a:t>
            </a:r>
            <a:r>
              <a:rPr sz="2000" spc="-5" dirty="0">
                <a:latin typeface="Arial"/>
                <a:cs typeface="Arial"/>
              </a:rPr>
              <a:t>fiber </a:t>
            </a:r>
            <a:r>
              <a:rPr sz="2000" dirty="0">
                <a:latin typeface="Arial"/>
                <a:cs typeface="Arial"/>
              </a:rPr>
              <a:t>products released  </a:t>
            </a:r>
            <a:r>
              <a:rPr sz="2000" spc="-10" dirty="0">
                <a:latin typeface="Arial"/>
                <a:cs typeface="Arial"/>
              </a:rPr>
              <a:t>WWW </a:t>
            </a:r>
            <a:r>
              <a:rPr sz="2000" dirty="0">
                <a:latin typeface="Arial"/>
                <a:cs typeface="Arial"/>
              </a:rPr>
              <a:t>becomes part </a:t>
            </a:r>
            <a:r>
              <a:rPr sz="2000" spc="-5" dirty="0">
                <a:latin typeface="Arial"/>
                <a:cs typeface="Arial"/>
              </a:rPr>
              <a:t>of the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internet</a:t>
            </a:r>
            <a:endParaRPr sz="2000">
              <a:latin typeface="Arial"/>
              <a:cs typeface="Arial"/>
            </a:endParaRPr>
          </a:p>
          <a:p>
            <a:pPr marL="222250" marR="24765" indent="-209550">
              <a:lnSpc>
                <a:spcPts val="2230"/>
              </a:lnSpc>
              <a:spcBef>
                <a:spcPts val="545"/>
              </a:spcBef>
            </a:pPr>
            <a:r>
              <a:rPr sz="2000" spc="-5" dirty="0">
                <a:latin typeface="Arial"/>
                <a:cs typeface="Arial"/>
              </a:rPr>
              <a:t>Digital communication system (ISDN, BISDN, </a:t>
            </a:r>
            <a:r>
              <a:rPr sz="2000" dirty="0">
                <a:latin typeface="Arial"/>
                <a:cs typeface="Arial"/>
              </a:rPr>
              <a:t>HDTV,  handheld computers, </a:t>
            </a:r>
            <a:r>
              <a:rPr sz="2000" spc="-5" dirty="0">
                <a:latin typeface="Arial"/>
                <a:cs typeface="Arial"/>
              </a:rPr>
              <a:t>digital </a:t>
            </a:r>
            <a:r>
              <a:rPr sz="2000" dirty="0">
                <a:latin typeface="Arial"/>
                <a:cs typeface="Arial"/>
              </a:rPr>
              <a:t>cellular </a:t>
            </a:r>
            <a:r>
              <a:rPr sz="2000" spc="-5" dirty="0">
                <a:latin typeface="Arial"/>
                <a:cs typeface="Arial"/>
              </a:rPr>
              <a:t>etc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Global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185"/>
              </a:lnSpc>
            </a:pPr>
            <a:r>
              <a:rPr sz="2000" spc="-5" dirty="0">
                <a:latin typeface="Arial"/>
                <a:cs typeface="Arial"/>
              </a:rPr>
              <a:t>telecom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system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40" y="1569720"/>
            <a:ext cx="7785100" cy="27813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93700" indent="-342900" algn="just">
              <a:lnSpc>
                <a:spcPct val="100000"/>
              </a:lnSpc>
              <a:spcBef>
                <a:spcPts val="600"/>
              </a:spcBef>
              <a:buClr>
                <a:srgbClr val="996666"/>
              </a:buClr>
              <a:buSzPct val="80000"/>
              <a:buFont typeface="UnDotum"/>
              <a:buChar char=""/>
              <a:tabLst>
                <a:tab pos="393700" algn="l"/>
              </a:tabLst>
            </a:pPr>
            <a:r>
              <a:rPr sz="2000" b="1" spc="-5" dirty="0">
                <a:latin typeface="Arial"/>
                <a:cs typeface="Arial"/>
              </a:rPr>
              <a:t>Simplicity of </a:t>
            </a:r>
            <a:r>
              <a:rPr sz="2000" b="1" dirty="0">
                <a:latin typeface="Arial"/>
                <a:cs typeface="Arial"/>
              </a:rPr>
              <a:t>the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system</a:t>
            </a:r>
            <a:endParaRPr sz="2000">
              <a:latin typeface="Arial"/>
              <a:cs typeface="Arial"/>
            </a:endParaRPr>
          </a:p>
          <a:p>
            <a:pPr marL="793750" marR="43180" lvl="1" indent="-285750" algn="just">
              <a:lnSpc>
                <a:spcPct val="100000"/>
              </a:lnSpc>
              <a:spcBef>
                <a:spcPts val="500"/>
              </a:spcBef>
              <a:buClr>
                <a:srgbClr val="FFCC00"/>
              </a:buClr>
              <a:buSzPct val="70000"/>
              <a:buFont typeface="UnDotum"/>
              <a:buChar char=""/>
              <a:tabLst>
                <a:tab pos="793750" algn="l"/>
              </a:tabLst>
            </a:pPr>
            <a:r>
              <a:rPr sz="2000" dirty="0">
                <a:latin typeface="Arial"/>
                <a:cs typeface="Arial"/>
              </a:rPr>
              <a:t>Any </a:t>
            </a:r>
            <a:r>
              <a:rPr sz="2000" spc="-5" dirty="0">
                <a:latin typeface="Arial"/>
                <a:cs typeface="Arial"/>
              </a:rPr>
              <a:t>communication </a:t>
            </a:r>
            <a:r>
              <a:rPr sz="2000" dirty="0">
                <a:latin typeface="Arial"/>
                <a:cs typeface="Arial"/>
              </a:rPr>
              <a:t>system must be </a:t>
            </a:r>
            <a:r>
              <a:rPr sz="2000" dirty="0">
                <a:solidFill>
                  <a:srgbClr val="C84402"/>
                </a:solidFill>
                <a:latin typeface="Arial"/>
                <a:cs typeface="Arial"/>
              </a:rPr>
              <a:t>convenient </a:t>
            </a:r>
            <a:r>
              <a:rPr sz="2000" spc="-5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order </a:t>
            </a:r>
            <a:r>
              <a:rPr sz="2000" spc="-5" dirty="0">
                <a:latin typeface="Arial"/>
                <a:cs typeface="Arial"/>
              </a:rPr>
              <a:t>to be  effective </a:t>
            </a:r>
            <a:r>
              <a:rPr sz="200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efficient </a:t>
            </a:r>
            <a:r>
              <a:rPr sz="2000" dirty="0">
                <a:latin typeface="Arial"/>
                <a:cs typeface="Arial"/>
              </a:rPr>
              <a:t>and easy </a:t>
            </a:r>
            <a:r>
              <a:rPr sz="2000" spc="-5" dirty="0">
                <a:latin typeface="Arial"/>
                <a:cs typeface="Arial"/>
              </a:rPr>
              <a:t>to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use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FFCC00"/>
              </a:buClr>
              <a:buFont typeface="UnDotum"/>
              <a:buChar char=""/>
            </a:pPr>
            <a:endParaRPr sz="2950">
              <a:latin typeface="Arial"/>
              <a:cs typeface="Arial"/>
            </a:endParaRPr>
          </a:p>
          <a:p>
            <a:pPr marL="393700" indent="-342900" algn="just">
              <a:lnSpc>
                <a:spcPct val="100000"/>
              </a:lnSpc>
              <a:buClr>
                <a:srgbClr val="996666"/>
              </a:buClr>
              <a:buSzPct val="80000"/>
              <a:buFont typeface="UnDotum"/>
              <a:buChar char=""/>
              <a:tabLst>
                <a:tab pos="393700" algn="l"/>
              </a:tabLst>
            </a:pPr>
            <a:r>
              <a:rPr sz="2000" b="1" spc="-5" dirty="0">
                <a:latin typeface="Arial"/>
                <a:cs typeface="Arial"/>
              </a:rPr>
              <a:t>Reliability</a:t>
            </a:r>
            <a:endParaRPr sz="2000">
              <a:latin typeface="Arial"/>
              <a:cs typeface="Arial"/>
            </a:endParaRPr>
          </a:p>
          <a:p>
            <a:pPr marL="793750" marR="49530" lvl="1" indent="-285750" algn="just">
              <a:lnSpc>
                <a:spcPct val="100000"/>
              </a:lnSpc>
              <a:spcBef>
                <a:spcPts val="500"/>
              </a:spcBef>
              <a:buClr>
                <a:srgbClr val="FFCC00"/>
              </a:buClr>
              <a:buSzPct val="70000"/>
              <a:buFont typeface="UnDotum"/>
              <a:buChar char=""/>
              <a:tabLst>
                <a:tab pos="793750" algn="l"/>
              </a:tabLst>
            </a:pPr>
            <a:r>
              <a:rPr sz="2000" dirty="0">
                <a:latin typeface="Arial"/>
                <a:cs typeface="Arial"/>
              </a:rPr>
              <a:t>Users must be able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solidFill>
                  <a:srgbClr val="C84402"/>
                </a:solidFill>
                <a:latin typeface="Arial"/>
                <a:cs typeface="Arial"/>
              </a:rPr>
              <a:t>depend </a:t>
            </a:r>
            <a:r>
              <a:rPr sz="2000" spc="-5" dirty="0">
                <a:latin typeface="Arial"/>
                <a:cs typeface="Arial"/>
              </a:rPr>
              <a:t>on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communication system. It  </a:t>
            </a:r>
            <a:r>
              <a:rPr sz="2000" dirty="0">
                <a:latin typeface="Arial"/>
                <a:cs typeface="Arial"/>
              </a:rPr>
              <a:t>must </a:t>
            </a:r>
            <a:r>
              <a:rPr sz="2000" spc="-5" dirty="0">
                <a:latin typeface="Arial"/>
                <a:cs typeface="Arial"/>
              </a:rPr>
              <a:t>work when </a:t>
            </a:r>
            <a:r>
              <a:rPr sz="2000" dirty="0">
                <a:latin typeface="Arial"/>
                <a:cs typeface="Arial"/>
              </a:rPr>
              <a:t>needed and transmit and receive </a:t>
            </a:r>
            <a:r>
              <a:rPr sz="2000" spc="-5" dirty="0">
                <a:latin typeface="Arial"/>
                <a:cs typeface="Arial"/>
              </a:rPr>
              <a:t>information  without </a:t>
            </a:r>
            <a:r>
              <a:rPr sz="2000" dirty="0">
                <a:latin typeface="Arial"/>
                <a:cs typeface="Arial"/>
              </a:rPr>
              <a:t>errors or </a:t>
            </a:r>
            <a:r>
              <a:rPr sz="2000" spc="-10" dirty="0">
                <a:latin typeface="Arial"/>
                <a:cs typeface="Arial"/>
              </a:rPr>
              <a:t>with </a:t>
            </a:r>
            <a:r>
              <a:rPr sz="2000" dirty="0">
                <a:latin typeface="Arial"/>
                <a:cs typeface="Arial"/>
              </a:rPr>
              <a:t>an </a:t>
            </a:r>
            <a:r>
              <a:rPr sz="2000" spc="-5" dirty="0">
                <a:latin typeface="Arial"/>
                <a:cs typeface="Arial"/>
              </a:rPr>
              <a:t>acceptable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error.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54059" y="6415950"/>
            <a:ext cx="281305" cy="25463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Arial Black"/>
                <a:cs typeface="Arial Black"/>
              </a:rPr>
              <a:t>4</a:t>
            </a:fld>
            <a:endParaRPr sz="120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3050" y="353059"/>
            <a:ext cx="334899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5" dirty="0"/>
              <a:t>Requirements</a:t>
            </a:r>
            <a:endParaRPr sz="42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050" y="368300"/>
            <a:ext cx="713359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/>
              <a:t>Power Measurement (dB,</a:t>
            </a:r>
            <a:r>
              <a:rPr sz="4000" spc="-50" dirty="0"/>
              <a:t> </a:t>
            </a:r>
            <a:r>
              <a:rPr sz="4000" spc="-5" dirty="0"/>
              <a:t>dBm)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40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633219"/>
            <a:ext cx="6978650" cy="3436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3700" marR="43180" indent="-342900">
              <a:lnSpc>
                <a:spcPct val="105000"/>
              </a:lnSpc>
              <a:spcBef>
                <a:spcPts val="100"/>
              </a:spcBef>
              <a:buClr>
                <a:srgbClr val="996666"/>
              </a:buClr>
              <a:buSzPct val="80000"/>
              <a:buFont typeface="UnDotum"/>
              <a:buChar char=""/>
              <a:tabLst>
                <a:tab pos="393065" algn="l"/>
                <a:tab pos="393700" algn="l"/>
              </a:tabLst>
            </a:pP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decibel (dB) </a:t>
            </a:r>
            <a:r>
              <a:rPr sz="2000" spc="-5" dirty="0">
                <a:latin typeface="Arial"/>
                <a:cs typeface="Arial"/>
              </a:rPr>
              <a:t>is </a:t>
            </a:r>
            <a:r>
              <a:rPr sz="2000" dirty="0">
                <a:latin typeface="Arial"/>
                <a:cs typeface="Arial"/>
              </a:rPr>
              <a:t>a transmission-measuring </a:t>
            </a:r>
            <a:r>
              <a:rPr sz="2000" spc="-5" dirty="0">
                <a:latin typeface="Arial"/>
                <a:cs typeface="Arial"/>
              </a:rPr>
              <a:t>unit </a:t>
            </a:r>
            <a:r>
              <a:rPr sz="2000" dirty="0">
                <a:latin typeface="Arial"/>
                <a:cs typeface="Arial"/>
              </a:rPr>
              <a:t>used to  express gain and losses </a:t>
            </a:r>
            <a:r>
              <a:rPr sz="2000" spc="-5" dirty="0">
                <a:latin typeface="Arial"/>
                <a:cs typeface="Arial"/>
              </a:rPr>
              <a:t>an </a:t>
            </a:r>
            <a:r>
              <a:rPr sz="2000" dirty="0">
                <a:latin typeface="Arial"/>
                <a:cs typeface="Arial"/>
              </a:rPr>
              <a:t>electronic devices and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circuits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996666"/>
              </a:buClr>
              <a:buFont typeface="UnDotum"/>
              <a:buChar char=""/>
            </a:pPr>
            <a:endParaRPr sz="3150">
              <a:latin typeface="Arial"/>
              <a:cs typeface="Arial"/>
            </a:endParaRPr>
          </a:p>
          <a:p>
            <a:pPr marL="393700" indent="-342900">
              <a:lnSpc>
                <a:spcPct val="100000"/>
              </a:lnSpc>
              <a:buClr>
                <a:srgbClr val="996666"/>
              </a:buClr>
              <a:buSzPct val="80000"/>
              <a:buFont typeface="UnDotum"/>
              <a:buChar char=""/>
              <a:tabLst>
                <a:tab pos="393065" algn="l"/>
                <a:tab pos="393700" algn="l"/>
              </a:tabLst>
            </a:pPr>
            <a:r>
              <a:rPr sz="2000" spc="-5" dirty="0">
                <a:latin typeface="Arial"/>
                <a:cs typeface="Arial"/>
              </a:rPr>
              <a:t>for </a:t>
            </a:r>
            <a:r>
              <a:rPr sz="2000" dirty="0">
                <a:latin typeface="Arial"/>
                <a:cs typeface="Arial"/>
              </a:rPr>
              <a:t>describing </a:t>
            </a:r>
            <a:r>
              <a:rPr sz="2000" spc="-5" dirty="0">
                <a:latin typeface="Arial"/>
                <a:cs typeface="Arial"/>
              </a:rPr>
              <a:t>relationship between </a:t>
            </a:r>
            <a:r>
              <a:rPr sz="2000" dirty="0">
                <a:latin typeface="Arial"/>
                <a:cs typeface="Arial"/>
              </a:rPr>
              <a:t>signal and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noise</a:t>
            </a:r>
            <a:endParaRPr sz="2000">
              <a:latin typeface="Arial"/>
              <a:cs typeface="Arial"/>
            </a:endParaRPr>
          </a:p>
          <a:p>
            <a:pPr marL="793750" lvl="1" indent="-285750">
              <a:lnSpc>
                <a:spcPct val="100000"/>
              </a:lnSpc>
              <a:spcBef>
                <a:spcPts val="610"/>
              </a:spcBef>
              <a:buClr>
                <a:srgbClr val="FFCC00"/>
              </a:buClr>
              <a:buSzPct val="70000"/>
              <a:buFont typeface="UnDotum"/>
              <a:buChar char=""/>
              <a:tabLst>
                <a:tab pos="793750" algn="l"/>
              </a:tabLst>
            </a:pPr>
            <a:r>
              <a:rPr sz="2000" spc="-5" dirty="0">
                <a:latin typeface="Arial"/>
                <a:cs typeface="Arial"/>
              </a:rPr>
              <a:t>dB </a:t>
            </a:r>
            <a:r>
              <a:rPr sz="2000" dirty="0">
                <a:latin typeface="UnDotum"/>
                <a:cs typeface="UnDotum"/>
              </a:rPr>
              <a:t></a:t>
            </a:r>
            <a:r>
              <a:rPr sz="2000" spc="-50" dirty="0">
                <a:latin typeface="UnDotum"/>
                <a:cs typeface="UnDotum"/>
              </a:rPr>
              <a:t> </a:t>
            </a:r>
            <a:r>
              <a:rPr sz="2000" dirty="0">
                <a:latin typeface="Arial"/>
                <a:cs typeface="Arial"/>
              </a:rPr>
              <a:t>1W</a:t>
            </a:r>
            <a:endParaRPr sz="2000">
              <a:latin typeface="Arial"/>
              <a:cs typeface="Arial"/>
            </a:endParaRPr>
          </a:p>
          <a:p>
            <a:pPr marL="793750" lvl="1" indent="-285750">
              <a:lnSpc>
                <a:spcPct val="100000"/>
              </a:lnSpc>
              <a:spcBef>
                <a:spcPts val="620"/>
              </a:spcBef>
              <a:buClr>
                <a:srgbClr val="FFCC00"/>
              </a:buClr>
              <a:buSzPct val="70000"/>
              <a:buFont typeface="UnDotum"/>
              <a:buChar char=""/>
              <a:tabLst>
                <a:tab pos="793750" algn="l"/>
              </a:tabLst>
            </a:pPr>
            <a:r>
              <a:rPr sz="2000" spc="-5" dirty="0">
                <a:latin typeface="Arial"/>
                <a:cs typeface="Arial"/>
              </a:rPr>
              <a:t>dBm </a:t>
            </a:r>
            <a:r>
              <a:rPr sz="2000" dirty="0">
                <a:latin typeface="UnDotum"/>
                <a:cs typeface="UnDotum"/>
              </a:rPr>
              <a:t></a:t>
            </a:r>
            <a:r>
              <a:rPr sz="2000" spc="-50" dirty="0">
                <a:latin typeface="UnDotum"/>
                <a:cs typeface="UnDotum"/>
              </a:rPr>
              <a:t> </a:t>
            </a:r>
            <a:r>
              <a:rPr sz="2000" dirty="0">
                <a:latin typeface="Arial"/>
                <a:cs typeface="Arial"/>
              </a:rPr>
              <a:t>1mW</a:t>
            </a:r>
            <a:endParaRPr sz="2000">
              <a:latin typeface="Arial"/>
              <a:cs typeface="Arial"/>
            </a:endParaRPr>
          </a:p>
          <a:p>
            <a:pPr marL="508000">
              <a:lnSpc>
                <a:spcPct val="100000"/>
              </a:lnSpc>
              <a:spcBef>
                <a:spcPts val="640"/>
              </a:spcBef>
            </a:pPr>
            <a:r>
              <a:rPr sz="2100" baseline="7936" dirty="0">
                <a:solidFill>
                  <a:srgbClr val="FFCC00"/>
                </a:solidFill>
                <a:latin typeface="UnDotum"/>
                <a:cs typeface="UnDotum"/>
              </a:rPr>
              <a:t> </a:t>
            </a:r>
            <a:r>
              <a:rPr sz="2000" spc="-5" dirty="0">
                <a:latin typeface="Arial"/>
                <a:cs typeface="Arial"/>
              </a:rPr>
              <a:t>example: </a:t>
            </a:r>
            <a:r>
              <a:rPr sz="2000" dirty="0">
                <a:latin typeface="Arial"/>
                <a:cs typeface="Arial"/>
              </a:rPr>
              <a:t>100W = </a:t>
            </a:r>
            <a:r>
              <a:rPr sz="2000" spc="-5" dirty="0">
                <a:latin typeface="Arial"/>
                <a:cs typeface="Arial"/>
              </a:rPr>
              <a:t>10 </a:t>
            </a:r>
            <a:r>
              <a:rPr sz="2000" spc="-105" dirty="0">
                <a:latin typeface="Arial"/>
                <a:cs typeface="Arial"/>
              </a:rPr>
              <a:t>log</a:t>
            </a:r>
            <a:r>
              <a:rPr sz="1725" spc="-157" baseline="-24154" dirty="0">
                <a:latin typeface="Arial"/>
                <a:cs typeface="Arial"/>
              </a:rPr>
              <a:t>10 </a:t>
            </a:r>
            <a:r>
              <a:rPr sz="2000" dirty="0">
                <a:latin typeface="Arial"/>
                <a:cs typeface="Arial"/>
              </a:rPr>
              <a:t>100 =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2dB</a:t>
            </a:r>
            <a:endParaRPr sz="2000">
              <a:latin typeface="Arial"/>
              <a:cs typeface="Arial"/>
            </a:endParaRPr>
          </a:p>
          <a:p>
            <a:pPr marL="2293620">
              <a:lnSpc>
                <a:spcPct val="100000"/>
              </a:lnSpc>
              <a:spcBef>
                <a:spcPts val="960"/>
              </a:spcBef>
            </a:pPr>
            <a:r>
              <a:rPr sz="2000" dirty="0">
                <a:latin typeface="Arial"/>
                <a:cs typeface="Arial"/>
              </a:rPr>
              <a:t>= </a:t>
            </a:r>
            <a:r>
              <a:rPr sz="2000" spc="-5" dirty="0">
                <a:latin typeface="Arial"/>
                <a:cs typeface="Arial"/>
              </a:rPr>
              <a:t>10 </a:t>
            </a:r>
            <a:r>
              <a:rPr sz="2000" spc="-110" dirty="0">
                <a:latin typeface="Arial"/>
                <a:cs typeface="Arial"/>
              </a:rPr>
              <a:t>log</a:t>
            </a:r>
            <a:r>
              <a:rPr sz="1725" spc="-165" baseline="-24154" dirty="0">
                <a:latin typeface="Arial"/>
                <a:cs typeface="Arial"/>
              </a:rPr>
              <a:t>10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100</a:t>
            </a:r>
            <a:r>
              <a:rPr sz="2000" dirty="0">
                <a:latin typeface="Arial"/>
                <a:cs typeface="Arial"/>
              </a:rPr>
              <a:t> = </a:t>
            </a:r>
            <a:r>
              <a:rPr sz="2000" spc="-5" dirty="0">
                <a:latin typeface="Arial"/>
                <a:cs typeface="Arial"/>
              </a:rPr>
              <a:t>50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dBm</a:t>
            </a:r>
            <a:endParaRPr sz="2000">
              <a:latin typeface="Arial"/>
              <a:cs typeface="Arial"/>
            </a:endParaRPr>
          </a:p>
          <a:p>
            <a:pPr marL="586105" algn="ctr">
              <a:lnSpc>
                <a:spcPct val="100000"/>
              </a:lnSpc>
              <a:spcBef>
                <a:spcPts val="950"/>
              </a:spcBef>
            </a:pPr>
            <a:r>
              <a:rPr sz="2000" spc="-5" dirty="0">
                <a:latin typeface="Arial"/>
                <a:cs typeface="Arial"/>
              </a:rPr>
              <a:t>1mW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050" y="368300"/>
            <a:ext cx="713359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/>
              <a:t>Power Measurement (dB,</a:t>
            </a:r>
            <a:r>
              <a:rPr sz="4000" spc="-50" dirty="0"/>
              <a:t> </a:t>
            </a:r>
            <a:r>
              <a:rPr sz="4000" spc="-5" dirty="0"/>
              <a:t>dBm)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662940" y="1633220"/>
            <a:ext cx="6998334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9095" marR="30480" indent="-341630" algn="just">
              <a:lnSpc>
                <a:spcPct val="100000"/>
              </a:lnSpc>
              <a:spcBef>
                <a:spcPts val="100"/>
              </a:spcBef>
            </a:pPr>
            <a:r>
              <a:rPr sz="2400" baseline="10416" dirty="0">
                <a:solidFill>
                  <a:srgbClr val="996666"/>
                </a:solidFill>
                <a:latin typeface="UnDotum"/>
                <a:cs typeface="UnDotum"/>
              </a:rPr>
              <a:t> </a:t>
            </a:r>
            <a:r>
              <a:rPr sz="2000" dirty="0">
                <a:latin typeface="Arial"/>
                <a:cs typeface="Arial"/>
              </a:rPr>
              <a:t>If </a:t>
            </a:r>
            <a:r>
              <a:rPr sz="2000" spc="-10" dirty="0">
                <a:latin typeface="Arial"/>
                <a:cs typeface="Arial"/>
              </a:rPr>
              <a:t>two </a:t>
            </a:r>
            <a:r>
              <a:rPr sz="2000" spc="-5" dirty="0">
                <a:latin typeface="Arial"/>
                <a:cs typeface="Arial"/>
              </a:rPr>
              <a:t>powers are </a:t>
            </a:r>
            <a:r>
              <a:rPr sz="2000" dirty="0">
                <a:latin typeface="Arial"/>
                <a:cs typeface="Arial"/>
              </a:rPr>
              <a:t>expressed </a:t>
            </a:r>
            <a:r>
              <a:rPr sz="2000" spc="-5" dirty="0">
                <a:latin typeface="Arial"/>
                <a:cs typeface="Arial"/>
              </a:rPr>
              <a:t>in the </a:t>
            </a:r>
            <a:r>
              <a:rPr sz="2000" dirty="0">
                <a:latin typeface="Arial"/>
                <a:cs typeface="Arial"/>
              </a:rPr>
              <a:t>same </a:t>
            </a:r>
            <a:r>
              <a:rPr sz="2000" spc="-5" dirty="0">
                <a:latin typeface="Arial"/>
                <a:cs typeface="Arial"/>
              </a:rPr>
              <a:t>unit </a:t>
            </a:r>
            <a:r>
              <a:rPr sz="2000" dirty="0">
                <a:latin typeface="Arial"/>
                <a:cs typeface="Arial"/>
              </a:rPr>
              <a:t>(eg: </a:t>
            </a:r>
            <a:r>
              <a:rPr sz="2000" spc="-10" dirty="0">
                <a:latin typeface="Arial"/>
                <a:cs typeface="Arial"/>
              </a:rPr>
              <a:t>watts </a:t>
            </a:r>
            <a:r>
              <a:rPr sz="2000" dirty="0">
                <a:latin typeface="Arial"/>
                <a:cs typeface="Arial"/>
              </a:rPr>
              <a:t>or  </a:t>
            </a:r>
            <a:r>
              <a:rPr sz="2000" spc="-5" dirty="0">
                <a:latin typeface="Arial"/>
                <a:cs typeface="Arial"/>
              </a:rPr>
              <a:t>microwatts), their ratio is </a:t>
            </a:r>
            <a:r>
              <a:rPr sz="2000" dirty="0">
                <a:latin typeface="Arial"/>
                <a:cs typeface="Arial"/>
              </a:rPr>
              <a:t>a dimensionless </a:t>
            </a:r>
            <a:r>
              <a:rPr sz="2000" spc="-5" dirty="0">
                <a:latin typeface="Arial"/>
                <a:cs typeface="Arial"/>
              </a:rPr>
              <a:t>quantity </a:t>
            </a:r>
            <a:r>
              <a:rPr sz="2000" dirty="0">
                <a:latin typeface="Arial"/>
                <a:cs typeface="Arial"/>
              </a:rPr>
              <a:t>that can  be expressed in decibel </a:t>
            </a:r>
            <a:r>
              <a:rPr sz="2000" spc="-5" dirty="0">
                <a:latin typeface="Arial"/>
                <a:cs typeface="Arial"/>
              </a:rPr>
              <a:t>form </a:t>
            </a:r>
            <a:r>
              <a:rPr sz="2000" dirty="0">
                <a:latin typeface="Arial"/>
                <a:cs typeface="Arial"/>
              </a:rPr>
              <a:t>as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follows: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62550" y="3587750"/>
            <a:ext cx="337820" cy="0"/>
          </a:xfrm>
          <a:custGeom>
            <a:avLst/>
            <a:gdLst/>
            <a:ahLst/>
            <a:cxnLst/>
            <a:rect l="l" t="t" r="r" b="b"/>
            <a:pathLst>
              <a:path w="337820">
                <a:moveTo>
                  <a:pt x="0" y="0"/>
                </a:moveTo>
                <a:lnTo>
                  <a:pt x="337820" y="0"/>
                </a:lnTo>
              </a:path>
            </a:pathLst>
          </a:custGeom>
          <a:ln w="139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502909" y="3313429"/>
            <a:ext cx="137795" cy="4432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750" spc="-40" dirty="0">
                <a:latin typeface="Times New Roman"/>
                <a:cs typeface="Times New Roman"/>
              </a:rPr>
              <a:t>)</a:t>
            </a:r>
            <a:endParaRPr sz="27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41</a:t>
            </a:fld>
            <a:endParaRPr dirty="0"/>
          </a:p>
        </p:txBody>
      </p:sp>
      <p:sp>
        <p:nvSpPr>
          <p:cNvPr id="13" name="object 1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340350" y="3816350"/>
            <a:ext cx="12382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3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90440" y="3544570"/>
            <a:ext cx="22161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30" dirty="0">
                <a:latin typeface="Times New Roman"/>
                <a:cs typeface="Times New Roman"/>
              </a:rPr>
              <a:t>10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82870" y="3585209"/>
            <a:ext cx="231140" cy="4432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750" i="1" spc="-65" dirty="0">
                <a:latin typeface="Times New Roman"/>
                <a:cs typeface="Times New Roman"/>
              </a:rPr>
              <a:t>P</a:t>
            </a:r>
            <a:endParaRPr sz="27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75250" y="3094990"/>
            <a:ext cx="310515" cy="4432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2750" i="1" spc="-325" dirty="0">
                <a:latin typeface="Times New Roman"/>
                <a:cs typeface="Times New Roman"/>
              </a:rPr>
              <a:t>P</a:t>
            </a:r>
            <a:r>
              <a:rPr sz="2400" spc="-487" baseline="-24305" dirty="0">
                <a:latin typeface="Times New Roman"/>
                <a:cs typeface="Times New Roman"/>
              </a:rPr>
              <a:t>1</a:t>
            </a:r>
            <a:endParaRPr sz="2400" baseline="-24305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17240" y="3313429"/>
            <a:ext cx="1844675" cy="4432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718945" algn="l"/>
              </a:tabLst>
            </a:pPr>
            <a:r>
              <a:rPr sz="2750" spc="-65" dirty="0">
                <a:latin typeface="Times New Roman"/>
                <a:cs typeface="Times New Roman"/>
              </a:rPr>
              <a:t>dB</a:t>
            </a:r>
            <a:r>
              <a:rPr sz="2750" spc="-235" dirty="0">
                <a:latin typeface="Times New Roman"/>
                <a:cs typeface="Times New Roman"/>
              </a:rPr>
              <a:t> </a:t>
            </a:r>
            <a:r>
              <a:rPr sz="2750" spc="-114" dirty="0">
                <a:latin typeface="Symbol"/>
                <a:cs typeface="Symbol"/>
              </a:rPr>
              <a:t></a:t>
            </a:r>
            <a:r>
              <a:rPr sz="2750" spc="-310" dirty="0">
                <a:latin typeface="Times New Roman"/>
                <a:cs typeface="Times New Roman"/>
              </a:rPr>
              <a:t> </a:t>
            </a:r>
            <a:r>
              <a:rPr sz="2750" spc="-70" dirty="0">
                <a:latin typeface="Times New Roman"/>
                <a:cs typeface="Times New Roman"/>
              </a:rPr>
              <a:t>1</a:t>
            </a:r>
            <a:r>
              <a:rPr sz="2750" spc="-55" dirty="0">
                <a:latin typeface="Times New Roman"/>
                <a:cs typeface="Times New Roman"/>
              </a:rPr>
              <a:t>0</a:t>
            </a:r>
            <a:r>
              <a:rPr sz="2750" spc="-395" dirty="0">
                <a:latin typeface="Times New Roman"/>
                <a:cs typeface="Times New Roman"/>
              </a:rPr>
              <a:t> </a:t>
            </a:r>
            <a:r>
              <a:rPr sz="2750" spc="-50" dirty="0">
                <a:latin typeface="Times New Roman"/>
                <a:cs typeface="Times New Roman"/>
              </a:rPr>
              <a:t>lo</a:t>
            </a:r>
            <a:r>
              <a:rPr sz="2750" spc="-55" dirty="0">
                <a:latin typeface="Times New Roman"/>
                <a:cs typeface="Times New Roman"/>
              </a:rPr>
              <a:t>g</a:t>
            </a:r>
            <a:r>
              <a:rPr sz="2750" dirty="0">
                <a:latin typeface="Times New Roman"/>
                <a:cs typeface="Times New Roman"/>
              </a:rPr>
              <a:t>	</a:t>
            </a:r>
            <a:r>
              <a:rPr sz="2750" spc="-40" dirty="0">
                <a:latin typeface="Times New Roman"/>
                <a:cs typeface="Times New Roman"/>
              </a:rPr>
              <a:t>(</a:t>
            </a:r>
            <a:endParaRPr sz="27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40409" y="4555490"/>
            <a:ext cx="7620634" cy="143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81910" marR="1588770" indent="-1023619">
              <a:lnSpc>
                <a:spcPct val="1135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Where 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100" spc="-15" baseline="-23809" dirty="0">
                <a:latin typeface="Arial"/>
                <a:cs typeface="Arial"/>
              </a:rPr>
              <a:t>1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power </a:t>
            </a:r>
            <a:r>
              <a:rPr sz="2400" spc="-10" dirty="0">
                <a:latin typeface="Arial"/>
                <a:cs typeface="Arial"/>
              </a:rPr>
              <a:t>level </a:t>
            </a:r>
            <a:r>
              <a:rPr sz="2400" dirty="0">
                <a:latin typeface="Arial"/>
                <a:cs typeface="Arial"/>
              </a:rPr>
              <a:t>1 </a:t>
            </a:r>
            <a:r>
              <a:rPr sz="2400" spc="-5" dirty="0">
                <a:latin typeface="Arial"/>
                <a:cs typeface="Arial"/>
              </a:rPr>
              <a:t>(watts)  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100" spc="-15" baseline="-23809" dirty="0">
                <a:latin typeface="Arial"/>
                <a:cs typeface="Arial"/>
              </a:rPr>
              <a:t>2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power </a:t>
            </a:r>
            <a:r>
              <a:rPr sz="2400" spc="-10" dirty="0">
                <a:latin typeface="Arial"/>
                <a:cs typeface="Arial"/>
              </a:rPr>
              <a:t>level </a:t>
            </a:r>
            <a:r>
              <a:rPr sz="2400" dirty="0">
                <a:latin typeface="Arial"/>
                <a:cs typeface="Arial"/>
              </a:rPr>
              <a:t>2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(watts)</a:t>
            </a:r>
            <a:endParaRPr sz="24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660"/>
              </a:spcBef>
            </a:pPr>
            <a:r>
              <a:rPr sz="2400" spc="-5" dirty="0">
                <a:latin typeface="Arial"/>
                <a:cs typeface="Arial"/>
              </a:rPr>
              <a:t>The dB </a:t>
            </a:r>
            <a:r>
              <a:rPr sz="2400" spc="-10" dirty="0">
                <a:latin typeface="Arial"/>
                <a:cs typeface="Arial"/>
              </a:rPr>
              <a:t>value </a:t>
            </a:r>
            <a:r>
              <a:rPr sz="2400" spc="-5" dirty="0">
                <a:latin typeface="Arial"/>
                <a:cs typeface="Arial"/>
              </a:rPr>
              <a:t>is the difference in dB between P1 and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P2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050" y="414020"/>
            <a:ext cx="6393180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400" b="1" spc="-5" dirty="0">
                <a:latin typeface="Arial"/>
                <a:cs typeface="Arial"/>
              </a:rPr>
              <a:t>Power </a:t>
            </a:r>
            <a:r>
              <a:rPr sz="3400" b="1" spc="-10" dirty="0">
                <a:latin typeface="Arial"/>
                <a:cs typeface="Arial"/>
              </a:rPr>
              <a:t>Measurement </a:t>
            </a:r>
            <a:r>
              <a:rPr sz="3400" b="1" spc="-5" dirty="0">
                <a:latin typeface="Arial"/>
                <a:cs typeface="Arial"/>
              </a:rPr>
              <a:t>(dB,</a:t>
            </a:r>
            <a:r>
              <a:rPr sz="3400" b="1" spc="-80" dirty="0">
                <a:latin typeface="Arial"/>
                <a:cs typeface="Arial"/>
              </a:rPr>
              <a:t> </a:t>
            </a:r>
            <a:r>
              <a:rPr sz="3400" b="1" spc="-5" dirty="0">
                <a:latin typeface="Arial"/>
                <a:cs typeface="Arial"/>
              </a:rPr>
              <a:t>dBm)</a:t>
            </a:r>
            <a:endParaRPr sz="3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4340" y="1633220"/>
            <a:ext cx="775335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marR="30480" indent="-342900">
              <a:lnSpc>
                <a:spcPct val="100000"/>
              </a:lnSpc>
              <a:spcBef>
                <a:spcPts val="100"/>
              </a:spcBef>
              <a:tabLst>
                <a:tab pos="380365" algn="l"/>
              </a:tabLst>
            </a:pPr>
            <a:r>
              <a:rPr sz="2400" baseline="12152" dirty="0">
                <a:solidFill>
                  <a:srgbClr val="996666"/>
                </a:solidFill>
                <a:latin typeface="UnDotum"/>
                <a:cs typeface="UnDotum"/>
              </a:rPr>
              <a:t>	</a:t>
            </a:r>
            <a:r>
              <a:rPr sz="2000" spc="-5" dirty="0">
                <a:latin typeface="Arial"/>
                <a:cs typeface="Arial"/>
              </a:rPr>
              <a:t>When </a:t>
            </a:r>
            <a:r>
              <a:rPr sz="2000" dirty="0">
                <a:latin typeface="Arial"/>
                <a:cs typeface="Arial"/>
              </a:rPr>
              <a:t>used </a:t>
            </a:r>
            <a:r>
              <a:rPr sz="2000" spc="-5" dirty="0">
                <a:latin typeface="Arial"/>
                <a:cs typeface="Arial"/>
              </a:rPr>
              <a:t>in electronic circuits to </a:t>
            </a:r>
            <a:r>
              <a:rPr sz="2000" dirty="0">
                <a:latin typeface="Arial"/>
                <a:cs typeface="Arial"/>
              </a:rPr>
              <a:t>measure a </a:t>
            </a:r>
            <a:r>
              <a:rPr sz="2000" spc="-5" dirty="0">
                <a:latin typeface="Arial"/>
                <a:cs typeface="Arial"/>
              </a:rPr>
              <a:t>power </a:t>
            </a:r>
            <a:r>
              <a:rPr sz="2000" dirty="0">
                <a:latin typeface="Arial"/>
                <a:cs typeface="Arial"/>
              </a:rPr>
              <a:t>gain or loss,  </a:t>
            </a:r>
            <a:r>
              <a:rPr sz="2000" spc="-5" dirty="0">
                <a:latin typeface="Arial"/>
                <a:cs typeface="Arial"/>
              </a:rPr>
              <a:t>that equation </a:t>
            </a:r>
            <a:r>
              <a:rPr sz="2000" dirty="0">
                <a:latin typeface="Arial"/>
                <a:cs typeface="Arial"/>
              </a:rPr>
              <a:t>can </a:t>
            </a:r>
            <a:r>
              <a:rPr sz="2000" spc="-5" dirty="0">
                <a:latin typeface="Arial"/>
                <a:cs typeface="Arial"/>
              </a:rPr>
              <a:t>rewritten</a:t>
            </a:r>
            <a:r>
              <a:rPr sz="2000" dirty="0">
                <a:latin typeface="Arial"/>
                <a:cs typeface="Arial"/>
              </a:rPr>
              <a:t> as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20029" y="2893060"/>
            <a:ext cx="443230" cy="0"/>
          </a:xfrm>
          <a:custGeom>
            <a:avLst/>
            <a:gdLst/>
            <a:ahLst/>
            <a:cxnLst/>
            <a:rect l="l" t="t" r="r" b="b"/>
            <a:pathLst>
              <a:path w="443229">
                <a:moveTo>
                  <a:pt x="0" y="0"/>
                </a:moveTo>
                <a:lnTo>
                  <a:pt x="44323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519420" y="3078479"/>
            <a:ext cx="16065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i="1" spc="20" dirty="0">
                <a:latin typeface="Times New Roman"/>
                <a:cs typeface="Times New Roman"/>
              </a:rPr>
              <a:t>in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84800" y="2889249"/>
            <a:ext cx="207645" cy="3657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200" i="1" spc="85" dirty="0">
                <a:latin typeface="Times New Roman"/>
                <a:cs typeface="Times New Roman"/>
              </a:rPr>
              <a:t>P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70170" y="2559049"/>
            <a:ext cx="744855" cy="3657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3300" spc="67" baseline="-21464" dirty="0">
                <a:latin typeface="Times New Roman"/>
                <a:cs typeface="Times New Roman"/>
              </a:rPr>
              <a:t>( </a:t>
            </a:r>
            <a:r>
              <a:rPr sz="3300" i="1" spc="-75" baseline="13888" dirty="0">
                <a:latin typeface="Times New Roman"/>
                <a:cs typeface="Times New Roman"/>
              </a:rPr>
              <a:t>P</a:t>
            </a:r>
            <a:r>
              <a:rPr sz="1300" i="1" spc="-50" dirty="0">
                <a:latin typeface="Times New Roman"/>
                <a:cs typeface="Times New Roman"/>
              </a:rPr>
              <a:t>out</a:t>
            </a:r>
            <a:r>
              <a:rPr sz="1300" i="1" spc="-114" dirty="0">
                <a:latin typeface="Times New Roman"/>
                <a:cs typeface="Times New Roman"/>
              </a:rPr>
              <a:t> </a:t>
            </a:r>
            <a:r>
              <a:rPr sz="3300" spc="67" baseline="-21464" dirty="0">
                <a:latin typeface="Times New Roman"/>
                <a:cs typeface="Times New Roman"/>
              </a:rPr>
              <a:t>)</a:t>
            </a:r>
            <a:endParaRPr sz="3300" baseline="-21464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48000" y="2668269"/>
            <a:ext cx="2164715" cy="3657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2200" spc="70" dirty="0">
                <a:latin typeface="Times New Roman"/>
                <a:cs typeface="Times New Roman"/>
              </a:rPr>
              <a:t>Gain</a:t>
            </a:r>
            <a:r>
              <a:rPr sz="2200" spc="160" dirty="0">
                <a:latin typeface="Times New Roman"/>
                <a:cs typeface="Times New Roman"/>
              </a:rPr>
              <a:t> </a:t>
            </a:r>
            <a:r>
              <a:rPr sz="1950" spc="104" baseline="-23504" dirty="0">
                <a:latin typeface="Times New Roman"/>
                <a:cs typeface="Times New Roman"/>
              </a:rPr>
              <a:t>(dB)</a:t>
            </a:r>
            <a:r>
              <a:rPr sz="2200" spc="70" dirty="0">
                <a:latin typeface="Symbol"/>
                <a:cs typeface="Symbol"/>
              </a:rPr>
              <a:t></a:t>
            </a:r>
            <a:r>
              <a:rPr sz="2200" spc="-335" dirty="0">
                <a:latin typeface="Times New Roman"/>
                <a:cs typeface="Times New Roman"/>
              </a:rPr>
              <a:t> </a:t>
            </a:r>
            <a:r>
              <a:rPr sz="2200" spc="65" dirty="0">
                <a:latin typeface="Times New Roman"/>
                <a:cs typeface="Times New Roman"/>
              </a:rPr>
              <a:t>10</a:t>
            </a:r>
            <a:r>
              <a:rPr sz="2200" spc="-305" dirty="0">
                <a:latin typeface="Times New Roman"/>
                <a:cs typeface="Times New Roman"/>
              </a:rPr>
              <a:t> </a:t>
            </a:r>
            <a:r>
              <a:rPr sz="2200" spc="40" dirty="0">
                <a:latin typeface="Times New Roman"/>
                <a:cs typeface="Times New Roman"/>
              </a:rPr>
              <a:t>log</a:t>
            </a:r>
            <a:r>
              <a:rPr sz="1950" spc="60" baseline="-23504" dirty="0">
                <a:latin typeface="Times New Roman"/>
                <a:cs typeface="Times New Roman"/>
              </a:rPr>
              <a:t>10</a:t>
            </a:r>
            <a:endParaRPr sz="1950" baseline="-23504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94130" y="3509009"/>
            <a:ext cx="7734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latin typeface="Arial"/>
                <a:cs typeface="Arial"/>
              </a:rPr>
              <a:t>W</a:t>
            </a:r>
            <a:r>
              <a:rPr sz="2000" spc="5" dirty="0">
                <a:latin typeface="Arial"/>
                <a:cs typeface="Arial"/>
              </a:rPr>
              <a:t>h</a:t>
            </a:r>
            <a:r>
              <a:rPr sz="2000" spc="-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re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97529" y="3509009"/>
            <a:ext cx="30162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Gain </a:t>
            </a:r>
            <a:r>
              <a:rPr sz="1725" baseline="-24154" dirty="0">
                <a:latin typeface="Arial"/>
                <a:cs typeface="Arial"/>
              </a:rPr>
              <a:t>(dB) </a:t>
            </a:r>
            <a:r>
              <a:rPr sz="2000" dirty="0">
                <a:latin typeface="Arial"/>
                <a:cs typeface="Arial"/>
              </a:rPr>
              <a:t>= </a:t>
            </a:r>
            <a:r>
              <a:rPr sz="2000" spc="-5" dirty="0">
                <a:latin typeface="Arial"/>
                <a:cs typeface="Arial"/>
              </a:rPr>
              <a:t>power </a:t>
            </a:r>
            <a:r>
              <a:rPr sz="2000" dirty="0">
                <a:latin typeface="Arial"/>
                <a:cs typeface="Arial"/>
              </a:rPr>
              <a:t>gain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(dB)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97529" y="3877310"/>
            <a:ext cx="450215" cy="718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13700"/>
              </a:lnSpc>
              <a:spcBef>
                <a:spcPts val="100"/>
              </a:spcBef>
            </a:pPr>
            <a:r>
              <a:rPr sz="3000" spc="-7" baseline="13888" dirty="0">
                <a:latin typeface="Arial"/>
                <a:cs typeface="Arial"/>
              </a:rPr>
              <a:t>P</a:t>
            </a:r>
            <a:r>
              <a:rPr sz="1150" spc="5" dirty="0">
                <a:latin typeface="Arial"/>
                <a:cs typeface="Arial"/>
              </a:rPr>
              <a:t>o</a:t>
            </a:r>
            <a:r>
              <a:rPr sz="1150" dirty="0">
                <a:latin typeface="Arial"/>
                <a:cs typeface="Arial"/>
              </a:rPr>
              <a:t>ut  </a:t>
            </a:r>
            <a:r>
              <a:rPr sz="3000" baseline="13888" dirty="0">
                <a:latin typeface="Arial"/>
                <a:cs typeface="Arial"/>
              </a:rPr>
              <a:t>P</a:t>
            </a:r>
            <a:r>
              <a:rPr sz="1150" dirty="0">
                <a:latin typeface="Arial"/>
                <a:cs typeface="Arial"/>
              </a:rPr>
              <a:t>in</a:t>
            </a:r>
            <a:endParaRPr sz="11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07179" y="3813810"/>
            <a:ext cx="3134995" cy="71882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2000" dirty="0">
                <a:latin typeface="Arial"/>
                <a:cs typeface="Arial"/>
              </a:rPr>
              <a:t>= </a:t>
            </a:r>
            <a:r>
              <a:rPr sz="2000" spc="-5" dirty="0">
                <a:latin typeface="Arial"/>
                <a:cs typeface="Arial"/>
              </a:rPr>
              <a:t>output power level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(watts)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2000" dirty="0">
                <a:latin typeface="Arial"/>
                <a:cs typeface="Arial"/>
              </a:rPr>
              <a:t>= input </a:t>
            </a:r>
            <a:r>
              <a:rPr sz="2000" spc="-5" dirty="0">
                <a:latin typeface="Arial"/>
                <a:cs typeface="Arial"/>
              </a:rPr>
              <a:t>power </a:t>
            </a:r>
            <a:r>
              <a:rPr sz="2000" dirty="0">
                <a:latin typeface="Arial"/>
                <a:cs typeface="Arial"/>
              </a:rPr>
              <a:t>level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(watts)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40739" y="5369559"/>
            <a:ext cx="708660" cy="0"/>
          </a:xfrm>
          <a:custGeom>
            <a:avLst/>
            <a:gdLst/>
            <a:ahLst/>
            <a:cxnLst/>
            <a:rect l="l" t="t" r="r" b="b"/>
            <a:pathLst>
              <a:path w="708660">
                <a:moveTo>
                  <a:pt x="0" y="0"/>
                </a:moveTo>
                <a:lnTo>
                  <a:pt x="708660" y="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663700" y="5165090"/>
            <a:ext cx="513080" cy="3321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00" spc="2735" dirty="0">
                <a:latin typeface="Symbol"/>
                <a:cs typeface="Symbol"/>
              </a:rPr>
              <a:t>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42</a:t>
            </a:fld>
            <a:endParaRPr dirty="0"/>
          </a:p>
        </p:txBody>
      </p:sp>
      <p:sp>
        <p:nvSpPr>
          <p:cNvPr id="21" name="object 2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168400" y="5534659"/>
            <a:ext cx="240665" cy="2038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50" i="1" spc="275" dirty="0">
                <a:latin typeface="Times New Roman"/>
                <a:cs typeface="Times New Roman"/>
              </a:rPr>
              <a:t>i</a:t>
            </a:r>
            <a:r>
              <a:rPr sz="1150" i="1" spc="515" dirty="0">
                <a:latin typeface="Times New Roman"/>
                <a:cs typeface="Times New Roman"/>
              </a:rPr>
              <a:t>n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53769" y="5364479"/>
            <a:ext cx="316230" cy="3321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00" i="1" spc="1065" dirty="0">
                <a:latin typeface="Times New Roman"/>
                <a:cs typeface="Times New Roman"/>
              </a:rPr>
              <a:t>P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50900" y="5067300"/>
            <a:ext cx="648335" cy="3321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3000" i="1" spc="675" baseline="13888" dirty="0">
                <a:latin typeface="Times New Roman"/>
                <a:cs typeface="Times New Roman"/>
              </a:rPr>
              <a:t>P</a:t>
            </a:r>
            <a:r>
              <a:rPr sz="1150" i="1" spc="450" dirty="0">
                <a:latin typeface="Times New Roman"/>
                <a:cs typeface="Times New Roman"/>
              </a:rPr>
              <a:t>out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33600" y="5215890"/>
            <a:ext cx="18802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absolute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power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343400" y="5062220"/>
            <a:ext cx="3856990" cy="999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0" indent="-120650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Char char="•"/>
              <a:tabLst>
                <a:tab pos="133350" algn="l"/>
              </a:tabLst>
            </a:pPr>
            <a:r>
              <a:rPr sz="1600" spc="-5" dirty="0">
                <a:solidFill>
                  <a:srgbClr val="006600"/>
                </a:solidFill>
                <a:latin typeface="Times New Roman"/>
                <a:cs typeface="Times New Roman"/>
              </a:rPr>
              <a:t>(+) </a:t>
            </a:r>
            <a:r>
              <a:rPr sz="1600" dirty="0">
                <a:solidFill>
                  <a:srgbClr val="006600"/>
                </a:solidFill>
                <a:latin typeface="Times New Roman"/>
                <a:cs typeface="Times New Roman"/>
              </a:rPr>
              <a:t>dB </a:t>
            </a:r>
            <a:r>
              <a:rPr sz="1600" dirty="0">
                <a:latin typeface="Times New Roman"/>
                <a:cs typeface="Times New Roman"/>
              </a:rPr>
              <a:t>- </a:t>
            </a:r>
            <a:r>
              <a:rPr sz="1600" spc="-5" dirty="0">
                <a:solidFill>
                  <a:srgbClr val="006600"/>
                </a:solidFill>
                <a:latin typeface="Times New Roman"/>
                <a:cs typeface="Times New Roman"/>
              </a:rPr>
              <a:t>power</a:t>
            </a:r>
            <a:r>
              <a:rPr sz="1600" spc="-35" dirty="0">
                <a:solidFill>
                  <a:srgbClr val="00660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6600"/>
                </a:solidFill>
                <a:latin typeface="Times New Roman"/>
                <a:cs typeface="Times New Roman"/>
              </a:rPr>
              <a:t>gain</a:t>
            </a:r>
            <a:endParaRPr sz="1600">
              <a:latin typeface="Times New Roman"/>
              <a:cs typeface="Times New Roman"/>
            </a:endParaRPr>
          </a:p>
          <a:p>
            <a:pPr marL="541655" lvl="1" indent="-72390">
              <a:lnSpc>
                <a:spcPct val="100000"/>
              </a:lnSpc>
              <a:buSzPct val="93750"/>
              <a:buChar char="•"/>
              <a:tabLst>
                <a:tab pos="542290" algn="l"/>
              </a:tabLst>
            </a:pPr>
            <a:r>
              <a:rPr sz="1600" dirty="0">
                <a:latin typeface="Times New Roman"/>
                <a:cs typeface="Times New Roman"/>
              </a:rPr>
              <a:t>output </a:t>
            </a:r>
            <a:r>
              <a:rPr sz="1600" spc="-5" dirty="0">
                <a:latin typeface="Times New Roman"/>
                <a:cs typeface="Times New Roman"/>
              </a:rPr>
              <a:t>power is greater </a:t>
            </a:r>
            <a:r>
              <a:rPr sz="1600" dirty="0">
                <a:latin typeface="Times New Roman"/>
                <a:cs typeface="Times New Roman"/>
              </a:rPr>
              <a:t>than input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power</a:t>
            </a:r>
            <a:endParaRPr sz="1600">
              <a:latin typeface="Times New Roman"/>
              <a:cs typeface="Times New Roman"/>
            </a:endParaRPr>
          </a:p>
          <a:p>
            <a:pPr marL="133350" indent="-120650">
              <a:lnSpc>
                <a:spcPts val="1914"/>
              </a:lnSpc>
              <a:buClr>
                <a:srgbClr val="000000"/>
              </a:buClr>
              <a:buChar char="•"/>
              <a:tabLst>
                <a:tab pos="133350" algn="l"/>
              </a:tabLst>
            </a:pPr>
            <a:r>
              <a:rPr sz="1600" spc="-5" dirty="0">
                <a:solidFill>
                  <a:srgbClr val="006600"/>
                </a:solidFill>
                <a:latin typeface="Times New Roman"/>
                <a:cs typeface="Times New Roman"/>
              </a:rPr>
              <a:t>(-) </a:t>
            </a:r>
            <a:r>
              <a:rPr sz="1600" dirty="0">
                <a:solidFill>
                  <a:srgbClr val="006600"/>
                </a:solidFill>
                <a:latin typeface="Times New Roman"/>
                <a:cs typeface="Times New Roman"/>
              </a:rPr>
              <a:t>dB </a:t>
            </a:r>
            <a:r>
              <a:rPr sz="1600" spc="-5" dirty="0">
                <a:solidFill>
                  <a:srgbClr val="006600"/>
                </a:solidFill>
                <a:latin typeface="Times New Roman"/>
                <a:cs typeface="Times New Roman"/>
              </a:rPr>
              <a:t>power</a:t>
            </a:r>
            <a:r>
              <a:rPr sz="1600" spc="-35" dirty="0">
                <a:solidFill>
                  <a:srgbClr val="0066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6600"/>
                </a:solidFill>
                <a:latin typeface="Times New Roman"/>
                <a:cs typeface="Times New Roman"/>
              </a:rPr>
              <a:t>loss</a:t>
            </a:r>
            <a:endParaRPr sz="1600">
              <a:latin typeface="Times New Roman"/>
              <a:cs typeface="Times New Roman"/>
            </a:endParaRPr>
          </a:p>
          <a:p>
            <a:pPr marL="541655" lvl="1" indent="-72390">
              <a:lnSpc>
                <a:spcPts val="1914"/>
              </a:lnSpc>
              <a:buSzPct val="93750"/>
              <a:buChar char="•"/>
              <a:tabLst>
                <a:tab pos="542290" algn="l"/>
              </a:tabLst>
            </a:pPr>
            <a:r>
              <a:rPr sz="1600" dirty="0">
                <a:latin typeface="Times New Roman"/>
                <a:cs typeface="Times New Roman"/>
              </a:rPr>
              <a:t>output </a:t>
            </a:r>
            <a:r>
              <a:rPr sz="1600" spc="-5" dirty="0">
                <a:latin typeface="Times New Roman"/>
                <a:cs typeface="Times New Roman"/>
              </a:rPr>
              <a:t>power is less than </a:t>
            </a:r>
            <a:r>
              <a:rPr sz="1600" dirty="0">
                <a:latin typeface="Times New Roman"/>
                <a:cs typeface="Times New Roman"/>
              </a:rPr>
              <a:t>input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power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050" y="414020"/>
            <a:ext cx="2038985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400" b="1" dirty="0">
                <a:latin typeface="Arial"/>
                <a:cs typeface="Arial"/>
              </a:rPr>
              <a:t>E</a:t>
            </a:r>
            <a:r>
              <a:rPr sz="3400" b="1" spc="-5" dirty="0">
                <a:latin typeface="Arial"/>
                <a:cs typeface="Arial"/>
              </a:rPr>
              <a:t>x</a:t>
            </a:r>
            <a:r>
              <a:rPr sz="3400" b="1" spc="-15" dirty="0">
                <a:latin typeface="Arial"/>
                <a:cs typeface="Arial"/>
              </a:rPr>
              <a:t>a</a:t>
            </a:r>
            <a:r>
              <a:rPr sz="3400" b="1" spc="-5" dirty="0">
                <a:latin typeface="Arial"/>
                <a:cs typeface="Arial"/>
              </a:rPr>
              <a:t>m</a:t>
            </a:r>
            <a:r>
              <a:rPr sz="3400" b="1" dirty="0">
                <a:latin typeface="Arial"/>
                <a:cs typeface="Arial"/>
              </a:rPr>
              <a:t>pl</a:t>
            </a:r>
            <a:r>
              <a:rPr sz="3400" b="1" spc="-15" dirty="0">
                <a:latin typeface="Arial"/>
                <a:cs typeface="Arial"/>
              </a:rPr>
              <a:t>e</a:t>
            </a:r>
            <a:r>
              <a:rPr sz="3400" b="1" dirty="0">
                <a:latin typeface="Arial"/>
                <a:cs typeface="Arial"/>
              </a:rPr>
              <a:t>s</a:t>
            </a:r>
            <a:endParaRPr sz="3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43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0540" y="1685501"/>
            <a:ext cx="7404734" cy="3788410"/>
          </a:xfrm>
          <a:prstGeom prst="rect">
            <a:avLst/>
          </a:prstGeom>
        </p:spPr>
        <p:txBody>
          <a:bodyPr vert="horz" wrap="square" lIns="0" tIns="127635" rIns="0" bIns="0" rtlCol="0">
            <a:spAutoFit/>
          </a:bodyPr>
          <a:lstStyle/>
          <a:p>
            <a:pPr marL="319405" indent="-281940">
              <a:lnSpc>
                <a:spcPct val="100000"/>
              </a:lnSpc>
              <a:spcBef>
                <a:spcPts val="1005"/>
              </a:spcBef>
              <a:buAutoNum type="arabicPeriod"/>
              <a:tabLst>
                <a:tab pos="320040" algn="l"/>
              </a:tabLst>
            </a:pPr>
            <a:r>
              <a:rPr sz="2000" dirty="0">
                <a:latin typeface="Arial"/>
                <a:cs typeface="Arial"/>
              </a:rPr>
              <a:t>Convert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absolute </a:t>
            </a:r>
            <a:r>
              <a:rPr sz="2000" spc="-5" dirty="0">
                <a:latin typeface="Arial"/>
                <a:cs typeface="Arial"/>
              </a:rPr>
              <a:t>power ratio </a:t>
            </a:r>
            <a:r>
              <a:rPr sz="2000" dirty="0">
                <a:latin typeface="Arial"/>
                <a:cs typeface="Arial"/>
              </a:rPr>
              <a:t>of 200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power </a:t>
            </a:r>
            <a:r>
              <a:rPr sz="2000" dirty="0">
                <a:latin typeface="Arial"/>
                <a:cs typeface="Arial"/>
              </a:rPr>
              <a:t>gain in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dB</a:t>
            </a:r>
            <a:endParaRPr sz="2000">
              <a:latin typeface="Arial"/>
              <a:cs typeface="Arial"/>
            </a:endParaRPr>
          </a:p>
          <a:p>
            <a:pPr marL="874394">
              <a:lnSpc>
                <a:spcPct val="100000"/>
              </a:lnSpc>
              <a:spcBef>
                <a:spcPts val="1090"/>
              </a:spcBef>
            </a:pP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Solution:</a:t>
            </a:r>
            <a:endParaRPr sz="2400">
              <a:latin typeface="Times New Roman"/>
              <a:cs typeface="Times New Roman"/>
            </a:endParaRPr>
          </a:p>
          <a:p>
            <a:pPr marL="874394">
              <a:lnSpc>
                <a:spcPct val="100000"/>
              </a:lnSpc>
            </a:pP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Power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gain,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100" spc="-7" baseline="-23809" dirty="0">
                <a:solidFill>
                  <a:srgbClr val="FF0000"/>
                </a:solidFill>
                <a:latin typeface="Times New Roman"/>
                <a:cs typeface="Times New Roman"/>
              </a:rPr>
              <a:t>p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(dB) = 10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log</a:t>
            </a:r>
            <a:r>
              <a:rPr sz="2100" spc="-7" baseline="-23809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r>
              <a:rPr sz="2100" spc="217" baseline="-2380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[200]</a:t>
            </a:r>
            <a:endParaRPr sz="2400">
              <a:latin typeface="Times New Roman"/>
              <a:cs typeface="Times New Roman"/>
            </a:endParaRPr>
          </a:p>
          <a:p>
            <a:pPr marL="3465829">
              <a:lnSpc>
                <a:spcPct val="100000"/>
              </a:lnSpc>
              <a:spcBef>
                <a:spcPts val="390"/>
              </a:spcBef>
            </a:pP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=</a:t>
            </a:r>
            <a:r>
              <a:rPr sz="24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10(2.3)</a:t>
            </a:r>
            <a:endParaRPr sz="2400">
              <a:latin typeface="Times New Roman"/>
              <a:cs typeface="Times New Roman"/>
            </a:endParaRPr>
          </a:p>
          <a:p>
            <a:pPr marL="3465829">
              <a:lnSpc>
                <a:spcPct val="100000"/>
              </a:lnSpc>
            </a:pP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= 23</a:t>
            </a:r>
            <a:r>
              <a:rPr sz="24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dB</a:t>
            </a:r>
            <a:endParaRPr sz="2400">
              <a:latin typeface="Times New Roman"/>
              <a:cs typeface="Times New Roman"/>
            </a:endParaRPr>
          </a:p>
          <a:p>
            <a:pPr marL="469265" indent="-282575">
              <a:lnSpc>
                <a:spcPct val="100000"/>
              </a:lnSpc>
              <a:spcBef>
                <a:spcPts val="690"/>
              </a:spcBef>
              <a:buAutoNum type="arabicPeriod" startAt="2"/>
              <a:tabLst>
                <a:tab pos="469900" algn="l"/>
              </a:tabLst>
            </a:pPr>
            <a:r>
              <a:rPr sz="2000" dirty="0">
                <a:latin typeface="Arial"/>
                <a:cs typeface="Arial"/>
              </a:rPr>
              <a:t>Convert </a:t>
            </a:r>
            <a:r>
              <a:rPr sz="2000" spc="-5" dirty="0">
                <a:latin typeface="Arial"/>
                <a:cs typeface="Arial"/>
              </a:rPr>
              <a:t>the power </a:t>
            </a:r>
            <a:r>
              <a:rPr sz="2000" dirty="0">
                <a:latin typeface="Arial"/>
                <a:cs typeface="Arial"/>
              </a:rPr>
              <a:t>gain </a:t>
            </a:r>
            <a:r>
              <a:rPr sz="2000" spc="10" dirty="0">
                <a:latin typeface="Arial"/>
                <a:cs typeface="Arial"/>
              </a:rPr>
              <a:t>A</a:t>
            </a:r>
            <a:r>
              <a:rPr sz="1725" spc="15" baseline="-24154" dirty="0">
                <a:latin typeface="Arial"/>
                <a:cs typeface="Arial"/>
              </a:rPr>
              <a:t>p </a:t>
            </a:r>
            <a:r>
              <a:rPr sz="2000" dirty="0">
                <a:latin typeface="Arial"/>
                <a:cs typeface="Arial"/>
              </a:rPr>
              <a:t>= </a:t>
            </a:r>
            <a:r>
              <a:rPr sz="2000" spc="-5" dirty="0">
                <a:latin typeface="Arial"/>
                <a:cs typeface="Arial"/>
              </a:rPr>
              <a:t>23 </a:t>
            </a:r>
            <a:r>
              <a:rPr sz="2000" dirty="0">
                <a:latin typeface="Arial"/>
                <a:cs typeface="Arial"/>
              </a:rPr>
              <a:t>dB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an absolute </a:t>
            </a:r>
            <a:r>
              <a:rPr sz="2000" spc="-5" dirty="0">
                <a:latin typeface="Arial"/>
                <a:cs typeface="Arial"/>
              </a:rPr>
              <a:t>power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ratio</a:t>
            </a:r>
            <a:endParaRPr sz="2000">
              <a:latin typeface="Arial"/>
              <a:cs typeface="Arial"/>
            </a:endParaRPr>
          </a:p>
          <a:p>
            <a:pPr marL="892810">
              <a:lnSpc>
                <a:spcPct val="100000"/>
              </a:lnSpc>
              <a:spcBef>
                <a:spcPts val="1200"/>
              </a:spcBef>
            </a:pP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Solution</a:t>
            </a:r>
            <a:endParaRPr sz="2400">
              <a:latin typeface="Times New Roman"/>
              <a:cs typeface="Times New Roman"/>
            </a:endParaRPr>
          </a:p>
          <a:p>
            <a:pPr marL="892810">
              <a:lnSpc>
                <a:spcPct val="100000"/>
              </a:lnSpc>
            </a:pP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Power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gain, </a:t>
            </a:r>
            <a:r>
              <a:rPr sz="2400" spc="-1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100" spc="-15" baseline="-23809" dirty="0">
                <a:solidFill>
                  <a:srgbClr val="FF0000"/>
                </a:solidFill>
                <a:latin typeface="Times New Roman"/>
                <a:cs typeface="Times New Roman"/>
              </a:rPr>
              <a:t>p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(dB) = 10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log</a:t>
            </a:r>
            <a:r>
              <a:rPr sz="2100" spc="-7" baseline="-23809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r>
              <a:rPr sz="2100" spc="254" baseline="-2380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[Pout/Pin]</a:t>
            </a:r>
            <a:endParaRPr sz="2400">
              <a:latin typeface="Times New Roman"/>
              <a:cs typeface="Times New Roman"/>
            </a:endParaRPr>
          </a:p>
          <a:p>
            <a:pPr marL="3026410">
              <a:lnSpc>
                <a:spcPct val="100000"/>
              </a:lnSpc>
              <a:spcBef>
                <a:spcPts val="390"/>
              </a:spcBef>
            </a:pP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2.3 =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log</a:t>
            </a:r>
            <a:r>
              <a:rPr sz="2100" spc="-7" baseline="-23809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r>
              <a:rPr sz="2100" spc="359" baseline="-2380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[Pout/Pin]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05050" y="5499100"/>
            <a:ext cx="12776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[Pout/Pin]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81450" y="5499100"/>
            <a:ext cx="16090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45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= antilog</a:t>
            </a:r>
            <a:r>
              <a:rPr sz="2400" spc="-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2.3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=</a:t>
            </a:r>
            <a:r>
              <a:rPr sz="24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200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050" y="414020"/>
            <a:ext cx="2038985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400" b="1" dirty="0">
                <a:latin typeface="Arial"/>
                <a:cs typeface="Arial"/>
              </a:rPr>
              <a:t>E</a:t>
            </a:r>
            <a:r>
              <a:rPr sz="3400" b="1" spc="-5" dirty="0">
                <a:latin typeface="Arial"/>
                <a:cs typeface="Arial"/>
              </a:rPr>
              <a:t>x</a:t>
            </a:r>
            <a:r>
              <a:rPr sz="3400" b="1" spc="-15" dirty="0">
                <a:latin typeface="Arial"/>
                <a:cs typeface="Arial"/>
              </a:rPr>
              <a:t>a</a:t>
            </a:r>
            <a:r>
              <a:rPr sz="3400" b="1" spc="-5" dirty="0">
                <a:latin typeface="Arial"/>
                <a:cs typeface="Arial"/>
              </a:rPr>
              <a:t>m</a:t>
            </a:r>
            <a:r>
              <a:rPr sz="3400" b="1" dirty="0">
                <a:latin typeface="Arial"/>
                <a:cs typeface="Arial"/>
              </a:rPr>
              <a:t>pl</a:t>
            </a:r>
            <a:r>
              <a:rPr sz="3400" b="1" spc="-15" dirty="0">
                <a:latin typeface="Arial"/>
                <a:cs typeface="Arial"/>
              </a:rPr>
              <a:t>e</a:t>
            </a:r>
            <a:r>
              <a:rPr sz="3400" b="1" dirty="0">
                <a:latin typeface="Arial"/>
                <a:cs typeface="Arial"/>
              </a:rPr>
              <a:t>s</a:t>
            </a:r>
            <a:endParaRPr sz="3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44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5640" y="1724659"/>
            <a:ext cx="5398135" cy="2133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3. Convert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power level </a:t>
            </a:r>
            <a:r>
              <a:rPr sz="2000" dirty="0">
                <a:latin typeface="Arial"/>
                <a:cs typeface="Arial"/>
              </a:rPr>
              <a:t>of 200mW </a:t>
            </a:r>
            <a:r>
              <a:rPr sz="2000" spc="-5" dirty="0">
                <a:latin typeface="Arial"/>
                <a:cs typeface="Arial"/>
              </a:rPr>
              <a:t>to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dBm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50">
              <a:latin typeface="Arial"/>
              <a:cs typeface="Arial"/>
            </a:endParaRPr>
          </a:p>
          <a:p>
            <a:pPr marL="556895">
              <a:lnSpc>
                <a:spcPct val="100000"/>
              </a:lnSpc>
            </a:pP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Solutuion:</a:t>
            </a:r>
            <a:endParaRPr sz="2400">
              <a:latin typeface="Times New Roman"/>
              <a:cs typeface="Times New Roman"/>
            </a:endParaRPr>
          </a:p>
          <a:p>
            <a:pPr marL="1471295">
              <a:lnSpc>
                <a:spcPct val="100000"/>
              </a:lnSpc>
            </a:pP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dBm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=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10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log</a:t>
            </a:r>
            <a:r>
              <a:rPr sz="2100" baseline="-23809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r>
              <a:rPr sz="2100" spc="262" baseline="-2380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Times New Roman"/>
                <a:cs typeface="Times New Roman"/>
              </a:rPr>
              <a:t>[200mW/1mW]</a:t>
            </a:r>
            <a:endParaRPr sz="2400">
              <a:latin typeface="Times New Roman"/>
              <a:cs typeface="Times New Roman"/>
            </a:endParaRPr>
          </a:p>
          <a:p>
            <a:pPr marL="2461895">
              <a:lnSpc>
                <a:spcPct val="100000"/>
              </a:lnSpc>
              <a:spcBef>
                <a:spcPts val="390"/>
              </a:spcBef>
            </a:pP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=</a:t>
            </a:r>
            <a:r>
              <a:rPr sz="24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10(200)</a:t>
            </a:r>
            <a:endParaRPr sz="2400">
              <a:latin typeface="Times New Roman"/>
              <a:cs typeface="Times New Roman"/>
            </a:endParaRPr>
          </a:p>
          <a:p>
            <a:pPr marL="2385695">
              <a:lnSpc>
                <a:spcPct val="100000"/>
              </a:lnSpc>
            </a:pP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= 23</a:t>
            </a:r>
            <a:r>
              <a:rPr sz="24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dBm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050" y="414020"/>
            <a:ext cx="7360284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400" spc="-5" dirty="0"/>
              <a:t>Limitation </a:t>
            </a:r>
            <a:r>
              <a:rPr sz="3400" dirty="0"/>
              <a:t>in a </a:t>
            </a:r>
            <a:r>
              <a:rPr sz="3400" spc="-5" dirty="0"/>
              <a:t>Communication</a:t>
            </a:r>
            <a:r>
              <a:rPr sz="3400" spc="-105" dirty="0"/>
              <a:t> </a:t>
            </a:r>
            <a:r>
              <a:rPr sz="3400" spc="-5" dirty="0"/>
              <a:t>System</a:t>
            </a:r>
            <a:endParaRPr sz="3400"/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45</a:t>
            </a:fld>
            <a:endParaRPr dirty="0"/>
          </a:p>
        </p:txBody>
      </p:sp>
      <p:sp>
        <p:nvSpPr>
          <p:cNvPr id="16" name="object 1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5339" y="1417320"/>
            <a:ext cx="4439920" cy="7620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r>
              <a:rPr sz="2000" dirty="0">
                <a:latin typeface="Arial"/>
                <a:cs typeface="Arial"/>
              </a:rPr>
              <a:t>There are </a:t>
            </a:r>
            <a:r>
              <a:rPr sz="2000" spc="-10" dirty="0">
                <a:latin typeface="Arial"/>
                <a:cs typeface="Arial"/>
              </a:rPr>
              <a:t>two </a:t>
            </a:r>
            <a:r>
              <a:rPr sz="2000" spc="-5" dirty="0">
                <a:latin typeface="Arial"/>
                <a:cs typeface="Arial"/>
              </a:rPr>
              <a:t>categories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limitations:</a:t>
            </a:r>
            <a:endParaRPr sz="20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500"/>
              </a:spcBef>
              <a:tabLst>
                <a:tab pos="380365" algn="l"/>
              </a:tabLst>
            </a:pPr>
            <a:r>
              <a:rPr sz="2400" baseline="12152" dirty="0">
                <a:solidFill>
                  <a:srgbClr val="996666"/>
                </a:solidFill>
                <a:latin typeface="UnDotum"/>
                <a:cs typeface="UnDotum"/>
              </a:rPr>
              <a:t>	</a:t>
            </a:r>
            <a:r>
              <a:rPr sz="2000" dirty="0">
                <a:latin typeface="Arial"/>
                <a:cs typeface="Arial"/>
              </a:rPr>
              <a:t>Technological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constraint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97939" y="2235200"/>
            <a:ext cx="185420" cy="88074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10" dirty="0">
                <a:solidFill>
                  <a:srgbClr val="FFCC00"/>
                </a:solidFill>
                <a:latin typeface="UnDotum"/>
                <a:cs typeface="UnDotum"/>
              </a:rPr>
              <a:t></a:t>
            </a:r>
            <a:endParaRPr sz="12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1250" spc="10" dirty="0">
                <a:solidFill>
                  <a:srgbClr val="FFCC00"/>
                </a:solidFill>
                <a:latin typeface="UnDotum"/>
                <a:cs typeface="UnDotum"/>
              </a:rPr>
              <a:t></a:t>
            </a:r>
            <a:endParaRPr sz="12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1250" spc="10" dirty="0">
                <a:solidFill>
                  <a:srgbClr val="FFCC00"/>
                </a:solidFill>
                <a:latin typeface="UnDotum"/>
                <a:cs typeface="UnDotum"/>
              </a:rPr>
              <a:t></a:t>
            </a:r>
            <a:endParaRPr sz="1250">
              <a:latin typeface="UnDotum"/>
              <a:cs typeface="UnDot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97939" y="3503929"/>
            <a:ext cx="185420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10" dirty="0">
                <a:solidFill>
                  <a:srgbClr val="FFCC00"/>
                </a:solidFill>
                <a:latin typeface="UnDotum"/>
                <a:cs typeface="UnDotum"/>
              </a:rPr>
              <a:t></a:t>
            </a:r>
            <a:endParaRPr sz="1250">
              <a:latin typeface="UnDotum"/>
              <a:cs typeface="UnDotum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136900">
              <a:lnSpc>
                <a:spcPct val="120400"/>
              </a:lnSpc>
              <a:spcBef>
                <a:spcPts val="100"/>
              </a:spcBef>
            </a:pPr>
            <a:r>
              <a:rPr spc="-10" dirty="0"/>
              <a:t>Equipment ability  Economy </a:t>
            </a:r>
            <a:r>
              <a:rPr spc="-5" dirty="0"/>
              <a:t>and cost</a:t>
            </a:r>
            <a:r>
              <a:rPr spc="-55" dirty="0"/>
              <a:t> </a:t>
            </a:r>
            <a:r>
              <a:rPr spc="-5" dirty="0"/>
              <a:t>factor</a:t>
            </a:r>
          </a:p>
          <a:p>
            <a:pPr marL="12700" marR="5080">
              <a:lnSpc>
                <a:spcPct val="100000"/>
              </a:lnSpc>
              <a:spcBef>
                <a:spcPts val="450"/>
              </a:spcBef>
            </a:pPr>
            <a:r>
              <a:rPr spc="-10" dirty="0"/>
              <a:t>National and international law and </a:t>
            </a:r>
            <a:r>
              <a:rPr spc="-5" dirty="0"/>
              <a:t>agreement as </a:t>
            </a:r>
            <a:r>
              <a:rPr spc="-15" dirty="0"/>
              <a:t>well </a:t>
            </a:r>
            <a:r>
              <a:rPr spc="-5" dirty="0"/>
              <a:t>as  standardization (such </a:t>
            </a:r>
            <a:r>
              <a:rPr spc="-10" dirty="0"/>
              <a:t>as </a:t>
            </a:r>
            <a:r>
              <a:rPr dirty="0"/>
              <a:t>ITU </a:t>
            </a:r>
            <a:r>
              <a:rPr spc="-5" dirty="0"/>
              <a:t>etc)</a:t>
            </a: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pc="-5" dirty="0"/>
              <a:t>Interaction </a:t>
            </a:r>
            <a:r>
              <a:rPr spc="-15" dirty="0"/>
              <a:t>with </a:t>
            </a:r>
            <a:r>
              <a:rPr spc="-10" dirty="0"/>
              <a:t>existing</a:t>
            </a:r>
            <a:r>
              <a:rPr dirty="0"/>
              <a:t> </a:t>
            </a:r>
            <a:r>
              <a:rPr spc="-5" dirty="0"/>
              <a:t>system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15339" y="3816350"/>
            <a:ext cx="25400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80365" algn="l"/>
              </a:tabLst>
            </a:pPr>
            <a:r>
              <a:rPr sz="2400" baseline="12152" dirty="0">
                <a:solidFill>
                  <a:srgbClr val="996666"/>
                </a:solidFill>
                <a:latin typeface="UnDotum"/>
                <a:cs typeface="UnDotum"/>
              </a:rPr>
              <a:t>	</a:t>
            </a:r>
            <a:r>
              <a:rPr sz="2000" dirty="0">
                <a:latin typeface="Arial"/>
                <a:cs typeface="Arial"/>
              </a:rPr>
              <a:t>Physical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constraint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97939" y="4203700"/>
            <a:ext cx="185420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10" dirty="0">
                <a:solidFill>
                  <a:srgbClr val="FFCC00"/>
                </a:solidFill>
                <a:latin typeface="UnDotum"/>
                <a:cs typeface="UnDotum"/>
              </a:rPr>
              <a:t></a:t>
            </a:r>
            <a:endParaRPr sz="1250">
              <a:latin typeface="UnDotum"/>
              <a:cs typeface="UnDot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83689" y="4178300"/>
            <a:ext cx="10845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Arial"/>
                <a:cs typeface="Arial"/>
              </a:rPr>
              <a:t>Bandwidth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55139" y="4531359"/>
            <a:ext cx="157480" cy="1841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spc="-10" dirty="0">
                <a:solidFill>
                  <a:srgbClr val="807E3E"/>
                </a:solidFill>
                <a:latin typeface="UnDotum"/>
                <a:cs typeface="UnDotum"/>
              </a:rPr>
              <a:t></a:t>
            </a:r>
            <a:endParaRPr sz="1050">
              <a:latin typeface="UnDotum"/>
              <a:cs typeface="UnDotum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97939" y="5072379"/>
            <a:ext cx="185420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10" dirty="0">
                <a:solidFill>
                  <a:srgbClr val="FFCC00"/>
                </a:solidFill>
                <a:latin typeface="UnDotum"/>
                <a:cs typeface="UnDotum"/>
              </a:rPr>
              <a:t></a:t>
            </a:r>
            <a:endParaRPr sz="1250">
              <a:latin typeface="UnDotum"/>
              <a:cs typeface="UnDotum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83689" y="4503420"/>
            <a:ext cx="5918200" cy="8432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412115" marR="5080">
              <a:lnSpc>
                <a:spcPts val="1910"/>
              </a:lnSpc>
              <a:spcBef>
                <a:spcPts val="170"/>
              </a:spcBef>
            </a:pPr>
            <a:r>
              <a:rPr sz="1600" b="1" spc="-10" dirty="0">
                <a:latin typeface="Arial"/>
                <a:cs typeface="Arial"/>
              </a:rPr>
              <a:t>The </a:t>
            </a:r>
            <a:r>
              <a:rPr sz="1600" b="1" spc="-5" dirty="0">
                <a:latin typeface="Arial"/>
                <a:cs typeface="Arial"/>
              </a:rPr>
              <a:t>difference between the upper </a:t>
            </a:r>
            <a:r>
              <a:rPr sz="1600" b="1" spc="-10" dirty="0">
                <a:latin typeface="Arial"/>
                <a:cs typeface="Arial"/>
              </a:rPr>
              <a:t>frequency </a:t>
            </a:r>
            <a:r>
              <a:rPr sz="1600" b="1" spc="-5" dirty="0">
                <a:latin typeface="Arial"/>
                <a:cs typeface="Arial"/>
              </a:rPr>
              <a:t>and </a:t>
            </a:r>
            <a:r>
              <a:rPr sz="1600" b="1" dirty="0">
                <a:latin typeface="Arial"/>
                <a:cs typeface="Arial"/>
              </a:rPr>
              <a:t>lower  </a:t>
            </a:r>
            <a:r>
              <a:rPr sz="1600" b="1" spc="-10" dirty="0">
                <a:latin typeface="Arial"/>
                <a:cs typeface="Arial"/>
              </a:rPr>
              <a:t>frequency </a:t>
            </a:r>
            <a:r>
              <a:rPr sz="1600" b="1" spc="-5" dirty="0">
                <a:latin typeface="Arial"/>
                <a:cs typeface="Arial"/>
              </a:rPr>
              <a:t>of the signal </a:t>
            </a:r>
            <a:r>
              <a:rPr sz="1600" b="1" dirty="0">
                <a:latin typeface="Arial"/>
                <a:cs typeface="Arial"/>
              </a:rPr>
              <a:t>or </a:t>
            </a:r>
            <a:r>
              <a:rPr sz="1600" b="1" spc="-5" dirty="0">
                <a:latin typeface="Arial"/>
                <a:cs typeface="Arial"/>
              </a:rPr>
              <a:t>the </a:t>
            </a:r>
            <a:r>
              <a:rPr sz="1600" b="1" spc="-10" dirty="0">
                <a:latin typeface="Arial"/>
                <a:cs typeface="Arial"/>
              </a:rPr>
              <a:t>equipment </a:t>
            </a:r>
            <a:r>
              <a:rPr sz="1600" b="1" spc="-5" dirty="0">
                <a:latin typeface="Arial"/>
                <a:cs typeface="Arial"/>
              </a:rPr>
              <a:t>operation</a:t>
            </a:r>
            <a:r>
              <a:rPr sz="1600" b="1" spc="-5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range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800" spc="-5" dirty="0">
                <a:latin typeface="Arial"/>
                <a:cs typeface="Arial"/>
              </a:rPr>
              <a:t>Noise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55139" y="5400040"/>
            <a:ext cx="157480" cy="1841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spc="-10" dirty="0">
                <a:solidFill>
                  <a:srgbClr val="807E3E"/>
                </a:solidFill>
                <a:latin typeface="UnDotum"/>
                <a:cs typeface="UnDotum"/>
              </a:rPr>
              <a:t></a:t>
            </a:r>
            <a:endParaRPr sz="1050">
              <a:latin typeface="UnDotum"/>
              <a:cs typeface="UnDotum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83739" y="5372100"/>
            <a:ext cx="6136005" cy="51180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910"/>
              </a:lnSpc>
              <a:spcBef>
                <a:spcPts val="170"/>
              </a:spcBef>
            </a:pPr>
            <a:r>
              <a:rPr sz="1600" b="1" spc="-25" dirty="0">
                <a:latin typeface="Arial"/>
                <a:cs typeface="Arial"/>
              </a:rPr>
              <a:t>Any </a:t>
            </a:r>
            <a:r>
              <a:rPr sz="1600" b="1" spc="-5" dirty="0">
                <a:latin typeface="Arial"/>
                <a:cs typeface="Arial"/>
              </a:rPr>
              <a:t>unwanted electrical </a:t>
            </a:r>
            <a:r>
              <a:rPr sz="1600" b="1" spc="-10" dirty="0">
                <a:latin typeface="Arial"/>
                <a:cs typeface="Arial"/>
              </a:rPr>
              <a:t>energy </a:t>
            </a:r>
            <a:r>
              <a:rPr sz="1600" b="1" spc="-5" dirty="0">
                <a:latin typeface="Arial"/>
                <a:cs typeface="Arial"/>
              </a:rPr>
              <a:t>present </a:t>
            </a:r>
            <a:r>
              <a:rPr sz="1600" b="1" dirty="0">
                <a:latin typeface="Arial"/>
                <a:cs typeface="Arial"/>
              </a:rPr>
              <a:t>in </a:t>
            </a:r>
            <a:r>
              <a:rPr sz="1600" b="1" spc="-5" dirty="0">
                <a:latin typeface="Arial"/>
                <a:cs typeface="Arial"/>
              </a:rPr>
              <a:t>the usable </a:t>
            </a:r>
            <a:r>
              <a:rPr sz="1600" b="1" spc="-10" dirty="0">
                <a:latin typeface="Arial"/>
                <a:cs typeface="Arial"/>
              </a:rPr>
              <a:t>passband  </a:t>
            </a:r>
            <a:r>
              <a:rPr sz="1600" b="1" spc="-5" dirty="0">
                <a:latin typeface="Arial"/>
                <a:cs typeface="Arial"/>
              </a:rPr>
              <a:t>of </a:t>
            </a:r>
            <a:r>
              <a:rPr sz="1600" b="1" dirty="0">
                <a:latin typeface="Arial"/>
                <a:cs typeface="Arial"/>
              </a:rPr>
              <a:t>a </a:t>
            </a:r>
            <a:r>
              <a:rPr sz="1600" b="1" spc="-10" dirty="0">
                <a:latin typeface="Arial"/>
                <a:cs typeface="Arial"/>
              </a:rPr>
              <a:t>communication</a:t>
            </a:r>
            <a:r>
              <a:rPr sz="1600" b="1" spc="-2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circuit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050" y="353059"/>
            <a:ext cx="711073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5" dirty="0"/>
              <a:t>Communication </a:t>
            </a:r>
            <a:r>
              <a:rPr sz="4200" spc="-10" dirty="0"/>
              <a:t>System</a:t>
            </a:r>
            <a:r>
              <a:rPr sz="4200" spc="-25" dirty="0"/>
              <a:t> </a:t>
            </a:r>
            <a:r>
              <a:rPr sz="4200" dirty="0"/>
              <a:t>Chart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3429000" y="1678939"/>
            <a:ext cx="1663700" cy="520700"/>
          </a:xfrm>
          <a:prstGeom prst="rect">
            <a:avLst/>
          </a:prstGeom>
          <a:solidFill>
            <a:srgbClr val="FFCC00"/>
          </a:solidFill>
          <a:ln w="9344">
            <a:solidFill>
              <a:srgbClr val="000000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518159" marR="153035" indent="-359410">
              <a:lnSpc>
                <a:spcPct val="100000"/>
              </a:lnSpc>
              <a:spcBef>
                <a:spcPts val="380"/>
              </a:spcBef>
            </a:pPr>
            <a:r>
              <a:rPr sz="1400" b="1" spc="5" dirty="0">
                <a:latin typeface="Arial"/>
                <a:cs typeface="Arial"/>
              </a:rPr>
              <a:t>C</a:t>
            </a:r>
            <a:r>
              <a:rPr sz="1400" b="1" spc="-10" dirty="0">
                <a:latin typeface="Arial"/>
                <a:cs typeface="Arial"/>
              </a:rPr>
              <a:t>o</a:t>
            </a:r>
            <a:r>
              <a:rPr sz="1400" b="1" dirty="0">
                <a:latin typeface="Arial"/>
                <a:cs typeface="Arial"/>
              </a:rPr>
              <a:t>mm</a:t>
            </a:r>
            <a:r>
              <a:rPr sz="1400" b="1" spc="-10" dirty="0">
                <a:latin typeface="Arial"/>
                <a:cs typeface="Arial"/>
              </a:rPr>
              <a:t>un</a:t>
            </a:r>
            <a:r>
              <a:rPr sz="1400" b="1" spc="10" dirty="0">
                <a:latin typeface="Arial"/>
                <a:cs typeface="Arial"/>
              </a:rPr>
              <a:t>i</a:t>
            </a:r>
            <a:r>
              <a:rPr sz="1400" b="1" spc="-5" dirty="0">
                <a:latin typeface="Arial"/>
                <a:cs typeface="Arial"/>
              </a:rPr>
              <a:t>ca</a:t>
            </a:r>
            <a:r>
              <a:rPr sz="1400" b="1" dirty="0">
                <a:latin typeface="Arial"/>
                <a:cs typeface="Arial"/>
              </a:rPr>
              <a:t>ti</a:t>
            </a:r>
            <a:r>
              <a:rPr sz="1400" b="1" spc="-10" dirty="0">
                <a:latin typeface="Arial"/>
                <a:cs typeface="Arial"/>
              </a:rPr>
              <a:t>o</a:t>
            </a:r>
            <a:r>
              <a:rPr sz="1400" b="1" dirty="0">
                <a:latin typeface="Arial"/>
                <a:cs typeface="Arial"/>
              </a:rPr>
              <a:t>n  </a:t>
            </a:r>
            <a:r>
              <a:rPr sz="1400" b="1" spc="-15" dirty="0">
                <a:latin typeface="Arial"/>
                <a:cs typeface="Arial"/>
              </a:rPr>
              <a:t>System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4139" y="2669539"/>
            <a:ext cx="1677035" cy="307340"/>
          </a:xfrm>
          <a:prstGeom prst="rect">
            <a:avLst/>
          </a:prstGeom>
          <a:solidFill>
            <a:srgbClr val="FFCC00"/>
          </a:solidFill>
          <a:ln w="9344">
            <a:solidFill>
              <a:srgbClr val="000000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380"/>
              </a:spcBef>
            </a:pPr>
            <a:r>
              <a:rPr sz="1400" b="1" spc="-5" dirty="0">
                <a:latin typeface="Arial"/>
                <a:cs typeface="Arial"/>
              </a:rPr>
              <a:t>Continuous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Wave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41340" y="2669539"/>
            <a:ext cx="1239520" cy="307340"/>
          </a:xfrm>
          <a:prstGeom prst="rect">
            <a:avLst/>
          </a:prstGeom>
          <a:solidFill>
            <a:srgbClr val="FFCC00"/>
          </a:solidFill>
          <a:ln w="9344">
            <a:solidFill>
              <a:srgbClr val="000000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380"/>
              </a:spcBef>
            </a:pPr>
            <a:r>
              <a:rPr sz="1400" b="1" dirty="0">
                <a:latin typeface="Arial"/>
                <a:cs typeface="Arial"/>
              </a:rPr>
              <a:t>Digital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Wave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3269" y="3431540"/>
            <a:ext cx="1131570" cy="746760"/>
          </a:xfrm>
          <a:prstGeom prst="rect">
            <a:avLst/>
          </a:prstGeom>
          <a:solidFill>
            <a:srgbClr val="FFCC00"/>
          </a:solidFill>
          <a:ln w="9344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89535" marR="83820" indent="-50165" algn="ctr">
              <a:lnSpc>
                <a:spcPct val="100000"/>
              </a:lnSpc>
              <a:spcBef>
                <a:spcPts val="370"/>
              </a:spcBef>
            </a:pPr>
            <a:r>
              <a:rPr sz="1400" b="1" spc="-10" dirty="0">
                <a:latin typeface="Arial"/>
                <a:cs typeface="Arial"/>
              </a:rPr>
              <a:t>Amplitude  </a:t>
            </a:r>
            <a:r>
              <a:rPr sz="1400" b="1" spc="20" dirty="0">
                <a:latin typeface="Arial"/>
                <a:cs typeface="Arial"/>
              </a:rPr>
              <a:t>M</a:t>
            </a:r>
            <a:r>
              <a:rPr sz="1400" b="1" spc="-10" dirty="0">
                <a:latin typeface="Arial"/>
                <a:cs typeface="Arial"/>
              </a:rPr>
              <a:t>odu</a:t>
            </a:r>
            <a:r>
              <a:rPr sz="1400" b="1" spc="10" dirty="0">
                <a:latin typeface="Arial"/>
                <a:cs typeface="Arial"/>
              </a:rPr>
              <a:t>l</a:t>
            </a:r>
            <a:r>
              <a:rPr sz="1400" b="1" spc="-5" dirty="0">
                <a:latin typeface="Arial"/>
                <a:cs typeface="Arial"/>
              </a:rPr>
              <a:t>a</a:t>
            </a:r>
            <a:r>
              <a:rPr sz="1400" b="1" dirty="0">
                <a:latin typeface="Arial"/>
                <a:cs typeface="Arial"/>
              </a:rPr>
              <a:t>ti</a:t>
            </a:r>
            <a:r>
              <a:rPr sz="1400" b="1" spc="-10" dirty="0">
                <a:latin typeface="Arial"/>
                <a:cs typeface="Arial"/>
              </a:rPr>
              <a:t>o</a:t>
            </a:r>
            <a:r>
              <a:rPr sz="1400" b="1" dirty="0">
                <a:latin typeface="Arial"/>
                <a:cs typeface="Arial"/>
              </a:rPr>
              <a:t>n  </a:t>
            </a:r>
            <a:r>
              <a:rPr sz="1400" b="1" spc="-10" dirty="0">
                <a:latin typeface="Arial"/>
                <a:cs typeface="Arial"/>
              </a:rPr>
              <a:t>(AM)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52800" y="4422140"/>
            <a:ext cx="1132840" cy="734060"/>
          </a:xfrm>
          <a:prstGeom prst="rect">
            <a:avLst/>
          </a:prstGeom>
          <a:solidFill>
            <a:srgbClr val="FFCC00"/>
          </a:solidFill>
          <a:ln w="9344">
            <a:solidFill>
              <a:srgbClr val="000000"/>
            </a:solidFill>
          </a:ln>
        </p:spPr>
        <p:txBody>
          <a:bodyPr vert="horz" wrap="square" lIns="0" tIns="48895" rIns="0" bIns="0" rtlCol="0">
            <a:spAutoFit/>
          </a:bodyPr>
          <a:lstStyle/>
          <a:p>
            <a:pPr marL="91440" marR="83820" indent="-50165" algn="ctr">
              <a:lnSpc>
                <a:spcPct val="99700"/>
              </a:lnSpc>
              <a:spcBef>
                <a:spcPts val="385"/>
              </a:spcBef>
            </a:pPr>
            <a:r>
              <a:rPr sz="1400" b="1" spc="-5" dirty="0">
                <a:latin typeface="Arial"/>
                <a:cs typeface="Arial"/>
              </a:rPr>
              <a:t>Pulse  </a:t>
            </a:r>
            <a:r>
              <a:rPr sz="1400" b="1" spc="10" dirty="0">
                <a:latin typeface="Arial"/>
                <a:cs typeface="Arial"/>
              </a:rPr>
              <a:t>M</a:t>
            </a:r>
            <a:r>
              <a:rPr sz="1400" b="1" dirty="0">
                <a:latin typeface="Arial"/>
                <a:cs typeface="Arial"/>
              </a:rPr>
              <a:t>o</a:t>
            </a:r>
            <a:r>
              <a:rPr sz="1400" b="1" spc="-10" dirty="0">
                <a:latin typeface="Arial"/>
                <a:cs typeface="Arial"/>
              </a:rPr>
              <a:t>du</a:t>
            </a:r>
            <a:r>
              <a:rPr sz="1400" b="1" spc="10" dirty="0">
                <a:latin typeface="Arial"/>
                <a:cs typeface="Arial"/>
              </a:rPr>
              <a:t>l</a:t>
            </a:r>
            <a:r>
              <a:rPr sz="1400" b="1" spc="-5" dirty="0">
                <a:latin typeface="Arial"/>
                <a:cs typeface="Arial"/>
              </a:rPr>
              <a:t>a</a:t>
            </a:r>
            <a:r>
              <a:rPr sz="1400" b="1" spc="-10" dirty="0">
                <a:latin typeface="Arial"/>
                <a:cs typeface="Arial"/>
              </a:rPr>
              <a:t>t</a:t>
            </a:r>
            <a:r>
              <a:rPr sz="1400" b="1" spc="10" dirty="0">
                <a:latin typeface="Arial"/>
                <a:cs typeface="Arial"/>
              </a:rPr>
              <a:t>i</a:t>
            </a:r>
            <a:r>
              <a:rPr sz="1400" b="1" spc="-10" dirty="0">
                <a:latin typeface="Arial"/>
                <a:cs typeface="Arial"/>
              </a:rPr>
              <a:t>o</a:t>
            </a:r>
            <a:r>
              <a:rPr sz="1400" b="1" dirty="0">
                <a:latin typeface="Arial"/>
                <a:cs typeface="Arial"/>
              </a:rPr>
              <a:t>n  (PM)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15870" y="3431540"/>
            <a:ext cx="1131570" cy="520700"/>
          </a:xfrm>
          <a:prstGeom prst="rect">
            <a:avLst/>
          </a:prstGeom>
          <a:solidFill>
            <a:srgbClr val="FFCC00"/>
          </a:solidFill>
          <a:ln w="9344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89535" marR="83820" indent="205740">
              <a:lnSpc>
                <a:spcPct val="100000"/>
              </a:lnSpc>
              <a:spcBef>
                <a:spcPts val="370"/>
              </a:spcBef>
            </a:pPr>
            <a:r>
              <a:rPr sz="1400" b="1" spc="-15" dirty="0">
                <a:latin typeface="Arial"/>
                <a:cs typeface="Arial"/>
              </a:rPr>
              <a:t>Angle  </a:t>
            </a:r>
            <a:r>
              <a:rPr sz="1400" b="1" spc="10" dirty="0">
                <a:latin typeface="Arial"/>
                <a:cs typeface="Arial"/>
              </a:rPr>
              <a:t>M</a:t>
            </a:r>
            <a:r>
              <a:rPr sz="1400" b="1" dirty="0">
                <a:latin typeface="Arial"/>
                <a:cs typeface="Arial"/>
              </a:rPr>
              <a:t>o</a:t>
            </a:r>
            <a:r>
              <a:rPr sz="1400" b="1" spc="-10" dirty="0">
                <a:latin typeface="Arial"/>
                <a:cs typeface="Arial"/>
              </a:rPr>
              <a:t>du</a:t>
            </a:r>
            <a:r>
              <a:rPr sz="1400" b="1" spc="10" dirty="0">
                <a:latin typeface="Arial"/>
                <a:cs typeface="Arial"/>
              </a:rPr>
              <a:t>l</a:t>
            </a:r>
            <a:r>
              <a:rPr sz="1400" b="1" spc="-5" dirty="0">
                <a:latin typeface="Arial"/>
                <a:cs typeface="Arial"/>
              </a:rPr>
              <a:t>a</a:t>
            </a:r>
            <a:r>
              <a:rPr sz="1400" b="1" dirty="0">
                <a:latin typeface="Arial"/>
                <a:cs typeface="Arial"/>
              </a:rPr>
              <a:t>ti</a:t>
            </a:r>
            <a:r>
              <a:rPr sz="1400" b="1" spc="-10" dirty="0">
                <a:latin typeface="Arial"/>
                <a:cs typeface="Arial"/>
              </a:rPr>
              <a:t>o</a:t>
            </a:r>
            <a:r>
              <a:rPr sz="1400" b="1" dirty="0"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77670" y="4422140"/>
            <a:ext cx="1131570" cy="734060"/>
          </a:xfrm>
          <a:prstGeom prst="rect">
            <a:avLst/>
          </a:prstGeom>
          <a:solidFill>
            <a:srgbClr val="FFCC00"/>
          </a:solidFill>
          <a:ln w="9344">
            <a:solidFill>
              <a:srgbClr val="000000"/>
            </a:solidFill>
          </a:ln>
        </p:spPr>
        <p:txBody>
          <a:bodyPr vert="horz" wrap="square" lIns="0" tIns="48895" rIns="0" bIns="0" rtlCol="0">
            <a:spAutoFit/>
          </a:bodyPr>
          <a:lstStyle/>
          <a:p>
            <a:pPr marL="90170" marR="83820" indent="6350" algn="ctr">
              <a:lnSpc>
                <a:spcPct val="99700"/>
              </a:lnSpc>
              <a:spcBef>
                <a:spcPts val="385"/>
              </a:spcBef>
            </a:pPr>
            <a:r>
              <a:rPr sz="1400" b="1" spc="-5" dirty="0">
                <a:latin typeface="Arial"/>
                <a:cs typeface="Arial"/>
              </a:rPr>
              <a:t>Frequency  </a:t>
            </a:r>
            <a:r>
              <a:rPr sz="1400" b="1" spc="20" dirty="0">
                <a:latin typeface="Arial"/>
                <a:cs typeface="Arial"/>
              </a:rPr>
              <a:t>M</a:t>
            </a:r>
            <a:r>
              <a:rPr sz="1400" b="1" spc="-10" dirty="0">
                <a:latin typeface="Arial"/>
                <a:cs typeface="Arial"/>
              </a:rPr>
              <a:t>odu</a:t>
            </a:r>
            <a:r>
              <a:rPr sz="1400" b="1" spc="10" dirty="0">
                <a:latin typeface="Arial"/>
                <a:cs typeface="Arial"/>
              </a:rPr>
              <a:t>l</a:t>
            </a:r>
            <a:r>
              <a:rPr sz="1400" b="1" spc="-5" dirty="0">
                <a:latin typeface="Arial"/>
                <a:cs typeface="Arial"/>
              </a:rPr>
              <a:t>a</a:t>
            </a:r>
            <a:r>
              <a:rPr sz="1400" b="1" dirty="0">
                <a:latin typeface="Arial"/>
                <a:cs typeface="Arial"/>
              </a:rPr>
              <a:t>ti</a:t>
            </a:r>
            <a:r>
              <a:rPr sz="1400" b="1" spc="-10" dirty="0">
                <a:latin typeface="Arial"/>
                <a:cs typeface="Arial"/>
              </a:rPr>
              <a:t>o</a:t>
            </a:r>
            <a:r>
              <a:rPr sz="1400" b="1" dirty="0">
                <a:latin typeface="Arial"/>
                <a:cs typeface="Arial"/>
              </a:rPr>
              <a:t>n  (FM)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50740" y="3431540"/>
            <a:ext cx="1541780" cy="520700"/>
          </a:xfrm>
          <a:prstGeom prst="rect">
            <a:avLst/>
          </a:prstGeom>
          <a:solidFill>
            <a:srgbClr val="FFCC00"/>
          </a:solidFill>
          <a:ln w="9344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306070" marR="114300" indent="-214629">
              <a:lnSpc>
                <a:spcPct val="100000"/>
              </a:lnSpc>
              <a:spcBef>
                <a:spcPts val="370"/>
              </a:spcBef>
            </a:pPr>
            <a:r>
              <a:rPr sz="1400" b="1" spc="-10" dirty="0">
                <a:latin typeface="Arial"/>
                <a:cs typeface="Arial"/>
              </a:rPr>
              <a:t>Analogue</a:t>
            </a:r>
            <a:r>
              <a:rPr sz="1400" b="1" spc="-7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Pulse  Modulation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34200" y="3431540"/>
            <a:ext cx="1304290" cy="520700"/>
          </a:xfrm>
          <a:prstGeom prst="rect">
            <a:avLst/>
          </a:prstGeom>
          <a:solidFill>
            <a:srgbClr val="FFCC00"/>
          </a:solidFill>
          <a:ln w="9344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175895" marR="134620" indent="-86360">
              <a:lnSpc>
                <a:spcPct val="100000"/>
              </a:lnSpc>
              <a:spcBef>
                <a:spcPts val="370"/>
              </a:spcBef>
            </a:pPr>
            <a:r>
              <a:rPr sz="1400" b="1" dirty="0">
                <a:latin typeface="Arial"/>
                <a:cs typeface="Arial"/>
              </a:rPr>
              <a:t>Digital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Pulse  Modulation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438400" y="2209800"/>
            <a:ext cx="3733800" cy="457200"/>
          </a:xfrm>
          <a:custGeom>
            <a:avLst/>
            <a:gdLst/>
            <a:ahLst/>
            <a:cxnLst/>
            <a:rect l="l" t="t" r="r" b="b"/>
            <a:pathLst>
              <a:path w="3733800" h="457200">
                <a:moveTo>
                  <a:pt x="0" y="228600"/>
                </a:moveTo>
                <a:lnTo>
                  <a:pt x="3733800" y="228600"/>
                </a:lnTo>
              </a:path>
              <a:path w="3733800" h="457200">
                <a:moveTo>
                  <a:pt x="1828800" y="0"/>
                </a:moveTo>
                <a:lnTo>
                  <a:pt x="1828800" y="228600"/>
                </a:lnTo>
              </a:path>
              <a:path w="3733800" h="457200">
                <a:moveTo>
                  <a:pt x="0" y="228600"/>
                </a:moveTo>
                <a:lnTo>
                  <a:pt x="0" y="457200"/>
                </a:lnTo>
              </a:path>
              <a:path w="3733800" h="457200">
                <a:moveTo>
                  <a:pt x="3733800" y="228600"/>
                </a:moveTo>
                <a:lnTo>
                  <a:pt x="3733800" y="4572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47800" y="2971800"/>
            <a:ext cx="1600200" cy="457200"/>
          </a:xfrm>
          <a:custGeom>
            <a:avLst/>
            <a:gdLst/>
            <a:ahLst/>
            <a:cxnLst/>
            <a:rect l="l" t="t" r="r" b="b"/>
            <a:pathLst>
              <a:path w="1600200" h="457200">
                <a:moveTo>
                  <a:pt x="0" y="228600"/>
                </a:moveTo>
                <a:lnTo>
                  <a:pt x="1600200" y="228600"/>
                </a:lnTo>
              </a:path>
              <a:path w="1600200" h="457200">
                <a:moveTo>
                  <a:pt x="762000" y="0"/>
                </a:moveTo>
                <a:lnTo>
                  <a:pt x="762000" y="228600"/>
                </a:lnTo>
              </a:path>
              <a:path w="1600200" h="457200">
                <a:moveTo>
                  <a:pt x="0" y="228600"/>
                </a:moveTo>
                <a:lnTo>
                  <a:pt x="0" y="457200"/>
                </a:lnTo>
              </a:path>
              <a:path w="1600200" h="457200">
                <a:moveTo>
                  <a:pt x="1600200" y="228600"/>
                </a:moveTo>
                <a:lnTo>
                  <a:pt x="1600200" y="4572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62200" y="3962400"/>
            <a:ext cx="1524000" cy="457200"/>
          </a:xfrm>
          <a:custGeom>
            <a:avLst/>
            <a:gdLst/>
            <a:ahLst/>
            <a:cxnLst/>
            <a:rect l="l" t="t" r="r" b="b"/>
            <a:pathLst>
              <a:path w="1524000" h="457200">
                <a:moveTo>
                  <a:pt x="0" y="228600"/>
                </a:moveTo>
                <a:lnTo>
                  <a:pt x="1524000" y="228600"/>
                </a:lnTo>
              </a:path>
              <a:path w="1524000" h="457200">
                <a:moveTo>
                  <a:pt x="762000" y="0"/>
                </a:moveTo>
                <a:lnTo>
                  <a:pt x="762000" y="228600"/>
                </a:lnTo>
              </a:path>
              <a:path w="1524000" h="457200">
                <a:moveTo>
                  <a:pt x="0" y="228600"/>
                </a:moveTo>
                <a:lnTo>
                  <a:pt x="0" y="457200"/>
                </a:lnTo>
              </a:path>
              <a:path w="1524000" h="457200">
                <a:moveTo>
                  <a:pt x="1524000" y="228600"/>
                </a:moveTo>
                <a:lnTo>
                  <a:pt x="1524000" y="4572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10200" y="2971800"/>
            <a:ext cx="2133600" cy="457200"/>
          </a:xfrm>
          <a:custGeom>
            <a:avLst/>
            <a:gdLst/>
            <a:ahLst/>
            <a:cxnLst/>
            <a:rect l="l" t="t" r="r" b="b"/>
            <a:pathLst>
              <a:path w="2133600" h="457200">
                <a:moveTo>
                  <a:pt x="0" y="228600"/>
                </a:moveTo>
                <a:lnTo>
                  <a:pt x="2133600" y="228600"/>
                </a:lnTo>
              </a:path>
              <a:path w="2133600" h="457200">
                <a:moveTo>
                  <a:pt x="914400" y="0"/>
                </a:moveTo>
                <a:lnTo>
                  <a:pt x="914400" y="228600"/>
                </a:lnTo>
              </a:path>
              <a:path w="2133600" h="457200">
                <a:moveTo>
                  <a:pt x="0" y="228600"/>
                </a:moveTo>
                <a:lnTo>
                  <a:pt x="0" y="457200"/>
                </a:lnTo>
              </a:path>
              <a:path w="2133600" h="457200">
                <a:moveTo>
                  <a:pt x="2133600" y="228600"/>
                </a:moveTo>
                <a:lnTo>
                  <a:pt x="2133600" y="4572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46</a:t>
            </a:fld>
            <a:endParaRPr dirty="0"/>
          </a:p>
        </p:txBody>
      </p:sp>
      <p:sp>
        <p:nvSpPr>
          <p:cNvPr id="17" name="object 1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340" y="497840"/>
            <a:ext cx="7725409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spc="-5" dirty="0"/>
              <a:t>Elements of </a:t>
            </a:r>
            <a:r>
              <a:rPr sz="3800" dirty="0"/>
              <a:t>Communication</a:t>
            </a:r>
            <a:r>
              <a:rPr sz="3800" spc="-50" dirty="0"/>
              <a:t> </a:t>
            </a:r>
            <a:r>
              <a:rPr sz="3800" spc="-5" dirty="0"/>
              <a:t>system</a:t>
            </a:r>
            <a:endParaRPr sz="3800"/>
          </a:p>
        </p:txBody>
      </p:sp>
      <p:sp>
        <p:nvSpPr>
          <p:cNvPr id="3" name="object 3"/>
          <p:cNvSpPr txBox="1"/>
          <p:nvPr/>
        </p:nvSpPr>
        <p:spPr>
          <a:xfrm>
            <a:off x="1600200" y="2444750"/>
            <a:ext cx="1981200" cy="825500"/>
          </a:xfrm>
          <a:prstGeom prst="rect">
            <a:avLst/>
          </a:prstGeom>
          <a:ln w="57146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228600" marR="222250" indent="397510">
              <a:lnSpc>
                <a:spcPct val="100000"/>
              </a:lnSpc>
              <a:spcBef>
                <a:spcPts val="370"/>
              </a:spcBef>
            </a:pPr>
            <a:r>
              <a:rPr sz="2400" b="1" spc="-10" dirty="0">
                <a:latin typeface="Times New Roman"/>
                <a:cs typeface="Times New Roman"/>
              </a:rPr>
              <a:t>Input  </a:t>
            </a:r>
            <a:r>
              <a:rPr sz="2400" b="1" spc="-15" dirty="0">
                <a:latin typeface="Times New Roman"/>
                <a:cs typeface="Times New Roman"/>
              </a:rPr>
              <a:t>T</a:t>
            </a:r>
            <a:r>
              <a:rPr sz="2400" b="1" dirty="0">
                <a:latin typeface="Times New Roman"/>
                <a:cs typeface="Times New Roman"/>
              </a:rPr>
              <a:t>ra</a:t>
            </a:r>
            <a:r>
              <a:rPr sz="2400" b="1" spc="-5" dirty="0">
                <a:latin typeface="Times New Roman"/>
                <a:cs typeface="Times New Roman"/>
              </a:rPr>
              <a:t>n</a:t>
            </a:r>
            <a:r>
              <a:rPr sz="2400" b="1" dirty="0">
                <a:latin typeface="Times New Roman"/>
                <a:cs typeface="Times New Roman"/>
              </a:rPr>
              <a:t>s</a:t>
            </a:r>
            <a:r>
              <a:rPr sz="2400" b="1" spc="-10" dirty="0">
                <a:latin typeface="Times New Roman"/>
                <a:cs typeface="Times New Roman"/>
              </a:rPr>
              <a:t>du</a:t>
            </a:r>
            <a:r>
              <a:rPr sz="2400" b="1" dirty="0">
                <a:latin typeface="Times New Roman"/>
                <a:cs typeface="Times New Roman"/>
              </a:rPr>
              <a:t>cer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67200" y="2590800"/>
            <a:ext cx="1905000" cy="459740"/>
          </a:xfrm>
          <a:prstGeom prst="rect">
            <a:avLst/>
          </a:prstGeom>
          <a:ln w="57146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154305">
              <a:lnSpc>
                <a:spcPct val="100000"/>
              </a:lnSpc>
              <a:spcBef>
                <a:spcPts val="370"/>
              </a:spcBef>
            </a:pPr>
            <a:r>
              <a:rPr sz="2400" b="1" spc="-5" dirty="0">
                <a:latin typeface="Times New Roman"/>
                <a:cs typeface="Times New Roman"/>
              </a:rPr>
              <a:t>Transmitter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51319" y="3605529"/>
            <a:ext cx="11245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C</a:t>
            </a:r>
            <a:r>
              <a:rPr sz="2400" b="1" spc="-10" dirty="0">
                <a:latin typeface="Times New Roman"/>
                <a:cs typeface="Times New Roman"/>
              </a:rPr>
              <a:t>h</a:t>
            </a:r>
            <a:r>
              <a:rPr sz="2400" b="1" dirty="0">
                <a:latin typeface="Times New Roman"/>
                <a:cs typeface="Times New Roman"/>
              </a:rPr>
              <a:t>a</a:t>
            </a:r>
            <a:r>
              <a:rPr sz="2400" b="1" spc="-5" dirty="0">
                <a:latin typeface="Times New Roman"/>
                <a:cs typeface="Times New Roman"/>
              </a:rPr>
              <a:t>n</a:t>
            </a:r>
            <a:r>
              <a:rPr sz="2400" b="1" dirty="0">
                <a:latin typeface="Times New Roman"/>
                <a:cs typeface="Times New Roman"/>
              </a:rPr>
              <a:t>n</a:t>
            </a:r>
            <a:r>
              <a:rPr sz="2400" b="1" spc="-5" dirty="0">
                <a:latin typeface="Times New Roman"/>
                <a:cs typeface="Times New Roman"/>
              </a:rPr>
              <a:t>e</a:t>
            </a:r>
            <a:r>
              <a:rPr sz="2400" b="1" dirty="0">
                <a:latin typeface="Times New Roman"/>
                <a:cs typeface="Times New Roman"/>
              </a:rPr>
              <a:t>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67200" y="4714240"/>
            <a:ext cx="1828800" cy="461009"/>
          </a:xfrm>
          <a:prstGeom prst="rect">
            <a:avLst/>
          </a:prstGeom>
          <a:ln w="57146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346710">
              <a:lnSpc>
                <a:spcPct val="100000"/>
              </a:lnSpc>
              <a:spcBef>
                <a:spcPts val="370"/>
              </a:spcBef>
            </a:pPr>
            <a:r>
              <a:rPr sz="2400" b="1" spc="-5" dirty="0">
                <a:latin typeface="Times New Roman"/>
                <a:cs typeface="Times New Roman"/>
              </a:rPr>
              <a:t>Receiver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16020" y="4536440"/>
            <a:ext cx="5607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7370" algn="l"/>
              </a:tabLst>
            </a:pP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00200" y="4502150"/>
            <a:ext cx="1981200" cy="825500"/>
          </a:xfrm>
          <a:prstGeom prst="rect">
            <a:avLst/>
          </a:prstGeom>
          <a:ln w="57146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228600" marR="222250" indent="287020">
              <a:lnSpc>
                <a:spcPct val="100000"/>
              </a:lnSpc>
              <a:spcBef>
                <a:spcPts val="370"/>
              </a:spcBef>
            </a:pPr>
            <a:r>
              <a:rPr sz="2400" b="1" spc="-5" dirty="0">
                <a:latin typeface="Times New Roman"/>
                <a:cs typeface="Times New Roman"/>
              </a:rPr>
              <a:t>Output  </a:t>
            </a:r>
            <a:r>
              <a:rPr sz="2400" b="1" spc="-15" dirty="0">
                <a:latin typeface="Times New Roman"/>
                <a:cs typeface="Times New Roman"/>
              </a:rPr>
              <a:t>T</a:t>
            </a:r>
            <a:r>
              <a:rPr sz="2400" b="1" dirty="0">
                <a:latin typeface="Times New Roman"/>
                <a:cs typeface="Times New Roman"/>
              </a:rPr>
              <a:t>ra</a:t>
            </a:r>
            <a:r>
              <a:rPr sz="2400" b="1" spc="-5" dirty="0">
                <a:latin typeface="Times New Roman"/>
                <a:cs typeface="Times New Roman"/>
              </a:rPr>
              <a:t>n</a:t>
            </a:r>
            <a:r>
              <a:rPr sz="2400" b="1" dirty="0">
                <a:latin typeface="Times New Roman"/>
                <a:cs typeface="Times New Roman"/>
              </a:rPr>
              <a:t>s</a:t>
            </a:r>
            <a:r>
              <a:rPr sz="2400" b="1" spc="-10" dirty="0">
                <a:latin typeface="Times New Roman"/>
                <a:cs typeface="Times New Roman"/>
              </a:rPr>
              <a:t>du</a:t>
            </a:r>
            <a:r>
              <a:rPr sz="2400" b="1" dirty="0">
                <a:latin typeface="Times New Roman"/>
                <a:cs typeface="Times New Roman"/>
              </a:rPr>
              <a:t>cer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6007041" y="3416241"/>
            <a:ext cx="2248535" cy="876935"/>
            <a:chOff x="6007041" y="3416241"/>
            <a:chExt cx="2248535" cy="876935"/>
          </a:xfrm>
        </p:grpSpPr>
        <p:sp>
          <p:nvSpPr>
            <p:cNvPr id="10" name="object 10"/>
            <p:cNvSpPr/>
            <p:nvPr/>
          </p:nvSpPr>
          <p:spPr>
            <a:xfrm>
              <a:off x="6032500" y="3441700"/>
              <a:ext cx="2209800" cy="838200"/>
            </a:xfrm>
            <a:custGeom>
              <a:avLst/>
              <a:gdLst/>
              <a:ahLst/>
              <a:cxnLst/>
              <a:rect l="l" t="t" r="r" b="b"/>
              <a:pathLst>
                <a:path w="2209800" h="838200">
                  <a:moveTo>
                    <a:pt x="0" y="419100"/>
                  </a:moveTo>
                  <a:lnTo>
                    <a:pt x="2560" y="475368"/>
                  </a:lnTo>
                  <a:lnTo>
                    <a:pt x="10007" y="529519"/>
                  </a:lnTo>
                  <a:lnTo>
                    <a:pt x="21986" y="581024"/>
                  </a:lnTo>
                  <a:lnTo>
                    <a:pt x="38147" y="629355"/>
                  </a:lnTo>
                  <a:lnTo>
                    <a:pt x="58134" y="673981"/>
                  </a:lnTo>
                  <a:lnTo>
                    <a:pt x="81597" y="714374"/>
                  </a:lnTo>
                  <a:lnTo>
                    <a:pt x="108182" y="750005"/>
                  </a:lnTo>
                  <a:lnTo>
                    <a:pt x="137536" y="780344"/>
                  </a:lnTo>
                  <a:lnTo>
                    <a:pt x="169306" y="804862"/>
                  </a:lnTo>
                  <a:lnTo>
                    <a:pt x="203141" y="823030"/>
                  </a:lnTo>
                  <a:lnTo>
                    <a:pt x="275589" y="838200"/>
                  </a:lnTo>
                  <a:lnTo>
                    <a:pt x="1934209" y="838200"/>
                  </a:lnTo>
                  <a:lnTo>
                    <a:pt x="2006658" y="823030"/>
                  </a:lnTo>
                  <a:lnTo>
                    <a:pt x="2040493" y="804862"/>
                  </a:lnTo>
                  <a:lnTo>
                    <a:pt x="2072263" y="780344"/>
                  </a:lnTo>
                  <a:lnTo>
                    <a:pt x="2101617" y="750005"/>
                  </a:lnTo>
                  <a:lnTo>
                    <a:pt x="2128202" y="714375"/>
                  </a:lnTo>
                  <a:lnTo>
                    <a:pt x="2151665" y="673981"/>
                  </a:lnTo>
                  <a:lnTo>
                    <a:pt x="2171652" y="629355"/>
                  </a:lnTo>
                  <a:lnTo>
                    <a:pt x="2187813" y="581025"/>
                  </a:lnTo>
                  <a:lnTo>
                    <a:pt x="2199792" y="529519"/>
                  </a:lnTo>
                  <a:lnTo>
                    <a:pt x="2207239" y="475368"/>
                  </a:lnTo>
                  <a:lnTo>
                    <a:pt x="2209800" y="419100"/>
                  </a:lnTo>
                  <a:lnTo>
                    <a:pt x="2207239" y="362831"/>
                  </a:lnTo>
                  <a:lnTo>
                    <a:pt x="2199792" y="308680"/>
                  </a:lnTo>
                  <a:lnTo>
                    <a:pt x="2187813" y="257175"/>
                  </a:lnTo>
                  <a:lnTo>
                    <a:pt x="2171652" y="208844"/>
                  </a:lnTo>
                  <a:lnTo>
                    <a:pt x="2151665" y="164218"/>
                  </a:lnTo>
                  <a:lnTo>
                    <a:pt x="2128202" y="123825"/>
                  </a:lnTo>
                  <a:lnTo>
                    <a:pt x="2101617" y="88194"/>
                  </a:lnTo>
                  <a:lnTo>
                    <a:pt x="2072263" y="57855"/>
                  </a:lnTo>
                  <a:lnTo>
                    <a:pt x="2040493" y="33337"/>
                  </a:lnTo>
                  <a:lnTo>
                    <a:pt x="2006658" y="15169"/>
                  </a:lnTo>
                  <a:lnTo>
                    <a:pt x="1934209" y="0"/>
                  </a:lnTo>
                  <a:lnTo>
                    <a:pt x="275589" y="0"/>
                  </a:lnTo>
                  <a:lnTo>
                    <a:pt x="203141" y="15169"/>
                  </a:lnTo>
                  <a:lnTo>
                    <a:pt x="169306" y="33337"/>
                  </a:lnTo>
                  <a:lnTo>
                    <a:pt x="137536" y="57855"/>
                  </a:lnTo>
                  <a:lnTo>
                    <a:pt x="108182" y="88194"/>
                  </a:lnTo>
                  <a:lnTo>
                    <a:pt x="81597" y="123825"/>
                  </a:lnTo>
                  <a:lnTo>
                    <a:pt x="58134" y="164218"/>
                  </a:lnTo>
                  <a:lnTo>
                    <a:pt x="38147" y="208844"/>
                  </a:lnTo>
                  <a:lnTo>
                    <a:pt x="21986" y="257174"/>
                  </a:lnTo>
                  <a:lnTo>
                    <a:pt x="10007" y="308680"/>
                  </a:lnTo>
                  <a:lnTo>
                    <a:pt x="2560" y="362831"/>
                  </a:lnTo>
                  <a:lnTo>
                    <a:pt x="0" y="4191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032500" y="4267141"/>
              <a:ext cx="0" cy="26034"/>
            </a:xfrm>
            <a:custGeom>
              <a:avLst/>
              <a:gdLst/>
              <a:ahLst/>
              <a:cxnLst/>
              <a:rect l="l" t="t" r="r" b="b"/>
              <a:pathLst>
                <a:path h="26035">
                  <a:moveTo>
                    <a:pt x="0" y="0"/>
                  </a:moveTo>
                  <a:lnTo>
                    <a:pt x="0" y="2551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019800" y="3429000"/>
              <a:ext cx="2222500" cy="850900"/>
            </a:xfrm>
            <a:custGeom>
              <a:avLst/>
              <a:gdLst/>
              <a:ahLst/>
              <a:cxnLst/>
              <a:rect l="l" t="t" r="r" b="b"/>
              <a:pathLst>
                <a:path w="2222500" h="850900">
                  <a:moveTo>
                    <a:pt x="2222500" y="12700"/>
                  </a:moveTo>
                  <a:lnTo>
                    <a:pt x="2222500" y="12700"/>
                  </a:lnTo>
                </a:path>
                <a:path w="2222500" h="850900">
                  <a:moveTo>
                    <a:pt x="12700" y="431800"/>
                  </a:moveTo>
                  <a:lnTo>
                    <a:pt x="15260" y="488068"/>
                  </a:lnTo>
                  <a:lnTo>
                    <a:pt x="22707" y="542219"/>
                  </a:lnTo>
                  <a:lnTo>
                    <a:pt x="34686" y="593724"/>
                  </a:lnTo>
                  <a:lnTo>
                    <a:pt x="50847" y="642055"/>
                  </a:lnTo>
                  <a:lnTo>
                    <a:pt x="70834" y="686681"/>
                  </a:lnTo>
                  <a:lnTo>
                    <a:pt x="94297" y="727074"/>
                  </a:lnTo>
                  <a:lnTo>
                    <a:pt x="120882" y="762705"/>
                  </a:lnTo>
                  <a:lnTo>
                    <a:pt x="150236" y="793044"/>
                  </a:lnTo>
                  <a:lnTo>
                    <a:pt x="182006" y="817562"/>
                  </a:lnTo>
                  <a:lnTo>
                    <a:pt x="215841" y="835730"/>
                  </a:lnTo>
                  <a:lnTo>
                    <a:pt x="288289" y="850900"/>
                  </a:lnTo>
                  <a:lnTo>
                    <a:pt x="325485" y="847019"/>
                  </a:lnTo>
                  <a:lnTo>
                    <a:pt x="395307" y="817562"/>
                  </a:lnTo>
                  <a:lnTo>
                    <a:pt x="427237" y="793044"/>
                  </a:lnTo>
                  <a:lnTo>
                    <a:pt x="456715" y="762705"/>
                  </a:lnTo>
                  <a:lnTo>
                    <a:pt x="483393" y="727075"/>
                  </a:lnTo>
                  <a:lnTo>
                    <a:pt x="506923" y="686681"/>
                  </a:lnTo>
                  <a:lnTo>
                    <a:pt x="526955" y="642055"/>
                  </a:lnTo>
                  <a:lnTo>
                    <a:pt x="543143" y="593725"/>
                  </a:lnTo>
                  <a:lnTo>
                    <a:pt x="555136" y="542219"/>
                  </a:lnTo>
                  <a:lnTo>
                    <a:pt x="562588" y="488068"/>
                  </a:lnTo>
                  <a:lnTo>
                    <a:pt x="565150" y="431800"/>
                  </a:lnTo>
                  <a:lnTo>
                    <a:pt x="562588" y="375531"/>
                  </a:lnTo>
                  <a:lnTo>
                    <a:pt x="555136" y="321380"/>
                  </a:lnTo>
                  <a:lnTo>
                    <a:pt x="543143" y="269875"/>
                  </a:lnTo>
                  <a:lnTo>
                    <a:pt x="526955" y="221544"/>
                  </a:lnTo>
                  <a:lnTo>
                    <a:pt x="506923" y="176918"/>
                  </a:lnTo>
                  <a:lnTo>
                    <a:pt x="483393" y="136525"/>
                  </a:lnTo>
                  <a:lnTo>
                    <a:pt x="456715" y="100894"/>
                  </a:lnTo>
                  <a:lnTo>
                    <a:pt x="427237" y="70555"/>
                  </a:lnTo>
                  <a:lnTo>
                    <a:pt x="395307" y="46037"/>
                  </a:lnTo>
                  <a:lnTo>
                    <a:pt x="361273" y="27869"/>
                  </a:lnTo>
                  <a:lnTo>
                    <a:pt x="288289" y="12700"/>
                  </a:lnTo>
                  <a:lnTo>
                    <a:pt x="251386" y="16580"/>
                  </a:lnTo>
                  <a:lnTo>
                    <a:pt x="182006" y="46037"/>
                  </a:lnTo>
                  <a:lnTo>
                    <a:pt x="150236" y="70555"/>
                  </a:lnTo>
                  <a:lnTo>
                    <a:pt x="120882" y="100894"/>
                  </a:lnTo>
                  <a:lnTo>
                    <a:pt x="94297" y="136525"/>
                  </a:lnTo>
                  <a:lnTo>
                    <a:pt x="70834" y="176918"/>
                  </a:lnTo>
                  <a:lnTo>
                    <a:pt x="50847" y="221544"/>
                  </a:lnTo>
                  <a:lnTo>
                    <a:pt x="34686" y="269874"/>
                  </a:lnTo>
                  <a:lnTo>
                    <a:pt x="22707" y="321380"/>
                  </a:lnTo>
                  <a:lnTo>
                    <a:pt x="15260" y="375531"/>
                  </a:lnTo>
                  <a:lnTo>
                    <a:pt x="12700" y="431800"/>
                  </a:lnTo>
                  <a:close/>
                </a:path>
                <a:path w="2222500" h="850900">
                  <a:moveTo>
                    <a:pt x="2222500" y="12700"/>
                  </a:moveTo>
                  <a:lnTo>
                    <a:pt x="2222500" y="12700"/>
                  </a:lnTo>
                </a:path>
                <a:path w="2222500" h="850900">
                  <a:moveTo>
                    <a:pt x="0" y="419100"/>
                  </a:moveTo>
                  <a:lnTo>
                    <a:pt x="2561" y="475368"/>
                  </a:lnTo>
                  <a:lnTo>
                    <a:pt x="10013" y="529519"/>
                  </a:lnTo>
                  <a:lnTo>
                    <a:pt x="22006" y="581024"/>
                  </a:lnTo>
                  <a:lnTo>
                    <a:pt x="38194" y="629355"/>
                  </a:lnTo>
                  <a:lnTo>
                    <a:pt x="58226" y="673981"/>
                  </a:lnTo>
                  <a:lnTo>
                    <a:pt x="81756" y="714374"/>
                  </a:lnTo>
                  <a:lnTo>
                    <a:pt x="108434" y="750005"/>
                  </a:lnTo>
                  <a:lnTo>
                    <a:pt x="137912" y="780344"/>
                  </a:lnTo>
                  <a:lnTo>
                    <a:pt x="169842" y="804862"/>
                  </a:lnTo>
                  <a:lnTo>
                    <a:pt x="203876" y="823030"/>
                  </a:lnTo>
                  <a:lnTo>
                    <a:pt x="276860" y="838200"/>
                  </a:lnTo>
                  <a:lnTo>
                    <a:pt x="1934209" y="838200"/>
                  </a:lnTo>
                  <a:lnTo>
                    <a:pt x="2006658" y="823030"/>
                  </a:lnTo>
                  <a:lnTo>
                    <a:pt x="2040493" y="804862"/>
                  </a:lnTo>
                  <a:lnTo>
                    <a:pt x="2072263" y="780344"/>
                  </a:lnTo>
                  <a:lnTo>
                    <a:pt x="2101617" y="750005"/>
                  </a:lnTo>
                  <a:lnTo>
                    <a:pt x="2128202" y="714375"/>
                  </a:lnTo>
                  <a:lnTo>
                    <a:pt x="2151665" y="673981"/>
                  </a:lnTo>
                  <a:lnTo>
                    <a:pt x="2171652" y="629355"/>
                  </a:lnTo>
                  <a:lnTo>
                    <a:pt x="2187813" y="581025"/>
                  </a:lnTo>
                  <a:lnTo>
                    <a:pt x="2199792" y="529519"/>
                  </a:lnTo>
                  <a:lnTo>
                    <a:pt x="2207239" y="475368"/>
                  </a:lnTo>
                  <a:lnTo>
                    <a:pt x="2209800" y="419100"/>
                  </a:lnTo>
                  <a:lnTo>
                    <a:pt x="2207239" y="362831"/>
                  </a:lnTo>
                  <a:lnTo>
                    <a:pt x="2199792" y="308680"/>
                  </a:lnTo>
                  <a:lnTo>
                    <a:pt x="2187813" y="257175"/>
                  </a:lnTo>
                  <a:lnTo>
                    <a:pt x="2171652" y="208844"/>
                  </a:lnTo>
                  <a:lnTo>
                    <a:pt x="2151665" y="164218"/>
                  </a:lnTo>
                  <a:lnTo>
                    <a:pt x="2128202" y="123825"/>
                  </a:lnTo>
                  <a:lnTo>
                    <a:pt x="2101617" y="88194"/>
                  </a:lnTo>
                  <a:lnTo>
                    <a:pt x="2072263" y="57855"/>
                  </a:lnTo>
                  <a:lnTo>
                    <a:pt x="2040493" y="33337"/>
                  </a:lnTo>
                  <a:lnTo>
                    <a:pt x="2006658" y="15169"/>
                  </a:lnTo>
                  <a:lnTo>
                    <a:pt x="1934209" y="0"/>
                  </a:lnTo>
                  <a:lnTo>
                    <a:pt x="276860" y="0"/>
                  </a:lnTo>
                  <a:lnTo>
                    <a:pt x="203876" y="15169"/>
                  </a:lnTo>
                  <a:lnTo>
                    <a:pt x="169842" y="33337"/>
                  </a:lnTo>
                  <a:lnTo>
                    <a:pt x="137912" y="57855"/>
                  </a:lnTo>
                  <a:lnTo>
                    <a:pt x="108434" y="88194"/>
                  </a:lnTo>
                  <a:lnTo>
                    <a:pt x="81756" y="123825"/>
                  </a:lnTo>
                  <a:lnTo>
                    <a:pt x="58226" y="164218"/>
                  </a:lnTo>
                  <a:lnTo>
                    <a:pt x="38194" y="208844"/>
                  </a:lnTo>
                  <a:lnTo>
                    <a:pt x="22006" y="257174"/>
                  </a:lnTo>
                  <a:lnTo>
                    <a:pt x="10013" y="308680"/>
                  </a:lnTo>
                  <a:lnTo>
                    <a:pt x="2561" y="362831"/>
                  </a:lnTo>
                  <a:lnTo>
                    <a:pt x="0" y="4191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019800" y="4254441"/>
              <a:ext cx="0" cy="26034"/>
            </a:xfrm>
            <a:custGeom>
              <a:avLst/>
              <a:gdLst/>
              <a:ahLst/>
              <a:cxnLst/>
              <a:rect l="l" t="t" r="r" b="b"/>
              <a:pathLst>
                <a:path h="26035">
                  <a:moveTo>
                    <a:pt x="0" y="0"/>
                  </a:moveTo>
                  <a:lnTo>
                    <a:pt x="0" y="2551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019800" y="3429000"/>
              <a:ext cx="2209800" cy="838200"/>
            </a:xfrm>
            <a:custGeom>
              <a:avLst/>
              <a:gdLst/>
              <a:ahLst/>
              <a:cxnLst/>
              <a:rect l="l" t="t" r="r" b="b"/>
              <a:pathLst>
                <a:path w="2209800" h="838200">
                  <a:moveTo>
                    <a:pt x="2209800" y="0"/>
                  </a:moveTo>
                  <a:lnTo>
                    <a:pt x="2209800" y="0"/>
                  </a:lnTo>
                </a:path>
                <a:path w="2209800" h="838200">
                  <a:moveTo>
                    <a:pt x="0" y="419100"/>
                  </a:moveTo>
                  <a:lnTo>
                    <a:pt x="2561" y="475368"/>
                  </a:lnTo>
                  <a:lnTo>
                    <a:pt x="10013" y="529519"/>
                  </a:lnTo>
                  <a:lnTo>
                    <a:pt x="22006" y="581024"/>
                  </a:lnTo>
                  <a:lnTo>
                    <a:pt x="38194" y="629355"/>
                  </a:lnTo>
                  <a:lnTo>
                    <a:pt x="58226" y="673981"/>
                  </a:lnTo>
                  <a:lnTo>
                    <a:pt x="81756" y="714374"/>
                  </a:lnTo>
                  <a:lnTo>
                    <a:pt x="108434" y="750005"/>
                  </a:lnTo>
                  <a:lnTo>
                    <a:pt x="137912" y="780344"/>
                  </a:lnTo>
                  <a:lnTo>
                    <a:pt x="169842" y="804862"/>
                  </a:lnTo>
                  <a:lnTo>
                    <a:pt x="203876" y="823030"/>
                  </a:lnTo>
                  <a:lnTo>
                    <a:pt x="276860" y="838200"/>
                  </a:lnTo>
                  <a:lnTo>
                    <a:pt x="313763" y="834319"/>
                  </a:lnTo>
                  <a:lnTo>
                    <a:pt x="383143" y="804862"/>
                  </a:lnTo>
                  <a:lnTo>
                    <a:pt x="414913" y="780344"/>
                  </a:lnTo>
                  <a:lnTo>
                    <a:pt x="444267" y="750005"/>
                  </a:lnTo>
                  <a:lnTo>
                    <a:pt x="470852" y="714375"/>
                  </a:lnTo>
                  <a:lnTo>
                    <a:pt x="494315" y="673981"/>
                  </a:lnTo>
                  <a:lnTo>
                    <a:pt x="514302" y="629355"/>
                  </a:lnTo>
                  <a:lnTo>
                    <a:pt x="530463" y="581025"/>
                  </a:lnTo>
                  <a:lnTo>
                    <a:pt x="542442" y="529519"/>
                  </a:lnTo>
                  <a:lnTo>
                    <a:pt x="549889" y="475368"/>
                  </a:lnTo>
                  <a:lnTo>
                    <a:pt x="552450" y="419100"/>
                  </a:lnTo>
                  <a:lnTo>
                    <a:pt x="549889" y="362831"/>
                  </a:lnTo>
                  <a:lnTo>
                    <a:pt x="542442" y="308680"/>
                  </a:lnTo>
                  <a:lnTo>
                    <a:pt x="530463" y="257175"/>
                  </a:lnTo>
                  <a:lnTo>
                    <a:pt x="514302" y="208844"/>
                  </a:lnTo>
                  <a:lnTo>
                    <a:pt x="494315" y="164218"/>
                  </a:lnTo>
                  <a:lnTo>
                    <a:pt x="470852" y="123825"/>
                  </a:lnTo>
                  <a:lnTo>
                    <a:pt x="444267" y="88194"/>
                  </a:lnTo>
                  <a:lnTo>
                    <a:pt x="414913" y="57855"/>
                  </a:lnTo>
                  <a:lnTo>
                    <a:pt x="383143" y="33337"/>
                  </a:lnTo>
                  <a:lnTo>
                    <a:pt x="349308" y="15169"/>
                  </a:lnTo>
                  <a:lnTo>
                    <a:pt x="276860" y="0"/>
                  </a:lnTo>
                  <a:lnTo>
                    <a:pt x="239664" y="3880"/>
                  </a:lnTo>
                  <a:lnTo>
                    <a:pt x="169842" y="33337"/>
                  </a:lnTo>
                  <a:lnTo>
                    <a:pt x="137912" y="57855"/>
                  </a:lnTo>
                  <a:lnTo>
                    <a:pt x="108434" y="88194"/>
                  </a:lnTo>
                  <a:lnTo>
                    <a:pt x="81756" y="123825"/>
                  </a:lnTo>
                  <a:lnTo>
                    <a:pt x="58226" y="164218"/>
                  </a:lnTo>
                  <a:lnTo>
                    <a:pt x="38194" y="208844"/>
                  </a:lnTo>
                  <a:lnTo>
                    <a:pt x="22006" y="257174"/>
                  </a:lnTo>
                  <a:lnTo>
                    <a:pt x="10013" y="308680"/>
                  </a:lnTo>
                  <a:lnTo>
                    <a:pt x="2561" y="362831"/>
                  </a:lnTo>
                  <a:lnTo>
                    <a:pt x="0" y="419100"/>
                  </a:lnTo>
                  <a:close/>
                </a:path>
                <a:path w="2209800" h="838200">
                  <a:moveTo>
                    <a:pt x="2209800" y="0"/>
                  </a:moveTo>
                  <a:lnTo>
                    <a:pt x="2209800" y="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3581400" y="2781300"/>
            <a:ext cx="685800" cy="76200"/>
            <a:chOff x="3581400" y="2781300"/>
            <a:chExt cx="685800" cy="76200"/>
          </a:xfrm>
        </p:grpSpPr>
        <p:sp>
          <p:nvSpPr>
            <p:cNvPr id="16" name="object 16"/>
            <p:cNvSpPr/>
            <p:nvPr/>
          </p:nvSpPr>
          <p:spPr>
            <a:xfrm>
              <a:off x="3581400" y="2819400"/>
              <a:ext cx="614680" cy="0"/>
            </a:xfrm>
            <a:custGeom>
              <a:avLst/>
              <a:gdLst/>
              <a:ahLst/>
              <a:cxnLst/>
              <a:rect l="l" t="t" r="r" b="b"/>
              <a:pathLst>
                <a:path w="614679">
                  <a:moveTo>
                    <a:pt x="0" y="0"/>
                  </a:moveTo>
                  <a:lnTo>
                    <a:pt x="61467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191000" y="27813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6172200" y="2809875"/>
            <a:ext cx="952500" cy="542925"/>
            <a:chOff x="6172200" y="2809875"/>
            <a:chExt cx="952500" cy="542925"/>
          </a:xfrm>
        </p:grpSpPr>
        <p:sp>
          <p:nvSpPr>
            <p:cNvPr id="19" name="object 19"/>
            <p:cNvSpPr/>
            <p:nvPr/>
          </p:nvSpPr>
          <p:spPr>
            <a:xfrm>
              <a:off x="6172200" y="2819399"/>
              <a:ext cx="914400" cy="0"/>
            </a:xfrm>
            <a:custGeom>
              <a:avLst/>
              <a:gdLst/>
              <a:ahLst/>
              <a:cxnLst/>
              <a:rect l="l" t="t" r="r" b="b"/>
              <a:pathLst>
                <a:path w="914400">
                  <a:moveTo>
                    <a:pt x="0" y="0"/>
                  </a:moveTo>
                  <a:lnTo>
                    <a:pt x="914400" y="0"/>
                  </a:lnTo>
                </a:path>
              </a:pathLst>
            </a:custGeom>
            <a:ln w="190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086600" y="2819399"/>
              <a:ext cx="0" cy="462280"/>
            </a:xfrm>
            <a:custGeom>
              <a:avLst/>
              <a:gdLst/>
              <a:ahLst/>
              <a:cxnLst/>
              <a:rect l="l" t="t" r="r" b="b"/>
              <a:pathLst>
                <a:path h="462279">
                  <a:moveTo>
                    <a:pt x="0" y="0"/>
                  </a:moveTo>
                  <a:lnTo>
                    <a:pt x="0" y="4622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048500" y="3276599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381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6248400" y="49149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086600" y="434340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190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657600" y="49149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5" name="object 25"/>
          <p:cNvGrpSpPr/>
          <p:nvPr/>
        </p:nvGrpSpPr>
        <p:grpSpPr>
          <a:xfrm>
            <a:off x="685800" y="2933700"/>
            <a:ext cx="762000" cy="76200"/>
            <a:chOff x="685800" y="2933700"/>
            <a:chExt cx="762000" cy="76200"/>
          </a:xfrm>
        </p:grpSpPr>
        <p:sp>
          <p:nvSpPr>
            <p:cNvPr id="26" name="object 26"/>
            <p:cNvSpPr/>
            <p:nvPr/>
          </p:nvSpPr>
          <p:spPr>
            <a:xfrm>
              <a:off x="685800" y="2971800"/>
              <a:ext cx="692150" cy="0"/>
            </a:xfrm>
            <a:custGeom>
              <a:avLst/>
              <a:gdLst/>
              <a:ahLst/>
              <a:cxnLst/>
              <a:rect l="l" t="t" r="r" b="b"/>
              <a:pathLst>
                <a:path w="692150">
                  <a:moveTo>
                    <a:pt x="0" y="0"/>
                  </a:moveTo>
                  <a:lnTo>
                    <a:pt x="6921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372869" y="2933700"/>
              <a:ext cx="74930" cy="76200"/>
            </a:xfrm>
            <a:custGeom>
              <a:avLst/>
              <a:gdLst/>
              <a:ahLst/>
              <a:cxnLst/>
              <a:rect l="l" t="t" r="r" b="b"/>
              <a:pathLst>
                <a:path w="74930" h="76200">
                  <a:moveTo>
                    <a:pt x="0" y="0"/>
                  </a:moveTo>
                  <a:lnTo>
                    <a:pt x="0" y="76200"/>
                  </a:lnTo>
                  <a:lnTo>
                    <a:pt x="7493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10869" y="2244090"/>
            <a:ext cx="91503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Input  </a:t>
            </a:r>
            <a:r>
              <a:rPr sz="2000" spc="-5" dirty="0">
                <a:latin typeface="Times New Roman"/>
                <a:cs typeface="Times New Roman"/>
              </a:rPr>
              <a:t>M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spc="-5" dirty="0">
                <a:latin typeface="Times New Roman"/>
                <a:cs typeface="Times New Roman"/>
              </a:rPr>
              <a:t>ss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5" dirty="0">
                <a:latin typeface="Times New Roman"/>
                <a:cs typeface="Times New Roman"/>
              </a:rPr>
              <a:t>g</a:t>
            </a:r>
            <a:r>
              <a:rPr sz="2000" dirty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10869" y="4284979"/>
            <a:ext cx="91503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Output  </a:t>
            </a:r>
            <a:r>
              <a:rPr sz="2000" spc="-5" dirty="0">
                <a:latin typeface="Times New Roman"/>
                <a:cs typeface="Times New Roman"/>
              </a:rPr>
              <a:t>M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spc="-5" dirty="0">
                <a:latin typeface="Times New Roman"/>
                <a:cs typeface="Times New Roman"/>
              </a:rPr>
              <a:t>ss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5" dirty="0">
                <a:latin typeface="Times New Roman"/>
                <a:cs typeface="Times New Roman"/>
              </a:rPr>
              <a:t>g</a:t>
            </a:r>
            <a:r>
              <a:rPr sz="2000" dirty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685800" y="5067300"/>
            <a:ext cx="762000" cy="76200"/>
            <a:chOff x="685800" y="5067300"/>
            <a:chExt cx="762000" cy="76200"/>
          </a:xfrm>
        </p:grpSpPr>
        <p:sp>
          <p:nvSpPr>
            <p:cNvPr id="31" name="object 31"/>
            <p:cNvSpPr/>
            <p:nvPr/>
          </p:nvSpPr>
          <p:spPr>
            <a:xfrm>
              <a:off x="755650" y="5105400"/>
              <a:ext cx="692150" cy="0"/>
            </a:xfrm>
            <a:custGeom>
              <a:avLst/>
              <a:gdLst/>
              <a:ahLst/>
              <a:cxnLst/>
              <a:rect l="l" t="t" r="r" b="b"/>
              <a:pathLst>
                <a:path w="692150">
                  <a:moveTo>
                    <a:pt x="69215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85800" y="5067300"/>
              <a:ext cx="74930" cy="76200"/>
            </a:xfrm>
            <a:custGeom>
              <a:avLst/>
              <a:gdLst/>
              <a:ahLst/>
              <a:cxnLst/>
              <a:rect l="l" t="t" r="r" b="b"/>
              <a:pathLst>
                <a:path w="74929" h="76200">
                  <a:moveTo>
                    <a:pt x="74929" y="0"/>
                  </a:moveTo>
                  <a:lnTo>
                    <a:pt x="0" y="38100"/>
                  </a:lnTo>
                  <a:lnTo>
                    <a:pt x="74929" y="76200"/>
                  </a:lnTo>
                  <a:lnTo>
                    <a:pt x="7492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7160259" y="4273550"/>
            <a:ext cx="14960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Times New Roman"/>
                <a:cs typeface="Times New Roman"/>
              </a:rPr>
              <a:t>Transmission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306820" y="4578350"/>
            <a:ext cx="17691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39469" algn="l"/>
              </a:tabLst>
            </a:pPr>
            <a:r>
              <a:rPr sz="20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2000" spc="-295" dirty="0">
                <a:latin typeface="Times New Roman"/>
                <a:cs typeface="Times New Roman"/>
              </a:rPr>
              <a:t> </a:t>
            </a:r>
            <a:r>
              <a:rPr sz="2000" b="1" spc="10" dirty="0">
                <a:latin typeface="Times New Roman"/>
                <a:cs typeface="Times New Roman"/>
              </a:rPr>
              <a:t>m</a:t>
            </a:r>
            <a:r>
              <a:rPr sz="2000" b="1" dirty="0">
                <a:latin typeface="Times New Roman"/>
                <a:cs typeface="Times New Roman"/>
              </a:rPr>
              <a:t>e</a:t>
            </a:r>
            <a:r>
              <a:rPr sz="2000" b="1" spc="5" dirty="0">
                <a:latin typeface="Times New Roman"/>
                <a:cs typeface="Times New Roman"/>
              </a:rPr>
              <a:t>d</a:t>
            </a:r>
            <a:r>
              <a:rPr sz="2000" b="1" spc="-10" dirty="0">
                <a:latin typeface="Times New Roman"/>
                <a:cs typeface="Times New Roman"/>
              </a:rPr>
              <a:t>i</a:t>
            </a:r>
            <a:r>
              <a:rPr sz="2000" b="1" spc="-5" dirty="0">
                <a:latin typeface="Times New Roman"/>
                <a:cs typeface="Times New Roman"/>
              </a:rPr>
              <a:t>u</a:t>
            </a:r>
            <a:r>
              <a:rPr sz="2000" b="1" dirty="0">
                <a:latin typeface="Times New Roman"/>
                <a:cs typeface="Times New Roman"/>
              </a:rPr>
              <a:t>m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3652927" y="3424327"/>
            <a:ext cx="2214880" cy="847725"/>
            <a:chOff x="3652927" y="3424327"/>
            <a:chExt cx="2214880" cy="847725"/>
          </a:xfrm>
        </p:grpSpPr>
        <p:sp>
          <p:nvSpPr>
            <p:cNvPr id="36" name="object 36"/>
            <p:cNvSpPr/>
            <p:nvPr/>
          </p:nvSpPr>
          <p:spPr>
            <a:xfrm>
              <a:off x="5029200" y="3810000"/>
              <a:ext cx="767080" cy="0"/>
            </a:xfrm>
            <a:custGeom>
              <a:avLst/>
              <a:gdLst/>
              <a:ahLst/>
              <a:cxnLst/>
              <a:rect l="l" t="t" r="r" b="b"/>
              <a:pathLst>
                <a:path w="767079">
                  <a:moveTo>
                    <a:pt x="0" y="0"/>
                  </a:moveTo>
                  <a:lnTo>
                    <a:pt x="767079" y="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791200" y="37719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657600" y="3429000"/>
              <a:ext cx="1447800" cy="838200"/>
            </a:xfrm>
            <a:custGeom>
              <a:avLst/>
              <a:gdLst/>
              <a:ahLst/>
              <a:cxnLst/>
              <a:rect l="l" t="t" r="r" b="b"/>
              <a:pathLst>
                <a:path w="1447800" h="838200">
                  <a:moveTo>
                    <a:pt x="768350" y="167639"/>
                  </a:moveTo>
                  <a:lnTo>
                    <a:pt x="651510" y="73660"/>
                  </a:lnTo>
                  <a:lnTo>
                    <a:pt x="572770" y="247650"/>
                  </a:lnTo>
                  <a:lnTo>
                    <a:pt x="302260" y="140970"/>
                  </a:lnTo>
                  <a:lnTo>
                    <a:pt x="359410" y="303530"/>
                  </a:lnTo>
                  <a:lnTo>
                    <a:pt x="78739" y="321310"/>
                  </a:lnTo>
                  <a:lnTo>
                    <a:pt x="262889" y="449580"/>
                  </a:lnTo>
                  <a:lnTo>
                    <a:pt x="0" y="499110"/>
                  </a:lnTo>
                  <a:lnTo>
                    <a:pt x="223520" y="596900"/>
                  </a:lnTo>
                  <a:lnTo>
                    <a:pt x="85089" y="692150"/>
                  </a:lnTo>
                  <a:lnTo>
                    <a:pt x="321310" y="707389"/>
                  </a:lnTo>
                  <a:lnTo>
                    <a:pt x="328929" y="838200"/>
                  </a:lnTo>
                  <a:lnTo>
                    <a:pt x="504189" y="703580"/>
                  </a:lnTo>
                  <a:lnTo>
                    <a:pt x="582929" y="764539"/>
                  </a:lnTo>
                  <a:lnTo>
                    <a:pt x="661670" y="674369"/>
                  </a:lnTo>
                  <a:lnTo>
                    <a:pt x="778510" y="731519"/>
                  </a:lnTo>
                  <a:lnTo>
                    <a:pt x="816610" y="618489"/>
                  </a:lnTo>
                  <a:lnTo>
                    <a:pt x="1002029" y="674369"/>
                  </a:lnTo>
                  <a:lnTo>
                    <a:pt x="981710" y="557530"/>
                  </a:lnTo>
                  <a:lnTo>
                    <a:pt x="1266189" y="607060"/>
                  </a:lnTo>
                  <a:lnTo>
                    <a:pt x="1098550" y="477519"/>
                  </a:lnTo>
                  <a:lnTo>
                    <a:pt x="1224279" y="438150"/>
                  </a:lnTo>
                  <a:lnTo>
                    <a:pt x="1139189" y="364489"/>
                  </a:lnTo>
                  <a:lnTo>
                    <a:pt x="1447800" y="257810"/>
                  </a:lnTo>
                  <a:lnTo>
                    <a:pt x="1098550" y="254000"/>
                  </a:lnTo>
                  <a:lnTo>
                    <a:pt x="1206500" y="123189"/>
                  </a:lnTo>
                  <a:lnTo>
                    <a:pt x="974089" y="224789"/>
                  </a:lnTo>
                  <a:lnTo>
                    <a:pt x="991870" y="0"/>
                  </a:lnTo>
                  <a:lnTo>
                    <a:pt x="768350" y="167639"/>
                  </a:lnTo>
                  <a:close/>
                </a:path>
                <a:path w="1447800" h="838200">
                  <a:moveTo>
                    <a:pt x="0" y="0"/>
                  </a:moveTo>
                  <a:lnTo>
                    <a:pt x="0" y="0"/>
                  </a:lnTo>
                </a:path>
                <a:path w="1447800" h="838200">
                  <a:moveTo>
                    <a:pt x="1447800" y="838200"/>
                  </a:moveTo>
                  <a:lnTo>
                    <a:pt x="1447800" y="8382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4038600" y="3615690"/>
            <a:ext cx="6699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noise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354059" y="6415950"/>
            <a:ext cx="281305" cy="25463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Arial Black"/>
                <a:cs typeface="Arial Black"/>
              </a:rPr>
              <a:t>5</a:t>
            </a:fld>
            <a:endParaRPr sz="1200">
              <a:latin typeface="Arial Black"/>
              <a:cs typeface="Arial Black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24600" y="2305050"/>
            <a:ext cx="1733550" cy="12839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3050" y="383540"/>
            <a:ext cx="7725409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spc="-5" dirty="0"/>
              <a:t>Elements </a:t>
            </a:r>
            <a:r>
              <a:rPr sz="3800" dirty="0"/>
              <a:t>of </a:t>
            </a:r>
            <a:r>
              <a:rPr sz="3800" spc="-5" dirty="0"/>
              <a:t>Communication</a:t>
            </a:r>
            <a:r>
              <a:rPr sz="3800" spc="-20" dirty="0"/>
              <a:t> </a:t>
            </a:r>
            <a:r>
              <a:rPr sz="3800" dirty="0"/>
              <a:t>system</a:t>
            </a:r>
            <a:endParaRPr sz="3800"/>
          </a:p>
        </p:txBody>
      </p:sp>
      <p:sp>
        <p:nvSpPr>
          <p:cNvPr id="5" name="object 5"/>
          <p:cNvSpPr txBox="1"/>
          <p:nvPr/>
        </p:nvSpPr>
        <p:spPr>
          <a:xfrm>
            <a:off x="8354059" y="6415950"/>
            <a:ext cx="281305" cy="25463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Arial Black"/>
                <a:cs typeface="Arial Black"/>
              </a:rPr>
              <a:t>6</a:t>
            </a:fld>
            <a:endParaRPr sz="1200">
              <a:latin typeface="Arial Black"/>
              <a:cs typeface="Arial Black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72440" y="1493520"/>
            <a:ext cx="7895590" cy="4751070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359"/>
              </a:spcBef>
              <a:tabLst>
                <a:tab pos="418465" algn="l"/>
              </a:tabLst>
            </a:pPr>
            <a:r>
              <a:rPr sz="2400" baseline="12152" dirty="0">
                <a:solidFill>
                  <a:srgbClr val="996666"/>
                </a:solidFill>
                <a:latin typeface="UnDotum"/>
                <a:cs typeface="UnDotum"/>
              </a:rPr>
              <a:t>	</a:t>
            </a:r>
            <a:r>
              <a:rPr sz="2000" b="1" spc="-5" dirty="0">
                <a:solidFill>
                  <a:srgbClr val="C84402"/>
                </a:solidFill>
                <a:latin typeface="Arial"/>
                <a:cs typeface="Arial"/>
              </a:rPr>
              <a:t>Input</a:t>
            </a:r>
            <a:r>
              <a:rPr sz="2000" b="1" spc="-10" dirty="0">
                <a:solidFill>
                  <a:srgbClr val="C84402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84402"/>
                </a:solidFill>
                <a:latin typeface="Arial"/>
                <a:cs typeface="Arial"/>
              </a:rPr>
              <a:t>Transducer</a:t>
            </a:r>
            <a:endParaRPr sz="2000">
              <a:latin typeface="Arial"/>
              <a:cs typeface="Arial"/>
            </a:endParaRPr>
          </a:p>
          <a:p>
            <a:pPr marL="533400" marR="1649095">
              <a:lnSpc>
                <a:spcPct val="110400"/>
              </a:lnSpc>
              <a:spcBef>
                <a:spcPts val="10"/>
              </a:spcBef>
            </a:pPr>
            <a:r>
              <a:rPr sz="2000" spc="-5" dirty="0">
                <a:latin typeface="Arial"/>
                <a:cs typeface="Arial"/>
              </a:rPr>
              <a:t>To </a:t>
            </a:r>
            <a:r>
              <a:rPr sz="2000" b="1" spc="-5" dirty="0">
                <a:latin typeface="Arial"/>
                <a:cs typeface="Arial"/>
              </a:rPr>
              <a:t>convert </a:t>
            </a:r>
            <a:r>
              <a:rPr sz="2000" b="1" dirty="0">
                <a:latin typeface="Arial"/>
                <a:cs typeface="Arial"/>
              </a:rPr>
              <a:t>the </a:t>
            </a:r>
            <a:r>
              <a:rPr sz="2000" b="1" spc="-5" dirty="0">
                <a:latin typeface="Arial"/>
                <a:cs typeface="Arial"/>
              </a:rPr>
              <a:t>message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form suitable for the  particular type of </a:t>
            </a:r>
            <a:r>
              <a:rPr sz="2000" dirty="0">
                <a:latin typeface="Arial"/>
                <a:cs typeface="Arial"/>
              </a:rPr>
              <a:t>communication </a:t>
            </a:r>
            <a:r>
              <a:rPr sz="2000" spc="-5" dirty="0">
                <a:latin typeface="Arial"/>
                <a:cs typeface="Arial"/>
              </a:rPr>
              <a:t>system.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300">
              <a:latin typeface="Arial"/>
              <a:cs typeface="Arial"/>
            </a:endParaRPr>
          </a:p>
          <a:p>
            <a:pPr marL="533400" marR="2454910">
              <a:lnSpc>
                <a:spcPct val="110800"/>
              </a:lnSpc>
            </a:pPr>
            <a:r>
              <a:rPr sz="2000" dirty="0">
                <a:latin typeface="Arial"/>
                <a:cs typeface="Arial"/>
              </a:rPr>
              <a:t>Eg: Speech </a:t>
            </a:r>
            <a:r>
              <a:rPr sz="2000" spc="-5" dirty="0">
                <a:latin typeface="Arial"/>
                <a:cs typeface="Arial"/>
              </a:rPr>
              <a:t>waves </a:t>
            </a:r>
            <a:r>
              <a:rPr sz="2000" dirty="0">
                <a:latin typeface="Arial"/>
                <a:cs typeface="Arial"/>
              </a:rPr>
              <a:t>are </a:t>
            </a:r>
            <a:r>
              <a:rPr sz="2000" spc="-5" dirty="0">
                <a:latin typeface="Arial"/>
                <a:cs typeface="Arial"/>
              </a:rPr>
              <a:t>converted to voltage  variation </a:t>
            </a:r>
            <a:r>
              <a:rPr sz="2000" dirty="0">
                <a:latin typeface="Arial"/>
                <a:cs typeface="Arial"/>
              </a:rPr>
              <a:t>by a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microphone.</a:t>
            </a:r>
            <a:endParaRPr sz="2000">
              <a:latin typeface="Arial"/>
              <a:cs typeface="Arial"/>
            </a:endParaRPr>
          </a:p>
          <a:p>
            <a:pPr marL="150495">
              <a:lnSpc>
                <a:spcPct val="100000"/>
              </a:lnSpc>
              <a:spcBef>
                <a:spcPts val="1960"/>
              </a:spcBef>
              <a:tabLst>
                <a:tab pos="493395" algn="l"/>
              </a:tabLst>
            </a:pPr>
            <a:r>
              <a:rPr sz="2400" baseline="12152" dirty="0">
                <a:solidFill>
                  <a:srgbClr val="996666"/>
                </a:solidFill>
                <a:latin typeface="UnDotum"/>
                <a:cs typeface="UnDotum"/>
              </a:rPr>
              <a:t>	</a:t>
            </a:r>
            <a:r>
              <a:rPr sz="2000" b="1" spc="-5" dirty="0">
                <a:solidFill>
                  <a:srgbClr val="C84402"/>
                </a:solidFill>
                <a:latin typeface="Arial"/>
                <a:cs typeface="Arial"/>
              </a:rPr>
              <a:t>Transmitter</a:t>
            </a:r>
            <a:endParaRPr sz="2000">
              <a:latin typeface="Arial"/>
              <a:cs typeface="Arial"/>
            </a:endParaRPr>
          </a:p>
          <a:p>
            <a:pPr marL="493395" marR="5588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Arial"/>
                <a:cs typeface="Arial"/>
              </a:rPr>
              <a:t>Processes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input signal </a:t>
            </a:r>
            <a:r>
              <a:rPr sz="2000" dirty="0">
                <a:latin typeface="UnDotum"/>
                <a:cs typeface="UnDotum"/>
              </a:rPr>
              <a:t>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produce a </a:t>
            </a:r>
            <a:r>
              <a:rPr sz="2000" spc="-5" dirty="0">
                <a:latin typeface="Arial"/>
                <a:cs typeface="Arial"/>
              </a:rPr>
              <a:t>transmitted </a:t>
            </a:r>
            <a:r>
              <a:rPr sz="2000" dirty="0">
                <a:latin typeface="Arial"/>
                <a:cs typeface="Arial"/>
              </a:rPr>
              <a:t>signal that  </a:t>
            </a:r>
            <a:r>
              <a:rPr sz="2000" spc="-5" dirty="0">
                <a:latin typeface="Arial"/>
                <a:cs typeface="Arial"/>
              </a:rPr>
              <a:t>suited the </a:t>
            </a:r>
            <a:r>
              <a:rPr sz="2000" dirty="0">
                <a:latin typeface="Arial"/>
                <a:cs typeface="Arial"/>
              </a:rPr>
              <a:t>characteristic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b="1" spc="-5" dirty="0">
                <a:latin typeface="Arial"/>
                <a:cs typeface="Arial"/>
              </a:rPr>
              <a:t>transmission</a:t>
            </a:r>
            <a:r>
              <a:rPr sz="2000" b="1" spc="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channel</a:t>
            </a:r>
            <a:r>
              <a:rPr sz="2000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493395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Arial"/>
                <a:cs typeface="Arial"/>
              </a:rPr>
              <a:t>eg: modulation,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coding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500">
              <a:latin typeface="Arial"/>
              <a:cs typeface="Arial"/>
            </a:endParaRPr>
          </a:p>
          <a:p>
            <a:pPr marL="493395" marR="4368800">
              <a:lnSpc>
                <a:spcPct val="120800"/>
              </a:lnSpc>
            </a:pPr>
            <a:r>
              <a:rPr sz="2000" spc="-5" dirty="0">
                <a:latin typeface="Arial"/>
                <a:cs typeface="Arial"/>
              </a:rPr>
              <a:t>Other functions </a:t>
            </a:r>
            <a:r>
              <a:rPr sz="2000" dirty="0">
                <a:latin typeface="Arial"/>
                <a:cs typeface="Arial"/>
              </a:rPr>
              <a:t>performed:  </a:t>
            </a:r>
            <a:r>
              <a:rPr sz="2000" spc="-5" dirty="0">
                <a:latin typeface="Arial"/>
                <a:cs typeface="Arial"/>
              </a:rPr>
              <a:t>Amplification,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filtering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2940" y="1417320"/>
            <a:ext cx="7470140" cy="179197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  <a:tabLst>
                <a:tab pos="380365" algn="l"/>
              </a:tabLst>
            </a:pPr>
            <a:r>
              <a:rPr sz="2400" baseline="12152" dirty="0">
                <a:solidFill>
                  <a:srgbClr val="996666"/>
                </a:solidFill>
                <a:latin typeface="UnDotum"/>
                <a:cs typeface="UnDotum"/>
              </a:rPr>
              <a:t>	</a:t>
            </a:r>
            <a:r>
              <a:rPr sz="2000" b="1" spc="-5" dirty="0">
                <a:latin typeface="Arial"/>
                <a:cs typeface="Arial"/>
              </a:rPr>
              <a:t>Channel (Transmission medium)</a:t>
            </a:r>
            <a:endParaRPr sz="2000">
              <a:latin typeface="Arial"/>
              <a:cs typeface="Arial"/>
            </a:endParaRPr>
          </a:p>
          <a:p>
            <a:pPr marL="38100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medium </a:t>
            </a:r>
            <a:r>
              <a:rPr sz="2000" dirty="0">
                <a:latin typeface="Arial"/>
                <a:cs typeface="Arial"/>
              </a:rPr>
              <a:t>that bridges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distance </a:t>
            </a:r>
            <a:r>
              <a:rPr sz="2000" spc="-5" dirty="0">
                <a:latin typeface="Arial"/>
                <a:cs typeface="Arial"/>
              </a:rPr>
              <a:t>from </a:t>
            </a:r>
            <a:r>
              <a:rPr sz="2000" dirty="0">
                <a:latin typeface="Arial"/>
                <a:cs typeface="Arial"/>
              </a:rPr>
              <a:t>source </a:t>
            </a:r>
            <a:r>
              <a:rPr sz="2000" spc="-5" dirty="0">
                <a:latin typeface="Arial"/>
                <a:cs typeface="Arial"/>
              </a:rPr>
              <a:t>to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destination.</a:t>
            </a:r>
            <a:endParaRPr sz="2000">
              <a:latin typeface="Arial"/>
              <a:cs typeface="Arial"/>
            </a:endParaRPr>
          </a:p>
          <a:p>
            <a:pPr marL="381000" marR="934719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Arial"/>
                <a:cs typeface="Arial"/>
              </a:rPr>
              <a:t>eg: </a:t>
            </a:r>
            <a:r>
              <a:rPr sz="2000" spc="-5" dirty="0">
                <a:latin typeface="Arial"/>
                <a:cs typeface="Arial"/>
              </a:rPr>
              <a:t>Atmosphere (free </a:t>
            </a:r>
            <a:r>
              <a:rPr sz="2000" dirty="0">
                <a:latin typeface="Arial"/>
                <a:cs typeface="Arial"/>
              </a:rPr>
              <a:t>space), </a:t>
            </a:r>
            <a:r>
              <a:rPr sz="2000" spc="-5" dirty="0">
                <a:latin typeface="Arial"/>
                <a:cs typeface="Arial"/>
              </a:rPr>
              <a:t>coaxial </a:t>
            </a:r>
            <a:r>
              <a:rPr sz="2000" dirty="0">
                <a:latin typeface="Arial"/>
                <a:cs typeface="Arial"/>
              </a:rPr>
              <a:t>cable, </a:t>
            </a:r>
            <a:r>
              <a:rPr sz="2000" spc="-5" dirty="0">
                <a:latin typeface="Arial"/>
                <a:cs typeface="Arial"/>
              </a:rPr>
              <a:t>fiber optic,  waveguide</a:t>
            </a:r>
            <a:endParaRPr sz="2000">
              <a:latin typeface="Arial"/>
              <a:cs typeface="Arial"/>
            </a:endParaRPr>
          </a:p>
          <a:p>
            <a:pPr marL="381000">
              <a:lnSpc>
                <a:spcPct val="100000"/>
              </a:lnSpc>
              <a:spcBef>
                <a:spcPts val="650"/>
              </a:spcBef>
            </a:pPr>
            <a:r>
              <a:rPr sz="1800" spc="-10" dirty="0">
                <a:solidFill>
                  <a:srgbClr val="C84402"/>
                </a:solidFill>
                <a:latin typeface="Arial"/>
                <a:cs typeface="Arial"/>
              </a:rPr>
              <a:t>Signal undergoes degradation </a:t>
            </a:r>
            <a:r>
              <a:rPr sz="1800" spc="-5" dirty="0">
                <a:solidFill>
                  <a:srgbClr val="C84402"/>
                </a:solidFill>
                <a:latin typeface="Arial"/>
                <a:cs typeface="Arial"/>
              </a:rPr>
              <a:t>from noise, </a:t>
            </a:r>
            <a:r>
              <a:rPr sz="1800" spc="-10" dirty="0">
                <a:solidFill>
                  <a:srgbClr val="C84402"/>
                </a:solidFill>
                <a:latin typeface="Arial"/>
                <a:cs typeface="Arial"/>
              </a:rPr>
              <a:t>interference and</a:t>
            </a:r>
            <a:r>
              <a:rPr sz="1800" spc="70" dirty="0">
                <a:solidFill>
                  <a:srgbClr val="C84402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C84402"/>
                </a:solidFill>
                <a:latin typeface="Arial"/>
                <a:cs typeface="Arial"/>
              </a:rPr>
              <a:t>distortion.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54059" y="6415950"/>
            <a:ext cx="281305" cy="25463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Arial Black"/>
                <a:cs typeface="Arial Black"/>
              </a:rPr>
              <a:t>7</a:t>
            </a:fld>
            <a:endParaRPr sz="1200">
              <a:latin typeface="Arial Black"/>
              <a:cs typeface="Arial Black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3050" y="383540"/>
            <a:ext cx="7725409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spc="-5" dirty="0"/>
              <a:t>Elements </a:t>
            </a:r>
            <a:r>
              <a:rPr sz="3800" dirty="0"/>
              <a:t>of </a:t>
            </a:r>
            <a:r>
              <a:rPr sz="3800" spc="-5" dirty="0"/>
              <a:t>Communication</a:t>
            </a:r>
            <a:r>
              <a:rPr sz="3800" spc="-20" dirty="0"/>
              <a:t> </a:t>
            </a:r>
            <a:r>
              <a:rPr sz="3800" dirty="0"/>
              <a:t>system</a:t>
            </a:r>
            <a:endParaRPr sz="3800"/>
          </a:p>
        </p:txBody>
      </p:sp>
      <p:sp>
        <p:nvSpPr>
          <p:cNvPr id="4" name="object 4"/>
          <p:cNvSpPr txBox="1"/>
          <p:nvPr/>
        </p:nvSpPr>
        <p:spPr>
          <a:xfrm>
            <a:off x="991869" y="3737609"/>
            <a:ext cx="185420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10" dirty="0">
                <a:solidFill>
                  <a:srgbClr val="FFCC00"/>
                </a:solidFill>
                <a:latin typeface="UnDotum"/>
                <a:cs typeface="UnDotum"/>
              </a:rPr>
              <a:t></a:t>
            </a:r>
            <a:endParaRPr sz="1250">
              <a:latin typeface="UnDotum"/>
              <a:cs typeface="UnDot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77619" y="3712209"/>
            <a:ext cx="6706234" cy="1678939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12700" marR="5080">
              <a:lnSpc>
                <a:spcPts val="1730"/>
              </a:lnSpc>
              <a:spcBef>
                <a:spcPts val="515"/>
              </a:spcBef>
            </a:pPr>
            <a:r>
              <a:rPr sz="1800" spc="-5" dirty="0">
                <a:latin typeface="Arial"/>
                <a:cs typeface="Arial"/>
              </a:rPr>
              <a:t>Transmission systems </a:t>
            </a:r>
            <a:r>
              <a:rPr sz="1800" dirty="0">
                <a:latin typeface="Arial"/>
                <a:cs typeface="Arial"/>
              </a:rPr>
              <a:t>can </a:t>
            </a:r>
            <a:r>
              <a:rPr sz="1800" spc="-5" dirty="0">
                <a:latin typeface="Arial"/>
                <a:cs typeface="Arial"/>
              </a:rPr>
              <a:t>be evaluated </a:t>
            </a:r>
            <a:r>
              <a:rPr sz="1800" spc="-10" dirty="0">
                <a:latin typeface="Arial"/>
                <a:cs typeface="Arial"/>
              </a:rPr>
              <a:t>according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five (5) </a:t>
            </a:r>
            <a:r>
              <a:rPr sz="1800" spc="-10" dirty="0">
                <a:latin typeface="Arial"/>
                <a:cs typeface="Arial"/>
              </a:rPr>
              <a:t>main  </a:t>
            </a:r>
            <a:r>
              <a:rPr sz="1800" spc="-5" dirty="0">
                <a:latin typeface="Arial"/>
                <a:cs typeface="Arial"/>
              </a:rPr>
              <a:t>criteria: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250">
              <a:latin typeface="Arial"/>
              <a:cs typeface="Arial"/>
            </a:endParaRPr>
          </a:p>
          <a:p>
            <a:pPr marL="184150">
              <a:lnSpc>
                <a:spcPct val="100000"/>
              </a:lnSpc>
              <a:tabLst>
                <a:tab pos="2926715" algn="l"/>
              </a:tabLst>
            </a:pPr>
            <a:r>
              <a:rPr sz="1800" dirty="0">
                <a:solidFill>
                  <a:srgbClr val="C84402"/>
                </a:solidFill>
                <a:latin typeface="UnDotum"/>
                <a:cs typeface="UnDotum"/>
              </a:rPr>
              <a:t></a:t>
            </a:r>
            <a:r>
              <a:rPr sz="1800" spc="-40" dirty="0">
                <a:solidFill>
                  <a:srgbClr val="C84402"/>
                </a:solidFill>
                <a:latin typeface="UnDotum"/>
                <a:cs typeface="UnDotum"/>
              </a:rPr>
              <a:t> </a:t>
            </a:r>
            <a:r>
              <a:rPr sz="1800" spc="-5" dirty="0">
                <a:solidFill>
                  <a:srgbClr val="C84402"/>
                </a:solidFill>
                <a:latin typeface="Arial"/>
                <a:cs typeface="Arial"/>
              </a:rPr>
              <a:t>Capacity	</a:t>
            </a:r>
            <a:r>
              <a:rPr sz="1800" dirty="0">
                <a:solidFill>
                  <a:srgbClr val="C84402"/>
                </a:solidFill>
                <a:latin typeface="UnDotum"/>
                <a:cs typeface="UnDotum"/>
              </a:rPr>
              <a:t></a:t>
            </a:r>
            <a:r>
              <a:rPr sz="1800" spc="-50" dirty="0">
                <a:solidFill>
                  <a:srgbClr val="C84402"/>
                </a:solidFill>
                <a:latin typeface="UnDotum"/>
                <a:cs typeface="UnDotum"/>
              </a:rPr>
              <a:t> </a:t>
            </a:r>
            <a:r>
              <a:rPr sz="1800" spc="-10" dirty="0">
                <a:solidFill>
                  <a:srgbClr val="C84402"/>
                </a:solidFill>
                <a:latin typeface="Arial"/>
                <a:cs typeface="Arial"/>
              </a:rPr>
              <a:t>Performance</a:t>
            </a:r>
            <a:endParaRPr sz="1800">
              <a:latin typeface="Arial"/>
              <a:cs typeface="Arial"/>
            </a:endParaRPr>
          </a:p>
          <a:p>
            <a:pPr marL="184150">
              <a:lnSpc>
                <a:spcPct val="100000"/>
              </a:lnSpc>
              <a:spcBef>
                <a:spcPts val="60"/>
              </a:spcBef>
              <a:tabLst>
                <a:tab pos="2926715" algn="l"/>
              </a:tabLst>
            </a:pPr>
            <a:r>
              <a:rPr sz="1800" dirty="0">
                <a:solidFill>
                  <a:srgbClr val="C84402"/>
                </a:solidFill>
                <a:latin typeface="UnDotum"/>
                <a:cs typeface="UnDotum"/>
              </a:rPr>
              <a:t></a:t>
            </a:r>
            <a:r>
              <a:rPr sz="1800" spc="-40" dirty="0">
                <a:solidFill>
                  <a:srgbClr val="C84402"/>
                </a:solidFill>
                <a:latin typeface="UnDotum"/>
                <a:cs typeface="UnDotum"/>
              </a:rPr>
              <a:t> </a:t>
            </a:r>
            <a:r>
              <a:rPr sz="1800" spc="-5" dirty="0">
                <a:solidFill>
                  <a:srgbClr val="C84402"/>
                </a:solidFill>
                <a:latin typeface="Arial"/>
                <a:cs typeface="Arial"/>
              </a:rPr>
              <a:t>Distance	</a:t>
            </a:r>
            <a:r>
              <a:rPr sz="1800" dirty="0">
                <a:solidFill>
                  <a:srgbClr val="C84402"/>
                </a:solidFill>
                <a:latin typeface="UnDotum"/>
                <a:cs typeface="UnDotum"/>
              </a:rPr>
              <a:t></a:t>
            </a:r>
            <a:r>
              <a:rPr sz="1800" spc="-50" dirty="0">
                <a:solidFill>
                  <a:srgbClr val="C84402"/>
                </a:solidFill>
                <a:latin typeface="UnDotum"/>
                <a:cs typeface="UnDotum"/>
              </a:rPr>
              <a:t> </a:t>
            </a:r>
            <a:r>
              <a:rPr sz="1800" spc="-5" dirty="0">
                <a:solidFill>
                  <a:srgbClr val="C84402"/>
                </a:solidFill>
                <a:latin typeface="Arial"/>
                <a:cs typeface="Arial"/>
              </a:rPr>
              <a:t>Security</a:t>
            </a:r>
            <a:endParaRPr sz="1800">
              <a:latin typeface="Arial"/>
              <a:cs typeface="Arial"/>
            </a:endParaRPr>
          </a:p>
          <a:p>
            <a:pPr marL="184150">
              <a:lnSpc>
                <a:spcPct val="100000"/>
              </a:lnSpc>
              <a:spcBef>
                <a:spcPts val="10"/>
              </a:spcBef>
            </a:pPr>
            <a:r>
              <a:rPr sz="1800" dirty="0">
                <a:solidFill>
                  <a:srgbClr val="C84402"/>
                </a:solidFill>
                <a:latin typeface="UnDotum"/>
                <a:cs typeface="UnDotum"/>
              </a:rPr>
              <a:t> </a:t>
            </a:r>
            <a:r>
              <a:rPr sz="1800" spc="-5" dirty="0">
                <a:solidFill>
                  <a:srgbClr val="C84402"/>
                </a:solidFill>
                <a:latin typeface="Arial"/>
                <a:cs typeface="Arial"/>
              </a:rPr>
              <a:t>Cost </a:t>
            </a:r>
            <a:r>
              <a:rPr sz="1800" spc="-15" dirty="0">
                <a:solidFill>
                  <a:srgbClr val="C84402"/>
                </a:solidFill>
                <a:latin typeface="Arial"/>
                <a:cs typeface="Arial"/>
              </a:rPr>
              <a:t>which </a:t>
            </a:r>
            <a:r>
              <a:rPr sz="1800" spc="-5" dirty="0">
                <a:solidFill>
                  <a:srgbClr val="C84402"/>
                </a:solidFill>
                <a:latin typeface="Arial"/>
                <a:cs typeface="Arial"/>
              </a:rPr>
              <a:t>include </a:t>
            </a:r>
            <a:r>
              <a:rPr sz="1800" spc="-10" dirty="0">
                <a:solidFill>
                  <a:srgbClr val="C84402"/>
                </a:solidFill>
                <a:latin typeface="Arial"/>
                <a:cs typeface="Arial"/>
              </a:rPr>
              <a:t>installation, operation and</a:t>
            </a:r>
            <a:r>
              <a:rPr sz="1800" spc="15" dirty="0">
                <a:solidFill>
                  <a:srgbClr val="C84402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C84402"/>
                </a:solidFill>
                <a:latin typeface="Arial"/>
                <a:cs typeface="Arial"/>
              </a:rPr>
              <a:t>maintenance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2940" y="1633220"/>
            <a:ext cx="7795259" cy="4127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The </a:t>
            </a:r>
            <a:r>
              <a:rPr sz="2000" spc="-10" dirty="0">
                <a:latin typeface="Arial"/>
                <a:cs typeface="Arial"/>
              </a:rPr>
              <a:t>two </a:t>
            </a:r>
            <a:r>
              <a:rPr sz="2000" spc="-5" dirty="0">
                <a:latin typeface="Arial"/>
                <a:cs typeface="Arial"/>
              </a:rPr>
              <a:t>main </a:t>
            </a:r>
            <a:r>
              <a:rPr sz="2000" dirty="0">
                <a:latin typeface="Arial"/>
                <a:cs typeface="Arial"/>
              </a:rPr>
              <a:t>categories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dirty="0">
                <a:latin typeface="Arial"/>
                <a:cs typeface="Arial"/>
              </a:rPr>
              <a:t>channel commonly used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are: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50">
              <a:latin typeface="Arial"/>
              <a:cs typeface="Arial"/>
            </a:endParaRPr>
          </a:p>
          <a:p>
            <a:pPr marL="781050" indent="-285750">
              <a:lnSpc>
                <a:spcPct val="100000"/>
              </a:lnSpc>
              <a:buClr>
                <a:srgbClr val="FFCC00"/>
              </a:buClr>
              <a:buSzPct val="70000"/>
              <a:buFont typeface="UnDotum"/>
              <a:buChar char=""/>
              <a:tabLst>
                <a:tab pos="781050" algn="l"/>
              </a:tabLst>
            </a:pPr>
            <a:r>
              <a:rPr sz="2000" b="1" spc="-5" dirty="0">
                <a:latin typeface="Arial"/>
                <a:cs typeface="Arial"/>
              </a:rPr>
              <a:t>Line (conducted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media)</a:t>
            </a:r>
            <a:endParaRPr sz="2000">
              <a:latin typeface="Arial"/>
              <a:cs typeface="Arial"/>
            </a:endParaRPr>
          </a:p>
          <a:p>
            <a:pPr marL="1180465" marR="55880" lvl="1" indent="-228600">
              <a:lnSpc>
                <a:spcPct val="100000"/>
              </a:lnSpc>
              <a:spcBef>
                <a:spcPts val="500"/>
              </a:spcBef>
              <a:buClr>
                <a:srgbClr val="807E3E"/>
              </a:buClr>
              <a:buSzPct val="65000"/>
              <a:buFont typeface="UnDotum"/>
              <a:buChar char=""/>
              <a:tabLst>
                <a:tab pos="1181100" algn="l"/>
              </a:tabLst>
            </a:pP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channel </a:t>
            </a:r>
            <a:r>
              <a:rPr sz="2000" spc="-5" dirty="0">
                <a:latin typeface="Arial"/>
                <a:cs typeface="Arial"/>
              </a:rPr>
              <a:t>is </a:t>
            </a:r>
            <a:r>
              <a:rPr sz="2000" dirty="0">
                <a:latin typeface="Arial"/>
                <a:cs typeface="Arial"/>
              </a:rPr>
              <a:t>made up </a:t>
            </a:r>
            <a:r>
              <a:rPr sz="2000" spc="-5" dirty="0">
                <a:latin typeface="Arial"/>
                <a:cs typeface="Arial"/>
              </a:rPr>
              <a:t>metallic </a:t>
            </a:r>
            <a:r>
              <a:rPr sz="2000" dirty="0">
                <a:latin typeface="Arial"/>
                <a:cs typeface="Arial"/>
              </a:rPr>
              <a:t>cable (such as coaxial  cable, </a:t>
            </a:r>
            <a:r>
              <a:rPr sz="2000" spc="-5" dirty="0">
                <a:latin typeface="Arial"/>
                <a:cs typeface="Arial"/>
              </a:rPr>
              <a:t>twisted </a:t>
            </a:r>
            <a:r>
              <a:rPr sz="2000" dirty="0">
                <a:latin typeface="Arial"/>
                <a:cs typeface="Arial"/>
              </a:rPr>
              <a:t>pair, parallel </a:t>
            </a:r>
            <a:r>
              <a:rPr sz="2000" spc="-5" dirty="0">
                <a:latin typeface="Arial"/>
                <a:cs typeface="Arial"/>
              </a:rPr>
              <a:t>wires, </a:t>
            </a:r>
            <a:r>
              <a:rPr sz="200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others) </a:t>
            </a:r>
            <a:r>
              <a:rPr sz="2000" dirty="0">
                <a:latin typeface="Arial"/>
                <a:cs typeface="Arial"/>
              </a:rPr>
              <a:t>or </a:t>
            </a:r>
            <a:r>
              <a:rPr sz="2000" spc="-5" dirty="0">
                <a:latin typeface="Arial"/>
                <a:cs typeface="Arial"/>
              </a:rPr>
              <a:t>fibre optic  </a:t>
            </a:r>
            <a:r>
              <a:rPr sz="2000" dirty="0">
                <a:latin typeface="Arial"/>
                <a:cs typeface="Arial"/>
              </a:rPr>
              <a:t>cable.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Clr>
                <a:srgbClr val="807E3E"/>
              </a:buClr>
              <a:buFont typeface="UnDotum"/>
              <a:buChar char=""/>
            </a:pPr>
            <a:endParaRPr sz="2950">
              <a:latin typeface="Arial"/>
              <a:cs typeface="Arial"/>
            </a:endParaRPr>
          </a:p>
          <a:p>
            <a:pPr marL="781050" indent="-285750">
              <a:lnSpc>
                <a:spcPct val="100000"/>
              </a:lnSpc>
              <a:buClr>
                <a:srgbClr val="FFCC00"/>
              </a:buClr>
              <a:buSzPct val="70000"/>
              <a:buFont typeface="UnDotum"/>
              <a:buChar char=""/>
              <a:tabLst>
                <a:tab pos="781050" algn="l"/>
              </a:tabLst>
            </a:pPr>
            <a:r>
              <a:rPr sz="2000" b="1" spc="-5" dirty="0">
                <a:latin typeface="Arial"/>
                <a:cs typeface="Arial"/>
              </a:rPr>
              <a:t>Free </a:t>
            </a:r>
            <a:r>
              <a:rPr sz="2000" b="1" dirty="0">
                <a:latin typeface="Arial"/>
                <a:cs typeface="Arial"/>
              </a:rPr>
              <a:t>space or </a:t>
            </a:r>
            <a:r>
              <a:rPr sz="2000" b="1" spc="-5" dirty="0">
                <a:latin typeface="Arial"/>
                <a:cs typeface="Arial"/>
              </a:rPr>
              <a:t>radiated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media</a:t>
            </a:r>
            <a:endParaRPr sz="2000">
              <a:latin typeface="Arial"/>
              <a:cs typeface="Arial"/>
            </a:endParaRPr>
          </a:p>
          <a:p>
            <a:pPr marL="1180465" marR="519430" lvl="1" indent="-228600">
              <a:lnSpc>
                <a:spcPct val="100000"/>
              </a:lnSpc>
              <a:spcBef>
                <a:spcPts val="500"/>
              </a:spcBef>
              <a:buClr>
                <a:srgbClr val="807E3E"/>
              </a:buClr>
              <a:buSzPct val="65000"/>
              <a:buFont typeface="UnDotum"/>
              <a:buChar char=""/>
              <a:tabLst>
                <a:tab pos="1181100" algn="l"/>
              </a:tabLst>
            </a:pPr>
            <a:r>
              <a:rPr sz="2000" spc="-5" dirty="0">
                <a:latin typeface="Arial"/>
                <a:cs typeface="Arial"/>
              </a:rPr>
              <a:t>This </a:t>
            </a:r>
            <a:r>
              <a:rPr sz="2000" dirty="0">
                <a:latin typeface="Arial"/>
                <a:cs typeface="Arial"/>
              </a:rPr>
              <a:t>is </a:t>
            </a:r>
            <a:r>
              <a:rPr sz="2000" spc="-5" dirty="0">
                <a:latin typeface="Arial"/>
                <a:cs typeface="Arial"/>
              </a:rPr>
              <a:t>the medium where the transmission </a:t>
            </a:r>
            <a:r>
              <a:rPr sz="2000" dirty="0">
                <a:latin typeface="Arial"/>
                <a:cs typeface="Arial"/>
              </a:rPr>
              <a:t>of signal </a:t>
            </a:r>
            <a:r>
              <a:rPr sz="2000" spc="-5" dirty="0">
                <a:latin typeface="Arial"/>
                <a:cs typeface="Arial"/>
              </a:rPr>
              <a:t>is  </a:t>
            </a:r>
            <a:r>
              <a:rPr sz="2000" dirty="0">
                <a:latin typeface="Arial"/>
                <a:cs typeface="Arial"/>
              </a:rPr>
              <a:t>carried out by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propagation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dirty="0">
                <a:latin typeface="Arial"/>
                <a:cs typeface="Arial"/>
              </a:rPr>
              <a:t>electromagnet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wave.</a:t>
            </a:r>
            <a:endParaRPr sz="2000">
              <a:latin typeface="Arial"/>
              <a:cs typeface="Arial"/>
            </a:endParaRPr>
          </a:p>
          <a:p>
            <a:pPr marL="1180465" marR="1137920" lvl="1" indent="-228600">
              <a:lnSpc>
                <a:spcPct val="100000"/>
              </a:lnSpc>
              <a:spcBef>
                <a:spcPts val="500"/>
              </a:spcBef>
              <a:buClr>
                <a:srgbClr val="807E3E"/>
              </a:buClr>
              <a:buSzPct val="65000"/>
              <a:buFont typeface="UnDotum"/>
              <a:buChar char=""/>
              <a:tabLst>
                <a:tab pos="1181100" algn="l"/>
              </a:tabLst>
            </a:pPr>
            <a:r>
              <a:rPr sz="2000" spc="-5" dirty="0">
                <a:latin typeface="Arial"/>
                <a:cs typeface="Arial"/>
              </a:rPr>
              <a:t>The main applications </a:t>
            </a:r>
            <a:r>
              <a:rPr sz="2000" dirty="0">
                <a:latin typeface="Arial"/>
                <a:cs typeface="Arial"/>
              </a:rPr>
              <a:t>are </a:t>
            </a:r>
            <a:r>
              <a:rPr sz="2000" spc="-5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radio broadcasting,  </a:t>
            </a:r>
            <a:r>
              <a:rPr sz="2000" spc="-5" dirty="0">
                <a:latin typeface="Arial"/>
                <a:cs typeface="Arial"/>
              </a:rPr>
              <a:t>microwaves </a:t>
            </a:r>
            <a:r>
              <a:rPr sz="200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satellites </a:t>
            </a:r>
            <a:r>
              <a:rPr sz="2000" dirty="0">
                <a:latin typeface="Arial"/>
                <a:cs typeface="Arial"/>
              </a:rPr>
              <a:t>transmission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systems.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54059" y="6415950"/>
            <a:ext cx="281305" cy="25463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Arial Black"/>
                <a:cs typeface="Arial Black"/>
              </a:rPr>
              <a:t>8</a:t>
            </a:fld>
            <a:endParaRPr sz="120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3050" y="383540"/>
            <a:ext cx="7725409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spc="-5" dirty="0"/>
              <a:t>Elements </a:t>
            </a:r>
            <a:r>
              <a:rPr sz="3800" dirty="0"/>
              <a:t>of </a:t>
            </a:r>
            <a:r>
              <a:rPr sz="3800" spc="-5" dirty="0"/>
              <a:t>Communication</a:t>
            </a:r>
            <a:r>
              <a:rPr sz="3800" spc="-20" dirty="0"/>
              <a:t> </a:t>
            </a:r>
            <a:r>
              <a:rPr sz="3800" dirty="0"/>
              <a:t>system</a:t>
            </a:r>
            <a:endParaRPr sz="3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39" y="1979929"/>
            <a:ext cx="6862445" cy="3455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6550" indent="-285750">
              <a:lnSpc>
                <a:spcPct val="100000"/>
              </a:lnSpc>
              <a:spcBef>
                <a:spcPts val="100"/>
              </a:spcBef>
              <a:buClr>
                <a:srgbClr val="FFCC00"/>
              </a:buClr>
              <a:buSzPct val="180000"/>
              <a:buFont typeface="Arial"/>
              <a:buChar char="•"/>
              <a:tabLst>
                <a:tab pos="336550" algn="l"/>
              </a:tabLst>
            </a:pPr>
            <a:r>
              <a:rPr sz="2000" b="1" dirty="0">
                <a:latin typeface="Arial"/>
                <a:cs typeface="Arial"/>
              </a:rPr>
              <a:t>Loses in </a:t>
            </a:r>
            <a:r>
              <a:rPr sz="2000" b="1" spc="-5" dirty="0">
                <a:latin typeface="Arial"/>
                <a:cs typeface="Arial"/>
              </a:rPr>
              <a:t>medium of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transmission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FFCC00"/>
              </a:buClr>
              <a:buFont typeface="Arial"/>
              <a:buChar char="•"/>
            </a:pPr>
            <a:endParaRPr sz="3900">
              <a:latin typeface="Arial"/>
              <a:cs typeface="Arial"/>
            </a:endParaRPr>
          </a:p>
          <a:p>
            <a:pPr marL="735965" marR="43180" lvl="1" indent="-228600">
              <a:lnSpc>
                <a:spcPct val="100000"/>
              </a:lnSpc>
              <a:buClr>
                <a:srgbClr val="807E3E"/>
              </a:buClr>
              <a:buSzPct val="180555"/>
              <a:buChar char="•"/>
              <a:tabLst>
                <a:tab pos="736600" algn="l"/>
                <a:tab pos="1821814" algn="l"/>
              </a:tabLst>
            </a:pPr>
            <a:r>
              <a:rPr sz="1800" spc="-15" dirty="0">
                <a:latin typeface="Arial"/>
                <a:cs typeface="Arial"/>
              </a:rPr>
              <a:t>However,	</a:t>
            </a:r>
            <a:r>
              <a:rPr sz="1800" spc="-5" dirty="0">
                <a:latin typeface="Arial"/>
                <a:cs typeface="Arial"/>
              </a:rPr>
              <a:t>each </a:t>
            </a:r>
            <a:r>
              <a:rPr sz="1800" spc="-10" dirty="0">
                <a:latin typeface="Arial"/>
                <a:cs typeface="Arial"/>
              </a:rPr>
              <a:t>medium introduces </a:t>
            </a:r>
            <a:r>
              <a:rPr sz="1800" spc="-5" dirty="0">
                <a:latin typeface="Arial"/>
                <a:cs typeface="Arial"/>
              </a:rPr>
              <a:t>losses termed </a:t>
            </a:r>
            <a:r>
              <a:rPr sz="1800" spc="-10" dirty="0">
                <a:latin typeface="Arial"/>
                <a:cs typeface="Arial"/>
              </a:rPr>
              <a:t>as  attenuation, </a:t>
            </a:r>
            <a:r>
              <a:rPr sz="1800" spc="-5" dirty="0">
                <a:latin typeface="Arial"/>
                <a:cs typeface="Arial"/>
              </a:rPr>
              <a:t>distortion </a:t>
            </a:r>
            <a:r>
              <a:rPr sz="1800" spc="-10" dirty="0">
                <a:latin typeface="Arial"/>
                <a:cs typeface="Arial"/>
              </a:rPr>
              <a:t>and adds noise </a:t>
            </a:r>
            <a:r>
              <a:rPr sz="1800" spc="-5" dirty="0">
                <a:latin typeface="Arial"/>
                <a:cs typeface="Arial"/>
              </a:rPr>
              <a:t>to </a:t>
            </a:r>
            <a:r>
              <a:rPr sz="1800" dirty="0">
                <a:latin typeface="Arial"/>
                <a:cs typeface="Arial"/>
              </a:rPr>
              <a:t>some </a:t>
            </a:r>
            <a:r>
              <a:rPr sz="1800" spc="-10" dirty="0">
                <a:latin typeface="Arial"/>
                <a:cs typeface="Arial"/>
              </a:rPr>
              <a:t>degree </a:t>
            </a:r>
            <a:r>
              <a:rPr sz="1800" spc="-5" dirty="0">
                <a:latin typeface="Arial"/>
                <a:cs typeface="Arial"/>
              </a:rPr>
              <a:t>to the  transmitted </a:t>
            </a:r>
            <a:r>
              <a:rPr sz="1800" spc="-10" dirty="0">
                <a:latin typeface="Arial"/>
                <a:cs typeface="Arial"/>
              </a:rPr>
              <a:t>signal.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10" dirty="0">
                <a:latin typeface="Arial"/>
                <a:cs typeface="Arial"/>
              </a:rPr>
              <a:t>amount of attenuation, </a:t>
            </a:r>
            <a:r>
              <a:rPr sz="1800" spc="-5" dirty="0">
                <a:latin typeface="Arial"/>
                <a:cs typeface="Arial"/>
              </a:rPr>
              <a:t>distortion </a:t>
            </a:r>
            <a:r>
              <a:rPr sz="1800" spc="-10" dirty="0">
                <a:latin typeface="Arial"/>
                <a:cs typeface="Arial"/>
              </a:rPr>
              <a:t>and  noise depends on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spc="-10" dirty="0">
                <a:latin typeface="Arial"/>
                <a:cs typeface="Arial"/>
              </a:rPr>
              <a:t>type </a:t>
            </a:r>
            <a:r>
              <a:rPr sz="1800" spc="-5" dirty="0">
                <a:latin typeface="Arial"/>
                <a:cs typeface="Arial"/>
              </a:rPr>
              <a:t>of transmission </a:t>
            </a:r>
            <a:r>
              <a:rPr sz="1800" spc="-10" dirty="0">
                <a:latin typeface="Arial"/>
                <a:cs typeface="Arial"/>
              </a:rPr>
              <a:t>medium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used.</a:t>
            </a:r>
            <a:endParaRPr sz="1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807E3E"/>
              </a:buClr>
              <a:buFont typeface="Arial"/>
              <a:buChar char="•"/>
            </a:pP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Clr>
                <a:srgbClr val="807E3E"/>
              </a:buClr>
              <a:buFont typeface="Arial"/>
              <a:buChar char="•"/>
            </a:pPr>
            <a:endParaRPr sz="2300">
              <a:latin typeface="Arial"/>
              <a:cs typeface="Arial"/>
            </a:endParaRPr>
          </a:p>
          <a:p>
            <a:pPr marL="735965" marR="263525" lvl="1" indent="-228600">
              <a:lnSpc>
                <a:spcPct val="100000"/>
              </a:lnSpc>
              <a:buClr>
                <a:srgbClr val="807E3E"/>
              </a:buClr>
              <a:buSzPct val="180555"/>
              <a:buChar char="•"/>
              <a:tabLst>
                <a:tab pos="736600" algn="l"/>
              </a:tabLst>
            </a:pPr>
            <a:r>
              <a:rPr sz="1800" spc="-5" dirty="0">
                <a:latin typeface="Arial"/>
                <a:cs typeface="Arial"/>
              </a:rPr>
              <a:t>There is normally </a:t>
            </a:r>
            <a:r>
              <a:rPr sz="1800" spc="-10" dirty="0">
                <a:latin typeface="Arial"/>
                <a:cs typeface="Arial"/>
              </a:rPr>
              <a:t>no </a:t>
            </a:r>
            <a:r>
              <a:rPr sz="1800" spc="-5" dirty="0">
                <a:latin typeface="Arial"/>
                <a:cs typeface="Arial"/>
              </a:rPr>
              <a:t>signal processing in the transmission  medium, it is just </a:t>
            </a:r>
            <a:r>
              <a:rPr sz="1800" spc="-10" dirty="0">
                <a:latin typeface="Arial"/>
                <a:cs typeface="Arial"/>
              </a:rPr>
              <a:t>the medium </a:t>
            </a:r>
            <a:r>
              <a:rPr sz="1800" spc="-15" dirty="0">
                <a:latin typeface="Arial"/>
                <a:cs typeface="Arial"/>
              </a:rPr>
              <a:t>where </a:t>
            </a:r>
            <a:r>
              <a:rPr sz="1800" spc="-5" dirty="0">
                <a:latin typeface="Arial"/>
                <a:cs typeface="Arial"/>
              </a:rPr>
              <a:t>the transmitter is  connected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the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receiver.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54059" y="6415950"/>
            <a:ext cx="281305" cy="25463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Arial Black"/>
                <a:cs typeface="Arial Black"/>
              </a:rPr>
              <a:t>9</a:t>
            </a:fld>
            <a:endParaRPr sz="120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21</a:t>
            </a:r>
            <a:r>
              <a:rPr spc="5" dirty="0"/>
              <a:t>/</a:t>
            </a:r>
            <a:r>
              <a:rPr dirty="0"/>
              <a:t>06</a:t>
            </a:r>
            <a:r>
              <a:rPr spc="-5" dirty="0"/>
              <a:t>/</a:t>
            </a:r>
            <a:r>
              <a:rPr spc="10" dirty="0"/>
              <a:t>1</a:t>
            </a:r>
            <a:r>
              <a:rPr dirty="0"/>
              <a:t>5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3050" y="383540"/>
            <a:ext cx="7725409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spc="-5" dirty="0"/>
              <a:t>Elements </a:t>
            </a:r>
            <a:r>
              <a:rPr sz="3800" dirty="0"/>
              <a:t>of </a:t>
            </a:r>
            <a:r>
              <a:rPr sz="3800" spc="-5" dirty="0"/>
              <a:t>Communication</a:t>
            </a:r>
            <a:r>
              <a:rPr sz="3800" spc="-20" dirty="0"/>
              <a:t> </a:t>
            </a:r>
            <a:r>
              <a:rPr sz="3800" dirty="0"/>
              <a:t>system</a:t>
            </a:r>
            <a:endParaRPr sz="3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2728</Words>
  <Application>Microsoft Macintosh PowerPoint</Application>
  <PresentationFormat>On-screen Show (4:3)</PresentationFormat>
  <Paragraphs>574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3" baseType="lpstr">
      <vt:lpstr>Arial</vt:lpstr>
      <vt:lpstr>Arial Black</vt:lpstr>
      <vt:lpstr>Calibri</vt:lpstr>
      <vt:lpstr>Symbol</vt:lpstr>
      <vt:lpstr>Times New Roman</vt:lpstr>
      <vt:lpstr>UnDotum</vt:lpstr>
      <vt:lpstr>Office Theme</vt:lpstr>
      <vt:lpstr>PowerPoint Presentation</vt:lpstr>
      <vt:lpstr>Communications</vt:lpstr>
      <vt:lpstr>Requirements</vt:lpstr>
      <vt:lpstr>Requirements</vt:lpstr>
      <vt:lpstr>Elements of Communication system</vt:lpstr>
      <vt:lpstr>Elements of Communication system</vt:lpstr>
      <vt:lpstr>Elements of Communication system</vt:lpstr>
      <vt:lpstr>Elements of Communication system</vt:lpstr>
      <vt:lpstr>Elements of Communication system</vt:lpstr>
      <vt:lpstr>Elements of Communication system</vt:lpstr>
      <vt:lpstr>Losses in Communication System</vt:lpstr>
      <vt:lpstr>Losses in Communication System</vt:lpstr>
      <vt:lpstr>Analog vs. Digital</vt:lpstr>
      <vt:lpstr>Analog Vs Digital  (Advantages and Disadvantages)</vt:lpstr>
      <vt:lpstr>Baseband vrs Modulated Signal</vt:lpstr>
      <vt:lpstr>Block Diagram of Modulation Process</vt:lpstr>
      <vt:lpstr>Baseband Transmission</vt:lpstr>
      <vt:lpstr>Modulation</vt:lpstr>
      <vt:lpstr>Modulation</vt:lpstr>
      <vt:lpstr>Why Modulate?</vt:lpstr>
      <vt:lpstr>Electromagnetic Frequency Spectrum</vt:lpstr>
      <vt:lpstr>Electromagnetic Frequency Spectrum</vt:lpstr>
      <vt:lpstr>PowerPoint Presentation</vt:lpstr>
      <vt:lpstr>Frequency allocation</vt:lpstr>
      <vt:lpstr>Frequency Bands</vt:lpstr>
      <vt:lpstr>Frequency Bands</vt:lpstr>
      <vt:lpstr>Frequency Bands</vt:lpstr>
      <vt:lpstr>Radio Communication System</vt:lpstr>
      <vt:lpstr>Radio Communication System</vt:lpstr>
      <vt:lpstr>Propagation Waves</vt:lpstr>
      <vt:lpstr>Propagation Waves</vt:lpstr>
      <vt:lpstr>Propagation Waves</vt:lpstr>
      <vt:lpstr>Propagation Waves</vt:lpstr>
      <vt:lpstr>Propagation Waves</vt:lpstr>
      <vt:lpstr>Propagation Waves</vt:lpstr>
      <vt:lpstr>Propagation Waves</vt:lpstr>
      <vt:lpstr>Satellite Communication</vt:lpstr>
      <vt:lpstr>Historical Development</vt:lpstr>
      <vt:lpstr>Historical Development</vt:lpstr>
      <vt:lpstr>Power Measurement (dB, dBm)</vt:lpstr>
      <vt:lpstr>Power Measurement (dB, dBm)</vt:lpstr>
      <vt:lpstr>Power Measurement (dB, dBm)</vt:lpstr>
      <vt:lpstr>Examples</vt:lpstr>
      <vt:lpstr>Examples</vt:lpstr>
      <vt:lpstr>Limitation in a Communication System</vt:lpstr>
      <vt:lpstr>Communication System Chart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1</cp:revision>
  <dcterms:created xsi:type="dcterms:W3CDTF">2020-09-30T20:45:47Z</dcterms:created>
  <dcterms:modified xsi:type="dcterms:W3CDTF">2020-09-30T20:57:23Z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2015-06-21T00:00:00Z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2020-09-30T00:00:00Z</vt:filetime>
  </property>
</Properties>
</file>