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4"/>
  </p:notesMasterIdLst>
  <p:sldIdLst>
    <p:sldId id="257" r:id="rId2"/>
    <p:sldId id="258" r:id="rId3"/>
    <p:sldId id="259" r:id="rId4"/>
    <p:sldId id="261" r:id="rId5"/>
    <p:sldId id="263" r:id="rId6"/>
    <p:sldId id="272" r:id="rId7"/>
    <p:sldId id="264" r:id="rId8"/>
    <p:sldId id="265" r:id="rId9"/>
    <p:sldId id="266" r:id="rId10"/>
    <p:sldId id="267" r:id="rId11"/>
    <p:sldId id="268" r:id="rId12"/>
    <p:sldId id="27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4" autoAdjust="0"/>
    <p:restoredTop sz="94660"/>
  </p:normalViewPr>
  <p:slideViewPr>
    <p:cSldViewPr snapToGrid="0">
      <p:cViewPr>
        <p:scale>
          <a:sx n="94" d="100"/>
          <a:sy n="94" d="100"/>
        </p:scale>
        <p:origin x="114" y="3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DD82C2-C6DD-47F1-A002-C762549CCF85}" type="datetimeFigureOut">
              <a:rPr lang="en-US" smtClean="0"/>
              <a:t>4/15/2024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43752B-D5B7-4AEB-984E-A75997AA6598}" type="slidenum">
              <a:rPr lang="en-US" smtClean="0"/>
              <a:t>‹#›</a:t>
            </a:fld>
            <a:endParaRPr lang="en-US"/>
          </a:p>
        </p:txBody>
      </p:sp>
    </p:spTree>
    <p:extLst>
      <p:ext uri="{BB962C8B-B14F-4D97-AF65-F5344CB8AC3E}">
        <p14:creationId xmlns:p14="http://schemas.microsoft.com/office/powerpoint/2010/main" val="34335940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520BA47-8AD7-4658-91ED-0AA00C1ADBDF}" type="datetimeFigureOut">
              <a:rPr lang="en-US" smtClean="0"/>
              <a:t>4/15/2024</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EBF217B1-9CD7-4A14-AF82-B87806B813D3}" type="slidenum">
              <a:rPr lang="en-US" smtClean="0"/>
              <a:t>‹#›</a:t>
            </a:fld>
            <a:endParaRPr lang="en-US"/>
          </a:p>
        </p:txBody>
      </p:sp>
    </p:spTree>
    <p:extLst>
      <p:ext uri="{BB962C8B-B14F-4D97-AF65-F5344CB8AC3E}">
        <p14:creationId xmlns:p14="http://schemas.microsoft.com/office/powerpoint/2010/main" val="3235920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F520BA47-8AD7-4658-91ED-0AA00C1ADBDF}" type="datetimeFigureOut">
              <a:rPr lang="en-US" smtClean="0"/>
              <a:t>4/15/2024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F217B1-9CD7-4A14-AF82-B87806B813D3}" type="slidenum">
              <a:rPr lang="en-US" smtClean="0"/>
              <a:t>‹#›</a:t>
            </a:fld>
            <a:endParaRPr lang="en-US"/>
          </a:p>
        </p:txBody>
      </p:sp>
    </p:spTree>
    <p:extLst>
      <p:ext uri="{BB962C8B-B14F-4D97-AF65-F5344CB8AC3E}">
        <p14:creationId xmlns:p14="http://schemas.microsoft.com/office/powerpoint/2010/main" val="3770304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520BA47-8AD7-4658-91ED-0AA00C1ADBDF}" type="datetimeFigureOut">
              <a:rPr lang="en-US" smtClean="0"/>
              <a:t>4/15/2024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F217B1-9CD7-4A14-AF82-B87806B813D3}" type="slidenum">
              <a:rPr lang="en-US" smtClean="0"/>
              <a:t>‹#›</a:t>
            </a:fld>
            <a:endParaRPr lang="en-US"/>
          </a:p>
        </p:txBody>
      </p:sp>
    </p:spTree>
    <p:extLst>
      <p:ext uri="{BB962C8B-B14F-4D97-AF65-F5344CB8AC3E}">
        <p14:creationId xmlns:p14="http://schemas.microsoft.com/office/powerpoint/2010/main" val="3523633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520BA47-8AD7-4658-91ED-0AA00C1ADBDF}" type="datetimeFigureOut">
              <a:rPr lang="en-US" smtClean="0"/>
              <a:t>4/15/2024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F217B1-9CD7-4A14-AF82-B87806B813D3}" type="slidenum">
              <a:rPr lang="en-US" smtClean="0"/>
              <a:t>‹#›</a:t>
            </a:fld>
            <a:endParaRPr lang="en-US"/>
          </a:p>
        </p:txBody>
      </p:sp>
    </p:spTree>
    <p:extLst>
      <p:ext uri="{BB962C8B-B14F-4D97-AF65-F5344CB8AC3E}">
        <p14:creationId xmlns:p14="http://schemas.microsoft.com/office/powerpoint/2010/main" val="20542490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520BA47-8AD7-4658-91ED-0AA00C1ADBDF}" type="datetimeFigureOut">
              <a:rPr lang="en-US" smtClean="0"/>
              <a:t>4/15/2024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F217B1-9CD7-4A14-AF82-B87806B813D3}" type="slidenum">
              <a:rPr lang="en-US" smtClean="0"/>
              <a:t>‹#›</a:t>
            </a:fld>
            <a:endParaRPr lang="en-US"/>
          </a:p>
        </p:txBody>
      </p:sp>
    </p:spTree>
    <p:extLst>
      <p:ext uri="{BB962C8B-B14F-4D97-AF65-F5344CB8AC3E}">
        <p14:creationId xmlns:p14="http://schemas.microsoft.com/office/powerpoint/2010/main" val="15328502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520BA47-8AD7-4658-91ED-0AA00C1ADBDF}" type="datetimeFigureOut">
              <a:rPr lang="en-US" smtClean="0"/>
              <a:t>4/15/2024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F217B1-9CD7-4A14-AF82-B87806B813D3}" type="slidenum">
              <a:rPr lang="en-US" smtClean="0"/>
              <a:t>‹#›</a:t>
            </a:fld>
            <a:endParaRPr lang="en-US"/>
          </a:p>
        </p:txBody>
      </p:sp>
    </p:spTree>
    <p:extLst>
      <p:ext uri="{BB962C8B-B14F-4D97-AF65-F5344CB8AC3E}">
        <p14:creationId xmlns:p14="http://schemas.microsoft.com/office/powerpoint/2010/main" val="21573275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520BA47-8AD7-4658-91ED-0AA00C1ADBDF}" type="datetimeFigureOut">
              <a:rPr lang="en-US" smtClean="0"/>
              <a:t>4/15/2024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F217B1-9CD7-4A14-AF82-B87806B813D3}" type="slidenum">
              <a:rPr lang="en-US" smtClean="0"/>
              <a:t>‹#›</a:t>
            </a:fld>
            <a:endParaRPr lang="en-US"/>
          </a:p>
        </p:txBody>
      </p:sp>
    </p:spTree>
    <p:extLst>
      <p:ext uri="{BB962C8B-B14F-4D97-AF65-F5344CB8AC3E}">
        <p14:creationId xmlns:p14="http://schemas.microsoft.com/office/powerpoint/2010/main" val="10625458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520BA47-8AD7-4658-91ED-0AA00C1ADBDF}" type="datetimeFigureOut">
              <a:rPr lang="en-US" smtClean="0"/>
              <a:t>4/15/2024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F217B1-9CD7-4A14-AF82-B87806B813D3}" type="slidenum">
              <a:rPr lang="en-US" smtClean="0"/>
              <a:t>‹#›</a:t>
            </a:fld>
            <a:endParaRPr lang="en-US"/>
          </a:p>
        </p:txBody>
      </p:sp>
    </p:spTree>
    <p:extLst>
      <p:ext uri="{BB962C8B-B14F-4D97-AF65-F5344CB8AC3E}">
        <p14:creationId xmlns:p14="http://schemas.microsoft.com/office/powerpoint/2010/main" val="36144823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520BA47-8AD7-4658-91ED-0AA00C1ADBDF}" type="datetimeFigureOut">
              <a:rPr lang="en-US" smtClean="0"/>
              <a:t>4/15/2024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F217B1-9CD7-4A14-AF82-B87806B813D3}" type="slidenum">
              <a:rPr lang="en-US" smtClean="0"/>
              <a:t>‹#›</a:t>
            </a:fld>
            <a:endParaRPr lang="en-US"/>
          </a:p>
        </p:txBody>
      </p:sp>
    </p:spTree>
    <p:extLst>
      <p:ext uri="{BB962C8B-B14F-4D97-AF65-F5344CB8AC3E}">
        <p14:creationId xmlns:p14="http://schemas.microsoft.com/office/powerpoint/2010/main" val="2598237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520BA47-8AD7-4658-91ED-0AA00C1ADBDF}" type="datetimeFigureOut">
              <a:rPr lang="en-US" smtClean="0"/>
              <a:t>4/15/2024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EBF217B1-9CD7-4A14-AF82-B87806B813D3}" type="slidenum">
              <a:rPr lang="en-US" smtClean="0"/>
              <a:t>‹#›</a:t>
            </a:fld>
            <a:endParaRPr lang="en-US"/>
          </a:p>
        </p:txBody>
      </p:sp>
    </p:spTree>
    <p:extLst>
      <p:ext uri="{BB962C8B-B14F-4D97-AF65-F5344CB8AC3E}">
        <p14:creationId xmlns:p14="http://schemas.microsoft.com/office/powerpoint/2010/main" val="2063178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520BA47-8AD7-4658-91ED-0AA00C1ADBDF}" type="datetimeFigureOut">
              <a:rPr lang="en-US" smtClean="0"/>
              <a:t>4/15/2024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F217B1-9CD7-4A14-AF82-B87806B813D3}" type="slidenum">
              <a:rPr lang="en-US" smtClean="0"/>
              <a:t>‹#›</a:t>
            </a:fld>
            <a:endParaRPr lang="en-US"/>
          </a:p>
        </p:txBody>
      </p:sp>
    </p:spTree>
    <p:extLst>
      <p:ext uri="{BB962C8B-B14F-4D97-AF65-F5344CB8AC3E}">
        <p14:creationId xmlns:p14="http://schemas.microsoft.com/office/powerpoint/2010/main" val="479835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520BA47-8AD7-4658-91ED-0AA00C1ADBDF}" type="datetimeFigureOut">
              <a:rPr lang="en-US" smtClean="0"/>
              <a:t>4/15/2024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F217B1-9CD7-4A14-AF82-B87806B813D3}" type="slidenum">
              <a:rPr lang="en-US" smtClean="0"/>
              <a:t>‹#›</a:t>
            </a:fld>
            <a:endParaRPr lang="en-US"/>
          </a:p>
        </p:txBody>
      </p:sp>
    </p:spTree>
    <p:extLst>
      <p:ext uri="{BB962C8B-B14F-4D97-AF65-F5344CB8AC3E}">
        <p14:creationId xmlns:p14="http://schemas.microsoft.com/office/powerpoint/2010/main" val="653371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520BA47-8AD7-4658-91ED-0AA00C1ADBDF}" type="datetimeFigureOut">
              <a:rPr lang="en-US" smtClean="0"/>
              <a:t>4/15/2024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F217B1-9CD7-4A14-AF82-B87806B813D3}" type="slidenum">
              <a:rPr lang="en-US" smtClean="0"/>
              <a:t>‹#›</a:t>
            </a:fld>
            <a:endParaRPr lang="en-US"/>
          </a:p>
        </p:txBody>
      </p:sp>
    </p:spTree>
    <p:extLst>
      <p:ext uri="{BB962C8B-B14F-4D97-AF65-F5344CB8AC3E}">
        <p14:creationId xmlns:p14="http://schemas.microsoft.com/office/powerpoint/2010/main" val="29180548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520BA47-8AD7-4658-91ED-0AA00C1ADBDF}" type="datetimeFigureOut">
              <a:rPr lang="en-US" smtClean="0"/>
              <a:t>4/15/2024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F217B1-9CD7-4A14-AF82-B87806B813D3}" type="slidenum">
              <a:rPr lang="en-US" smtClean="0"/>
              <a:t>‹#›</a:t>
            </a:fld>
            <a:endParaRPr lang="en-US"/>
          </a:p>
        </p:txBody>
      </p:sp>
    </p:spTree>
    <p:extLst>
      <p:ext uri="{BB962C8B-B14F-4D97-AF65-F5344CB8AC3E}">
        <p14:creationId xmlns:p14="http://schemas.microsoft.com/office/powerpoint/2010/main" val="696958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20BA47-8AD7-4658-91ED-0AA00C1ADBDF}" type="datetimeFigureOut">
              <a:rPr lang="en-US" smtClean="0"/>
              <a:t>4/15/2024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F217B1-9CD7-4A14-AF82-B87806B813D3}" type="slidenum">
              <a:rPr lang="en-US" smtClean="0"/>
              <a:t>‹#›</a:t>
            </a:fld>
            <a:endParaRPr lang="en-US"/>
          </a:p>
        </p:txBody>
      </p:sp>
    </p:spTree>
    <p:extLst>
      <p:ext uri="{BB962C8B-B14F-4D97-AF65-F5344CB8AC3E}">
        <p14:creationId xmlns:p14="http://schemas.microsoft.com/office/powerpoint/2010/main" val="4051826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F520BA47-8AD7-4658-91ED-0AA00C1ADBDF}" type="datetimeFigureOut">
              <a:rPr lang="en-US" smtClean="0"/>
              <a:t>4/15/2024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F217B1-9CD7-4A14-AF82-B87806B813D3}" type="slidenum">
              <a:rPr lang="en-US" smtClean="0"/>
              <a:t>‹#›</a:t>
            </a:fld>
            <a:endParaRPr lang="en-US"/>
          </a:p>
        </p:txBody>
      </p:sp>
    </p:spTree>
    <p:extLst>
      <p:ext uri="{BB962C8B-B14F-4D97-AF65-F5344CB8AC3E}">
        <p14:creationId xmlns:p14="http://schemas.microsoft.com/office/powerpoint/2010/main" val="2631371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F520BA47-8AD7-4658-91ED-0AA00C1ADBDF}" type="datetimeFigureOut">
              <a:rPr lang="en-US" smtClean="0"/>
              <a:t>4/15/2024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F217B1-9CD7-4A14-AF82-B87806B813D3}" type="slidenum">
              <a:rPr lang="en-US" smtClean="0"/>
              <a:t>‹#›</a:t>
            </a:fld>
            <a:endParaRPr lang="en-US"/>
          </a:p>
        </p:txBody>
      </p:sp>
    </p:spTree>
    <p:extLst>
      <p:ext uri="{BB962C8B-B14F-4D97-AF65-F5344CB8AC3E}">
        <p14:creationId xmlns:p14="http://schemas.microsoft.com/office/powerpoint/2010/main" val="154523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F520BA47-8AD7-4658-91ED-0AA00C1ADBDF}" type="datetimeFigureOut">
              <a:rPr lang="en-US" smtClean="0"/>
              <a:t>4/15/2024</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EBF217B1-9CD7-4A14-AF82-B87806B813D3}" type="slidenum">
              <a:rPr lang="en-US" smtClean="0"/>
              <a:t>‹#›</a:t>
            </a:fld>
            <a:endParaRPr lang="en-US"/>
          </a:p>
        </p:txBody>
      </p:sp>
    </p:spTree>
    <p:extLst>
      <p:ext uri="{BB962C8B-B14F-4D97-AF65-F5344CB8AC3E}">
        <p14:creationId xmlns:p14="http://schemas.microsoft.com/office/powerpoint/2010/main" val="3982896692"/>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2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6231" y="2209800"/>
            <a:ext cx="10018713" cy="1752599"/>
          </a:xfrm>
        </p:spPr>
        <p:txBody>
          <a:bodyPr>
            <a:normAutofit/>
          </a:bodyPr>
          <a:lstStyle/>
          <a:p>
            <a:r>
              <a:rPr lang="en-US" sz="4400" b="1" dirty="0" smtClean="0">
                <a:solidFill>
                  <a:schemeClr val="accent1"/>
                </a:solidFill>
                <a:latin typeface="Times New Roman" panose="02020603050405020304" pitchFamily="18" charset="0"/>
                <a:cs typeface="Times New Roman" panose="02020603050405020304" pitchFamily="18" charset="0"/>
              </a:rPr>
              <a:t>Transition metal complexes with semicarbazone ligands</a:t>
            </a:r>
            <a:endParaRPr lang="en-US" sz="4400" b="1" dirty="0">
              <a:solidFill>
                <a:schemeClr val="accent1"/>
              </a:solidFill>
              <a:latin typeface="Times New Roman" panose="02020603050405020304" pitchFamily="18" charset="0"/>
              <a:cs typeface="Times New Roman" panose="02020603050405020304" pitchFamily="18" charset="0"/>
            </a:endParaRP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06231" y="99850"/>
            <a:ext cx="1584009" cy="1584009"/>
          </a:xfrm>
        </p:spPr>
      </p:pic>
      <p:sp>
        <p:nvSpPr>
          <p:cNvPr id="6" name="TextBox 5"/>
          <p:cNvSpPr txBox="1"/>
          <p:nvPr/>
        </p:nvSpPr>
        <p:spPr>
          <a:xfrm>
            <a:off x="3444240" y="430189"/>
            <a:ext cx="2966720" cy="923330"/>
          </a:xfrm>
          <a:prstGeom prst="rect">
            <a:avLst/>
          </a:prstGeom>
          <a:noFill/>
        </p:spPr>
        <p:txBody>
          <a:bodyPr wrap="square" rtlCol="0">
            <a:spAutoFit/>
          </a:bodyPr>
          <a:lstStyle/>
          <a:p>
            <a:r>
              <a:rPr lang="en-US" dirty="0" smtClean="0"/>
              <a:t>Salahaddin University-Erbil Science College</a:t>
            </a:r>
          </a:p>
          <a:p>
            <a:r>
              <a:rPr lang="en-US" dirty="0" smtClean="0"/>
              <a:t> Chemistry Department</a:t>
            </a:r>
            <a:endParaRPr lang="en-US" dirty="0"/>
          </a:p>
        </p:txBody>
      </p:sp>
      <p:sp>
        <p:nvSpPr>
          <p:cNvPr id="7" name="TextBox 6"/>
          <p:cNvSpPr txBox="1"/>
          <p:nvPr/>
        </p:nvSpPr>
        <p:spPr>
          <a:xfrm>
            <a:off x="2398235" y="4944350"/>
            <a:ext cx="4053840" cy="923330"/>
          </a:xfrm>
          <a:prstGeom prst="rect">
            <a:avLst/>
          </a:prstGeom>
          <a:noFill/>
        </p:spPr>
        <p:txBody>
          <a:bodyPr wrap="square" rtlCol="0">
            <a:spAutoFit/>
          </a:bodyPr>
          <a:lstStyle/>
          <a:p>
            <a:r>
              <a:rPr lang="en-US" dirty="0" smtClean="0"/>
              <a:t>Prepared by: Soma Ali Aziz</a:t>
            </a:r>
          </a:p>
          <a:p>
            <a:endParaRPr lang="en-US" dirty="0"/>
          </a:p>
          <a:p>
            <a:r>
              <a:rPr lang="en-US" dirty="0" smtClean="0"/>
              <a:t>Supervised by: MSc.Bayan Attalla Faiq</a:t>
            </a:r>
            <a:endParaRPr lang="en-US" dirty="0"/>
          </a:p>
        </p:txBody>
      </p:sp>
    </p:spTree>
    <p:extLst>
      <p:ext uri="{BB962C8B-B14F-4D97-AF65-F5344CB8AC3E}">
        <p14:creationId xmlns:p14="http://schemas.microsoft.com/office/powerpoint/2010/main" val="2725427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21877" y="257908"/>
            <a:ext cx="9636369" cy="4801314"/>
          </a:xfrm>
          <a:prstGeom prst="rect">
            <a:avLst/>
          </a:prstGeom>
          <a:solidFill>
            <a:schemeClr val="bg1"/>
          </a:solidFill>
          <a:ln>
            <a:solidFill>
              <a:schemeClr val="accent1"/>
            </a:solidFill>
          </a:ln>
        </p:spPr>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r>
              <a:rPr lang="en-US" dirty="0" smtClean="0"/>
              <a:t>                                                                         </a:t>
            </a:r>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Fe</a:t>
            </a:r>
            <a:r>
              <a:rPr lang="en-US" baseline="-25000"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(HL)</a:t>
            </a:r>
            <a:r>
              <a:rPr lang="en-US" baseline="-25000" dirty="0">
                <a:latin typeface="Times New Roman" panose="02020603050405020304" pitchFamily="18" charset="0"/>
                <a:cs typeface="Times New Roman" panose="02020603050405020304" pitchFamily="18" charset="0"/>
              </a:rPr>
              <a:t>4</a:t>
            </a:r>
            <a:r>
              <a:rPr lang="en-US" dirty="0">
                <a:latin typeface="Times New Roman" panose="02020603050405020304" pitchFamily="18" charset="0"/>
                <a:cs typeface="Times New Roman" panose="02020603050405020304" pitchFamily="18" charset="0"/>
              </a:rPr>
              <a:t>(SO</a:t>
            </a:r>
            <a:r>
              <a:rPr lang="en-US" baseline="-25000" dirty="0">
                <a:latin typeface="Times New Roman" panose="02020603050405020304" pitchFamily="18" charset="0"/>
                <a:cs typeface="Times New Roman" panose="02020603050405020304" pitchFamily="18" charset="0"/>
              </a:rPr>
              <a:t>4</a:t>
            </a:r>
            <a:r>
              <a:rPr lang="en-US" dirty="0">
                <a:latin typeface="Times New Roman" panose="02020603050405020304" pitchFamily="18" charset="0"/>
                <a:cs typeface="Times New Roman" panose="02020603050405020304" pitchFamily="18" charset="0"/>
              </a:rPr>
              <a:t>)</a:t>
            </a:r>
            <a:r>
              <a:rPr lang="en-US" baseline="-25000" dirty="0">
                <a:latin typeface="Times New Roman" panose="02020603050405020304" pitchFamily="18" charset="0"/>
                <a:cs typeface="Times New Roman" panose="02020603050405020304" pitchFamily="18" charset="0"/>
              </a:rPr>
              <a:t>3</a:t>
            </a:r>
            <a:r>
              <a:rPr lang="en-US" dirty="0">
                <a:latin typeface="Times New Roman" panose="02020603050405020304" pitchFamily="18" charset="0"/>
                <a:cs typeface="Times New Roman" panose="02020603050405020304" pitchFamily="18" charset="0"/>
              </a:rPr>
              <a:t>]</a:t>
            </a:r>
          </a:p>
        </p:txBody>
      </p:sp>
      <p:sp>
        <p:nvSpPr>
          <p:cNvPr id="5" name="Rectangle 4"/>
          <p:cNvSpPr/>
          <p:nvPr/>
        </p:nvSpPr>
        <p:spPr>
          <a:xfrm>
            <a:off x="2907323" y="1980420"/>
            <a:ext cx="6096000" cy="369332"/>
          </a:xfrm>
          <a:prstGeom prst="rect">
            <a:avLst/>
          </a:prstGeom>
        </p:spPr>
        <p:txBody>
          <a:bodyPr>
            <a:spAutoFit/>
          </a:bodyPr>
          <a:lstStyle/>
          <a:p>
            <a:r>
              <a:rPr lang="en-US" dirty="0" smtClean="0">
                <a:latin typeface="Times New Roman" panose="02020603050405020304" pitchFamily="18" charset="0"/>
                <a:ea typeface="Calibri" panose="020F0502020204030204" pitchFamily="34" charset="0"/>
                <a:cs typeface="Arial" panose="020B0604020202020204" pitchFamily="34" charset="0"/>
              </a:rPr>
              <a:t> [M(HL)X</a:t>
            </a:r>
            <a:r>
              <a:rPr lang="en-US" baseline="-25000" dirty="0" smtClean="0">
                <a:latin typeface="Times New Roman" panose="02020603050405020304" pitchFamily="18" charset="0"/>
                <a:ea typeface="Calibri" panose="020F0502020204030204" pitchFamily="34" charset="0"/>
                <a:cs typeface="Arial" panose="020B0604020202020204" pitchFamily="34" charset="0"/>
              </a:rPr>
              <a:t>2</a:t>
            </a:r>
            <a:r>
              <a:rPr lang="en-US" dirty="0" smtClean="0">
                <a:latin typeface="Times New Roman" panose="02020603050405020304" pitchFamily="18" charset="0"/>
                <a:ea typeface="Calibri" panose="020F0502020204030204" pitchFamily="34" charset="0"/>
                <a:cs typeface="Arial" panose="020B0604020202020204" pitchFamily="34" charset="0"/>
              </a:rPr>
              <a:t>] M=Co,Ni X=OAc,NO</a:t>
            </a:r>
            <a:r>
              <a:rPr lang="en-US" baseline="-25000" dirty="0" smtClean="0">
                <a:latin typeface="Times New Roman" panose="02020603050405020304" pitchFamily="18" charset="0"/>
                <a:ea typeface="Calibri" panose="020F0502020204030204" pitchFamily="34" charset="0"/>
                <a:cs typeface="Arial" panose="020B0604020202020204" pitchFamily="34" charset="0"/>
              </a:rPr>
              <a:t>2                                 </a:t>
            </a:r>
            <a:r>
              <a:rPr lang="en-US" dirty="0" smtClean="0">
                <a:latin typeface="Times New Roman" panose="02020603050405020304" pitchFamily="18" charset="0"/>
                <a:ea typeface="Calibri" panose="020F0502020204030204" pitchFamily="34" charset="0"/>
                <a:cs typeface="Arial" panose="020B0604020202020204" pitchFamily="34" charset="0"/>
              </a:rPr>
              <a:t>[Cu(HL)</a:t>
            </a:r>
            <a:r>
              <a:rPr lang="en-US" baseline="-25000" dirty="0" smtClean="0">
                <a:latin typeface="Times New Roman" panose="02020603050405020304" pitchFamily="18" charset="0"/>
                <a:ea typeface="Calibri" panose="020F0502020204030204" pitchFamily="34" charset="0"/>
                <a:cs typeface="Arial" panose="020B0604020202020204" pitchFamily="34" charset="0"/>
              </a:rPr>
              <a:t>2</a:t>
            </a:r>
            <a:r>
              <a:rPr lang="en-US" dirty="0" smtClean="0">
                <a:latin typeface="Times New Roman" panose="02020603050405020304" pitchFamily="18" charset="0"/>
                <a:ea typeface="Calibri" panose="020F0502020204030204" pitchFamily="34" charset="0"/>
                <a:cs typeface="Arial" panose="020B0604020202020204" pitchFamily="34" charset="0"/>
              </a:rPr>
              <a:t>SO</a:t>
            </a:r>
            <a:r>
              <a:rPr lang="en-US" baseline="-25000" dirty="0" smtClean="0">
                <a:latin typeface="Times New Roman" panose="02020603050405020304" pitchFamily="18" charset="0"/>
                <a:ea typeface="Calibri" panose="020F0502020204030204" pitchFamily="34" charset="0"/>
                <a:cs typeface="Arial" panose="020B0604020202020204" pitchFamily="34" charset="0"/>
              </a:rPr>
              <a:t>4</a:t>
            </a:r>
            <a:r>
              <a:rPr lang="en-US" dirty="0" smtClean="0">
                <a:latin typeface="Times New Roman" panose="02020603050405020304" pitchFamily="18" charset="0"/>
                <a:ea typeface="Calibri" panose="020F0502020204030204" pitchFamily="34" charset="0"/>
                <a:cs typeface="Arial" panose="020B0604020202020204" pitchFamily="34" charset="0"/>
              </a:rPr>
              <a:t>]</a:t>
            </a:r>
            <a:endParaRPr lang="en-US" dirty="0"/>
          </a:p>
        </p:txBody>
      </p:sp>
      <p:pic>
        <p:nvPicPr>
          <p:cNvPr id="6" name="Picture 5"/>
          <p:cNvPicPr/>
          <p:nvPr/>
        </p:nvPicPr>
        <p:blipFill rotWithShape="1">
          <a:blip r:embed="rId2">
            <a:extLst>
              <a:ext uri="{28A0092B-C50C-407E-A947-70E740481C1C}">
                <a14:useLocalDpi xmlns:a14="http://schemas.microsoft.com/office/drawing/2010/main" val="0"/>
              </a:ext>
            </a:extLst>
          </a:blip>
          <a:srcRect l="-715" b="27835"/>
          <a:stretch/>
        </p:blipFill>
        <p:spPr bwMode="auto">
          <a:xfrm>
            <a:off x="3120230" y="574652"/>
            <a:ext cx="7348477" cy="1230702"/>
          </a:xfrm>
          <a:prstGeom prst="rect">
            <a:avLst/>
          </a:prstGeom>
          <a:ln>
            <a:noFill/>
          </a:ln>
          <a:extLst>
            <a:ext uri="{53640926-AAD7-44D8-BBD7-CCE9431645EC}">
              <a14:shadowObscured xmlns:a14="http://schemas.microsoft.com/office/drawing/2010/main"/>
            </a:ext>
          </a:extLst>
        </p:spPr>
      </p:pic>
      <p:pic>
        <p:nvPicPr>
          <p:cNvPr id="7" name="Picture 6"/>
          <p:cNvPicPr/>
          <p:nvPr/>
        </p:nvPicPr>
        <p:blipFill>
          <a:blip r:embed="rId3">
            <a:extLst>
              <a:ext uri="{28A0092B-C50C-407E-A947-70E740481C1C}">
                <a14:useLocalDpi xmlns:a14="http://schemas.microsoft.com/office/drawing/2010/main" val="0"/>
              </a:ext>
            </a:extLst>
          </a:blip>
          <a:stretch>
            <a:fillRect/>
          </a:stretch>
        </p:blipFill>
        <p:spPr>
          <a:xfrm>
            <a:off x="3630099" y="2599178"/>
            <a:ext cx="5689747" cy="1857375"/>
          </a:xfrm>
          <a:prstGeom prst="rect">
            <a:avLst/>
          </a:prstGeom>
        </p:spPr>
      </p:pic>
    </p:spTree>
    <p:extLst>
      <p:ext uri="{BB962C8B-B14F-4D97-AF65-F5344CB8AC3E}">
        <p14:creationId xmlns:p14="http://schemas.microsoft.com/office/powerpoint/2010/main" val="11085134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8095" y="105508"/>
            <a:ext cx="10484951" cy="1682652"/>
          </a:xfrm>
        </p:spPr>
        <p:txBody>
          <a:bodyPr>
            <a:noAutofit/>
          </a:bodyPr>
          <a:lstStyle/>
          <a:p>
            <a:pPr algn="l"/>
            <a:r>
              <a:rPr lang="en-US" sz="3600" b="1" dirty="0">
                <a:solidFill>
                  <a:schemeClr val="accent1"/>
                </a:solidFill>
                <a:latin typeface="Times New Roman" panose="02020603050405020304" pitchFamily="18" charset="0"/>
                <a:cs typeface="Times New Roman" panose="02020603050405020304" pitchFamily="18" charset="0"/>
              </a:rPr>
              <a:t>Synthesis </a:t>
            </a:r>
            <a:r>
              <a:rPr lang="en-US" sz="3600" b="1" dirty="0" smtClean="0">
                <a:solidFill>
                  <a:schemeClr val="accent1"/>
                </a:solidFill>
                <a:latin typeface="Times New Roman" panose="02020603050405020304" pitchFamily="18" charset="0"/>
                <a:cs typeface="Times New Roman" panose="02020603050405020304" pitchFamily="18" charset="0"/>
              </a:rPr>
              <a:t>of </a:t>
            </a:r>
            <a:r>
              <a:rPr lang="en-US" sz="3600" b="1" dirty="0">
                <a:solidFill>
                  <a:schemeClr val="accent1"/>
                </a:solidFill>
                <a:latin typeface="Times New Roman" panose="02020603050405020304" pitchFamily="18" charset="0"/>
                <a:cs typeface="Times New Roman" panose="02020603050405020304" pitchFamily="18" charset="0"/>
              </a:rPr>
              <a:t>nickel(ii) complexes with Salicylaldehyde semicarbazone (L1) and </a:t>
            </a:r>
            <a:r>
              <a:rPr lang="en-US" sz="3600" b="1" dirty="0" smtClean="0">
                <a:solidFill>
                  <a:schemeClr val="accent1"/>
                </a:solidFill>
                <a:latin typeface="Times New Roman" panose="02020603050405020304" pitchFamily="18" charset="0"/>
                <a:cs typeface="Times New Roman" panose="02020603050405020304" pitchFamily="18" charset="0"/>
              </a:rPr>
              <a:t>4-hydroxy </a:t>
            </a:r>
            <a:r>
              <a:rPr lang="en-US" sz="3600" b="1" dirty="0">
                <a:solidFill>
                  <a:schemeClr val="accent1"/>
                </a:solidFill>
                <a:latin typeface="Times New Roman" panose="02020603050405020304" pitchFamily="18" charset="0"/>
                <a:cs typeface="Times New Roman" panose="02020603050405020304" pitchFamily="18" charset="0"/>
              </a:rPr>
              <a:t>acetophenone semicarbazone(L2</a:t>
            </a:r>
            <a:r>
              <a:rPr lang="en-US" sz="3600" b="1" dirty="0" smtClean="0">
                <a:solidFill>
                  <a:schemeClr val="accent1"/>
                </a:solidFill>
                <a:latin typeface="Times New Roman" panose="02020603050405020304" pitchFamily="18" charset="0"/>
                <a:cs typeface="Times New Roman" panose="02020603050405020304" pitchFamily="18" charset="0"/>
              </a:rPr>
              <a:t>):</a:t>
            </a:r>
            <a:endParaRPr lang="en-US" sz="3600" b="1" dirty="0">
              <a:solidFill>
                <a:schemeClr val="accent1"/>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1681564" y="2158316"/>
            <a:ext cx="9952892" cy="1477328"/>
          </a:xfrm>
          <a:prstGeom prst="rect">
            <a:avLst/>
          </a:prstGeom>
          <a:noFill/>
        </p:spPr>
        <p:txBody>
          <a:bodyPr wrap="square" rtlCol="0">
            <a:spAutoFit/>
          </a:bodyPr>
          <a:lstStyle/>
          <a:p>
            <a:pPr marL="285750" indent="-285750">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Ni(II) complexes containing ligands Salicylaldehyde semicarbazone (L1), and 4- hydroxy acetophenone semicarbazone(L2), have been synthesized</a:t>
            </a:r>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involvement of </a:t>
            </a:r>
            <a:r>
              <a:rPr lang="en-US" dirty="0" smtClean="0">
                <a:latin typeface="Times New Roman" panose="02020603050405020304" pitchFamily="18" charset="0"/>
                <a:cs typeface="Times New Roman" panose="02020603050405020304" pitchFamily="18" charset="0"/>
              </a:rPr>
              <a:t>oxygen </a:t>
            </a:r>
            <a:r>
              <a:rPr lang="en-US" dirty="0">
                <a:latin typeface="Times New Roman" panose="02020603050405020304" pitchFamily="18" charset="0"/>
                <a:cs typeface="Times New Roman" panose="02020603050405020304" pitchFamily="18" charset="0"/>
              </a:rPr>
              <a:t>from (–C=O) group and azomethine nitrogen in coordination with (L1) in coordination to the central metal ion act as tridentate ligand and involvement of oxygen from (–C=O) group and azomethine nitrogen with (L2) in coordination to the central metal ion act as bidentate ligand. </a:t>
            </a:r>
          </a:p>
        </p:txBody>
      </p:sp>
      <p:sp>
        <p:nvSpPr>
          <p:cNvPr id="5" name="Rounded Rectangle 4"/>
          <p:cNvSpPr/>
          <p:nvPr/>
        </p:nvSpPr>
        <p:spPr>
          <a:xfrm>
            <a:off x="2461847" y="4138466"/>
            <a:ext cx="9249508" cy="263747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2"/>
          <a:stretch>
            <a:fillRect/>
          </a:stretch>
        </p:blipFill>
        <p:spPr>
          <a:xfrm>
            <a:off x="2835240" y="4336388"/>
            <a:ext cx="3922662" cy="1498356"/>
          </a:xfrm>
          <a:prstGeom prst="rect">
            <a:avLst/>
          </a:prstGeom>
        </p:spPr>
      </p:pic>
      <p:pic>
        <p:nvPicPr>
          <p:cNvPr id="7" name="Picture 6"/>
          <p:cNvPicPr>
            <a:picLocks noChangeAspect="1"/>
          </p:cNvPicPr>
          <p:nvPr/>
        </p:nvPicPr>
        <p:blipFill>
          <a:blip r:embed="rId3"/>
          <a:stretch>
            <a:fillRect/>
          </a:stretch>
        </p:blipFill>
        <p:spPr>
          <a:xfrm>
            <a:off x="7131295" y="4351460"/>
            <a:ext cx="3566379" cy="1583244"/>
          </a:xfrm>
          <a:prstGeom prst="rect">
            <a:avLst/>
          </a:prstGeom>
        </p:spPr>
      </p:pic>
      <p:pic>
        <p:nvPicPr>
          <p:cNvPr id="8" name="Picture 7"/>
          <p:cNvPicPr>
            <a:picLocks noChangeAspect="1"/>
          </p:cNvPicPr>
          <p:nvPr/>
        </p:nvPicPr>
        <p:blipFill>
          <a:blip r:embed="rId4"/>
          <a:stretch>
            <a:fillRect/>
          </a:stretch>
        </p:blipFill>
        <p:spPr>
          <a:xfrm>
            <a:off x="4091721" y="6032666"/>
            <a:ext cx="1409700" cy="323850"/>
          </a:xfrm>
          <a:prstGeom prst="rect">
            <a:avLst/>
          </a:prstGeom>
        </p:spPr>
      </p:pic>
      <p:pic>
        <p:nvPicPr>
          <p:cNvPr id="9" name="Picture 8"/>
          <p:cNvPicPr>
            <a:picLocks noChangeAspect="1"/>
          </p:cNvPicPr>
          <p:nvPr/>
        </p:nvPicPr>
        <p:blipFill>
          <a:blip r:embed="rId5"/>
          <a:stretch>
            <a:fillRect/>
          </a:stretch>
        </p:blipFill>
        <p:spPr>
          <a:xfrm>
            <a:off x="8684601" y="5990535"/>
            <a:ext cx="1128471" cy="314325"/>
          </a:xfrm>
          <a:prstGeom prst="rect">
            <a:avLst/>
          </a:prstGeom>
        </p:spPr>
      </p:pic>
      <p:pic>
        <p:nvPicPr>
          <p:cNvPr id="11" name="Picture 10"/>
          <p:cNvPicPr>
            <a:picLocks noChangeAspect="1"/>
          </p:cNvPicPr>
          <p:nvPr/>
        </p:nvPicPr>
        <p:blipFill>
          <a:blip r:embed="rId6"/>
          <a:stretch>
            <a:fillRect/>
          </a:stretch>
        </p:blipFill>
        <p:spPr>
          <a:xfrm>
            <a:off x="6129337" y="6304860"/>
            <a:ext cx="1609725" cy="323850"/>
          </a:xfrm>
          <a:prstGeom prst="rect">
            <a:avLst/>
          </a:prstGeom>
        </p:spPr>
      </p:pic>
    </p:spTree>
    <p:extLst>
      <p:ext uri="{BB962C8B-B14F-4D97-AF65-F5344CB8AC3E}">
        <p14:creationId xmlns:p14="http://schemas.microsoft.com/office/powerpoint/2010/main" val="23145992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8125" y="0"/>
            <a:ext cx="10018713" cy="1064942"/>
          </a:xfrm>
        </p:spPr>
        <p:txBody>
          <a:bodyPr/>
          <a:lstStyle/>
          <a:p>
            <a:pPr algn="l"/>
            <a:r>
              <a:rPr lang="en-US" b="1" dirty="0" smtClean="0">
                <a:solidFill>
                  <a:schemeClr val="accent1"/>
                </a:solidFill>
                <a:latin typeface="Times New Roman" panose="02020603050405020304" pitchFamily="18" charset="0"/>
                <a:cs typeface="Times New Roman" panose="02020603050405020304" pitchFamily="18" charset="0"/>
              </a:rPr>
              <a:t>References:</a:t>
            </a:r>
            <a:endParaRPr lang="en-US" b="1" dirty="0">
              <a:solidFill>
                <a:schemeClr val="accent1"/>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1506612" y="1064942"/>
            <a:ext cx="9824224" cy="5909310"/>
          </a:xfrm>
          <a:prstGeom prst="rect">
            <a:avLst/>
          </a:prstGeom>
          <a:noFill/>
        </p:spPr>
        <p:txBody>
          <a:bodyPr wrap="square" rtlCol="0">
            <a:spAutoFit/>
          </a:bodyPr>
          <a:lstStyle/>
          <a:p>
            <a:pPr marL="285750" indent="-285750">
              <a:buFont typeface="Arial" panose="020B0604020202020204" pitchFamily="34" charset="0"/>
              <a:buChar char="•"/>
            </a:pPr>
            <a:r>
              <a:rPr lang="en-US" dirty="0" err="1"/>
              <a:t>Sriram</a:t>
            </a:r>
            <a:r>
              <a:rPr lang="en-US" dirty="0"/>
              <a:t>, D., </a:t>
            </a:r>
            <a:r>
              <a:rPr lang="en-US" dirty="0" err="1"/>
              <a:t>Yogeeswari</a:t>
            </a:r>
            <a:r>
              <a:rPr lang="en-US" dirty="0"/>
              <a:t>, P. and </a:t>
            </a:r>
            <a:r>
              <a:rPr lang="en-US" dirty="0" err="1"/>
              <a:t>Thirumurugan</a:t>
            </a:r>
            <a:r>
              <a:rPr lang="en-US" dirty="0"/>
              <a:t>, R. (2004) ‘Antituberculous activity of some aryl semicarbazone derivatives’, </a:t>
            </a:r>
            <a:r>
              <a:rPr lang="en-US" i="1" dirty="0"/>
              <a:t>Bioorganic &amp; Medicinal Chemistry Letters</a:t>
            </a:r>
            <a:r>
              <a:rPr lang="en-US" dirty="0"/>
              <a:t>, 14(15), pp. </a:t>
            </a:r>
            <a:r>
              <a:rPr lang="en-US" dirty="0" smtClean="0"/>
              <a:t>3923–3924</a:t>
            </a:r>
          </a:p>
          <a:p>
            <a:pPr marL="285750" indent="-285750">
              <a:buFont typeface="Arial" panose="020B0604020202020204" pitchFamily="34" charset="0"/>
              <a:buChar char="•"/>
            </a:pPr>
            <a:r>
              <a:rPr lang="en-US" dirty="0"/>
              <a:t>Souza, M.A. </a:t>
            </a:r>
            <a:r>
              <a:rPr lang="en-US" i="1" dirty="0"/>
              <a:t>et al.</a:t>
            </a:r>
            <a:r>
              <a:rPr lang="en-US" dirty="0"/>
              <a:t> (2013) ‘The antimicrobial activity of lapachol and its thiosemicarbazone and semicarbazone derivatives’, </a:t>
            </a:r>
            <a:r>
              <a:rPr lang="en-US" i="1" dirty="0" err="1"/>
              <a:t>Memórias</a:t>
            </a:r>
            <a:r>
              <a:rPr lang="en-US" i="1" dirty="0"/>
              <a:t> do </a:t>
            </a:r>
            <a:r>
              <a:rPr lang="en-US" i="1" dirty="0" err="1"/>
              <a:t>Instituto</a:t>
            </a:r>
            <a:r>
              <a:rPr lang="en-US" i="1" dirty="0"/>
              <a:t> Oswaldo Cruz</a:t>
            </a:r>
            <a:r>
              <a:rPr lang="en-US" dirty="0"/>
              <a:t>, 108, pp. 342–351.</a:t>
            </a:r>
          </a:p>
          <a:p>
            <a:pPr marL="285750" indent="-285750">
              <a:buFont typeface="Arial" panose="020B0604020202020204" pitchFamily="34" charset="0"/>
              <a:buChar char="•"/>
            </a:pPr>
            <a:r>
              <a:rPr lang="en-US" dirty="0" err="1"/>
              <a:t>Siji</a:t>
            </a:r>
            <a:r>
              <a:rPr lang="en-US" dirty="0"/>
              <a:t>, V.L. </a:t>
            </a:r>
            <a:r>
              <a:rPr lang="en-US" i="1" dirty="0"/>
              <a:t>et al.</a:t>
            </a:r>
            <a:r>
              <a:rPr lang="en-US" dirty="0"/>
              <a:t> (2010) ‘Synthesis, characterization and physiochemical information, along with antimicrobial studies of some metal complexes derived from an ON donor semicarbazone ligand’, </a:t>
            </a:r>
            <a:r>
              <a:rPr lang="en-US" i="1" dirty="0" err="1"/>
              <a:t>Spectrochimica</a:t>
            </a:r>
            <a:r>
              <a:rPr lang="en-US" i="1" dirty="0"/>
              <a:t> </a:t>
            </a:r>
            <a:r>
              <a:rPr lang="en-US" i="1" dirty="0" err="1"/>
              <a:t>Acta</a:t>
            </a:r>
            <a:r>
              <a:rPr lang="en-US" i="1" dirty="0"/>
              <a:t> Part A: Molecular and </a:t>
            </a:r>
            <a:r>
              <a:rPr lang="en-US" i="1" dirty="0" err="1"/>
              <a:t>Biomolecular</a:t>
            </a:r>
            <a:r>
              <a:rPr lang="en-US" i="1" dirty="0"/>
              <a:t> Spectroscopy</a:t>
            </a:r>
            <a:r>
              <a:rPr lang="en-US" dirty="0"/>
              <a:t>, 76(1), pp. 22–28. </a:t>
            </a:r>
            <a:endParaRPr lang="en-US" dirty="0" smtClean="0"/>
          </a:p>
          <a:p>
            <a:pPr marL="285750" indent="-285750">
              <a:buFont typeface="Arial" panose="020B0604020202020204" pitchFamily="34" charset="0"/>
              <a:buChar char="•"/>
            </a:pPr>
            <a:r>
              <a:rPr lang="en-US" dirty="0"/>
              <a:t>Chandra, S. and </a:t>
            </a:r>
            <a:r>
              <a:rPr lang="en-US" dirty="0" err="1"/>
              <a:t>Tyagi</a:t>
            </a:r>
            <a:r>
              <a:rPr lang="en-US" dirty="0"/>
              <a:t>, M. (2009) ‘Synthesis, Structural, and Antibacterial Studies of Some Transition Metal Complexes Derived from Thiosemicarbazone and Semicarbazone’, </a:t>
            </a:r>
            <a:r>
              <a:rPr lang="en-US" i="1" dirty="0"/>
              <a:t>Phosphorus, Sulfur, and Silicon and the Related Elements</a:t>
            </a:r>
            <a:r>
              <a:rPr lang="en-US" dirty="0"/>
              <a:t>, 184(3), pp. 778–789.</a:t>
            </a:r>
          </a:p>
          <a:p>
            <a:pPr marL="285750" indent="-285750">
              <a:buFont typeface="Arial" panose="020B0604020202020204" pitchFamily="34" charset="0"/>
              <a:buChar char="•"/>
            </a:pPr>
            <a:r>
              <a:rPr lang="en-US" dirty="0" err="1"/>
              <a:t>Daintith</a:t>
            </a:r>
            <a:r>
              <a:rPr lang="en-US" dirty="0"/>
              <a:t>, J. (2008) </a:t>
            </a:r>
            <a:r>
              <a:rPr lang="en-US" i="1" dirty="0"/>
              <a:t>A Dictionary of Chemistry</a:t>
            </a:r>
            <a:r>
              <a:rPr lang="en-US" dirty="0"/>
              <a:t>. OUP Oxford</a:t>
            </a:r>
            <a:r>
              <a:rPr lang="en-US" dirty="0" smtClean="0"/>
              <a:t>.</a:t>
            </a:r>
          </a:p>
          <a:p>
            <a:pPr marL="285750" indent="-285750">
              <a:buFont typeface="Arial" panose="020B0604020202020204" pitchFamily="34" charset="0"/>
              <a:buChar char="•"/>
            </a:pPr>
            <a:r>
              <a:rPr lang="en-US" dirty="0" err="1"/>
              <a:t>Pandeya</a:t>
            </a:r>
            <a:r>
              <a:rPr lang="en-US" dirty="0"/>
              <a:t>, S.N., </a:t>
            </a:r>
            <a:r>
              <a:rPr lang="en-US" dirty="0" err="1"/>
              <a:t>Yogeeswari</a:t>
            </a:r>
            <a:r>
              <a:rPr lang="en-US" dirty="0"/>
              <a:t>, P. and Stables, J.P. (2000) ‘Synthesis and anticonvulsant activity of 4-bromophenyl substituted aryl semicarbazones’, </a:t>
            </a:r>
            <a:r>
              <a:rPr lang="en-US" i="1" dirty="0"/>
              <a:t>European Journal of Medicinal Chemistry</a:t>
            </a:r>
            <a:r>
              <a:rPr lang="en-US" dirty="0"/>
              <a:t>, 35(10), pp. 879–886. </a:t>
            </a:r>
          </a:p>
          <a:p>
            <a:pPr marL="285750" indent="-285750">
              <a:buFont typeface="Arial" panose="020B0604020202020204" pitchFamily="34" charset="0"/>
              <a:buChar char="•"/>
            </a:pPr>
            <a:r>
              <a:rPr lang="en-US" dirty="0"/>
              <a:t>Pérez-</a:t>
            </a:r>
            <a:r>
              <a:rPr lang="en-US" dirty="0" err="1"/>
              <a:t>Rebolledo</a:t>
            </a:r>
            <a:r>
              <a:rPr lang="en-US" dirty="0"/>
              <a:t>, A. </a:t>
            </a:r>
            <a:r>
              <a:rPr lang="en-US" i="1" dirty="0"/>
              <a:t>et al.</a:t>
            </a:r>
            <a:r>
              <a:rPr lang="en-US" dirty="0"/>
              <a:t> (2006) ‘Metal complexes of 2-benzoylpyridine semicarbazone: Spectral, electrochemical and structural studies’, </a:t>
            </a:r>
            <a:r>
              <a:rPr lang="en-US" i="1" dirty="0"/>
              <a:t>Journal of Molecular Structure</a:t>
            </a:r>
            <a:r>
              <a:rPr lang="en-US" dirty="0"/>
              <a:t>, 794(1), pp. 18–23. </a:t>
            </a:r>
          </a:p>
          <a:p>
            <a:pPr marL="285750" indent="-285750">
              <a:buFont typeface="Arial" panose="020B0604020202020204" pitchFamily="34" charset="0"/>
              <a:buChar char="•"/>
            </a:pPr>
            <a:r>
              <a:rPr lang="en-US" dirty="0" err="1"/>
              <a:t>Shirode</a:t>
            </a:r>
            <a:r>
              <a:rPr lang="en-US" dirty="0"/>
              <a:t>, P.R. (2012) ‘Synthesis and Physicochemical Studies of Mixed Ligand Complexes of Mn(II), Fe(III), Co(II), Ni(II) and Cu(II) with Acetophenone Semicarbazone and Acetone Semicarbazone’, </a:t>
            </a:r>
            <a:r>
              <a:rPr lang="en-US" i="1" dirty="0"/>
              <a:t>Chemical Science Transactions</a:t>
            </a:r>
            <a:r>
              <a:rPr lang="en-US" dirty="0"/>
              <a:t>, 1(2), pp. 396–400. </a:t>
            </a:r>
          </a:p>
          <a:p>
            <a:pPr marL="285750" indent="-28575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17120951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9559" y="183807"/>
            <a:ext cx="10018713" cy="1752599"/>
          </a:xfrm>
        </p:spPr>
        <p:txBody>
          <a:bodyPr/>
          <a:lstStyle/>
          <a:p>
            <a:pPr algn="l"/>
            <a:r>
              <a:rPr lang="en-US" b="1" dirty="0" smtClean="0">
                <a:solidFill>
                  <a:srgbClr val="C00000"/>
                </a:solidFill>
                <a:latin typeface="Times New Roman" panose="02020603050405020304" pitchFamily="18" charset="0"/>
                <a:cs typeface="Times New Roman" panose="02020603050405020304" pitchFamily="18" charset="0"/>
              </a:rPr>
              <a:t>Introduction of Semicarbazone:</a:t>
            </a:r>
            <a:endParaRPr lang="en-US" b="1" dirty="0">
              <a:solidFill>
                <a:srgbClr val="C00000"/>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1752600" y="2126906"/>
            <a:ext cx="6124575" cy="4278094"/>
          </a:xfrm>
          <a:prstGeom prst="rect">
            <a:avLst/>
          </a:prstGeom>
          <a:noFill/>
        </p:spPr>
        <p:txBody>
          <a:bodyPr wrap="square" rtlCol="0">
            <a:spAutoFit/>
          </a:bodyPr>
          <a:lstStyle/>
          <a:p>
            <a:pPr marL="342900" indent="-342900">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Semicarbazone are organic compounds they are formed when aldehydes or ketones react with a semicarbazide. </a:t>
            </a:r>
          </a:p>
          <a:p>
            <a:endParaRPr lang="en-US" sz="2000" dirty="0" smtClean="0">
              <a:latin typeface="Times New Roman" panose="02020603050405020304" pitchFamily="18" charset="0"/>
              <a:cs typeface="Times New Roman" panose="02020603050405020304" pitchFamily="18" charset="0"/>
            </a:endParaRPr>
          </a:p>
          <a:p>
            <a:endParaRPr lang="en-US" sz="2000"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Semicarbazone have wide applications in agriculture, pharmaceutical and industrial. semicarbazone used in the qualitative organic analysis of carbonyl compounds and have wide biological applications with transition metal complexes.</a:t>
            </a:r>
            <a:endParaRPr lang="en-US" sz="2000" dirty="0">
              <a:latin typeface="Times New Roman" panose="02020603050405020304" pitchFamily="18" charset="0"/>
              <a:cs typeface="Times New Roman" panose="02020603050405020304" pitchFamily="18" charset="0"/>
            </a:endParaRPr>
          </a:p>
          <a:p>
            <a:endParaRPr lang="en-US" sz="2000" dirty="0"/>
          </a:p>
          <a:p>
            <a:endParaRPr lang="en-US" dirty="0" smtClean="0"/>
          </a:p>
          <a:p>
            <a:endParaRPr lang="en-US" dirty="0"/>
          </a:p>
          <a:p>
            <a:endParaRPr lang="en-US" dirty="0" smtClean="0"/>
          </a:p>
        </p:txBody>
      </p:sp>
      <p:sp>
        <p:nvSpPr>
          <p:cNvPr id="6" name="Rounded Rectangle 5"/>
          <p:cNvSpPr/>
          <p:nvPr/>
        </p:nvSpPr>
        <p:spPr>
          <a:xfrm>
            <a:off x="8724900" y="2047875"/>
            <a:ext cx="2873372" cy="225742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p:nvPicPr>
        <p:blipFill>
          <a:blip r:embed="rId2"/>
          <a:stretch>
            <a:fillRect/>
          </a:stretch>
        </p:blipFill>
        <p:spPr>
          <a:xfrm>
            <a:off x="8866186" y="2359818"/>
            <a:ext cx="2590800" cy="1633538"/>
          </a:xfrm>
          <a:prstGeom prst="rect">
            <a:avLst/>
          </a:prstGeom>
        </p:spPr>
      </p:pic>
    </p:spTree>
    <p:extLst>
      <p:ext uri="{BB962C8B-B14F-4D97-AF65-F5344CB8AC3E}">
        <p14:creationId xmlns:p14="http://schemas.microsoft.com/office/powerpoint/2010/main" val="1807074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8136" y="171451"/>
            <a:ext cx="10018713" cy="1314450"/>
          </a:xfrm>
        </p:spPr>
        <p:txBody>
          <a:bodyPr>
            <a:normAutofit/>
          </a:bodyPr>
          <a:lstStyle/>
          <a:p>
            <a:pPr algn="l"/>
            <a:r>
              <a:rPr lang="en-US" b="1" dirty="0" smtClean="0">
                <a:solidFill>
                  <a:srgbClr val="C00000"/>
                </a:solidFill>
                <a:latin typeface="Times New Roman" panose="02020603050405020304" pitchFamily="18" charset="0"/>
                <a:cs typeface="Times New Roman" panose="02020603050405020304" pitchFamily="18" charset="0"/>
              </a:rPr>
              <a:t>General synthesis </a:t>
            </a:r>
            <a:r>
              <a:rPr lang="en-US" b="1" dirty="0">
                <a:solidFill>
                  <a:srgbClr val="C00000"/>
                </a:solidFill>
                <a:latin typeface="Times New Roman" panose="02020603050405020304" pitchFamily="18" charset="0"/>
                <a:cs typeface="Times New Roman" panose="02020603050405020304" pitchFamily="18" charset="0"/>
              </a:rPr>
              <a:t>of </a:t>
            </a:r>
            <a:r>
              <a:rPr lang="en-US" b="1" dirty="0" smtClean="0">
                <a:solidFill>
                  <a:srgbClr val="C00000"/>
                </a:solidFill>
                <a:latin typeface="Times New Roman" panose="02020603050405020304" pitchFamily="18" charset="0"/>
                <a:cs typeface="Times New Roman" panose="02020603050405020304" pitchFamily="18" charset="0"/>
              </a:rPr>
              <a:t>semicarbazone:</a:t>
            </a:r>
            <a:endParaRPr lang="en-US" b="1" dirty="0">
              <a:solidFill>
                <a:srgbClr val="C00000"/>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1790065" y="1828802"/>
            <a:ext cx="7008495" cy="1015663"/>
          </a:xfrm>
          <a:prstGeom prst="rect">
            <a:avLst/>
          </a:prstGeom>
          <a:noFill/>
        </p:spPr>
        <p:txBody>
          <a:bodyPr wrap="square" rtlCol="0">
            <a:spAutoFit/>
          </a:bodyPr>
          <a:lstStyle/>
          <a:p>
            <a:pPr marL="342900" indent="-342900">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Different types of semicarbazone  derivatives could be synthesized by reaction of suitable aldehyde or ketone with respective semicarbazide in presence of sodium acetate</a:t>
            </a:r>
            <a:endParaRPr lang="en-US" sz="2000" dirty="0">
              <a:latin typeface="Times New Roman" panose="02020603050405020304" pitchFamily="18" charset="0"/>
              <a:cs typeface="Times New Roman" panose="02020603050405020304" pitchFamily="18" charset="0"/>
            </a:endParaRPr>
          </a:p>
        </p:txBody>
      </p:sp>
      <p:sp>
        <p:nvSpPr>
          <p:cNvPr id="5" name="Rounded Rectangle 4"/>
          <p:cNvSpPr/>
          <p:nvPr/>
        </p:nvSpPr>
        <p:spPr>
          <a:xfrm>
            <a:off x="2152650" y="3733799"/>
            <a:ext cx="8743950" cy="233362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2"/>
          <a:stretch>
            <a:fillRect/>
          </a:stretch>
        </p:blipFill>
        <p:spPr>
          <a:xfrm>
            <a:off x="3086099" y="4076700"/>
            <a:ext cx="6315075" cy="1523999"/>
          </a:xfrm>
          <a:prstGeom prst="rect">
            <a:avLst/>
          </a:prstGeom>
        </p:spPr>
      </p:pic>
    </p:spTree>
    <p:extLst>
      <p:ext uri="{BB962C8B-B14F-4D97-AF65-F5344CB8AC3E}">
        <p14:creationId xmlns:p14="http://schemas.microsoft.com/office/powerpoint/2010/main" val="499731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8393" y="86711"/>
            <a:ext cx="10413400" cy="1121978"/>
          </a:xfrm>
        </p:spPr>
        <p:txBody>
          <a:bodyPr>
            <a:normAutofit fontScale="90000"/>
          </a:bodyPr>
          <a:lstStyle/>
          <a:p>
            <a:pPr algn="l"/>
            <a:r>
              <a:rPr lang="en-US" sz="3600" b="1" dirty="0">
                <a:solidFill>
                  <a:srgbClr val="C00000"/>
                </a:solidFill>
                <a:latin typeface="Times New Roman" panose="02020603050405020304" pitchFamily="18" charset="0"/>
                <a:cs typeface="Times New Roman" panose="02020603050405020304" pitchFamily="18" charset="0"/>
              </a:rPr>
              <a:t>Antituberculous activity of </a:t>
            </a:r>
            <a:r>
              <a:rPr lang="en-US" sz="3600" b="1" dirty="0" smtClean="0">
                <a:solidFill>
                  <a:srgbClr val="C00000"/>
                </a:solidFill>
                <a:latin typeface="Times New Roman" panose="02020603050405020304" pitchFamily="18" charset="0"/>
                <a:cs typeface="Times New Roman" panose="02020603050405020304" pitchFamily="18" charset="0"/>
              </a:rPr>
              <a:t>some aryl </a:t>
            </a:r>
            <a:r>
              <a:rPr lang="en-US" sz="3600" b="1" dirty="0">
                <a:solidFill>
                  <a:srgbClr val="C00000"/>
                </a:solidFill>
                <a:latin typeface="Times New Roman" panose="02020603050405020304" pitchFamily="18" charset="0"/>
                <a:cs typeface="Times New Roman" panose="02020603050405020304" pitchFamily="18" charset="0"/>
              </a:rPr>
              <a:t>semicarbazone </a:t>
            </a:r>
            <a:r>
              <a:rPr lang="en-US" sz="3600" b="1" dirty="0" smtClean="0">
                <a:solidFill>
                  <a:srgbClr val="C00000"/>
                </a:solidFill>
                <a:latin typeface="Times New Roman" panose="02020603050405020304" pitchFamily="18" charset="0"/>
                <a:cs typeface="Times New Roman" panose="02020603050405020304" pitchFamily="18" charset="0"/>
              </a:rPr>
              <a:t>derivatives:</a:t>
            </a:r>
            <a:endParaRPr lang="en-US" sz="3600" dirty="0">
              <a:solidFill>
                <a:srgbClr val="C00000"/>
              </a:solidFill>
              <a:latin typeface="Times New Roman" panose="02020603050405020304" pitchFamily="18" charset="0"/>
              <a:cs typeface="Times New Roman" panose="02020603050405020304" pitchFamily="18" charset="0"/>
            </a:endParaRPr>
          </a:p>
        </p:txBody>
      </p:sp>
      <p:sp>
        <p:nvSpPr>
          <p:cNvPr id="5" name="Rounded Rectangle 4"/>
          <p:cNvSpPr/>
          <p:nvPr/>
        </p:nvSpPr>
        <p:spPr>
          <a:xfrm>
            <a:off x="2513147" y="2676299"/>
            <a:ext cx="8860221" cy="374168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p:nvPicPr>
        <p:blipFill>
          <a:blip r:embed="rId2"/>
          <a:stretch>
            <a:fillRect/>
          </a:stretch>
        </p:blipFill>
        <p:spPr>
          <a:xfrm>
            <a:off x="3327698" y="2942788"/>
            <a:ext cx="7231117" cy="3151460"/>
          </a:xfrm>
          <a:prstGeom prst="rect">
            <a:avLst/>
          </a:prstGeom>
        </p:spPr>
      </p:pic>
      <p:sp>
        <p:nvSpPr>
          <p:cNvPr id="9" name="TextBox 8"/>
          <p:cNvSpPr txBox="1"/>
          <p:nvPr/>
        </p:nvSpPr>
        <p:spPr>
          <a:xfrm>
            <a:off x="1568393" y="1429407"/>
            <a:ext cx="10203193" cy="1015663"/>
          </a:xfrm>
          <a:prstGeom prst="rect">
            <a:avLst/>
          </a:prstGeom>
          <a:noFill/>
        </p:spPr>
        <p:txBody>
          <a:bodyPr wrap="square" rtlCol="0">
            <a:spAutoFit/>
          </a:bodyPr>
          <a:lstStyle/>
          <a:p>
            <a:pPr marL="285750" indent="-285750">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A N1-(4- acetamido phenyl)-N4-(2-nitro benzylidene) semicarbazone (1b).aryl semicarbazones are reported to possess antimycobacterials potency greater than p-aminosalicylic acid, ethionamide, ethambutol, ciprofloxacin and kanamycin.</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42539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8904" y="118242"/>
            <a:ext cx="10018713" cy="1185042"/>
          </a:xfrm>
        </p:spPr>
        <p:txBody>
          <a:bodyPr>
            <a:noAutofit/>
          </a:bodyPr>
          <a:lstStyle/>
          <a:p>
            <a:pPr algn="l"/>
            <a:r>
              <a:rPr lang="en-US" sz="3600" b="1" dirty="0">
                <a:solidFill>
                  <a:srgbClr val="C00000"/>
                </a:solidFill>
                <a:latin typeface="Times New Roman" panose="02020603050405020304" pitchFamily="18" charset="0"/>
                <a:cs typeface="Times New Roman" panose="02020603050405020304" pitchFamily="18" charset="0"/>
              </a:rPr>
              <a:t>The antimicrobial activity of lapachol </a:t>
            </a:r>
            <a:r>
              <a:rPr lang="en-US" sz="3600" b="1" dirty="0" smtClean="0">
                <a:solidFill>
                  <a:srgbClr val="C00000"/>
                </a:solidFill>
                <a:latin typeface="Times New Roman" panose="02020603050405020304" pitchFamily="18" charset="0"/>
                <a:cs typeface="Times New Roman" panose="02020603050405020304" pitchFamily="18" charset="0"/>
              </a:rPr>
              <a:t>semicarbazone:</a:t>
            </a:r>
            <a:endParaRPr lang="en-US" sz="3600" b="1" dirty="0">
              <a:solidFill>
                <a:srgbClr val="C00000"/>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1723697" y="1502979"/>
            <a:ext cx="9795641" cy="1015663"/>
          </a:xfrm>
          <a:prstGeom prst="rect">
            <a:avLst/>
          </a:prstGeom>
          <a:noFill/>
        </p:spPr>
        <p:txBody>
          <a:bodyPr wrap="square" rtlCol="0">
            <a:spAutoFit/>
          </a:bodyPr>
          <a:lstStyle/>
          <a:p>
            <a:pPr marL="285750" indent="-285750">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Lapachol is a natural pigment that was originally isolated from species of the Bignoniaceae family. Lapachol was chemically modified to obtain its semicarbazone derivatives. These compounds were tested for antimicrobial activity against several bacteria and fungi.</a:t>
            </a:r>
            <a:endParaRPr lang="en-US" sz="2000" dirty="0">
              <a:latin typeface="Times New Roman" panose="02020603050405020304" pitchFamily="18" charset="0"/>
              <a:cs typeface="Times New Roman" panose="02020603050405020304" pitchFamily="18" charset="0"/>
            </a:endParaRPr>
          </a:p>
        </p:txBody>
      </p:sp>
      <p:sp>
        <p:nvSpPr>
          <p:cNvPr id="6" name="Rounded Rectangle 5"/>
          <p:cNvSpPr/>
          <p:nvPr/>
        </p:nvSpPr>
        <p:spPr>
          <a:xfrm>
            <a:off x="2438400" y="3174124"/>
            <a:ext cx="7809186" cy="27432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p:nvPr/>
        </p:nvPicPr>
        <p:blipFill>
          <a:blip r:embed="rId2">
            <a:extLst>
              <a:ext uri="{28A0092B-C50C-407E-A947-70E740481C1C}">
                <a14:useLocalDpi xmlns:a14="http://schemas.microsoft.com/office/drawing/2010/main" val="0"/>
              </a:ext>
            </a:extLst>
          </a:blip>
          <a:srcRect/>
          <a:stretch>
            <a:fillRect/>
          </a:stretch>
        </p:blipFill>
        <p:spPr bwMode="auto">
          <a:xfrm>
            <a:off x="2843048" y="3334418"/>
            <a:ext cx="6999890" cy="2422612"/>
          </a:xfrm>
          <a:prstGeom prst="rect">
            <a:avLst/>
          </a:prstGeom>
          <a:noFill/>
          <a:ln>
            <a:noFill/>
          </a:ln>
        </p:spPr>
      </p:pic>
    </p:spTree>
    <p:extLst>
      <p:ext uri="{BB962C8B-B14F-4D97-AF65-F5344CB8AC3E}">
        <p14:creationId xmlns:p14="http://schemas.microsoft.com/office/powerpoint/2010/main" val="35856144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6231" y="86361"/>
            <a:ext cx="10018713" cy="1264920"/>
          </a:xfrm>
        </p:spPr>
        <p:txBody>
          <a:bodyPr>
            <a:normAutofit fontScale="90000"/>
          </a:bodyPr>
          <a:lstStyle/>
          <a:p>
            <a:pPr algn="l"/>
            <a:r>
              <a:rPr lang="en-US" b="1" dirty="0">
                <a:solidFill>
                  <a:srgbClr val="FF0000"/>
                </a:solidFill>
                <a:latin typeface="Times New Roman" panose="02020603050405020304" pitchFamily="18" charset="0"/>
                <a:cs typeface="Times New Roman" panose="02020603050405020304" pitchFamily="18" charset="0"/>
              </a:rPr>
              <a:t>Synthesis </a:t>
            </a:r>
            <a:r>
              <a:rPr lang="en-US" b="1" dirty="0" smtClean="0">
                <a:solidFill>
                  <a:srgbClr val="FF0000"/>
                </a:solidFill>
                <a:latin typeface="Times New Roman" panose="02020603050405020304" pitchFamily="18" charset="0"/>
                <a:cs typeface="Times New Roman" panose="02020603050405020304" pitchFamily="18" charset="0"/>
              </a:rPr>
              <a:t>of </a:t>
            </a:r>
            <a:r>
              <a:rPr lang="en-US" b="1" dirty="0">
                <a:solidFill>
                  <a:srgbClr val="FF0000"/>
                </a:solidFill>
                <a:latin typeface="Times New Roman" panose="02020603050405020304" pitchFamily="18" charset="0"/>
                <a:cs typeface="Times New Roman" panose="02020603050405020304" pitchFamily="18" charset="0"/>
              </a:rPr>
              <a:t>methyl semicarbazone derivatives</a:t>
            </a:r>
          </a:p>
        </p:txBody>
      </p:sp>
      <p:sp>
        <p:nvSpPr>
          <p:cNvPr id="4" name="TextBox 3"/>
          <p:cNvSpPr txBox="1"/>
          <p:nvPr/>
        </p:nvSpPr>
        <p:spPr>
          <a:xfrm>
            <a:off x="1788160" y="1564640"/>
            <a:ext cx="3870960" cy="2862322"/>
          </a:xfrm>
          <a:prstGeom prst="rect">
            <a:avLst/>
          </a:prstGeom>
          <a:noFill/>
        </p:spPr>
        <p:txBody>
          <a:bodyPr wrap="square" rtlCol="0">
            <a:spAutoFit/>
          </a:bodyPr>
          <a:lstStyle/>
          <a:p>
            <a:pPr marL="285750" indent="-285750">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A series of novel </a:t>
            </a:r>
            <a:r>
              <a:rPr lang="en-US" dirty="0" err="1">
                <a:latin typeface="Times New Roman" panose="02020603050405020304" pitchFamily="18" charset="0"/>
                <a:cs typeface="Times New Roman" panose="02020603050405020304" pitchFamily="18" charset="0"/>
              </a:rPr>
              <a:t>chalconesemicarbazones</a:t>
            </a:r>
            <a:r>
              <a:rPr lang="en-US" dirty="0">
                <a:latin typeface="Times New Roman" panose="02020603050405020304" pitchFamily="18" charset="0"/>
                <a:cs typeface="Times New Roman" panose="02020603050405020304" pitchFamily="18" charset="0"/>
              </a:rPr>
              <a:t> was synthesized and evaluated for their antioxidant </a:t>
            </a:r>
            <a:r>
              <a:rPr lang="en-US" dirty="0" smtClean="0">
                <a:latin typeface="Times New Roman" panose="02020603050405020304" pitchFamily="18" charset="0"/>
                <a:cs typeface="Times New Roman" panose="02020603050405020304" pitchFamily="18" charset="0"/>
              </a:rPr>
              <a:t>activity. </a:t>
            </a:r>
            <a:r>
              <a:rPr lang="en-US" dirty="0">
                <a:latin typeface="Times New Roman" panose="02020603050405020304" pitchFamily="18" charset="0"/>
                <a:cs typeface="Times New Roman" panose="02020603050405020304" pitchFamily="18" charset="0"/>
              </a:rPr>
              <a:t>Most of the compounds were found to be potent antioxidants. Free radicals play an important role in various pathological and xenotoxic effects so antioxidant may have protective role in these pathological conditions</a:t>
            </a:r>
          </a:p>
        </p:txBody>
      </p:sp>
      <p:sp>
        <p:nvSpPr>
          <p:cNvPr id="5" name="TextBox 4"/>
          <p:cNvSpPr txBox="1"/>
          <p:nvPr/>
        </p:nvSpPr>
        <p:spPr>
          <a:xfrm>
            <a:off x="6268720" y="1564640"/>
            <a:ext cx="5791200" cy="5161280"/>
          </a:xfrm>
          <a:prstGeom prst="rect">
            <a:avLst/>
          </a:prstGeom>
          <a:solidFill>
            <a:schemeClr val="bg1"/>
          </a:solidFill>
          <a:ln>
            <a:solidFill>
              <a:schemeClr val="accent1"/>
            </a:solidFill>
          </a:ln>
        </p:spPr>
        <p:txBody>
          <a:bodyPr wrap="square" rtlCol="0">
            <a:spAutoFit/>
          </a:bodyPr>
          <a:lstStyle/>
          <a:p>
            <a:endParaRPr lang="en-US" dirty="0"/>
          </a:p>
        </p:txBody>
      </p:sp>
      <p:pic>
        <p:nvPicPr>
          <p:cNvPr id="6" name="Picture 5"/>
          <p:cNvPicPr/>
          <p:nvPr/>
        </p:nvPicPr>
        <p:blipFill>
          <a:blip r:embed="rId2"/>
          <a:stretch>
            <a:fillRect/>
          </a:stretch>
        </p:blipFill>
        <p:spPr>
          <a:xfrm>
            <a:off x="6766560" y="1642110"/>
            <a:ext cx="4947920" cy="4748530"/>
          </a:xfrm>
          <a:prstGeom prst="rect">
            <a:avLst/>
          </a:prstGeom>
        </p:spPr>
      </p:pic>
    </p:spTree>
    <p:extLst>
      <p:ext uri="{BB962C8B-B14F-4D97-AF65-F5344CB8AC3E}">
        <p14:creationId xmlns:p14="http://schemas.microsoft.com/office/powerpoint/2010/main" val="1232238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9415" y="86711"/>
            <a:ext cx="10444930" cy="1321676"/>
          </a:xfrm>
        </p:spPr>
        <p:txBody>
          <a:bodyPr/>
          <a:lstStyle/>
          <a:p>
            <a:pPr algn="l"/>
            <a:r>
              <a:rPr lang="en-US" sz="3600" b="1" dirty="0">
                <a:solidFill>
                  <a:schemeClr val="accent1"/>
                </a:solidFill>
                <a:latin typeface="Times New Roman" panose="02020603050405020304" pitchFamily="18" charset="0"/>
                <a:cs typeface="Times New Roman" panose="02020603050405020304" pitchFamily="18" charset="0"/>
              </a:rPr>
              <a:t>Metal complexes of 2-benzoylpyridine semicarbazone</a:t>
            </a:r>
            <a:r>
              <a:rPr lang="en-US" b="1" dirty="0">
                <a:solidFill>
                  <a:schemeClr val="accent1"/>
                </a:solidFill>
                <a:latin typeface="Times New Roman" panose="02020603050405020304" pitchFamily="18" charset="0"/>
                <a:cs typeface="Times New Roman" panose="02020603050405020304" pitchFamily="18" charset="0"/>
              </a:rPr>
              <a:t>:</a:t>
            </a:r>
          </a:p>
        </p:txBody>
      </p:sp>
      <p:sp>
        <p:nvSpPr>
          <p:cNvPr id="4" name="TextBox 3"/>
          <p:cNvSpPr txBox="1"/>
          <p:nvPr/>
        </p:nvSpPr>
        <p:spPr>
          <a:xfrm>
            <a:off x="1681655" y="1870841"/>
            <a:ext cx="9080938" cy="1200329"/>
          </a:xfrm>
          <a:prstGeom prst="rect">
            <a:avLst/>
          </a:prstGeom>
          <a:noFill/>
        </p:spPr>
        <p:txBody>
          <a:bodyPr wrap="square" rtlCol="0">
            <a:spAutoFit/>
          </a:bodyPr>
          <a:lstStyle/>
          <a:p>
            <a:pPr marL="285750" indent="-285750">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2-Benzoylpyridine semicarbazone </a:t>
            </a:r>
            <a:r>
              <a:rPr lang="en-US" dirty="0" smtClean="0"/>
              <a:t>(H2BzPS) </a:t>
            </a:r>
            <a:r>
              <a:rPr lang="en-US" dirty="0" smtClean="0">
                <a:latin typeface="Times New Roman" panose="02020603050405020304" pitchFamily="18" charset="0"/>
                <a:cs typeface="Times New Roman" panose="02020603050405020304" pitchFamily="18" charset="0"/>
              </a:rPr>
              <a:t>and its complexes </a:t>
            </a:r>
            <a:r>
              <a:rPr lang="en-US" dirty="0" smtClean="0"/>
              <a:t>[Cu(H2BzPS) Cl2]</a:t>
            </a:r>
            <a:r>
              <a:rPr lang="en-US" dirty="0" smtClean="0">
                <a:latin typeface="Times New Roman" panose="02020603050405020304" pitchFamily="18" charset="0"/>
                <a:cs typeface="Times New Roman" panose="02020603050405020304" pitchFamily="18" charset="0"/>
              </a:rPr>
              <a:t> (1) and </a:t>
            </a:r>
            <a:r>
              <a:rPr lang="en-US" dirty="0" smtClean="0"/>
              <a:t>[Zn(H2BzPS) Cl2]</a:t>
            </a:r>
            <a:r>
              <a:rPr lang="en-US" dirty="0" smtClean="0">
                <a:latin typeface="Times New Roman" panose="02020603050405020304" pitchFamily="18" charset="0"/>
                <a:cs typeface="Times New Roman" panose="02020603050405020304" pitchFamily="18" charset="0"/>
              </a:rPr>
              <a:t> (2) have been </a:t>
            </a:r>
            <a:r>
              <a:rPr lang="en-US" dirty="0" smtClean="0">
                <a:latin typeface="Times New Roman" panose="02020603050405020304" pitchFamily="18" charset="0"/>
                <a:cs typeface="Times New Roman" panose="02020603050405020304" pitchFamily="18" charset="0"/>
              </a:rPr>
              <a:t>synthesized. </a:t>
            </a:r>
            <a:r>
              <a:rPr lang="en-US" dirty="0" smtClean="0">
                <a:latin typeface="Times New Roman" panose="02020603050405020304" pitchFamily="18" charset="0"/>
                <a:cs typeface="Times New Roman" panose="02020603050405020304" pitchFamily="18" charset="0"/>
              </a:rPr>
              <a:t>In both cases, the neutral semicarbazone acts as a tridentate ligand which coordinates the metal through the pyridine and imine nitrogen atoms and the carbonyl oxygen.</a:t>
            </a:r>
            <a:endParaRPr lang="en-US" dirty="0">
              <a:latin typeface="Times New Roman" panose="02020603050405020304" pitchFamily="18" charset="0"/>
              <a:cs typeface="Times New Roman" panose="02020603050405020304" pitchFamily="18" charset="0"/>
            </a:endParaRPr>
          </a:p>
        </p:txBody>
      </p:sp>
      <p:sp>
        <p:nvSpPr>
          <p:cNvPr id="5" name="Rounded Rectangle 4"/>
          <p:cNvSpPr/>
          <p:nvPr/>
        </p:nvSpPr>
        <p:spPr>
          <a:xfrm>
            <a:off x="1442720" y="3291840"/>
            <a:ext cx="5019040" cy="319024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v[Cu(H2BzPS) Cl2] [Cu(H2BzPS) Cl2]v</a:t>
            </a:r>
            <a:endParaRPr lang="en-US" dirty="0"/>
          </a:p>
        </p:txBody>
      </p:sp>
      <p:sp>
        <p:nvSpPr>
          <p:cNvPr id="6" name="Rounded Rectangle 5"/>
          <p:cNvSpPr/>
          <p:nvPr/>
        </p:nvSpPr>
        <p:spPr>
          <a:xfrm>
            <a:off x="7284720" y="3291840"/>
            <a:ext cx="4531360" cy="319024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2"/>
          <a:stretch>
            <a:fillRect/>
          </a:stretch>
        </p:blipFill>
        <p:spPr>
          <a:xfrm>
            <a:off x="1792999" y="3533624"/>
            <a:ext cx="4124325" cy="2114550"/>
          </a:xfrm>
          <a:prstGeom prst="rect">
            <a:avLst/>
          </a:prstGeom>
        </p:spPr>
      </p:pic>
      <p:pic>
        <p:nvPicPr>
          <p:cNvPr id="8" name="Picture 7"/>
          <p:cNvPicPr>
            <a:picLocks noChangeAspect="1"/>
          </p:cNvPicPr>
          <p:nvPr/>
        </p:nvPicPr>
        <p:blipFill>
          <a:blip r:embed="rId3"/>
          <a:stretch>
            <a:fillRect/>
          </a:stretch>
        </p:blipFill>
        <p:spPr>
          <a:xfrm>
            <a:off x="3212223" y="5815202"/>
            <a:ext cx="1410577" cy="371475"/>
          </a:xfrm>
          <a:prstGeom prst="rect">
            <a:avLst/>
          </a:prstGeom>
        </p:spPr>
      </p:pic>
      <p:pic>
        <p:nvPicPr>
          <p:cNvPr id="9" name="Picture 8"/>
          <p:cNvPicPr>
            <a:picLocks noChangeAspect="1"/>
          </p:cNvPicPr>
          <p:nvPr/>
        </p:nvPicPr>
        <p:blipFill>
          <a:blip r:embed="rId4"/>
          <a:stretch>
            <a:fillRect/>
          </a:stretch>
        </p:blipFill>
        <p:spPr>
          <a:xfrm>
            <a:off x="7622693" y="3416172"/>
            <a:ext cx="3855413" cy="1907668"/>
          </a:xfrm>
          <a:prstGeom prst="rect">
            <a:avLst/>
          </a:prstGeom>
        </p:spPr>
      </p:pic>
      <p:pic>
        <p:nvPicPr>
          <p:cNvPr id="10" name="Picture 9"/>
          <p:cNvPicPr>
            <a:picLocks noChangeAspect="1"/>
          </p:cNvPicPr>
          <p:nvPr/>
        </p:nvPicPr>
        <p:blipFill>
          <a:blip r:embed="rId5"/>
          <a:stretch>
            <a:fillRect/>
          </a:stretch>
        </p:blipFill>
        <p:spPr>
          <a:xfrm>
            <a:off x="8816974" y="5769610"/>
            <a:ext cx="1708786" cy="266700"/>
          </a:xfrm>
          <a:prstGeom prst="rect">
            <a:avLst/>
          </a:prstGeom>
        </p:spPr>
      </p:pic>
    </p:spTree>
    <p:extLst>
      <p:ext uri="{BB962C8B-B14F-4D97-AF65-F5344CB8AC3E}">
        <p14:creationId xmlns:p14="http://schemas.microsoft.com/office/powerpoint/2010/main" val="4171999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5910" y="81280"/>
            <a:ext cx="10484170" cy="1117601"/>
          </a:xfrm>
        </p:spPr>
        <p:txBody>
          <a:bodyPr>
            <a:normAutofit fontScale="90000"/>
          </a:bodyPr>
          <a:lstStyle/>
          <a:p>
            <a:pPr algn="l"/>
            <a:r>
              <a:rPr lang="en-US" b="1" dirty="0" smtClean="0">
                <a:solidFill>
                  <a:schemeClr val="accent1"/>
                </a:solidFill>
                <a:latin typeface="Times New Roman" panose="02020603050405020304" pitchFamily="18" charset="0"/>
                <a:cs typeface="Times New Roman" panose="02020603050405020304" pitchFamily="18" charset="0"/>
              </a:rPr>
              <a:t>Pd(II</a:t>
            </a:r>
            <a:r>
              <a:rPr lang="en-US" b="1" dirty="0">
                <a:solidFill>
                  <a:schemeClr val="accent1"/>
                </a:solidFill>
                <a:latin typeface="Times New Roman" panose="02020603050405020304" pitchFamily="18" charset="0"/>
                <a:cs typeface="Times New Roman" panose="02020603050405020304" pitchFamily="18" charset="0"/>
              </a:rPr>
              <a:t>), Pt(II), Rh(III), Ir(III), and Ru(III) Complexes Derived from </a:t>
            </a:r>
            <a:r>
              <a:rPr lang="en-US" b="1" dirty="0" smtClean="0">
                <a:solidFill>
                  <a:schemeClr val="accent1"/>
                </a:solidFill>
                <a:latin typeface="Times New Roman" panose="02020603050405020304" pitchFamily="18" charset="0"/>
                <a:cs typeface="Times New Roman" panose="02020603050405020304" pitchFamily="18" charset="0"/>
              </a:rPr>
              <a:t>Semicarbazone:</a:t>
            </a:r>
            <a:endParaRPr lang="en-US" b="1" dirty="0">
              <a:solidFill>
                <a:schemeClr val="accent1"/>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1727200" y="1564640"/>
            <a:ext cx="9357360" cy="1200329"/>
          </a:xfrm>
          <a:prstGeom prst="rect">
            <a:avLst/>
          </a:prstGeom>
          <a:noFill/>
        </p:spPr>
        <p:txBody>
          <a:bodyPr wrap="square" rtlCol="0">
            <a:spAutoFit/>
          </a:bodyPr>
          <a:lstStyle/>
          <a:p>
            <a:pPr marL="285750" indent="-285750">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metal complexes of Pd(II), Pt(II), Rh(III), Ir(III), and Ru(III) with semicarbazone of 2-acetyl thiophene have been synthesized</a:t>
            </a:r>
            <a:r>
              <a:rPr lang="en-US" dirty="0" smtClean="0">
                <a:latin typeface="Times New Roman" panose="02020603050405020304" pitchFamily="18" charset="0"/>
                <a:cs typeface="Times New Roman" panose="02020603050405020304" pitchFamily="18" charset="0"/>
              </a:rPr>
              <a:t>.</a:t>
            </a:r>
            <a:r>
              <a:rPr lang="en-US" dirty="0"/>
              <a:t> The synthesized ligands and their complexes have been screened for bactericidal activity against several bacterial species (i.e., B. macerans, A. aureus, E. coli</a:t>
            </a:r>
            <a:r>
              <a:rPr lang="en-US" dirty="0" smtClean="0"/>
              <a:t>)</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4" name="Rounded Rectangle 3"/>
          <p:cNvSpPr/>
          <p:nvPr/>
        </p:nvSpPr>
        <p:spPr>
          <a:xfrm>
            <a:off x="1960880" y="3708400"/>
            <a:ext cx="3962400" cy="277368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6715760" y="3708400"/>
            <a:ext cx="3962400" cy="277368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2"/>
          <a:stretch>
            <a:fillRect/>
          </a:stretch>
        </p:blipFill>
        <p:spPr>
          <a:xfrm>
            <a:off x="2275840" y="3901122"/>
            <a:ext cx="3444240" cy="1514475"/>
          </a:xfrm>
          <a:prstGeom prst="rect">
            <a:avLst/>
          </a:prstGeom>
        </p:spPr>
      </p:pic>
      <p:pic>
        <p:nvPicPr>
          <p:cNvPr id="7" name="Picture 6"/>
          <p:cNvPicPr>
            <a:picLocks noChangeAspect="1"/>
          </p:cNvPicPr>
          <p:nvPr/>
        </p:nvPicPr>
        <p:blipFill>
          <a:blip r:embed="rId3"/>
          <a:stretch>
            <a:fillRect/>
          </a:stretch>
        </p:blipFill>
        <p:spPr>
          <a:xfrm>
            <a:off x="2386330" y="5748813"/>
            <a:ext cx="876300" cy="400050"/>
          </a:xfrm>
          <a:prstGeom prst="rect">
            <a:avLst/>
          </a:prstGeom>
        </p:spPr>
      </p:pic>
      <p:pic>
        <p:nvPicPr>
          <p:cNvPr id="8" name="Picture 7"/>
          <p:cNvPicPr>
            <a:picLocks noChangeAspect="1"/>
          </p:cNvPicPr>
          <p:nvPr/>
        </p:nvPicPr>
        <p:blipFill>
          <a:blip r:embed="rId4"/>
          <a:stretch>
            <a:fillRect/>
          </a:stretch>
        </p:blipFill>
        <p:spPr>
          <a:xfrm>
            <a:off x="4055110" y="5853588"/>
            <a:ext cx="1323975" cy="295275"/>
          </a:xfrm>
          <a:prstGeom prst="rect">
            <a:avLst/>
          </a:prstGeom>
        </p:spPr>
      </p:pic>
      <p:pic>
        <p:nvPicPr>
          <p:cNvPr id="9" name="Picture 8"/>
          <p:cNvPicPr>
            <a:picLocks noChangeAspect="1"/>
          </p:cNvPicPr>
          <p:nvPr/>
        </p:nvPicPr>
        <p:blipFill>
          <a:blip r:embed="rId5"/>
          <a:stretch>
            <a:fillRect/>
          </a:stretch>
        </p:blipFill>
        <p:spPr>
          <a:xfrm>
            <a:off x="6898640" y="3901122"/>
            <a:ext cx="3596639" cy="1590675"/>
          </a:xfrm>
          <a:prstGeom prst="rect">
            <a:avLst/>
          </a:prstGeom>
        </p:spPr>
      </p:pic>
      <p:pic>
        <p:nvPicPr>
          <p:cNvPr id="10" name="Picture 9"/>
          <p:cNvPicPr>
            <a:picLocks noChangeAspect="1"/>
          </p:cNvPicPr>
          <p:nvPr/>
        </p:nvPicPr>
        <p:blipFill>
          <a:blip r:embed="rId6"/>
          <a:stretch>
            <a:fillRect/>
          </a:stretch>
        </p:blipFill>
        <p:spPr>
          <a:xfrm>
            <a:off x="7553959" y="5748813"/>
            <a:ext cx="1143000" cy="381000"/>
          </a:xfrm>
          <a:prstGeom prst="rect">
            <a:avLst/>
          </a:prstGeom>
        </p:spPr>
      </p:pic>
      <p:pic>
        <p:nvPicPr>
          <p:cNvPr id="11" name="Picture 10"/>
          <p:cNvPicPr>
            <a:picLocks noChangeAspect="1"/>
          </p:cNvPicPr>
          <p:nvPr/>
        </p:nvPicPr>
        <p:blipFill>
          <a:blip r:embed="rId7"/>
          <a:stretch>
            <a:fillRect/>
          </a:stretch>
        </p:blipFill>
        <p:spPr>
          <a:xfrm>
            <a:off x="8916034" y="5796438"/>
            <a:ext cx="1543050" cy="304800"/>
          </a:xfrm>
          <a:prstGeom prst="rect">
            <a:avLst/>
          </a:prstGeom>
        </p:spPr>
      </p:pic>
    </p:spTree>
    <p:extLst>
      <p:ext uri="{BB962C8B-B14F-4D97-AF65-F5344CB8AC3E}">
        <p14:creationId xmlns:p14="http://schemas.microsoft.com/office/powerpoint/2010/main" val="1680287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4986" y="93785"/>
            <a:ext cx="10367722" cy="1354014"/>
          </a:xfrm>
        </p:spPr>
        <p:txBody>
          <a:bodyPr>
            <a:normAutofit/>
          </a:bodyPr>
          <a:lstStyle/>
          <a:p>
            <a:pPr algn="l"/>
            <a:r>
              <a:rPr lang="en-US" sz="3600" b="1" dirty="0" smtClean="0">
                <a:solidFill>
                  <a:schemeClr val="accent1"/>
                </a:solidFill>
                <a:latin typeface="Times New Roman" panose="02020603050405020304" pitchFamily="18" charset="0"/>
                <a:cs typeface="Times New Roman" panose="02020603050405020304" pitchFamily="18" charset="0"/>
              </a:rPr>
              <a:t>Antimicrobial </a:t>
            </a:r>
            <a:r>
              <a:rPr lang="en-US" sz="3600" b="1" dirty="0">
                <a:solidFill>
                  <a:schemeClr val="accent1"/>
                </a:solidFill>
                <a:latin typeface="Times New Roman" panose="02020603050405020304" pitchFamily="18" charset="0"/>
                <a:cs typeface="Times New Roman" panose="02020603050405020304" pitchFamily="18" charset="0"/>
              </a:rPr>
              <a:t>studies of Cr(III), Mn(II), Fe(III), Co(II), Cu(II), Ni(II), Zn(II), Cd(II)</a:t>
            </a:r>
          </a:p>
        </p:txBody>
      </p:sp>
      <p:sp>
        <p:nvSpPr>
          <p:cNvPr id="4" name="TextBox 3"/>
          <p:cNvSpPr txBox="1"/>
          <p:nvPr/>
        </p:nvSpPr>
        <p:spPr>
          <a:xfrm>
            <a:off x="1624987" y="1617785"/>
            <a:ext cx="10016028" cy="1200329"/>
          </a:xfrm>
          <a:prstGeom prst="rect">
            <a:avLst/>
          </a:prstGeom>
          <a:noFill/>
        </p:spPr>
        <p:txBody>
          <a:bodyPr wrap="square" rtlCol="0">
            <a:spAutoFit/>
          </a:bodyPr>
          <a:lstStyle/>
          <a:p>
            <a:pPr marL="285750" indent="-285750">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Eight transition metal complexes of benzaldehyde-N(4)– phenylsemicarbazone have been synthesized and All complexes along with their parent semicarbazone ligand were screened against five bacterial cultures viz., E. coli, Salmonella typhi, Proteus vulgaris, Enterobacter aerogenes, Bacillus megaterium and two fungal cultures viz., Aspergillus niger and Candida </a:t>
            </a:r>
            <a:r>
              <a:rPr lang="en-US" dirty="0" smtClean="0">
                <a:latin typeface="Times New Roman" panose="02020603050405020304" pitchFamily="18" charset="0"/>
                <a:cs typeface="Times New Roman" panose="02020603050405020304" pitchFamily="18" charset="0"/>
              </a:rPr>
              <a:t>albicans.</a:t>
            </a:r>
            <a:endParaRPr lang="en-US" dirty="0">
              <a:latin typeface="Times New Roman" panose="02020603050405020304" pitchFamily="18" charset="0"/>
              <a:cs typeface="Times New Roman" panose="02020603050405020304" pitchFamily="18" charset="0"/>
            </a:endParaRPr>
          </a:p>
        </p:txBody>
      </p:sp>
      <p:sp>
        <p:nvSpPr>
          <p:cNvPr id="7" name="TextBox 6"/>
          <p:cNvSpPr txBox="1"/>
          <p:nvPr/>
        </p:nvSpPr>
        <p:spPr>
          <a:xfrm>
            <a:off x="2004646" y="3106615"/>
            <a:ext cx="8868861" cy="2585323"/>
          </a:xfrm>
          <a:prstGeom prst="rect">
            <a:avLst/>
          </a:prstGeom>
          <a:solidFill>
            <a:schemeClr val="bg1"/>
          </a:solidFill>
          <a:ln>
            <a:solidFill>
              <a:schemeClr val="accent1"/>
            </a:solidFill>
          </a:ln>
        </p:spPr>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a:t> </a:t>
            </a:r>
            <a:r>
              <a:rPr lang="en-US" dirty="0" smtClean="0"/>
              <a:t>                            </a:t>
            </a:r>
            <a:r>
              <a:rPr lang="en-US" dirty="0"/>
              <a:t>[Cr(HL)(OAc)</a:t>
            </a:r>
            <a:r>
              <a:rPr lang="en-US" baseline="-25000" dirty="0"/>
              <a:t>3</a:t>
            </a:r>
            <a:r>
              <a:rPr lang="en-US" dirty="0"/>
              <a:t>]                            [M(HL)</a:t>
            </a:r>
            <a:r>
              <a:rPr lang="en-US" baseline="-25000" dirty="0"/>
              <a:t>2</a:t>
            </a:r>
            <a:r>
              <a:rPr lang="en-US" dirty="0"/>
              <a:t>X</a:t>
            </a:r>
            <a:r>
              <a:rPr lang="en-US" baseline="-25000" dirty="0"/>
              <a:t>2</a:t>
            </a:r>
            <a:r>
              <a:rPr lang="en-US" dirty="0"/>
              <a:t>]  M=Mn,Zn.Cd   X=OAc,NO</a:t>
            </a:r>
            <a:r>
              <a:rPr lang="en-US" baseline="-25000" dirty="0"/>
              <a:t>2</a:t>
            </a:r>
            <a:endParaRPr lang="en-US" dirty="0"/>
          </a:p>
        </p:txBody>
      </p:sp>
      <p:pic>
        <p:nvPicPr>
          <p:cNvPr id="10" name="Picture 9"/>
          <p:cNvPicPr/>
          <p:nvPr/>
        </p:nvPicPr>
        <p:blipFill>
          <a:blip r:embed="rId2">
            <a:extLst>
              <a:ext uri="{28A0092B-C50C-407E-A947-70E740481C1C}">
                <a14:useLocalDpi xmlns:a14="http://schemas.microsoft.com/office/drawing/2010/main" val="0"/>
              </a:ext>
            </a:extLst>
          </a:blip>
          <a:srcRect/>
          <a:stretch>
            <a:fillRect/>
          </a:stretch>
        </p:blipFill>
        <p:spPr bwMode="auto">
          <a:xfrm>
            <a:off x="3248002" y="3315704"/>
            <a:ext cx="5849107" cy="1689407"/>
          </a:xfrm>
          <a:prstGeom prst="rect">
            <a:avLst/>
          </a:prstGeom>
          <a:noFill/>
        </p:spPr>
      </p:pic>
    </p:spTree>
    <p:extLst>
      <p:ext uri="{BB962C8B-B14F-4D97-AF65-F5344CB8AC3E}">
        <p14:creationId xmlns:p14="http://schemas.microsoft.com/office/powerpoint/2010/main" val="27510448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Parallax</Template>
  <TotalTime>328</TotalTime>
  <Words>883</Words>
  <Application>Microsoft Office PowerPoint</Application>
  <PresentationFormat>Widescreen</PresentationFormat>
  <Paragraphs>66</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Corbel</vt:lpstr>
      <vt:lpstr>Times New Roman</vt:lpstr>
      <vt:lpstr>Wingdings</vt:lpstr>
      <vt:lpstr>Parallax</vt:lpstr>
      <vt:lpstr>Transition metal complexes with semicarbazone ligands</vt:lpstr>
      <vt:lpstr>Introduction of Semicarbazone:</vt:lpstr>
      <vt:lpstr>General synthesis of semicarbazone:</vt:lpstr>
      <vt:lpstr>Antituberculous activity of some aryl semicarbazone derivatives:</vt:lpstr>
      <vt:lpstr>The antimicrobial activity of lapachol semicarbazone:</vt:lpstr>
      <vt:lpstr>Synthesis of methyl semicarbazone derivatives</vt:lpstr>
      <vt:lpstr>Metal complexes of 2-benzoylpyridine semicarbazone:</vt:lpstr>
      <vt:lpstr>Pd(II), Pt(II), Rh(III), Ir(III), and Ru(III) Complexes Derived from Semicarbazone:</vt:lpstr>
      <vt:lpstr>Antimicrobial studies of Cr(III), Mn(II), Fe(III), Co(II), Cu(II), Ni(II), Zn(II), Cd(II)</vt:lpstr>
      <vt:lpstr>PowerPoint Presentation</vt:lpstr>
      <vt:lpstr>Synthesis of nickel(ii) complexes with Salicylaldehyde semicarbazone (L1) and 4-hydroxy acetophenone semicarbazone(L2):</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BEST TECH</dc:creator>
  <cp:lastModifiedBy>BEST TECH</cp:lastModifiedBy>
  <cp:revision>28</cp:revision>
  <dcterms:created xsi:type="dcterms:W3CDTF">2024-04-14T14:57:31Z</dcterms:created>
  <dcterms:modified xsi:type="dcterms:W3CDTF">2024-04-15T06:51:26Z</dcterms:modified>
</cp:coreProperties>
</file>