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1" r:id="rId5"/>
    <p:sldId id="262" r:id="rId6"/>
    <p:sldId id="263" r:id="rId7"/>
    <p:sldId id="264" r:id="rId8"/>
    <p:sldId id="268" r:id="rId9"/>
    <p:sldId id="265" r:id="rId10"/>
    <p:sldId id="266" r:id="rId11"/>
    <p:sldId id="267"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C643D-9967-42D6-BBC8-EFA93D0BE18E}" type="datetimeFigureOut">
              <a:rPr lang="en-US" smtClean="0"/>
              <a:t>9/17/2022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8FD52-F428-4DB2-B859-97C41D5ACED2}" type="slidenum">
              <a:rPr lang="en-US" smtClean="0"/>
              <a:t>‹#›</a:t>
            </a:fld>
            <a:endParaRPr lang="en-US"/>
          </a:p>
        </p:txBody>
      </p:sp>
    </p:spTree>
    <p:extLst>
      <p:ext uri="{BB962C8B-B14F-4D97-AF65-F5344CB8AC3E}">
        <p14:creationId xmlns:p14="http://schemas.microsoft.com/office/powerpoint/2010/main" val="272927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3DB0-EB03-4EE1-A97A-E5CFD1625309}"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461337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10</a:t>
            </a:fld>
            <a:endParaRPr lang="en-US"/>
          </a:p>
        </p:txBody>
      </p:sp>
    </p:spTree>
    <p:extLst>
      <p:ext uri="{BB962C8B-B14F-4D97-AF65-F5344CB8AC3E}">
        <p14:creationId xmlns:p14="http://schemas.microsoft.com/office/powerpoint/2010/main" val="1898384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11</a:t>
            </a:fld>
            <a:endParaRPr lang="en-US"/>
          </a:p>
        </p:txBody>
      </p:sp>
    </p:spTree>
    <p:extLst>
      <p:ext uri="{BB962C8B-B14F-4D97-AF65-F5344CB8AC3E}">
        <p14:creationId xmlns:p14="http://schemas.microsoft.com/office/powerpoint/2010/main" val="1460726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12</a:t>
            </a:fld>
            <a:endParaRPr lang="en-US"/>
          </a:p>
        </p:txBody>
      </p:sp>
    </p:spTree>
    <p:extLst>
      <p:ext uri="{BB962C8B-B14F-4D97-AF65-F5344CB8AC3E}">
        <p14:creationId xmlns:p14="http://schemas.microsoft.com/office/powerpoint/2010/main" val="137814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3DB0-EB03-4EE1-A97A-E5CFD1625309}" type="slidenum">
              <a:rPr lang="en-US" smtClean="0"/>
              <a:t>2</a:t>
            </a:fld>
            <a:endParaRPr lang="en-US"/>
          </a:p>
        </p:txBody>
      </p:sp>
    </p:spTree>
    <p:extLst>
      <p:ext uri="{BB962C8B-B14F-4D97-AF65-F5344CB8AC3E}">
        <p14:creationId xmlns:p14="http://schemas.microsoft.com/office/powerpoint/2010/main" val="280638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3</a:t>
            </a:fld>
            <a:endParaRPr lang="en-US"/>
          </a:p>
        </p:txBody>
      </p:sp>
    </p:spTree>
    <p:extLst>
      <p:ext uri="{BB962C8B-B14F-4D97-AF65-F5344CB8AC3E}">
        <p14:creationId xmlns:p14="http://schemas.microsoft.com/office/powerpoint/2010/main" val="4124642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4</a:t>
            </a:fld>
            <a:endParaRPr lang="en-US"/>
          </a:p>
        </p:txBody>
      </p:sp>
    </p:spTree>
    <p:extLst>
      <p:ext uri="{BB962C8B-B14F-4D97-AF65-F5344CB8AC3E}">
        <p14:creationId xmlns:p14="http://schemas.microsoft.com/office/powerpoint/2010/main" val="76843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5</a:t>
            </a:fld>
            <a:endParaRPr lang="en-US"/>
          </a:p>
        </p:txBody>
      </p:sp>
    </p:spTree>
    <p:extLst>
      <p:ext uri="{BB962C8B-B14F-4D97-AF65-F5344CB8AC3E}">
        <p14:creationId xmlns:p14="http://schemas.microsoft.com/office/powerpoint/2010/main" val="3584290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6</a:t>
            </a:fld>
            <a:endParaRPr lang="en-US"/>
          </a:p>
        </p:txBody>
      </p:sp>
    </p:spTree>
    <p:extLst>
      <p:ext uri="{BB962C8B-B14F-4D97-AF65-F5344CB8AC3E}">
        <p14:creationId xmlns:p14="http://schemas.microsoft.com/office/powerpoint/2010/main" val="163950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7</a:t>
            </a:fld>
            <a:endParaRPr lang="en-US"/>
          </a:p>
        </p:txBody>
      </p:sp>
    </p:spTree>
    <p:extLst>
      <p:ext uri="{BB962C8B-B14F-4D97-AF65-F5344CB8AC3E}">
        <p14:creationId xmlns:p14="http://schemas.microsoft.com/office/powerpoint/2010/main" val="3504293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8</a:t>
            </a:fld>
            <a:endParaRPr lang="en-US"/>
          </a:p>
        </p:txBody>
      </p:sp>
    </p:spTree>
    <p:extLst>
      <p:ext uri="{BB962C8B-B14F-4D97-AF65-F5344CB8AC3E}">
        <p14:creationId xmlns:p14="http://schemas.microsoft.com/office/powerpoint/2010/main" val="2120126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3DB0-EB03-4EE1-A97A-E5CFD1625309}" type="slidenum">
              <a:rPr lang="en-US" smtClean="0"/>
              <a:t>9</a:t>
            </a:fld>
            <a:endParaRPr lang="en-US"/>
          </a:p>
        </p:txBody>
      </p:sp>
    </p:spTree>
    <p:extLst>
      <p:ext uri="{BB962C8B-B14F-4D97-AF65-F5344CB8AC3E}">
        <p14:creationId xmlns:p14="http://schemas.microsoft.com/office/powerpoint/2010/main" val="204001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6DF76-9289-42B6-901C-9E9333648BEE}"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108971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6DF76-9289-42B6-901C-9E9333648BEE}"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64713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6DF76-9289-42B6-901C-9E9333648BEE}"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94904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6DF76-9289-42B6-901C-9E9333648BEE}"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401648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6DF76-9289-42B6-901C-9E9333648BEE}"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367229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6DF76-9289-42B6-901C-9E9333648BEE}"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178083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6DF76-9289-42B6-901C-9E9333648BEE}" type="datetimeFigureOut">
              <a:rPr lang="en-US" smtClean="0"/>
              <a:t>9/17/2022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261107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6DF76-9289-42B6-901C-9E9333648BEE}" type="datetimeFigureOut">
              <a:rPr lang="en-US" smtClean="0"/>
              <a:t>9/17/2022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406236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6DF76-9289-42B6-901C-9E9333648BEE}" type="datetimeFigureOut">
              <a:rPr lang="en-US" smtClean="0"/>
              <a:t>9/17/2022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333463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6DF76-9289-42B6-901C-9E9333648BEE}"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320152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6DF76-9289-42B6-901C-9E9333648BEE}"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2975-9841-4160-AFC5-E629D38834FE}" type="slidenum">
              <a:rPr lang="en-US" smtClean="0"/>
              <a:t>‹#›</a:t>
            </a:fld>
            <a:endParaRPr lang="en-US"/>
          </a:p>
        </p:txBody>
      </p:sp>
    </p:spTree>
    <p:extLst>
      <p:ext uri="{BB962C8B-B14F-4D97-AF65-F5344CB8AC3E}">
        <p14:creationId xmlns:p14="http://schemas.microsoft.com/office/powerpoint/2010/main" val="386542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6DF76-9289-42B6-901C-9E9333648BEE}" type="datetimeFigureOut">
              <a:rPr lang="en-US" smtClean="0"/>
              <a:t>9/17/2022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32975-9841-4160-AFC5-E629D38834FE}" type="slidenum">
              <a:rPr lang="en-US" smtClean="0"/>
              <a:t>‹#›</a:t>
            </a:fld>
            <a:endParaRPr lang="en-US"/>
          </a:p>
        </p:txBody>
      </p:sp>
    </p:spTree>
    <p:extLst>
      <p:ext uri="{BB962C8B-B14F-4D97-AF65-F5344CB8AC3E}">
        <p14:creationId xmlns:p14="http://schemas.microsoft.com/office/powerpoint/2010/main" val="417698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1336000"/>
            <a:ext cx="9550400" cy="1535054"/>
          </a:xfrm>
        </p:spPr>
        <p:txBody>
          <a:bodyPr anchor="ctr">
            <a:normAutofit fontScale="90000"/>
          </a:bodyPr>
          <a:lstStyle/>
          <a:p>
            <a:r>
              <a:rPr lang="en-US" sz="54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International Political Economy</a:t>
            </a:r>
            <a:endParaRPr lang="en-US"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962497"/>
            <a:ext cx="9144000" cy="751598"/>
          </a:xfrm>
        </p:spPr>
        <p:txBody>
          <a:bodyPr anchor="ctr">
            <a:noAutofit/>
          </a:bodyPr>
          <a:lstStyle/>
          <a:p>
            <a:r>
              <a:rPr lang="en-US" sz="4800" b="1" dirty="0" smtClean="0">
                <a:solidFill>
                  <a:srgbClr val="0070C0"/>
                </a:solidFill>
                <a:latin typeface="Times New Roman" panose="02020603050405020304" pitchFamily="18" charset="0"/>
                <a:cs typeface="Times New Roman" panose="02020603050405020304" pitchFamily="18" charset="0"/>
              </a:rPr>
              <a:t>2022-2023</a:t>
            </a:r>
            <a:endParaRPr lang="en-US" sz="60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IPE                        </a:t>
            </a:r>
            <a:r>
              <a:rPr lang="en-US" dirty="0" err="1" smtClean="0"/>
              <a:t>Beastun</a:t>
            </a:r>
            <a:r>
              <a:rPr lang="en-US" dirty="0" smtClean="0"/>
              <a:t> Omer </a:t>
            </a:r>
            <a:r>
              <a:rPr lang="en-US" dirty="0" err="1" smtClean="0"/>
              <a:t>Nuri</a:t>
            </a:r>
            <a:endParaRPr lang="en-US" dirty="0"/>
          </a:p>
        </p:txBody>
      </p:sp>
      <p:sp>
        <p:nvSpPr>
          <p:cNvPr id="5" name="Slide Number Placeholder 4"/>
          <p:cNvSpPr>
            <a:spLocks noGrp="1"/>
          </p:cNvSpPr>
          <p:nvPr>
            <p:ph type="sldNum" sz="quarter" idx="12"/>
          </p:nvPr>
        </p:nvSpPr>
        <p:spPr/>
        <p:txBody>
          <a:bodyPr/>
          <a:lstStyle/>
          <a:p>
            <a:fld id="{F1855434-35D0-4EB5-91AA-4FDCC5769DB0}" type="slidenum">
              <a:rPr lang="en-US" smtClean="0"/>
              <a:t>1</a:t>
            </a:fld>
            <a:endParaRPr lang="en-US"/>
          </a:p>
        </p:txBody>
      </p:sp>
      <p:sp>
        <p:nvSpPr>
          <p:cNvPr id="6" name="Date Placeholder 5"/>
          <p:cNvSpPr>
            <a:spLocks noGrp="1"/>
          </p:cNvSpPr>
          <p:nvPr>
            <p:ph type="dt" sz="half" idx="10"/>
          </p:nvPr>
        </p:nvSpPr>
        <p:spPr/>
        <p:txBody>
          <a:bodyPr/>
          <a:lstStyle/>
          <a:p>
            <a:fld id="{26DF6386-1B66-43B7-BDF2-5873E78B4C27}" type="datetime1">
              <a:rPr lang="en-US" smtClean="0"/>
              <a:t>9/17/2022</a:t>
            </a:fld>
            <a:endParaRPr lang="en-US"/>
          </a:p>
        </p:txBody>
      </p:sp>
      <p:sp>
        <p:nvSpPr>
          <p:cNvPr id="8" name="Title 1"/>
          <p:cNvSpPr txBox="1">
            <a:spLocks/>
          </p:cNvSpPr>
          <p:nvPr/>
        </p:nvSpPr>
        <p:spPr>
          <a:xfrm>
            <a:off x="1524000" y="3097302"/>
            <a:ext cx="9144000" cy="131436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err="1" smtClean="0">
                <a:solidFill>
                  <a:srgbClr val="C00000"/>
                </a:solidFill>
                <a:latin typeface="Times New Roman" panose="02020603050405020304" pitchFamily="18" charset="0"/>
                <a:cs typeface="Times New Roman" panose="02020603050405020304" pitchFamily="18" charset="0"/>
              </a:rPr>
              <a:t>Beastun</a:t>
            </a:r>
            <a:r>
              <a:rPr lang="en-US" sz="3600" b="1" dirty="0" smtClean="0">
                <a:solidFill>
                  <a:srgbClr val="C00000"/>
                </a:solidFill>
                <a:latin typeface="Times New Roman" panose="02020603050405020304" pitchFamily="18" charset="0"/>
                <a:cs typeface="Times New Roman" panose="02020603050405020304" pitchFamily="18" charset="0"/>
              </a:rPr>
              <a:t> Omer </a:t>
            </a:r>
            <a:r>
              <a:rPr lang="en-US" sz="3600" b="1" dirty="0" err="1" smtClean="0">
                <a:solidFill>
                  <a:srgbClr val="C00000"/>
                </a:solidFill>
                <a:latin typeface="Times New Roman" panose="02020603050405020304" pitchFamily="18" charset="0"/>
                <a:cs typeface="Times New Roman" panose="02020603050405020304" pitchFamily="18" charset="0"/>
              </a:rPr>
              <a:t>Nuri</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807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628" y="217582"/>
            <a:ext cx="10497172" cy="1061060"/>
          </a:xfrm>
        </p:spPr>
        <p:txBody>
          <a:bodyPr anchor="ctr">
            <a:noAutofit/>
          </a:bodyPr>
          <a:lstStyle/>
          <a:p>
            <a:r>
              <a:rPr lang="en-US" sz="3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Principles of IPE</a:t>
            </a:r>
            <a:endParaRPr lang="en-US" sz="3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10</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6E15B432-3585-4BC1-BFDC-C876E1E166BC}"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a:off x="726285" y="1103604"/>
            <a:ext cx="104971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838200" y="1103604"/>
            <a:ext cx="10366829" cy="4708981"/>
          </a:xfrm>
          <a:prstGeom prst="rect">
            <a:avLst/>
          </a:prstGeom>
        </p:spPr>
        <p:txBody>
          <a:bodyPr wrap="square">
            <a:spAutoFit/>
          </a:bodyPr>
          <a:lstStyle/>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IPE is the </a:t>
            </a:r>
            <a:r>
              <a:rPr lang="en-US" sz="4000" dirty="0">
                <a:solidFill>
                  <a:srgbClr val="222222"/>
                </a:solidFill>
                <a:latin typeface="Times New Roman" panose="02020603050405020304" pitchFamily="18" charset="0"/>
                <a:cs typeface="Times New Roman" panose="02020603050405020304" pitchFamily="18" charset="0"/>
              </a:rPr>
              <a:t>field of study that analyses the problems and questions arising from the parallel existence and dynamic interaction of “state” and “market</a:t>
            </a:r>
            <a:r>
              <a:rPr lang="en-US" sz="4000" dirty="0" smtClean="0">
                <a:solidFill>
                  <a:srgbClr val="222222"/>
                </a:solidFill>
                <a:latin typeface="Times New Roman" panose="02020603050405020304" pitchFamily="18" charset="0"/>
                <a:cs typeface="Times New Roman" panose="02020603050405020304" pitchFamily="18" charset="0"/>
              </a:rPr>
              <a:t>” in </a:t>
            </a:r>
            <a:r>
              <a:rPr lang="en-US" sz="4000" dirty="0">
                <a:solidFill>
                  <a:srgbClr val="222222"/>
                </a:solidFill>
                <a:latin typeface="Times New Roman" panose="02020603050405020304" pitchFamily="18" charset="0"/>
                <a:cs typeface="Times New Roman" panose="02020603050405020304" pitchFamily="18" charset="0"/>
              </a:rPr>
              <a:t>the modern world</a:t>
            </a:r>
            <a:r>
              <a:rPr lang="en-US" sz="4000" dirty="0" smtClean="0">
                <a:solidFill>
                  <a:srgbClr val="222222"/>
                </a:solidFill>
                <a:latin typeface="Times New Roman" panose="02020603050405020304" pitchFamily="18" charset="0"/>
                <a:cs typeface="Times New Roman" panose="02020603050405020304" pitchFamily="18" charset="0"/>
              </a:rPr>
              <a:t>.</a:t>
            </a:r>
          </a:p>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So, state and market are the principles of IPE.</a:t>
            </a:r>
            <a:endParaRPr lang="en-US" sz="40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73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xEl>
                                              <p:pRg st="0" end="0"/>
                                            </p:txEl>
                                          </p:spTgt>
                                        </p:tgtEl>
                                        <p:attrNameLst>
                                          <p:attrName>style.visibility</p:attrName>
                                        </p:attrNameLst>
                                      </p:cBhvr>
                                      <p:to>
                                        <p:strVal val="visible"/>
                                      </p:to>
                                    </p:set>
                                    <p:animEffect transition="in" filter="wipe(left)">
                                      <p:cBhvr>
                                        <p:cTn id="12" dur="500"/>
                                        <p:tgtEl>
                                          <p:spTgt spid="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7">
                                            <p:txEl>
                                              <p:pRg st="1" end="1"/>
                                            </p:txEl>
                                          </p:spTgt>
                                        </p:tgtEl>
                                        <p:attrNameLst>
                                          <p:attrName>style.visibility</p:attrName>
                                        </p:attrNameLst>
                                      </p:cBhvr>
                                      <p:to>
                                        <p:strVal val="visible"/>
                                      </p:to>
                                    </p:set>
                                    <p:animEffect transition="in" filter="wipe(left)">
                                      <p:cBhvr>
                                        <p:cTn id="17" dur="500"/>
                                        <p:tgtEl>
                                          <p:spTgt spid="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11</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A3AC3FA8-1295-47EC-90CF-7153755E06F7}"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57" name="Rectangle 56"/>
          <p:cNvSpPr/>
          <p:nvPr/>
        </p:nvSpPr>
        <p:spPr>
          <a:xfrm>
            <a:off x="912585" y="667375"/>
            <a:ext cx="10366829" cy="905056"/>
          </a:xfrm>
          <a:prstGeom prst="rect">
            <a:avLst/>
          </a:prstGeom>
        </p:spPr>
        <p:txBody>
          <a:bodyPr wrap="square">
            <a:spAutoFit/>
          </a:bodyPr>
          <a:lstStyle/>
          <a:p>
            <a:pPr algn="just">
              <a:lnSpc>
                <a:spcPct val="150000"/>
              </a:lnSpc>
              <a:buClr>
                <a:srgbClr val="0070C0"/>
              </a:buClr>
            </a:pPr>
            <a:r>
              <a:rPr lang="en-US" sz="4000" dirty="0" smtClean="0">
                <a:solidFill>
                  <a:srgbClr val="0070C0"/>
                </a:solidFill>
                <a:latin typeface="Times New Roman" panose="02020603050405020304" pitchFamily="18" charset="0"/>
                <a:cs typeface="Times New Roman" panose="02020603050405020304" pitchFamily="18" charset="0"/>
              </a:rPr>
              <a:t>In </a:t>
            </a:r>
            <a:r>
              <a:rPr lang="en-US" sz="4000" dirty="0">
                <a:solidFill>
                  <a:srgbClr val="0070C0"/>
                </a:solidFill>
                <a:latin typeface="Times New Roman" panose="02020603050405020304" pitchFamily="18" charset="0"/>
                <a:cs typeface="Times New Roman" panose="02020603050405020304" pitchFamily="18" charset="0"/>
              </a:rPr>
              <a:t>the absence of </a:t>
            </a:r>
            <a:r>
              <a:rPr lang="en-US" sz="4000" dirty="0" smtClean="0">
                <a:solidFill>
                  <a:srgbClr val="0070C0"/>
                </a:solidFill>
                <a:latin typeface="Times New Roman" panose="02020603050405020304" pitchFamily="18" charset="0"/>
                <a:cs typeface="Times New Roman" panose="02020603050405020304" pitchFamily="18" charset="0"/>
              </a:rPr>
              <a:t>the market:</a:t>
            </a:r>
          </a:p>
        </p:txBody>
      </p:sp>
      <p:sp>
        <p:nvSpPr>
          <p:cNvPr id="7" name="Rectangle 6"/>
          <p:cNvSpPr/>
          <p:nvPr/>
        </p:nvSpPr>
        <p:spPr>
          <a:xfrm>
            <a:off x="912585" y="1645317"/>
            <a:ext cx="10366829" cy="1828386"/>
          </a:xfrm>
          <a:prstGeom prst="rect">
            <a:avLst/>
          </a:prstGeom>
        </p:spPr>
        <p:txBody>
          <a:bodyPr wrap="square">
            <a:spAutoFit/>
          </a:bodyPr>
          <a:lstStyle/>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The state </a:t>
            </a:r>
            <a:r>
              <a:rPr lang="en-US" sz="4000" dirty="0">
                <a:solidFill>
                  <a:srgbClr val="222222"/>
                </a:solidFill>
                <a:latin typeface="Times New Roman" panose="02020603050405020304" pitchFamily="18" charset="0"/>
                <a:cs typeface="Times New Roman" panose="02020603050405020304" pitchFamily="18" charset="0"/>
              </a:rPr>
              <a:t>or its </a:t>
            </a:r>
            <a:r>
              <a:rPr lang="en-US" sz="4000" dirty="0" smtClean="0">
                <a:solidFill>
                  <a:srgbClr val="222222"/>
                </a:solidFill>
                <a:latin typeface="Times New Roman" panose="02020603050405020304" pitchFamily="18" charset="0"/>
                <a:cs typeface="Times New Roman" panose="02020603050405020304" pitchFamily="18" charset="0"/>
              </a:rPr>
              <a:t>equivalent would </a:t>
            </a:r>
            <a:r>
              <a:rPr lang="en-US" sz="4000" dirty="0">
                <a:solidFill>
                  <a:srgbClr val="222222"/>
                </a:solidFill>
                <a:latin typeface="Times New Roman" panose="02020603050405020304" pitchFamily="18" charset="0"/>
                <a:cs typeface="Times New Roman" panose="02020603050405020304" pitchFamily="18" charset="0"/>
              </a:rPr>
              <a:t>allocate economic </a:t>
            </a:r>
            <a:r>
              <a:rPr lang="en-US" sz="4000" dirty="0" smtClean="0">
                <a:solidFill>
                  <a:srgbClr val="222222"/>
                </a:solidFill>
                <a:latin typeface="Times New Roman" panose="02020603050405020304" pitchFamily="18" charset="0"/>
                <a:cs typeface="Times New Roman" panose="02020603050405020304" pitchFamily="18" charset="0"/>
              </a:rPr>
              <a:t>resources.</a:t>
            </a:r>
          </a:p>
        </p:txBody>
      </p:sp>
      <p:sp>
        <p:nvSpPr>
          <p:cNvPr id="8" name="Rectangle 7"/>
          <p:cNvSpPr/>
          <p:nvPr/>
        </p:nvSpPr>
        <p:spPr>
          <a:xfrm>
            <a:off x="912585" y="3719737"/>
            <a:ext cx="10366829" cy="1828386"/>
          </a:xfrm>
          <a:prstGeom prst="rect">
            <a:avLst/>
          </a:prstGeom>
        </p:spPr>
        <p:txBody>
          <a:bodyPr wrap="square">
            <a:spAutoFit/>
          </a:bodyPr>
          <a:lstStyle/>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This would </a:t>
            </a:r>
            <a:r>
              <a:rPr lang="en-US" sz="4000" dirty="0">
                <a:solidFill>
                  <a:srgbClr val="222222"/>
                </a:solidFill>
                <a:latin typeface="Times New Roman" panose="02020603050405020304" pitchFamily="18" charset="0"/>
                <a:cs typeface="Times New Roman" panose="02020603050405020304" pitchFamily="18" charset="0"/>
              </a:rPr>
              <a:t>be the pure world of </a:t>
            </a:r>
            <a:r>
              <a:rPr lang="en-US" sz="4000" dirty="0" smtClean="0">
                <a:solidFill>
                  <a:srgbClr val="222222"/>
                </a:solidFill>
                <a:latin typeface="Times New Roman" panose="02020603050405020304" pitchFamily="18" charset="0"/>
                <a:cs typeface="Times New Roman" panose="02020603050405020304" pitchFamily="18" charset="0"/>
              </a:rPr>
              <a:t>the political scientist.</a:t>
            </a:r>
            <a:endParaRPr lang="en-US" sz="40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53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wipe(left)">
                                      <p:cBhvr>
                                        <p:cTn id="7" dur="500"/>
                                        <p:tgtEl>
                                          <p:spTgt spid="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12</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A3AC3FA8-1295-47EC-90CF-7153755E06F7}"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57" name="Rectangle 56"/>
          <p:cNvSpPr/>
          <p:nvPr/>
        </p:nvSpPr>
        <p:spPr>
          <a:xfrm>
            <a:off x="912585" y="667375"/>
            <a:ext cx="10366829" cy="1015663"/>
          </a:xfrm>
          <a:prstGeom prst="rect">
            <a:avLst/>
          </a:prstGeom>
        </p:spPr>
        <p:txBody>
          <a:bodyPr wrap="square">
            <a:spAutoFit/>
          </a:bodyPr>
          <a:lstStyle/>
          <a:p>
            <a:pPr algn="just">
              <a:lnSpc>
                <a:spcPct val="150000"/>
              </a:lnSpc>
              <a:buClr>
                <a:srgbClr val="0070C0"/>
              </a:buClr>
            </a:pPr>
            <a:r>
              <a:rPr lang="en-US" sz="4000" dirty="0" smtClean="0">
                <a:solidFill>
                  <a:srgbClr val="0070C0"/>
                </a:solidFill>
                <a:latin typeface="Times New Roman" panose="02020603050405020304" pitchFamily="18" charset="0"/>
                <a:cs typeface="Times New Roman" panose="02020603050405020304" pitchFamily="18" charset="0"/>
              </a:rPr>
              <a:t>In </a:t>
            </a:r>
            <a:r>
              <a:rPr lang="en-US" sz="4000" dirty="0">
                <a:solidFill>
                  <a:srgbClr val="0070C0"/>
                </a:solidFill>
                <a:latin typeface="Times New Roman" panose="02020603050405020304" pitchFamily="18" charset="0"/>
                <a:cs typeface="Times New Roman" panose="02020603050405020304" pitchFamily="18" charset="0"/>
              </a:rPr>
              <a:t>the absence of the state:</a:t>
            </a:r>
            <a:endParaRPr lang="en-US" sz="4000" dirty="0" smtClean="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838200" y="1926884"/>
            <a:ext cx="10366829" cy="1828386"/>
          </a:xfrm>
          <a:prstGeom prst="rect">
            <a:avLst/>
          </a:prstGeom>
        </p:spPr>
        <p:txBody>
          <a:bodyPr wrap="square">
            <a:spAutoFit/>
          </a:bodyPr>
          <a:lstStyle/>
          <a:p>
            <a:pPr algn="just">
              <a:lnSpc>
                <a:spcPct val="150000"/>
              </a:lnSpc>
              <a:buClr>
                <a:srgbClr val="0070C0"/>
              </a:buClr>
            </a:pPr>
            <a:r>
              <a:rPr lang="en-US" sz="4000" dirty="0">
                <a:solidFill>
                  <a:srgbClr val="222222"/>
                </a:solidFill>
                <a:latin typeface="Times New Roman" panose="02020603050405020304" pitchFamily="18" charset="0"/>
                <a:cs typeface="Times New Roman" panose="02020603050405020304" pitchFamily="18" charset="0"/>
              </a:rPr>
              <a:t>The price mechanism and market forces would determine the outcome of economic activities.</a:t>
            </a:r>
            <a:endParaRPr lang="en-US" sz="4000" dirty="0" smtClean="0">
              <a:solidFill>
                <a:srgbClr val="222222"/>
              </a:solidFill>
              <a:latin typeface="Times New Roman" panose="02020603050405020304" pitchFamily="18" charset="0"/>
              <a:cs typeface="Times New Roman" panose="02020603050405020304" pitchFamily="18" charset="0"/>
            </a:endParaRPr>
          </a:p>
        </p:txBody>
      </p:sp>
      <p:sp>
        <p:nvSpPr>
          <p:cNvPr id="8" name="Rectangle 7"/>
          <p:cNvSpPr/>
          <p:nvPr/>
        </p:nvSpPr>
        <p:spPr>
          <a:xfrm>
            <a:off x="912584" y="4150754"/>
            <a:ext cx="10366829" cy="905056"/>
          </a:xfrm>
          <a:prstGeom prst="rect">
            <a:avLst/>
          </a:prstGeom>
        </p:spPr>
        <p:txBody>
          <a:bodyPr wrap="square">
            <a:spAutoFit/>
          </a:bodyPr>
          <a:lstStyle/>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This would </a:t>
            </a:r>
            <a:r>
              <a:rPr lang="en-US" sz="4000" dirty="0">
                <a:solidFill>
                  <a:srgbClr val="222222"/>
                </a:solidFill>
                <a:latin typeface="Times New Roman" panose="02020603050405020304" pitchFamily="18" charset="0"/>
                <a:cs typeface="Times New Roman" panose="02020603050405020304" pitchFamily="18" charset="0"/>
              </a:rPr>
              <a:t>be the pure world of the economist.</a:t>
            </a:r>
          </a:p>
        </p:txBody>
      </p:sp>
    </p:spTree>
    <p:extLst>
      <p:ext uri="{BB962C8B-B14F-4D97-AF65-F5344CB8AC3E}">
        <p14:creationId xmlns:p14="http://schemas.microsoft.com/office/powerpoint/2010/main" val="12867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wipe(left)">
                                      <p:cBhvr>
                                        <p:cTn id="7" dur="500"/>
                                        <p:tgtEl>
                                          <p:spTgt spid="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83736"/>
            <a:ext cx="4672083" cy="842914"/>
          </a:xfrm>
        </p:spPr>
        <p:txBody>
          <a:bodyPr>
            <a:normAutofit/>
          </a:bodyPr>
          <a:lstStyle/>
          <a:p>
            <a:pPr algn="just"/>
            <a:r>
              <a:rPr lang="en-US" sz="44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Lecture Topics:</a:t>
            </a:r>
            <a:endParaRPr lang="en-US" sz="4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2</a:t>
            </a:fld>
            <a:endParaRPr lang="en-US">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3DAF5EB7-3E77-4177-9D79-95825F8BE15A}" type="datetime1">
              <a:rPr lang="en-US" smtClean="0">
                <a:latin typeface="Times New Roman" panose="02020603050405020304" pitchFamily="18" charset="0"/>
                <a:cs typeface="Times New Roman" panose="02020603050405020304" pitchFamily="18" charset="0"/>
              </a:rPr>
              <a:t>9/17/2022</a:t>
            </a:fld>
            <a:endParaRPr lang="en-US"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1004816" y="1510103"/>
            <a:ext cx="9880980" cy="479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485899" y="1641528"/>
            <a:ext cx="6191251" cy="3628499"/>
          </a:xfrm>
          <a:prstGeom prst="rect">
            <a:avLst/>
          </a:prstGeom>
        </p:spPr>
        <p:txBody>
          <a:bodyPr vert="horz" lIns="91440" tIns="45720" rIns="91440" bIns="45720" rtlCol="0" anchor="ctr">
            <a:noAutofit/>
          </a:bodyPr>
          <a:lstStyle/>
          <a:p>
            <a:pPr marL="571500" indent="-571500">
              <a:lnSpc>
                <a:spcPct val="150000"/>
              </a:lnSpc>
              <a:buClr>
                <a:srgbClr val="FF0000"/>
              </a:buClr>
              <a:buFont typeface="Wingdings" panose="05000000000000000000" pitchFamily="2" charset="2"/>
              <a:buChar char="Ø"/>
            </a:pPr>
            <a:r>
              <a:rPr lang="en-US" sz="4000" dirty="0" smtClean="0">
                <a:latin typeface="Times New Roman" panose="02020603050405020304" pitchFamily="18" charset="0"/>
                <a:ea typeface="+mj-ea"/>
                <a:cs typeface="Times New Roman" panose="02020603050405020304" pitchFamily="18" charset="0"/>
              </a:rPr>
              <a:t>All about IPE subject</a:t>
            </a:r>
          </a:p>
          <a:p>
            <a:pPr marL="571500" indent="-571500">
              <a:lnSpc>
                <a:spcPct val="150000"/>
              </a:lnSpc>
              <a:buClr>
                <a:srgbClr val="FF0000"/>
              </a:buClr>
              <a:buFont typeface="Wingdings" panose="05000000000000000000" pitchFamily="2" charset="2"/>
              <a:buChar char="Ø"/>
            </a:pPr>
            <a:r>
              <a:rPr lang="en-US" sz="4000" dirty="0" smtClean="0">
                <a:latin typeface="Times New Roman" panose="02020603050405020304" pitchFamily="18" charset="0"/>
                <a:ea typeface="+mj-ea"/>
                <a:cs typeface="Times New Roman" panose="02020603050405020304" pitchFamily="18" charset="0"/>
              </a:rPr>
              <a:t>Meaning of IPE</a:t>
            </a:r>
          </a:p>
          <a:p>
            <a:pPr marL="571500" indent="-571500">
              <a:lnSpc>
                <a:spcPct val="150000"/>
              </a:lnSpc>
              <a:buClr>
                <a:srgbClr val="FF0000"/>
              </a:buClr>
              <a:buFont typeface="Wingdings" panose="05000000000000000000" pitchFamily="2" charset="2"/>
              <a:buChar char="Ø"/>
            </a:pPr>
            <a:r>
              <a:rPr lang="en-US" sz="4000" dirty="0" smtClean="0">
                <a:latin typeface="Times New Roman" panose="02020603050405020304" pitchFamily="18" charset="0"/>
                <a:ea typeface="+mj-ea"/>
                <a:cs typeface="Times New Roman" panose="02020603050405020304" pitchFamily="18" charset="0"/>
              </a:rPr>
              <a:t>Principles of </a:t>
            </a:r>
            <a:r>
              <a:rPr lang="en-US" sz="4000" dirty="0" smtClean="0">
                <a:latin typeface="Times New Roman" panose="02020603050405020304" pitchFamily="18" charset="0"/>
                <a:ea typeface="+mj-ea"/>
                <a:cs typeface="Times New Roman" panose="02020603050405020304" pitchFamily="18" charset="0"/>
              </a:rPr>
              <a:t>IPE</a:t>
            </a:r>
            <a:endParaRPr lang="en-US" sz="4000" dirty="0" smtClean="0">
              <a:latin typeface="Times New Roman" panose="02020603050405020304" pitchFamily="18" charset="0"/>
              <a:ea typeface="+mj-ea"/>
              <a:cs typeface="Times New Roman" panose="02020603050405020304" pitchFamily="18" charset="0"/>
            </a:endParaRPr>
          </a:p>
        </p:txBody>
      </p:sp>
      <p:pic>
        <p:nvPicPr>
          <p:cNvPr id="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830" t="11000" r="7300" b="4083"/>
          <a:stretch/>
        </p:blipFill>
        <p:spPr bwMode="auto">
          <a:xfrm>
            <a:off x="8905256" y="3898684"/>
            <a:ext cx="1722087" cy="167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30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ipe(left)">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wipe(left)">
                                      <p:cBhvr>
                                        <p:cTn id="22" dur="5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left)">
                                      <p:cBhvr>
                                        <p:cTn id="2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960" y="105383"/>
            <a:ext cx="8688079" cy="1061060"/>
          </a:xfrm>
        </p:spPr>
        <p:txBody>
          <a:bodyPr anchor="ctr">
            <a:noAutofit/>
          </a:bodyPr>
          <a:lstStyle/>
          <a:p>
            <a:r>
              <a:rPr lang="en-US" sz="3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IPE </a:t>
            </a:r>
            <a:r>
              <a:rPr lang="en-US" sz="3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Description</a:t>
            </a:r>
          </a:p>
        </p:txBody>
      </p:sp>
      <p:sp>
        <p:nvSpPr>
          <p:cNvPr id="4" name="Footer Placeholder 3"/>
          <p:cNvSpPr>
            <a:spLocks noGrp="1"/>
          </p:cNvSpPr>
          <p:nvPr>
            <p:ph type="ftr" sz="quarter" idx="1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06F7BF42-79FE-4215-AF81-DF5FA5B4D63C}" type="datetime1">
              <a:rPr lang="en-US" smtClean="0">
                <a:latin typeface="Times New Roman" panose="02020603050405020304" pitchFamily="18" charset="0"/>
                <a:cs typeface="Times New Roman" panose="02020603050405020304" pitchFamily="18" charset="0"/>
              </a:rPr>
              <a:t>9/17/2022</a:t>
            </a:fld>
            <a:endParaRPr lang="en-US"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a:off x="838200" y="1089956"/>
            <a:ext cx="104971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838200" y="1077524"/>
            <a:ext cx="10515601" cy="5355312"/>
          </a:xfrm>
          <a:prstGeom prst="rect">
            <a:avLst/>
          </a:prstGeom>
        </p:spPr>
        <p:txBody>
          <a:bodyPr wrap="square">
            <a:spAutoFit/>
          </a:bodyPr>
          <a:lstStyle/>
          <a:p>
            <a:pPr algn="just">
              <a:lnSpc>
                <a:spcPct val="150000"/>
              </a:lnSpc>
              <a:buClr>
                <a:srgbClr val="0070C0"/>
              </a:buClr>
            </a:pPr>
            <a:r>
              <a:rPr lang="en-US" sz="3800" dirty="0" smtClean="0">
                <a:solidFill>
                  <a:srgbClr val="222222"/>
                </a:solidFill>
                <a:latin typeface="Times New Roman" panose="02020603050405020304" pitchFamily="18" charset="0"/>
                <a:cs typeface="Times New Roman" panose="02020603050405020304" pitchFamily="18" charset="0"/>
              </a:rPr>
              <a:t>IPE is </a:t>
            </a:r>
            <a:r>
              <a:rPr lang="en-US" sz="3800" dirty="0">
                <a:solidFill>
                  <a:srgbClr val="222222"/>
                </a:solidFill>
                <a:latin typeface="Times New Roman" panose="02020603050405020304" pitchFamily="18" charset="0"/>
                <a:cs typeface="Times New Roman" panose="02020603050405020304" pitchFamily="18" charset="0"/>
              </a:rPr>
              <a:t>the study of how states and markets affect the distribution of power and wealth in the world. Analyzing the interactions of governments, businesses, and ordinary people, IPE helps us understand the causes of global problems and the consequences of global exchanges</a:t>
            </a:r>
            <a:r>
              <a:rPr lang="en-US" sz="3800" dirty="0" smtClean="0">
                <a:solidFill>
                  <a:srgbClr val="222222"/>
                </a:solidFill>
                <a:latin typeface="Times New Roman" panose="02020603050405020304" pitchFamily="18" charset="0"/>
                <a:cs typeface="Times New Roman" panose="02020603050405020304" pitchFamily="18" charset="0"/>
              </a:rPr>
              <a:t>.</a:t>
            </a:r>
            <a:endParaRPr lang="en-US" sz="38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60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xEl>
                                              <p:pRg st="0" end="0"/>
                                            </p:txEl>
                                          </p:spTgt>
                                        </p:tgtEl>
                                        <p:attrNameLst>
                                          <p:attrName>style.visibility</p:attrName>
                                        </p:attrNameLst>
                                      </p:cBhvr>
                                      <p:to>
                                        <p:strVal val="visible"/>
                                      </p:to>
                                    </p:set>
                                    <p:animEffect transition="in" filter="wipe(left)">
                                      <p:cBhvr>
                                        <p:cTn id="12"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628" y="217582"/>
            <a:ext cx="10497172" cy="1061060"/>
          </a:xfrm>
        </p:spPr>
        <p:txBody>
          <a:bodyPr anchor="ctr">
            <a:noAutofit/>
          </a:bodyPr>
          <a:lstStyle/>
          <a:p>
            <a:r>
              <a:rPr lang="en-US" sz="3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Meaning of IPE</a:t>
            </a:r>
            <a:endParaRPr lang="en-US" sz="3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890898A6-AA41-4386-9464-2AA209D6C84C}"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a:off x="856628" y="1089956"/>
            <a:ext cx="104971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856628" y="1106067"/>
            <a:ext cx="10366829" cy="2618794"/>
          </a:xfrm>
          <a:prstGeom prst="rect">
            <a:avLst/>
          </a:prstGeom>
        </p:spPr>
        <p:txBody>
          <a:bodyPr wrap="square">
            <a:spAutoFit/>
          </a:bodyPr>
          <a:lstStyle/>
          <a:p>
            <a:pPr algn="just">
              <a:lnSpc>
                <a:spcPct val="150000"/>
              </a:lnSpc>
              <a:buClr>
                <a:srgbClr val="0070C0"/>
              </a:buClr>
            </a:pPr>
            <a:r>
              <a:rPr lang="en-US" sz="3800" dirty="0" smtClean="0">
                <a:solidFill>
                  <a:srgbClr val="222222"/>
                </a:solidFill>
                <a:latin typeface="Times New Roman" panose="02020603050405020304" pitchFamily="18" charset="0"/>
                <a:cs typeface="Times New Roman" panose="02020603050405020304" pitchFamily="18" charset="0"/>
              </a:rPr>
              <a:t>The IPE is the </a:t>
            </a:r>
            <a:r>
              <a:rPr lang="en-US" sz="3800" dirty="0">
                <a:solidFill>
                  <a:srgbClr val="222222"/>
                </a:solidFill>
                <a:latin typeface="Times New Roman" panose="02020603050405020304" pitchFamily="18" charset="0"/>
                <a:cs typeface="Times New Roman" panose="02020603050405020304" pitchFamily="18" charset="0"/>
              </a:rPr>
              <a:t>study of a fundamental tension between and the dynamic interaction of two spheres of life, which we can variously </a:t>
            </a:r>
            <a:r>
              <a:rPr lang="en-US" sz="3800" dirty="0" smtClean="0">
                <a:solidFill>
                  <a:srgbClr val="222222"/>
                </a:solidFill>
                <a:latin typeface="Times New Roman" panose="02020603050405020304" pitchFamily="18" charset="0"/>
                <a:cs typeface="Times New Roman" panose="02020603050405020304" pitchFamily="18" charset="0"/>
              </a:rPr>
              <a:t>call:</a:t>
            </a:r>
          </a:p>
        </p:txBody>
      </p:sp>
      <p:sp>
        <p:nvSpPr>
          <p:cNvPr id="8" name="Rectangle 7"/>
          <p:cNvSpPr/>
          <p:nvPr/>
        </p:nvSpPr>
        <p:spPr>
          <a:xfrm>
            <a:off x="1593229" y="3721446"/>
            <a:ext cx="6560171" cy="2618794"/>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3800" dirty="0" smtClean="0">
                <a:solidFill>
                  <a:srgbClr val="222222"/>
                </a:solidFill>
                <a:latin typeface="Times New Roman" panose="02020603050405020304" pitchFamily="18" charset="0"/>
                <a:cs typeface="Times New Roman" panose="02020603050405020304" pitchFamily="18" charset="0"/>
              </a:rPr>
              <a:t>Society </a:t>
            </a:r>
            <a:r>
              <a:rPr lang="en-US" sz="3800" dirty="0">
                <a:solidFill>
                  <a:srgbClr val="222222"/>
                </a:solidFill>
                <a:latin typeface="Times New Roman" panose="02020603050405020304" pitchFamily="18" charset="0"/>
                <a:cs typeface="Times New Roman" panose="02020603050405020304" pitchFamily="18" charset="0"/>
              </a:rPr>
              <a:t>and </a:t>
            </a:r>
            <a:r>
              <a:rPr lang="en-US" sz="3800" dirty="0" smtClean="0">
                <a:solidFill>
                  <a:srgbClr val="222222"/>
                </a:solidFill>
                <a:latin typeface="Times New Roman" panose="02020603050405020304" pitchFamily="18" charset="0"/>
                <a:cs typeface="Times New Roman" panose="02020603050405020304" pitchFamily="18" charset="0"/>
              </a:rPr>
              <a:t>Individuals</a:t>
            </a:r>
          </a:p>
          <a:p>
            <a:pPr marL="571500" indent="-571500" algn="just">
              <a:lnSpc>
                <a:spcPct val="150000"/>
              </a:lnSpc>
              <a:buClr>
                <a:srgbClr val="0070C0"/>
              </a:buClr>
              <a:buFont typeface="Wingdings" panose="05000000000000000000" pitchFamily="2" charset="2"/>
              <a:buChar char="§"/>
            </a:pPr>
            <a:r>
              <a:rPr lang="en-US" sz="3800" dirty="0" smtClean="0">
                <a:solidFill>
                  <a:srgbClr val="222222"/>
                </a:solidFill>
                <a:latin typeface="Times New Roman" panose="02020603050405020304" pitchFamily="18" charset="0"/>
                <a:cs typeface="Times New Roman" panose="02020603050405020304" pitchFamily="18" charset="0"/>
              </a:rPr>
              <a:t>Politics </a:t>
            </a:r>
            <a:r>
              <a:rPr lang="en-US" sz="3800" dirty="0">
                <a:solidFill>
                  <a:srgbClr val="222222"/>
                </a:solidFill>
                <a:latin typeface="Times New Roman" panose="02020603050405020304" pitchFamily="18" charset="0"/>
                <a:cs typeface="Times New Roman" panose="02020603050405020304" pitchFamily="18" charset="0"/>
              </a:rPr>
              <a:t>and </a:t>
            </a:r>
            <a:r>
              <a:rPr lang="en-US" sz="3800" dirty="0" smtClean="0">
                <a:solidFill>
                  <a:srgbClr val="222222"/>
                </a:solidFill>
                <a:latin typeface="Times New Roman" panose="02020603050405020304" pitchFamily="18" charset="0"/>
                <a:cs typeface="Times New Roman" panose="02020603050405020304" pitchFamily="18" charset="0"/>
              </a:rPr>
              <a:t>Economics</a:t>
            </a:r>
          </a:p>
          <a:p>
            <a:pPr marL="571500" indent="-571500" algn="just">
              <a:lnSpc>
                <a:spcPct val="150000"/>
              </a:lnSpc>
              <a:buClr>
                <a:srgbClr val="0070C0"/>
              </a:buClr>
              <a:buFont typeface="Wingdings" panose="05000000000000000000" pitchFamily="2" charset="2"/>
              <a:buChar char="§"/>
            </a:pPr>
            <a:r>
              <a:rPr lang="en-US" sz="3800" dirty="0" smtClean="0">
                <a:solidFill>
                  <a:srgbClr val="222222"/>
                </a:solidFill>
                <a:latin typeface="Times New Roman" panose="02020603050405020304" pitchFamily="18" charset="0"/>
                <a:cs typeface="Times New Roman" panose="02020603050405020304" pitchFamily="18" charset="0"/>
              </a:rPr>
              <a:t>States </a:t>
            </a:r>
            <a:r>
              <a:rPr lang="en-US" sz="3800" dirty="0">
                <a:solidFill>
                  <a:srgbClr val="222222"/>
                </a:solidFill>
                <a:latin typeface="Times New Roman" panose="02020603050405020304" pitchFamily="18" charset="0"/>
                <a:cs typeface="Times New Roman" panose="02020603050405020304" pitchFamily="18" charset="0"/>
              </a:rPr>
              <a:t>and </a:t>
            </a:r>
            <a:r>
              <a:rPr lang="en-US" sz="3800" dirty="0" smtClean="0">
                <a:solidFill>
                  <a:srgbClr val="222222"/>
                </a:solidFill>
                <a:latin typeface="Times New Roman" panose="02020603050405020304" pitchFamily="18" charset="0"/>
                <a:cs typeface="Times New Roman" panose="02020603050405020304" pitchFamily="18" charset="0"/>
              </a:rPr>
              <a:t>Markets</a:t>
            </a:r>
            <a:endParaRPr lang="en-US" sz="38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7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xEl>
                                              <p:pRg st="0" end="0"/>
                                            </p:txEl>
                                          </p:spTgt>
                                        </p:tgtEl>
                                        <p:attrNameLst>
                                          <p:attrName>style.visibility</p:attrName>
                                        </p:attrNameLst>
                                      </p:cBhvr>
                                      <p:to>
                                        <p:strVal val="visible"/>
                                      </p:to>
                                    </p:set>
                                    <p:animEffect transition="in" filter="wipe(left)">
                                      <p:cBhvr>
                                        <p:cTn id="12" dur="500"/>
                                        <p:tgtEl>
                                          <p:spTgt spid="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left)">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left)">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FA6899C4-CE47-4670-9910-AA51AD21A88F}"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57" name="Rectangle 56"/>
          <p:cNvSpPr/>
          <p:nvPr/>
        </p:nvSpPr>
        <p:spPr>
          <a:xfrm>
            <a:off x="912585" y="466305"/>
            <a:ext cx="10366829" cy="2751715"/>
          </a:xfrm>
          <a:prstGeom prst="rect">
            <a:avLst/>
          </a:prstGeom>
        </p:spPr>
        <p:txBody>
          <a:bodyPr wrap="square">
            <a:spAutoFit/>
          </a:bodyPr>
          <a:lstStyle/>
          <a:p>
            <a:pPr algn="just">
              <a:lnSpc>
                <a:spcPct val="150000"/>
              </a:lnSpc>
              <a:buClr>
                <a:srgbClr val="0070C0"/>
              </a:buClr>
            </a:pPr>
            <a:r>
              <a:rPr lang="en-US" sz="4000" dirty="0" smtClean="0">
                <a:solidFill>
                  <a:srgbClr val="222222"/>
                </a:solidFill>
                <a:latin typeface="Times New Roman" panose="02020603050405020304" pitchFamily="18" charset="0"/>
                <a:cs typeface="Times New Roman" panose="02020603050405020304" pitchFamily="18" charset="0"/>
              </a:rPr>
              <a:t>A way </a:t>
            </a:r>
            <a:r>
              <a:rPr lang="en-US" sz="4000" dirty="0">
                <a:solidFill>
                  <a:srgbClr val="222222"/>
                </a:solidFill>
                <a:latin typeface="Times New Roman" panose="02020603050405020304" pitchFamily="18" charset="0"/>
                <a:cs typeface="Times New Roman" panose="02020603050405020304" pitchFamily="18" charset="0"/>
              </a:rPr>
              <a:t>to understand the basics of IPE is to pick apart its </a:t>
            </a:r>
            <a:r>
              <a:rPr lang="en-US" sz="4000" dirty="0" smtClean="0">
                <a:solidFill>
                  <a:srgbClr val="222222"/>
                </a:solidFill>
                <a:latin typeface="Times New Roman" panose="02020603050405020304" pitchFamily="18" charset="0"/>
                <a:cs typeface="Times New Roman" panose="02020603050405020304" pitchFamily="18" charset="0"/>
              </a:rPr>
              <a:t>name, which includes the following parts:</a:t>
            </a:r>
            <a:endParaRPr lang="en-US" sz="4000" dirty="0">
              <a:solidFill>
                <a:srgbClr val="222222"/>
              </a:solidFill>
              <a:latin typeface="Times New Roman" panose="02020603050405020304" pitchFamily="18" charset="0"/>
              <a:cs typeface="Times New Roman" panose="02020603050405020304" pitchFamily="18" charset="0"/>
            </a:endParaRPr>
          </a:p>
        </p:txBody>
      </p:sp>
      <p:sp>
        <p:nvSpPr>
          <p:cNvPr id="10" name="Rectangle 9"/>
          <p:cNvSpPr/>
          <p:nvPr/>
        </p:nvSpPr>
        <p:spPr>
          <a:xfrm>
            <a:off x="2144484" y="3218020"/>
            <a:ext cx="3951515" cy="2751715"/>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4000" dirty="0" smtClean="0">
                <a:solidFill>
                  <a:srgbClr val="222222"/>
                </a:solidFill>
                <a:latin typeface="Times New Roman" panose="02020603050405020304" pitchFamily="18" charset="0"/>
                <a:cs typeface="Times New Roman" panose="02020603050405020304" pitchFamily="18" charset="0"/>
              </a:rPr>
              <a:t>International </a:t>
            </a:r>
          </a:p>
          <a:p>
            <a:pPr marL="571500" indent="-571500" algn="just">
              <a:lnSpc>
                <a:spcPct val="150000"/>
              </a:lnSpc>
              <a:buClr>
                <a:srgbClr val="0070C0"/>
              </a:buClr>
              <a:buFont typeface="Wingdings" panose="05000000000000000000" pitchFamily="2" charset="2"/>
              <a:buChar char="§"/>
            </a:pPr>
            <a:r>
              <a:rPr lang="en-US" sz="4000" dirty="0" smtClean="0">
                <a:solidFill>
                  <a:srgbClr val="222222"/>
                </a:solidFill>
                <a:latin typeface="Times New Roman" panose="02020603050405020304" pitchFamily="18" charset="0"/>
                <a:cs typeface="Times New Roman" panose="02020603050405020304" pitchFamily="18" charset="0"/>
              </a:rPr>
              <a:t>Political </a:t>
            </a:r>
          </a:p>
          <a:p>
            <a:pPr marL="571500" indent="-571500" algn="just">
              <a:lnSpc>
                <a:spcPct val="150000"/>
              </a:lnSpc>
              <a:buClr>
                <a:srgbClr val="0070C0"/>
              </a:buClr>
              <a:buFont typeface="Wingdings" panose="05000000000000000000" pitchFamily="2" charset="2"/>
              <a:buChar char="§"/>
            </a:pPr>
            <a:r>
              <a:rPr lang="en-US" sz="4000" dirty="0" smtClean="0">
                <a:solidFill>
                  <a:srgbClr val="222222"/>
                </a:solidFill>
                <a:latin typeface="Times New Roman" panose="02020603050405020304" pitchFamily="18" charset="0"/>
                <a:cs typeface="Times New Roman" panose="02020603050405020304" pitchFamily="18" charset="0"/>
              </a:rPr>
              <a:t>Economy</a:t>
            </a:r>
            <a:endParaRPr lang="en-US" sz="40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0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wipe(left)">
                                      <p:cBhvr>
                                        <p:cTn id="7" dur="500"/>
                                        <p:tgtEl>
                                          <p:spTgt spid="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BAFCD928-0627-4355-A56F-1478395FFD74}"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57" name="Rectangle 56"/>
          <p:cNvSpPr/>
          <p:nvPr/>
        </p:nvSpPr>
        <p:spPr>
          <a:xfrm>
            <a:off x="838200" y="554446"/>
            <a:ext cx="10366829" cy="2618794"/>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3800" b="1" dirty="0" smtClean="0">
                <a:solidFill>
                  <a:srgbClr val="222222"/>
                </a:solidFill>
                <a:latin typeface="Times New Roman" panose="02020603050405020304" pitchFamily="18" charset="0"/>
                <a:cs typeface="Times New Roman" panose="02020603050405020304" pitchFamily="18" charset="0"/>
              </a:rPr>
              <a:t>International:</a:t>
            </a:r>
            <a:r>
              <a:rPr lang="en-US" sz="3800" dirty="0" smtClean="0">
                <a:solidFill>
                  <a:srgbClr val="222222"/>
                </a:solidFill>
                <a:latin typeface="Times New Roman" panose="02020603050405020304" pitchFamily="18" charset="0"/>
                <a:cs typeface="Times New Roman" panose="02020603050405020304" pitchFamily="18" charset="0"/>
              </a:rPr>
              <a:t> It </a:t>
            </a:r>
            <a:r>
              <a:rPr lang="en-US" sz="3800" dirty="0">
                <a:solidFill>
                  <a:srgbClr val="222222"/>
                </a:solidFill>
                <a:latin typeface="Times New Roman" panose="02020603050405020304" pitchFamily="18" charset="0"/>
                <a:cs typeface="Times New Roman" panose="02020603050405020304" pitchFamily="18" charset="0"/>
              </a:rPr>
              <a:t>deals with issues that cross national borders and with relations between and among nation states</a:t>
            </a:r>
            <a:r>
              <a:rPr lang="en-US" sz="3800" dirty="0" smtClean="0">
                <a:solidFill>
                  <a:srgbClr val="222222"/>
                </a:solidFill>
                <a:latin typeface="Times New Roman" panose="02020603050405020304" pitchFamily="18" charset="0"/>
                <a:cs typeface="Times New Roman" panose="02020603050405020304" pitchFamily="18" charset="0"/>
              </a:rPr>
              <a:t>.</a:t>
            </a:r>
            <a:endParaRPr lang="en-US" sz="3800" dirty="0">
              <a:solidFill>
                <a:srgbClr val="222222"/>
              </a:solidFill>
              <a:latin typeface="Times New Roman" panose="02020603050405020304" pitchFamily="18" charset="0"/>
              <a:cs typeface="Times New Roman" panose="02020603050405020304" pitchFamily="18" charset="0"/>
            </a:endParaRPr>
          </a:p>
        </p:txBody>
      </p:sp>
      <p:sp>
        <p:nvSpPr>
          <p:cNvPr id="7" name="Rectangle 6"/>
          <p:cNvSpPr/>
          <p:nvPr/>
        </p:nvSpPr>
        <p:spPr>
          <a:xfrm>
            <a:off x="838200" y="3455398"/>
            <a:ext cx="10366829" cy="2618794"/>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3800" b="1" dirty="0" smtClean="0">
                <a:solidFill>
                  <a:srgbClr val="222222"/>
                </a:solidFill>
                <a:latin typeface="Times New Roman" panose="02020603050405020304" pitchFamily="18" charset="0"/>
                <a:cs typeface="Times New Roman" panose="02020603050405020304" pitchFamily="18" charset="0"/>
              </a:rPr>
              <a:t>Political: </a:t>
            </a:r>
            <a:r>
              <a:rPr lang="en-US" sz="3800" dirty="0" smtClean="0">
                <a:solidFill>
                  <a:srgbClr val="222222"/>
                </a:solidFill>
                <a:latin typeface="Times New Roman" panose="02020603050405020304" pitchFamily="18" charset="0"/>
                <a:cs typeface="Times New Roman" panose="02020603050405020304" pitchFamily="18" charset="0"/>
              </a:rPr>
              <a:t>It </a:t>
            </a:r>
            <a:r>
              <a:rPr lang="en-US" sz="3800" dirty="0">
                <a:solidFill>
                  <a:srgbClr val="222222"/>
                </a:solidFill>
                <a:latin typeface="Times New Roman" panose="02020603050405020304" pitchFamily="18" charset="0"/>
                <a:cs typeface="Times New Roman" panose="02020603050405020304" pitchFamily="18" charset="0"/>
              </a:rPr>
              <a:t>involves the use of state power to make decisions about who gets what, when and where in a </a:t>
            </a:r>
            <a:r>
              <a:rPr lang="en-US" sz="3800" dirty="0" smtClean="0">
                <a:solidFill>
                  <a:srgbClr val="222222"/>
                </a:solidFill>
                <a:latin typeface="Times New Roman" panose="02020603050405020304" pitchFamily="18" charset="0"/>
                <a:cs typeface="Times New Roman" panose="02020603050405020304" pitchFamily="18" charset="0"/>
              </a:rPr>
              <a:t>society?</a:t>
            </a:r>
          </a:p>
        </p:txBody>
      </p:sp>
    </p:spTree>
    <p:extLst>
      <p:ext uri="{BB962C8B-B14F-4D97-AF65-F5344CB8AC3E}">
        <p14:creationId xmlns:p14="http://schemas.microsoft.com/office/powerpoint/2010/main" val="251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wipe(left)">
                                      <p:cBhvr>
                                        <p:cTn id="7" dur="500"/>
                                        <p:tgtEl>
                                          <p:spTgt spid="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7A3DA6AD-D746-4D48-800E-AFFD4C77D009}"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8" name="Rectangle 7"/>
          <p:cNvSpPr/>
          <p:nvPr/>
        </p:nvSpPr>
        <p:spPr>
          <a:xfrm>
            <a:off x="970358" y="810684"/>
            <a:ext cx="10251284" cy="4598375"/>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4000" b="1" dirty="0" smtClean="0">
                <a:solidFill>
                  <a:srgbClr val="222222"/>
                </a:solidFill>
                <a:latin typeface="Times New Roman" panose="02020603050405020304" pitchFamily="18" charset="0"/>
                <a:cs typeface="Times New Roman" panose="02020603050405020304" pitchFamily="18" charset="0"/>
              </a:rPr>
              <a:t>Economy: </a:t>
            </a:r>
            <a:r>
              <a:rPr lang="en-US" sz="4000" dirty="0" smtClean="0">
                <a:solidFill>
                  <a:srgbClr val="222222"/>
                </a:solidFill>
                <a:latin typeface="Times New Roman" panose="02020603050405020304" pitchFamily="18" charset="0"/>
                <a:cs typeface="Times New Roman" panose="02020603050405020304" pitchFamily="18" charset="0"/>
              </a:rPr>
              <a:t>The economy or economics deals with how scarce resources are allocated to different uses and distributed among individuals through the decentralized market process.</a:t>
            </a:r>
            <a:endParaRPr lang="en-US" sz="40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09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628" y="217582"/>
            <a:ext cx="10497172" cy="1061060"/>
          </a:xfrm>
        </p:spPr>
        <p:txBody>
          <a:bodyPr anchor="ctr">
            <a:noAutofit/>
          </a:bodyPr>
          <a:lstStyle/>
          <a:p>
            <a:r>
              <a:rPr lang="en-US"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Market </a:t>
            </a:r>
            <a:endParaRPr lang="en-US"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50614E82-232E-4930-A6D5-812F466204FF}"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a:off x="856628" y="1089956"/>
            <a:ext cx="104971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921799" y="1089956"/>
            <a:ext cx="10366829" cy="2618794"/>
          </a:xfrm>
          <a:prstGeom prst="rect">
            <a:avLst/>
          </a:prstGeom>
        </p:spPr>
        <p:txBody>
          <a:bodyPr wrap="square">
            <a:spAutoFit/>
          </a:bodyPr>
          <a:lstStyle/>
          <a:p>
            <a:pPr marL="571500" indent="-571500" algn="just">
              <a:lnSpc>
                <a:spcPct val="150000"/>
              </a:lnSpc>
              <a:buClr>
                <a:srgbClr val="0070C0"/>
              </a:buClr>
              <a:buFont typeface="Wingdings" panose="05000000000000000000" pitchFamily="2" charset="2"/>
              <a:buChar char="§"/>
            </a:pPr>
            <a:r>
              <a:rPr lang="en-US" sz="3800" dirty="0" smtClean="0">
                <a:solidFill>
                  <a:srgbClr val="222222"/>
                </a:solidFill>
                <a:latin typeface="Times New Roman" panose="02020603050405020304" pitchFamily="18" charset="0"/>
                <a:cs typeface="Times New Roman" panose="02020603050405020304" pitchFamily="18" charset="0"/>
              </a:rPr>
              <a:t>The </a:t>
            </a:r>
            <a:r>
              <a:rPr lang="en-US" sz="3800" dirty="0">
                <a:solidFill>
                  <a:srgbClr val="222222"/>
                </a:solidFill>
                <a:latin typeface="Times New Roman" panose="02020603050405020304" pitchFamily="18" charset="0"/>
                <a:cs typeface="Times New Roman" panose="02020603050405020304" pitchFamily="18" charset="0"/>
              </a:rPr>
              <a:t>market is the sphere of human action dominated by individual self interest and conditioned by forces of competition</a:t>
            </a:r>
            <a:r>
              <a:rPr lang="en-US" sz="3800" dirty="0" smtClean="0">
                <a:solidFill>
                  <a:srgbClr val="222222"/>
                </a:solidFill>
                <a:latin typeface="Times New Roman" panose="02020603050405020304" pitchFamily="18" charset="0"/>
                <a:cs typeface="Times New Roman" panose="02020603050405020304" pitchFamily="18" charset="0"/>
              </a:rPr>
              <a:t>.</a:t>
            </a:r>
            <a:endParaRPr lang="en-US" sz="3800"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61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xEl>
                                              <p:pRg st="0" end="0"/>
                                            </p:txEl>
                                          </p:spTgt>
                                        </p:tgtEl>
                                        <p:attrNameLst>
                                          <p:attrName>style.visibility</p:attrName>
                                        </p:attrNameLst>
                                      </p:cBhvr>
                                      <p:to>
                                        <p:strVal val="visible"/>
                                      </p:to>
                                    </p:set>
                                    <p:animEffect transition="in" filter="wipe(left)">
                                      <p:cBhvr>
                                        <p:cTn id="12"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latin typeface="Times New Roman" panose="02020603050405020304" pitchFamily="18" charset="0"/>
                <a:cs typeface="Times New Roman" panose="02020603050405020304" pitchFamily="18" charset="0"/>
              </a:rPr>
              <a:t>IPE                        Dr. Ameer S. Muhammed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
        <p:nvSpPr>
          <p:cNvPr id="6" name="Date Placeholder 5"/>
          <p:cNvSpPr>
            <a:spLocks noGrp="1"/>
          </p:cNvSpPr>
          <p:nvPr>
            <p:ph type="dt" sz="half" idx="10"/>
          </p:nvPr>
        </p:nvSpPr>
        <p:spPr/>
        <p:txBody>
          <a:bodyPr/>
          <a:lstStyle/>
          <a:p>
            <a:fld id="{A3AC3FA8-1295-47EC-90CF-7153755E06F7}" type="datetime1">
              <a:rPr lang="en-US" smtClean="0">
                <a:latin typeface="Times New Roman" panose="02020603050405020304" pitchFamily="18" charset="0"/>
                <a:cs typeface="Times New Roman" panose="02020603050405020304" pitchFamily="18" charset="0"/>
              </a:rPr>
              <a:t>9/17/2022</a:t>
            </a:fld>
            <a:endParaRPr lang="en-US">
              <a:latin typeface="Times New Roman" panose="02020603050405020304" pitchFamily="18" charset="0"/>
              <a:cs typeface="Times New Roman" panose="02020603050405020304" pitchFamily="18" charset="0"/>
            </a:endParaRPr>
          </a:p>
        </p:txBody>
      </p:sp>
      <p:sp>
        <p:nvSpPr>
          <p:cNvPr id="57" name="Rectangle 56"/>
          <p:cNvSpPr/>
          <p:nvPr/>
        </p:nvSpPr>
        <p:spPr>
          <a:xfrm>
            <a:off x="1007835" y="690165"/>
            <a:ext cx="10176329" cy="3675045"/>
          </a:xfrm>
          <a:prstGeom prst="rect">
            <a:avLst/>
          </a:prstGeom>
        </p:spPr>
        <p:txBody>
          <a:bodyPr wrap="square">
            <a:spAutoFit/>
          </a:bodyPr>
          <a:lstStyle/>
          <a:p>
            <a:pPr algn="just">
              <a:lnSpc>
                <a:spcPct val="150000"/>
              </a:lnSpc>
              <a:buClr>
                <a:srgbClr val="0070C0"/>
              </a:buClr>
            </a:pPr>
            <a:r>
              <a:rPr lang="en-US" sz="4000" b="1" dirty="0" smtClean="0">
                <a:solidFill>
                  <a:srgbClr val="222222"/>
                </a:solidFill>
                <a:latin typeface="Times New Roman" panose="02020603050405020304" pitchFamily="18" charset="0"/>
                <a:cs typeface="Times New Roman" panose="02020603050405020304" pitchFamily="18" charset="0"/>
              </a:rPr>
              <a:t>IPE</a:t>
            </a:r>
            <a:r>
              <a:rPr lang="en-US" sz="4000" dirty="0" smtClean="0">
                <a:solidFill>
                  <a:srgbClr val="222222"/>
                </a:solidFill>
                <a:latin typeface="Times New Roman" panose="02020603050405020304" pitchFamily="18" charset="0"/>
                <a:cs typeface="Times New Roman" panose="02020603050405020304" pitchFamily="18" charset="0"/>
              </a:rPr>
              <a:t> is the </a:t>
            </a:r>
            <a:r>
              <a:rPr lang="en-US" sz="4000" dirty="0">
                <a:solidFill>
                  <a:srgbClr val="222222"/>
                </a:solidFill>
                <a:latin typeface="Times New Roman" panose="02020603050405020304" pitchFamily="18" charset="0"/>
                <a:cs typeface="Times New Roman" panose="02020603050405020304" pitchFamily="18" charset="0"/>
              </a:rPr>
              <a:t>analysis of the </a:t>
            </a:r>
            <a:r>
              <a:rPr lang="en-US" sz="4000" dirty="0" smtClean="0">
                <a:solidFill>
                  <a:srgbClr val="222222"/>
                </a:solidFill>
                <a:latin typeface="Times New Roman" panose="02020603050405020304" pitchFamily="18" charset="0"/>
                <a:cs typeface="Times New Roman" panose="02020603050405020304" pitchFamily="18" charset="0"/>
              </a:rPr>
              <a:t>interaction between </a:t>
            </a:r>
            <a:r>
              <a:rPr lang="en-US" sz="4000" dirty="0">
                <a:solidFill>
                  <a:srgbClr val="222222"/>
                </a:solidFill>
                <a:latin typeface="Times New Roman" panose="02020603050405020304" pitchFamily="18" charset="0"/>
                <a:cs typeface="Times New Roman" panose="02020603050405020304" pitchFamily="18" charset="0"/>
              </a:rPr>
              <a:t>the political and the </a:t>
            </a:r>
            <a:r>
              <a:rPr lang="en-US" sz="4000" dirty="0" smtClean="0">
                <a:solidFill>
                  <a:srgbClr val="222222"/>
                </a:solidFill>
                <a:latin typeface="Times New Roman" panose="02020603050405020304" pitchFamily="18" charset="0"/>
                <a:cs typeface="Times New Roman" panose="02020603050405020304" pitchFamily="18" charset="0"/>
              </a:rPr>
              <a:t>economic sphere </a:t>
            </a:r>
            <a:r>
              <a:rPr lang="en-US" sz="4000" dirty="0">
                <a:solidFill>
                  <a:srgbClr val="222222"/>
                </a:solidFill>
                <a:latin typeface="Times New Roman" panose="02020603050405020304" pitchFamily="18" charset="0"/>
                <a:cs typeface="Times New Roman" panose="02020603050405020304" pitchFamily="18" charset="0"/>
              </a:rPr>
              <a:t>involving state </a:t>
            </a:r>
            <a:r>
              <a:rPr lang="en-US" sz="4000" dirty="0" smtClean="0">
                <a:solidFill>
                  <a:srgbClr val="222222"/>
                </a:solidFill>
                <a:latin typeface="Times New Roman" panose="02020603050405020304" pitchFamily="18" charset="0"/>
                <a:cs typeface="Times New Roman" panose="02020603050405020304" pitchFamily="18" charset="0"/>
              </a:rPr>
              <a:t>and non-state </a:t>
            </a:r>
            <a:r>
              <a:rPr lang="en-US" sz="4000" dirty="0">
                <a:solidFill>
                  <a:srgbClr val="222222"/>
                </a:solidFill>
                <a:latin typeface="Times New Roman" panose="02020603050405020304" pitchFamily="18" charset="0"/>
                <a:cs typeface="Times New Roman" panose="02020603050405020304" pitchFamily="18" charset="0"/>
              </a:rPr>
              <a:t>actors on the national and </a:t>
            </a:r>
            <a:r>
              <a:rPr lang="en-US" sz="4000" dirty="0" smtClean="0">
                <a:solidFill>
                  <a:srgbClr val="222222"/>
                </a:solidFill>
                <a:latin typeface="Times New Roman" panose="02020603050405020304" pitchFamily="18" charset="0"/>
                <a:cs typeface="Times New Roman" panose="02020603050405020304" pitchFamily="18" charset="0"/>
              </a:rPr>
              <a:t>the international </a:t>
            </a:r>
            <a:r>
              <a:rPr lang="en-US" sz="4000" dirty="0">
                <a:solidFill>
                  <a:srgbClr val="222222"/>
                </a:solidFill>
                <a:latin typeface="Times New Roman" panose="02020603050405020304" pitchFamily="18" charset="0"/>
                <a:cs typeface="Times New Roman" panose="02020603050405020304" pitchFamily="18" charset="0"/>
              </a:rPr>
              <a:t>level</a:t>
            </a:r>
            <a:r>
              <a:rPr lang="en-US" sz="4000" dirty="0" smtClean="0">
                <a:solidFill>
                  <a:srgbClr val="22222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339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wipe(left)">
                                      <p:cBhvr>
                                        <p:cTn id="7"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444</Words>
  <Application>Microsoft Office PowerPoint</Application>
  <PresentationFormat>Widescreen</PresentationFormat>
  <Paragraphs>77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International Political Economy</vt:lpstr>
      <vt:lpstr>Lecture Topics:</vt:lpstr>
      <vt:lpstr>IPE Description</vt:lpstr>
      <vt:lpstr>Meaning of IPE</vt:lpstr>
      <vt:lpstr>PowerPoint Presentation</vt:lpstr>
      <vt:lpstr>PowerPoint Presentation</vt:lpstr>
      <vt:lpstr>PowerPoint Presentation</vt:lpstr>
      <vt:lpstr>Market </vt:lpstr>
      <vt:lpstr>PowerPoint Presentation</vt:lpstr>
      <vt:lpstr>Principles of IPE</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Political Economy</dc:title>
  <dc:creator>Maher</dc:creator>
  <cp:lastModifiedBy>Maher</cp:lastModifiedBy>
  <cp:revision>2</cp:revision>
  <dcterms:created xsi:type="dcterms:W3CDTF">2022-09-17T05:55:19Z</dcterms:created>
  <dcterms:modified xsi:type="dcterms:W3CDTF">2022-09-17T06:22:30Z</dcterms:modified>
</cp:coreProperties>
</file>