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A6A463-E5D7-4589-8C3C-65D45DF7FE71}" type="datetimeFigureOut">
              <a:rPr lang="en-US" smtClean="0"/>
              <a:t>9/28/2022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A5A9F-FA75-4676-B6DE-1CCF5A80DE9C}" type="slidenum">
              <a:rPr lang="en-US" smtClean="0"/>
              <a:t>‹#›</a:t>
            </a:fld>
            <a:endParaRPr lang="en-US"/>
          </a:p>
        </p:txBody>
      </p:sp>
    </p:spTree>
    <p:extLst>
      <p:ext uri="{BB962C8B-B14F-4D97-AF65-F5344CB8AC3E}">
        <p14:creationId xmlns:p14="http://schemas.microsoft.com/office/powerpoint/2010/main" val="1463608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A6A463-E5D7-4589-8C3C-65D45DF7FE71}" type="datetimeFigureOut">
              <a:rPr lang="en-US" smtClean="0"/>
              <a:t>9/28/2022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A5A9F-FA75-4676-B6DE-1CCF5A80DE9C}" type="slidenum">
              <a:rPr lang="en-US" smtClean="0"/>
              <a:t>‹#›</a:t>
            </a:fld>
            <a:endParaRPr lang="en-US"/>
          </a:p>
        </p:txBody>
      </p:sp>
    </p:spTree>
    <p:extLst>
      <p:ext uri="{BB962C8B-B14F-4D97-AF65-F5344CB8AC3E}">
        <p14:creationId xmlns:p14="http://schemas.microsoft.com/office/powerpoint/2010/main" val="221194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A6A463-E5D7-4589-8C3C-65D45DF7FE71}" type="datetimeFigureOut">
              <a:rPr lang="en-US" smtClean="0"/>
              <a:t>9/28/2022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A5A9F-FA75-4676-B6DE-1CCF5A80DE9C}" type="slidenum">
              <a:rPr lang="en-US" smtClean="0"/>
              <a:t>‹#›</a:t>
            </a:fld>
            <a:endParaRPr lang="en-US"/>
          </a:p>
        </p:txBody>
      </p:sp>
    </p:spTree>
    <p:extLst>
      <p:ext uri="{BB962C8B-B14F-4D97-AF65-F5344CB8AC3E}">
        <p14:creationId xmlns:p14="http://schemas.microsoft.com/office/powerpoint/2010/main" val="82252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A6A463-E5D7-4589-8C3C-65D45DF7FE71}" type="datetimeFigureOut">
              <a:rPr lang="en-US" smtClean="0"/>
              <a:t>9/28/2022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A5A9F-FA75-4676-B6DE-1CCF5A80DE9C}" type="slidenum">
              <a:rPr lang="en-US" smtClean="0"/>
              <a:t>‹#›</a:t>
            </a:fld>
            <a:endParaRPr lang="en-US"/>
          </a:p>
        </p:txBody>
      </p:sp>
    </p:spTree>
    <p:extLst>
      <p:ext uri="{BB962C8B-B14F-4D97-AF65-F5344CB8AC3E}">
        <p14:creationId xmlns:p14="http://schemas.microsoft.com/office/powerpoint/2010/main" val="833093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A6A463-E5D7-4589-8C3C-65D45DF7FE71}" type="datetimeFigureOut">
              <a:rPr lang="en-US" smtClean="0"/>
              <a:t>9/28/2022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A5A9F-FA75-4676-B6DE-1CCF5A80DE9C}" type="slidenum">
              <a:rPr lang="en-US" smtClean="0"/>
              <a:t>‹#›</a:t>
            </a:fld>
            <a:endParaRPr lang="en-US"/>
          </a:p>
        </p:txBody>
      </p:sp>
    </p:spTree>
    <p:extLst>
      <p:ext uri="{BB962C8B-B14F-4D97-AF65-F5344CB8AC3E}">
        <p14:creationId xmlns:p14="http://schemas.microsoft.com/office/powerpoint/2010/main" val="503694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A6A463-E5D7-4589-8C3C-65D45DF7FE71}" type="datetimeFigureOut">
              <a:rPr lang="en-US" smtClean="0"/>
              <a:t>9/28/2022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A5A9F-FA75-4676-B6DE-1CCF5A80DE9C}" type="slidenum">
              <a:rPr lang="en-US" smtClean="0"/>
              <a:t>‹#›</a:t>
            </a:fld>
            <a:endParaRPr lang="en-US"/>
          </a:p>
        </p:txBody>
      </p:sp>
    </p:spTree>
    <p:extLst>
      <p:ext uri="{BB962C8B-B14F-4D97-AF65-F5344CB8AC3E}">
        <p14:creationId xmlns:p14="http://schemas.microsoft.com/office/powerpoint/2010/main" val="307187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A6A463-E5D7-4589-8C3C-65D45DF7FE71}" type="datetimeFigureOut">
              <a:rPr lang="en-US" smtClean="0"/>
              <a:t>9/28/2022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AA5A9F-FA75-4676-B6DE-1CCF5A80DE9C}" type="slidenum">
              <a:rPr lang="en-US" smtClean="0"/>
              <a:t>‹#›</a:t>
            </a:fld>
            <a:endParaRPr lang="en-US"/>
          </a:p>
        </p:txBody>
      </p:sp>
    </p:spTree>
    <p:extLst>
      <p:ext uri="{BB962C8B-B14F-4D97-AF65-F5344CB8AC3E}">
        <p14:creationId xmlns:p14="http://schemas.microsoft.com/office/powerpoint/2010/main" val="3095400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A6A463-E5D7-4589-8C3C-65D45DF7FE71}" type="datetimeFigureOut">
              <a:rPr lang="en-US" smtClean="0"/>
              <a:t>9/28/2022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AA5A9F-FA75-4676-B6DE-1CCF5A80DE9C}" type="slidenum">
              <a:rPr lang="en-US" smtClean="0"/>
              <a:t>‹#›</a:t>
            </a:fld>
            <a:endParaRPr lang="en-US"/>
          </a:p>
        </p:txBody>
      </p:sp>
    </p:spTree>
    <p:extLst>
      <p:ext uri="{BB962C8B-B14F-4D97-AF65-F5344CB8AC3E}">
        <p14:creationId xmlns:p14="http://schemas.microsoft.com/office/powerpoint/2010/main" val="3172526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A6A463-E5D7-4589-8C3C-65D45DF7FE71}" type="datetimeFigureOut">
              <a:rPr lang="en-US" smtClean="0"/>
              <a:t>9/28/2022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AA5A9F-FA75-4676-B6DE-1CCF5A80DE9C}" type="slidenum">
              <a:rPr lang="en-US" smtClean="0"/>
              <a:t>‹#›</a:t>
            </a:fld>
            <a:endParaRPr lang="en-US"/>
          </a:p>
        </p:txBody>
      </p:sp>
    </p:spTree>
    <p:extLst>
      <p:ext uri="{BB962C8B-B14F-4D97-AF65-F5344CB8AC3E}">
        <p14:creationId xmlns:p14="http://schemas.microsoft.com/office/powerpoint/2010/main" val="2708583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A6A463-E5D7-4589-8C3C-65D45DF7FE71}" type="datetimeFigureOut">
              <a:rPr lang="en-US" smtClean="0"/>
              <a:t>9/28/2022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A5A9F-FA75-4676-B6DE-1CCF5A80DE9C}" type="slidenum">
              <a:rPr lang="en-US" smtClean="0"/>
              <a:t>‹#›</a:t>
            </a:fld>
            <a:endParaRPr lang="en-US"/>
          </a:p>
        </p:txBody>
      </p:sp>
    </p:spTree>
    <p:extLst>
      <p:ext uri="{BB962C8B-B14F-4D97-AF65-F5344CB8AC3E}">
        <p14:creationId xmlns:p14="http://schemas.microsoft.com/office/powerpoint/2010/main" val="2391545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A6A463-E5D7-4589-8C3C-65D45DF7FE71}" type="datetimeFigureOut">
              <a:rPr lang="en-US" smtClean="0"/>
              <a:t>9/28/2022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A5A9F-FA75-4676-B6DE-1CCF5A80DE9C}" type="slidenum">
              <a:rPr lang="en-US" smtClean="0"/>
              <a:t>‹#›</a:t>
            </a:fld>
            <a:endParaRPr lang="en-US"/>
          </a:p>
        </p:txBody>
      </p:sp>
    </p:spTree>
    <p:extLst>
      <p:ext uri="{BB962C8B-B14F-4D97-AF65-F5344CB8AC3E}">
        <p14:creationId xmlns:p14="http://schemas.microsoft.com/office/powerpoint/2010/main" val="344964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A6A463-E5D7-4589-8C3C-65D45DF7FE71}" type="datetimeFigureOut">
              <a:rPr lang="en-US" smtClean="0"/>
              <a:t>9/28/2022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AA5A9F-FA75-4676-B6DE-1CCF5A80DE9C}" type="slidenum">
              <a:rPr lang="en-US" smtClean="0"/>
              <a:t>‹#›</a:t>
            </a:fld>
            <a:endParaRPr lang="en-US"/>
          </a:p>
        </p:txBody>
      </p:sp>
    </p:spTree>
    <p:extLst>
      <p:ext uri="{BB962C8B-B14F-4D97-AF65-F5344CB8AC3E}">
        <p14:creationId xmlns:p14="http://schemas.microsoft.com/office/powerpoint/2010/main" val="1214165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History of IPE</a:t>
            </a:r>
            <a:r>
              <a:rPr lang="en-US" dirty="0"/>
              <a:t/>
            </a:r>
            <a:br>
              <a:rPr lang="en-US" dirty="0"/>
            </a:br>
            <a:endParaRPr lang="en-US" dirty="0"/>
          </a:p>
        </p:txBody>
      </p:sp>
      <p:sp>
        <p:nvSpPr>
          <p:cNvPr id="3" name="Content Placeholder 2"/>
          <p:cNvSpPr>
            <a:spLocks noGrp="1"/>
          </p:cNvSpPr>
          <p:nvPr>
            <p:ph idx="1"/>
          </p:nvPr>
        </p:nvSpPr>
        <p:spPr>
          <a:xfrm>
            <a:off x="838200" y="982639"/>
            <a:ext cx="10515600" cy="5691116"/>
          </a:xfrm>
        </p:spPr>
        <p:txBody>
          <a:bodyPr/>
          <a:lstStyle/>
          <a:p>
            <a:endParaRPr lang="en-US" dirty="0" smtClean="0"/>
          </a:p>
          <a:p>
            <a:r>
              <a:rPr lang="en-US" sz="3600" dirty="0" smtClean="0"/>
              <a:t>Term </a:t>
            </a:r>
            <a:r>
              <a:rPr lang="en-US" sz="3600" dirty="0"/>
              <a:t>Political Economy originated on France in the 17th </a:t>
            </a:r>
            <a:r>
              <a:rPr lang="en-US" sz="3600" dirty="0" smtClean="0"/>
              <a:t>century</a:t>
            </a:r>
          </a:p>
          <a:p>
            <a:r>
              <a:rPr lang="en-US" sz="3600" dirty="0" err="1">
                <a:solidFill>
                  <a:srgbClr val="FF0000"/>
                </a:solidFill>
              </a:rPr>
              <a:t>économie</a:t>
            </a:r>
            <a:r>
              <a:rPr lang="en-US" sz="3600" dirty="0">
                <a:solidFill>
                  <a:srgbClr val="FF0000"/>
                </a:solidFill>
              </a:rPr>
              <a:t> </a:t>
            </a:r>
            <a:r>
              <a:rPr lang="en-US" sz="3600" dirty="0" err="1">
                <a:solidFill>
                  <a:srgbClr val="FF0000"/>
                </a:solidFill>
              </a:rPr>
              <a:t>politique</a:t>
            </a:r>
            <a:r>
              <a:rPr lang="en-US" sz="3600" dirty="0"/>
              <a:t> </a:t>
            </a:r>
            <a:r>
              <a:rPr lang="en-US" sz="3600" dirty="0" smtClean="0"/>
              <a:t>= </a:t>
            </a:r>
            <a:r>
              <a:rPr lang="en-US" sz="3600" dirty="0" smtClean="0">
                <a:solidFill>
                  <a:srgbClr val="00B0F0"/>
                </a:solidFill>
              </a:rPr>
              <a:t>political economy</a:t>
            </a:r>
          </a:p>
          <a:p>
            <a:r>
              <a:rPr lang="en-US" sz="3600" dirty="0" smtClean="0"/>
              <a:t>Antoine de </a:t>
            </a:r>
            <a:r>
              <a:rPr lang="en-US" sz="3600" dirty="0" err="1" smtClean="0"/>
              <a:t>Montchrétien</a:t>
            </a:r>
            <a:r>
              <a:rPr lang="en-US" sz="3600" dirty="0" smtClean="0"/>
              <a:t>: </a:t>
            </a:r>
            <a:r>
              <a:rPr lang="en-US" sz="3600" smtClean="0"/>
              <a:t>the first </a:t>
            </a:r>
            <a:r>
              <a:rPr lang="en-US" sz="3600" dirty="0" smtClean="0"/>
              <a:t>one  </a:t>
            </a:r>
            <a:r>
              <a:rPr lang="en-US" sz="3600" dirty="0"/>
              <a:t>appeared in 1615 with the book by </a:t>
            </a:r>
            <a:r>
              <a:rPr lang="en-US" sz="3600" dirty="0" err="1" smtClean="0"/>
              <a:t>Traité</a:t>
            </a:r>
            <a:r>
              <a:rPr lang="en-US" sz="3600" dirty="0" smtClean="0"/>
              <a:t> </a:t>
            </a:r>
            <a:r>
              <a:rPr lang="en-US" sz="3600" dirty="0"/>
              <a:t>de </a:t>
            </a:r>
            <a:r>
              <a:rPr lang="en-US" sz="3600" dirty="0" err="1"/>
              <a:t>l’economie</a:t>
            </a:r>
            <a:r>
              <a:rPr lang="en-US" sz="3600" dirty="0"/>
              <a:t> </a:t>
            </a:r>
            <a:r>
              <a:rPr lang="en-US" sz="3600" dirty="0" err="1" smtClean="0"/>
              <a:t>politique</a:t>
            </a:r>
            <a:endParaRPr lang="en-US" sz="3600" dirty="0" smtClean="0"/>
          </a:p>
          <a:p>
            <a:r>
              <a:rPr lang="en-US" sz="3600" dirty="0"/>
              <a:t>Sir James </a:t>
            </a:r>
            <a:r>
              <a:rPr lang="en-US" sz="3600" dirty="0" err="1"/>
              <a:t>Steurt</a:t>
            </a:r>
            <a:r>
              <a:rPr lang="en-US" sz="3600" dirty="0"/>
              <a:t> (1761) was the first English economist to put the term in the title of a book on economics, An Inquiry into the Principles of Political Economy</a:t>
            </a:r>
          </a:p>
        </p:txBody>
      </p:sp>
    </p:spTree>
    <p:extLst>
      <p:ext uri="{BB962C8B-B14F-4D97-AF65-F5344CB8AC3E}">
        <p14:creationId xmlns:p14="http://schemas.microsoft.com/office/powerpoint/2010/main" val="3451875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459962"/>
          </a:xfrm>
        </p:spPr>
        <p:txBody>
          <a:bodyPr>
            <a:normAutofit fontScale="90000"/>
          </a:bodyPr>
          <a:lstStyle/>
          <a:p>
            <a:r>
              <a:rPr lang="en-US" dirty="0"/>
              <a:t>Political economy originally was the term for studying </a:t>
            </a:r>
            <a:r>
              <a:rPr lang="en-US" dirty="0">
                <a:solidFill>
                  <a:srgbClr val="FF0000"/>
                </a:solidFill>
              </a:rPr>
              <a:t>production</a:t>
            </a:r>
            <a:r>
              <a:rPr lang="en-US" dirty="0"/>
              <a:t>, </a:t>
            </a:r>
            <a:r>
              <a:rPr lang="en-US" dirty="0">
                <a:solidFill>
                  <a:srgbClr val="FF0000"/>
                </a:solidFill>
              </a:rPr>
              <a:t>buying</a:t>
            </a:r>
            <a:r>
              <a:rPr lang="en-US" dirty="0"/>
              <a:t> and </a:t>
            </a:r>
            <a:r>
              <a:rPr lang="en-US" dirty="0">
                <a:solidFill>
                  <a:srgbClr val="FF0000"/>
                </a:solidFill>
              </a:rPr>
              <a:t>selling,</a:t>
            </a:r>
            <a:r>
              <a:rPr lang="en-US" dirty="0"/>
              <a:t> and their relations with </a:t>
            </a:r>
            <a:r>
              <a:rPr lang="en-US" dirty="0">
                <a:solidFill>
                  <a:srgbClr val="FF0000"/>
                </a:solidFill>
              </a:rPr>
              <a:t>law</a:t>
            </a:r>
            <a:r>
              <a:rPr lang="en-US" dirty="0"/>
              <a:t>, </a:t>
            </a:r>
            <a:r>
              <a:rPr lang="en-US" dirty="0">
                <a:solidFill>
                  <a:srgbClr val="FF0000"/>
                </a:solidFill>
              </a:rPr>
              <a:t>custom</a:t>
            </a:r>
            <a:r>
              <a:rPr lang="en-US" dirty="0"/>
              <a:t>, and government, as well as with distribution of national wealth including through the budget process</a:t>
            </a:r>
          </a:p>
        </p:txBody>
      </p:sp>
      <p:sp>
        <p:nvSpPr>
          <p:cNvPr id="3" name="Content Placeholder 2"/>
          <p:cNvSpPr>
            <a:spLocks noGrp="1"/>
          </p:cNvSpPr>
          <p:nvPr>
            <p:ph idx="1"/>
          </p:nvPr>
        </p:nvSpPr>
        <p:spPr>
          <a:xfrm>
            <a:off x="838200" y="3043451"/>
            <a:ext cx="10515600" cy="3133512"/>
          </a:xfrm>
        </p:spPr>
        <p:txBody>
          <a:bodyPr>
            <a:normAutofit/>
          </a:bodyPr>
          <a:lstStyle/>
          <a:p>
            <a:r>
              <a:rPr lang="en-US" sz="4000" dirty="0"/>
              <a:t>Contemporary international political economy appeared </a:t>
            </a:r>
            <a:r>
              <a:rPr lang="en-US" sz="4000" dirty="0" smtClean="0"/>
              <a:t>:during </a:t>
            </a:r>
            <a:r>
              <a:rPr lang="en-US" sz="4000" dirty="0"/>
              <a:t>the era of Cold War rivalry between the Soviet Union and the United States (1945–91)</a:t>
            </a:r>
          </a:p>
        </p:txBody>
      </p:sp>
    </p:spTree>
    <p:extLst>
      <p:ext uri="{BB962C8B-B14F-4D97-AF65-F5344CB8AC3E}">
        <p14:creationId xmlns:p14="http://schemas.microsoft.com/office/powerpoint/2010/main" val="3357776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85753"/>
          </a:xfrm>
        </p:spPr>
        <p:txBody>
          <a:bodyPr>
            <a:normAutofit fontScale="90000"/>
          </a:bodyPr>
          <a:lstStyle/>
          <a:p>
            <a:r>
              <a:rPr lang="en-US" dirty="0">
                <a:solidFill>
                  <a:srgbClr val="0070C0"/>
                </a:solidFill>
              </a:rPr>
              <a:t>Analyses initially focused largely on</a:t>
            </a:r>
          </a:p>
        </p:txBody>
      </p:sp>
      <p:sp>
        <p:nvSpPr>
          <p:cNvPr id="3" name="Content Placeholder 2"/>
          <p:cNvSpPr>
            <a:spLocks noGrp="1"/>
          </p:cNvSpPr>
          <p:nvPr>
            <p:ph idx="1"/>
          </p:nvPr>
        </p:nvSpPr>
        <p:spPr>
          <a:xfrm>
            <a:off x="838200" y="1050878"/>
            <a:ext cx="10515600" cy="5126085"/>
          </a:xfrm>
        </p:spPr>
        <p:txBody>
          <a:bodyPr>
            <a:normAutofit/>
          </a:bodyPr>
          <a:lstStyle/>
          <a:p>
            <a:r>
              <a:rPr lang="en-US" sz="3600" dirty="0"/>
              <a:t>international security                economic </a:t>
            </a:r>
            <a:r>
              <a:rPr lang="en-US" sz="3600" dirty="0" smtClean="0"/>
              <a:t>security              </a:t>
            </a:r>
            <a:r>
              <a:rPr lang="en-US" sz="3600" dirty="0"/>
              <a:t>role of market </a:t>
            </a:r>
            <a:r>
              <a:rPr lang="en-US" sz="3600" dirty="0" smtClean="0"/>
              <a:t>actors—including:</a:t>
            </a:r>
          </a:p>
          <a:p>
            <a:pPr>
              <a:buFont typeface="Wingdings" panose="05000000000000000000" pitchFamily="2" charset="2"/>
              <a:buChar char="Ø"/>
            </a:pPr>
            <a:r>
              <a:rPr lang="en-US" sz="3600" dirty="0" smtClean="0"/>
              <a:t>multinational corporations</a:t>
            </a:r>
          </a:p>
          <a:p>
            <a:pPr>
              <a:buFont typeface="Wingdings" panose="05000000000000000000" pitchFamily="2" charset="2"/>
              <a:buChar char="Ø"/>
            </a:pPr>
            <a:r>
              <a:rPr lang="en-US" sz="3600" dirty="0" err="1"/>
              <a:t>nternational</a:t>
            </a:r>
            <a:r>
              <a:rPr lang="en-US" sz="3600" dirty="0"/>
              <a:t> </a:t>
            </a:r>
            <a:r>
              <a:rPr lang="en-US" sz="3600" dirty="0" smtClean="0"/>
              <a:t>banks</a:t>
            </a:r>
          </a:p>
          <a:p>
            <a:pPr>
              <a:buFont typeface="Wingdings" panose="05000000000000000000" pitchFamily="2" charset="2"/>
              <a:buChar char="Ø"/>
            </a:pPr>
            <a:r>
              <a:rPr lang="en-US" sz="3600" dirty="0"/>
              <a:t>cartels (e.g., OPEC</a:t>
            </a:r>
            <a:r>
              <a:rPr lang="en-US" sz="3600" dirty="0" smtClean="0"/>
              <a:t>)</a:t>
            </a:r>
          </a:p>
          <a:p>
            <a:pPr>
              <a:buFont typeface="Wingdings" panose="05000000000000000000" pitchFamily="2" charset="2"/>
              <a:buChar char="Ø"/>
            </a:pPr>
            <a:r>
              <a:rPr lang="en-US" sz="3600" dirty="0"/>
              <a:t>international organizations (e.g., the IMF</a:t>
            </a:r>
            <a:r>
              <a:rPr lang="en-US" sz="3600" dirty="0" smtClean="0"/>
              <a:t>)</a:t>
            </a:r>
          </a:p>
          <a:p>
            <a:pPr>
              <a:buFont typeface="Wingdings" panose="05000000000000000000" pitchFamily="2" charset="2"/>
              <a:buChar char="Ø"/>
            </a:pPr>
            <a:r>
              <a:rPr lang="en-US" sz="3600" dirty="0"/>
              <a:t>collapse of the Bretton Woods international </a:t>
            </a:r>
            <a:endParaRPr lang="en-US" sz="3600" dirty="0" smtClean="0"/>
          </a:p>
          <a:p>
            <a:pPr>
              <a:buFont typeface="Wingdings" panose="05000000000000000000" pitchFamily="2" charset="2"/>
              <a:buChar char="Ø"/>
            </a:pPr>
            <a:r>
              <a:rPr lang="en-US" sz="3600" dirty="0" smtClean="0"/>
              <a:t>monetary </a:t>
            </a:r>
            <a:r>
              <a:rPr lang="en-US" sz="3600" dirty="0"/>
              <a:t>system in 1971</a:t>
            </a:r>
          </a:p>
        </p:txBody>
      </p:sp>
      <p:sp>
        <p:nvSpPr>
          <p:cNvPr id="4" name="Right Arrow 3"/>
          <p:cNvSpPr/>
          <p:nvPr/>
        </p:nvSpPr>
        <p:spPr>
          <a:xfrm>
            <a:off x="5277135" y="1310183"/>
            <a:ext cx="88710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 name="Right Arrow 4"/>
          <p:cNvSpPr/>
          <p:nvPr/>
        </p:nvSpPr>
        <p:spPr>
          <a:xfrm>
            <a:off x="10332494" y="1287323"/>
            <a:ext cx="88710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extLst>
      <p:ext uri="{BB962C8B-B14F-4D97-AF65-F5344CB8AC3E}">
        <p14:creationId xmlns:p14="http://schemas.microsoft.com/office/powerpoint/2010/main" val="1070153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
            <a:ext cx="10515600" cy="45719"/>
          </a:xfrm>
        </p:spPr>
        <p:txBody>
          <a:bodyPr>
            <a:normAutofit fontScale="90000"/>
          </a:bodyPr>
          <a:lstStyle/>
          <a:p>
            <a:endParaRPr lang="en-US" dirty="0"/>
          </a:p>
        </p:txBody>
      </p:sp>
      <p:sp>
        <p:nvSpPr>
          <p:cNvPr id="3" name="Content Placeholder 2"/>
          <p:cNvSpPr>
            <a:spLocks noGrp="1"/>
          </p:cNvSpPr>
          <p:nvPr>
            <p:ph idx="1"/>
          </p:nvPr>
        </p:nvSpPr>
        <p:spPr>
          <a:xfrm>
            <a:off x="177421" y="218364"/>
            <a:ext cx="11846257" cy="5958599"/>
          </a:xfrm>
        </p:spPr>
        <p:txBody>
          <a:bodyPr>
            <a:normAutofit/>
          </a:bodyPr>
          <a:lstStyle/>
          <a:p>
            <a:r>
              <a:rPr lang="en-US" sz="4000" dirty="0" smtClean="0"/>
              <a:t>Period </a:t>
            </a:r>
            <a:r>
              <a:rPr lang="en-US" sz="4000" dirty="0"/>
              <a:t>of the Cold War, political scientists emphasized the realist, or power politics, dimension of U.S.–Soviet </a:t>
            </a:r>
            <a:r>
              <a:rPr lang="en-US" sz="4000" dirty="0" smtClean="0"/>
              <a:t>relations.</a:t>
            </a:r>
          </a:p>
          <a:p>
            <a:r>
              <a:rPr lang="en-US" sz="4000" dirty="0" smtClean="0"/>
              <a:t>Economists </a:t>
            </a:r>
            <a:r>
              <a:rPr lang="en-US" sz="4000" dirty="0"/>
              <a:t>tended to focus on the Bretton Woods system of the international </a:t>
            </a:r>
            <a:r>
              <a:rPr lang="en-US" sz="4000" dirty="0" smtClean="0"/>
              <a:t>economy</a:t>
            </a:r>
          </a:p>
          <a:p>
            <a:r>
              <a:rPr lang="en-US" sz="4000" dirty="0"/>
              <a:t> During the Vietnam War, however, a growing decrease in the value of the U.S. dollar and large deficits for the United States in its balance of trade and payments weakened the ability of the United States to conduct and pay for the </a:t>
            </a:r>
            <a:r>
              <a:rPr lang="en-US" sz="4000" dirty="0" err="1"/>
              <a:t>wa</a:t>
            </a:r>
            <a:endParaRPr lang="en-US" sz="4000" dirty="0"/>
          </a:p>
        </p:txBody>
      </p:sp>
    </p:spTree>
    <p:extLst>
      <p:ext uri="{BB962C8B-B14F-4D97-AF65-F5344CB8AC3E}">
        <p14:creationId xmlns:p14="http://schemas.microsoft.com/office/powerpoint/2010/main" val="2400330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82638"/>
          </a:xfrm>
        </p:spPr>
        <p:txBody>
          <a:bodyPr/>
          <a:lstStyle/>
          <a:p>
            <a:r>
              <a:rPr lang="en-US" dirty="0" smtClean="0"/>
              <a:t>New </a:t>
            </a:r>
            <a:r>
              <a:rPr lang="en-US" dirty="0"/>
              <a:t>school of political economy </a:t>
            </a:r>
          </a:p>
        </p:txBody>
      </p:sp>
      <p:sp>
        <p:nvSpPr>
          <p:cNvPr id="3" name="Content Placeholder 2"/>
          <p:cNvSpPr>
            <a:spLocks noGrp="1"/>
          </p:cNvSpPr>
          <p:nvPr>
            <p:ph idx="1"/>
          </p:nvPr>
        </p:nvSpPr>
        <p:spPr>
          <a:xfrm>
            <a:off x="0" y="764274"/>
            <a:ext cx="12192000" cy="6093725"/>
          </a:xfrm>
        </p:spPr>
        <p:txBody>
          <a:bodyPr>
            <a:normAutofit fontScale="92500" lnSpcReduction="10000"/>
          </a:bodyPr>
          <a:lstStyle/>
          <a:p>
            <a:r>
              <a:rPr lang="en-US" dirty="0" smtClean="0"/>
              <a:t> </a:t>
            </a:r>
            <a:r>
              <a:rPr lang="en-US" sz="3600" dirty="0" smtClean="0">
                <a:latin typeface="Times New Roman" panose="02020603050405020304" pitchFamily="18" charset="0"/>
                <a:cs typeface="Times New Roman" panose="02020603050405020304" pitchFamily="18" charset="0"/>
              </a:rPr>
              <a:t>After end </a:t>
            </a:r>
            <a:r>
              <a:rPr lang="en-US" sz="3600" dirty="0">
                <a:latin typeface="Times New Roman" panose="02020603050405020304" pitchFamily="18" charset="0"/>
                <a:cs typeface="Times New Roman" panose="02020603050405020304" pitchFamily="18" charset="0"/>
              </a:rPr>
              <a:t>of the Cold War, the international political economy became focused on issues raised by economic </a:t>
            </a:r>
            <a:r>
              <a:rPr lang="en-US" sz="3600" dirty="0" smtClean="0">
                <a:latin typeface="Times New Roman" panose="02020603050405020304" pitchFamily="18" charset="0"/>
                <a:cs typeface="Times New Roman" panose="02020603050405020304" pitchFamily="18" charset="0"/>
              </a:rPr>
              <a:t>globalization</a:t>
            </a:r>
          </a:p>
          <a:p>
            <a:r>
              <a:rPr lang="en-US" sz="3600" dirty="0" smtClean="0">
                <a:latin typeface="Times New Roman" panose="02020603050405020304" pitchFamily="18" charset="0"/>
                <a:cs typeface="Times New Roman" panose="02020603050405020304" pitchFamily="18" charset="0"/>
              </a:rPr>
              <a:t>New </a:t>
            </a:r>
            <a:r>
              <a:rPr lang="en-US" sz="3600" dirty="0">
                <a:latin typeface="Times New Roman" panose="02020603050405020304" pitchFamily="18" charset="0"/>
                <a:cs typeface="Times New Roman" panose="02020603050405020304" pitchFamily="18" charset="0"/>
              </a:rPr>
              <a:t>global </a:t>
            </a:r>
            <a:r>
              <a:rPr lang="en-US" sz="3600" dirty="0" smtClean="0">
                <a:latin typeface="Times New Roman" panose="02020603050405020304" pitchFamily="18" charset="0"/>
                <a:cs typeface="Times New Roman" panose="02020603050405020304" pitchFamily="18" charset="0"/>
              </a:rPr>
              <a:t>economy</a:t>
            </a:r>
          </a:p>
          <a:p>
            <a:endParaRPr lang="en-US" sz="3600" dirty="0" smtClean="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Various </a:t>
            </a:r>
            <a:r>
              <a:rPr lang="en-US" sz="3600" dirty="0">
                <a:latin typeface="Times New Roman" panose="02020603050405020304" pitchFamily="18" charset="0"/>
                <a:cs typeface="Times New Roman" panose="02020603050405020304" pitchFamily="18" charset="0"/>
              </a:rPr>
              <a:t>problems related to equity, justice, and fairness (e.g., low wage rates in developing countries and the dependency of these countries </a:t>
            </a:r>
            <a:r>
              <a:rPr lang="en-US" sz="3600" dirty="0" smtClean="0">
                <a:latin typeface="Times New Roman" panose="02020603050405020304" pitchFamily="18" charset="0"/>
                <a:cs typeface="Times New Roman" panose="02020603050405020304" pitchFamily="18" charset="0"/>
              </a:rPr>
              <a:t>on</a:t>
            </a:r>
          </a:p>
          <a:p>
            <a:r>
              <a:rPr lang="en-US" sz="3600" dirty="0">
                <a:latin typeface="Times New Roman" panose="02020603050405020304" pitchFamily="18" charset="0"/>
                <a:cs typeface="Times New Roman" panose="02020603050405020304" pitchFamily="18" charset="0"/>
              </a:rPr>
              <a:t>n the 1950s and ’60s, American economist W.W. </a:t>
            </a:r>
            <a:r>
              <a:rPr lang="en-US" sz="3600" dirty="0" err="1">
                <a:latin typeface="Times New Roman" panose="02020603050405020304" pitchFamily="18" charset="0"/>
                <a:cs typeface="Times New Roman" panose="02020603050405020304" pitchFamily="18" charset="0"/>
              </a:rPr>
              <a:t>Rostow</a:t>
            </a:r>
            <a:r>
              <a:rPr lang="en-US" sz="3600" dirty="0">
                <a:latin typeface="Times New Roman" panose="02020603050405020304" pitchFamily="18" charset="0"/>
                <a:cs typeface="Times New Roman" panose="02020603050405020304" pitchFamily="18" charset="0"/>
              </a:rPr>
              <a:t> and other experts on Western economic development made popular the argument that after a period of tension, disorder, and even chaos within a developing country that had been exposed to the West, that country would eventually “take off,” and development would occur markets in wealthier countries). </a:t>
            </a:r>
          </a:p>
        </p:txBody>
      </p:sp>
    </p:spTree>
    <p:extLst>
      <p:ext uri="{BB962C8B-B14F-4D97-AF65-F5344CB8AC3E}">
        <p14:creationId xmlns:p14="http://schemas.microsoft.com/office/powerpoint/2010/main" val="745555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23082"/>
            <a:ext cx="10515600" cy="423081"/>
          </a:xfrm>
        </p:spPr>
        <p:txBody>
          <a:bodyPr>
            <a:normAutofit fontScale="90000"/>
          </a:bodyPr>
          <a:lstStyle/>
          <a:p>
            <a:endParaRPr lang="en-US" dirty="0"/>
          </a:p>
        </p:txBody>
      </p:sp>
      <p:sp>
        <p:nvSpPr>
          <p:cNvPr id="3" name="Content Placeholder 2"/>
          <p:cNvSpPr>
            <a:spLocks noGrp="1"/>
          </p:cNvSpPr>
          <p:nvPr>
            <p:ph idx="1"/>
          </p:nvPr>
        </p:nvSpPr>
        <p:spPr>
          <a:xfrm>
            <a:off x="163773" y="491319"/>
            <a:ext cx="11190027" cy="5685644"/>
          </a:xfrm>
        </p:spPr>
        <p:txBody>
          <a:bodyPr>
            <a:normAutofit/>
          </a:bodyPr>
          <a:lstStyle/>
          <a:p>
            <a:r>
              <a:rPr lang="en-US" sz="4800" dirty="0"/>
              <a:t>For example, the German-born economist Andre </a:t>
            </a:r>
            <a:r>
              <a:rPr lang="en-US" sz="4800" dirty="0" err="1"/>
              <a:t>Gunder</a:t>
            </a:r>
            <a:r>
              <a:rPr lang="en-US" sz="4800" dirty="0"/>
              <a:t> Frank made popular the idea that, when developing countries connect to the West, they become underdeveloped</a:t>
            </a:r>
          </a:p>
        </p:txBody>
      </p:sp>
    </p:spTree>
    <p:extLst>
      <p:ext uri="{BB962C8B-B14F-4D97-AF65-F5344CB8AC3E}">
        <p14:creationId xmlns:p14="http://schemas.microsoft.com/office/powerpoint/2010/main" val="29944719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324</TotalTime>
  <Words>400</Words>
  <Application>Microsoft Office PowerPoint</Application>
  <PresentationFormat>Widescreen</PresentationFormat>
  <Paragraphs>28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Times New Roman</vt:lpstr>
      <vt:lpstr>Wingdings</vt:lpstr>
      <vt:lpstr>Office Theme</vt:lpstr>
      <vt:lpstr>History of IPE </vt:lpstr>
      <vt:lpstr>Political economy originally was the term for studying production, buying and selling, and their relations with law, custom, and government, as well as with distribution of national wealth including through the budget process</vt:lpstr>
      <vt:lpstr>Analyses initially focused largely on</vt:lpstr>
      <vt:lpstr>PowerPoint Presentation</vt:lpstr>
      <vt:lpstr>New school of political economy </vt:lpstr>
      <vt:lpstr>PowerPoint Presentation</vt:lpstr>
    </vt:vector>
  </TitlesOfParts>
  <Company>SACC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IPE </dc:title>
  <dc:creator>Maher</dc:creator>
  <cp:lastModifiedBy>Maher</cp:lastModifiedBy>
  <cp:revision>8</cp:revision>
  <dcterms:created xsi:type="dcterms:W3CDTF">2022-09-21T13:52:34Z</dcterms:created>
  <dcterms:modified xsi:type="dcterms:W3CDTF">2022-09-28T18:59:23Z</dcterms:modified>
</cp:coreProperties>
</file>