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9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4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3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0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6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8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0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A2BBE-5AD4-4062-8B98-FF781EC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B2F7-23CA-45E6-BF11-1E655CC4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6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Political Implications of International Trade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078174"/>
            <a:ext cx="12055521" cy="577982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000" dirty="0" smtClean="0"/>
              <a:t>Trade </a:t>
            </a:r>
            <a:r>
              <a:rPr lang="en-US" sz="4000" dirty="0"/>
              <a:t>is a mirror that reflects each era's most important state </a:t>
            </a:r>
            <a:r>
              <a:rPr lang="en-US" sz="4000" dirty="0">
                <a:solidFill>
                  <a:srgbClr val="FF0000"/>
                </a:solidFill>
              </a:rPr>
              <a:t>market </a:t>
            </a:r>
            <a:r>
              <a:rPr lang="en-US" sz="4000" dirty="0" smtClean="0">
                <a:solidFill>
                  <a:srgbClr val="FF0000"/>
                </a:solidFill>
              </a:rPr>
              <a:t>tensions</a:t>
            </a:r>
          </a:p>
          <a:p>
            <a:pPr marL="0" indent="0" algn="just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algn="just"/>
            <a:r>
              <a:rPr lang="en-US" sz="4000" dirty="0"/>
              <a:t>The borders of markets are </a:t>
            </a:r>
            <a:r>
              <a:rPr lang="en-US" sz="4000" dirty="0">
                <a:solidFill>
                  <a:srgbClr val="FF0000"/>
                </a:solidFill>
              </a:rPr>
              <a:t>dynamic</a:t>
            </a:r>
            <a:r>
              <a:rPr lang="en-US" sz="4000" dirty="0"/>
              <a:t>, transparent, and porous; they rarely coincide exactly with the borders of states and a few markets today are even global in their </a:t>
            </a:r>
            <a:r>
              <a:rPr lang="en-US" sz="4000" dirty="0" smtClean="0"/>
              <a:t>reach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international trade as fundamentally different from domestic economic activity, while economic theory sees no important distinction between the two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73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6129"/>
          </a:xfrm>
        </p:spPr>
        <p:txBody>
          <a:bodyPr/>
          <a:lstStyle/>
          <a:p>
            <a:r>
              <a:rPr lang="en-US" dirty="0" smtClean="0"/>
              <a:t>Effect on the International 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56024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international exchange of goods related to the   national interest, Especially </a:t>
            </a:r>
            <a:r>
              <a:rPr lang="en-US" sz="4000" dirty="0"/>
              <a:t>questions concerning the economic and military security of the </a:t>
            </a:r>
            <a:r>
              <a:rPr lang="en-US" sz="4000" dirty="0" smtClean="0"/>
              <a:t>nation.</a:t>
            </a:r>
          </a:p>
          <a:p>
            <a:r>
              <a:rPr lang="en-US" sz="4000" dirty="0" smtClean="0"/>
              <a:t>Impact </a:t>
            </a:r>
            <a:r>
              <a:rPr lang="en-US" sz="4000" dirty="0"/>
              <a:t>of </a:t>
            </a:r>
            <a:r>
              <a:rPr lang="en-US" sz="4000" dirty="0">
                <a:solidFill>
                  <a:srgbClr val="FF0000"/>
                </a:solidFill>
              </a:rPr>
              <a:t>export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Imports</a:t>
            </a:r>
            <a:r>
              <a:rPr lang="en-US" sz="4000" dirty="0"/>
              <a:t> on national security depends upon what is exported to whom and on what </a:t>
            </a:r>
            <a:r>
              <a:rPr lang="en-US" sz="4000" dirty="0" smtClean="0"/>
              <a:t>terms(Conditions)</a:t>
            </a:r>
          </a:p>
          <a:p>
            <a:r>
              <a:rPr lang="en-US" sz="4000" dirty="0" smtClean="0"/>
              <a:t>If not suitable  </a:t>
            </a:r>
            <a:r>
              <a:rPr lang="en-US" sz="4000" dirty="0"/>
              <a:t>can create </a:t>
            </a:r>
            <a:r>
              <a:rPr lang="en-US" sz="4000" dirty="0" smtClean="0">
                <a:solidFill>
                  <a:srgbClr val="FF0000"/>
                </a:solidFill>
              </a:rPr>
              <a:t>political problems</a:t>
            </a:r>
          </a:p>
          <a:p>
            <a:r>
              <a:rPr lang="en-US" sz="4000" dirty="0"/>
              <a:t>such as those that </a:t>
            </a:r>
            <a:r>
              <a:rPr lang="en-US" sz="4000" dirty="0">
                <a:solidFill>
                  <a:srgbClr val="FF0000"/>
                </a:solidFill>
              </a:rPr>
              <a:t>Japan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China</a:t>
            </a:r>
            <a:r>
              <a:rPr lang="en-US" sz="4000" dirty="0"/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2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26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627798"/>
            <a:ext cx="11121788" cy="5854889"/>
          </a:xfrm>
        </p:spPr>
        <p:txBody>
          <a:bodyPr/>
          <a:lstStyle/>
          <a:p>
            <a:r>
              <a:rPr lang="en-US" sz="3600" dirty="0" smtClean="0"/>
              <a:t>International trade institutions were heavily conditioned in order to created environment of destructive competition and retaliation</a:t>
            </a:r>
          </a:p>
          <a:p>
            <a:endParaRPr lang="en-US" sz="3600" dirty="0" smtClean="0"/>
          </a:p>
          <a:p>
            <a:r>
              <a:rPr lang="en-US" sz="3600" dirty="0" smtClean="0"/>
              <a:t>The mission of the </a:t>
            </a:r>
            <a:r>
              <a:rPr lang="en-US" sz="3600" dirty="0" smtClean="0">
                <a:solidFill>
                  <a:srgbClr val="FF0000"/>
                </a:solidFill>
              </a:rPr>
              <a:t>WTO</a:t>
            </a:r>
            <a:r>
              <a:rPr lang="en-US" sz="3600" dirty="0" smtClean="0"/>
              <a:t>, and before that the General Agreement on Tariffs and Trade (</a:t>
            </a:r>
            <a:r>
              <a:rPr lang="en-US" sz="3600" dirty="0" smtClean="0">
                <a:solidFill>
                  <a:srgbClr val="FF0000"/>
                </a:solidFill>
              </a:rPr>
              <a:t>GATT</a:t>
            </a:r>
            <a:r>
              <a:rPr lang="en-US" sz="3600" dirty="0" smtClean="0"/>
              <a:t>),is to progressively reduce the </a:t>
            </a:r>
            <a:r>
              <a:rPr lang="en-US" sz="3600" dirty="0" smtClean="0">
                <a:solidFill>
                  <a:srgbClr val="FF0000"/>
                </a:solidFill>
              </a:rPr>
              <a:t>Barriers</a:t>
            </a:r>
            <a:r>
              <a:rPr lang="en-US" sz="3600" dirty="0" smtClean="0"/>
              <a:t> to free trade through multilateral negotiations(NAFTA</a:t>
            </a:r>
            <a:r>
              <a:rPr lang="en-US" sz="3600" dirty="0"/>
              <a:t>) </a:t>
            </a:r>
            <a:r>
              <a:rPr lang="en-US" sz="3600" dirty="0" smtClean="0"/>
              <a:t>,</a:t>
            </a:r>
            <a:r>
              <a:rPr lang="en-US" sz="3600" dirty="0"/>
              <a:t> (EU) </a:t>
            </a:r>
            <a:endParaRPr lang="en-US" sz="3600" dirty="0" smtClean="0"/>
          </a:p>
          <a:p>
            <a:r>
              <a:rPr lang="en-US" sz="3600" dirty="0" smtClean="0"/>
              <a:t>Bothe of them </a:t>
            </a:r>
            <a:r>
              <a:rPr lang="en-US" sz="3600" dirty="0"/>
              <a:t>to achieve political goals</a:t>
            </a:r>
          </a:p>
        </p:txBody>
      </p:sp>
    </p:spTree>
    <p:extLst>
      <p:ext uri="{BB962C8B-B14F-4D97-AF65-F5344CB8AC3E}">
        <p14:creationId xmlns:p14="http://schemas.microsoft.com/office/powerpoint/2010/main" val="380718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31" y="-1325563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6728"/>
            <a:ext cx="11955439" cy="6223379"/>
          </a:xfrm>
        </p:spPr>
        <p:txBody>
          <a:bodyPr/>
          <a:lstStyle/>
          <a:p>
            <a:r>
              <a:rPr lang="en-US" sz="3200" dirty="0"/>
              <a:t>One of the political goals of European economic integration, for example, </a:t>
            </a:r>
            <a:r>
              <a:rPr lang="en-US" sz="3200" dirty="0" err="1" smtClean="0"/>
              <a:t>wa</a:t>
            </a:r>
            <a:r>
              <a:rPr lang="en-US" sz="3200" dirty="0" err="1" smtClean="0"/>
              <a:t>One</a:t>
            </a:r>
            <a:r>
              <a:rPr lang="en-US" sz="3200" dirty="0" smtClean="0"/>
              <a:t> of the political goals of NAFTA was to </a:t>
            </a:r>
            <a:r>
              <a:rPr lang="en-US" sz="3200" dirty="0" smtClean="0">
                <a:solidFill>
                  <a:srgbClr val="00B0F0"/>
                </a:solidFill>
              </a:rPr>
              <a:t>stabilize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00B0F0"/>
                </a:solidFill>
              </a:rPr>
              <a:t>strengthen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Mexico's democratic system</a:t>
            </a:r>
          </a:p>
          <a:p>
            <a:r>
              <a:rPr lang="en-US" sz="3200" dirty="0" smtClean="0"/>
              <a:t>s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B0F0"/>
                </a:solidFill>
              </a:rPr>
              <a:t>strengthen</a:t>
            </a:r>
            <a:r>
              <a:rPr lang="en-US" sz="3200" dirty="0"/>
              <a:t> the western Cold War </a:t>
            </a:r>
            <a:r>
              <a:rPr lang="en-US" sz="3200" dirty="0" smtClean="0">
                <a:solidFill>
                  <a:srgbClr val="00B0F0"/>
                </a:solidFill>
              </a:rPr>
              <a:t>alliance</a:t>
            </a:r>
          </a:p>
          <a:p>
            <a:r>
              <a:rPr lang="en-US" sz="3200" dirty="0" smtClean="0"/>
              <a:t>There </a:t>
            </a:r>
            <a:r>
              <a:rPr lang="en-US" sz="3200" dirty="0"/>
              <a:t>are political and economic </a:t>
            </a:r>
            <a:r>
              <a:rPr lang="en-US" sz="3200" dirty="0" smtClean="0">
                <a:solidFill>
                  <a:srgbClr val="FF0000"/>
                </a:solidFill>
              </a:rPr>
              <a:t>costs, about :</a:t>
            </a:r>
          </a:p>
          <a:p>
            <a:r>
              <a:rPr lang="en-US" sz="3200" dirty="0"/>
              <a:t>Politically </a:t>
            </a:r>
            <a:r>
              <a:rPr lang="en-US" sz="3200" dirty="0" smtClean="0"/>
              <a:t>: there </a:t>
            </a:r>
            <a:r>
              <a:rPr lang="en-US" sz="3200" dirty="0"/>
              <a:t>is the problem of the democracy deficit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/>
              <a:t>Economically there is the problem that </a:t>
            </a:r>
            <a:r>
              <a:rPr lang="en-US" sz="3200" dirty="0" smtClean="0"/>
              <a:t>regional,</a:t>
            </a:r>
            <a:r>
              <a:rPr lang="en-US" sz="3200" dirty="0"/>
              <a:t> Free trade is not always consistent with global free </a:t>
            </a:r>
            <a:r>
              <a:rPr lang="en-US" sz="3200" dirty="0" smtClean="0"/>
              <a:t>trade.</a:t>
            </a:r>
          </a:p>
          <a:p>
            <a:r>
              <a:rPr lang="en-US" sz="3200" dirty="0" smtClean="0"/>
              <a:t>where production shifts from a more efficient producer outside the regional bloc to a less efficient producer within the bloc</a:t>
            </a:r>
            <a:endParaRPr lang="en-US" sz="3200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8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4000" dirty="0"/>
              <a:t>This movement towards global free trade, however, has not </a:t>
            </a:r>
            <a:r>
              <a:rPr lang="en-US" sz="4000" dirty="0">
                <a:solidFill>
                  <a:srgbClr val="FF0000"/>
                </a:solidFill>
              </a:rPr>
              <a:t>stopped states</a:t>
            </a:r>
            <a:r>
              <a:rPr lang="en-US" sz="4000" dirty="0"/>
              <a:t> from using trade tools to further their own foreign policy </a:t>
            </a:r>
            <a:r>
              <a:rPr lang="en-US" sz="4000" dirty="0">
                <a:solidFill>
                  <a:srgbClr val="FF0000"/>
                </a:solidFill>
              </a:rPr>
              <a:t>goals</a:t>
            </a:r>
            <a:r>
              <a:rPr lang="en-US" sz="4000" dirty="0"/>
              <a:t> when they can. </a:t>
            </a:r>
            <a:endParaRPr lang="en-US" sz="4000" dirty="0" smtClean="0"/>
          </a:p>
          <a:p>
            <a:pPr algn="just"/>
            <a:r>
              <a:rPr lang="en-US" sz="4000" dirty="0" smtClean="0"/>
              <a:t>We </a:t>
            </a:r>
            <a:r>
              <a:rPr lang="en-US" sz="4000" dirty="0"/>
              <a:t>live in an environment where the political and the economic viewpoints of international trade compete for attention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Political Implications of International Trade </vt:lpstr>
      <vt:lpstr>Effect on the International security 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Implications of International Trade </dc:title>
  <dc:creator>Maher</dc:creator>
  <cp:lastModifiedBy>Maher</cp:lastModifiedBy>
  <cp:revision>8</cp:revision>
  <dcterms:created xsi:type="dcterms:W3CDTF">2022-09-28T18:59:40Z</dcterms:created>
  <dcterms:modified xsi:type="dcterms:W3CDTF">2022-09-28T21:50:52Z</dcterms:modified>
</cp:coreProperties>
</file>