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4" r:id="rId3"/>
    <p:sldId id="293" r:id="rId4"/>
    <p:sldId id="290" r:id="rId5"/>
    <p:sldId id="291" r:id="rId6"/>
    <p:sldId id="292" r:id="rId7"/>
    <p:sldId id="297" r:id="rId8"/>
    <p:sldId id="299" r:id="rId9"/>
    <p:sldId id="300" r:id="rId10"/>
    <p:sldId id="259" r:id="rId11"/>
    <p:sldId id="271" r:id="rId12"/>
    <p:sldId id="273" r:id="rId13"/>
    <p:sldId id="269" r:id="rId14"/>
    <p:sldId id="270" r:id="rId15"/>
    <p:sldId id="298" r:id="rId16"/>
  </p:sldIdLst>
  <p:sldSz cx="9144000" cy="6858000" type="screen4x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718" autoAdjust="0"/>
  </p:normalViewPr>
  <p:slideViewPr>
    <p:cSldViewPr>
      <p:cViewPr>
        <p:scale>
          <a:sx n="78" d="100"/>
          <a:sy n="78" d="100"/>
        </p:scale>
        <p:origin x="152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4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4F300-B562-4A49-B330-06CA20AF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522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FB5A4-B6A7-43BC-B261-26EEBD9395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462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FB5A4-B6A7-43BC-B261-26EEBD9395E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0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3FB5A4-B6A7-43BC-B261-26EEBD9395E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59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FB5A4-B6A7-43BC-B261-26EEBD9395E0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4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64F4E75D-8C95-4331-92CA-25D7F3BC26E8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83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BD57-786D-40A7-BFE6-2AA272022FFE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2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D6B4-FB34-463B-89A4-F5D9F4FC42C0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57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B38-15CB-48F8-AC4C-160A29B3AC81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E793-F2DA-4BDA-A630-6712DFB05255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788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00F2-E028-422D-A58A-259CD83B7039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1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A02-4953-4670-92AD-7772529733F2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2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DAF2-4B12-45CD-BE15-A0EBF1CB2240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3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9843-72B5-4990-B70F-3F5A71571E46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0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3F3F-94F1-4287-BBDA-914E4075B20F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8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F3F9-0CDF-477C-A4F3-885CBBDE1344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E0F62F9-AC96-4238-950E-2C0F98F671B7}" type="datetime1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0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33400"/>
            <a:ext cx="7772400" cy="2895600"/>
          </a:xfrm>
          <a:prstGeom prst="rect">
            <a:avLst/>
          </a:prstGeom>
          <a:noFill/>
          <a:effectLst/>
        </p:spPr>
        <p:txBody>
          <a:bodyPr vert="horz" anchor="t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Salahaddin University – Erbil / College of Science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Department of Computer Science and IT 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000" b="1" baseline="3000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rd</a:t>
            </a: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Year (IT)</a:t>
            </a:r>
          </a:p>
          <a:p>
            <a:pPr lvl="0">
              <a:spcBef>
                <a:spcPct val="0"/>
              </a:spcBef>
              <a:defRPr/>
            </a:pPr>
            <a:endParaRPr kumimoji="0" lang="en-US" sz="4000" b="1" i="0" u="none" strike="noStrike" kern="1200" cap="none" spc="0" normalizeH="0" baseline="0" noProof="0" dirty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E-Business I</a:t>
            </a:r>
            <a:br>
              <a:rPr kumimoji="0" lang="en-US" sz="4000" b="1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</a:br>
            <a:r>
              <a:rPr lang="en-US" sz="200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Instructor: Beeza Asim </a:t>
            </a:r>
            <a:br>
              <a:rPr lang="en-US" sz="200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00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Email: beeza.asim@su.edu.krd</a:t>
            </a:r>
            <a:endParaRPr kumimoji="0" lang="en-US" sz="2000" b="0" i="0" u="none" strike="noStrike" kern="1200" cap="none" spc="0" normalizeH="0" baseline="0" noProof="0" dirty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38200" y="3352800"/>
            <a:ext cx="6858000" cy="17526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Lecture 1</a:t>
            </a:r>
          </a:p>
          <a:p>
            <a:r>
              <a:rPr lang="en-US" sz="4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Introduction to E-business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ACA184-1B96-4C01-BFBD-36D187838055}"/>
              </a:ext>
            </a:extLst>
          </p:cNvPr>
          <p:cNvSpPr txBox="1"/>
          <p:nvPr/>
        </p:nvSpPr>
        <p:spPr>
          <a:xfrm>
            <a:off x="4238231" y="6351639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2021 - 2022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Benefits of e-business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4000"/>
            <a:ext cx="7543800" cy="5043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Cost reduction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Property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Personnel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Recruitment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Training costs</a:t>
            </a:r>
          </a:p>
          <a:p>
            <a:pPr marL="274320" lvl="1" indent="0"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Marketing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Wider online presence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Better advertisement opportunities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Catching up with competition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Benefits of e-business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983855" cy="5303838"/>
          </a:xfrm>
        </p:spPr>
        <p:txBody>
          <a:bodyPr>
            <a:normAutofit/>
          </a:bodyPr>
          <a:lstStyle/>
          <a:p>
            <a:pPr>
              <a:buSzPct val="120000"/>
              <a:buFont typeface="Arial" pitchFamily="34" charset="0"/>
              <a:buChar char="•"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Communication</a:t>
            </a:r>
          </a:p>
          <a:p>
            <a:pPr marL="398463" indent="0">
              <a:buSzPct val="100000"/>
              <a:buFont typeface="Wingdings" pitchFamily="2" charset="2"/>
              <a:buChar char="v"/>
              <a:tabLst>
                <a:tab pos="6937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Business not bound by geographical barriers 	</a:t>
            </a:r>
          </a:p>
          <a:p>
            <a:pPr marL="398463" indent="0">
              <a:buSzPct val="100000"/>
              <a:buFont typeface="Wingdings" pitchFamily="2" charset="2"/>
              <a:buChar char="v"/>
              <a:tabLst>
                <a:tab pos="693738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Better quality and faster communication with customers and other businesses.</a:t>
            </a:r>
          </a:p>
          <a:p>
            <a:pPr marL="398463" indent="0">
              <a:buSzPct val="10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Automatic email response</a:t>
            </a:r>
          </a:p>
          <a:p>
            <a:pPr marL="398463" indent="0">
              <a:buSzPct val="10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Frequently Asked Question (FAQ) sections can be very useful.</a:t>
            </a:r>
          </a:p>
          <a:p>
            <a:pPr marL="398463" indent="0">
              <a:buSzPct val="80000"/>
              <a:buNone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(e.g. In 2000, IBM eliminated 99 million customer calls and reduced the cost by $2 billion by using online support)</a:t>
            </a:r>
          </a:p>
          <a:p>
            <a:pPr marL="398463" indent="0">
              <a:buSzPct val="80000"/>
              <a:buNone/>
            </a:pPr>
            <a:r>
              <a:rPr lang="en-US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Con? </a:t>
            </a:r>
            <a:endParaRPr lang="en-US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Benefits of e-business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983855" cy="530383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SzPct val="120000"/>
              <a:buFont typeface="Arial" pitchFamily="34" charset="0"/>
              <a:buChar char="•"/>
            </a:pP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Finding online suppliers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Best prices offered by suppliers can be online. As well as finding discounts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Low start-up cost</a:t>
            </a:r>
          </a:p>
          <a:p>
            <a:pPr marL="236538" lvl="2" indent="0">
              <a:spcBef>
                <a:spcPts val="1200"/>
              </a:spcBef>
              <a:spcAft>
                <a:spcPts val="1200"/>
              </a:spcAft>
              <a:buSzPct val="120000"/>
              <a:buNone/>
              <a:tabLst>
                <a:tab pos="0" algn="l"/>
              </a:tabLst>
            </a:pPr>
            <a:r>
              <a:rPr lang="en-US" sz="2400" spc="1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Sometimes, small-sized businesses can be started at virtually no cost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Better tracking opportunities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Customers can easily track their orders online</a:t>
            </a:r>
          </a:p>
          <a:p>
            <a:pPr marL="236538" lvl="2" indent="0">
              <a:buSzPct val="120000"/>
              <a:buNone/>
              <a:tabLst>
                <a:tab pos="0" algn="l"/>
              </a:tabLst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Impact of e-business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3832"/>
            <a:ext cx="7696200" cy="5185568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Existing businesses adopt e-business.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At the same time, they need to consider the challenges of going digital</a:t>
            </a:r>
          </a:p>
          <a:p>
            <a:pPr lvl="2"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Like?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Change in the business-customer relationship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New marketing models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Legal issues</a:t>
            </a:r>
          </a:p>
          <a:p>
            <a:pPr>
              <a:buSzPct val="120000"/>
              <a:buFont typeface="Arial" pitchFamily="34" charset="0"/>
              <a:buChar char="•"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Some</a:t>
            </a:r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technologies for e-business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9525"/>
            <a:ext cx="7391400" cy="548640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Social networks (e.g. Facebook, Twitter)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Blogs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Voice assistants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Chatbots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Biometrics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Example? 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Rich media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Mobile commerce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References </a:t>
            </a:r>
            <a:endParaRPr lang="en-US" sz="3200" b="1" cap="none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35871"/>
            <a:ext cx="6446520" cy="4351337"/>
          </a:xfrm>
        </p:spPr>
        <p:txBody>
          <a:bodyPr>
            <a:normAutofit/>
          </a:bodyPr>
          <a:lstStyle/>
          <a:p>
            <a:pPr>
              <a:buSzPct val="120000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Chaffey, Dave (2009): E-BUSINESS AND E-COMMERCE. STRATEGY, IMPLEMENTATION AND PRACTICEMANAGEMENT. 4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Edition.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Pearson Education Limited: Essex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ct val="120000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Combe, C. (2006): Introduction to E-business Management and strategy. Butterworth-Heinemann: Oxford </a:t>
            </a:r>
          </a:p>
          <a:p>
            <a:pPr>
              <a:buSzPct val="120000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Systematix (2016): Predicted ecommerce Technology Trends in 2017. [online] available at: https://www.systematixinfotech.com/e-commerce-technology-trends-2017 [Accessed 15 September 2017]</a:t>
            </a:r>
          </a:p>
          <a:p>
            <a:pPr>
              <a:buSzPct val="120000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5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24" y="30480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Course outcomes include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69303-C306-4C55-9E93-7925ABB79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605044"/>
            <a:ext cx="6446520" cy="480060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SzPct val="120000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E-business infrastructure.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SzPct val="120000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E-business models models.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SzPct val="120000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Cloud computing in e-business.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SzPct val="120000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E-environment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1800"/>
              </a:spcAft>
              <a:buSzPct val="120000"/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Mobile commerce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6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Lecture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Definition of e-business</a:t>
            </a:r>
          </a:p>
          <a:p>
            <a:pPr>
              <a:spcBef>
                <a:spcPts val="1800"/>
              </a:spcBef>
              <a:spcAft>
                <a:spcPts val="18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Old vs new economy </a:t>
            </a:r>
          </a:p>
          <a:p>
            <a:pPr>
              <a:spcBef>
                <a:spcPts val="1800"/>
              </a:spcBef>
              <a:spcAft>
                <a:spcPts val="18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Benefits of e-business </a:t>
            </a:r>
          </a:p>
          <a:p>
            <a:pPr>
              <a:spcBef>
                <a:spcPts val="1800"/>
              </a:spcBef>
              <a:spcAft>
                <a:spcPts val="18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Impact of e-business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422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Defining e-business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467600" cy="5181600"/>
          </a:xfrm>
        </p:spPr>
        <p:txBody>
          <a:bodyPr>
            <a:noAutofit/>
          </a:bodyPr>
          <a:lstStyle/>
          <a:p>
            <a:pPr marL="0" indent="0">
              <a:buSzPct val="120000"/>
              <a:buNone/>
            </a:pP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ts val="1800"/>
              </a:spcBef>
              <a:spcAft>
                <a:spcPts val="1800"/>
              </a:spcAft>
              <a:buSzPct val="120000"/>
              <a:buNone/>
            </a:pP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simple definition:</a:t>
            </a:r>
          </a:p>
          <a:p>
            <a:pPr marL="0" indent="0">
              <a:spcBef>
                <a:spcPts val="1800"/>
              </a:spcBef>
              <a:spcAft>
                <a:spcPts val="1800"/>
              </a:spcAft>
              <a:buSzPct val="120000"/>
              <a:buNone/>
            </a:pP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2400" i="1" dirty="0">
                <a:solidFill>
                  <a:schemeClr val="tx1"/>
                </a:solidFill>
                <a:latin typeface="Calibri" pitchFamily="34" charset="0"/>
              </a:rPr>
              <a:t>The business of buying and selling goods and services on the internet, or a particular company that does this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” </a:t>
            </a:r>
            <a:br>
              <a:rPr lang="en-US" sz="2400" dirty="0">
                <a:latin typeface="Calibri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– Cambridge Online dictionary.</a:t>
            </a:r>
          </a:p>
          <a:p>
            <a:pPr marL="0" indent="0">
              <a:buSzPct val="120000"/>
              <a:buNone/>
            </a:pPr>
            <a:endParaRPr lang="en-US" sz="2800" dirty="0">
              <a:solidFill>
                <a:schemeClr val="tx1"/>
              </a:solidFill>
              <a:latin typeface="Calibri" pitchFamily="34" charset="0"/>
            </a:endParaRPr>
          </a:p>
          <a:p>
            <a:pPr marL="0" indent="0">
              <a:buSzPct val="120000"/>
              <a:buNone/>
            </a:pP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Defining e-business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799"/>
            <a:ext cx="6598920" cy="5486401"/>
          </a:xfrm>
        </p:spPr>
        <p:txBody>
          <a:bodyPr>
            <a:noAutofit/>
          </a:bodyPr>
          <a:lstStyle/>
          <a:p>
            <a:pPr marL="0" indent="0"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SzPct val="120000"/>
              <a:buNone/>
            </a:pP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longer definition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: </a:t>
            </a:r>
          </a:p>
          <a:p>
            <a:pPr indent="0">
              <a:buSzPct val="120000"/>
              <a:buNone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“E</a:t>
            </a:r>
            <a:r>
              <a:rPr lang="en-US" sz="2400" dirty="0">
                <a:latin typeface="Calibri" pitchFamily="34" charset="0"/>
              </a:rPr>
              <a:t>-business is the term used to describe the information systems and applications that support and drive business processes, most often using web technologies. 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indent="0">
              <a:buSzPct val="120000"/>
              <a:buNone/>
            </a:pPr>
            <a:r>
              <a:rPr lang="en-US" sz="2400" dirty="0">
                <a:latin typeface="Calibri" pitchFamily="34" charset="0"/>
              </a:rPr>
              <a:t>E-business allows companies to link their </a:t>
            </a:r>
            <a:r>
              <a:rPr lang="en-US" sz="2400" b="1" i="1" dirty="0">
                <a:solidFill>
                  <a:schemeClr val="accent1"/>
                </a:solidFill>
                <a:latin typeface="Calibri" pitchFamily="34" charset="0"/>
              </a:rPr>
              <a:t>internal</a:t>
            </a:r>
            <a:r>
              <a:rPr lang="en-US" sz="2400" dirty="0">
                <a:latin typeface="Calibri" pitchFamily="34" charset="0"/>
              </a:rPr>
              <a:t> and </a:t>
            </a:r>
            <a:r>
              <a:rPr lang="en-US" sz="2400" b="1" i="1" dirty="0">
                <a:solidFill>
                  <a:schemeClr val="accent1"/>
                </a:solidFill>
                <a:latin typeface="Calibri" pitchFamily="34" charset="0"/>
              </a:rPr>
              <a:t>external</a:t>
            </a:r>
            <a:r>
              <a:rPr lang="en-US" sz="2400" dirty="0">
                <a:latin typeface="Calibri" pitchFamily="34" charset="0"/>
              </a:rPr>
              <a:t> processes more efficiently and effectively, and work more closely with </a:t>
            </a:r>
            <a:r>
              <a:rPr lang="en-US" sz="2400" b="1" i="1" dirty="0">
                <a:solidFill>
                  <a:schemeClr val="accent1"/>
                </a:solidFill>
                <a:latin typeface="Calibri" pitchFamily="34" charset="0"/>
              </a:rPr>
              <a:t>suppliers</a:t>
            </a:r>
            <a:r>
              <a:rPr lang="en-US" sz="2400" b="1" i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and </a:t>
            </a:r>
            <a:r>
              <a:rPr lang="en-US" sz="2400" b="1" i="1" dirty="0">
                <a:solidFill>
                  <a:schemeClr val="accent1"/>
                </a:solidFill>
                <a:latin typeface="Calibri" pitchFamily="34" charset="0"/>
              </a:rPr>
              <a:t>partners</a:t>
            </a:r>
            <a:r>
              <a:rPr lang="en-US" sz="2400" dirty="0">
                <a:latin typeface="Calibri" pitchFamily="34" charset="0"/>
              </a:rPr>
              <a:t> to better satisfy the needs and expectations of their </a:t>
            </a:r>
            <a:r>
              <a:rPr lang="en-US" sz="2400" b="1" i="1" dirty="0">
                <a:solidFill>
                  <a:schemeClr val="accent1"/>
                </a:solidFill>
                <a:latin typeface="Calibri" pitchFamily="34" charset="0"/>
              </a:rPr>
              <a:t>customers</a:t>
            </a:r>
            <a:r>
              <a:rPr lang="en-US" sz="2400" dirty="0">
                <a:latin typeface="Calibri" pitchFamily="34" charset="0"/>
              </a:rPr>
              <a:t>, leading to improvements in overall business performance.”</a:t>
            </a:r>
          </a:p>
          <a:p>
            <a:pPr indent="0">
              <a:buSzPct val="120000"/>
              <a:buNone/>
            </a:pPr>
            <a:r>
              <a:rPr lang="en-US" sz="2400" dirty="0">
                <a:latin typeface="Calibri" pitchFamily="34" charset="0"/>
              </a:rPr>
              <a:t> – The National B2B Centre </a:t>
            </a:r>
            <a:br>
              <a:rPr lang="en-US" sz="2400" dirty="0"/>
            </a:b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1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Defining e-business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6446520" cy="4884738"/>
          </a:xfrm>
        </p:spPr>
        <p:txBody>
          <a:bodyPr>
            <a:noAutofit/>
          </a:bodyPr>
          <a:lstStyle/>
          <a:p>
            <a:pPr marL="0" indent="0"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SzPct val="120000"/>
              <a:buNone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When you hear the word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e-business, you immediately think of a website. But is a website the only tool for a successful online business? If not, what other tools are there which make an e-business? </a:t>
            </a:r>
            <a:endParaRPr lang="en-U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460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6D20-49F9-4569-90E3-4A131BC9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8EBAB7-3BCA-4955-B76E-16870DA67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Old vs New Economy (1/3)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9F5A5702-0B30-4AB6-8007-D398C6C560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362200"/>
            <a:ext cx="7410017" cy="2667000"/>
          </a:xfrm>
        </p:spPr>
      </p:pic>
    </p:spTree>
    <p:extLst>
      <p:ext uri="{BB962C8B-B14F-4D97-AF65-F5344CB8AC3E}">
        <p14:creationId xmlns:p14="http://schemas.microsoft.com/office/powerpoint/2010/main" val="320142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6D20-49F9-4569-90E3-4A131BC9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8EBAB7-3BCA-4955-B76E-16870DA67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Old vs New Economy (2/3)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2B47B74-78AE-4BDE-AFA1-878A81F376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1" y="2069690"/>
            <a:ext cx="7555157" cy="3124200"/>
          </a:xfrm>
        </p:spPr>
      </p:pic>
    </p:spTree>
    <p:extLst>
      <p:ext uri="{BB962C8B-B14F-4D97-AF65-F5344CB8AC3E}">
        <p14:creationId xmlns:p14="http://schemas.microsoft.com/office/powerpoint/2010/main" val="90324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B56D20-49F9-4569-90E3-4A131BC93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8EBAB7-3BCA-4955-B76E-16870DA67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noFill/>
          <a:effectLst/>
        </p:spPr>
        <p:txBody>
          <a:bodyPr>
            <a:normAutofit/>
          </a:bodyPr>
          <a:lstStyle/>
          <a:p>
            <a:pPr algn="l"/>
            <a:r>
              <a:rPr lang="en-US" sz="3200" b="1" cap="none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Old vs New Economy (3/3)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E276773-1D33-4E20-8A55-96EA7B3E13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133600"/>
            <a:ext cx="7444212" cy="2971800"/>
          </a:xfrm>
        </p:spPr>
      </p:pic>
    </p:spTree>
    <p:extLst>
      <p:ext uri="{BB962C8B-B14F-4D97-AF65-F5344CB8AC3E}">
        <p14:creationId xmlns:p14="http://schemas.microsoft.com/office/powerpoint/2010/main" val="385129070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2">
      <a:dk1>
        <a:sysClr val="windowText" lastClr="000000"/>
      </a:dk1>
      <a:lt1>
        <a:sysClr val="window" lastClr="FFFFFF"/>
      </a:lt1>
      <a:dk2>
        <a:srgbClr val="8EAADB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7926</TotalTime>
  <Words>569</Words>
  <Application>Microsoft Office PowerPoint</Application>
  <PresentationFormat>On-screen Show (4:3)</PresentationFormat>
  <Paragraphs>100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Century Schoolbook</vt:lpstr>
      <vt:lpstr>Wingdings</vt:lpstr>
      <vt:lpstr>Wingdings 2</vt:lpstr>
      <vt:lpstr>View</vt:lpstr>
      <vt:lpstr>PowerPoint Presentation</vt:lpstr>
      <vt:lpstr>Course outcomes include  </vt:lpstr>
      <vt:lpstr>Lecture outline</vt:lpstr>
      <vt:lpstr>Defining e-business (1/3)</vt:lpstr>
      <vt:lpstr>Defining e-business (2/3)</vt:lpstr>
      <vt:lpstr>Defining e-business (3/3)</vt:lpstr>
      <vt:lpstr>Old vs New Economy (1/3)</vt:lpstr>
      <vt:lpstr>Old vs New Economy (2/3)</vt:lpstr>
      <vt:lpstr>Old vs New Economy (3/3)</vt:lpstr>
      <vt:lpstr>Benefits of e-business (1/3)</vt:lpstr>
      <vt:lpstr>Benefits of e-business (2/3)</vt:lpstr>
      <vt:lpstr>Benefits of e-business (3/3)</vt:lpstr>
      <vt:lpstr>Impact of e-business</vt:lpstr>
      <vt:lpstr>Some technologies for e-business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Beeza</dc:creator>
  <cp:lastModifiedBy>Beeza Asim</cp:lastModifiedBy>
  <cp:revision>295</cp:revision>
  <cp:lastPrinted>2015-10-26T23:53:44Z</cp:lastPrinted>
  <dcterms:created xsi:type="dcterms:W3CDTF">2013-10-05T16:11:45Z</dcterms:created>
  <dcterms:modified xsi:type="dcterms:W3CDTF">2021-09-17T13:45:59Z</dcterms:modified>
</cp:coreProperties>
</file>