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60" r:id="rId3"/>
    <p:sldId id="263" r:id="rId4"/>
    <p:sldId id="264" r:id="rId5"/>
    <p:sldId id="279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3568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436346" y="1788454"/>
            <a:ext cx="6270900" cy="20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Source Sans Pro"/>
              <a:buNone/>
              <a:defRPr sz="6000" cap="none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009930" y="3956280"/>
            <a:ext cx="5123700" cy="10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 sz="1800"/>
            </a:lvl1pPr>
            <a:lvl2pPr lvl="1" algn="ctr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2pPr>
            <a:lvl3pPr lvl="2" algn="ctr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/>
            </a:lvl3pPr>
            <a:lvl4pPr lvl="3" algn="ctr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4pPr>
            <a:lvl5pPr lvl="4" algn="ctr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5pPr>
            <a:lvl6pPr lvl="5" algn="ctr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6pPr>
            <a:lvl7pPr lvl="6" algn="ctr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7pPr>
            <a:lvl8pPr lvl="7" algn="ctr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8pPr>
            <a:lvl9pPr lvl="8" algn="ctr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564644" y="6453386"/>
            <a:ext cx="12060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938041" y="6453386"/>
            <a:ext cx="52674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37301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3" name="Shape 23"/>
          <p:cNvGrpSpPr/>
          <p:nvPr/>
        </p:nvGrpSpPr>
        <p:grpSpPr>
          <a:xfrm>
            <a:off x="564652" y="744457"/>
            <a:ext cx="8005570" cy="5349695"/>
            <a:chOff x="564652" y="744457"/>
            <a:chExt cx="8005570" cy="5349695"/>
          </a:xfrm>
        </p:grpSpPr>
        <p:sp>
          <p:nvSpPr>
            <p:cNvPr id="24" name="Shape 24"/>
            <p:cNvSpPr/>
            <p:nvPr/>
          </p:nvSpPr>
          <p:spPr>
            <a:xfrm>
              <a:off x="6113972" y="1685652"/>
              <a:ext cx="2456250" cy="4408500"/>
            </a:xfrm>
            <a:custGeom>
              <a:avLst/>
              <a:gdLst/>
              <a:ahLst/>
              <a:cxnLst/>
              <a:rect l="0" t="0" r="0" b="0"/>
              <a:pathLst>
                <a:path w="10000" h="10000" extrusionOk="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25" name="Shape 25"/>
            <p:cNvSpPr/>
            <p:nvPr/>
          </p:nvSpPr>
          <p:spPr>
            <a:xfrm rot="10800000">
              <a:off x="564652" y="744457"/>
              <a:ext cx="2456496" cy="4408500"/>
            </a:xfrm>
            <a:custGeom>
              <a:avLst/>
              <a:gdLst/>
              <a:ahLst/>
              <a:cxnLst/>
              <a:rect l="0" t="0" r="0" b="0"/>
              <a:pathLst>
                <a:path w="10001" h="10000" extrusionOk="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2843250" y="480976"/>
            <a:ext cx="35718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5004697" y="2500206"/>
            <a:ext cx="5243100" cy="14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1269375" y="383406"/>
            <a:ext cx="5243100" cy="57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1pPr>
            <a:lvl2pPr marL="914400" lvl="1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5pPr>
            <a:lvl6pPr marL="2743200" lvl="5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73769" y="1301361"/>
            <a:ext cx="7209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6000"/>
              <a:buFont typeface="Source Sans Pro"/>
              <a:buNone/>
              <a:defRPr sz="6000" cap="none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573769" y="4216328"/>
            <a:ext cx="7209600" cy="114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</a:defRPr>
            </a:lvl1pPr>
            <a:lvl2pPr marL="914400" lvl="1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00"/>
              <a:buNone/>
              <a:defRPr sz="1500">
                <a:solidFill>
                  <a:schemeClr val="lt1"/>
                </a:solidFill>
              </a:defRPr>
            </a:lvl2pPr>
            <a:lvl3pPr marL="1371600" lvl="2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350"/>
              <a:buNone/>
              <a:defRPr sz="1350">
                <a:solidFill>
                  <a:schemeClr val="lt1"/>
                </a:solidFill>
              </a:defRPr>
            </a:lvl3pPr>
            <a:lvl4pPr marL="1828800" lvl="3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4pPr>
            <a:lvl5pPr marL="2286000" lvl="4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5pPr>
            <a:lvl6pPr marL="2743200" lvl="5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6pPr>
            <a:lvl7pPr marL="3200400" lvl="6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7pPr>
            <a:lvl8pPr marL="3657600" lvl="7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8pPr>
            <a:lvl9pPr marL="4114800" lvl="8" indent="-2286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554181" y="6453386"/>
            <a:ext cx="12168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1938234" y="6453386"/>
            <a:ext cx="52674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737301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lvl="1" indent="0" algn="r" rtl="0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lvl="2" indent="0" algn="r" rtl="0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lvl="3" indent="0" algn="r" rtl="0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lvl="4" indent="0" algn="r" rtl="0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lvl="5" indent="0" algn="r" rtl="0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lvl="6" indent="0" algn="r" rtl="0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lvl="7" indent="0" algn="r" rtl="0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lvl="8" indent="0" algn="r" rtl="0">
              <a:spcBef>
                <a:spcPts val="0"/>
              </a:spcBef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Shape 38"/>
          <p:cNvSpPr/>
          <p:nvPr/>
        </p:nvSpPr>
        <p:spPr>
          <a:xfrm>
            <a:off x="6113972" y="1685652"/>
            <a:ext cx="2456262" cy="4408488"/>
          </a:xfrm>
          <a:custGeom>
            <a:avLst/>
            <a:gdLst/>
            <a:ahLst/>
            <a:cxnLst/>
            <a:rect l="0" t="0" r="0" b="0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sp>
        <p:nvSpPr>
          <p:cNvPr id="39" name="Shape 39" title="Crop Mark"/>
          <p:cNvSpPr/>
          <p:nvPr/>
        </p:nvSpPr>
        <p:spPr>
          <a:xfrm>
            <a:off x="6113972" y="1685652"/>
            <a:ext cx="2456262" cy="4408488"/>
          </a:xfrm>
          <a:custGeom>
            <a:avLst/>
            <a:gdLst/>
            <a:ahLst/>
            <a:cxnLst/>
            <a:rect l="0" t="0" r="0" b="0"/>
            <a:pathLst>
              <a:path w="4125" h="5554" extrusionOk="0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ource Sans Pro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028700" y="2286000"/>
            <a:ext cx="33357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894052" y="2286000"/>
            <a:ext cx="33357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ource Sans Pro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028700" y="2340230"/>
            <a:ext cx="33357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 b="1"/>
            </a:lvl3pPr>
            <a:lvl4pPr marL="1828800" lvl="3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1028700" y="3305208"/>
            <a:ext cx="3335700" cy="25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893760" y="2349754"/>
            <a:ext cx="33357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 b="0">
                <a:solidFill>
                  <a:schemeClr val="dk2"/>
                </a:solidFill>
              </a:defRPr>
            </a:lvl1pPr>
            <a:lvl2pPr marL="914400" lvl="1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 b="1"/>
            </a:lvl3pPr>
            <a:lvl4pPr marL="1828800" lvl="3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893760" y="3305208"/>
            <a:ext cx="3335700" cy="25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>
                <a:solidFill>
                  <a:schemeClr val="dk2"/>
                </a:solidFill>
              </a:defRPr>
            </a:lvl1pPr>
            <a:lvl2pPr marL="91440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>
                <a:solidFill>
                  <a:schemeClr val="dk2"/>
                </a:solidFill>
              </a:defRPr>
            </a:lvl2pPr>
            <a:lvl3pPr marL="137160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>
                <a:solidFill>
                  <a:schemeClr val="dk2"/>
                </a:solidFill>
              </a:defRPr>
            </a:lvl3pPr>
            <a:lvl4pPr marL="182880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>
                <a:solidFill>
                  <a:schemeClr val="dk2"/>
                </a:solidFill>
              </a:defRPr>
            </a:lvl4pPr>
            <a:lvl5pPr marL="228600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>
                <a:solidFill>
                  <a:schemeClr val="dk2"/>
                </a:solidFill>
              </a:defRPr>
            </a:lvl5pPr>
            <a:lvl6pPr marL="2743200" lvl="5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6pPr>
            <a:lvl7pPr marL="3200400" lvl="6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/>
            </a:lvl7pPr>
            <a:lvl8pPr marL="3657600" lvl="7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8pPr>
            <a:lvl9pPr marL="4114800" lvl="8" indent="-3429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 title="Background Shape"/>
          <p:cNvSpPr/>
          <p:nvPr/>
        </p:nvSpPr>
        <p:spPr>
          <a:xfrm>
            <a:off x="0" y="376"/>
            <a:ext cx="3977700" cy="685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542925" y="685800"/>
            <a:ext cx="2891700" cy="21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ource Sans Pro"/>
              <a:buNone/>
              <a:defRPr sz="4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692015" y="685801"/>
            <a:ext cx="3909000" cy="51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385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/>
            </a:lvl1pPr>
            <a:lvl2pPr marL="914400" lvl="1" indent="-32385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Char char="–"/>
              <a:defRPr sz="1500"/>
            </a:lvl2pPr>
            <a:lvl3pPr marL="1371600" lvl="2" indent="-314325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50"/>
              <a:buChar char="■"/>
              <a:defRPr sz="1350"/>
            </a:lvl3pPr>
            <a:lvl4pPr marL="1828800" lvl="3" indent="-314325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50"/>
              <a:buChar char="–"/>
              <a:defRPr sz="1350"/>
            </a:lvl4pPr>
            <a:lvl5pPr marL="2286000" lvl="4" indent="-3048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/>
            </a:lvl5pPr>
            <a:lvl6pPr marL="2743200" lvl="5" indent="-3048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/>
            </a:lvl6pPr>
            <a:lvl7pPr marL="3200400" lvl="6" indent="-3048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Char char="■"/>
              <a:defRPr sz="1200"/>
            </a:lvl7pPr>
            <a:lvl8pPr marL="3657600" lvl="7" indent="-3048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200"/>
              <a:buChar char="–"/>
              <a:defRPr sz="1200"/>
            </a:lvl8pPr>
            <a:lvl9pPr marL="4114800" lvl="8" indent="-3048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542925" y="2856344"/>
            <a:ext cx="2891700" cy="30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050"/>
              <a:buNone/>
              <a:defRPr sz="1050"/>
            </a:lvl2pPr>
            <a:lvl3pPr marL="1371600" lvl="2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4pPr>
            <a:lvl5pPr marL="2286000" lvl="4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5pPr>
            <a:lvl6pPr marL="2743200" lvl="5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6pPr>
            <a:lvl7pPr marL="3200400" lvl="6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7pPr>
            <a:lvl8pPr marL="3657600" lvl="7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8pPr>
            <a:lvl9pPr marL="4114800" lvl="8" indent="-2286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542925" y="6453386"/>
            <a:ext cx="903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1654459" y="6453386"/>
            <a:ext cx="17802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412355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lvl="1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lvl="2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lvl="3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lvl="4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lvl="5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lvl="6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lvl="7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lvl="8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3" name="Shape 73"/>
          <p:cNvSpPr/>
          <p:nvPr/>
        </p:nvSpPr>
        <p:spPr>
          <a:xfrm>
            <a:off x="3977640" y="376"/>
            <a:ext cx="1713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Shape 74" title="Divider Bar"/>
          <p:cNvSpPr/>
          <p:nvPr/>
        </p:nvSpPr>
        <p:spPr>
          <a:xfrm>
            <a:off x="3977640" y="376"/>
            <a:ext cx="1713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 title="Background Shape"/>
          <p:cNvSpPr/>
          <p:nvPr/>
        </p:nvSpPr>
        <p:spPr>
          <a:xfrm>
            <a:off x="0" y="376"/>
            <a:ext cx="3977700" cy="685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542925" y="685800"/>
            <a:ext cx="2891700" cy="21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 rtl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ource Sans Pro"/>
              <a:buNone/>
              <a:defRPr sz="44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4149090" y="1"/>
            <a:ext cx="4995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Source Sans Pro"/>
              <a:buNone/>
              <a:defRPr sz="15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Source Sans Pro"/>
              <a:buNone/>
              <a:defRPr sz="15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Source Sans Pro"/>
              <a:buNone/>
              <a:defRPr sz="15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Source Sans Pro"/>
              <a:buNone/>
              <a:defRPr sz="15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Source Sans Pro"/>
              <a:buNone/>
              <a:defRPr sz="15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Source Sans Pro"/>
              <a:buNone/>
              <a:defRPr sz="15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Source Sans Pro"/>
              <a:buNone/>
              <a:defRPr sz="15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Source Sans Pro"/>
              <a:buNone/>
              <a:defRPr sz="15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500"/>
              <a:buFont typeface="Source Sans Pro"/>
              <a:buNone/>
              <a:defRPr sz="15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542925" y="2855968"/>
            <a:ext cx="2891700" cy="30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4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050"/>
              <a:buNone/>
              <a:defRPr sz="1050"/>
            </a:lvl2pPr>
            <a:lvl3pPr marL="1371600" lvl="2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4pPr>
            <a:lvl5pPr marL="2286000" lvl="4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5pPr>
            <a:lvl6pPr marL="2743200" lvl="5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6pPr>
            <a:lvl7pPr marL="3200400" lvl="6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7pPr>
            <a:lvl8pPr marL="3657600" lvl="7" indent="-228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8pPr>
            <a:lvl9pPr marL="4114800" lvl="8" indent="-2286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542925" y="6453386"/>
            <a:ext cx="903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1654459" y="6453386"/>
            <a:ext cx="17802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7412355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lvl="1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lvl="2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lvl="3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lvl="4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lvl="5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lvl="6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lvl="7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lvl="8" indent="0" algn="r" rtl="0">
              <a:spcBef>
                <a:spcPts val="0"/>
              </a:spcBef>
              <a:buNone/>
              <a:defRPr sz="10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Shape 83"/>
          <p:cNvSpPr/>
          <p:nvPr/>
        </p:nvSpPr>
        <p:spPr>
          <a:xfrm>
            <a:off x="3977640" y="376"/>
            <a:ext cx="1713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Shape 84" title="Divider Bar"/>
          <p:cNvSpPr/>
          <p:nvPr/>
        </p:nvSpPr>
        <p:spPr>
          <a:xfrm>
            <a:off x="3977640" y="376"/>
            <a:ext cx="1713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Source Sans Pro"/>
              <a:buNone/>
              <a:defRPr sz="4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■"/>
              <a:defRPr sz="2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556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Source Sans Pro"/>
              <a:buChar char="–"/>
              <a:defRPr sz="20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–"/>
              <a:defRPr sz="18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■"/>
              <a:defRPr sz="16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302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Source Sans Pro"/>
              <a:buChar char="–"/>
              <a:defRPr sz="16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17500" algn="l" rtl="0">
              <a:lnSpc>
                <a:spcPct val="94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–"/>
              <a:defRPr sz="1400" b="0" i="1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17500" algn="l" rtl="0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Source Sans Pro"/>
              <a:buChar char="■"/>
              <a:defRPr sz="14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1042987" y="6453386"/>
            <a:ext cx="903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170173" y="6453386"/>
            <a:ext cx="47106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Shape 15"/>
          <p:cNvSpPr/>
          <p:nvPr/>
        </p:nvSpPr>
        <p:spPr>
          <a:xfrm>
            <a:off x="358571" y="376"/>
            <a:ext cx="1713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 title="Side bar"/>
          <p:cNvSpPr/>
          <p:nvPr/>
        </p:nvSpPr>
        <p:spPr>
          <a:xfrm>
            <a:off x="358571" y="376"/>
            <a:ext cx="1713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FFFFFF"/>
            </a:gs>
          </a:gsLst>
          <a:lin ang="6119877" scaled="0"/>
        </a:gra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1113662" y="1142518"/>
            <a:ext cx="7772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Salahaddin University – Erbil / College of Science</a:t>
            </a:r>
            <a:endParaRPr lang="en-US" sz="1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 of Computer Science and IT</a:t>
            </a: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r>
              <a:rPr lang="en-US" sz="1800" b="1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Year (IT)</a:t>
            </a:r>
            <a:endParaRPr sz="1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Source Sans Pro"/>
              <a:buNone/>
            </a:pP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Human-Computer Interaction</a:t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Instructor: Beeza Asim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18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Email: </a:t>
            </a:r>
            <a:r>
              <a:rPr lang="en-US" sz="1800" dirty="0" err="1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beeza.asim@su.edu.krd</a:t>
            </a:r>
            <a:endParaRPr sz="1800" dirty="0"/>
          </a:p>
        </p:txBody>
      </p:sp>
      <p:sp>
        <p:nvSpPr>
          <p:cNvPr id="103" name="Shape 103"/>
          <p:cNvSpPr txBox="1">
            <a:spLocks noGrp="1"/>
          </p:cNvSpPr>
          <p:nvPr>
            <p:ph type="subTitle" idx="1"/>
          </p:nvPr>
        </p:nvSpPr>
        <p:spPr>
          <a:xfrm>
            <a:off x="1113662" y="3962882"/>
            <a:ext cx="6858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 lang="en-US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Lecture 1</a:t>
            </a:r>
            <a:endParaRPr dirty="0"/>
          </a:p>
          <a:p>
            <a:pPr marL="0" lvl="0" indent="0" algn="l" rtl="0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 to Human-Computer Interaction</a:t>
            </a:r>
            <a:endParaRPr sz="2000" dirty="0"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737301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338E78-56D9-4B4C-93FA-62BF17AAA0D7}"/>
              </a:ext>
            </a:extLst>
          </p:cNvPr>
          <p:cNvSpPr txBox="1"/>
          <p:nvPr/>
        </p:nvSpPr>
        <p:spPr>
          <a:xfrm>
            <a:off x="4046137" y="6453386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2021 -2022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653845" y="187723"/>
            <a:ext cx="83820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Interfaces of the 1980s</a:t>
            </a:r>
            <a:endParaRPr dirty="0"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60"/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29150" y="764701"/>
            <a:ext cx="4200525" cy="2808538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/>
          <p:nvPr/>
        </p:nvSpPr>
        <p:spPr>
          <a:xfrm>
            <a:off x="5220974" y="3493683"/>
            <a:ext cx="3308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Source: http://toastytech.com/guis/bigmac1.gif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8200" y="4099216"/>
            <a:ext cx="4505828" cy="2181999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/>
          <p:nvPr/>
        </p:nvSpPr>
        <p:spPr>
          <a:xfrm>
            <a:off x="838200" y="6393377"/>
            <a:ext cx="4572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Source: http://www.textheavy.com/tutorials/ComPrompt_open.png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Interfaces of the 1990s</a:t>
            </a:r>
            <a:endParaRPr dirty="0"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60"/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endParaRPr/>
          </a:p>
        </p:txBody>
      </p:sp>
      <p:sp>
        <p:nvSpPr>
          <p:cNvPr id="207" name="Shape 207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pic>
        <p:nvPicPr>
          <p:cNvPr id="208" name="Shape 2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5812" y="850007"/>
            <a:ext cx="4388756" cy="2688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28700" y="3932906"/>
            <a:ext cx="3388862" cy="2401454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Shape 210"/>
          <p:cNvSpPr/>
          <p:nvPr/>
        </p:nvSpPr>
        <p:spPr>
          <a:xfrm>
            <a:off x="4318054" y="3753534"/>
            <a:ext cx="48006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Source: http://www.computerhistory.org/timeline/images/1993_mosaic_browser_large.jpg</a:t>
            </a:r>
            <a:endParaRPr/>
          </a:p>
        </p:txBody>
      </p:sp>
      <p:sp>
        <p:nvSpPr>
          <p:cNvPr id="211" name="Shape 211"/>
          <p:cNvSpPr/>
          <p:nvPr/>
        </p:nvSpPr>
        <p:spPr>
          <a:xfrm>
            <a:off x="762000" y="6314886"/>
            <a:ext cx="6194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Source: http://www.cs.ucf.edu/courses/cap6105/fall2012/mathpad.png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Post-2000 Interfaces</a:t>
            </a:r>
            <a:endParaRPr dirty="0"/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60"/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endParaRPr/>
          </a:p>
        </p:txBody>
      </p:sp>
      <p:sp>
        <p:nvSpPr>
          <p:cNvPr id="218" name="Shape 218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pic>
        <p:nvPicPr>
          <p:cNvPr id="219" name="Shape 2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7200" y="914370"/>
            <a:ext cx="4221263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6209" y="4138266"/>
            <a:ext cx="4177515" cy="2275731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Shape 221"/>
          <p:cNvSpPr/>
          <p:nvPr/>
        </p:nvSpPr>
        <p:spPr>
          <a:xfrm>
            <a:off x="5313852" y="3640768"/>
            <a:ext cx="35814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Source: http://upload.wikimedia.org/wikipedia/commons/e/e3/Reactable_Multitouch.jpg</a:t>
            </a:r>
            <a:endParaRPr/>
          </a:p>
        </p:txBody>
      </p:sp>
      <p:sp>
        <p:nvSpPr>
          <p:cNvPr id="222" name="Shape 222"/>
          <p:cNvSpPr/>
          <p:nvPr/>
        </p:nvSpPr>
        <p:spPr>
          <a:xfrm>
            <a:off x="766209" y="6492159"/>
            <a:ext cx="71673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Source: http://upload.wikimedia.org/wikipedia/commons/b/be/Google_Glass_with_frame.jpg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634180" y="228600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Interface Metaphors</a:t>
            </a:r>
            <a:endParaRPr dirty="0"/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754625" y="1066800"/>
            <a:ext cx="7848601" cy="5235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Connecting the user interface with objects of everyday life</a:t>
            </a:r>
            <a:endParaRPr sz="2400" dirty="0"/>
          </a:p>
          <a:p>
            <a:pPr marL="914400" lvl="1" indent="-384047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88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Examples? 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Arguments against using interface metaphors </a:t>
            </a:r>
            <a:endParaRPr sz="2400" dirty="0"/>
          </a:p>
          <a:p>
            <a:pPr marL="914400" lvl="1" indent="-384047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88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Breaking cultural rules</a:t>
            </a:r>
            <a:endParaRPr sz="2400" dirty="0"/>
          </a:p>
          <a:p>
            <a:pPr marL="914400" lvl="1" indent="-384047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88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 constraining </a:t>
            </a:r>
            <a:endParaRPr sz="2400" dirty="0"/>
          </a:p>
          <a:p>
            <a:pPr marL="914400" lvl="1" indent="-384047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88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Leading to bad design choices </a:t>
            </a:r>
            <a:endParaRPr sz="2400" dirty="0"/>
          </a:p>
          <a:p>
            <a:pPr marL="0" lvl="0" indent="0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33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2400"/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229" name="Shape 229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628650" y="235424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 input-output channels</a:t>
            </a:r>
            <a:endParaRPr dirty="0"/>
          </a:p>
        </p:txBody>
      </p:sp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870155" y="955637"/>
            <a:ext cx="7929716" cy="5396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Humans interact with computers via their sensory channels 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five major senses	</a:t>
            </a:r>
            <a:endParaRPr sz="2400" dirty="0"/>
          </a:p>
          <a:p>
            <a:pPr marL="914400" lvl="1" indent="-384047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Sight </a:t>
            </a:r>
            <a:endParaRPr sz="2400" b="1" dirty="0"/>
          </a:p>
          <a:p>
            <a:pPr marL="914400" lvl="1" indent="-384047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Hearing </a:t>
            </a:r>
            <a:endParaRPr sz="2400" b="1" dirty="0"/>
          </a:p>
          <a:p>
            <a:pPr marL="914400" lvl="1" indent="-384047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Touch </a:t>
            </a:r>
            <a:endParaRPr sz="2400" b="1" dirty="0"/>
          </a:p>
          <a:p>
            <a:pPr marL="914400" lvl="1" indent="-384047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Taste</a:t>
            </a:r>
            <a:endParaRPr sz="2400" dirty="0"/>
          </a:p>
          <a:p>
            <a:pPr marL="914400" lvl="1" indent="-384047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Smell 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three are the most important to the field of interaction design </a:t>
            </a:r>
            <a:endParaRPr sz="2400" dirty="0"/>
          </a:p>
          <a:p>
            <a:pPr marL="530352" lvl="1" indent="0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3360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Shape 236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628650" y="159774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Vision</a:t>
            </a:r>
            <a:endParaRPr sz="3200" b="1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801329" y="971820"/>
            <a:ext cx="7919884" cy="5242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need to understand human vision to design an interface</a:t>
            </a:r>
            <a:endParaRPr sz="2400" dirty="0"/>
          </a:p>
          <a:p>
            <a:pPr marL="914400" lvl="1" indent="-384047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E.g. the density of the text, where to place error messages, brightness and colour contrast, etc.</a:t>
            </a:r>
            <a:endParaRPr sz="2400" dirty="0"/>
          </a:p>
          <a:p>
            <a:pPr marL="58737" lvl="1" indent="0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en-US" sz="240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Humans have limited visual processing </a:t>
            </a:r>
            <a:endParaRPr sz="2400" dirty="0"/>
          </a:p>
          <a:p>
            <a:pPr marL="515937" lvl="2" indent="0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12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Sizes and </a:t>
            </a:r>
            <a:r>
              <a:rPr lang="en-US" sz="24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colours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can be perceived wrongly</a:t>
            </a:r>
            <a:endParaRPr sz="2400" dirty="0"/>
          </a:p>
          <a:p>
            <a:pPr marL="515937" lvl="2" indent="0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12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Visual illusions </a:t>
            </a:r>
            <a:endParaRPr sz="2400" dirty="0"/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575187" y="130313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Visual Illusions </a:t>
            </a:r>
            <a:endParaRPr sz="3200" b="1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9" name="Shape 24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988177"/>
            <a:ext cx="3429000" cy="2584200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pic>
        <p:nvPicPr>
          <p:cNvPr id="251" name="Shape 25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95400" y="3810000"/>
            <a:ext cx="4114800" cy="27569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628650" y="235424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Hearing</a:t>
            </a:r>
            <a:endParaRPr dirty="0"/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771831" y="935972"/>
            <a:ext cx="7664245" cy="5238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 important in interface design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always used to its fullest potential </a:t>
            </a:r>
            <a:endParaRPr sz="2400" dirty="0"/>
          </a:p>
          <a:p>
            <a:pPr marL="914400" lvl="1" indent="-384047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12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examples of the way sound can be used in an interface</a:t>
            </a:r>
            <a:endParaRPr sz="2400" dirty="0"/>
          </a:p>
        </p:txBody>
      </p:sp>
      <p:sp>
        <p:nvSpPr>
          <p:cNvPr id="258" name="Shape 258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571500" y="249962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Touch</a:t>
            </a:r>
            <a:endParaRPr sz="3200" b="1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842147" y="1080824"/>
            <a:ext cx="7584097" cy="5162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Becoming more and more important in interface design lately 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 of using touch in interface design? </a:t>
            </a:r>
            <a:endParaRPr sz="2400" dirty="0"/>
          </a:p>
        </p:txBody>
      </p:sp>
      <p:sp>
        <p:nvSpPr>
          <p:cNvPr id="265" name="Shape 265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title"/>
          </p:nvPr>
        </p:nvSpPr>
        <p:spPr>
          <a:xfrm>
            <a:off x="594852" y="221343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Resources </a:t>
            </a:r>
            <a:endParaRPr dirty="0"/>
          </a:p>
        </p:txBody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838200" y="1059542"/>
            <a:ext cx="7243916" cy="5036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Dix, A., Finlay, J., Abowd, G. D., Beale, R. (2004): </a:t>
            </a:r>
            <a:r>
              <a:rPr lang="en-US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 Computer Interaction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3</a:t>
            </a:r>
            <a:r>
              <a:rPr lang="en-US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rd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Edition. Pearson Education Limited: Essex. </a:t>
            </a:r>
            <a:endParaRPr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Sharp, H., Rogers, Y.,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Preece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J. (2007): </a:t>
            </a:r>
            <a:r>
              <a:rPr lang="en-US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Interaction Design: Beyond Human-Computer Interaction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</a:t>
            </a:r>
            <a:r>
              <a:rPr lang="en-US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Edition. Wiley: Hoboken</a:t>
            </a:r>
            <a:endParaRPr dirty="0"/>
          </a:p>
          <a:p>
            <a:pPr marL="384048" lvl="0" indent="-17068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3360"/>
              <a:buFont typeface="Arial"/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2400"/>
              <a:buNone/>
            </a:pPr>
            <a:endParaRPr dirty="0">
              <a:solidFill>
                <a:schemeClr val="dk1"/>
              </a:solidFill>
            </a:endParaRPr>
          </a:p>
        </p:txBody>
      </p:sp>
      <p:sp>
        <p:nvSpPr>
          <p:cNvPr id="272" name="Shape 272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842148" y="326922"/>
            <a:ext cx="8233026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Course outcomes</a:t>
            </a:r>
            <a:endParaRPr dirty="0"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842148" y="1269236"/>
            <a:ext cx="7761078" cy="526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most common HCI approaches.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Methods for understanding users and how to apply them in real life. 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Designing for usability and user experience.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Software usability testing and analysing data gained from user experiments.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17068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3360"/>
              <a:buFont typeface="Arial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842229" y="317090"/>
            <a:ext cx="8301771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Lecture outline </a:t>
            </a:r>
            <a:endParaRPr dirty="0"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71549" y="1371600"/>
            <a:ext cx="7995469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Human-Computer Interaction and why we need to study it?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HCI vs Software engineering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history of interfaces 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Interface metaphors 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Human input-output channels </a:t>
            </a:r>
            <a:endParaRPr sz="2400" dirty="0"/>
          </a:p>
          <a:p>
            <a:pPr marL="384048" lvl="0" indent="-17068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3360"/>
              <a:buFont typeface="Arial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2316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2400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693174" y="285764"/>
            <a:ext cx="8450826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Human-Computer Interaction? (1/2)</a:t>
            </a:r>
            <a:endParaRPr dirty="0"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971549" y="1181138"/>
            <a:ext cx="7582515" cy="509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108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field which studies the relationship between people and computers </a:t>
            </a:r>
          </a:p>
          <a:p>
            <a:pPr marL="0" lvl="0" indent="0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108"/>
              <a:buNone/>
            </a:pPr>
            <a:endParaRPr sz="2400" dirty="0"/>
          </a:p>
          <a:p>
            <a:pPr marL="384048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108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Emerged in the early 1980s</a:t>
            </a:r>
            <a:endParaRPr sz="2400" dirty="0"/>
          </a:p>
          <a:p>
            <a:pPr marL="914400" lvl="1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108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the study of the relationship between humans and machines goes back much earlier than that. Examples? </a:t>
            </a:r>
            <a:endParaRPr sz="2400" dirty="0"/>
          </a:p>
          <a:p>
            <a:pPr marL="457200" lvl="1" indent="0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3108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0" algn="l" rtl="0">
              <a:lnSpc>
                <a:spcPct val="84000"/>
              </a:lnSpc>
              <a:spcBef>
                <a:spcPts val="700"/>
              </a:spcBef>
              <a:spcAft>
                <a:spcPts val="0"/>
              </a:spcAft>
              <a:buClr>
                <a:schemeClr val="dk2"/>
              </a:buClr>
              <a:buSzPts val="3108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3108"/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693174" y="285764"/>
            <a:ext cx="8450826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Human-Computer Interaction? (2/2)</a:t>
            </a:r>
            <a:endParaRPr dirty="0"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873228" y="1153818"/>
            <a:ext cx="7200900" cy="51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108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Started by incorporating areas like cognitive science and human factors into computer science</a:t>
            </a:r>
            <a:endParaRPr sz="2400" dirty="0"/>
          </a:p>
          <a:p>
            <a:pPr marL="384048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108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Aims to build usable software (more about that in future lectures)</a:t>
            </a:r>
            <a:endParaRPr sz="2400" dirty="0"/>
          </a:p>
          <a:p>
            <a:pPr marL="384048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108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en-US" sz="2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multidisciplinary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field  </a:t>
            </a:r>
            <a:endParaRPr sz="2400" dirty="0"/>
          </a:p>
          <a:p>
            <a:pPr marL="914400" lvl="1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108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How?</a:t>
            </a:r>
            <a:endParaRPr sz="2400" dirty="0"/>
          </a:p>
          <a:p>
            <a:pPr marL="457200" lvl="1" indent="0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3108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1" indent="0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3108"/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3108"/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4092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752168" y="235424"/>
            <a:ext cx="8313174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do you need to study HCI?</a:t>
            </a:r>
            <a:endParaRPr dirty="0"/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971549" y="1073623"/>
            <a:ext cx="7965973" cy="50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emergence of “personal computing” since the late 1970s </a:t>
            </a:r>
            <a:endParaRPr sz="2400" dirty="0"/>
          </a:p>
          <a:p>
            <a:pPr marL="914400" lvl="1" indent="-384047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we mean by “ personal computing” and “computers”?</a:t>
            </a:r>
            <a:endParaRPr sz="2400" dirty="0"/>
          </a:p>
          <a:p>
            <a:pPr marL="384048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Important to understand the users for whom you’re designing the software</a:t>
            </a:r>
            <a:endParaRPr sz="2400" dirty="0"/>
          </a:p>
          <a:p>
            <a:pPr marL="384048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will help you deliver the right product</a:t>
            </a:r>
            <a:endParaRPr sz="2400" dirty="0"/>
          </a:p>
          <a:p>
            <a:pPr marL="384048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user satisfaction and task efficiency </a:t>
            </a:r>
            <a:endParaRPr sz="2400" dirty="0"/>
          </a:p>
          <a:p>
            <a:pPr marL="384048" lvl="0" indent="-384048" algn="l" rtl="0">
              <a:lnSpc>
                <a:spcPct val="8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3360"/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722671" y="235424"/>
            <a:ext cx="8421329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HCI vs Software Engineering	</a:t>
            </a:r>
            <a:endParaRPr dirty="0"/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863394" y="1073624"/>
            <a:ext cx="7749663" cy="51974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 HCI and software engineering are concerned about designing good software. So what is the difference between the two fields? 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3360"/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703007" y="307258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design process</a:t>
            </a:r>
            <a:endParaRPr dirty="0"/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860322" y="1145458"/>
            <a:ext cx="7890388" cy="496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</a:t>
            </a:r>
            <a:r>
              <a:rPr lang="en-US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going to use it?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the person doing while using the software? 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4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which the software is being used</a:t>
            </a:r>
            <a:endParaRPr sz="2400" dirty="0"/>
          </a:p>
          <a:p>
            <a:pPr marL="914400" lvl="1" indent="-384047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336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Examples?</a:t>
            </a:r>
            <a:endParaRPr sz="2400" dirty="0"/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1200"/>
              </a:spcAft>
              <a:buClr>
                <a:schemeClr val="dk2"/>
              </a:buClr>
              <a:buSzPts val="3360"/>
              <a:buNone/>
            </a:pPr>
            <a:endParaRPr sz="2400" dirty="0">
              <a:solidFill>
                <a:schemeClr val="dk1"/>
              </a:solidFill>
            </a:endParaRPr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97000">
              <a:srgbClr val="FFFFFF"/>
            </a:gs>
            <a:gs pos="100000">
              <a:srgbClr val="FDF493"/>
            </a:gs>
          </a:gsLst>
          <a:lin ang="6119877" scaled="0"/>
        </a:gra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655093" y="242248"/>
            <a:ext cx="868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200" b="1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history of Interfaces </a:t>
            </a:r>
            <a:endParaRPr dirty="0"/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84048" lvl="0" indent="-170688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60"/>
              <a:buFont typeface="Arial"/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384048" lvl="0" indent="-384048" algn="l" rtl="0">
              <a:lnSpc>
                <a:spcPct val="94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endParaRPr/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7104552" y="6453386"/>
            <a:ext cx="1197300" cy="4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pic>
        <p:nvPicPr>
          <p:cNvPr id="189" name="Shape 1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7993" y="1080448"/>
            <a:ext cx="8001000" cy="51778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5">
      <a:dk1>
        <a:sysClr val="windowText" lastClr="000000"/>
      </a:dk1>
      <a:lt1>
        <a:sysClr val="window" lastClr="FFFFFF"/>
      </a:lt1>
      <a:dk2>
        <a:srgbClr val="86A795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704</Words>
  <Application>Microsoft Office PowerPoint</Application>
  <PresentationFormat>On-screen Show (4:3)</PresentationFormat>
  <Paragraphs>108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Source Sans Pro</vt:lpstr>
      <vt:lpstr>Crop</vt:lpstr>
      <vt:lpstr>PowerPoint Presentation</vt:lpstr>
      <vt:lpstr> Course outcomes</vt:lpstr>
      <vt:lpstr> Lecture outline </vt:lpstr>
      <vt:lpstr> What is Human-Computer Interaction? (1/2)</vt:lpstr>
      <vt:lpstr> What is Human-Computer Interaction? (2/2)</vt:lpstr>
      <vt:lpstr> Why do you need to study HCI?</vt:lpstr>
      <vt:lpstr> HCI vs Software Engineering </vt:lpstr>
      <vt:lpstr> The design process</vt:lpstr>
      <vt:lpstr> The history of Interfaces </vt:lpstr>
      <vt:lpstr> Interfaces of the 1980s</vt:lpstr>
      <vt:lpstr> Interfaces of the 1990s</vt:lpstr>
      <vt:lpstr> Post-2000 Interfaces</vt:lpstr>
      <vt:lpstr> Interface Metaphors</vt:lpstr>
      <vt:lpstr> Human input-output channels</vt:lpstr>
      <vt:lpstr> Vision</vt:lpstr>
      <vt:lpstr> Visual Illusions </vt:lpstr>
      <vt:lpstr> Hearing</vt:lpstr>
      <vt:lpstr> Touch</vt:lpstr>
      <vt:lpstr> 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Beeza Asim</cp:lastModifiedBy>
  <cp:revision>13</cp:revision>
  <dcterms:modified xsi:type="dcterms:W3CDTF">2021-09-17T11:58:07Z</dcterms:modified>
</cp:coreProperties>
</file>