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  <p:sldMasterId id="2147483732" r:id="rId2"/>
  </p:sldMasterIdLst>
  <p:notesMasterIdLst>
    <p:notesMasterId r:id="rId15"/>
  </p:notesMasterIdLst>
  <p:handoutMasterIdLst>
    <p:handoutMasterId r:id="rId16"/>
  </p:handoutMasterIdLst>
  <p:sldIdLst>
    <p:sldId id="256" r:id="rId3"/>
    <p:sldId id="310" r:id="rId4"/>
    <p:sldId id="311" r:id="rId5"/>
    <p:sldId id="312" r:id="rId6"/>
    <p:sldId id="313" r:id="rId7"/>
    <p:sldId id="314" r:id="rId8"/>
    <p:sldId id="315" r:id="rId9"/>
    <p:sldId id="316" r:id="rId10"/>
    <p:sldId id="317" r:id="rId11"/>
    <p:sldId id="318" r:id="rId12"/>
    <p:sldId id="319" r:id="rId13"/>
    <p:sldId id="320" r:id="rId14"/>
  </p:sldIdLst>
  <p:sldSz cx="9144000" cy="6858000" type="screen4x3"/>
  <p:notesSz cx="6742113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265" autoAdjust="0"/>
    <p:restoredTop sz="94718" autoAdjust="0"/>
  </p:normalViewPr>
  <p:slideViewPr>
    <p:cSldViewPr>
      <p:cViewPr varScale="1">
        <p:scale>
          <a:sx n="75" d="100"/>
          <a:sy n="75" d="100"/>
        </p:scale>
        <p:origin x="1013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141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74F300-B562-4A49-B330-06CA20AF0F2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75221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3FB5A4-B6A7-43BC-B261-26EEBD9395E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34627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3FB5A4-B6A7-43BC-B261-26EEBD9395E0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104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4800600"/>
            <a:ext cx="7063740" cy="1691640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tx1">
                    <a:lumMod val="8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fld id="{64F4E75D-8C95-4331-92CA-25D7F3BC26E8}" type="datetime1">
              <a:rPr lang="en-US" smtClean="0"/>
              <a:t>5/24/2022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149B245D-8A2A-424C-A252-90A1631E17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8836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DBD57-786D-40A7-BFE6-2AA272022FFE}" type="datetime1">
              <a:rPr lang="en-US" smtClean="0"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245D-8A2A-424C-A252-90A1631E17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126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381000"/>
            <a:ext cx="1857375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81000"/>
            <a:ext cx="5800725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8D6B4-FB34-463B-89A4-F5D9F4FC42C0}" type="datetime1">
              <a:rPr lang="en-US" smtClean="0"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245D-8A2A-424C-A252-90A1631E17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6575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4800600"/>
            <a:ext cx="7063740" cy="1691640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tx1">
                    <a:lumMod val="8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fld id="{64F4E75D-8C95-4331-92CA-25D7F3BC26E8}" type="datetime1">
              <a:rPr lang="en-US" smtClean="0"/>
              <a:t>5/24/2022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149B245D-8A2A-424C-A252-90A1631E17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0304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44B38-15CB-48F8-AC4C-160A29B3AC81}" type="datetime1">
              <a:rPr lang="en-US" smtClean="0"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245D-8A2A-424C-A252-90A1631E17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073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4800600"/>
            <a:ext cx="706374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4E793-F2DA-4BDA-A630-6712DFB05255}" type="datetime1">
              <a:rPr lang="en-US" smtClean="0"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245D-8A2A-424C-A252-90A1631E178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680409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860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800F2-E028-422D-A58A-259CD83B7039}" type="datetime1">
              <a:rPr lang="en-US" smtClean="0"/>
              <a:t>5/24/2022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245D-8A2A-424C-A252-90A1631E17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1589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717185"/>
            <a:ext cx="336042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04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99432" y="1717185"/>
            <a:ext cx="3364992" cy="731520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lang="en-US" sz="1800" b="0" kern="1200" spc="1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80000"/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860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3A02-4953-4670-92AD-7772529733F2}" type="datetime1">
              <a:rPr lang="en-US" smtClean="0"/>
              <a:t>5/24/2022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245D-8A2A-424C-A252-90A1631E17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470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4DAF2-4B12-45CD-BE15-A0EBF1CB2240}" type="datetime1">
              <a:rPr lang="en-US" smtClean="0"/>
              <a:t>5/24/2022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245D-8A2A-424C-A252-90A1631E17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9493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D9843-72B5-4990-B70F-3F5A71571E46}" type="datetime1">
              <a:rPr lang="en-US" smtClean="0"/>
              <a:t>5/24/2022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245D-8A2A-424C-A252-90A1631E17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887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400300" cy="1600197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0" y="685800"/>
            <a:ext cx="4559300" cy="5486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99735"/>
            <a:ext cx="24003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03F3F-94F1-4287-BBDA-914E4075B20F}" type="datetime1">
              <a:rPr lang="en-US" smtClean="0"/>
              <a:t>5/24/2022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245D-8A2A-424C-A252-90A1631E17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262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44B38-15CB-48F8-AC4C-160A29B3AC81}" type="datetime1">
              <a:rPr lang="en-US" smtClean="0"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245D-8A2A-424C-A252-90A1631E17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0115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846963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57800"/>
            <a:ext cx="748665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846963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108590"/>
            <a:ext cx="748665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EF3F9-0CDF-477C-A4F3-885CBBDE1344}" type="datetime1">
              <a:rPr lang="en-US" smtClean="0"/>
              <a:t>5/24/2022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245D-8A2A-424C-A252-90A1631E17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7719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DBD57-786D-40A7-BFE6-2AA272022FFE}" type="datetime1">
              <a:rPr lang="en-US" smtClean="0"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245D-8A2A-424C-A252-90A1631E17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5634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381000"/>
            <a:ext cx="1857375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81000"/>
            <a:ext cx="5800725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8D6B4-FB34-463B-89A4-F5D9F4FC42C0}" type="datetime1">
              <a:rPr lang="en-US" smtClean="0"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245D-8A2A-424C-A252-90A1631E17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150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4800600"/>
            <a:ext cx="706374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4E793-F2DA-4BDA-A630-6712DFB05255}" type="datetime1">
              <a:rPr lang="en-US" smtClean="0"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245D-8A2A-424C-A252-90A1631E178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67883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860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800F2-E028-422D-A58A-259CD83B7039}" type="datetime1">
              <a:rPr lang="en-US" smtClean="0"/>
              <a:t>5/24/2022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245D-8A2A-424C-A252-90A1631E17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814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717185"/>
            <a:ext cx="336042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04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99432" y="1717185"/>
            <a:ext cx="3364992" cy="731520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lang="en-US" sz="1800" b="0" kern="1200" spc="1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80000"/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860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3A02-4953-4670-92AD-7772529733F2}" type="datetime1">
              <a:rPr lang="en-US" smtClean="0"/>
              <a:t>5/24/2022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245D-8A2A-424C-A252-90A1631E17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926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4DAF2-4B12-45CD-BE15-A0EBF1CB2240}" type="datetime1">
              <a:rPr lang="en-US" smtClean="0"/>
              <a:t>5/24/2022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245D-8A2A-424C-A252-90A1631E17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334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D9843-72B5-4990-B70F-3F5A71571E46}" type="datetime1">
              <a:rPr lang="en-US" smtClean="0"/>
              <a:t>5/24/2022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245D-8A2A-424C-A252-90A1631E17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806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400300" cy="1600197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0" y="685800"/>
            <a:ext cx="4559300" cy="5486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99735"/>
            <a:ext cx="24003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03F3F-94F1-4287-BBDA-914E4075B20F}" type="datetime1">
              <a:rPr lang="en-US" smtClean="0"/>
              <a:t>5/24/2022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245D-8A2A-424C-A252-90A1631E17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981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846963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57800"/>
            <a:ext cx="748665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846963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108590"/>
            <a:ext cx="748665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EF3F9-0CDF-477C-A4F3-885CBBDE1344}" type="datetime1">
              <a:rPr lang="en-US" smtClean="0"/>
              <a:t>5/24/2022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245D-8A2A-424C-A252-90A1631E17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869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18195" y="0"/>
            <a:ext cx="73152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828801"/>
            <a:ext cx="644652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31456" y="1044178"/>
            <a:ext cx="190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2E0F62F9-AC96-4238-950E-2C0F98F671B7}" type="datetime1">
              <a:rPr lang="en-US" smtClean="0"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993255" y="4092178"/>
            <a:ext cx="3581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1055" y="6172201"/>
            <a:ext cx="685800" cy="593725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3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149B245D-8A2A-424C-A252-90A1631E17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906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18195" y="0"/>
            <a:ext cx="73152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828801"/>
            <a:ext cx="644652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31456" y="1044178"/>
            <a:ext cx="190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2E0F62F9-AC96-4238-950E-2C0F98F671B7}" type="datetime1">
              <a:rPr lang="en-US" smtClean="0"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993255" y="4092178"/>
            <a:ext cx="3581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1055" y="6172201"/>
            <a:ext cx="685800" cy="593725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3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149B245D-8A2A-424C-A252-90A1631E17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223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609600" y="3810000"/>
            <a:ext cx="83058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Theoretical Lecture 1</a:t>
            </a:r>
          </a:p>
          <a:p>
            <a:r>
              <a:rPr lang="en-US" sz="40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E-business Environment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6B7B9F1-0A46-4075-8B14-71A2A4E68814}"/>
              </a:ext>
            </a:extLst>
          </p:cNvPr>
          <p:cNvSpPr txBox="1">
            <a:spLocks/>
          </p:cNvSpPr>
          <p:nvPr/>
        </p:nvSpPr>
        <p:spPr>
          <a:xfrm>
            <a:off x="609600" y="304800"/>
            <a:ext cx="7772400" cy="2895600"/>
          </a:xfrm>
          <a:prstGeom prst="rect">
            <a:avLst/>
          </a:prstGeom>
          <a:noFill/>
          <a:effectLst/>
        </p:spPr>
        <p:txBody>
          <a:bodyPr vert="horz" anchor="t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000" b="1" dirty="0">
                <a:ln w="17780" cmpd="sng">
                  <a:noFill/>
                  <a:prstDash val="solid"/>
                  <a:miter lim="800000"/>
                </a:ln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Salahaddin University – Erbil / College of Science</a:t>
            </a:r>
          </a:p>
          <a:p>
            <a:pPr lvl="0">
              <a:spcBef>
                <a:spcPct val="0"/>
              </a:spcBef>
              <a:defRPr/>
            </a:pPr>
            <a:r>
              <a:rPr lang="en-US" sz="2000" b="1" dirty="0">
                <a:ln w="17780" cmpd="sng">
                  <a:noFill/>
                  <a:prstDash val="solid"/>
                  <a:miter lim="800000"/>
                </a:ln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Department of Computer Science and IT </a:t>
            </a:r>
          </a:p>
          <a:p>
            <a:pPr lvl="0">
              <a:spcBef>
                <a:spcPct val="0"/>
              </a:spcBef>
              <a:defRPr/>
            </a:pPr>
            <a:r>
              <a:rPr lang="en-US" sz="2000" b="1" dirty="0">
                <a:ln w="17780" cmpd="sng">
                  <a:noFill/>
                  <a:prstDash val="solid"/>
                  <a:miter lim="800000"/>
                </a:ln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3</a:t>
            </a:r>
            <a:r>
              <a:rPr lang="en-US" sz="2000" b="1" baseline="30000" dirty="0">
                <a:ln w="17780" cmpd="sng">
                  <a:noFill/>
                  <a:prstDash val="solid"/>
                  <a:miter lim="800000"/>
                </a:ln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rd</a:t>
            </a:r>
            <a:r>
              <a:rPr lang="en-US" sz="2000" b="1" dirty="0">
                <a:ln w="17780" cmpd="sng">
                  <a:noFill/>
                  <a:prstDash val="solid"/>
                  <a:miter lim="800000"/>
                </a:ln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Year (IT)</a:t>
            </a:r>
          </a:p>
          <a:p>
            <a:pPr lvl="0">
              <a:spcBef>
                <a:spcPct val="0"/>
              </a:spcBef>
              <a:defRPr/>
            </a:pPr>
            <a:endParaRPr kumimoji="0" lang="en-US" sz="4000" b="1" i="0" u="none" strike="noStrike" kern="1200" cap="none" spc="0" normalizeH="0" baseline="0" noProof="0" dirty="0">
              <a:ln w="17780" cmpd="sng">
                <a:noFill/>
                <a:prstDash val="solid"/>
                <a:miter lim="800000"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  <a:p>
            <a:pPr lvl="0">
              <a:spcBef>
                <a:spcPct val="0"/>
              </a:spcBef>
              <a:defRPr/>
            </a:pPr>
            <a:r>
              <a:rPr kumimoji="0" lang="en-US" sz="4000" b="1" i="0" u="none" strike="noStrike" kern="1200" cap="none" spc="0" normalizeH="0" baseline="0" noProof="0" dirty="0">
                <a:ln w="17780" cmpd="sng">
                  <a:noFill/>
                  <a:prstDash val="solid"/>
                  <a:miter lim="800000"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E-Business II</a:t>
            </a:r>
            <a:br>
              <a:rPr kumimoji="0" lang="en-US" sz="4000" b="1" i="0" u="none" strike="noStrike" kern="1200" cap="none" spc="0" normalizeH="0" baseline="0" noProof="0" dirty="0">
                <a:ln w="17780" cmpd="sng">
                  <a:noFill/>
                  <a:prstDash val="solid"/>
                  <a:miter lim="800000"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</a:br>
            <a:r>
              <a:rPr lang="en-US" sz="2000" dirty="0">
                <a:ln w="17780" cmpd="sng">
                  <a:noFill/>
                  <a:prstDash val="solid"/>
                  <a:miter lim="800000"/>
                </a:ln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Instructor: Beeza Asim </a:t>
            </a:r>
            <a:br>
              <a:rPr lang="en-US" sz="2000" dirty="0">
                <a:ln w="17780" cmpd="sng">
                  <a:noFill/>
                  <a:prstDash val="solid"/>
                  <a:miter lim="800000"/>
                </a:ln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2000" dirty="0">
                <a:ln w="17780" cmpd="sng">
                  <a:noFill/>
                  <a:prstDash val="solid"/>
                  <a:miter lim="800000"/>
                </a:ln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Email: beeza.asim@su.edu.krd</a:t>
            </a:r>
            <a:endParaRPr kumimoji="0" lang="en-US" sz="2000" b="0" i="0" u="none" strike="noStrike" kern="1200" cap="none" spc="0" normalizeH="0" baseline="0" noProof="0" dirty="0">
              <a:ln w="17780" cmpd="sng">
                <a:noFill/>
                <a:prstDash val="solid"/>
                <a:miter lim="800000"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BCCE85B-FD23-7061-A586-3AF6FE0BD48A}"/>
              </a:ext>
            </a:extLst>
          </p:cNvPr>
          <p:cNvSpPr txBox="1"/>
          <p:nvPr/>
        </p:nvSpPr>
        <p:spPr>
          <a:xfrm>
            <a:off x="3733800" y="6368534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2021 - 2022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4CEB8-F216-4016-90DB-FA085D2CF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30480"/>
            <a:ext cx="7269480" cy="929640"/>
          </a:xfrm>
        </p:spPr>
        <p:txBody>
          <a:bodyPr>
            <a:normAutofit/>
          </a:bodyPr>
          <a:lstStyle/>
          <a:p>
            <a:r>
              <a:rPr lang="en-US" sz="3200" b="1" dirty="0">
                <a:ln w="17780" cmpd="sng">
                  <a:noFill/>
                  <a:prstDash val="solid"/>
                  <a:miter lim="800000"/>
                </a:ln>
                <a:latin typeface="Calibri" pitchFamily="34" charset="0"/>
                <a:cs typeface="Calibri" pitchFamily="34" charset="0"/>
              </a:rPr>
              <a:t>Political Factors 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40D8E3-0239-4CFD-9DB4-71C93F9EB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9B245D-8A2A-424C-A252-90A1631E1785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8EAADB">
                    <a:lumMod val="60000"/>
                    <a:lumOff val="40000"/>
                  </a:srgbClr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8EAADB">
                  <a:lumMod val="60000"/>
                  <a:lumOff val="40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268EFCB-6329-46C0-A332-A774CA891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371600"/>
            <a:ext cx="7467599" cy="47244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SzPct val="120000"/>
            </a:pPr>
            <a:r>
              <a:rPr lang="en-US" sz="2400" b="1" dirty="0">
                <a:latin typeface="Calibri" pitchFamily="34" charset="0"/>
                <a:cs typeface="Calibri" pitchFamily="34" charset="0"/>
              </a:rPr>
              <a:t>Internet governance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: “</a:t>
            </a:r>
            <a:r>
              <a:rPr lang="en-US" sz="2400" i="1" dirty="0">
                <a:latin typeface="Calibri" pitchFamily="34" charset="0"/>
                <a:cs typeface="Calibri" pitchFamily="34" charset="0"/>
              </a:rPr>
              <a:t>describes the control put in place to manage the growth of the Internet and its usage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.”</a:t>
            </a:r>
          </a:p>
          <a:p>
            <a:pPr>
              <a:spcBef>
                <a:spcPts val="1200"/>
              </a:spcBef>
              <a:spcAft>
                <a:spcPts val="1200"/>
              </a:spcAft>
              <a:buSzPct val="120000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Who can govern the internet? </a:t>
            </a:r>
          </a:p>
          <a:p>
            <a:pPr>
              <a:spcBef>
                <a:spcPts val="1200"/>
              </a:spcBef>
              <a:spcAft>
                <a:spcPts val="1200"/>
              </a:spcAft>
              <a:buSzPct val="120000"/>
            </a:pPr>
            <a:r>
              <a:rPr lang="en-US" sz="2400" b="1" dirty="0">
                <a:latin typeface="Calibri" pitchFamily="34" charset="0"/>
                <a:cs typeface="Calibri" pitchFamily="34" charset="0"/>
              </a:rPr>
              <a:t>Question: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What can governments do to encourage e-business?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SzPct val="120000"/>
              <a:buNone/>
            </a:pP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pPr lvl="1">
              <a:spcBef>
                <a:spcPts val="1200"/>
              </a:spcBef>
              <a:spcAft>
                <a:spcPts val="1200"/>
              </a:spcAft>
              <a:buSzPct val="120000"/>
              <a:buNone/>
            </a:pP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962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4CEB8-F216-4016-90DB-FA085D2CF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30480"/>
            <a:ext cx="7269480" cy="929640"/>
          </a:xfrm>
        </p:spPr>
        <p:txBody>
          <a:bodyPr>
            <a:normAutofit/>
          </a:bodyPr>
          <a:lstStyle/>
          <a:p>
            <a:r>
              <a:rPr lang="en-US" sz="3200" b="1" dirty="0">
                <a:ln w="17780" cmpd="sng">
                  <a:noFill/>
                  <a:prstDash val="solid"/>
                  <a:miter lim="800000"/>
                </a:ln>
                <a:latin typeface="Calibri" pitchFamily="34" charset="0"/>
                <a:cs typeface="Calibri" pitchFamily="34" charset="0"/>
              </a:rPr>
              <a:t>Technological Factors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40D8E3-0239-4CFD-9DB4-71C93F9EB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9B245D-8A2A-424C-A252-90A1631E1785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8EAADB">
                    <a:lumMod val="60000"/>
                    <a:lumOff val="40000"/>
                  </a:srgbClr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8EAADB">
                  <a:lumMod val="60000"/>
                  <a:lumOff val="40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268EFCB-6329-46C0-A332-A774CA891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371600"/>
            <a:ext cx="7467599" cy="47244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SzPct val="120000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Methods of adopting new technologies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SzPct val="80000"/>
              <a:buFont typeface="Wingdings" pitchFamily="2" charset="2"/>
              <a:buChar char="v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 Cautious approach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SzPct val="80000"/>
              <a:buFont typeface="Wingdings" pitchFamily="2" charset="2"/>
              <a:buChar char="v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 Risk-taking approach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SzPct val="80000"/>
              <a:buFont typeface="Wingdings" pitchFamily="2" charset="2"/>
              <a:buChar char="v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 Intermediate approach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SzPct val="120000"/>
              <a:buNone/>
            </a:pP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pPr lvl="1">
              <a:spcBef>
                <a:spcPts val="1200"/>
              </a:spcBef>
              <a:spcAft>
                <a:spcPts val="1200"/>
              </a:spcAft>
              <a:buSzPct val="120000"/>
              <a:buNone/>
            </a:pP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3246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4CEB8-F216-4016-90DB-FA085D2CF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30480"/>
            <a:ext cx="7269480" cy="929640"/>
          </a:xfrm>
        </p:spPr>
        <p:txBody>
          <a:bodyPr>
            <a:normAutofit/>
          </a:bodyPr>
          <a:lstStyle/>
          <a:p>
            <a:r>
              <a:rPr lang="en-US" sz="3200" b="1" dirty="0">
                <a:ln w="17780" cmpd="sng">
                  <a:noFill/>
                  <a:prstDash val="solid"/>
                  <a:miter lim="800000"/>
                </a:ln>
                <a:latin typeface="Calibri" pitchFamily="34" charset="0"/>
                <a:cs typeface="Calibri" pitchFamily="34" charset="0"/>
              </a:rPr>
              <a:t>Figure: Diffusion-adoption Curve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40D8E3-0239-4CFD-9DB4-71C93F9EB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9B245D-8A2A-424C-A252-90A1631E1785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8EAADB">
                    <a:lumMod val="60000"/>
                    <a:lumOff val="40000"/>
                  </a:srgbClr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8EAADB">
                  <a:lumMod val="60000"/>
                  <a:lumOff val="40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pic>
        <p:nvPicPr>
          <p:cNvPr id="8" name="Content Placeholder 5" descr="Diffusion curve.png">
            <a:extLst>
              <a:ext uri="{FF2B5EF4-FFF2-40B4-BE49-F238E27FC236}">
                <a16:creationId xmlns:a16="http://schemas.microsoft.com/office/drawing/2014/main" id="{34FC1405-9C89-46B9-AFFF-911FD59C94F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371600"/>
            <a:ext cx="7467600" cy="4114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043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4CEB8-F216-4016-90DB-FA085D2CF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499" y="228600"/>
            <a:ext cx="7999476" cy="990600"/>
          </a:xfrm>
        </p:spPr>
        <p:txBody>
          <a:bodyPr>
            <a:normAutofit/>
          </a:bodyPr>
          <a:lstStyle/>
          <a:p>
            <a:r>
              <a:rPr lang="en-US" sz="3200" b="1" dirty="0">
                <a:ln w="17780" cmpd="sng">
                  <a:noFill/>
                  <a:prstDash val="solid"/>
                  <a:miter lim="800000"/>
                </a:ln>
                <a:latin typeface="Calibri" pitchFamily="34" charset="0"/>
                <a:cs typeface="Calibri" pitchFamily="34" charset="0"/>
              </a:rPr>
              <a:t>Factors of macro- and micro-environment of an organisation 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40D8E3-0239-4CFD-9DB4-71C93F9EB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9B245D-8A2A-424C-A252-90A1631E1785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8EAADB">
                    <a:lumMod val="60000"/>
                    <a:lumOff val="40000"/>
                  </a:srgbClr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8EAADB">
                  <a:lumMod val="60000"/>
                  <a:lumOff val="40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pic>
        <p:nvPicPr>
          <p:cNvPr id="13" name="Content Placeholder 5">
            <a:extLst>
              <a:ext uri="{FF2B5EF4-FFF2-40B4-BE49-F238E27FC236}">
                <a16:creationId xmlns:a16="http://schemas.microsoft.com/office/drawing/2014/main" id="{77B84C5E-F2A4-492D-94CB-50D2C73A8F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15" y="2019697"/>
            <a:ext cx="7836483" cy="2818606"/>
          </a:xfrm>
        </p:spPr>
      </p:pic>
    </p:spTree>
    <p:extLst>
      <p:ext uri="{BB962C8B-B14F-4D97-AF65-F5344CB8AC3E}">
        <p14:creationId xmlns:p14="http://schemas.microsoft.com/office/powerpoint/2010/main" val="1974460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4CEB8-F216-4016-90DB-FA085D2CF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30480"/>
            <a:ext cx="7269480" cy="929640"/>
          </a:xfrm>
        </p:spPr>
        <p:txBody>
          <a:bodyPr>
            <a:normAutofit/>
          </a:bodyPr>
          <a:lstStyle/>
          <a:p>
            <a:r>
              <a:rPr lang="en-US" sz="3200" b="1" dirty="0">
                <a:ln w="17780" cmpd="sng">
                  <a:noFill/>
                  <a:prstDash val="solid"/>
                  <a:miter lim="800000"/>
                </a:ln>
                <a:latin typeface="Calibri" pitchFamily="34" charset="0"/>
                <a:cs typeface="Calibri" pitchFamily="34" charset="0"/>
              </a:rPr>
              <a:t>SLEPT Factors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40D8E3-0239-4CFD-9DB4-71C93F9EB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9B245D-8A2A-424C-A252-90A1631E1785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8EAADB">
                    <a:lumMod val="60000"/>
                    <a:lumOff val="40000"/>
                  </a:srgbClr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8EAADB">
                  <a:lumMod val="60000"/>
                  <a:lumOff val="40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268EFCB-6329-46C0-A332-A774CA891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1" y="1143000"/>
            <a:ext cx="7907654" cy="5622926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SzPct val="120000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 Macro-environment factors (SLEPT framework)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SzPct val="80000"/>
              <a:buFont typeface="Wingdings" pitchFamily="2" charset="2"/>
              <a:buChar char="v"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Social factors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SzPct val="80000"/>
              <a:buFont typeface="Wingdings" pitchFamily="2" charset="2"/>
              <a:buChar char="v"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Legal and ethical factors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SzPct val="80000"/>
              <a:buFont typeface="Wingdings" pitchFamily="2" charset="2"/>
              <a:buChar char="v"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Economic factors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SzPct val="80000"/>
              <a:buFont typeface="Wingdings" pitchFamily="2" charset="2"/>
              <a:buChar char="v"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Political factors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SzPct val="80000"/>
              <a:buFont typeface="Wingdings" pitchFamily="2" charset="2"/>
              <a:buChar char="v"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Technological factors</a:t>
            </a:r>
          </a:p>
          <a:p>
            <a:pPr>
              <a:spcBef>
                <a:spcPts val="1200"/>
              </a:spcBef>
              <a:spcAft>
                <a:spcPts val="1200"/>
              </a:spcAft>
              <a:buSzPct val="120000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 Environmental Scanning: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SzPct val="120000"/>
              <a:buNone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“The process of continuously monitoring the environment and events and responding accordingly”</a:t>
            </a:r>
            <a:b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SzPct val="120000"/>
              <a:buNone/>
            </a:pPr>
            <a:endParaRPr lang="en-US" sz="2800" dirty="0">
              <a:latin typeface="Calibri" pitchFamily="34" charset="0"/>
              <a:cs typeface="Calibri" pitchFamily="34" charset="0"/>
            </a:endParaRPr>
          </a:p>
          <a:p>
            <a:pPr>
              <a:buSzPct val="120000"/>
            </a:pP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744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4CEB8-F216-4016-90DB-FA085D2CF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30480"/>
            <a:ext cx="7269480" cy="929640"/>
          </a:xfrm>
        </p:spPr>
        <p:txBody>
          <a:bodyPr>
            <a:normAutofit/>
          </a:bodyPr>
          <a:lstStyle/>
          <a:p>
            <a:r>
              <a:rPr lang="en-US" sz="3200" b="1" dirty="0">
                <a:ln w="17780" cmpd="sng">
                  <a:noFill/>
                  <a:prstDash val="solid"/>
                  <a:miter lim="800000"/>
                </a:ln>
                <a:latin typeface="Calibri" pitchFamily="34" charset="0"/>
                <a:cs typeface="Calibri" pitchFamily="34" charset="0"/>
              </a:rPr>
              <a:t>Social Factors 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40D8E3-0239-4CFD-9DB4-71C93F9EB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9B245D-8A2A-424C-A252-90A1631E1785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8EAADB">
                    <a:lumMod val="60000"/>
                    <a:lumOff val="40000"/>
                  </a:srgbClr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8EAADB">
                  <a:lumMod val="60000"/>
                  <a:lumOff val="40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268EFCB-6329-46C0-A332-A774CA891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1" y="1143000"/>
            <a:ext cx="7907654" cy="562292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SzPct val="120000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 Using the internet for business on the consumer’s end is determined by: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SzPct val="80000"/>
              <a:buFont typeface="Wingdings" pitchFamily="2" charset="2"/>
              <a:buChar char="v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 Cost of access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SzPct val="80000"/>
              <a:buFont typeface="Wingdings" pitchFamily="2" charset="2"/>
              <a:buChar char="v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 Value proposition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SzPct val="80000"/>
              <a:buFont typeface="Wingdings" pitchFamily="2" charset="2"/>
              <a:buChar char="v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 Ease of use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SzPct val="80000"/>
              <a:buFont typeface="Wingdings" pitchFamily="2" charset="2"/>
              <a:buChar char="v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 Security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SzPct val="80000"/>
              <a:buFont typeface="Wingdings" pitchFamily="2" charset="2"/>
              <a:buChar char="v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 Fear of the unknown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SzPct val="120000"/>
              <a:buNone/>
            </a:pPr>
            <a:b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SzPct val="120000"/>
              <a:buNone/>
            </a:pP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SzPct val="120000"/>
            </a:pP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64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4CEB8-F216-4016-90DB-FA085D2CF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30480"/>
            <a:ext cx="7269480" cy="929640"/>
          </a:xfrm>
        </p:spPr>
        <p:txBody>
          <a:bodyPr>
            <a:normAutofit/>
          </a:bodyPr>
          <a:lstStyle/>
          <a:p>
            <a:r>
              <a:rPr lang="en-US" sz="3200" b="1" dirty="0">
                <a:ln w="17780" cmpd="sng">
                  <a:noFill/>
                  <a:prstDash val="solid"/>
                  <a:miter lim="800000"/>
                </a:ln>
                <a:latin typeface="Calibri" pitchFamily="34" charset="0"/>
                <a:cs typeface="Calibri" pitchFamily="34" charset="0"/>
              </a:rPr>
              <a:t>Social Factors 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40D8E3-0239-4CFD-9DB4-71C93F9EB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9B245D-8A2A-424C-A252-90A1631E1785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8EAADB">
                    <a:lumMod val="60000"/>
                    <a:lumOff val="40000"/>
                  </a:srgbClr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8EAADB">
                  <a:lumMod val="60000"/>
                  <a:lumOff val="40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268EFCB-6329-46C0-A332-A774CA891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1" y="1143000"/>
            <a:ext cx="7907654" cy="562292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SzPct val="120000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 We need to understand consumers’ online behaviour </a:t>
            </a:r>
          </a:p>
          <a:p>
            <a:pPr>
              <a:spcBef>
                <a:spcPts val="1200"/>
              </a:spcBef>
              <a:spcAft>
                <a:spcPts val="1200"/>
              </a:spcAft>
              <a:buSzPct val="120000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 Web Motivation Inventory (WMI)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SzPct val="80000"/>
              <a:buFont typeface="Wingdings" pitchFamily="2" charset="2"/>
              <a:buChar char="v"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Research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SzPct val="80000"/>
              <a:buFont typeface="Wingdings" pitchFamily="2" charset="2"/>
              <a:buChar char="v"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Communication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SzPct val="80000"/>
              <a:buFont typeface="Wingdings" pitchFamily="2" charset="2"/>
              <a:buChar char="v"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Surfing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SzPct val="80000"/>
              <a:buFont typeface="Wingdings" pitchFamily="2" charset="2"/>
              <a:buChar char="v"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Shopping</a:t>
            </a:r>
          </a:p>
        </p:txBody>
      </p:sp>
    </p:spTree>
    <p:extLst>
      <p:ext uri="{BB962C8B-B14F-4D97-AF65-F5344CB8AC3E}">
        <p14:creationId xmlns:p14="http://schemas.microsoft.com/office/powerpoint/2010/main" val="2524469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4CEB8-F216-4016-90DB-FA085D2CF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30480"/>
            <a:ext cx="7269480" cy="929640"/>
          </a:xfrm>
        </p:spPr>
        <p:txBody>
          <a:bodyPr>
            <a:normAutofit/>
          </a:bodyPr>
          <a:lstStyle/>
          <a:p>
            <a:r>
              <a:rPr lang="en-US" sz="3200" b="1" dirty="0">
                <a:ln w="17780" cmpd="sng">
                  <a:noFill/>
                  <a:prstDash val="solid"/>
                  <a:miter lim="800000"/>
                </a:ln>
                <a:latin typeface="Calibri" pitchFamily="34" charset="0"/>
                <a:cs typeface="Calibri" pitchFamily="34" charset="0"/>
              </a:rPr>
              <a:t>Legal and Ethical Factors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40D8E3-0239-4CFD-9DB4-71C93F9EB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9B245D-8A2A-424C-A252-90A1631E1785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8EAADB">
                    <a:lumMod val="60000"/>
                    <a:lumOff val="40000"/>
                  </a:srgbClr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8EAADB">
                  <a:lumMod val="60000"/>
                  <a:lumOff val="40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268EFCB-6329-46C0-A332-A774CA891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480" y="1295400"/>
            <a:ext cx="7619999" cy="5029201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SzPct val="120000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 Ethical standards: “Practice or behaviour which is morally acceptable to society” </a:t>
            </a:r>
          </a:p>
          <a:p>
            <a:pPr>
              <a:spcBef>
                <a:spcPts val="1200"/>
              </a:spcBef>
              <a:spcAft>
                <a:spcPts val="1200"/>
              </a:spcAft>
              <a:buSzPct val="120000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 Ethical issues include: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SzPct val="80000"/>
              <a:buFont typeface="Wingdings" pitchFamily="2" charset="2"/>
              <a:buChar char="v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Privacy: “</a:t>
            </a:r>
            <a:r>
              <a:rPr lang="en-US" sz="2400" i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The right of individuals to avoid intrusion into their personal affairs</a:t>
            </a: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”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SzPct val="80000"/>
              <a:buFont typeface="Wingdings" pitchFamily="2" charset="2"/>
              <a:buChar char="v"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Financial privacy and personal privacy 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pPr marL="342900" lvl="1" indent="-342900">
              <a:spcBef>
                <a:spcPts val="1200"/>
              </a:spcBef>
              <a:spcAft>
                <a:spcPts val="1200"/>
              </a:spcAft>
              <a:buSzPct val="8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Consumer’s personal information is important to businesses.</a:t>
            </a:r>
            <a:r>
              <a:rPr lang="en-US" sz="24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Why</a:t>
            </a: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20752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4CEB8-F216-4016-90DB-FA085D2CF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30480"/>
            <a:ext cx="7269480" cy="929640"/>
          </a:xfrm>
        </p:spPr>
        <p:txBody>
          <a:bodyPr>
            <a:normAutofit/>
          </a:bodyPr>
          <a:lstStyle/>
          <a:p>
            <a:r>
              <a:rPr lang="en-US" sz="3200" b="1" dirty="0">
                <a:ln w="17780" cmpd="sng">
                  <a:noFill/>
                  <a:prstDash val="solid"/>
                  <a:miter lim="800000"/>
                </a:ln>
                <a:latin typeface="Calibri" pitchFamily="34" charset="0"/>
                <a:cs typeface="Calibri" pitchFamily="34" charset="0"/>
              </a:rPr>
              <a:t>Legal and Ethical Factors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40D8E3-0239-4CFD-9DB4-71C93F9EB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9B245D-8A2A-424C-A252-90A1631E1785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8EAADB">
                    <a:lumMod val="60000"/>
                    <a:lumOff val="40000"/>
                  </a:srgbClr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8EAADB">
                  <a:lumMod val="60000"/>
                  <a:lumOff val="40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268EFCB-6329-46C0-A332-A774CA891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371600"/>
            <a:ext cx="7467599" cy="4724400"/>
          </a:xfrm>
        </p:spPr>
        <p:txBody>
          <a:bodyPr>
            <a:normAutofit/>
          </a:bodyPr>
          <a:lstStyle/>
          <a:p>
            <a:pPr marL="114300" lvl="1" indent="0">
              <a:spcBef>
                <a:spcPts val="1200"/>
              </a:spcBef>
              <a:spcAft>
                <a:spcPts val="1200"/>
              </a:spcAft>
              <a:buSzPct val="120000"/>
              <a:buFont typeface="Arial" pitchFamily="34" charset="0"/>
              <a:buChar char="•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 Personal information include:</a:t>
            </a:r>
          </a:p>
          <a:p>
            <a:pPr marL="514350" lvl="2" indent="0">
              <a:spcBef>
                <a:spcPts val="1200"/>
              </a:spcBef>
              <a:spcAft>
                <a:spcPts val="1200"/>
              </a:spcAft>
              <a:buSzPct val="80000"/>
              <a:buFont typeface="Wingdings" pitchFamily="2" charset="2"/>
              <a:buChar char="v"/>
              <a:tabLst>
                <a:tab pos="800100" algn="l"/>
              </a:tabLst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 Contact information </a:t>
            </a:r>
          </a:p>
          <a:p>
            <a:pPr marL="514350" lvl="2" indent="0">
              <a:spcBef>
                <a:spcPts val="1200"/>
              </a:spcBef>
              <a:spcAft>
                <a:spcPts val="1200"/>
              </a:spcAft>
              <a:buSzPct val="80000"/>
              <a:buFont typeface="Wingdings" pitchFamily="2" charset="2"/>
              <a:buChar char="v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 Profile information </a:t>
            </a:r>
          </a:p>
          <a:p>
            <a:pPr marL="514350" lvl="2" indent="0">
              <a:spcBef>
                <a:spcPts val="1200"/>
              </a:spcBef>
              <a:spcAft>
                <a:spcPts val="1200"/>
              </a:spcAft>
              <a:buSzPct val="80000"/>
              <a:buFont typeface="Wingdings" pitchFamily="2" charset="2"/>
              <a:buChar char="v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 Access platform usage</a:t>
            </a:r>
          </a:p>
          <a:p>
            <a:pPr marL="514350" lvl="2" indent="0">
              <a:spcBef>
                <a:spcPts val="1200"/>
              </a:spcBef>
              <a:spcAft>
                <a:spcPts val="1200"/>
              </a:spcAft>
              <a:buSzPct val="80000"/>
              <a:buFont typeface="Wingdings" pitchFamily="2" charset="2"/>
              <a:buChar char="v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 Behavioural information on a single site</a:t>
            </a:r>
          </a:p>
          <a:p>
            <a:pPr marL="514350" lvl="2" indent="0">
              <a:spcBef>
                <a:spcPts val="1200"/>
              </a:spcBef>
              <a:spcAft>
                <a:spcPts val="1200"/>
              </a:spcAft>
              <a:buSzPct val="80000"/>
              <a:buFont typeface="Wingdings" pitchFamily="2" charset="2"/>
              <a:buChar char="v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 Behavioural information on multiple sites</a:t>
            </a:r>
          </a:p>
        </p:txBody>
      </p:sp>
    </p:spTree>
    <p:extLst>
      <p:ext uri="{BB962C8B-B14F-4D97-AF65-F5344CB8AC3E}">
        <p14:creationId xmlns:p14="http://schemas.microsoft.com/office/powerpoint/2010/main" val="2496183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4CEB8-F216-4016-90DB-FA085D2CF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30480"/>
            <a:ext cx="7269480" cy="929640"/>
          </a:xfrm>
        </p:spPr>
        <p:txBody>
          <a:bodyPr>
            <a:normAutofit/>
          </a:bodyPr>
          <a:lstStyle/>
          <a:p>
            <a:r>
              <a:rPr lang="en-US" sz="3200" b="1" dirty="0">
                <a:ln w="17780" cmpd="sng">
                  <a:noFill/>
                  <a:prstDash val="solid"/>
                  <a:miter lim="800000"/>
                </a:ln>
                <a:latin typeface="Calibri" pitchFamily="34" charset="0"/>
                <a:cs typeface="Calibri" pitchFamily="34" charset="0"/>
              </a:rPr>
              <a:t>Legal and Ethical Factors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40D8E3-0239-4CFD-9DB4-71C93F9EB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9B245D-8A2A-424C-A252-90A1631E1785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8EAADB">
                    <a:lumMod val="60000"/>
                    <a:lumOff val="40000"/>
                  </a:srgbClr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8EAADB">
                  <a:lumMod val="60000"/>
                  <a:lumOff val="40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268EFCB-6329-46C0-A332-A774CA891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371600"/>
            <a:ext cx="7467599" cy="47244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SzPct val="120000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Domain name registration </a:t>
            </a:r>
          </a:p>
          <a:p>
            <a:pPr>
              <a:spcBef>
                <a:spcPts val="1200"/>
              </a:spcBef>
              <a:spcAft>
                <a:spcPts val="1200"/>
              </a:spcAft>
              <a:buSzPct val="120000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Using competitor’s name in meta-data</a:t>
            </a:r>
          </a:p>
          <a:p>
            <a:pPr>
              <a:spcBef>
                <a:spcPts val="1200"/>
              </a:spcBef>
              <a:spcAft>
                <a:spcPts val="1200"/>
              </a:spcAft>
              <a:buSzPct val="120000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Accessibility law</a:t>
            </a:r>
          </a:p>
          <a:p>
            <a:pPr>
              <a:spcBef>
                <a:spcPts val="1200"/>
              </a:spcBef>
              <a:spcAft>
                <a:spcPts val="1200"/>
              </a:spcAft>
              <a:buSzPct val="120000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Protecting Intellectual Property (IP)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SzPct val="80000"/>
              <a:buFont typeface="Wingdings" panose="05000000000000000000" pitchFamily="2" charset="2"/>
              <a:buChar char="v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 Trademark protection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SzPct val="80000"/>
              <a:buFont typeface="Wingdings" panose="05000000000000000000" pitchFamily="2" charset="2"/>
              <a:buChar char="v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 Patent protection  </a:t>
            </a:r>
          </a:p>
        </p:txBody>
      </p:sp>
    </p:spTree>
    <p:extLst>
      <p:ext uri="{BB962C8B-B14F-4D97-AF65-F5344CB8AC3E}">
        <p14:creationId xmlns:p14="http://schemas.microsoft.com/office/powerpoint/2010/main" val="3290622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4CEB8-F216-4016-90DB-FA085D2CF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30480"/>
            <a:ext cx="7269480" cy="929640"/>
          </a:xfrm>
        </p:spPr>
        <p:txBody>
          <a:bodyPr>
            <a:normAutofit/>
          </a:bodyPr>
          <a:lstStyle/>
          <a:p>
            <a:r>
              <a:rPr lang="en-US" sz="3200" b="1" dirty="0">
                <a:ln w="17780" cmpd="sng">
                  <a:noFill/>
                  <a:prstDash val="solid"/>
                  <a:miter lim="800000"/>
                </a:ln>
                <a:latin typeface="Calibri" pitchFamily="34" charset="0"/>
                <a:cs typeface="Calibri" pitchFamily="34" charset="0"/>
              </a:rPr>
              <a:t>Economic Factors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40D8E3-0239-4CFD-9DB4-71C93F9EB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9B245D-8A2A-424C-A252-90A1631E1785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8EAADB">
                    <a:lumMod val="60000"/>
                    <a:lumOff val="40000"/>
                  </a:srgbClr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8EAADB">
                  <a:lumMod val="60000"/>
                  <a:lumOff val="40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268EFCB-6329-46C0-A332-A774CA891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371600"/>
            <a:ext cx="7467599" cy="47244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SzPct val="120000"/>
            </a:pPr>
            <a:r>
              <a:rPr lang="en-US" sz="2400" b="1" dirty="0">
                <a:latin typeface="Calibri" pitchFamily="34" charset="0"/>
                <a:cs typeface="Calibri" pitchFamily="34" charset="0"/>
              </a:rPr>
              <a:t>E-economy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: “</a:t>
            </a:r>
            <a:r>
              <a:rPr lang="en-US" sz="2400" i="1" dirty="0">
                <a:latin typeface="Calibri" pitchFamily="34" charset="0"/>
                <a:cs typeface="Calibri" pitchFamily="34" charset="0"/>
              </a:rPr>
              <a:t>The dynamic system of interactions between a nation’s citizens, the businesses and government that capitalize upon online technology to achieve a social or economic good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”</a:t>
            </a:r>
          </a:p>
          <a:p>
            <a:pPr>
              <a:spcBef>
                <a:spcPts val="1200"/>
              </a:spcBef>
              <a:spcAft>
                <a:spcPts val="1200"/>
              </a:spcAft>
              <a:buSzPct val="120000"/>
            </a:pPr>
            <a:r>
              <a:rPr lang="en-US" sz="2400" b="1" dirty="0" err="1">
                <a:latin typeface="Calibri" pitchFamily="34" charset="0"/>
                <a:cs typeface="Calibri" pitchFamily="34" charset="0"/>
              </a:rPr>
              <a:t>Globalisation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: “The increase of international trading and shared social and cultural values.”</a:t>
            </a:r>
          </a:p>
          <a:p>
            <a:pPr>
              <a:spcBef>
                <a:spcPts val="1200"/>
              </a:spcBef>
              <a:spcAft>
                <a:spcPts val="1200"/>
              </a:spcAft>
              <a:buSzPct val="120000"/>
            </a:pPr>
            <a:r>
              <a:rPr lang="en-US" sz="2400" b="1" dirty="0">
                <a:latin typeface="Calibri" pitchFamily="34" charset="0"/>
                <a:cs typeface="Calibri" pitchFamily="34" charset="0"/>
              </a:rPr>
              <a:t>Localisation</a:t>
            </a:r>
          </a:p>
          <a:p>
            <a:pPr>
              <a:spcBef>
                <a:spcPts val="1200"/>
              </a:spcBef>
              <a:spcAft>
                <a:spcPts val="1200"/>
              </a:spcAft>
              <a:buSzPct val="120000"/>
            </a:pP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302900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1_View">
  <a:themeElements>
    <a:clrScheme name="Custom 2">
      <a:dk1>
        <a:sysClr val="windowText" lastClr="000000"/>
      </a:dk1>
      <a:lt1>
        <a:sysClr val="window" lastClr="FFFFFF"/>
      </a:lt1>
      <a:dk2>
        <a:srgbClr val="8EAADB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12362</TotalTime>
  <Words>393</Words>
  <Application>Microsoft Office PowerPoint</Application>
  <PresentationFormat>On-screen Show (4:3)</PresentationFormat>
  <Paragraphs>79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Century Schoolbook</vt:lpstr>
      <vt:lpstr>Wingdings</vt:lpstr>
      <vt:lpstr>Wingdings 2</vt:lpstr>
      <vt:lpstr>View</vt:lpstr>
      <vt:lpstr>1_View</vt:lpstr>
      <vt:lpstr>PowerPoint Presentation</vt:lpstr>
      <vt:lpstr>Factors of macro- and micro-environment of an organisation </vt:lpstr>
      <vt:lpstr>SLEPT Factors</vt:lpstr>
      <vt:lpstr>Social Factors </vt:lpstr>
      <vt:lpstr>Social Factors </vt:lpstr>
      <vt:lpstr>Legal and Ethical Factors</vt:lpstr>
      <vt:lpstr>Legal and Ethical Factors</vt:lpstr>
      <vt:lpstr>Legal and Ethical Factors</vt:lpstr>
      <vt:lpstr>Economic Factors</vt:lpstr>
      <vt:lpstr>Political Factors </vt:lpstr>
      <vt:lpstr>Technological Factors</vt:lpstr>
      <vt:lpstr>Figure: Diffusion-adoption Curve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Beeza</dc:creator>
  <cp:lastModifiedBy>Beeza Asim</cp:lastModifiedBy>
  <cp:revision>361</cp:revision>
  <cp:lastPrinted>2015-10-26T23:53:44Z</cp:lastPrinted>
  <dcterms:created xsi:type="dcterms:W3CDTF">2013-10-05T16:11:45Z</dcterms:created>
  <dcterms:modified xsi:type="dcterms:W3CDTF">2022-05-24T18:29:37Z</dcterms:modified>
</cp:coreProperties>
</file>