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470025"/>
          </a:xfrm>
        </p:spPr>
        <p:txBody>
          <a:bodyPr>
            <a:normAutofit fontScale="90000"/>
          </a:bodyPr>
          <a:lstStyle/>
          <a:p>
            <a:r>
              <a:rPr lang="en-US" dirty="0"/>
              <a:t>Salahaddin University-Erbil College of Agriculture Engineering Sciences</a:t>
            </a:r>
            <a:br>
              <a:rPr lang="en-US" dirty="0"/>
            </a:br>
            <a:r>
              <a:rPr lang="en-US" dirty="0"/>
              <a:t>Food Technology dept</a:t>
            </a:r>
            <a:r>
              <a:rPr lang="en-US" dirty="0" smtClean="0"/>
              <a:t>.</a:t>
            </a:r>
            <a:br>
              <a:rPr lang="en-US" dirty="0" smtClean="0"/>
            </a:br>
            <a:r>
              <a:rPr lang="en-US" sz="6000" b="1" dirty="0">
                <a:solidFill>
                  <a:srgbClr val="FF0000"/>
                </a:solidFill>
                <a:latin typeface="_GKPro 1" pitchFamily="2" charset="-78"/>
                <a:cs typeface="_GKPro 1" pitchFamily="2" charset="-78"/>
              </a:rPr>
              <a:t>Food </a:t>
            </a:r>
            <a:r>
              <a:rPr lang="en-US" sz="6000" b="1" dirty="0" smtClean="0">
                <a:solidFill>
                  <a:srgbClr val="FF0000"/>
                </a:solidFill>
                <a:latin typeface="_GKPro 1" pitchFamily="2" charset="-78"/>
                <a:cs typeface="_GKPro 1" pitchFamily="2" charset="-78"/>
              </a:rPr>
              <a:t>analysis–practical</a:t>
            </a:r>
            <a:endParaRPr lang="en-US" dirty="0">
              <a:solidFill>
                <a:srgbClr val="FF0000"/>
              </a:solidFill>
              <a:latin typeface="_GKPro 1" pitchFamily="2" charset="-78"/>
              <a:cs typeface="_GKPro 1" pitchFamily="2" charset="-78"/>
            </a:endParaRPr>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16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Measures of Central Tendency</a:t>
            </a:r>
          </a:p>
        </p:txBody>
      </p:sp>
      <p:sp>
        <p:nvSpPr>
          <p:cNvPr id="3" name="Content Placeholder 2"/>
          <p:cNvSpPr>
            <a:spLocks noGrp="1"/>
          </p:cNvSpPr>
          <p:nvPr>
            <p:ph idx="1"/>
          </p:nvPr>
        </p:nvSpPr>
        <p:spPr/>
        <p:txBody>
          <a:bodyPr>
            <a:normAutofit fontScale="70000" lnSpcReduction="20000"/>
          </a:bodyPr>
          <a:lstStyle/>
          <a:p>
            <a:pPr marL="0" indent="0" algn="just">
              <a:buNone/>
            </a:pPr>
            <a:r>
              <a:rPr lang="en-US" sz="5100" dirty="0"/>
              <a:t>Because we are not sure which value is closest to the true value, we determine the mean (or average) using all the values obtained and report the results of the mean. The mean is designated by the symbol ¯x and calculated according to the equation below.</a:t>
            </a:r>
          </a:p>
          <a:p>
            <a:pPr marL="0" indent="0">
              <a:buNone/>
            </a:pPr>
            <a:r>
              <a:rPr lang="en-US" dirty="0"/>
              <a:t> </a:t>
            </a:r>
          </a:p>
          <a:p>
            <a:pPr marL="0" indent="0">
              <a:buNone/>
            </a:pPr>
            <a:r>
              <a:rPr lang="en-US" dirty="0"/>
              <a:t/>
            </a:r>
            <a:br>
              <a:rPr lang="en-US"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800600"/>
            <a:ext cx="61626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45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lgn="just">
              <a:buNone/>
            </a:pPr>
            <a:r>
              <a:rPr lang="en-US" dirty="0"/>
              <a:t>Probably the best and most commonly used statistical evaluation of the precision of analytical data is the standard deviation. The </a:t>
            </a:r>
            <a:r>
              <a:rPr lang="en-US" b="1" dirty="0"/>
              <a:t>standard deviation </a:t>
            </a:r>
            <a:r>
              <a:rPr lang="en-US" dirty="0"/>
              <a:t>measures the spread of the experimental values and gives a good indication of how close the values are to each other.</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495800"/>
            <a:ext cx="41910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90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lgn="just">
              <a:buNone/>
            </a:pPr>
            <a:r>
              <a:rPr lang="en-US" dirty="0"/>
              <a:t>Because we do not know the value for the true mean, the equation becomes somewhat simplified so that we can use it with real data. In this case, we now call the </a:t>
            </a:r>
            <a:r>
              <a:rPr lang="en-US" i="1" dirty="0"/>
              <a:t>σ </a:t>
            </a:r>
            <a:r>
              <a:rPr lang="en-US" dirty="0"/>
              <a:t>term the standard deviation of the sample and designate it by SD or </a:t>
            </a:r>
            <a:r>
              <a:rPr lang="en-US" i="1" dirty="0"/>
              <a:t>σ</a:t>
            </a:r>
            <a:r>
              <a:rPr lang="en-US" dirty="0"/>
              <a:t>. It is determined according to the calculation in Equation [4], where ¯</a:t>
            </a:r>
            <a:r>
              <a:rPr lang="en-US" i="1" dirty="0"/>
              <a:t>x </a:t>
            </a:r>
            <a:r>
              <a:rPr lang="en-US" dirty="0"/>
              <a:t>replaces the true mean term </a:t>
            </a:r>
            <a:r>
              <a:rPr lang="en-US" i="1" dirty="0"/>
              <a:t>μ </a:t>
            </a:r>
            <a:r>
              <a:rPr lang="en-US" dirty="0"/>
              <a:t>and </a:t>
            </a:r>
            <a:r>
              <a:rPr lang="en-US" i="1" dirty="0"/>
              <a:t>n </a:t>
            </a:r>
            <a:r>
              <a:rPr lang="en-US" dirty="0"/>
              <a:t>represents the number of samples.</a:t>
            </a: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953000"/>
            <a:ext cx="4038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94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fontScale="90000"/>
          </a:bodyPr>
          <a:lstStyle/>
          <a:p>
            <a:r>
              <a:rPr lang="en-US" sz="3600" dirty="0" smtClean="0">
                <a:solidFill>
                  <a:srgbClr val="FF0000"/>
                </a:solidFill>
              </a:rPr>
              <a:t> </a:t>
            </a:r>
            <a:r>
              <a:rPr lang="en-US" sz="3600" dirty="0">
                <a:solidFill>
                  <a:srgbClr val="FF0000"/>
                </a:solidFill>
              </a:rPr>
              <a:t>Determination of the Standard Deviation of Percent Moisture in Uncooked Hamburger.</a:t>
            </a:r>
            <a:r>
              <a:rPr lang="en-US" dirty="0"/>
              <a:t/>
            </a:r>
            <a:br>
              <a:rPr lang="en-US" dirty="0"/>
            </a:b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44336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123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6010275"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44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u="heavy" dirty="0">
                <a:solidFill>
                  <a:srgbClr val="FF0000"/>
                </a:solidFill>
              </a:rPr>
              <a:t>Determination of total solids</a:t>
            </a:r>
            <a:r>
              <a:rPr lang="en-US" b="1" dirty="0">
                <a:solidFill>
                  <a:srgbClr val="FF0000"/>
                </a:solidFill>
              </a:rPr>
              <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marL="0" indent="0" algn="just">
              <a:buNone/>
            </a:pPr>
            <a:r>
              <a:rPr lang="en-US" dirty="0" smtClean="0"/>
              <a:t>Remnants </a:t>
            </a:r>
            <a:r>
              <a:rPr lang="en-US" dirty="0"/>
              <a:t>of </a:t>
            </a:r>
            <a:r>
              <a:rPr lang="en-US" dirty="0" smtClean="0"/>
              <a:t>protein &amp; </a:t>
            </a:r>
            <a:r>
              <a:rPr lang="en-US" dirty="0"/>
              <a:t>other solids are easily determined gravimetrically, after evaporation of water from a known weight of sample.</a:t>
            </a:r>
          </a:p>
          <a:p>
            <a:pPr marL="0" indent="0" algn="just">
              <a:buNone/>
            </a:pPr>
            <a:r>
              <a:rPr lang="en-US" dirty="0"/>
              <a:t>The solid present in </a:t>
            </a:r>
            <a:r>
              <a:rPr lang="en-US" dirty="0" smtClean="0"/>
              <a:t>egg white. </a:t>
            </a:r>
            <a:endParaRPr lang="en-US" dirty="0"/>
          </a:p>
          <a:p>
            <a:pPr marL="0" indent="0" algn="just">
              <a:buNone/>
            </a:pPr>
            <a:endParaRPr lang="en-US" dirty="0"/>
          </a:p>
        </p:txBody>
      </p:sp>
    </p:spTree>
    <p:extLst>
      <p:ext uri="{BB962C8B-B14F-4D97-AF65-F5344CB8AC3E}">
        <p14:creationId xmlns:p14="http://schemas.microsoft.com/office/powerpoint/2010/main" val="1913677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pPr algn="l"/>
            <a:r>
              <a:rPr lang="en-US" b="1" dirty="0">
                <a:solidFill>
                  <a:srgbClr val="FF0000"/>
                </a:solidFill>
              </a:rPr>
              <a:t>Method:</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828800"/>
            <a:ext cx="8229600" cy="4297363"/>
          </a:xfrm>
        </p:spPr>
        <p:txBody>
          <a:bodyPr>
            <a:normAutofit/>
          </a:bodyPr>
          <a:lstStyle/>
          <a:p>
            <a:pPr marL="514350" lvl="0" indent="-514350" algn="just">
              <a:buFont typeface="+mj-lt"/>
              <a:buAutoNum type="arabicPeriod"/>
            </a:pPr>
            <a:r>
              <a:rPr lang="en-US" dirty="0" smtClean="0"/>
              <a:t>Weight </a:t>
            </a:r>
            <a:r>
              <a:rPr lang="en-US" dirty="0"/>
              <a:t>a dry </a:t>
            </a:r>
            <a:r>
              <a:rPr lang="en-US" dirty="0" smtClean="0"/>
              <a:t>dish.</a:t>
            </a:r>
            <a:endParaRPr lang="en-US" dirty="0"/>
          </a:p>
          <a:p>
            <a:pPr marL="514350" lvl="0" indent="-514350" algn="just">
              <a:buFont typeface="+mj-lt"/>
              <a:buAutoNum type="arabicPeriod"/>
            </a:pPr>
            <a:r>
              <a:rPr lang="en-US" dirty="0"/>
              <a:t>Add </a:t>
            </a:r>
            <a:r>
              <a:rPr lang="en-US" dirty="0" smtClean="0"/>
              <a:t>2 </a:t>
            </a:r>
            <a:r>
              <a:rPr lang="en-US" dirty="0" err="1" smtClean="0"/>
              <a:t>gm</a:t>
            </a:r>
            <a:r>
              <a:rPr lang="en-US" dirty="0" smtClean="0"/>
              <a:t> of egg white. </a:t>
            </a:r>
            <a:endParaRPr lang="en-US" dirty="0" smtClean="0"/>
          </a:p>
          <a:p>
            <a:pPr marL="514350" lvl="0" indent="-514350" algn="just">
              <a:buFont typeface="+mj-lt"/>
              <a:buAutoNum type="arabicPeriod"/>
            </a:pPr>
            <a:r>
              <a:rPr lang="en-US" dirty="0" smtClean="0"/>
              <a:t>Place </a:t>
            </a:r>
            <a:r>
              <a:rPr lang="en-US" dirty="0"/>
              <a:t>the dish in an oven for </a:t>
            </a:r>
            <a:r>
              <a:rPr lang="en-US" dirty="0" smtClean="0"/>
              <a:t>0.75 hrs. </a:t>
            </a:r>
          </a:p>
          <a:p>
            <a:pPr marL="0" lvl="0" indent="0" algn="just">
              <a:buNone/>
            </a:pPr>
            <a:r>
              <a:rPr lang="en-US" dirty="0" smtClean="0"/>
              <a:t>at 100 C°  .</a:t>
            </a:r>
            <a:endParaRPr lang="en-US" dirty="0"/>
          </a:p>
          <a:p>
            <a:pPr marL="514350" indent="-514350" algn="just">
              <a:buFont typeface="+mj-lt"/>
              <a:buAutoNum type="arabicPeriod"/>
            </a:pPr>
            <a:r>
              <a:rPr lang="en-US" dirty="0" smtClean="0"/>
              <a:t>Put </a:t>
            </a:r>
            <a:r>
              <a:rPr lang="en-US" dirty="0"/>
              <a:t>the dish in desiccators to cool % weight.</a:t>
            </a:r>
          </a:p>
          <a:p>
            <a:pPr marL="0" indent="0" algn="just">
              <a:buNone/>
            </a:pPr>
            <a:endParaRPr lang="en-US" sz="2800" dirty="0" smtClean="0"/>
          </a:p>
          <a:p>
            <a:pPr marL="0" indent="0" algn="just">
              <a:buNone/>
            </a:pPr>
            <a:endParaRPr lang="en-US" dirty="0"/>
          </a:p>
        </p:txBody>
      </p:sp>
    </p:spTree>
    <p:extLst>
      <p:ext uri="{BB962C8B-B14F-4D97-AF65-F5344CB8AC3E}">
        <p14:creationId xmlns:p14="http://schemas.microsoft.com/office/powerpoint/2010/main" val="2226165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Calculation:</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299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324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778"/>
          <a:stretch/>
        </p:blipFill>
        <p:spPr bwMode="auto">
          <a:xfrm>
            <a:off x="0" y="0"/>
            <a:ext cx="9144000" cy="682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32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Introduction to food analysis </a:t>
            </a:r>
            <a:r>
              <a:rPr lang="en-US"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pPr marL="0" indent="0" algn="just">
              <a:buNone/>
            </a:pPr>
            <a:r>
              <a:rPr lang="en-US" dirty="0" smtClean="0"/>
              <a:t>Food </a:t>
            </a:r>
            <a:r>
              <a:rPr lang="en-US" dirty="0"/>
              <a:t>analysis refers to the assessment of food composition using chemical biological or physical methods . It is a tool used to ascertain the quality of food. Its aim is to solve the qualitative and quantitative problems of food stuffs.</a:t>
            </a:r>
          </a:p>
          <a:p>
            <a:pPr marL="0"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114800"/>
            <a:ext cx="3733800"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79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b="1" dirty="0">
                <a:solidFill>
                  <a:srgbClr val="FF0000"/>
                </a:solidFill>
              </a:rPr>
              <a:t>The analysis of food mean </a:t>
            </a:r>
            <a:r>
              <a:rPr lang="en-US" dirty="0">
                <a:solidFill>
                  <a:srgbClr val="FF0000"/>
                </a:solidFill>
              </a:rPr>
              <a:t>:</a:t>
            </a:r>
            <a:r>
              <a:rPr lang="en-US" b="1" dirty="0">
                <a:solidFill>
                  <a:srgbClr val="FF0000"/>
                </a:solidFill>
              </a:rPr>
              <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lgn="just">
              <a:buNone/>
            </a:pPr>
            <a:r>
              <a:rPr lang="en-US" dirty="0" smtClean="0"/>
              <a:t>Identification </a:t>
            </a:r>
            <a:r>
              <a:rPr lang="en-US" dirty="0"/>
              <a:t>,specification and determination of components , additives and </a:t>
            </a:r>
            <a:r>
              <a:rPr lang="en-US" dirty="0" smtClean="0"/>
              <a:t>contaminates </a:t>
            </a:r>
            <a:r>
              <a:rPr lang="en-US" dirty="0"/>
              <a:t>in different raw material and products .</a:t>
            </a:r>
          </a:p>
          <a:p>
            <a:pPr marL="0" indent="0" algn="just">
              <a:buNone/>
            </a:pPr>
            <a:r>
              <a:rPr lang="en-US" dirty="0"/>
              <a:t>This analytical procedures are used to provide information about a wide variety of different characteristic of food and their composition ,structure , physicochemical properties and sensory attributes.</a:t>
            </a:r>
          </a:p>
          <a:p>
            <a:endParaRPr lang="en-US" dirty="0"/>
          </a:p>
        </p:txBody>
      </p:sp>
    </p:spTree>
    <p:extLst>
      <p:ext uri="{BB962C8B-B14F-4D97-AF65-F5344CB8AC3E}">
        <p14:creationId xmlns:p14="http://schemas.microsoft.com/office/powerpoint/2010/main" val="113917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rmAutofit fontScale="90000"/>
          </a:bodyPr>
          <a:lstStyle/>
          <a:p>
            <a:r>
              <a:rPr lang="en-US" b="1" dirty="0">
                <a:solidFill>
                  <a:srgbClr val="FF0000"/>
                </a:solidFill>
              </a:rPr>
              <a:t>There are two major types of analysis conducted on food. These include:</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2286000"/>
            <a:ext cx="8229600" cy="3840163"/>
          </a:xfrm>
        </p:spPr>
        <p:txBody>
          <a:bodyPr>
            <a:normAutofit fontScale="92500"/>
          </a:bodyPr>
          <a:lstStyle/>
          <a:p>
            <a:pPr marL="0" indent="0">
              <a:buNone/>
            </a:pPr>
            <a:r>
              <a:rPr lang="en-US" b="1" dirty="0"/>
              <a:t>Qualitative food analysis</a:t>
            </a:r>
          </a:p>
          <a:p>
            <a:pPr marL="0" indent="0">
              <a:buNone/>
            </a:pPr>
            <a:r>
              <a:rPr lang="en-US" dirty="0"/>
              <a:t>1- Sample losses can be </a:t>
            </a:r>
            <a:r>
              <a:rPr lang="en-US" dirty="0" smtClean="0"/>
              <a:t>tolerated.2-The </a:t>
            </a:r>
            <a:r>
              <a:rPr lang="en-US" dirty="0"/>
              <a:t>extent by which the reaction is allowed to continue is not important</a:t>
            </a:r>
          </a:p>
          <a:p>
            <a:pPr marL="0" indent="0">
              <a:buNone/>
            </a:pPr>
            <a:r>
              <a:rPr lang="en-US" b="1" dirty="0"/>
              <a:t>Quantitative food analysis</a:t>
            </a:r>
          </a:p>
          <a:p>
            <a:pPr marL="0" lvl="0" indent="0">
              <a:buNone/>
            </a:pPr>
            <a:r>
              <a:rPr lang="en-US" dirty="0" smtClean="0"/>
              <a:t>1-Sample </a:t>
            </a:r>
            <a:r>
              <a:rPr lang="en-US" dirty="0"/>
              <a:t>losses are not acceptable. 2-The reaction must be allowed to continue until completion</a:t>
            </a:r>
          </a:p>
        </p:txBody>
      </p:sp>
    </p:spTree>
    <p:extLst>
      <p:ext uri="{BB962C8B-B14F-4D97-AF65-F5344CB8AC3E}">
        <p14:creationId xmlns:p14="http://schemas.microsoft.com/office/powerpoint/2010/main" val="282008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Importance of Food Analysis</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600200"/>
            <a:ext cx="2590800" cy="4525963"/>
          </a:xfrm>
        </p:spPr>
        <p:txBody>
          <a:bodyPr/>
          <a:lstStyle/>
          <a:p>
            <a:pPr marL="514350" indent="-514350">
              <a:buFont typeface="+mj-lt"/>
              <a:buAutoNum type="arabicPeriod"/>
            </a:pPr>
            <a:r>
              <a:rPr lang="en-US" dirty="0" smtClean="0"/>
              <a:t>Nutrition </a:t>
            </a:r>
          </a:p>
          <a:p>
            <a:pPr marL="514350" indent="-514350">
              <a:buFont typeface="+mj-lt"/>
              <a:buAutoNum type="arabicPeriod"/>
            </a:pPr>
            <a:r>
              <a:rPr lang="en-US" dirty="0" smtClean="0"/>
              <a:t>Spoilage</a:t>
            </a:r>
          </a:p>
          <a:p>
            <a:pPr marL="514350" indent="-514350">
              <a:buFont typeface="+mj-lt"/>
              <a:buAutoNum type="arabicPeriod"/>
            </a:pPr>
            <a:r>
              <a:rPr lang="en-US" dirty="0" smtClean="0"/>
              <a:t>Quantity </a:t>
            </a:r>
          </a:p>
          <a:p>
            <a:pPr marL="514350" indent="-514350">
              <a:buFont typeface="+mj-lt"/>
              <a:buAutoNum type="arabicPeriod"/>
            </a:pPr>
            <a:r>
              <a:rPr lang="en-US" dirty="0" smtClean="0"/>
              <a:t>Quality </a:t>
            </a:r>
          </a:p>
          <a:p>
            <a:pPr marL="514350" indent="-514350">
              <a:buFont typeface="+mj-lt"/>
              <a:buAutoNum type="arabicPeriod"/>
            </a:pPr>
            <a:r>
              <a:rPr lang="en-US" dirty="0" smtClean="0"/>
              <a:t>Health</a:t>
            </a:r>
          </a:p>
          <a:p>
            <a:pPr marL="514350" indent="-514350">
              <a:buFont typeface="+mj-lt"/>
              <a:buAutoNum type="arabicPeriod"/>
            </a:pPr>
            <a:r>
              <a:rPr lang="en-US" dirty="0" smtClean="0"/>
              <a:t>Standardizations </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66800"/>
            <a:ext cx="6324599" cy="546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02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81000"/>
          </a:xfrm>
        </p:spPr>
        <p:txBody>
          <a:bodyPr>
            <a:noAutofit/>
          </a:bodyPr>
          <a:lstStyle/>
          <a:p>
            <a:r>
              <a:rPr lang="en-US" sz="3600" b="1" dirty="0">
                <a:solidFill>
                  <a:srgbClr val="FF0000"/>
                </a:solidFill>
              </a:rPr>
              <a:t>Factors Considered Before Food Analysis</a:t>
            </a:r>
            <a:br>
              <a:rPr lang="en-US" sz="3600" b="1" dirty="0">
                <a:solidFill>
                  <a:srgbClr val="FF0000"/>
                </a:solidFill>
              </a:rPr>
            </a:br>
            <a:endParaRPr lang="en-US" sz="3600" dirty="0">
              <a:solidFill>
                <a:srgbClr val="FF0000"/>
              </a:solidFill>
            </a:endParaRPr>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pPr marL="514350" lvl="0" indent="-514350">
              <a:buFont typeface="+mj-lt"/>
              <a:buAutoNum type="arabicPeriod"/>
            </a:pPr>
            <a:r>
              <a:rPr lang="en-US" dirty="0"/>
              <a:t>You must ensure that all the materials and equipment you are going to use are available</a:t>
            </a:r>
          </a:p>
          <a:p>
            <a:pPr marL="514350" lvl="0" indent="-514350">
              <a:buFont typeface="+mj-lt"/>
              <a:buAutoNum type="arabicPeriod"/>
            </a:pPr>
            <a:r>
              <a:rPr lang="en-US" dirty="0"/>
              <a:t>You must consider the nature of the food sample you will be dealing with (Is it organic or inorganic?)</a:t>
            </a:r>
          </a:p>
          <a:p>
            <a:pPr marL="514350" lvl="0" indent="-514350">
              <a:buFont typeface="+mj-lt"/>
              <a:buAutoNum type="arabicPeriod"/>
            </a:pPr>
            <a:r>
              <a:rPr lang="en-US" dirty="0"/>
              <a:t>The accuracy and precision expected. This dictates the equipment and procedure to be followed.</a:t>
            </a:r>
          </a:p>
          <a:p>
            <a:pPr marL="514350" lvl="0" indent="-514350">
              <a:buFont typeface="+mj-lt"/>
              <a:buAutoNum type="arabicPeriod"/>
            </a:pPr>
            <a:r>
              <a:rPr lang="en-US" dirty="0"/>
              <a:t>Whether the component of interest is major or minor.</a:t>
            </a:r>
          </a:p>
          <a:p>
            <a:pPr marL="514350" lvl="0" indent="-514350">
              <a:buFont typeface="+mj-lt"/>
              <a:buAutoNum type="arabicPeriod"/>
            </a:pPr>
            <a:r>
              <a:rPr lang="en-US" dirty="0"/>
              <a:t>You must always check for interferences during analysis.</a:t>
            </a:r>
          </a:p>
          <a:p>
            <a:pPr marL="514350" lvl="0" indent="-514350">
              <a:buFont typeface="+mj-lt"/>
              <a:buAutoNum type="arabicPeriod"/>
            </a:pPr>
            <a:r>
              <a:rPr lang="en-US" dirty="0"/>
              <a:t>Always consider the number of samples to be analyzed.</a:t>
            </a:r>
          </a:p>
          <a:p>
            <a:pPr marL="514350" lvl="0" indent="-514350">
              <a:buFont typeface="+mj-lt"/>
              <a:buAutoNum type="arabicPeriod"/>
            </a:pPr>
            <a:r>
              <a:rPr lang="en-US" dirty="0"/>
              <a:t>Whether separation is needed before analysis.</a:t>
            </a:r>
          </a:p>
          <a:p>
            <a:endParaRPr lang="en-US" dirty="0"/>
          </a:p>
        </p:txBody>
      </p:sp>
    </p:spTree>
    <p:extLst>
      <p:ext uri="{BB962C8B-B14F-4D97-AF65-F5344CB8AC3E}">
        <p14:creationId xmlns:p14="http://schemas.microsoft.com/office/powerpoint/2010/main" val="94524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b="1" dirty="0" smtClean="0">
                <a:solidFill>
                  <a:srgbClr val="FF0000"/>
                </a:solidFill>
              </a:rPr>
              <a:t>Accuracy</a:t>
            </a:r>
            <a:r>
              <a:rPr lang="en-US" b="1" dirty="0"/>
              <a:t/>
            </a:r>
            <a:br>
              <a:rPr lang="en-US" b="1" dirty="0"/>
            </a:b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smtClean="0"/>
              <a:t>Accuracy </a:t>
            </a:r>
            <a:r>
              <a:rPr lang="en-US" dirty="0"/>
              <a:t>refers to how close a particular measure is to the true or correct value. In the moisture analysis for hamburger, recall that we obtained a mean of 64.72%. Let us say the true moisture value was actually65.05%. By comparing these two numbers, you could probably make a guess that your results were fairly accurate because they were close to the correct value. (The calculations of accuracy will be discussed later.)</a:t>
            </a:r>
          </a:p>
          <a:p>
            <a:endParaRPr lang="en-US" dirty="0"/>
          </a:p>
        </p:txBody>
      </p:sp>
    </p:spTree>
    <p:extLst>
      <p:ext uri="{BB962C8B-B14F-4D97-AF65-F5344CB8AC3E}">
        <p14:creationId xmlns:p14="http://schemas.microsoft.com/office/powerpoint/2010/main" val="118733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Precision</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lgn="just">
              <a:buNone/>
            </a:pPr>
            <a:r>
              <a:rPr lang="en-US" dirty="0" smtClean="0"/>
              <a:t>Precision </a:t>
            </a:r>
            <a:r>
              <a:rPr lang="en-US" dirty="0"/>
              <a:t>is a measure of how reproducible or how close replicate measurements become. If repetitive testing yields similar results, then we would say that the precision of that test was good. From a true statistical view, the precision often is called </a:t>
            </a:r>
            <a:r>
              <a:rPr lang="en-US" b="1" dirty="0"/>
              <a:t>error</a:t>
            </a:r>
            <a:r>
              <a:rPr lang="en-US" dirty="0"/>
              <a:t>, when we are actually looking at experimental </a:t>
            </a:r>
            <a:r>
              <a:rPr lang="en-US" b="1" dirty="0"/>
              <a:t>variation</a:t>
            </a:r>
            <a:r>
              <a:rPr lang="en-US" dirty="0"/>
              <a:t>. So, the concepts of precision, error, and variation are closely related.</a:t>
            </a:r>
          </a:p>
          <a:p>
            <a:endParaRPr lang="en-US" dirty="0"/>
          </a:p>
        </p:txBody>
      </p:sp>
    </p:spTree>
    <p:extLst>
      <p:ext uri="{BB962C8B-B14F-4D97-AF65-F5344CB8AC3E}">
        <p14:creationId xmlns:p14="http://schemas.microsoft.com/office/powerpoint/2010/main" val="175181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Accuracy and precision</a:t>
            </a:r>
          </a:p>
        </p:txBody>
      </p:sp>
      <p:pic>
        <p:nvPicPr>
          <p:cNvPr id="4" name="image1.jpeg"/>
          <p:cNvPicPr>
            <a:picLocks noGrp="1"/>
          </p:cNvPicPr>
          <p:nvPr>
            <p:ph idx="1"/>
          </p:nvPr>
        </p:nvPicPr>
        <p:blipFill>
          <a:blip r:embed="rId2" cstate="print"/>
          <a:stretch>
            <a:fillRect/>
          </a:stretch>
        </p:blipFill>
        <p:spPr>
          <a:xfrm>
            <a:off x="457200" y="1905000"/>
            <a:ext cx="8229600" cy="3886200"/>
          </a:xfrm>
          <a:prstGeom prst="rect">
            <a:avLst/>
          </a:prstGeom>
        </p:spPr>
      </p:pic>
    </p:spTree>
    <p:extLst>
      <p:ext uri="{BB962C8B-B14F-4D97-AF65-F5344CB8AC3E}">
        <p14:creationId xmlns:p14="http://schemas.microsoft.com/office/powerpoint/2010/main" val="1273035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TotalTime>
  <Words>687</Words>
  <Application>Microsoft Office PowerPoint</Application>
  <PresentationFormat>On-screen Show (4:3)</PresentationFormat>
  <Paragraphs>49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Salahaddin University-Erbil College of Agriculture Engineering Sciences Food Technology dept. Food analysis–practical</vt:lpstr>
      <vt:lpstr>Introduction to food analysis :</vt:lpstr>
      <vt:lpstr>The analysis of food mean : </vt:lpstr>
      <vt:lpstr>There are two major types of analysis conducted on food. These include: </vt:lpstr>
      <vt:lpstr>Importance of Food Analysis </vt:lpstr>
      <vt:lpstr>Factors Considered Before Food Analysis </vt:lpstr>
      <vt:lpstr>Accuracy </vt:lpstr>
      <vt:lpstr>Precision</vt:lpstr>
      <vt:lpstr>Accuracy and precision</vt:lpstr>
      <vt:lpstr>Measures of Central Tendency</vt:lpstr>
      <vt:lpstr>PowerPoint Presentation</vt:lpstr>
      <vt:lpstr>PowerPoint Presentation</vt:lpstr>
      <vt:lpstr> Determination of the Standard Deviation of Percent Moisture in Uncooked Hamburger. </vt:lpstr>
      <vt:lpstr>PowerPoint Presentation</vt:lpstr>
      <vt:lpstr>Determination of total solids </vt:lpstr>
      <vt:lpstr>Method: </vt:lpstr>
      <vt:lpstr>Calculation: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32</cp:revision>
  <dcterms:created xsi:type="dcterms:W3CDTF">2006-08-16T00:00:00Z</dcterms:created>
  <dcterms:modified xsi:type="dcterms:W3CDTF">2021-02-21T17:24:53Z</dcterms:modified>
</cp:coreProperties>
</file>