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2" r:id="rId1"/>
  </p:sldMasterIdLst>
  <p:sldIdLst>
    <p:sldId id="256" r:id="rId2"/>
    <p:sldId id="257" r:id="rId3"/>
    <p:sldId id="258" r:id="rId4"/>
    <p:sldId id="260" r:id="rId5"/>
    <p:sldId id="261" r:id="rId6"/>
    <p:sldId id="262" r:id="rId7"/>
    <p:sldId id="266" r:id="rId8"/>
    <p:sldId id="267"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4" d="100"/>
          <a:sy n="64" d="100"/>
        </p:scale>
        <p:origin x="10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8D5846-CD4B-40A4-9E3E-EE0A02F0FF0F}"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143567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8D5846-CD4B-40A4-9E3E-EE0A02F0FF0F}"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384370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8D5846-CD4B-40A4-9E3E-EE0A02F0FF0F}"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119988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8D5846-CD4B-40A4-9E3E-EE0A02F0FF0F}"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D25F3-F124-446F-A2F4-5E3B24181A8E}"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19428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8D5846-CD4B-40A4-9E3E-EE0A02F0FF0F}"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3466344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E8D5846-CD4B-40A4-9E3E-EE0A02F0FF0F}"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843796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E8D5846-CD4B-40A4-9E3E-EE0A02F0FF0F}"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181811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D5846-CD4B-40A4-9E3E-EE0A02F0FF0F}"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31842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D5846-CD4B-40A4-9E3E-EE0A02F0FF0F}"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400471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D5846-CD4B-40A4-9E3E-EE0A02F0FF0F}"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11439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8D5846-CD4B-40A4-9E3E-EE0A02F0FF0F}"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117090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8D5846-CD4B-40A4-9E3E-EE0A02F0FF0F}"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202269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8D5846-CD4B-40A4-9E3E-EE0A02F0FF0F}"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29151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8D5846-CD4B-40A4-9E3E-EE0A02F0FF0F}"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296134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E8D5846-CD4B-40A4-9E3E-EE0A02F0FF0F}"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352864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8D5846-CD4B-40A4-9E3E-EE0A02F0FF0F}"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192887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8D5846-CD4B-40A4-9E3E-EE0A02F0FF0F}"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D25F3-F124-446F-A2F4-5E3B24181A8E}" type="slidenum">
              <a:rPr lang="en-US" smtClean="0"/>
              <a:t>‹#›</a:t>
            </a:fld>
            <a:endParaRPr lang="en-US"/>
          </a:p>
        </p:txBody>
      </p:sp>
    </p:spTree>
    <p:extLst>
      <p:ext uri="{BB962C8B-B14F-4D97-AF65-F5344CB8AC3E}">
        <p14:creationId xmlns:p14="http://schemas.microsoft.com/office/powerpoint/2010/main" val="364847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E8D5846-CD4B-40A4-9E3E-EE0A02F0FF0F}" type="datetimeFigureOut">
              <a:rPr lang="en-US" smtClean="0"/>
              <a:t>4/10/2023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B5D25F3-F124-446F-A2F4-5E3B24181A8E}" type="slidenum">
              <a:rPr lang="en-US" smtClean="0"/>
              <a:t>‹#›</a:t>
            </a:fld>
            <a:endParaRPr lang="en-US"/>
          </a:p>
        </p:txBody>
      </p:sp>
    </p:spTree>
    <p:extLst>
      <p:ext uri="{BB962C8B-B14F-4D97-AF65-F5344CB8AC3E}">
        <p14:creationId xmlns:p14="http://schemas.microsoft.com/office/powerpoint/2010/main" val="15718693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8.jpg" /><Relationship Id="rId1" Type="http://schemas.openxmlformats.org/officeDocument/2006/relationships/slideLayout" Target="../slideLayouts/slideLayout7.xml" /><Relationship Id="rId4" Type="http://schemas.openxmlformats.org/officeDocument/2006/relationships/image" Target="../media/image10.jpg" /></Relationships>
</file>

<file path=ppt/slides/_rels/slide8.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1.png"/>
          <p:cNvPicPr/>
          <p:nvPr/>
        </p:nvPicPr>
        <p:blipFill>
          <a:blip r:embed="rId2" cstate="print"/>
          <a:stretch>
            <a:fillRect/>
          </a:stretch>
        </p:blipFill>
        <p:spPr>
          <a:xfrm>
            <a:off x="10041468" y="249237"/>
            <a:ext cx="1608666" cy="1569660"/>
          </a:xfrm>
          <a:prstGeom prst="rect">
            <a:avLst/>
          </a:prstGeom>
        </p:spPr>
      </p:pic>
      <p:sp>
        <p:nvSpPr>
          <p:cNvPr id="21" name="TextBox 20"/>
          <p:cNvSpPr txBox="1"/>
          <p:nvPr/>
        </p:nvSpPr>
        <p:spPr>
          <a:xfrm>
            <a:off x="169333" y="249237"/>
            <a:ext cx="5096934" cy="156966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Kurdistan Region Government </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Ministry of Higher Education and Scientific Research</a:t>
            </a:r>
          </a:p>
          <a:p>
            <a:endParaRPr lang="en-US"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Salahaddin</a:t>
            </a:r>
            <a:r>
              <a:rPr lang="en-US" sz="1600" dirty="0">
                <a:latin typeface="Times New Roman" panose="02020603050405020304" pitchFamily="18" charset="0"/>
                <a:cs typeface="Times New Roman" panose="02020603050405020304" pitchFamily="18" charset="0"/>
              </a:rPr>
              <a:t> University - Erbil</a:t>
            </a:r>
          </a:p>
          <a:p>
            <a:endParaRPr lang="en-US" sz="16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3341033" y="1513648"/>
            <a:ext cx="6265333" cy="1815882"/>
          </a:xfrm>
          <a:prstGeom prst="rect">
            <a:avLst/>
          </a:prstGeom>
          <a:noFill/>
        </p:spPr>
        <p:txBody>
          <a:bodyPr wrap="square" rtlCol="0" anchor="ctr">
            <a:spAutoFit/>
          </a:bodyPr>
          <a:lstStyle/>
          <a:p>
            <a:pPr algn="ctr"/>
            <a:r>
              <a:rPr lang="en-US" sz="2800" b="1" dirty="0">
                <a:solidFill>
                  <a:srgbClr val="FF0000"/>
                </a:solidFill>
              </a:rPr>
              <a:t>Green </a:t>
            </a:r>
            <a:r>
              <a:rPr lang="en-GB"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hydrothermal synthesis of high quality </a:t>
            </a:r>
            <a:r>
              <a:rPr lang="en-GB"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ZnO</a:t>
            </a:r>
            <a:r>
              <a:rPr lang="en-GB"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-NPs utilizing milk thistle seed for biomedical applications</a:t>
            </a:r>
            <a:endParaRPr lang="en-GB" sz="2800" dirty="0">
              <a:effectLst/>
              <a:latin typeface="Calibri" panose="020F0502020204030204" pitchFamily="34" charset="0"/>
              <a:ea typeface="Times New Roman" panose="02020603050405020304" pitchFamily="18" charset="0"/>
              <a:cs typeface="Arial" panose="020B0604020202020204" pitchFamily="34" charset="0"/>
            </a:endParaRPr>
          </a:p>
          <a:p>
            <a:pPr algn="ctr"/>
            <a:endParaRPr lang="en-US" sz="2800" b="1" dirty="0">
              <a:solidFill>
                <a:srgbClr val="FF0000"/>
              </a:solidFill>
            </a:endParaRPr>
          </a:p>
        </p:txBody>
      </p:sp>
      <p:sp>
        <p:nvSpPr>
          <p:cNvPr id="24" name="TextBox 23"/>
          <p:cNvSpPr txBox="1"/>
          <p:nvPr/>
        </p:nvSpPr>
        <p:spPr>
          <a:xfrm>
            <a:off x="3465019" y="3136252"/>
            <a:ext cx="5591330" cy="738664"/>
          </a:xfrm>
          <a:prstGeom prst="rect">
            <a:avLst/>
          </a:prstGeom>
          <a:noFill/>
        </p:spPr>
        <p:txBody>
          <a:bodyPr wrap="square" rtlCol="0" anchor="ctr">
            <a:spAutoFit/>
          </a:bodyPr>
          <a:lstStyle/>
          <a:p>
            <a:pPr algn="ctr"/>
            <a:r>
              <a:rPr lang="en-US" sz="1400" dirty="0">
                <a:latin typeface="Times New Roman" panose="02020603050405020304" pitchFamily="18" charset="0"/>
                <a:cs typeface="Times New Roman" panose="02020603050405020304" pitchFamily="18" charset="0"/>
              </a:rPr>
              <a:t>A Project Submitted To the Council of Physics of College of Education – </a:t>
            </a:r>
            <a:r>
              <a:rPr lang="en-US" sz="1400" dirty="0" err="1">
                <a:latin typeface="Times New Roman" panose="02020603050405020304" pitchFamily="18" charset="0"/>
                <a:cs typeface="Times New Roman" panose="02020603050405020304" pitchFamily="18" charset="0"/>
              </a:rPr>
              <a:t>Shaqlawa</a:t>
            </a:r>
            <a:r>
              <a:rPr lang="en-US" sz="1400" dirty="0">
                <a:latin typeface="Times New Roman" panose="02020603050405020304" pitchFamily="18" charset="0"/>
                <a:cs typeface="Times New Roman" panose="02020603050405020304" pitchFamily="18" charset="0"/>
              </a:rPr>
              <a:t> University of </a:t>
            </a:r>
            <a:r>
              <a:rPr lang="en-US" sz="1400" dirty="0" err="1">
                <a:latin typeface="Times New Roman" panose="02020603050405020304" pitchFamily="18" charset="0"/>
                <a:cs typeface="Times New Roman" panose="02020603050405020304" pitchFamily="18" charset="0"/>
              </a:rPr>
              <a:t>Salahaddin</a:t>
            </a:r>
            <a:r>
              <a:rPr lang="en-US" sz="1400" dirty="0">
                <a:latin typeface="Times New Roman" panose="02020603050405020304" pitchFamily="18" charset="0"/>
                <a:cs typeface="Times New Roman" panose="02020603050405020304" pitchFamily="18" charset="0"/>
              </a:rPr>
              <a:t> – Erbil in Partial Fulfilment of the Requirements of the Degree of Bachelor in Physics</a:t>
            </a:r>
          </a:p>
        </p:txBody>
      </p:sp>
      <p:sp>
        <p:nvSpPr>
          <p:cNvPr id="25" name="TextBox 24"/>
          <p:cNvSpPr txBox="1"/>
          <p:nvPr/>
        </p:nvSpPr>
        <p:spPr>
          <a:xfrm>
            <a:off x="3674249" y="4023440"/>
            <a:ext cx="4843501" cy="2862322"/>
          </a:xfrm>
          <a:prstGeom prst="rect">
            <a:avLst/>
          </a:prstGeom>
          <a:noFill/>
        </p:spPr>
        <p:txBody>
          <a:bodyPr wrap="square" rtlCol="0" anchor="ctr">
            <a:spAutoFit/>
          </a:bodyPr>
          <a:lstStyle/>
          <a:p>
            <a:pPr algn="ctr"/>
            <a:r>
              <a:rPr lang="en-US" b="1" dirty="0"/>
              <a:t>BY:</a:t>
            </a:r>
            <a:endParaRPr lang="en-US" dirty="0"/>
          </a:p>
          <a:p>
            <a:pPr algn="ctr"/>
            <a:r>
              <a:rPr lang="en-US" b="1" dirty="0"/>
              <a:t> </a:t>
            </a:r>
            <a:endParaRPr lang="en-US" dirty="0"/>
          </a:p>
          <a:p>
            <a:pPr algn="ctr"/>
            <a:r>
              <a:rPr lang="en-GB" b="1" dirty="0" err="1"/>
              <a:t>Alanad</a:t>
            </a:r>
            <a:r>
              <a:rPr lang="en-GB" b="1" dirty="0"/>
              <a:t> </a:t>
            </a:r>
            <a:r>
              <a:rPr lang="en-GB" b="1" dirty="0" err="1"/>
              <a:t>Shakr</a:t>
            </a:r>
            <a:r>
              <a:rPr lang="en-GB" b="1" dirty="0"/>
              <a:t> Hassan- Allan </a:t>
            </a:r>
            <a:r>
              <a:rPr lang="en-GB" b="1" dirty="0" err="1"/>
              <a:t>Taha</a:t>
            </a:r>
            <a:r>
              <a:rPr lang="en-GB" b="1" dirty="0"/>
              <a:t> Hamad</a:t>
            </a:r>
          </a:p>
          <a:p>
            <a:pPr algn="ctr"/>
            <a:r>
              <a:rPr lang="en-GB" b="1" dirty="0" err="1"/>
              <a:t>Hevin</a:t>
            </a:r>
            <a:r>
              <a:rPr lang="en-GB" b="1" dirty="0"/>
              <a:t> Ibrahim Sabir</a:t>
            </a:r>
            <a:endParaRPr lang="en-US" dirty="0"/>
          </a:p>
          <a:p>
            <a:pPr algn="ctr"/>
            <a:r>
              <a:rPr lang="en-US" b="1" dirty="0"/>
              <a:t> </a:t>
            </a:r>
            <a:endParaRPr lang="en-US" dirty="0"/>
          </a:p>
          <a:p>
            <a:pPr algn="ctr"/>
            <a:r>
              <a:rPr lang="en-US" b="1" dirty="0"/>
              <a:t>Supervised By:</a:t>
            </a:r>
            <a:endParaRPr lang="en-US" dirty="0"/>
          </a:p>
          <a:p>
            <a:pPr algn="ctr"/>
            <a:r>
              <a:rPr lang="en-US" b="1" dirty="0"/>
              <a:t> </a:t>
            </a:r>
            <a:endParaRPr lang="en-US" dirty="0"/>
          </a:p>
          <a:p>
            <a:pPr algn="ctr"/>
            <a:r>
              <a:rPr lang="en-US" b="1" dirty="0"/>
              <a:t>        Dr. </a:t>
            </a:r>
            <a:r>
              <a:rPr lang="en-US" b="1" dirty="0" err="1"/>
              <a:t>Bestoon</a:t>
            </a:r>
            <a:r>
              <a:rPr lang="en-US" b="1" dirty="0"/>
              <a:t> </a:t>
            </a:r>
            <a:r>
              <a:rPr lang="en-US" b="1" dirty="0" err="1"/>
              <a:t>Anwer</a:t>
            </a:r>
            <a:r>
              <a:rPr lang="en-US" b="1" dirty="0"/>
              <a:t> </a:t>
            </a:r>
            <a:r>
              <a:rPr lang="en-US" b="1" dirty="0" err="1"/>
              <a:t>Hamadameen</a:t>
            </a:r>
            <a:r>
              <a:rPr lang="en-US" b="1" dirty="0"/>
              <a:t>	</a:t>
            </a:r>
            <a:endParaRPr lang="en-US" dirty="0"/>
          </a:p>
          <a:p>
            <a:pPr algn="ctr"/>
            <a:r>
              <a:rPr lang="en-US" b="1" dirty="0"/>
              <a:t> </a:t>
            </a:r>
            <a:endParaRPr lang="en-GB" b="1" dirty="0"/>
          </a:p>
          <a:p>
            <a:pPr algn="ctr"/>
            <a:r>
              <a:rPr lang="en-GB" b="1" dirty="0"/>
              <a:t>2023</a:t>
            </a:r>
            <a:endParaRPr lang="en-US" dirty="0"/>
          </a:p>
        </p:txBody>
      </p:sp>
    </p:spTree>
    <p:extLst>
      <p:ext uri="{BB962C8B-B14F-4D97-AF65-F5344CB8AC3E}">
        <p14:creationId xmlns:p14="http://schemas.microsoft.com/office/powerpoint/2010/main" val="203175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286" y="589762"/>
            <a:ext cx="1801455" cy="567271"/>
          </a:xfrm>
          <a:prstGeom prst="rect">
            <a:avLst/>
          </a:prstGeom>
        </p:spPr>
        <p:txBody>
          <a:bodyPr wrap="none">
            <a:spAutoFit/>
          </a:bodyPr>
          <a:lstStyle/>
          <a:p>
            <a:pPr marL="462280" marR="0" algn="just">
              <a:lnSpc>
                <a:spcPct val="200000"/>
              </a:lnSpc>
              <a:spcBef>
                <a:spcPts val="345"/>
              </a:spcBef>
              <a:spcAft>
                <a:spcPts val="0"/>
              </a:spcAft>
            </a:pPr>
            <a:r>
              <a:rPr lang="en-US" b="1" u="heavy" dirty="0">
                <a:solidFill>
                  <a:srgbClr val="FF0000"/>
                </a:solidFill>
                <a:effectLst>
                  <a:outerShdw blurRad="63500" dist="50800" dir="13500000" sx="0" sy="0">
                    <a:srgbClr val="000000">
                      <a:alpha val="50000"/>
                    </a:srgbClr>
                  </a:outerShdw>
                  <a:reflection blurRad="6350" stA="55000" endA="300" endPos="45500" dir="5400000" sy="-100000" algn="bl"/>
                </a:effectLst>
                <a:latin typeface="Times New Roman" panose="02020603050405020304" pitchFamily="18" charset="0"/>
                <a:ea typeface="Times New Roman" panose="02020603050405020304" pitchFamily="18" charset="0"/>
                <a:cs typeface="Arial" panose="020B0604020202020204" pitchFamily="34" charset="0"/>
              </a:rPr>
              <a:t>References:</a:t>
            </a:r>
            <a:endParaRPr lang="en-US" sz="1200" b="1" i="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D2B0017D-FACC-2575-12F8-0979445EC6B4}"/>
              </a:ext>
            </a:extLst>
          </p:cNvPr>
          <p:cNvSpPr txBox="1"/>
          <p:nvPr/>
        </p:nvSpPr>
        <p:spPr>
          <a:xfrm>
            <a:off x="1271357" y="1510445"/>
            <a:ext cx="8618343" cy="5861220"/>
          </a:xfrm>
          <a:prstGeom prst="rect">
            <a:avLst/>
          </a:prstGeom>
          <a:noFill/>
        </p:spPr>
        <p:txBody>
          <a:bodyPr wrap="square">
            <a:spAutoFit/>
          </a:bodyPr>
          <a:lstStyle/>
          <a:p>
            <a:pPr marL="457200" indent="-457200"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ARVANAG, F. M., BAYRAMI, A., HABIBI-YANGJEH, A., POURAN, S. R. J. M. S. &amp; C, E. 2019. A comprehensive study on antidiabetic and antibacterial activities of </a:t>
            </a:r>
            <a:r>
              <a:rPr lang="en-US" sz="1800" dirty="0" err="1">
                <a:effectLst/>
                <a:latin typeface="Times New Roman" panose="02020603050405020304" pitchFamily="18" charset="0"/>
                <a:ea typeface="Times New Roman" panose="02020603050405020304" pitchFamily="18" charset="0"/>
                <a:cs typeface="Calibri" panose="020F0502020204030204" pitchFamily="34" charset="0"/>
              </a:rPr>
              <a:t>ZnO</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nanoparticles biosynthesized using </a:t>
            </a:r>
            <a:r>
              <a:rPr lang="en-US" sz="1800" dirty="0" err="1">
                <a:effectLst/>
                <a:latin typeface="Times New Roman" panose="02020603050405020304" pitchFamily="18" charset="0"/>
                <a:ea typeface="Times New Roman" panose="02020603050405020304" pitchFamily="18" charset="0"/>
                <a:cs typeface="Calibri" panose="020F0502020204030204" pitchFamily="34" charset="0"/>
              </a:rPr>
              <a:t>Silybum</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cs typeface="Calibri" panose="020F0502020204030204" pitchFamily="34" charset="0"/>
              </a:rPr>
              <a:t>marianum</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L seed extract. 97</a:t>
            </a:r>
            <a:r>
              <a:rPr lang="en-US" sz="1800" b="1"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397-405.</a:t>
            </a:r>
            <a:endParaRPr lang="en-GB" sz="1800" dirty="0">
              <a:effectLst/>
              <a:latin typeface="Times New Roman" panose="02020603050405020304" pitchFamily="18" charset="0"/>
              <a:ea typeface="Times New Roman" panose="02020603050405020304" pitchFamily="18" charset="0"/>
              <a:cs typeface="Calibri" panose="020F0502020204030204" pitchFamily="34" charset="0"/>
            </a:endParaRPr>
          </a:p>
          <a:p>
            <a:pPr marL="457200" indent="-457200"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ASANI, S. C., UMRANI, R. D. &amp; PAKNIKAR, K. M. J. N. 2016. In vitro studies on the pleotropic antidiabetic effects of zinc oxide nanoparticles. 11</a:t>
            </a:r>
            <a:r>
              <a:rPr lang="en-US" sz="1800" b="1"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1671-1687.</a:t>
            </a:r>
            <a:endParaRPr lang="en-GB" sz="1800" dirty="0">
              <a:effectLst/>
              <a:latin typeface="Times New Roman" panose="02020603050405020304" pitchFamily="18" charset="0"/>
              <a:ea typeface="Times New Roman" panose="02020603050405020304" pitchFamily="18" charset="0"/>
              <a:cs typeface="Calibri" panose="020F0502020204030204" pitchFamily="34" charset="0"/>
            </a:endParaRPr>
          </a:p>
          <a:p>
            <a:pPr marL="457200" indent="-457200"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HSU, C.-L. &amp; CHEN, K.-C. J. T. J. O. P. C. C. 2012. Improving piezoelectric </a:t>
            </a:r>
            <a:r>
              <a:rPr lang="en-US" sz="1800" dirty="0" err="1">
                <a:effectLst/>
                <a:latin typeface="Times New Roman" panose="02020603050405020304" pitchFamily="18" charset="0"/>
                <a:ea typeface="Times New Roman" panose="02020603050405020304" pitchFamily="18" charset="0"/>
                <a:cs typeface="Calibri" panose="020F0502020204030204" pitchFamily="34" charset="0"/>
              </a:rPr>
              <a:t>nanogenerator</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comprises </a:t>
            </a:r>
            <a:r>
              <a:rPr lang="en-US" sz="1800" dirty="0" err="1">
                <a:effectLst/>
                <a:latin typeface="Times New Roman" panose="02020603050405020304" pitchFamily="18" charset="0"/>
                <a:ea typeface="Times New Roman" panose="02020603050405020304" pitchFamily="18" charset="0"/>
                <a:cs typeface="Calibri" panose="020F0502020204030204" pitchFamily="34" charset="0"/>
              </a:rPr>
              <a:t>ZnO</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nanowires by bending the flexible PET substrate at low vibration frequency. 116</a:t>
            </a:r>
            <a:r>
              <a:rPr lang="en-US" sz="1800" b="1"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9351-9355.</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SAJADI, S. M., NASROLLAHZADEH, M., MAHAM, M. J. J. O. C. &amp; SCIENCE, I. 2016. Aqueous extract from seeds of </a:t>
            </a:r>
            <a:r>
              <a:rPr lang="en-US" sz="1800" dirty="0" err="1">
                <a:effectLst/>
                <a:latin typeface="Times New Roman" panose="02020603050405020304" pitchFamily="18" charset="0"/>
                <a:ea typeface="Times New Roman" panose="02020603050405020304" pitchFamily="18" charset="0"/>
                <a:cs typeface="Calibri" panose="020F0502020204030204" pitchFamily="34" charset="0"/>
              </a:rPr>
              <a:t>Silybum</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cs typeface="Calibri" panose="020F0502020204030204" pitchFamily="34" charset="0"/>
              </a:rPr>
              <a:t>marianum</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L. as a green material for preparation of the Cu/Fe3O4 nanoparticles: a magnetically recoverable and reusable catalyst for the reduction of </a:t>
            </a:r>
            <a:r>
              <a:rPr lang="en-US" sz="1800" dirty="0" err="1">
                <a:effectLst/>
                <a:latin typeface="Times New Roman" panose="02020603050405020304" pitchFamily="18" charset="0"/>
                <a:ea typeface="Times New Roman" panose="02020603050405020304" pitchFamily="18" charset="0"/>
                <a:cs typeface="Calibri" panose="020F0502020204030204" pitchFamily="34" charset="0"/>
              </a:rPr>
              <a:t>nitroarenes</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469</a:t>
            </a:r>
            <a:r>
              <a:rPr lang="en-US" sz="1800" b="1"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93-98.</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spcAft>
                <a:spcPts val="800"/>
              </a:spcAft>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970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69202" y="781276"/>
            <a:ext cx="1951913" cy="707886"/>
          </a:xfrm>
          <a:prstGeom prst="rect">
            <a:avLst/>
          </a:prstGeom>
        </p:spPr>
        <p:txBody>
          <a:bodyPr wrap="square">
            <a:spAutoFit/>
          </a:bodyPr>
          <a:lstStyle/>
          <a:p>
            <a:pPr algn="just">
              <a:lnSpc>
                <a:spcPct val="200000"/>
              </a:lnSpc>
              <a:spcAft>
                <a:spcPts val="800"/>
              </a:spcAft>
            </a:pPr>
            <a:r>
              <a:rPr lang="en-US" sz="2000" b="1" dirty="0">
                <a:solidFill>
                  <a:srgbClr val="FF0000"/>
                </a:solidFill>
                <a:effectLst>
                  <a:reflection blurRad="6350" stA="55000" endA="300" endPos="45500" dir="5400000" sy="-100000" algn="bl"/>
                </a:effectLst>
                <a:latin typeface="TimesNewRoman,Bold"/>
                <a:ea typeface="Calibri" panose="020F0502020204030204" pitchFamily="34" charset="0"/>
                <a:cs typeface="Arial" panose="020B0604020202020204" pitchFamily="34" charset="0"/>
              </a:rPr>
              <a:t>Introduction:</a:t>
            </a:r>
            <a:endParaRPr lang="en-US" sz="2000" dirty="0">
              <a:solidFill>
                <a:srgbClr val="FF0000"/>
              </a:solidFill>
              <a:effectLst>
                <a:reflection blurRad="6350" stA="55000" endA="300" endPos="45500" dir="5400000" sy="-100000" algn="bl"/>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2005CF88-F8E9-3AEC-3B6A-CEC983BCDE5D}"/>
              </a:ext>
            </a:extLst>
          </p:cNvPr>
          <p:cNvSpPr txBox="1"/>
          <p:nvPr/>
        </p:nvSpPr>
        <p:spPr>
          <a:xfrm>
            <a:off x="1303957" y="1600622"/>
            <a:ext cx="9584085" cy="5448095"/>
          </a:xfrm>
          <a:prstGeom prst="rect">
            <a:avLst/>
          </a:prstGeom>
          <a:noFill/>
        </p:spPr>
        <p:txBody>
          <a:bodyPr wrap="square">
            <a:spAutoFit/>
          </a:bodyPr>
          <a:lstStyle/>
          <a:p>
            <a:pPr algn="just">
              <a:lnSpc>
                <a:spcPct val="150000"/>
              </a:lnSpc>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Zinc is also required for production, secretion, and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signaling</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of insulin, which in turn affects its action on metabolism. Even though, prior to discovering the relationship between the existence of insulin and zinc, it was identified that zinc addition helps for extended action duration of insulin. Moreover,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ZnO</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is known as effective antibacterial agent at visible light region, mainly attributed to its photochemical properties (Dutta </a:t>
            </a:r>
            <a:r>
              <a:rPr lang="en-GB" sz="1800" i="1" dirty="0">
                <a:effectLst/>
                <a:latin typeface="Times New Roman" panose="02020603050405020304" pitchFamily="18" charset="0"/>
                <a:ea typeface="Times New Roman" panose="02020603050405020304" pitchFamily="18" charset="0"/>
                <a:cs typeface="Times New Roman" panose="02020603050405020304" pitchFamily="18" charset="0"/>
              </a:rPr>
              <a:t>et al</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.,2013). It should be noted that the recent studies have found that the antibacterial performance of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ZnO</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could be remarkably improved when its size is reduced to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nanometers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Various methods are employed for production of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ZnO</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NPs.</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Globally, one of the five main reasons of death is diabetes mellitus, which is a common chronic metabolic disorder, accompanying glucose intolerance and </a:t>
            </a:r>
            <a:r>
              <a:rPr lang="en-GB" sz="1800" dirty="0" err="1">
                <a:effectLst/>
                <a:latin typeface="Times New Roman" panose="02020603050405020304" pitchFamily="18" charset="0"/>
                <a:ea typeface="Times New Roman" panose="02020603050405020304" pitchFamily="18" charset="0"/>
              </a:rPr>
              <a:t>hyperglycemia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Arvanag</a:t>
            </a:r>
            <a:r>
              <a:rPr lang="en-GB" sz="1800" dirty="0">
                <a:effectLst/>
                <a:latin typeface="Times New Roman" panose="02020603050405020304" pitchFamily="18" charset="0"/>
                <a:ea typeface="Times New Roman" panose="02020603050405020304" pitchFamily="18" charset="0"/>
              </a:rPr>
              <a:t> et al., 2019). Deficient insulin secretion is called Type 1 diabetes and the inefficient utilization of insulin by body is known as Type 2 diabetes. The uncharacteristic secretion of insulin or unusual insulin receptor or post-receptor actions in diabetes mellitus influences the metabolism concerning the kidney, liver, and the β-cells of the pancreas (Daisy et al., 2010).</a:t>
            </a:r>
            <a:endParaRPr lang="en-US" dirty="0"/>
          </a:p>
        </p:txBody>
      </p:sp>
    </p:spTree>
    <p:extLst>
      <p:ext uri="{BB962C8B-B14F-4D97-AF65-F5344CB8AC3E}">
        <p14:creationId xmlns:p14="http://schemas.microsoft.com/office/powerpoint/2010/main" val="426278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50" y="1060288"/>
            <a:ext cx="6096000" cy="1899559"/>
          </a:xfrm>
          <a:prstGeom prst="rect">
            <a:avLst/>
          </a:prstGeom>
        </p:spPr>
        <p:txBody>
          <a:bodyPr>
            <a:spAutoFit/>
          </a:bodyPr>
          <a:lstStyle/>
          <a:p>
            <a:pPr algn="just">
              <a:lnSpc>
                <a:spcPct val="150000"/>
              </a:lnSpc>
            </a:pPr>
            <a:r>
              <a:rPr lang="en-US" sz="1600" dirty="0">
                <a:latin typeface="Times New Roman" panose="02020603050405020304" pitchFamily="18" charset="0"/>
                <a:ea typeface="Calibri" panose="020F0502020204030204" pitchFamily="34" charset="0"/>
                <a:cs typeface="Arial" panose="020B0604020202020204" pitchFamily="34" charset="0"/>
              </a:rPr>
              <a:t>First, we mixed </a:t>
            </a:r>
            <a:r>
              <a:rPr lang="en-GB" sz="1600" dirty="0">
                <a:latin typeface="Times New Roman" panose="02020603050405020304" pitchFamily="18" charset="0"/>
                <a:ea typeface="Calibri" panose="020F0502020204030204" pitchFamily="34" charset="0"/>
                <a:cs typeface="Arial" panose="020B0604020202020204" pitchFamily="34" charset="0"/>
              </a:rPr>
              <a:t>12.5</a:t>
            </a:r>
            <a:r>
              <a:rPr lang="en-US" sz="1600" dirty="0">
                <a:latin typeface="Times New Roman" panose="02020603050405020304" pitchFamily="18" charset="0"/>
                <a:ea typeface="Calibri" panose="020F0502020204030204" pitchFamily="34" charset="0"/>
                <a:cs typeface="Arial" panose="020B0604020202020204" pitchFamily="34" charset="0"/>
              </a:rPr>
              <a:t>gm was added to 250ml distilled water (DW) and boiled for 1hr/at a temperature of 60</a:t>
            </a:r>
            <a:r>
              <a:rPr lang="en-US" sz="1600" dirty="0">
                <a:solidFill>
                  <a:srgbClr val="131413"/>
                </a:solidFill>
                <a:latin typeface="Times New Roman" panose="02020603050405020304" pitchFamily="18" charset="0"/>
                <a:ea typeface="Calibri" panose="020F0502020204030204" pitchFamily="34" charset="0"/>
                <a:cs typeface="Arial" panose="020B0604020202020204" pitchFamily="34" charset="0"/>
              </a:rPr>
              <a:t>°C and then we filtered it for us to have a clean structure we stayed for it and then centrifuged at </a:t>
            </a:r>
            <a:r>
              <a:rPr lang="en-GB" sz="1600" dirty="0">
                <a:solidFill>
                  <a:srgbClr val="131413"/>
                </a:solidFill>
                <a:latin typeface="Times New Roman" panose="02020603050405020304" pitchFamily="18" charset="0"/>
                <a:ea typeface="Calibri" panose="020F0502020204030204" pitchFamily="34" charset="0"/>
                <a:cs typeface="Arial" panose="020B0604020202020204" pitchFamily="34" charset="0"/>
              </a:rPr>
              <a:t>3</a:t>
            </a:r>
            <a:r>
              <a:rPr lang="en-US" sz="1600" dirty="0">
                <a:solidFill>
                  <a:srgbClr val="131413"/>
                </a:solidFill>
                <a:latin typeface="Times New Roman" panose="02020603050405020304" pitchFamily="18" charset="0"/>
                <a:ea typeface="Calibri" panose="020F0502020204030204" pitchFamily="34" charset="0"/>
                <a:cs typeface="Arial" panose="020B0604020202020204" pitchFamily="34" charset="0"/>
              </a:rPr>
              <a:t>000 rpm for 1</a:t>
            </a:r>
            <a:r>
              <a:rPr lang="en-GB" sz="1600" dirty="0">
                <a:solidFill>
                  <a:srgbClr val="131413"/>
                </a:solidFill>
                <a:latin typeface="Times New Roman" panose="02020603050405020304" pitchFamily="18" charset="0"/>
                <a:ea typeface="Calibri" panose="020F0502020204030204" pitchFamily="34" charset="0"/>
                <a:cs typeface="Arial" panose="020B0604020202020204" pitchFamily="34" charset="0"/>
              </a:rPr>
              <a:t>5</a:t>
            </a:r>
            <a:r>
              <a:rPr lang="en-US" sz="1600" dirty="0">
                <a:solidFill>
                  <a:srgbClr val="131413"/>
                </a:solidFill>
                <a:latin typeface="Times New Roman" panose="02020603050405020304" pitchFamily="18" charset="0"/>
                <a:ea typeface="Calibri" panose="020F0502020204030204" pitchFamily="34" charset="0"/>
                <a:cs typeface="Arial" panose="020B0604020202020204" pitchFamily="34" charset="0"/>
              </a:rPr>
              <a:t> min end of the centrifuge, after the end of the centrifuge, we got it a purity structure.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1993692" y="404734"/>
            <a:ext cx="3522688" cy="463075"/>
          </a:xfrm>
          <a:prstGeom prst="rect">
            <a:avLst/>
          </a:prstGeom>
          <a:noFill/>
        </p:spPr>
        <p:txBody>
          <a:bodyPr wrap="square" rtlCol="0">
            <a:spAutoFit/>
          </a:bodyPr>
          <a:lstStyle/>
          <a:p>
            <a:pPr>
              <a:lnSpc>
                <a:spcPct val="150000"/>
              </a:lnSpc>
            </a:pPr>
            <a:r>
              <a:rPr lang="en-US" b="1" dirty="0">
                <a:solidFill>
                  <a:srgbClr val="FF0000"/>
                </a:solidFill>
                <a:effectLst>
                  <a:outerShdw blurRad="38100" dist="38100" dir="2700000" algn="tl">
                    <a:srgbClr val="000000">
                      <a:alpha val="43137"/>
                    </a:srgbClr>
                  </a:outerShdw>
                </a:effectLst>
                <a:latin typeface="TimesNewRoman,Bold"/>
                <a:ea typeface="Calibri" panose="020F0502020204030204" pitchFamily="34" charset="0"/>
                <a:cs typeface="TimesNewRoman,Bold"/>
              </a:rPr>
              <a:t>Preparation of plant extract</a:t>
            </a:r>
            <a:endParaRPr lang="en-US"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FA7F669-5449-DE3D-0057-5A4F3073A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380" y="3429000"/>
            <a:ext cx="7264438" cy="3280432"/>
          </a:xfrm>
          <a:prstGeom prst="rect">
            <a:avLst/>
          </a:prstGeom>
        </p:spPr>
      </p:pic>
    </p:spTree>
    <p:extLst>
      <p:ext uri="{BB962C8B-B14F-4D97-AF65-F5344CB8AC3E}">
        <p14:creationId xmlns:p14="http://schemas.microsoft.com/office/powerpoint/2010/main" val="132767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823" y="1077260"/>
            <a:ext cx="9144000" cy="2554545"/>
          </a:xfrm>
          <a:prstGeom prst="rect">
            <a:avLst/>
          </a:prstGeom>
        </p:spPr>
        <p:txBody>
          <a:bodyPr wrap="square">
            <a:spAutoFit/>
          </a:bodyPr>
          <a:lstStyle/>
          <a:p>
            <a:pPr algn="just"/>
            <a:r>
              <a:rPr lang="en-US" sz="1600" dirty="0">
                <a:solidFill>
                  <a:srgbClr val="131413"/>
                </a:solidFill>
                <a:latin typeface="Times New Roman" panose="02020603050405020304" pitchFamily="18" charset="0"/>
                <a:ea typeface="Calibri" panose="020F0502020204030204" pitchFamily="34" charset="0"/>
              </a:rPr>
              <a:t>The</a:t>
            </a:r>
            <a:r>
              <a:rPr lang="en-GB" sz="1600" dirty="0">
                <a:solidFill>
                  <a:srgbClr val="131413"/>
                </a:solidFill>
                <a:latin typeface="Times New Roman" panose="02020603050405020304" pitchFamily="18" charset="0"/>
                <a:ea typeface="Calibri" panose="020F0502020204030204" pitchFamily="34" charset="0"/>
              </a:rPr>
              <a:t> </a:t>
            </a:r>
            <a:r>
              <a:rPr lang="en-GB" sz="1600" dirty="0" err="1">
                <a:solidFill>
                  <a:srgbClr val="131413"/>
                </a:solidFill>
                <a:latin typeface="Times New Roman" panose="02020603050405020304" pitchFamily="18" charset="0"/>
                <a:ea typeface="Calibri" panose="020F0502020204030204" pitchFamily="34" charset="0"/>
              </a:rPr>
              <a:t>ZnO</a:t>
            </a:r>
            <a:r>
              <a:rPr lang="en-GB" sz="1600" dirty="0">
                <a:solidFill>
                  <a:srgbClr val="131413"/>
                </a:solidFill>
                <a:latin typeface="Times New Roman" panose="02020603050405020304" pitchFamily="18" charset="0"/>
                <a:ea typeface="Calibri" panose="020F0502020204030204" pitchFamily="34" charset="0"/>
              </a:rPr>
              <a:t> </a:t>
            </a:r>
            <a:r>
              <a:rPr lang="en-US" sz="1600" dirty="0">
                <a:solidFill>
                  <a:srgbClr val="131413"/>
                </a:solidFill>
                <a:latin typeface="Times New Roman" panose="02020603050405020304" pitchFamily="18" charset="0"/>
                <a:ea typeface="Calibri" panose="020F0502020204030204" pitchFamily="34" charset="0"/>
              </a:rPr>
              <a:t>were synthesized from </a:t>
            </a:r>
            <a:r>
              <a:rPr lang="en-GB" sz="1600" dirty="0">
                <a:solidFill>
                  <a:srgbClr val="131413"/>
                </a:solidFill>
                <a:latin typeface="Times New Roman" panose="02020603050405020304" pitchFamily="18" charset="0"/>
                <a:ea typeface="Calibri" panose="020F0502020204030204" pitchFamily="34" charset="0"/>
              </a:rPr>
              <a:t>milk thistle</a:t>
            </a:r>
            <a:r>
              <a:rPr lang="en-US" sz="1600" dirty="0">
                <a:solidFill>
                  <a:srgbClr val="131413"/>
                </a:solidFill>
                <a:latin typeface="Times New Roman" panose="02020603050405020304" pitchFamily="18" charset="0"/>
                <a:ea typeface="Calibri" panose="020F0502020204030204" pitchFamily="34" charset="0"/>
              </a:rPr>
              <a:t> by a simple hydrothermal treatment at relatively low temperatures and through a less time-consuming process. Eighty milliliters of pulp-free </a:t>
            </a:r>
            <a:r>
              <a:rPr lang="en-GB" sz="1600" dirty="0">
                <a:solidFill>
                  <a:srgbClr val="131413"/>
                </a:solidFill>
                <a:latin typeface="Times New Roman" panose="02020603050405020304" pitchFamily="18" charset="0"/>
                <a:ea typeface="Calibri" panose="020F0502020204030204" pitchFamily="34" charset="0"/>
              </a:rPr>
              <a:t>milk thistle</a:t>
            </a:r>
            <a:r>
              <a:rPr lang="en-US" sz="1600" dirty="0">
                <a:solidFill>
                  <a:srgbClr val="131413"/>
                </a:solidFill>
                <a:latin typeface="Times New Roman" panose="02020603050405020304" pitchFamily="18" charset="0"/>
                <a:ea typeface="Calibri" panose="020F0502020204030204" pitchFamily="34" charset="0"/>
              </a:rPr>
              <a:t> was transferred into a polytetrafluoroethylene-equipped stainless steel autoclave and is heated at a constant temperature at about 200 °C for 6 h. After the reaction, the dark brown product was obtained after natural cooling to room temperature. The deionized water was added until the volume of the brown solution increased up to one third of the solution and centrifuged at </a:t>
            </a:r>
            <a:r>
              <a:rPr lang="en-GB" sz="1600" dirty="0">
                <a:solidFill>
                  <a:srgbClr val="131413"/>
                </a:solidFill>
                <a:latin typeface="Times New Roman" panose="02020603050405020304" pitchFamily="18" charset="0"/>
                <a:ea typeface="Calibri" panose="020F0502020204030204" pitchFamily="34" charset="0"/>
              </a:rPr>
              <a:t>3</a:t>
            </a:r>
            <a:r>
              <a:rPr lang="en-US" sz="1600" dirty="0">
                <a:solidFill>
                  <a:srgbClr val="131413"/>
                </a:solidFill>
                <a:latin typeface="Times New Roman" panose="02020603050405020304" pitchFamily="18" charset="0"/>
                <a:ea typeface="Calibri" panose="020F0502020204030204" pitchFamily="34" charset="0"/>
              </a:rPr>
              <a:t>000 rpm for </a:t>
            </a:r>
            <a:r>
              <a:rPr lang="en-GB" sz="1600" dirty="0">
                <a:solidFill>
                  <a:srgbClr val="131413"/>
                </a:solidFill>
                <a:latin typeface="Times New Roman" panose="02020603050405020304" pitchFamily="18" charset="0"/>
                <a:ea typeface="Calibri" panose="020F0502020204030204" pitchFamily="34" charset="0"/>
              </a:rPr>
              <a:t>15 </a:t>
            </a:r>
            <a:r>
              <a:rPr lang="en-US" sz="1600" dirty="0">
                <a:solidFill>
                  <a:srgbClr val="131413"/>
                </a:solidFill>
                <a:latin typeface="Times New Roman" panose="02020603050405020304" pitchFamily="18" charset="0"/>
                <a:ea typeface="Calibri" panose="020F0502020204030204" pitchFamily="34" charset="0"/>
              </a:rPr>
              <a:t>min to separate the large particles. Thus, the </a:t>
            </a:r>
            <a:r>
              <a:rPr lang="en-GB" sz="1600" dirty="0" err="1">
                <a:solidFill>
                  <a:srgbClr val="131413"/>
                </a:solidFill>
                <a:latin typeface="Times New Roman" panose="02020603050405020304" pitchFamily="18" charset="0"/>
                <a:ea typeface="Calibri" panose="020F0502020204030204" pitchFamily="34" charset="0"/>
              </a:rPr>
              <a:t>ZnO</a:t>
            </a:r>
            <a:r>
              <a:rPr lang="en-GB" sz="1600" dirty="0">
                <a:solidFill>
                  <a:srgbClr val="131413"/>
                </a:solidFill>
                <a:latin typeface="Times New Roman" panose="02020603050405020304" pitchFamily="18" charset="0"/>
                <a:ea typeface="Calibri" panose="020F0502020204030204" pitchFamily="34" charset="0"/>
              </a:rPr>
              <a:t> </a:t>
            </a:r>
            <a:r>
              <a:rPr lang="en-US" sz="1600" dirty="0">
                <a:solidFill>
                  <a:srgbClr val="131413"/>
                </a:solidFill>
                <a:latin typeface="Times New Roman" panose="02020603050405020304" pitchFamily="18" charset="0"/>
                <a:ea typeface="Calibri" panose="020F0502020204030204" pitchFamily="34" charset="0"/>
              </a:rPr>
              <a:t>samples can be obtained by carbonization of Curcumin, Ginger and Black pepper, which contains carbohydrates and organic acids like glucose, fructose, sucrose, ascorbic acid, citric acid, etc. as carbon precursors. Our facile hydrothermal reaction is at a lower temperature (200 °C) and </a:t>
            </a:r>
            <a:r>
              <a:rPr lang="en-GB" sz="1600" dirty="0">
                <a:solidFill>
                  <a:srgbClr val="131413"/>
                </a:solidFill>
                <a:latin typeface="Times New Roman" panose="02020603050405020304" pitchFamily="18" charset="0"/>
                <a:ea typeface="Calibri" panose="020F0502020204030204" pitchFamily="34" charset="0"/>
              </a:rPr>
              <a:t>takes less time (6h), compared to the reported method.</a:t>
            </a:r>
            <a:endParaRPr lang="en-US" sz="1600" dirty="0"/>
          </a:p>
        </p:txBody>
      </p:sp>
      <p:sp>
        <p:nvSpPr>
          <p:cNvPr id="4" name="Rectangle 3"/>
          <p:cNvSpPr/>
          <p:nvPr/>
        </p:nvSpPr>
        <p:spPr>
          <a:xfrm>
            <a:off x="1587196" y="411191"/>
            <a:ext cx="5398220" cy="369332"/>
          </a:xfrm>
          <a:prstGeom prst="rect">
            <a:avLst/>
          </a:prstGeom>
        </p:spPr>
        <p:txBody>
          <a:bodyPr wrap="square">
            <a:spAutoFit/>
          </a:bodyPr>
          <a:lstStyle/>
          <a:p>
            <a:pPr algn="ct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Preparation </a:t>
            </a:r>
            <a:r>
              <a:rPr lang="en-GB"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ZnO</a:t>
            </a:r>
            <a:r>
              <a:rPr lang="en-GB"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NP</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 by hydrothermal technique</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0878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4661" y="1191321"/>
            <a:ext cx="8519317" cy="2000548"/>
          </a:xfrm>
          <a:prstGeom prst="rect">
            <a:avLst/>
          </a:prstGeom>
        </p:spPr>
        <p:txBody>
          <a:bodyPr wrap="square">
            <a:spAutoFit/>
          </a:bodyPr>
          <a:lstStyle/>
          <a:p>
            <a:pPr algn="just"/>
            <a:r>
              <a:rPr lang="en-US" sz="1600" dirty="0">
                <a:latin typeface="Times New Roman" panose="02020603050405020304" pitchFamily="18" charset="0"/>
                <a:ea typeface="Calibri" panose="020F0502020204030204" pitchFamily="34" charset="0"/>
              </a:rPr>
              <a:t>Show the SEM image of the synthesized</a:t>
            </a:r>
            <a:r>
              <a:rPr lang="en-GB" sz="1600" dirty="0">
                <a:latin typeface="Times New Roman" panose="02020603050405020304" pitchFamily="18" charset="0"/>
                <a:ea typeface="Calibri" panose="020F0502020204030204" pitchFamily="34" charset="0"/>
              </a:rPr>
              <a:t> </a:t>
            </a:r>
            <a:r>
              <a:rPr lang="en-GB" sz="1600" dirty="0" err="1">
                <a:latin typeface="Times New Roman" panose="02020603050405020304" pitchFamily="18" charset="0"/>
                <a:ea typeface="Calibri" panose="020F0502020204030204" pitchFamily="34" charset="0"/>
              </a:rPr>
              <a:t>ZnO</a:t>
            </a:r>
            <a:r>
              <a:rPr lang="en-US" sz="1600" dirty="0">
                <a:latin typeface="Times New Roman" panose="02020603050405020304" pitchFamily="18" charset="0"/>
                <a:ea typeface="Calibri" panose="020F0502020204030204" pitchFamily="34" charset="0"/>
              </a:rPr>
              <a:t> NPs, demonstrating that most of the NPs are spherical, with dispersed irregular forms and some aggregation in. </a:t>
            </a:r>
            <a:r>
              <a:rPr lang="en-US" sz="1600" dirty="0">
                <a:solidFill>
                  <a:srgbClr val="548DD4"/>
                </a:solidFill>
                <a:latin typeface="Times New Roman" panose="02020603050405020304" pitchFamily="18" charset="0"/>
                <a:ea typeface="Calibri" panose="020F0502020204030204" pitchFamily="34" charset="0"/>
              </a:rPr>
              <a:t>Fig.3.</a:t>
            </a:r>
            <a:r>
              <a:rPr lang="en-GB" sz="1600" dirty="0">
                <a:solidFill>
                  <a:srgbClr val="548DD4"/>
                </a:solidFill>
                <a:latin typeface="Times New Roman" panose="02020603050405020304" pitchFamily="18" charset="0"/>
                <a:ea typeface="Calibri" panose="020F0502020204030204" pitchFamily="34" charset="0"/>
              </a:rPr>
              <a:t>1. </a:t>
            </a:r>
            <a:r>
              <a:rPr lang="en-GB" sz="1800" dirty="0">
                <a:effectLst/>
                <a:latin typeface="Times New Roman" panose="02020603050405020304" pitchFamily="18" charset="0"/>
                <a:ea typeface="Calibri" panose="020F0502020204030204" pitchFamily="34" charset="0"/>
              </a:rPr>
              <a:t>Scanning Electron Microscopy Size and surface morphology of the prepared </a:t>
            </a:r>
            <a:r>
              <a:rPr lang="en-GB" sz="1800" dirty="0" err="1">
                <a:effectLst/>
                <a:latin typeface="Times New Roman" panose="02020603050405020304" pitchFamily="18" charset="0"/>
                <a:ea typeface="Calibri" panose="020F0502020204030204" pitchFamily="34" charset="0"/>
              </a:rPr>
              <a:t>ZnO</a:t>
            </a:r>
            <a:r>
              <a:rPr lang="en-GB" sz="1800" dirty="0">
                <a:effectLst/>
                <a:latin typeface="Times New Roman" panose="02020603050405020304" pitchFamily="18" charset="0"/>
                <a:ea typeface="Calibri" panose="020F0502020204030204" pitchFamily="34" charset="0"/>
              </a:rPr>
              <a:t> NPs were imaged through SEM analysis. Figure 3.1 displays SEM images of W-ZNPs (Figure 3.1a), P-ZNPs (Figure 3.2b), C-ZNPs (Figure 3.3c) and S-ZNPs (Figure 3.4d). Seed-like morphology was observed for W-ZNPs, C-ZNPs and S-ZNPs. In the case of P-ZNPs, small petal-like structures attached to form a Seed-shaped morphology with irregular shapes. </a:t>
            </a:r>
            <a:endParaRPr lang="en-US" sz="1600" dirty="0"/>
          </a:p>
        </p:txBody>
      </p:sp>
      <p:sp>
        <p:nvSpPr>
          <p:cNvPr id="9" name="TextBox 8"/>
          <p:cNvSpPr txBox="1"/>
          <p:nvPr/>
        </p:nvSpPr>
        <p:spPr>
          <a:xfrm>
            <a:off x="1963711" y="359764"/>
            <a:ext cx="4797601" cy="369332"/>
          </a:xfrm>
          <a:prstGeom prst="rect">
            <a:avLst/>
          </a:prstGeom>
          <a:noFill/>
        </p:spPr>
        <p:txBody>
          <a:bodyPr wrap="square" rtlCol="0">
            <a:spAutoFit/>
          </a:bodyPr>
          <a:lstStyle/>
          <a:p>
            <a:pPr algn="ctr"/>
            <a:r>
              <a:rPr lang="en-US" b="1" dirty="0">
                <a:solidFill>
                  <a:srgbClr val="FF0000"/>
                </a:solidFill>
                <a:effectLst>
                  <a:outerShdw blurRad="38100" dist="38100" dir="2700000" algn="tl">
                    <a:srgbClr val="000000">
                      <a:alpha val="43137"/>
                    </a:srgbClr>
                  </a:outerShdw>
                </a:effectLst>
              </a:rPr>
              <a:t>Characterization of CQDs decorated by Au NPs</a:t>
            </a:r>
            <a:endParaRPr lang="en-US"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659568" y="697282"/>
            <a:ext cx="1859529" cy="369332"/>
          </a:xfrm>
          <a:prstGeom prst="rect">
            <a:avLst/>
          </a:prstGeom>
          <a:noFill/>
        </p:spPr>
        <p:txBody>
          <a:bodyPr wrap="square" rtlCol="0">
            <a:spAutoFit/>
          </a:bodyPr>
          <a:lstStyle/>
          <a:p>
            <a:pPr algn="ctr"/>
            <a:r>
              <a:rPr lang="en-US" b="1" dirty="0">
                <a:solidFill>
                  <a:srgbClr val="FF0000"/>
                </a:solidFill>
                <a:effectLst>
                  <a:outerShdw blurRad="38100" dist="38100" dir="2700000" algn="tl">
                    <a:srgbClr val="000000">
                      <a:alpha val="43137"/>
                    </a:srgbClr>
                  </a:outerShdw>
                </a:effectLst>
              </a:rPr>
              <a:t>SEM-EDS</a:t>
            </a:r>
            <a:endParaRPr lang="en-US" dirty="0">
              <a:solidFill>
                <a:srgbClr val="FF0000"/>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34E23E9F-11B5-AFFB-A862-550D848A7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674" y="3191869"/>
            <a:ext cx="6784651" cy="3537420"/>
          </a:xfrm>
          <a:prstGeom prst="rect">
            <a:avLst/>
          </a:prstGeom>
        </p:spPr>
      </p:pic>
    </p:spTree>
    <p:extLst>
      <p:ext uri="{BB962C8B-B14F-4D97-AF65-F5344CB8AC3E}">
        <p14:creationId xmlns:p14="http://schemas.microsoft.com/office/powerpoint/2010/main" val="414239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9495" y="1326872"/>
            <a:ext cx="6096000" cy="2554545"/>
          </a:xfrm>
          <a:prstGeom prst="rect">
            <a:avLst/>
          </a:prstGeom>
        </p:spPr>
        <p:txBody>
          <a:bodyPr>
            <a:spAutoFit/>
          </a:bodyPr>
          <a:lstStyle/>
          <a:p>
            <a:pPr algn="just"/>
            <a:r>
              <a:rPr lang="en-US" sz="1600" dirty="0">
                <a:latin typeface="TimesNewRoman,Bold"/>
                <a:ea typeface="Calibri" panose="020F0502020204030204" pitchFamily="34" charset="0"/>
                <a:cs typeface="TimesNewRoman,Bold"/>
              </a:rPr>
              <a:t>The UV-Vi absorption spectrum of the aqueous </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The UV-vis absorbance spectrum of produced </a:t>
            </a:r>
            <a:r>
              <a:rPr lang="en-GB" sz="1800" dirty="0" err="1">
                <a:effectLst/>
                <a:latin typeface="Times New Roman" panose="02020603050405020304" pitchFamily="18" charset="0"/>
                <a:ea typeface="Times New Roman" panose="02020603050405020304" pitchFamily="18" charset="0"/>
                <a:cs typeface="Arial" panose="020B0604020202020204" pitchFamily="34" charset="0"/>
              </a:rPr>
              <a:t>ZnO</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 NPs at a ﬁxed heating rate of 300°C is depicted in Figure 3.2. These uptake peaks were found at 264nm and 376nm. The strong absorption peak was observed at 264nm. This indicates that a high ability to absorb ultraviolet radiation. Furthermore, synthesized nanoparticles have high absorption abilities in the region of 200-300nm and 350-450nm.</a:t>
            </a: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p>
            <a:pPr algn="just"/>
            <a:endParaRPr lang="en-US" sz="1600" dirty="0"/>
          </a:p>
        </p:txBody>
      </p:sp>
      <p:sp>
        <p:nvSpPr>
          <p:cNvPr id="3" name="Rectangle 2"/>
          <p:cNvSpPr/>
          <p:nvPr/>
        </p:nvSpPr>
        <p:spPr>
          <a:xfrm>
            <a:off x="2844568" y="651035"/>
            <a:ext cx="1945854" cy="369332"/>
          </a:xfrm>
          <a:prstGeom prst="rect">
            <a:avLst/>
          </a:prstGeom>
        </p:spPr>
        <p:txBody>
          <a:bodyPr wrap="none">
            <a:spAutoFit/>
          </a:bodyPr>
          <a:lstStyle/>
          <a:p>
            <a:r>
              <a:rPr lang="en-US" b="1" dirty="0">
                <a:solidFill>
                  <a:srgbClr val="FF0000"/>
                </a:solidFill>
                <a:effectLst>
                  <a:outerShdw blurRad="38100" dist="38100" dir="2700000" algn="tl">
                    <a:srgbClr val="000000">
                      <a:alpha val="43137"/>
                    </a:srgbClr>
                  </a:outerShdw>
                </a:effectLst>
                <a:latin typeface="TimesNewRoman,Bold"/>
                <a:ea typeface="Calibri" panose="020F0502020204030204" pitchFamily="34" charset="0"/>
                <a:cs typeface="TimesNewRoman,Bold"/>
              </a:rPr>
              <a:t>UV-VIS Analysis</a:t>
            </a:r>
            <a:endParaRPr lang="en-US" dirty="0">
              <a:solidFill>
                <a:srgbClr val="FF000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6ED4035-24D2-2D37-E6ED-A160A42337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335" y="1326872"/>
            <a:ext cx="5100063" cy="4161973"/>
          </a:xfrm>
          <a:prstGeom prst="rect">
            <a:avLst/>
          </a:prstGeom>
        </p:spPr>
      </p:pic>
    </p:spTree>
    <p:extLst>
      <p:ext uri="{BB962C8B-B14F-4D97-AF65-F5344CB8AC3E}">
        <p14:creationId xmlns:p14="http://schemas.microsoft.com/office/powerpoint/2010/main" val="144315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4386" y="794477"/>
            <a:ext cx="7654978" cy="1899559"/>
          </a:xfrm>
          <a:prstGeom prst="rect">
            <a:avLst/>
          </a:prstGeom>
        </p:spPr>
        <p:txBody>
          <a:bodyPr wrap="square">
            <a:spAutoFit/>
          </a:bodyPr>
          <a:lstStyle/>
          <a:p>
            <a:pPr algn="just">
              <a:lnSpc>
                <a:spcPct val="150000"/>
              </a:lnSpc>
            </a:pPr>
            <a:r>
              <a:rPr lang="en-US" sz="1600" dirty="0">
                <a:latin typeface="TimesNewRoman"/>
                <a:ea typeface="Calibri" panose="020F0502020204030204" pitchFamily="34" charset="0"/>
                <a:cs typeface="TimesNewRoman"/>
              </a:rPr>
              <a:t>The suspension of green-synthesized </a:t>
            </a:r>
            <a:r>
              <a:rPr lang="en-GB" sz="1600" dirty="0" err="1">
                <a:latin typeface="TimesNewRoman"/>
                <a:ea typeface="Calibri" panose="020F0502020204030204" pitchFamily="34" charset="0"/>
                <a:cs typeface="TimesNewRoman"/>
              </a:rPr>
              <a:t>ZnO</a:t>
            </a:r>
            <a:r>
              <a:rPr lang="en-US" sz="1600" dirty="0">
                <a:latin typeface="TimesNewRoman"/>
                <a:ea typeface="Calibri" panose="020F0502020204030204" pitchFamily="34" charset="0"/>
                <a:cs typeface="TimesNewRoman"/>
              </a:rPr>
              <a:t> NPs and </a:t>
            </a:r>
            <a:r>
              <a:rPr lang="en-GB" sz="1600" dirty="0">
                <a:latin typeface="TimesNewRoman"/>
                <a:ea typeface="Calibri" panose="020F0502020204030204" pitchFamily="34" charset="0"/>
                <a:cs typeface="TimesNewRoman"/>
              </a:rPr>
              <a:t>Milk thistle</a:t>
            </a:r>
            <a:r>
              <a:rPr lang="en-US" sz="1600" dirty="0">
                <a:latin typeface="TimesNewRoman"/>
                <a:ea typeface="Calibri" panose="020F0502020204030204" pitchFamily="34" charset="0"/>
                <a:cs typeface="TimesNewRoman"/>
              </a:rPr>
              <a:t> extract were investigated with respect to their activities against various Gram-positive (S. aureus and P .aeruginosa) and Gram-negative (E.coli, </a:t>
            </a:r>
            <a:r>
              <a:rPr lang="en-US" sz="1600" dirty="0" err="1">
                <a:latin typeface="TimesNewRoman"/>
                <a:ea typeface="Calibri" panose="020F0502020204030204" pitchFamily="34" charset="0"/>
                <a:cs typeface="TimesNewRoman"/>
              </a:rPr>
              <a:t>Klebsiella</a:t>
            </a:r>
            <a:r>
              <a:rPr lang="en-US" sz="1600" dirty="0">
                <a:latin typeface="TimesNewRoman"/>
                <a:ea typeface="Calibri" panose="020F0502020204030204" pitchFamily="34" charset="0"/>
                <a:cs typeface="TimesNewRoman"/>
              </a:rPr>
              <a:t> pneumonia, and P. aeruginosa) bacteria. Au NPs demonstrated moderate activity against most of the tested microorganisms, with the highest activity against the Gram-negative bacteria E. coli, K. pneumonia, and Pseudomonas spp.</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2458387" y="272724"/>
            <a:ext cx="2173574" cy="461793"/>
          </a:xfrm>
          <a:prstGeom prst="rect">
            <a:avLst/>
          </a:prstGeom>
        </p:spPr>
        <p:txBody>
          <a:bodyPr wrap="square">
            <a:spAutoFit/>
          </a:bodyPr>
          <a:lstStyle/>
          <a:p>
            <a:pPr algn="ctr">
              <a:lnSpc>
                <a:spcPct val="150000"/>
              </a:lnSpc>
            </a:pPr>
            <a:r>
              <a:rPr lang="en-US" b="1" dirty="0">
                <a:solidFill>
                  <a:srgbClr val="FF0000"/>
                </a:solidFill>
                <a:effectLst>
                  <a:outerShdw blurRad="38100" dist="38100" dir="2700000" algn="tl">
                    <a:srgbClr val="000000">
                      <a:alpha val="43137"/>
                    </a:srgbClr>
                  </a:outerShdw>
                </a:effectLst>
                <a:latin typeface="TimesNewRoman"/>
                <a:ea typeface="Calibri" panose="020F0502020204030204" pitchFamily="34" charset="0"/>
                <a:cs typeface="TimesNewRoman"/>
              </a:rPr>
              <a:t> Antibacterial</a:t>
            </a:r>
            <a:endParaRPr lang="en-US" b="1" dirty="0">
              <a:solidFill>
                <a:srgbClr val="FF0000"/>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9B94EF09-0D88-1124-1CD9-716E7AF3C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86" y="3038779"/>
            <a:ext cx="3362123" cy="3657263"/>
          </a:xfrm>
          <a:prstGeom prst="rect">
            <a:avLst/>
          </a:prstGeom>
        </p:spPr>
      </p:pic>
      <p:pic>
        <p:nvPicPr>
          <p:cNvPr id="11" name="Picture 10">
            <a:extLst>
              <a:ext uri="{FF2B5EF4-FFF2-40B4-BE49-F238E27FC236}">
                <a16:creationId xmlns:a16="http://schemas.microsoft.com/office/drawing/2014/main" id="{6198A8B4-8CAA-9343-676E-5FE183E77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257" y="3048032"/>
            <a:ext cx="3251418" cy="3648010"/>
          </a:xfrm>
          <a:prstGeom prst="rect">
            <a:avLst/>
          </a:prstGeom>
        </p:spPr>
      </p:pic>
      <p:pic>
        <p:nvPicPr>
          <p:cNvPr id="14" name="Picture 13">
            <a:extLst>
              <a:ext uri="{FF2B5EF4-FFF2-40B4-BE49-F238E27FC236}">
                <a16:creationId xmlns:a16="http://schemas.microsoft.com/office/drawing/2014/main" id="{AB3093A1-F100-4356-DF63-9ACD995C39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675" y="3048032"/>
            <a:ext cx="3262389" cy="3648010"/>
          </a:xfrm>
          <a:prstGeom prst="rect">
            <a:avLst/>
          </a:prstGeom>
        </p:spPr>
      </p:pic>
    </p:spTree>
    <p:extLst>
      <p:ext uri="{BB962C8B-B14F-4D97-AF65-F5344CB8AC3E}">
        <p14:creationId xmlns:p14="http://schemas.microsoft.com/office/powerpoint/2010/main" val="230327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4497A8-B456-3AF0-F252-AB6009083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04" y="2330124"/>
            <a:ext cx="11179355" cy="4410670"/>
          </a:xfrm>
          <a:prstGeom prst="rect">
            <a:avLst/>
          </a:prstGeom>
        </p:spPr>
      </p:pic>
      <p:sp>
        <p:nvSpPr>
          <p:cNvPr id="6" name="TextBox 5">
            <a:extLst>
              <a:ext uri="{FF2B5EF4-FFF2-40B4-BE49-F238E27FC236}">
                <a16:creationId xmlns:a16="http://schemas.microsoft.com/office/drawing/2014/main" id="{B5369C61-68B6-F3A1-44B6-0319DC68C65B}"/>
              </a:ext>
            </a:extLst>
          </p:cNvPr>
          <p:cNvSpPr txBox="1"/>
          <p:nvPr/>
        </p:nvSpPr>
        <p:spPr>
          <a:xfrm>
            <a:off x="1330485" y="741799"/>
            <a:ext cx="10342011" cy="1715213"/>
          </a:xfrm>
          <a:prstGeom prst="rect">
            <a:avLst/>
          </a:prstGeom>
          <a:noFill/>
        </p:spPr>
        <p:txBody>
          <a:bodyPr wrap="square">
            <a:spAutoFit/>
          </a:bodyPr>
          <a:lstStyle/>
          <a:p>
            <a:pPr algn="ctr">
              <a:lnSpc>
                <a:spcPct val="150000"/>
              </a:lnSpc>
              <a:spcAft>
                <a:spcPts val="800"/>
              </a:spcAft>
            </a:pPr>
            <a:r>
              <a:rPr lang="en-GB" sz="2400" dirty="0">
                <a:effectLst/>
                <a:latin typeface="Times New Roman" panose="02020603050405020304" pitchFamily="18" charset="0"/>
                <a:ea typeface="Times New Roman" panose="02020603050405020304" pitchFamily="18" charset="0"/>
                <a:cs typeface="Arial" panose="020B0604020202020204" pitchFamily="34" charset="0"/>
              </a:rPr>
              <a:t>Figure </a:t>
            </a:r>
            <a:r>
              <a:rPr lang="en-GB" sz="2400" dirty="0">
                <a:latin typeface="Times New Roman" panose="02020603050405020304" pitchFamily="18" charset="0"/>
                <a:ea typeface="Times New Roman" panose="02020603050405020304" pitchFamily="18" charset="0"/>
                <a:cs typeface="Arial" panose="020B0604020202020204" pitchFamily="34" charset="0"/>
              </a:rPr>
              <a:t>3.6</a:t>
            </a:r>
            <a:r>
              <a:rPr lang="en-GB" sz="2400" dirty="0">
                <a:effectLst/>
                <a:latin typeface="Times New Roman" panose="02020603050405020304" pitchFamily="18" charset="0"/>
                <a:ea typeface="Times New Roman" panose="02020603050405020304" pitchFamily="18" charset="0"/>
                <a:cs typeface="Arial" panose="020B0604020202020204" pitchFamily="34" charset="0"/>
              </a:rPr>
              <a:t> Schematic model of </a:t>
            </a:r>
            <a:r>
              <a:rPr lang="en-GB" sz="2400" dirty="0" err="1">
                <a:effectLst/>
                <a:latin typeface="Times New Roman" panose="02020603050405020304" pitchFamily="18" charset="0"/>
                <a:ea typeface="Times New Roman" panose="02020603050405020304" pitchFamily="18" charset="0"/>
                <a:cs typeface="Arial" panose="020B0604020202020204" pitchFamily="34" charset="0"/>
              </a:rPr>
              <a:t>ZnO</a:t>
            </a:r>
            <a:r>
              <a:rPr lang="en-GB" sz="2400" dirty="0">
                <a:effectLst/>
                <a:latin typeface="Times New Roman" panose="02020603050405020304" pitchFamily="18" charset="0"/>
                <a:ea typeface="Times New Roman" panose="02020603050405020304" pitchFamily="18" charset="0"/>
                <a:cs typeface="Arial" panose="020B0604020202020204" pitchFamily="34" charset="0"/>
              </a:rPr>
              <a:t> NPs synthesis from the seed extracts of Milk thistle and their antibacterial activity analysis.</a:t>
            </a:r>
            <a:endParaRPr lang="en-GB" sz="2400"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en-GB" sz="2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193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8649" y="551268"/>
            <a:ext cx="6096000" cy="900246"/>
          </a:xfrm>
          <a:prstGeom prst="rect">
            <a:avLst/>
          </a:prstGeom>
        </p:spPr>
        <p:txBody>
          <a:bodyPr>
            <a:spAutoFit/>
          </a:bodyPr>
          <a:lstStyle/>
          <a:p>
            <a:pPr lvl="1" algn="just">
              <a:lnSpc>
                <a:spcPct val="200000"/>
              </a:lnSpc>
              <a:spcBef>
                <a:spcPts val="5"/>
              </a:spcBef>
              <a:tabLst>
                <a:tab pos="770890" algn="l"/>
              </a:tabLst>
            </a:pPr>
            <a:r>
              <a:rPr lang="en-US" b="1" u="heavy" spc="-20" dirty="0">
                <a:solidFill>
                  <a:srgbClr val="FF0000"/>
                </a:solidFill>
                <a:latin typeface="Times New Roman" panose="02020603050405020304" pitchFamily="18" charset="0"/>
                <a:ea typeface="Calibri" panose="020F0502020204030204" pitchFamily="34" charset="0"/>
                <a:cs typeface="Arial" panose="020B0604020202020204" pitchFamily="34" charset="0"/>
              </a:rPr>
              <a:t>Conclusions</a:t>
            </a:r>
            <a:r>
              <a:rPr lang="en-US" sz="1600" b="1" u="heavy" spc="-20" dirty="0">
                <a:latin typeface="Times New Roman" panose="02020603050405020304" pitchFamily="18" charset="0"/>
                <a:ea typeface="Calibri" panose="020F0502020204030204" pitchFamily="34" charset="0"/>
                <a:cs typeface="Arial" panose="020B0604020202020204" pitchFamily="34" charset="0"/>
              </a:rPr>
              <a:t>:</a:t>
            </a:r>
            <a:endParaRPr lang="en-US" sz="1100" spc="-20" dirty="0">
              <a:latin typeface="Calibri" panose="020F0502020204030204" pitchFamily="34" charset="0"/>
              <a:ea typeface="Calibri" panose="020F0502020204030204" pitchFamily="34" charset="0"/>
              <a:cs typeface="Arial" panose="020B0604020202020204" pitchFamily="34" charset="0"/>
            </a:endParaRPr>
          </a:p>
          <a:p>
            <a:pPr algn="just">
              <a:spcBef>
                <a:spcPts val="30"/>
              </a:spcBef>
            </a:pPr>
            <a:r>
              <a:rPr lang="en-US" sz="1650" b="1"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1B30F63-3A08-A314-BF56-BA32A4114198}"/>
              </a:ext>
            </a:extLst>
          </p:cNvPr>
          <p:cNvSpPr txBox="1"/>
          <p:nvPr/>
        </p:nvSpPr>
        <p:spPr>
          <a:xfrm>
            <a:off x="1430278" y="1451513"/>
            <a:ext cx="7884866" cy="3693319"/>
          </a:xfrm>
          <a:prstGeom prst="rect">
            <a:avLst/>
          </a:prstGeom>
          <a:noFill/>
        </p:spPr>
        <p:txBody>
          <a:bodyPr wrap="square">
            <a:spAutoFit/>
          </a:bodyPr>
          <a:lstStyle/>
          <a:p>
            <a:pPr algn="just"/>
            <a:r>
              <a:rPr lang="en-GB" dirty="0">
                <a:latin typeface="Times New Roman" panose="02020603050405020304" pitchFamily="18" charset="0"/>
                <a:ea typeface="Times New Roman" panose="02020603050405020304" pitchFamily="18" charset="0"/>
              </a:rPr>
              <a:t>Overall, </a:t>
            </a:r>
            <a:r>
              <a:rPr lang="en-GB" sz="1800" dirty="0">
                <a:effectLst/>
                <a:latin typeface="Times New Roman" panose="02020603050405020304" pitchFamily="18" charset="0"/>
                <a:ea typeface="Times New Roman" panose="02020603050405020304" pitchFamily="18" charset="0"/>
              </a:rPr>
              <a:t>Diabetes is one of the most alarmed diseases worldwide, which requires great efforts to be controlled and effectively treated. Since zinc plays a pivotal role in various bio-processes including the glucose metabolism, the present study investigated the effects of the </a:t>
            </a:r>
            <a:r>
              <a:rPr lang="en-GB" sz="1800" dirty="0" err="1">
                <a:effectLst/>
                <a:latin typeface="Times New Roman" panose="02020603050405020304" pitchFamily="18" charset="0"/>
                <a:ea typeface="Times New Roman" panose="02020603050405020304" pitchFamily="18" charset="0"/>
              </a:rPr>
              <a:t>Silybum</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marianum</a:t>
            </a:r>
            <a:r>
              <a:rPr lang="en-GB" sz="1800" dirty="0">
                <a:effectLst/>
                <a:latin typeface="Times New Roman" panose="02020603050405020304" pitchFamily="18" charset="0"/>
                <a:ea typeface="Times New Roman" panose="02020603050405020304" pitchFamily="18" charset="0"/>
              </a:rPr>
              <a:t> L seed extract for biosynthesis of </a:t>
            </a:r>
            <a:r>
              <a:rPr lang="en-GB" sz="1800" dirty="0" err="1">
                <a:effectLst/>
                <a:latin typeface="Times New Roman" panose="02020603050405020304" pitchFamily="18" charset="0"/>
                <a:ea typeface="Times New Roman" panose="02020603050405020304" pitchFamily="18" charset="0"/>
              </a:rPr>
              <a:t>ZnO</a:t>
            </a:r>
            <a:r>
              <a:rPr lang="en-GB" sz="1800" dirty="0">
                <a:effectLst/>
                <a:latin typeface="Times New Roman" panose="02020603050405020304" pitchFamily="18" charset="0"/>
                <a:ea typeface="Times New Roman" panose="02020603050405020304" pitchFamily="18" charset="0"/>
              </a:rPr>
              <a:t> NPs on its antidiabetic and antimicrobial activities. The study on the physicochemical properties of the as-prepared samples revealed that both </a:t>
            </a:r>
            <a:r>
              <a:rPr lang="en-GB" sz="1800" dirty="0" err="1">
                <a:effectLst/>
                <a:latin typeface="Times New Roman" panose="02020603050405020304" pitchFamily="18" charset="0"/>
                <a:ea typeface="Times New Roman" panose="02020603050405020304" pitchFamily="18" charset="0"/>
              </a:rPr>
              <a:t>ZnO</a:t>
            </a:r>
            <a:r>
              <a:rPr lang="en-GB" sz="1800" dirty="0">
                <a:effectLst/>
                <a:latin typeface="Times New Roman" panose="02020603050405020304" pitchFamily="18" charset="0"/>
                <a:ea typeface="Times New Roman" panose="02020603050405020304" pitchFamily="18" charset="0"/>
              </a:rPr>
              <a:t> samples had average sizes in </a:t>
            </a:r>
            <a:r>
              <a:rPr lang="en-GB" sz="1800" dirty="0" err="1">
                <a:effectLst/>
                <a:latin typeface="Times New Roman" panose="02020603050405020304" pitchFamily="18" charset="0"/>
                <a:ea typeface="Times New Roman" panose="02020603050405020304" pitchFamily="18" charset="0"/>
              </a:rPr>
              <a:t>nano</a:t>
            </a:r>
            <a:r>
              <a:rPr lang="en-GB" sz="1800" dirty="0">
                <a:effectLst/>
                <a:latin typeface="Times New Roman" panose="02020603050405020304" pitchFamily="18" charset="0"/>
                <a:ea typeface="Times New Roman" panose="02020603050405020304" pitchFamily="18" charset="0"/>
              </a:rPr>
              <a:t>-range, being smaller for </a:t>
            </a:r>
            <a:r>
              <a:rPr lang="en-GB" sz="1800" dirty="0" err="1">
                <a:effectLst/>
                <a:latin typeface="Times New Roman" panose="02020603050405020304" pitchFamily="18" charset="0"/>
                <a:ea typeface="Times New Roman" panose="02020603050405020304" pitchFamily="18" charset="0"/>
              </a:rPr>
              <a:t>ZnO</a:t>
            </a:r>
            <a:r>
              <a:rPr lang="en-GB" sz="1800" dirty="0">
                <a:effectLst/>
                <a:latin typeface="Times New Roman" panose="02020603050405020304" pitchFamily="18" charset="0"/>
                <a:ea typeface="Times New Roman" panose="02020603050405020304" pitchFamily="18" charset="0"/>
              </a:rPr>
              <a:t>/extract sample owing to the capping action of extract. The occurrence of phytochemicals of the studied extract was verified by SEM, FT-IR and UV–vis  analyses. The </a:t>
            </a:r>
            <a:r>
              <a:rPr lang="en-GB" sz="1800" dirty="0" err="1">
                <a:effectLst/>
                <a:latin typeface="Times New Roman" panose="02020603050405020304" pitchFamily="18" charset="0"/>
                <a:ea typeface="Times New Roman" panose="02020603050405020304" pitchFamily="18" charset="0"/>
              </a:rPr>
              <a:t>ZnO</a:t>
            </a:r>
            <a:r>
              <a:rPr lang="en-GB" sz="1800" dirty="0">
                <a:effectLst/>
                <a:latin typeface="Times New Roman" panose="02020603050405020304" pitchFamily="18" charset="0"/>
                <a:ea typeface="Times New Roman" panose="02020603050405020304" pitchFamily="18" charset="0"/>
              </a:rPr>
              <a:t>/extract, along with </a:t>
            </a:r>
            <a:r>
              <a:rPr lang="en-GB" sz="1800" dirty="0" err="1">
                <a:effectLst/>
                <a:latin typeface="Times New Roman" panose="02020603050405020304" pitchFamily="18" charset="0"/>
                <a:ea typeface="Times New Roman" panose="02020603050405020304" pitchFamily="18" charset="0"/>
              </a:rPr>
              <a:t>ZnO</a:t>
            </a:r>
            <a:r>
              <a:rPr lang="en-GB" sz="1800" dirty="0">
                <a:effectLst/>
                <a:latin typeface="Times New Roman" panose="02020603050405020304" pitchFamily="18" charset="0"/>
                <a:ea typeface="Times New Roman" panose="02020603050405020304" pitchFamily="18" charset="0"/>
              </a:rPr>
              <a:t>, insulin, and only extract showed antidiabetic activities when were used for treating al-</a:t>
            </a:r>
            <a:r>
              <a:rPr lang="en-GB" sz="1800" dirty="0" err="1">
                <a:effectLst/>
                <a:latin typeface="Times New Roman" panose="02020603050405020304" pitchFamily="18" charset="0"/>
                <a:ea typeface="Times New Roman" panose="02020603050405020304" pitchFamily="18" charset="0"/>
              </a:rPr>
              <a:t>loxan</a:t>
            </a:r>
            <a:r>
              <a:rPr lang="en-GB" sz="1800" dirty="0">
                <a:effectLst/>
                <a:latin typeface="Times New Roman" panose="02020603050405020304" pitchFamily="18" charset="0"/>
                <a:ea typeface="Times New Roman" panose="02020603050405020304" pitchFamily="18" charset="0"/>
              </a:rPr>
              <a:t>-induced diabetic rats. However, the effects were much influential for </a:t>
            </a:r>
            <a:r>
              <a:rPr lang="en-GB" sz="1800" dirty="0" err="1">
                <a:effectLst/>
                <a:latin typeface="Times New Roman" panose="02020603050405020304" pitchFamily="18" charset="0"/>
                <a:ea typeface="Times New Roman" panose="02020603050405020304" pitchFamily="18" charset="0"/>
              </a:rPr>
              <a:t>ZnO</a:t>
            </a:r>
            <a:r>
              <a:rPr lang="en-GB" sz="1800" dirty="0">
                <a:effectLst/>
                <a:latin typeface="Times New Roman" panose="02020603050405020304" pitchFamily="18" charset="0"/>
                <a:ea typeface="Times New Roman" panose="02020603050405020304" pitchFamily="18" charset="0"/>
              </a:rPr>
              <a:t>/extract sample in reducing the levels of FBS, TG, and TC when compared to other treatments. </a:t>
            </a:r>
            <a:endParaRPr lang="en-US" dirty="0"/>
          </a:p>
        </p:txBody>
      </p:sp>
    </p:spTree>
    <p:extLst>
      <p:ext uri="{BB962C8B-B14F-4D97-AF65-F5344CB8AC3E}">
        <p14:creationId xmlns:p14="http://schemas.microsoft.com/office/powerpoint/2010/main" val="49237057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236</TotalTime>
  <Words>980</Words>
  <Application>Microsoft Office PowerPoint</Application>
  <PresentationFormat>Widescreen</PresentationFormat>
  <Paragraphs>45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Zilan</dc:creator>
  <cp:lastModifiedBy>9647802861788</cp:lastModifiedBy>
  <cp:revision>28</cp:revision>
  <dcterms:created xsi:type="dcterms:W3CDTF">2022-04-22T00:32:03Z</dcterms:created>
  <dcterms:modified xsi:type="dcterms:W3CDTF">2023-04-09T23:29:11Z</dcterms:modified>
</cp:coreProperties>
</file>