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19" r:id="rId30"/>
    <p:sldId id="320" r:id="rId31"/>
    <p:sldId id="321" r:id="rId32"/>
    <p:sldId id="328" r:id="rId33"/>
    <p:sldId id="329" r:id="rId34"/>
    <p:sldId id="337" r:id="rId35"/>
    <p:sldId id="338" r:id="rId36"/>
    <p:sldId id="339" r:id="rId37"/>
    <p:sldId id="340" r:id="rId38"/>
    <p:sldId id="341" r:id="rId39"/>
  </p:sldIdLst>
  <p:sldSz cx="7569200" cy="10693400"/>
  <p:notesSz cx="7569200" cy="106934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4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D07E-B10D-CE21-DA64-E263B6D18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150" y="1750055"/>
            <a:ext cx="5676900" cy="3722887"/>
          </a:xfrm>
        </p:spPr>
        <p:txBody>
          <a:bodyPr anchor="b"/>
          <a:lstStyle>
            <a:lvl1pPr algn="ctr">
              <a:defRPr sz="3725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B7C09-961B-717D-16A9-D1001B986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150" y="5616511"/>
            <a:ext cx="5676900" cy="2581762"/>
          </a:xfrm>
        </p:spPr>
        <p:txBody>
          <a:bodyPr/>
          <a:lstStyle>
            <a:lvl1pPr marL="0" indent="0" algn="ctr">
              <a:buNone/>
              <a:defRPr sz="1490"/>
            </a:lvl1pPr>
            <a:lvl2pPr marL="283830" indent="0" algn="ctr">
              <a:buNone/>
              <a:defRPr sz="1242"/>
            </a:lvl2pPr>
            <a:lvl3pPr marL="567660" indent="0" algn="ctr">
              <a:buNone/>
              <a:defRPr sz="1117"/>
            </a:lvl3pPr>
            <a:lvl4pPr marL="851489" indent="0" algn="ctr">
              <a:buNone/>
              <a:defRPr sz="993"/>
            </a:lvl4pPr>
            <a:lvl5pPr marL="1135319" indent="0" algn="ctr">
              <a:buNone/>
              <a:defRPr sz="993"/>
            </a:lvl5pPr>
            <a:lvl6pPr marL="1419149" indent="0" algn="ctr">
              <a:buNone/>
              <a:defRPr sz="993"/>
            </a:lvl6pPr>
            <a:lvl7pPr marL="1702979" indent="0" algn="ctr">
              <a:buNone/>
              <a:defRPr sz="993"/>
            </a:lvl7pPr>
            <a:lvl8pPr marL="1986808" indent="0" algn="ctr">
              <a:buNone/>
              <a:defRPr sz="993"/>
            </a:lvl8pPr>
            <a:lvl9pPr marL="2270638" indent="0" algn="ctr">
              <a:buNone/>
              <a:defRPr sz="993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6B3CE-5E58-1622-2F92-8496670F9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3C12-C864-0A47-8B0D-C53C30E28145}" type="datetimeFigureOut">
              <a:rPr lang="en-IQ" smtClean="0"/>
              <a:t>04/20/2024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30002-CABD-17EF-CB8F-DD0F3792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93997-D6B0-3D51-D6D0-EBAA2E93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7B1-7BE7-0D44-B801-C96278935A3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06229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6.xml"/><Relationship Id="rId7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2.xml"/><Relationship Id="rId5" Type="http://schemas.openxmlformats.org/officeDocument/2006/relationships/slide" Target="slide17.xml"/><Relationship Id="rId4" Type="http://schemas.openxmlformats.org/officeDocument/2006/relationships/slide" Target="slide20.xml"/><Relationship Id="rId9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/books/author?id=Claudio%2BDe%2BRosa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8BD62A-BCA1-EE28-6F7C-E05CD29EA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030" r="-30581" b="4953"/>
          <a:stretch/>
        </p:blipFill>
        <p:spPr>
          <a:xfrm>
            <a:off x="388851" y="552891"/>
            <a:ext cx="2143012" cy="20636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C4C66-FA74-35FB-489A-21AD0B9A1482}"/>
              </a:ext>
            </a:extLst>
          </p:cNvPr>
          <p:cNvSpPr txBox="1"/>
          <p:nvPr/>
        </p:nvSpPr>
        <p:spPr>
          <a:xfrm>
            <a:off x="2231809" y="6926039"/>
            <a:ext cx="3539866" cy="2384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62" b="1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By:</a:t>
            </a:r>
            <a:endParaRPr lang="ku-Arab-IQ" sz="1862" b="1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en-GB" sz="1862" b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Nasuh</a:t>
            </a:r>
            <a:r>
              <a:rPr lang="en-GB" sz="1862" b="1" u="none" strike="noStrike" dirty="0">
                <a:solidFill>
                  <a:srgbClr val="000000"/>
                </a:solidFill>
                <a:effectLst/>
                <a:latin typeface="-webkit-standard"/>
              </a:rPr>
              <a:t> Asaad</a:t>
            </a:r>
          </a:p>
          <a:p>
            <a:pPr algn="ctr"/>
            <a:r>
              <a:rPr lang="en-GB" sz="1862" b="1" dirty="0" err="1">
                <a:solidFill>
                  <a:srgbClr val="000000"/>
                </a:solidFill>
                <a:latin typeface="-webkit-standard"/>
              </a:rPr>
              <a:t>Aysha</a:t>
            </a:r>
            <a:r>
              <a:rPr lang="en-GB" sz="1862" b="1" dirty="0">
                <a:solidFill>
                  <a:srgbClr val="000000"/>
                </a:solidFill>
                <a:latin typeface="-webkit-standard"/>
              </a:rPr>
              <a:t> Mustafa</a:t>
            </a:r>
          </a:p>
          <a:p>
            <a:pPr algn="ctr"/>
            <a:r>
              <a:rPr lang="en-US" sz="1862" b="1" dirty="0" err="1">
                <a:solidFill>
                  <a:srgbClr val="000000"/>
                </a:solidFill>
                <a:latin typeface="-webkit-standard"/>
              </a:rPr>
              <a:t>Taran</a:t>
            </a:r>
            <a:r>
              <a:rPr lang="en-US" sz="1862" b="1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US" sz="1862" b="1" dirty="0" err="1">
                <a:solidFill>
                  <a:srgbClr val="000000"/>
                </a:solidFill>
                <a:latin typeface="-webkit-standard"/>
              </a:rPr>
              <a:t>Fazl</a:t>
            </a:r>
            <a:endParaRPr lang="en-US" sz="1862" b="1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ctr"/>
            <a:r>
              <a:rPr lang="en-US" sz="1862" b="1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Supervised by</a:t>
            </a:r>
            <a:r>
              <a:rPr lang="en-GB" sz="1862" b="1" dirty="0">
                <a:solidFill>
                  <a:srgbClr val="000000"/>
                </a:solidFill>
                <a:latin typeface="Calibri Light" panose="020F0302020204030204" pitchFamily="34" charset="0"/>
              </a:rPr>
              <a:t>:</a:t>
            </a:r>
            <a:r>
              <a:rPr lang="en-GB" sz="1862" b="1" dirty="0" err="1">
                <a:solidFill>
                  <a:srgbClr val="000000"/>
                </a:solidFill>
                <a:latin typeface="Calibri Light" panose="020F0302020204030204" pitchFamily="34" charset="0"/>
              </a:rPr>
              <a:t>Dr.Bestun</a:t>
            </a:r>
            <a:r>
              <a:rPr lang="en-GB" sz="1862" b="1" dirty="0">
                <a:solidFill>
                  <a:srgbClr val="000000"/>
                </a:solidFill>
                <a:latin typeface="Calibri Light" panose="020F0302020204030204" pitchFamily="34" charset="0"/>
              </a:rPr>
              <a:t> Anwar </a:t>
            </a:r>
            <a:r>
              <a:rPr lang="en-GB" sz="1862" b="1" dirty="0" err="1">
                <a:solidFill>
                  <a:srgbClr val="000000"/>
                </a:solidFill>
                <a:latin typeface="Calibri Light" panose="020F0302020204030204" pitchFamily="34" charset="0"/>
              </a:rPr>
              <a:t>Hamadamen</a:t>
            </a:r>
            <a:endParaRPr lang="en-US" sz="1862" b="1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ctr"/>
            <a:r>
              <a:rPr lang="en-US" sz="1862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en-US" sz="1862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862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2023-2024</a:t>
            </a:r>
            <a:endParaRPr lang="en-US" sz="1862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664DE-D2D1-59C6-16F7-113C257C4643}"/>
              </a:ext>
            </a:extLst>
          </p:cNvPr>
          <p:cNvSpPr txBox="1"/>
          <p:nvPr/>
        </p:nvSpPr>
        <p:spPr>
          <a:xfrm>
            <a:off x="1557506" y="3913748"/>
            <a:ext cx="4704908" cy="12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83" b="1" dirty="0"/>
              <a:t>G</a:t>
            </a:r>
            <a:r>
              <a:rPr lang="en-US" sz="2483" b="1" dirty="0" err="1"/>
              <a:t>reen</a:t>
            </a:r>
            <a:r>
              <a:rPr lang="en-US" sz="2483" b="1" dirty="0"/>
              <a:t> synthesis of cellulose nano crystal(CNC)from banana rachis for membrane filter</a:t>
            </a:r>
            <a:endParaRPr lang="en-IQ" sz="2483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A0A19-5D7F-B6AF-16B2-C694C3E8C1DD}"/>
              </a:ext>
            </a:extLst>
          </p:cNvPr>
          <p:cNvSpPr txBox="1"/>
          <p:nvPr/>
        </p:nvSpPr>
        <p:spPr>
          <a:xfrm>
            <a:off x="4626047" y="1173983"/>
            <a:ext cx="310931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100" b="1" dirty="0"/>
              <a:t>S</a:t>
            </a:r>
            <a:r>
              <a:rPr lang="en-US" sz="2100" b="1" dirty="0" err="1"/>
              <a:t>alahaddin</a:t>
            </a:r>
            <a:r>
              <a:rPr lang="en-US" sz="2100" b="1" dirty="0"/>
              <a:t> university college of education of physics</a:t>
            </a:r>
            <a:endParaRPr lang="en-IQ" sz="2100" b="1" dirty="0"/>
          </a:p>
        </p:txBody>
      </p:sp>
    </p:spTree>
    <p:extLst>
      <p:ext uri="{BB962C8B-B14F-4D97-AF65-F5344CB8AC3E}">
        <p14:creationId xmlns:p14="http://schemas.microsoft.com/office/powerpoint/2010/main" val="417553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7" y="421640"/>
            <a:ext cx="5429250" cy="933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548640" lvl="1" indent="-267335">
              <a:lnSpc>
                <a:spcPct val="100000"/>
              </a:lnSpc>
              <a:spcBef>
                <a:spcPts val="755"/>
              </a:spcBef>
              <a:buFont typeface="Calibri"/>
              <a:buAutoNum type="arabicPeriod" startAt="2"/>
              <a:tabLst>
                <a:tab pos="549275" algn="l"/>
              </a:tabLst>
            </a:pPr>
            <a:r>
              <a:rPr sz="1200" spc="10" dirty="0">
                <a:latin typeface="Calibri"/>
                <a:cs typeface="Calibri"/>
              </a:rPr>
              <a:t>Degree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polymerization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cellulose</a:t>
            </a:r>
            <a:endParaRPr sz="1200">
              <a:latin typeface="Calibri"/>
              <a:cs typeface="Calibri"/>
            </a:endParaRPr>
          </a:p>
          <a:p>
            <a:pPr marL="12700" marR="8255" indent="448945">
              <a:lnSpc>
                <a:spcPts val="2060"/>
              </a:lnSpc>
              <a:spcBef>
                <a:spcPts val="165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size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molecule,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indicated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degree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polymerization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(DP)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molecular weight </a:t>
            </a:r>
            <a:r>
              <a:rPr sz="1200" dirty="0">
                <a:latin typeface="Times New Roman"/>
                <a:cs typeface="Times New Roman"/>
              </a:rPr>
              <a:t>(MW),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great </a:t>
            </a:r>
            <a:r>
              <a:rPr sz="1200" dirty="0">
                <a:latin typeface="Times New Roman"/>
                <a:cs typeface="Times New Roman"/>
              </a:rPr>
              <a:t>influence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mechanical, </a:t>
            </a:r>
            <a:r>
              <a:rPr sz="1200" dirty="0">
                <a:latin typeface="Times New Roman"/>
                <a:cs typeface="Times New Roman"/>
              </a:rPr>
              <a:t>solution,</a:t>
            </a:r>
            <a:r>
              <a:rPr sz="1200" spc="-5" dirty="0">
                <a:latin typeface="Times New Roman"/>
                <a:cs typeface="Times New Roman"/>
              </a:rPr>
              <a:t> biological,</a:t>
            </a:r>
            <a:endParaRPr sz="1200">
              <a:latin typeface="Times New Roman"/>
              <a:cs typeface="Times New Roman"/>
            </a:endParaRPr>
          </a:p>
          <a:p>
            <a:pPr marL="12700" marR="5715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physiological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properties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cellulose.</a:t>
            </a:r>
            <a:r>
              <a:rPr sz="1200" spc="-10" dirty="0">
                <a:latin typeface="Times New Roman"/>
                <a:cs typeface="Times New Roman"/>
              </a:rPr>
              <a:t> It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believed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β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(1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4)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linked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glucan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DP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around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20–30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offer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(Dufresne,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2012;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Klemm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1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206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2005;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Kobayashi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2001).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Values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DP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ranging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hundreds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several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tens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thousands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</a:t>
            </a:r>
            <a:r>
              <a:rPr sz="1200" dirty="0">
                <a:latin typeface="Times New Roman"/>
                <a:cs typeface="Times New Roman"/>
              </a:rPr>
              <a:t> been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reported.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heavily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dependent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 the source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original</a:t>
            </a: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i="1" spc="-5" dirty="0">
                <a:latin typeface="Times New Roman"/>
                <a:cs typeface="Times New Roman"/>
              </a:rPr>
              <a:t>e.g.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000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native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wood,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15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000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cotton,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44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000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Valonia</a:t>
            </a:r>
            <a:r>
              <a:rPr sz="1200" spc="-5" dirty="0">
                <a:latin typeface="Times New Roman"/>
                <a:cs typeface="Times New Roman"/>
              </a:rPr>
              <a:t>),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less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degree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isolation 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purification </a:t>
            </a:r>
            <a:r>
              <a:rPr sz="1200" dirty="0">
                <a:latin typeface="Times New Roman"/>
                <a:cs typeface="Times New Roman"/>
              </a:rPr>
              <a:t>methods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i="1" spc="-5" dirty="0">
                <a:latin typeface="Times New Roman"/>
                <a:cs typeface="Times New Roman"/>
              </a:rPr>
              <a:t>e.g.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250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500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regenerated cellulose</a:t>
            </a: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2060"/>
              </a:lnSpc>
              <a:spcBef>
                <a:spcPts val="25"/>
              </a:spcBef>
            </a:pP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1000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bleached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kraft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pulp).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combination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procedures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required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isolate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purify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inevitably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causes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degradation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analysis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resulting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endParaRPr sz="1200">
              <a:latin typeface="Times New Roman"/>
              <a:cs typeface="Times New Roman"/>
            </a:endParaRPr>
          </a:p>
          <a:p>
            <a:pPr marL="12700" marR="8890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scission.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values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DP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obtained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therefore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minimal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depend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determine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same reasons,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distribution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lengths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not</a:t>
            </a:r>
            <a:endParaRPr sz="1200">
              <a:latin typeface="Times New Roman"/>
              <a:cs typeface="Times New Roman"/>
            </a:endParaRPr>
          </a:p>
          <a:p>
            <a:pPr marL="12700" marR="8890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well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established.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Nonetheless,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authors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suggest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that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molecular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mass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distribution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must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homogeneous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given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source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(Dufresne,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2012;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Fengel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Wegener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1989;</a:t>
            </a:r>
            <a:r>
              <a:rPr sz="1200" spc="-5" dirty="0">
                <a:latin typeface="Times New Roman"/>
                <a:cs typeface="Times New Roman"/>
              </a:rPr>
              <a:t> Habibi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2010; Klemm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2005; Varshney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Naithani, </a:t>
            </a:r>
            <a:r>
              <a:rPr sz="1200" dirty="0">
                <a:latin typeface="Times New Roman"/>
                <a:cs typeface="Times New Roman"/>
              </a:rPr>
              <a:t>2011).</a:t>
            </a:r>
            <a:endParaRPr sz="1200">
              <a:latin typeface="Times New Roman"/>
              <a:cs typeface="Times New Roman"/>
            </a:endParaRPr>
          </a:p>
          <a:p>
            <a:pPr marL="12700" indent="448945">
              <a:lnSpc>
                <a:spcPct val="100000"/>
              </a:lnSpc>
              <a:spcBef>
                <a:spcPts val="625"/>
              </a:spcBef>
            </a:pPr>
            <a:r>
              <a:rPr sz="1200" spc="-10" dirty="0">
                <a:latin typeface="Times New Roman"/>
                <a:cs typeface="Times New Roman"/>
              </a:rPr>
              <a:t>In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commonly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isolated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always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polydisperse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polymer,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700"/>
              </a:lnSpc>
              <a:spcBef>
                <a:spcPts val="5"/>
              </a:spcBef>
            </a:pPr>
            <a:r>
              <a:rPr sz="1200" i="1" spc="-5" dirty="0">
                <a:latin typeface="Times New Roman"/>
                <a:cs typeface="Times New Roman"/>
              </a:rPr>
              <a:t>viz.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like nearly </a:t>
            </a:r>
            <a:r>
              <a:rPr sz="1200" spc="-5" dirty="0">
                <a:latin typeface="Times New Roman"/>
                <a:cs typeface="Times New Roman"/>
              </a:rPr>
              <a:t>all polymers </a:t>
            </a:r>
            <a:r>
              <a:rPr sz="1200" dirty="0">
                <a:latin typeface="Times New Roman"/>
                <a:cs typeface="Times New Roman"/>
              </a:rPr>
              <a:t>it is a mixture of </a:t>
            </a:r>
            <a:r>
              <a:rPr sz="1200" spc="-5" dirty="0">
                <a:latin typeface="Times New Roman"/>
                <a:cs typeface="Times New Roman"/>
              </a:rPr>
              <a:t>molecules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5" dirty="0">
                <a:latin typeface="Times New Roman"/>
                <a:cs typeface="Times New Roman"/>
              </a:rPr>
              <a:t>have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same basic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composition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differ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chain </a:t>
            </a:r>
            <a:r>
              <a:rPr sz="1200" dirty="0">
                <a:latin typeface="Times New Roman"/>
                <a:cs typeface="Times New Roman"/>
              </a:rPr>
              <a:t>length. </a:t>
            </a:r>
            <a:r>
              <a:rPr sz="1200" spc="-5" dirty="0">
                <a:latin typeface="Times New Roman"/>
                <a:cs typeface="Times New Roman"/>
              </a:rPr>
              <a:t>Thereby, </a:t>
            </a:r>
            <a:r>
              <a:rPr sz="1200" dirty="0">
                <a:latin typeface="Times New Roman"/>
                <a:cs typeface="Times New Roman"/>
              </a:rPr>
              <a:t>the molecular mass and the </a:t>
            </a:r>
            <a:r>
              <a:rPr sz="1200" spc="-5" dirty="0">
                <a:latin typeface="Times New Roman"/>
                <a:cs typeface="Times New Roman"/>
              </a:rPr>
              <a:t>DP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can </a:t>
            </a:r>
            <a:r>
              <a:rPr sz="1200" spc="5" dirty="0">
                <a:latin typeface="Times New Roman"/>
                <a:cs typeface="Times New Roman"/>
              </a:rPr>
              <a:t>only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considered as average </a:t>
            </a:r>
            <a:r>
              <a:rPr sz="1200" dirty="0">
                <a:latin typeface="Times New Roman"/>
                <a:cs typeface="Times New Roman"/>
              </a:rPr>
              <a:t>values. Since </a:t>
            </a:r>
            <a:r>
              <a:rPr sz="1200" spc="-5" dirty="0">
                <a:latin typeface="Times New Roman"/>
                <a:cs typeface="Times New Roman"/>
              </a:rPr>
              <a:t>celulose </a:t>
            </a:r>
            <a:r>
              <a:rPr sz="1200" dirty="0">
                <a:latin typeface="Times New Roman"/>
                <a:cs typeface="Times New Roman"/>
              </a:rPr>
              <a:t>often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high DP, </a:t>
            </a:r>
            <a:r>
              <a:rPr sz="1200" dirty="0">
                <a:latin typeface="Times New Roman"/>
                <a:cs typeface="Times New Roman"/>
              </a:rPr>
              <a:t> the </a:t>
            </a:r>
            <a:r>
              <a:rPr sz="1200" spc="-5" dirty="0">
                <a:latin typeface="Times New Roman"/>
                <a:cs typeface="Times New Roman"/>
              </a:rPr>
              <a:t>fibrils are </a:t>
            </a:r>
            <a:r>
              <a:rPr sz="1200" dirty="0">
                <a:latin typeface="Times New Roman"/>
                <a:cs typeface="Times New Roman"/>
              </a:rPr>
              <a:t>quite </a:t>
            </a:r>
            <a:r>
              <a:rPr sz="1200" spc="-5" dirty="0">
                <a:latin typeface="Times New Roman"/>
                <a:cs typeface="Times New Roman"/>
              </a:rPr>
              <a:t>long. For example, </a:t>
            </a:r>
            <a:r>
              <a:rPr sz="1200" dirty="0">
                <a:latin typeface="Times New Roman"/>
                <a:cs typeface="Times New Roman"/>
              </a:rPr>
              <a:t>given a </a:t>
            </a:r>
            <a:r>
              <a:rPr sz="1200" spc="-5" dirty="0">
                <a:latin typeface="Times New Roman"/>
                <a:cs typeface="Times New Roman"/>
              </a:rPr>
              <a:t>glucose </a:t>
            </a:r>
            <a:r>
              <a:rPr sz="1200" dirty="0">
                <a:latin typeface="Times New Roman"/>
                <a:cs typeface="Times New Roman"/>
              </a:rPr>
              <a:t>unit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0.515 nm </a:t>
            </a:r>
            <a:r>
              <a:rPr sz="1200" spc="-5" dirty="0">
                <a:latin typeface="Times New Roman"/>
                <a:cs typeface="Times New Roman"/>
              </a:rPr>
              <a:t>long,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DP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value </a:t>
            </a:r>
            <a:r>
              <a:rPr sz="1200" dirty="0">
                <a:latin typeface="Times New Roman"/>
                <a:cs typeface="Times New Roman"/>
              </a:rPr>
              <a:t>of 10 000, the cellulose molecules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spc="-5" dirty="0">
                <a:latin typeface="Times New Roman"/>
                <a:cs typeface="Times New Roman"/>
              </a:rPr>
              <a:t>have </a:t>
            </a:r>
            <a:r>
              <a:rPr sz="1200" dirty="0">
                <a:latin typeface="Times New Roman"/>
                <a:cs typeface="Times New Roman"/>
              </a:rPr>
              <a:t>average </a:t>
            </a:r>
            <a:r>
              <a:rPr sz="1200" spc="-5" dirty="0">
                <a:latin typeface="Times New Roman"/>
                <a:cs typeface="Times New Roman"/>
              </a:rPr>
              <a:t>length </a:t>
            </a:r>
            <a:r>
              <a:rPr sz="1200" dirty="0">
                <a:latin typeface="Times New Roman"/>
                <a:cs typeface="Times New Roman"/>
              </a:rPr>
              <a:t>around 5 μm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considering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stretched</a:t>
            </a:r>
            <a:r>
              <a:rPr sz="1200" dirty="0">
                <a:latin typeface="Times New Roman"/>
                <a:cs typeface="Times New Roman"/>
              </a:rPr>
              <a:t> chains.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548640" lvl="1" indent="-267335">
              <a:lnSpc>
                <a:spcPct val="100000"/>
              </a:lnSpc>
              <a:buFont typeface="Calibri"/>
              <a:buAutoNum type="arabicPeriod" startAt="3"/>
              <a:tabLst>
                <a:tab pos="549275" algn="l"/>
              </a:tabLst>
            </a:pPr>
            <a:r>
              <a:rPr sz="1200" spc="25" dirty="0">
                <a:latin typeface="Calibri"/>
                <a:cs typeface="Calibri"/>
              </a:rPr>
              <a:t>Cellulose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biosynthesis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and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cellulose</a:t>
            </a:r>
            <a:r>
              <a:rPr sz="1200" spc="45" dirty="0">
                <a:latin typeface="Calibri"/>
                <a:cs typeface="Calibri"/>
              </a:rPr>
              <a:t> microfibril </a:t>
            </a:r>
            <a:r>
              <a:rPr sz="1200" spc="20" dirty="0">
                <a:latin typeface="Calibri"/>
                <a:cs typeface="Calibri"/>
              </a:rPr>
              <a:t>formation</a:t>
            </a:r>
            <a:endParaRPr sz="1200">
              <a:latin typeface="Calibri"/>
              <a:cs typeface="Calibri"/>
            </a:endParaRPr>
          </a:p>
          <a:p>
            <a:pPr marL="12700" marR="7620" indent="448945" algn="just">
              <a:lnSpc>
                <a:spcPts val="2070"/>
              </a:lnSpc>
              <a:spcBef>
                <a:spcPts val="155"/>
              </a:spcBef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nature, cellulose does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occur as an isolated molecule, </a:t>
            </a:r>
            <a:r>
              <a:rPr sz="1200" dirty="0">
                <a:latin typeface="Times New Roman"/>
                <a:cs typeface="Times New Roman"/>
              </a:rPr>
              <a:t>but it is </a:t>
            </a:r>
            <a:r>
              <a:rPr sz="1200" spc="-5" dirty="0">
                <a:latin typeface="Times New Roman"/>
                <a:cs typeface="Times New Roman"/>
              </a:rPr>
              <a:t>found as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assemblies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individual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fiber-like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because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marL="12700" marR="8890" algn="just">
              <a:lnSpc>
                <a:spcPts val="206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polymerized as </a:t>
            </a:r>
            <a:r>
              <a:rPr sz="1200" dirty="0">
                <a:latin typeface="Times New Roman"/>
                <a:cs typeface="Times New Roman"/>
              </a:rPr>
              <a:t>individual </a:t>
            </a:r>
            <a:r>
              <a:rPr sz="1200" spc="-5" dirty="0">
                <a:latin typeface="Times New Roman"/>
                <a:cs typeface="Times New Roman"/>
              </a:rPr>
              <a:t>molecules, which undergo </a:t>
            </a:r>
            <a:r>
              <a:rPr sz="1200" dirty="0">
                <a:latin typeface="Times New Roman"/>
                <a:cs typeface="Times New Roman"/>
              </a:rPr>
              <a:t>spinning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crystallization in a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hierarchical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order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site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biosynthesis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resulting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fibrillar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supramolecular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structures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(Habibi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2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2010).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way,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biosynthesis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be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described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 marR="8890" algn="just">
              <a:lnSpc>
                <a:spcPts val="2060"/>
              </a:lnSpc>
              <a:spcBef>
                <a:spcPts val="25"/>
              </a:spcBef>
            </a:pPr>
            <a:r>
              <a:rPr sz="1200" spc="-5" dirty="0">
                <a:latin typeface="Times New Roman"/>
                <a:cs typeface="Times New Roman"/>
              </a:rPr>
              <a:t>complex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sequential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multistep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phenomenon,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involving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coupled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processes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(i)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enzymatic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polymerization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individual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β</a:t>
            </a:r>
            <a:r>
              <a:rPr sz="1200" spc="-5" dirty="0">
                <a:latin typeface="Times New Roman"/>
                <a:cs typeface="Times New Roman"/>
              </a:rPr>
              <a:t>-(1,4)-</a:t>
            </a:r>
            <a:r>
              <a:rPr sz="1200" i="1" spc="-5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-glucopyranose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glucose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monomers,</a:t>
            </a:r>
            <a:endParaRPr sz="1200">
              <a:latin typeface="Times New Roman"/>
              <a:cs typeface="Times New Roman"/>
            </a:endParaRPr>
          </a:p>
          <a:p>
            <a:pPr marL="12700" marR="12065" algn="just">
              <a:lnSpc>
                <a:spcPts val="2060"/>
              </a:lnSpc>
            </a:pP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(ii)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assemble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glucan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through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spinning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crystallization,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fibrillar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supramolecular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(Dufresne,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2012).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421640"/>
            <a:ext cx="5426710" cy="460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Cellulose biosynthesis process takes </a:t>
            </a:r>
            <a:r>
              <a:rPr sz="1200" dirty="0">
                <a:latin typeface="Times New Roman"/>
                <a:cs typeface="Times New Roman"/>
              </a:rPr>
              <a:t>place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plasma membrane-bound </a:t>
            </a:r>
            <a:r>
              <a:rPr sz="1200" spc="-5" dirty="0">
                <a:latin typeface="Times New Roman"/>
                <a:cs typeface="Times New Roman"/>
              </a:rPr>
              <a:t>enzyme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cell wall, </a:t>
            </a:r>
            <a:r>
              <a:rPr sz="1200" dirty="0">
                <a:latin typeface="Times New Roman"/>
                <a:cs typeface="Times New Roman"/>
              </a:rPr>
              <a:t>known </a:t>
            </a:r>
            <a:r>
              <a:rPr sz="1200" spc="-5" dirty="0">
                <a:latin typeface="Times New Roman"/>
                <a:cs typeface="Times New Roman"/>
              </a:rPr>
              <a:t>as cellulose </a:t>
            </a:r>
            <a:r>
              <a:rPr sz="1200" dirty="0">
                <a:latin typeface="Times New Roman"/>
                <a:cs typeface="Times New Roman"/>
              </a:rPr>
              <a:t>synthase </a:t>
            </a:r>
            <a:r>
              <a:rPr sz="1200" spc="-5" dirty="0">
                <a:latin typeface="Times New Roman"/>
                <a:cs typeface="Times New Roman"/>
              </a:rPr>
              <a:t>complexes </a:t>
            </a:r>
            <a:r>
              <a:rPr sz="1200" dirty="0">
                <a:latin typeface="Times New Roman"/>
                <a:cs typeface="Times New Roman"/>
              </a:rPr>
              <a:t>(CSCs). </a:t>
            </a:r>
            <a:r>
              <a:rPr sz="1200" spc="-5" dirty="0">
                <a:latin typeface="Times New Roman"/>
                <a:cs typeface="Times New Roman"/>
              </a:rPr>
              <a:t>The CSCs have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functional specialization roles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gene </a:t>
            </a:r>
            <a:r>
              <a:rPr sz="1200" dirty="0">
                <a:latin typeface="Times New Roman"/>
                <a:cs typeface="Times New Roman"/>
              </a:rPr>
              <a:t>expression, </a:t>
            </a:r>
            <a:r>
              <a:rPr sz="1200" spc="-5" dirty="0">
                <a:latin typeface="Times New Roman"/>
                <a:cs typeface="Times New Roman"/>
              </a:rPr>
              <a:t>regulation and </a:t>
            </a:r>
            <a:r>
              <a:rPr sz="1200" dirty="0">
                <a:latin typeface="Times New Roman"/>
                <a:cs typeface="Times New Roman"/>
              </a:rPr>
              <a:t>catalytic </a:t>
            </a:r>
            <a:r>
              <a:rPr sz="1200" spc="-5" dirty="0">
                <a:latin typeface="Times New Roman"/>
                <a:cs typeface="Times New Roman"/>
              </a:rPr>
              <a:t>functions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(Festucci-buselli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2007). </a:t>
            </a:r>
            <a:r>
              <a:rPr sz="1200" dirty="0">
                <a:latin typeface="Times New Roman"/>
                <a:cs typeface="Times New Roman"/>
              </a:rPr>
              <a:t>The model proposed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Delmer and </a:t>
            </a:r>
            <a:r>
              <a:rPr sz="1200" dirty="0">
                <a:latin typeface="Times New Roman"/>
                <a:cs typeface="Times New Roman"/>
              </a:rPr>
              <a:t>Amor </a:t>
            </a:r>
            <a:r>
              <a:rPr sz="1200" spc="-5" dirty="0">
                <a:latin typeface="Times New Roman"/>
                <a:cs typeface="Times New Roman"/>
              </a:rPr>
              <a:t>(Delmer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Amor,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1995)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represents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CSC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through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cytoplasmic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membrane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(Figure </a:t>
            </a:r>
            <a:r>
              <a:rPr sz="1200" dirty="0">
                <a:latin typeface="Times New Roman"/>
                <a:cs typeface="Times New Roman"/>
              </a:rPr>
              <a:t>5). This </a:t>
            </a:r>
            <a:r>
              <a:rPr sz="1200" spc="-5" dirty="0">
                <a:latin typeface="Times New Roman"/>
                <a:cs typeface="Times New Roman"/>
              </a:rPr>
              <a:t>hypothetical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describes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growth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glycosidic </a:t>
            </a:r>
            <a:r>
              <a:rPr sz="1200" dirty="0">
                <a:latin typeface="Times New Roman"/>
                <a:cs typeface="Times New Roman"/>
              </a:rPr>
              <a:t>chains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catalytic </a:t>
            </a:r>
            <a:r>
              <a:rPr sz="1200" dirty="0">
                <a:latin typeface="Times New Roman"/>
                <a:cs typeface="Times New Roman"/>
              </a:rPr>
              <a:t>role of the main </a:t>
            </a:r>
            <a:r>
              <a:rPr sz="1200" spc="-5" dirty="0">
                <a:latin typeface="Times New Roman"/>
                <a:cs typeface="Times New Roman"/>
              </a:rPr>
              <a:t>enzymes. </a:t>
            </a:r>
            <a:r>
              <a:rPr sz="1200" dirty="0">
                <a:latin typeface="Times New Roman"/>
                <a:cs typeface="Times New Roman"/>
              </a:rPr>
              <a:t>According to this model, the </a:t>
            </a:r>
            <a:r>
              <a:rPr sz="1200" spc="-5" dirty="0">
                <a:latin typeface="Times New Roman"/>
                <a:cs typeface="Times New Roman"/>
              </a:rPr>
              <a:t>polymerization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glucose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provided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enzyme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whose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family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named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cellulose</a:t>
            </a:r>
            <a:r>
              <a:rPr sz="1200" i="1" spc="-4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synthase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(CS), which </a:t>
            </a:r>
            <a:r>
              <a:rPr sz="1200" dirty="0">
                <a:latin typeface="Times New Roman"/>
                <a:cs typeface="Times New Roman"/>
              </a:rPr>
              <a:t>cannot function without the </a:t>
            </a:r>
            <a:r>
              <a:rPr sz="1200" spc="-5" dirty="0">
                <a:latin typeface="Times New Roman"/>
                <a:cs typeface="Times New Roman"/>
              </a:rPr>
              <a:t>presence </a:t>
            </a:r>
            <a:r>
              <a:rPr sz="1200" dirty="0">
                <a:latin typeface="Times New Roman"/>
                <a:cs typeface="Times New Roman"/>
              </a:rPr>
              <a:t>of another </a:t>
            </a:r>
            <a:r>
              <a:rPr sz="1200" spc="-5" dirty="0">
                <a:latin typeface="Times New Roman"/>
                <a:cs typeface="Times New Roman"/>
              </a:rPr>
              <a:t>class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enzymes called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sucrose synthase </a:t>
            </a:r>
            <a:r>
              <a:rPr sz="1200" dirty="0">
                <a:latin typeface="Times New Roman"/>
                <a:cs typeface="Times New Roman"/>
              </a:rPr>
              <a:t>(SUSY). </a:t>
            </a:r>
            <a:r>
              <a:rPr sz="1200" spc="-5" dirty="0">
                <a:latin typeface="Times New Roman"/>
                <a:cs typeface="Times New Roman"/>
              </a:rPr>
              <a:t>SUSY hydrolyzes </a:t>
            </a:r>
            <a:r>
              <a:rPr sz="1200" dirty="0">
                <a:latin typeface="Times New Roman"/>
                <a:cs typeface="Times New Roman"/>
              </a:rPr>
              <a:t>sucrose to </a:t>
            </a:r>
            <a:r>
              <a:rPr sz="1200" spc="-5" dirty="0">
                <a:latin typeface="Times New Roman"/>
                <a:cs typeface="Times New Roman"/>
              </a:rPr>
              <a:t>fructose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creating a UDP-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glucose (uridine diphosphate-glucose) </a:t>
            </a:r>
            <a:r>
              <a:rPr sz="1200" dirty="0">
                <a:latin typeface="Times New Roman"/>
                <a:cs typeface="Times New Roman"/>
              </a:rPr>
              <a:t>unit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it is within the </a:t>
            </a:r>
            <a:r>
              <a:rPr sz="1200" spc="-5" dirty="0">
                <a:latin typeface="Times New Roman"/>
                <a:cs typeface="Times New Roman"/>
              </a:rPr>
              <a:t>CS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UDP-glucose </a:t>
            </a:r>
            <a:r>
              <a:rPr sz="1200" dirty="0">
                <a:latin typeface="Times New Roman"/>
                <a:cs typeface="Times New Roman"/>
              </a:rPr>
              <a:t> unit </a:t>
            </a:r>
            <a:r>
              <a:rPr sz="1200" spc="-5" dirty="0">
                <a:latin typeface="Times New Roman"/>
                <a:cs typeface="Times New Roman"/>
              </a:rPr>
              <a:t>initiates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polymerization process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loss of the </a:t>
            </a:r>
            <a:r>
              <a:rPr sz="1200" spc="-5" dirty="0">
                <a:latin typeface="Times New Roman"/>
                <a:cs typeface="Times New Roman"/>
              </a:rPr>
              <a:t>UDP (uridine diphosphate) </a:t>
            </a:r>
            <a:r>
              <a:rPr sz="1200" dirty="0">
                <a:latin typeface="Times New Roman"/>
                <a:cs typeface="Times New Roman"/>
              </a:rPr>
              <a:t>unit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dimerization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glucose.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Afther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growing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secreted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(CSC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subunit)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crystallization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event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brought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about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protein,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top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subunit,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facilitate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alignment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promote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precise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crystallization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metastable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8286136"/>
            <a:ext cx="542417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44000"/>
              </a:lnSpc>
              <a:spcBef>
                <a:spcPts val="100"/>
              </a:spcBef>
            </a:pPr>
            <a:r>
              <a:rPr sz="1000" spc="45" dirty="0">
                <a:latin typeface="Calibri"/>
                <a:cs typeface="Calibri"/>
              </a:rPr>
              <a:t>Figure </a:t>
            </a:r>
            <a:r>
              <a:rPr sz="1000" spc="-10" dirty="0">
                <a:latin typeface="Calibri"/>
                <a:cs typeface="Calibri"/>
              </a:rPr>
              <a:t>5 </a:t>
            </a:r>
            <a:r>
              <a:rPr sz="1000" b="1" spc="-5" dirty="0">
                <a:latin typeface="Times New Roman"/>
                <a:cs typeface="Times New Roman"/>
              </a:rPr>
              <a:t>– </a:t>
            </a:r>
            <a:r>
              <a:rPr sz="1000" spc="-5" dirty="0">
                <a:latin typeface="Times New Roman"/>
                <a:cs typeface="Times New Roman"/>
              </a:rPr>
              <a:t>The Hypothetical Model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a Cellulose Synthase Complex </a:t>
            </a:r>
            <a:r>
              <a:rPr sz="1000" dirty="0">
                <a:latin typeface="Times New Roman"/>
                <a:cs typeface="Times New Roman"/>
              </a:rPr>
              <a:t>in </a:t>
            </a:r>
            <a:r>
              <a:rPr sz="1000" spc="-5" dirty="0">
                <a:latin typeface="Times New Roman"/>
                <a:cs typeface="Times New Roman"/>
              </a:rPr>
              <a:t>the Plasma Membrane (Delmer &amp;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Amor, 1995). A microfibril is synthesized via a multisubunit complex, with one unit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the complex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responsible for the polymerization, secretion, and alignment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each </a:t>
            </a:r>
            <a:r>
              <a:rPr sz="1000" dirty="0">
                <a:latin typeface="Times New Roman"/>
                <a:cs typeface="Times New Roman"/>
              </a:rPr>
              <a:t>glucan </a:t>
            </a:r>
            <a:r>
              <a:rPr sz="1000" spc="-5" dirty="0">
                <a:latin typeface="Times New Roman"/>
                <a:cs typeface="Times New Roman"/>
              </a:rPr>
              <a:t>chain. For simplicity, the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number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such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units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shown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here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complex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number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chains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formed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less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than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that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expected 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nature.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model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should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considered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purely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speculative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composite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derived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from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studies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done 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with 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variety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5" dirty="0">
                <a:latin typeface="Times New Roman"/>
                <a:cs typeface="Times New Roman"/>
              </a:rPr>
              <a:t> organisms,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including bacteria,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algae,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higher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plants.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8445" y="5233415"/>
            <a:ext cx="2791477" cy="29538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9" y="421640"/>
            <a:ext cx="5427980" cy="907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CSCs are often called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terminal complexes (TCs), </a:t>
            </a:r>
            <a:r>
              <a:rPr sz="1200" dirty="0">
                <a:latin typeface="Times New Roman"/>
                <a:cs typeface="Times New Roman"/>
              </a:rPr>
              <a:t>due to their </a:t>
            </a:r>
            <a:r>
              <a:rPr sz="1200" spc="-5" dirty="0">
                <a:latin typeface="Times New Roman"/>
                <a:cs typeface="Times New Roman"/>
              </a:rPr>
              <a:t>association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(collections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celulose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chains)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(Li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-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2014;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O’Sullivan,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1997).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microdiffraction investigation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nascent bacterial </a:t>
            </a:r>
            <a:r>
              <a:rPr sz="1200" dirty="0">
                <a:latin typeface="Times New Roman"/>
                <a:cs typeface="Times New Roman"/>
              </a:rPr>
              <a:t>cellulose </a:t>
            </a:r>
            <a:r>
              <a:rPr sz="1200" spc="-5" dirty="0">
                <a:latin typeface="Times New Roman"/>
                <a:cs typeface="Times New Roman"/>
              </a:rPr>
              <a:t>microfibrils Koyama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(1997)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showed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reducing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away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bacterium, </a:t>
            </a:r>
            <a:r>
              <a:rPr sz="1200" dirty="0">
                <a:latin typeface="Times New Roman"/>
                <a:cs typeface="Times New Roman"/>
              </a:rPr>
              <a:t>providing </a:t>
            </a:r>
            <a:r>
              <a:rPr sz="1200" spc="-5" dirty="0">
                <a:latin typeface="Times New Roman"/>
                <a:cs typeface="Times New Roman"/>
              </a:rPr>
              <a:t>evidence </a:t>
            </a:r>
            <a:r>
              <a:rPr sz="1200" dirty="0">
                <a:latin typeface="Times New Roman"/>
                <a:cs typeface="Times New Roman"/>
              </a:rPr>
              <a:t>that polymerization </a:t>
            </a:r>
            <a:r>
              <a:rPr sz="1200" spc="-5" dirty="0">
                <a:latin typeface="Times New Roman"/>
                <a:cs typeface="Times New Roman"/>
              </a:rPr>
              <a:t>takes </a:t>
            </a:r>
            <a:r>
              <a:rPr sz="1200" dirty="0">
                <a:latin typeface="Times New Roman"/>
                <a:cs typeface="Times New Roman"/>
              </a:rPr>
              <a:t>place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non-reducing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growing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chains. </a:t>
            </a:r>
            <a:r>
              <a:rPr sz="1200" dirty="0">
                <a:latin typeface="Times New Roman"/>
                <a:cs typeface="Times New Roman"/>
              </a:rPr>
              <a:t>Thus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non-reducing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tightly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associated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catalytic region </a:t>
            </a:r>
            <a:r>
              <a:rPr sz="1200" dirty="0">
                <a:latin typeface="Times New Roman"/>
                <a:cs typeface="Times New Roman"/>
              </a:rPr>
              <a:t>of TCs. TCs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made up of many </a:t>
            </a:r>
            <a:r>
              <a:rPr sz="1200" spc="-5" dirty="0">
                <a:latin typeface="Times New Roman"/>
                <a:cs typeface="Times New Roman"/>
              </a:rPr>
              <a:t>identical </a:t>
            </a:r>
            <a:r>
              <a:rPr sz="1200" dirty="0">
                <a:latin typeface="Times New Roman"/>
                <a:cs typeface="Times New Roman"/>
              </a:rPr>
              <a:t>subunits </a:t>
            </a:r>
            <a:r>
              <a:rPr sz="1200" spc="-5" dirty="0">
                <a:latin typeface="Times New Roman"/>
                <a:cs typeface="Times New Roman"/>
              </a:rPr>
              <a:t>organized into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specific geometrical arrangement,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which each </a:t>
            </a:r>
            <a:r>
              <a:rPr sz="1200" dirty="0">
                <a:latin typeface="Times New Roman"/>
                <a:cs typeface="Times New Roman"/>
              </a:rPr>
              <a:t>subunit </a:t>
            </a:r>
            <a:r>
              <a:rPr sz="1200" spc="-5" dirty="0">
                <a:latin typeface="Times New Roman"/>
                <a:cs typeface="Times New Roman"/>
              </a:rPr>
              <a:t>contains </a:t>
            </a:r>
            <a:r>
              <a:rPr sz="1200" dirty="0">
                <a:latin typeface="Times New Roman"/>
                <a:cs typeface="Times New Roman"/>
              </a:rPr>
              <a:t>multiple </a:t>
            </a:r>
            <a:r>
              <a:rPr sz="1200" spc="-5" dirty="0">
                <a:latin typeface="Times New Roman"/>
                <a:cs typeface="Times New Roman"/>
              </a:rPr>
              <a:t>catalytic </a:t>
            </a:r>
            <a:r>
              <a:rPr sz="1200" spc="5" dirty="0">
                <a:latin typeface="Times New Roman"/>
                <a:cs typeface="Times New Roman"/>
              </a:rPr>
              <a:t>sites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glucan chain polymerization </a:t>
            </a:r>
            <a:r>
              <a:rPr sz="1200" dirty="0">
                <a:latin typeface="Times New Roman"/>
                <a:cs typeface="Times New Roman"/>
              </a:rPr>
              <a:t>(Moon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2011). Although significant progress has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been </a:t>
            </a:r>
            <a:r>
              <a:rPr sz="1200" dirty="0">
                <a:latin typeface="Times New Roman"/>
                <a:cs typeface="Times New Roman"/>
              </a:rPr>
              <a:t>made in understanding the </a:t>
            </a:r>
            <a:r>
              <a:rPr sz="1200" spc="-5" dirty="0">
                <a:latin typeface="Times New Roman"/>
                <a:cs typeface="Times New Roman"/>
              </a:rPr>
              <a:t>structure and regulation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CSCs, </a:t>
            </a:r>
            <a:r>
              <a:rPr sz="1200" dirty="0">
                <a:latin typeface="Times New Roman"/>
                <a:cs typeface="Times New Roman"/>
              </a:rPr>
              <a:t>many </a:t>
            </a:r>
            <a:r>
              <a:rPr sz="1200" spc="-5" dirty="0">
                <a:latin typeface="Times New Roman"/>
                <a:cs typeface="Times New Roman"/>
              </a:rPr>
              <a:t>fundamental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aspects </a:t>
            </a:r>
            <a:r>
              <a:rPr sz="1200" dirty="0">
                <a:latin typeface="Times New Roman"/>
                <a:cs typeface="Times New Roman"/>
              </a:rPr>
              <a:t>remain to be</a:t>
            </a:r>
            <a:r>
              <a:rPr sz="1200" spc="-5" dirty="0">
                <a:latin typeface="Times New Roman"/>
                <a:cs typeface="Times New Roman"/>
              </a:rPr>
              <a:t> addressed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(Li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2014).</a:t>
            </a:r>
            <a:endParaRPr sz="120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ct val="1437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Multiple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glucan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processively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polymerized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TCs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immediately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assemble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form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supramolecular structures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parallel arrangement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glucan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requires </a:t>
            </a:r>
            <a:r>
              <a:rPr sz="1200" dirty="0">
                <a:latin typeface="Times New Roman"/>
                <a:cs typeface="Times New Roman"/>
              </a:rPr>
              <a:t>that the newly </a:t>
            </a:r>
            <a:r>
              <a:rPr sz="1200" spc="-5" dirty="0">
                <a:latin typeface="Times New Roman"/>
                <a:cs typeface="Times New Roman"/>
              </a:rPr>
              <a:t>synthesized glucan chains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i.e. </a:t>
            </a:r>
            <a:r>
              <a:rPr sz="1200" dirty="0">
                <a:latin typeface="Times New Roman"/>
                <a:cs typeface="Times New Roman"/>
              </a:rPr>
              <a:t>the growing </a:t>
            </a:r>
            <a:r>
              <a:rPr sz="1200" spc="-5" dirty="0">
                <a:latin typeface="Times New Roman"/>
                <a:cs typeface="Times New Roman"/>
              </a:rPr>
              <a:t>chains </a:t>
            </a:r>
            <a:r>
              <a:rPr sz="1200" dirty="0">
                <a:latin typeface="Times New Roman"/>
                <a:cs typeface="Times New Roman"/>
              </a:rPr>
              <a:t> within the TCs) </a:t>
            </a:r>
            <a:r>
              <a:rPr sz="1200" spc="-5" dirty="0">
                <a:latin typeface="Times New Roman"/>
                <a:cs typeface="Times New Roman"/>
              </a:rPr>
              <a:t>align </a:t>
            </a: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parallel </a:t>
            </a:r>
            <a:r>
              <a:rPr sz="1200" spc="5" dirty="0">
                <a:latin typeface="Times New Roman"/>
                <a:cs typeface="Times New Roman"/>
              </a:rPr>
              <a:t>way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pack into a specific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arrangement (cellulose I), otherwise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dirty="0">
                <a:latin typeface="Times New Roman"/>
                <a:cs typeface="Times New Roman"/>
              </a:rPr>
              <a:t>would fold into the more </a:t>
            </a:r>
            <a:r>
              <a:rPr sz="1200" spc="-5" dirty="0">
                <a:latin typeface="Times New Roman"/>
                <a:cs typeface="Times New Roman"/>
              </a:rPr>
              <a:t>thermodynamically </a:t>
            </a:r>
            <a:r>
              <a:rPr sz="1200" dirty="0">
                <a:latin typeface="Times New Roman"/>
                <a:cs typeface="Times New Roman"/>
              </a:rPr>
              <a:t> stable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II</a:t>
            </a:r>
            <a:r>
              <a:rPr sz="1200" spc="5" dirty="0">
                <a:latin typeface="Times New Roman"/>
                <a:cs typeface="Times New Roman"/>
              </a:rPr>
              <a:t> or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simply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exist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non-crystalline</a:t>
            </a:r>
            <a:r>
              <a:rPr sz="1200" dirty="0">
                <a:latin typeface="Times New Roman"/>
                <a:cs typeface="Times New Roman"/>
              </a:rPr>
              <a:t> cellulose.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Hence,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although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polymerization and crystallization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separate </a:t>
            </a:r>
            <a:r>
              <a:rPr sz="1200" dirty="0">
                <a:latin typeface="Times New Roman"/>
                <a:cs typeface="Times New Roman"/>
              </a:rPr>
              <a:t>events, it is </a:t>
            </a:r>
            <a:r>
              <a:rPr sz="1200" spc="-5" dirty="0">
                <a:latin typeface="Times New Roman"/>
                <a:cs typeface="Times New Roman"/>
              </a:rPr>
              <a:t>believed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crystallization </a:t>
            </a:r>
            <a:r>
              <a:rPr sz="1200" dirty="0">
                <a:latin typeface="Times New Roman"/>
                <a:cs typeface="Times New Roman"/>
              </a:rPr>
              <a:t> follows very closely the </a:t>
            </a:r>
            <a:r>
              <a:rPr sz="1200" spc="-5" dirty="0">
                <a:latin typeface="Times New Roman"/>
                <a:cs typeface="Times New Roman"/>
              </a:rPr>
              <a:t>polymerization </a:t>
            </a:r>
            <a:r>
              <a:rPr sz="1200" dirty="0">
                <a:latin typeface="Times New Roman"/>
                <a:cs typeface="Times New Roman"/>
              </a:rPr>
              <a:t>in a way that </a:t>
            </a:r>
            <a:r>
              <a:rPr sz="1200" spc="-5" dirty="0">
                <a:latin typeface="Times New Roman"/>
                <a:cs typeface="Times New Roman"/>
              </a:rPr>
              <a:t>allows </a:t>
            </a:r>
            <a:r>
              <a:rPr sz="1200" dirty="0">
                <a:latin typeface="Times New Roman"/>
                <a:cs typeface="Times New Roman"/>
              </a:rPr>
              <a:t>the enzyme </a:t>
            </a:r>
            <a:r>
              <a:rPr sz="1200" spc="-5" dirty="0">
                <a:latin typeface="Times New Roman"/>
                <a:cs typeface="Times New Roman"/>
              </a:rPr>
              <a:t>complex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govern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dirty="0">
                <a:latin typeface="Times New Roman"/>
                <a:cs typeface="Times New Roman"/>
              </a:rPr>
              <a:t>form of the microfibril </a:t>
            </a:r>
            <a:r>
              <a:rPr sz="1200" spc="-5" dirty="0">
                <a:latin typeface="Times New Roman"/>
                <a:cs typeface="Times New Roman"/>
              </a:rPr>
              <a:t>(Li </a:t>
            </a:r>
            <a:r>
              <a:rPr sz="1200" i="1" dirty="0">
                <a:latin typeface="Times New Roman"/>
                <a:cs typeface="Times New Roman"/>
              </a:rPr>
              <a:t>et al.</a:t>
            </a:r>
            <a:r>
              <a:rPr sz="1200" dirty="0">
                <a:latin typeface="Times New Roman"/>
                <a:cs typeface="Times New Roman"/>
              </a:rPr>
              <a:t>, 2014; </a:t>
            </a:r>
            <a:r>
              <a:rPr sz="1200" spc="-5" dirty="0">
                <a:latin typeface="Times New Roman"/>
                <a:cs typeface="Times New Roman"/>
              </a:rPr>
              <a:t>O’Sullivan, 1997; </a:t>
            </a:r>
            <a:r>
              <a:rPr sz="1200" dirty="0">
                <a:latin typeface="Times New Roman"/>
                <a:cs typeface="Times New Roman"/>
              </a:rPr>
              <a:t>Saxena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Brown,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2005).</a:t>
            </a:r>
            <a:endParaRPr sz="1200">
              <a:latin typeface="Times New Roman"/>
              <a:cs typeface="Times New Roman"/>
            </a:endParaRPr>
          </a:p>
          <a:p>
            <a:pPr marL="12700" marR="5715" indent="448945" algn="just">
              <a:lnSpc>
                <a:spcPct val="1437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Cousins &amp; </a:t>
            </a:r>
            <a:r>
              <a:rPr sz="1200" spc="-5" dirty="0">
                <a:latin typeface="Times New Roman"/>
                <a:cs typeface="Times New Roman"/>
              </a:rPr>
              <a:t>Brown </a:t>
            </a:r>
            <a:r>
              <a:rPr sz="1200" dirty="0">
                <a:latin typeface="Times New Roman"/>
                <a:cs typeface="Times New Roman"/>
              </a:rPr>
              <a:t>(1995) </a:t>
            </a:r>
            <a:r>
              <a:rPr sz="1200" spc="-5" dirty="0">
                <a:latin typeface="Times New Roman"/>
                <a:cs typeface="Times New Roman"/>
              </a:rPr>
              <a:t>have proposed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general four-stage </a:t>
            </a:r>
            <a:r>
              <a:rPr sz="1200" dirty="0">
                <a:latin typeface="Times New Roman"/>
                <a:cs typeface="Times New Roman"/>
              </a:rPr>
              <a:t>model to </a:t>
            </a:r>
            <a:r>
              <a:rPr sz="1200" spc="-5" dirty="0">
                <a:latin typeface="Times New Roman"/>
                <a:cs typeface="Times New Roman"/>
              </a:rPr>
              <a:t>describe </a:t>
            </a:r>
            <a:r>
              <a:rPr sz="1200" dirty="0">
                <a:latin typeface="Times New Roman"/>
                <a:cs typeface="Times New Roman"/>
              </a:rPr>
              <a:t> the </a:t>
            </a:r>
            <a:r>
              <a:rPr sz="1200" spc="-5" dirty="0">
                <a:latin typeface="Times New Roman"/>
                <a:cs typeface="Times New Roman"/>
              </a:rPr>
              <a:t>microfibril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formation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glucose monomers (Figure </a:t>
            </a:r>
            <a:r>
              <a:rPr sz="1200" dirty="0">
                <a:latin typeface="Times New Roman"/>
                <a:cs typeface="Times New Roman"/>
              </a:rPr>
              <a:t>6). The </a:t>
            </a:r>
            <a:r>
              <a:rPr sz="1200" spc="-5" dirty="0">
                <a:latin typeface="Times New Roman"/>
                <a:cs typeface="Times New Roman"/>
              </a:rPr>
              <a:t>first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stage </a:t>
            </a:r>
            <a:r>
              <a:rPr sz="1200" dirty="0">
                <a:latin typeface="Times New Roman"/>
                <a:cs typeface="Times New Roman"/>
              </a:rPr>
              <a:t>is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enzymatic polymerization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glucan chains from glucose </a:t>
            </a:r>
            <a:r>
              <a:rPr sz="1200" dirty="0">
                <a:latin typeface="Times New Roman"/>
                <a:cs typeface="Times New Roman"/>
              </a:rPr>
              <a:t>monomers </a:t>
            </a:r>
            <a:r>
              <a:rPr sz="1200" spc="-5" dirty="0">
                <a:latin typeface="Times New Roman"/>
                <a:cs typeface="Times New Roman"/>
              </a:rPr>
              <a:t>(Figure </a:t>
            </a:r>
            <a:r>
              <a:rPr sz="1200" dirty="0">
                <a:latin typeface="Times New Roman"/>
                <a:cs typeface="Times New Roman"/>
              </a:rPr>
              <a:t>6, step 1).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Just </a:t>
            </a:r>
            <a:r>
              <a:rPr sz="1200" spc="-5" dirty="0">
                <a:latin typeface="Times New Roman"/>
                <a:cs typeface="Times New Roman"/>
              </a:rPr>
              <a:t>after </a:t>
            </a:r>
            <a:r>
              <a:rPr sz="1200" dirty="0">
                <a:latin typeface="Times New Roman"/>
                <a:cs typeface="Times New Roman"/>
              </a:rPr>
              <a:t>the extrusion of the </a:t>
            </a:r>
            <a:r>
              <a:rPr sz="1200" spc="-5" dirty="0">
                <a:latin typeface="Times New Roman"/>
                <a:cs typeface="Times New Roman"/>
              </a:rPr>
              <a:t>glucan chains </a:t>
            </a:r>
            <a:r>
              <a:rPr sz="1200" dirty="0">
                <a:latin typeface="Times New Roman"/>
                <a:cs typeface="Times New Roman"/>
              </a:rPr>
              <a:t>from the </a:t>
            </a:r>
            <a:r>
              <a:rPr sz="1200" spc="-5" dirty="0">
                <a:latin typeface="Times New Roman"/>
                <a:cs typeface="Times New Roman"/>
              </a:rPr>
              <a:t>enzyme’s </a:t>
            </a:r>
            <a:r>
              <a:rPr sz="1200" dirty="0">
                <a:latin typeface="Times New Roman"/>
                <a:cs typeface="Times New Roman"/>
              </a:rPr>
              <a:t>catalytic </a:t>
            </a:r>
            <a:r>
              <a:rPr sz="1200" spc="-5" dirty="0">
                <a:latin typeface="Times New Roman"/>
                <a:cs typeface="Times New Roman"/>
              </a:rPr>
              <a:t>site </a:t>
            </a:r>
            <a:r>
              <a:rPr sz="1200" dirty="0">
                <a:latin typeface="Times New Roman"/>
                <a:cs typeface="Times New Roman"/>
              </a:rPr>
              <a:t>in TCs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subunit, the </a:t>
            </a:r>
            <a:r>
              <a:rPr sz="1200" spc="-5" dirty="0">
                <a:latin typeface="Times New Roman"/>
                <a:cs typeface="Times New Roman"/>
              </a:rPr>
              <a:t>second </a:t>
            </a:r>
            <a:r>
              <a:rPr sz="1200" dirty="0">
                <a:latin typeface="Times New Roman"/>
                <a:cs typeface="Times New Roman"/>
              </a:rPr>
              <a:t>stage </a:t>
            </a:r>
            <a:r>
              <a:rPr sz="1200" spc="-5" dirty="0">
                <a:latin typeface="Times New Roman"/>
                <a:cs typeface="Times New Roman"/>
              </a:rPr>
              <a:t>consists </a:t>
            </a:r>
            <a:r>
              <a:rPr sz="1200" dirty="0">
                <a:latin typeface="Times New Roman"/>
                <a:cs typeface="Times New Roman"/>
              </a:rPr>
              <a:t>in the self-assembly of the chains via </a:t>
            </a:r>
            <a:r>
              <a:rPr sz="1200" spc="-5" dirty="0">
                <a:latin typeface="Times New Roman"/>
                <a:cs typeface="Times New Roman"/>
              </a:rPr>
              <a:t>van der Waals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forces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perperdicularly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planes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glucopyranose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rings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‘‘minisheet’’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parallely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stacked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(Figure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step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2).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next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step,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“minisheets”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pass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interior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enzyme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complex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subunit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true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exterior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cell, </a:t>
            </a:r>
            <a:r>
              <a:rPr sz="1200" dirty="0">
                <a:latin typeface="Times New Roman"/>
                <a:cs typeface="Times New Roman"/>
              </a:rPr>
              <a:t>these </a:t>
            </a:r>
            <a:r>
              <a:rPr sz="1200" spc="-5" dirty="0">
                <a:latin typeface="Times New Roman"/>
                <a:cs typeface="Times New Roman"/>
              </a:rPr>
              <a:t>cellulose “minisheets” are held together side-by-side through hydrogen </a:t>
            </a:r>
            <a:r>
              <a:rPr sz="1200" dirty="0">
                <a:latin typeface="Times New Roman"/>
                <a:cs typeface="Times New Roman"/>
              </a:rPr>
              <a:t> bonds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elementary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fibrils,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also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known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nanofibrils,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where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highly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ordered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regions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(the </a:t>
            </a:r>
            <a:r>
              <a:rPr sz="1200" spc="-5" dirty="0">
                <a:latin typeface="Times New Roman"/>
                <a:cs typeface="Times New Roman"/>
              </a:rPr>
              <a:t>crystallites) alternate </a:t>
            </a:r>
            <a:r>
              <a:rPr sz="1200" dirty="0">
                <a:latin typeface="Times New Roman"/>
                <a:cs typeface="Times New Roman"/>
              </a:rPr>
              <a:t>with less </a:t>
            </a:r>
            <a:r>
              <a:rPr sz="1200" spc="-5" dirty="0">
                <a:latin typeface="Times New Roman"/>
                <a:cs typeface="Times New Roman"/>
              </a:rPr>
              <a:t>organized ones (amorphous regions) (Figure </a:t>
            </a:r>
            <a:r>
              <a:rPr sz="1200" dirty="0">
                <a:latin typeface="Times New Roman"/>
                <a:cs typeface="Times New Roman"/>
              </a:rPr>
              <a:t>6, step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3).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last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stage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elementary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fibrils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TC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subunits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join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together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2" y="421640"/>
            <a:ext cx="5426075" cy="92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6350">
              <a:lnSpc>
                <a:spcPct val="144300"/>
              </a:lnSpc>
            </a:pPr>
            <a:r>
              <a:rPr sz="1200" spc="-5" dirty="0">
                <a:latin typeface="Times New Roman"/>
                <a:cs typeface="Times New Roman"/>
              </a:rPr>
              <a:t>either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macrofibrils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(Figure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6,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step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4),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depending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organism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(Dufresne,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2012;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Moon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 </a:t>
            </a:r>
            <a:r>
              <a:rPr sz="1200" dirty="0">
                <a:latin typeface="Times New Roman"/>
                <a:cs typeface="Times New Roman"/>
              </a:rPr>
              <a:t>2011;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Cousins &amp;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Brown,</a:t>
            </a:r>
            <a:r>
              <a:rPr sz="1200" dirty="0">
                <a:latin typeface="Times New Roman"/>
                <a:cs typeface="Times New Roman"/>
              </a:rPr>
              <a:t> 1995;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Saxena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Brown,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2005).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06" y="4198142"/>
            <a:ext cx="5426710" cy="202120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15"/>
              </a:spcBef>
            </a:pPr>
            <a:r>
              <a:rPr sz="1000" spc="45" dirty="0">
                <a:latin typeface="Calibri"/>
                <a:cs typeface="Calibri"/>
              </a:rPr>
              <a:t>Figure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6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–</a:t>
            </a:r>
            <a:r>
              <a:rPr sz="1000" b="1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general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proposed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model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for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stages</a:t>
            </a:r>
            <a:r>
              <a:rPr sz="1000" spc="5" dirty="0">
                <a:latin typeface="Times New Roman"/>
                <a:cs typeface="Times New Roman"/>
              </a:rPr>
              <a:t> of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microfibril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formation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during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celulose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biosynthesis:</a:t>
            </a:r>
            <a:endParaRPr sz="1000">
              <a:latin typeface="Times New Roman"/>
              <a:cs typeface="Times New Roman"/>
            </a:endParaRPr>
          </a:p>
          <a:p>
            <a:pPr marL="12700" marR="6350" algn="just">
              <a:lnSpc>
                <a:spcPts val="1730"/>
              </a:lnSpc>
              <a:spcBef>
                <a:spcPts val="130"/>
              </a:spcBef>
            </a:pPr>
            <a:r>
              <a:rPr sz="1000" dirty="0">
                <a:latin typeface="Times New Roman"/>
                <a:cs typeface="Times New Roman"/>
              </a:rPr>
              <a:t>(1) </a:t>
            </a:r>
            <a:r>
              <a:rPr sz="1000" spc="-5" dirty="0">
                <a:latin typeface="Times New Roman"/>
                <a:cs typeface="Times New Roman"/>
              </a:rPr>
              <a:t>glucose monomers </a:t>
            </a:r>
            <a:r>
              <a:rPr sz="1000" dirty="0">
                <a:latin typeface="Times New Roman"/>
                <a:cs typeface="Times New Roman"/>
              </a:rPr>
              <a:t>are </a:t>
            </a:r>
            <a:r>
              <a:rPr sz="1000" spc="-5" dirty="0">
                <a:latin typeface="Times New Roman"/>
                <a:cs typeface="Times New Roman"/>
              </a:rPr>
              <a:t>polymerized enzymatically from catalytic sites </a:t>
            </a:r>
            <a:r>
              <a:rPr sz="1000" dirty="0">
                <a:latin typeface="Times New Roman"/>
                <a:cs typeface="Times New Roman"/>
              </a:rPr>
              <a:t>in </a:t>
            </a:r>
            <a:r>
              <a:rPr sz="1000" spc="-5" dirty="0">
                <a:latin typeface="Times New Roman"/>
                <a:cs typeface="Times New Roman"/>
              </a:rPr>
              <a:t>the enzyme complex subunits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to form glucan chains; </a:t>
            </a:r>
            <a:r>
              <a:rPr sz="1000" dirty="0">
                <a:latin typeface="Times New Roman"/>
                <a:cs typeface="Times New Roman"/>
              </a:rPr>
              <a:t>(2) </a:t>
            </a:r>
            <a:r>
              <a:rPr sz="1000" spc="-5" dirty="0">
                <a:latin typeface="Times New Roman"/>
                <a:cs typeface="Times New Roman"/>
              </a:rPr>
              <a:t>the glucan chains associate via van </a:t>
            </a:r>
            <a:r>
              <a:rPr sz="1000" dirty="0">
                <a:latin typeface="Times New Roman"/>
                <a:cs typeface="Times New Roman"/>
              </a:rPr>
              <a:t>der </a:t>
            </a:r>
            <a:r>
              <a:rPr sz="1000" spc="-5" dirty="0">
                <a:latin typeface="Times New Roman"/>
                <a:cs typeface="Times New Roman"/>
              </a:rPr>
              <a:t>Waals forces to form </a:t>
            </a:r>
            <a:r>
              <a:rPr sz="1000" dirty="0">
                <a:latin typeface="Times New Roman"/>
                <a:cs typeface="Times New Roman"/>
              </a:rPr>
              <a:t>mini-sheets; (3)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minisheets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associate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hydrogen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bond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to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form</a:t>
            </a:r>
            <a:r>
              <a:rPr sz="1000" dirty="0">
                <a:latin typeface="Times New Roman"/>
                <a:cs typeface="Times New Roman"/>
              </a:rPr>
              <a:t> elementary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fibrils;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(4)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several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minicrystals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associate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Times New Roman"/>
                <a:cs typeface="Times New Roman"/>
              </a:rPr>
              <a:t>to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form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microfibril.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Figure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adapted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from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Cousins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&amp; Brown</a:t>
            </a:r>
            <a:r>
              <a:rPr sz="1000" dirty="0">
                <a:latin typeface="Times New Roman"/>
                <a:cs typeface="Times New Roman"/>
              </a:rPr>
              <a:t> (1995).</a:t>
            </a:r>
            <a:endParaRPr sz="100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ct val="143800"/>
              </a:lnSpc>
              <a:spcBef>
                <a:spcPts val="880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geometrical configuration and </a:t>
            </a:r>
            <a:r>
              <a:rPr sz="1200" dirty="0">
                <a:latin typeface="Times New Roman"/>
                <a:cs typeface="Times New Roman"/>
              </a:rPr>
              <a:t>the number of </a:t>
            </a:r>
            <a:r>
              <a:rPr sz="1200" spc="-5" dirty="0">
                <a:latin typeface="Times New Roman"/>
                <a:cs typeface="Times New Roman"/>
              </a:rPr>
              <a:t>catalytic sites </a:t>
            </a:r>
            <a:r>
              <a:rPr sz="1200" dirty="0">
                <a:latin typeface="Times New Roman"/>
                <a:cs typeface="Times New Roman"/>
              </a:rPr>
              <a:t>of the subunits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 the </a:t>
            </a:r>
            <a:r>
              <a:rPr sz="1200" spc="-5" dirty="0">
                <a:latin typeface="Times New Roman"/>
                <a:cs typeface="Times New Roman"/>
              </a:rPr>
              <a:t>TC, </a:t>
            </a:r>
            <a:r>
              <a:rPr sz="1200" dirty="0">
                <a:latin typeface="Times New Roman"/>
                <a:cs typeface="Times New Roman"/>
              </a:rPr>
              <a:t>both of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vary between </a:t>
            </a:r>
            <a:r>
              <a:rPr sz="1200" spc="-5" dirty="0">
                <a:latin typeface="Times New Roman"/>
                <a:cs typeface="Times New Roman"/>
              </a:rPr>
              <a:t>organisms (Figure </a:t>
            </a:r>
            <a:r>
              <a:rPr sz="1200" dirty="0">
                <a:latin typeface="Times New Roman"/>
                <a:cs typeface="Times New Roman"/>
              </a:rPr>
              <a:t>7), </a:t>
            </a:r>
            <a:r>
              <a:rPr sz="1200" spc="-5" dirty="0">
                <a:latin typeface="Times New Roman"/>
                <a:cs typeface="Times New Roman"/>
              </a:rPr>
              <a:t>dictate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aggregation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process,</a:t>
            </a:r>
            <a:r>
              <a:rPr sz="1200" dirty="0">
                <a:latin typeface="Times New Roman"/>
                <a:cs typeface="Times New Roman"/>
              </a:rPr>
              <a:t> and thus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resulting</a:t>
            </a:r>
            <a:r>
              <a:rPr sz="1200" spc="-5" dirty="0">
                <a:latin typeface="Times New Roman"/>
                <a:cs typeface="Times New Roman"/>
              </a:rPr>
              <a:t> supramolecular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096" y="8561980"/>
            <a:ext cx="5423535" cy="68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4500"/>
              </a:lnSpc>
              <a:spcBef>
                <a:spcPts val="95"/>
              </a:spcBef>
            </a:pPr>
            <a:r>
              <a:rPr sz="1000" spc="45" dirty="0">
                <a:latin typeface="Calibri"/>
                <a:cs typeface="Calibri"/>
              </a:rPr>
              <a:t>Figure </a:t>
            </a:r>
            <a:r>
              <a:rPr sz="1000" spc="-10" dirty="0">
                <a:latin typeface="Calibri"/>
                <a:cs typeface="Calibri"/>
              </a:rPr>
              <a:t>7 </a:t>
            </a:r>
            <a:r>
              <a:rPr sz="1000" b="1" spc="-5" dirty="0">
                <a:latin typeface="Times New Roman"/>
                <a:cs typeface="Times New Roman"/>
              </a:rPr>
              <a:t>– </a:t>
            </a:r>
            <a:r>
              <a:rPr sz="1000" spc="-5" dirty="0">
                <a:latin typeface="Times New Roman"/>
                <a:cs typeface="Times New Roman"/>
              </a:rPr>
              <a:t>Schematics </a:t>
            </a:r>
            <a:r>
              <a:rPr sz="1000" dirty="0">
                <a:latin typeface="Times New Roman"/>
                <a:cs typeface="Times New Roman"/>
              </a:rPr>
              <a:t>of rosette </a:t>
            </a:r>
            <a:r>
              <a:rPr sz="1000" spc="-5" dirty="0">
                <a:latin typeface="Times New Roman"/>
                <a:cs typeface="Times New Roman"/>
              </a:rPr>
              <a:t>and linear TCs, for (a) </a:t>
            </a:r>
            <a:r>
              <a:rPr sz="1000" spc="-10" dirty="0">
                <a:latin typeface="Times New Roman"/>
                <a:cs typeface="Times New Roman"/>
              </a:rPr>
              <a:t>wood </a:t>
            </a:r>
            <a:r>
              <a:rPr sz="1000" spc="-5" dirty="0">
                <a:latin typeface="Times New Roman"/>
                <a:cs typeface="Times New Roman"/>
              </a:rPr>
              <a:t>(6 chains/subunit), </a:t>
            </a:r>
            <a:r>
              <a:rPr sz="1000" dirty="0">
                <a:latin typeface="Times New Roman"/>
                <a:cs typeface="Times New Roman"/>
              </a:rPr>
              <a:t>(b) </a:t>
            </a:r>
            <a:r>
              <a:rPr sz="1000" spc="-5" dirty="0">
                <a:latin typeface="Times New Roman"/>
                <a:cs typeface="Times New Roman"/>
              </a:rPr>
              <a:t>green algae (Valonia)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(10–12 chains/subunit), and (c) bacterial (Acetobacter) (16 chains/subunit). Each </a:t>
            </a:r>
            <a:r>
              <a:rPr sz="1000" dirty="0">
                <a:latin typeface="Times New Roman"/>
                <a:cs typeface="Times New Roman"/>
              </a:rPr>
              <a:t>dark </a:t>
            </a:r>
            <a:r>
              <a:rPr sz="1000" spc="-5" dirty="0">
                <a:latin typeface="Times New Roman"/>
                <a:cs typeface="Times New Roman"/>
              </a:rPr>
              <a:t>circle represents a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single subunit.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Adapted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from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Moon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et</a:t>
            </a:r>
            <a:r>
              <a:rPr sz="1000" i="1" dirty="0">
                <a:latin typeface="Times New Roman"/>
                <a:cs typeface="Times New Roman"/>
              </a:rPr>
              <a:t> al.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(2011).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6736" y="1665423"/>
            <a:ext cx="3174217" cy="23445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3660" y="6471566"/>
            <a:ext cx="2198633" cy="197377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4" y="421640"/>
            <a:ext cx="5426710" cy="880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 indent="487045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So,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biosynthesis is highly specific to the organism producing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cellulose. For example,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trees and </a:t>
            </a:r>
            <a:r>
              <a:rPr sz="1200" dirty="0">
                <a:latin typeface="Times New Roman"/>
                <a:cs typeface="Times New Roman"/>
              </a:rPr>
              <a:t>plants the TC is </a:t>
            </a:r>
            <a:r>
              <a:rPr sz="1200" spc="-5" dirty="0">
                <a:latin typeface="Times New Roman"/>
                <a:cs typeface="Times New Roman"/>
              </a:rPr>
              <a:t>proposed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organized </a:t>
            </a:r>
            <a:r>
              <a:rPr sz="1200" dirty="0">
                <a:latin typeface="Times New Roman"/>
                <a:cs typeface="Times New Roman"/>
              </a:rPr>
              <a:t>of 6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identical </a:t>
            </a:r>
            <a:r>
              <a:rPr sz="1200" dirty="0">
                <a:latin typeface="Times New Roman"/>
                <a:cs typeface="Times New Roman"/>
              </a:rPr>
              <a:t>subunits in </a:t>
            </a:r>
            <a:r>
              <a:rPr sz="1200" spc="-5" dirty="0">
                <a:latin typeface="Times New Roman"/>
                <a:cs typeface="Times New Roman"/>
              </a:rPr>
              <a:t>hexagonal symmetry, </a:t>
            </a:r>
            <a:r>
              <a:rPr sz="1200" dirty="0">
                <a:latin typeface="Times New Roman"/>
                <a:cs typeface="Times New Roman"/>
              </a:rPr>
              <a:t>known </a:t>
            </a:r>
            <a:r>
              <a:rPr sz="1200" spc="-5" dirty="0">
                <a:latin typeface="Times New Roman"/>
                <a:cs typeface="Times New Roman"/>
              </a:rPr>
              <a:t>as rosette structure,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subunit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composed </a:t>
            </a:r>
            <a:r>
              <a:rPr sz="1200" dirty="0">
                <a:latin typeface="Times New Roman"/>
                <a:cs typeface="Times New Roman"/>
              </a:rPr>
              <a:t>of 6 </a:t>
            </a:r>
            <a:r>
              <a:rPr sz="1200" spc="-5" dirty="0">
                <a:latin typeface="Times New Roman"/>
                <a:cs typeface="Times New Roman"/>
              </a:rPr>
              <a:t>catalytic sites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cellulose chain polymerization, so each </a:t>
            </a:r>
            <a:r>
              <a:rPr sz="1200" dirty="0">
                <a:latin typeface="Times New Roman"/>
                <a:cs typeface="Times New Roman"/>
              </a:rPr>
              <a:t>TC </a:t>
            </a:r>
            <a:r>
              <a:rPr sz="1200" spc="-5" dirty="0">
                <a:latin typeface="Times New Roman"/>
                <a:cs typeface="Times New Roman"/>
              </a:rPr>
              <a:t>subunit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produces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linear “minisheet” </a:t>
            </a:r>
            <a:r>
              <a:rPr sz="1200" dirty="0">
                <a:latin typeface="Times New Roman"/>
                <a:cs typeface="Times New Roman"/>
              </a:rPr>
              <a:t>of 6 </a:t>
            </a:r>
            <a:r>
              <a:rPr sz="1200" spc="-5" dirty="0">
                <a:latin typeface="Times New Roman"/>
                <a:cs typeface="Times New Roman"/>
              </a:rPr>
              <a:t>cellulose chains. From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single </a:t>
            </a:r>
            <a:r>
              <a:rPr sz="1200" dirty="0">
                <a:latin typeface="Times New Roman"/>
                <a:cs typeface="Times New Roman"/>
              </a:rPr>
              <a:t>TC, the </a:t>
            </a:r>
            <a:r>
              <a:rPr sz="1200" spc="-5" dirty="0">
                <a:latin typeface="Times New Roman"/>
                <a:cs typeface="Times New Roman"/>
              </a:rPr>
              <a:t>assembly </a:t>
            </a:r>
            <a:r>
              <a:rPr sz="1200" dirty="0">
                <a:latin typeface="Times New Roman"/>
                <a:cs typeface="Times New Roman"/>
              </a:rPr>
              <a:t>of 6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“minisheets”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results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elementary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fibril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with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36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chains,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square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cross-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section </a:t>
            </a:r>
            <a:r>
              <a:rPr sz="1200" dirty="0">
                <a:latin typeface="Times New Roman"/>
                <a:cs typeface="Times New Roman"/>
              </a:rPr>
              <a:t>~3–5 nm in size </a:t>
            </a:r>
            <a:r>
              <a:rPr sz="1200" spc="-5" dirty="0">
                <a:latin typeface="Times New Roman"/>
                <a:cs typeface="Times New Roman"/>
              </a:rPr>
              <a:t>and contains </a:t>
            </a:r>
            <a:r>
              <a:rPr sz="1200" dirty="0">
                <a:latin typeface="Times New Roman"/>
                <a:cs typeface="Times New Roman"/>
              </a:rPr>
              <a:t>both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spc="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amorphous </a:t>
            </a:r>
            <a:r>
              <a:rPr sz="1200" dirty="0">
                <a:latin typeface="Times New Roman"/>
                <a:cs typeface="Times New Roman"/>
              </a:rPr>
              <a:t>regions (Moon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 al. </a:t>
            </a:r>
            <a:r>
              <a:rPr sz="1200" spc="-5" dirty="0">
                <a:latin typeface="Times New Roman"/>
                <a:cs typeface="Times New Roman"/>
              </a:rPr>
              <a:t>2011). </a:t>
            </a:r>
            <a:r>
              <a:rPr sz="1200" dirty="0">
                <a:latin typeface="Times New Roman"/>
                <a:cs typeface="Times New Roman"/>
              </a:rPr>
              <a:t>These elementary </a:t>
            </a:r>
            <a:r>
              <a:rPr sz="1200" spc="-5" dirty="0">
                <a:latin typeface="Times New Roman"/>
                <a:cs typeface="Times New Roman"/>
              </a:rPr>
              <a:t>fibrils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nanofibrils are guessed </a:t>
            </a:r>
            <a:r>
              <a:rPr sz="1200" dirty="0">
                <a:latin typeface="Times New Roman"/>
                <a:cs typeface="Times New Roman"/>
              </a:rPr>
              <a:t>to be the basic building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block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multiple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elementary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fibrils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brought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together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larger </a:t>
            </a:r>
            <a:r>
              <a:rPr sz="1200" dirty="0">
                <a:latin typeface="Times New Roman"/>
                <a:cs typeface="Times New Roman"/>
              </a:rPr>
              <a:t>units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called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diameter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~20-30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length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several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micrometers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(many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times</a:t>
            </a:r>
            <a:r>
              <a:rPr sz="1200" spc="-5" dirty="0">
                <a:latin typeface="Times New Roman"/>
                <a:cs typeface="Times New Roman"/>
              </a:rPr>
              <a:t> larger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than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cross-section).</a:t>
            </a:r>
            <a:endParaRPr sz="120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ct val="1438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8 </a:t>
            </a:r>
            <a:r>
              <a:rPr sz="1200" spc="-5" dirty="0">
                <a:latin typeface="Times New Roman"/>
                <a:cs typeface="Times New Roman"/>
              </a:rPr>
              <a:t>shows </a:t>
            </a:r>
            <a:r>
              <a:rPr sz="1200" dirty="0">
                <a:latin typeface="Times New Roman"/>
                <a:cs typeface="Times New Roman"/>
              </a:rPr>
              <a:t>schematically these </a:t>
            </a:r>
            <a:r>
              <a:rPr sz="1200" spc="-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stages of the </a:t>
            </a:r>
            <a:r>
              <a:rPr sz="1200" spc="-5" dirty="0">
                <a:latin typeface="Times New Roman"/>
                <a:cs typeface="Times New Roman"/>
              </a:rPr>
              <a:t>formation </a:t>
            </a:r>
            <a:r>
              <a:rPr sz="1200" dirty="0">
                <a:latin typeface="Times New Roman"/>
                <a:cs typeface="Times New Roman"/>
              </a:rPr>
              <a:t>of a wood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microfibril.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wood, there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non-cellulosic </a:t>
            </a:r>
            <a:r>
              <a:rPr sz="1200" spc="-5" dirty="0">
                <a:latin typeface="Times New Roman"/>
                <a:cs typeface="Times New Roman"/>
              </a:rPr>
              <a:t>constituents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close contact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cell wall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they </a:t>
            </a:r>
            <a:r>
              <a:rPr sz="1200" spc="-5" dirty="0">
                <a:latin typeface="Times New Roman"/>
                <a:cs typeface="Times New Roman"/>
              </a:rPr>
              <a:t>are thought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involved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bundling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microfibrils (Figure </a:t>
            </a:r>
            <a:r>
              <a:rPr sz="1200" dirty="0">
                <a:latin typeface="Times New Roman"/>
                <a:cs typeface="Times New Roman"/>
              </a:rPr>
              <a:t>8). Unlike </a:t>
            </a:r>
            <a:r>
              <a:rPr sz="1200" spc="-5" dirty="0">
                <a:latin typeface="Times New Roman"/>
                <a:cs typeface="Times New Roman"/>
              </a:rPr>
              <a:t>cellulose, neither </a:t>
            </a:r>
            <a:r>
              <a:rPr sz="1200" dirty="0">
                <a:latin typeface="Times New Roman"/>
                <a:cs typeface="Times New Roman"/>
              </a:rPr>
              <a:t>of these </a:t>
            </a:r>
            <a:r>
              <a:rPr sz="1200" spc="-5" dirty="0">
                <a:latin typeface="Times New Roman"/>
                <a:cs typeface="Times New Roman"/>
              </a:rPr>
              <a:t>non-cellulosic constituents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manufactured </a:t>
            </a:r>
            <a:r>
              <a:rPr sz="1200" dirty="0">
                <a:latin typeface="Times New Roman"/>
                <a:cs typeface="Times New Roman"/>
              </a:rPr>
              <a:t>directly in the </a:t>
            </a:r>
            <a:r>
              <a:rPr sz="1200" spc="-5" dirty="0">
                <a:latin typeface="Times New Roman"/>
                <a:cs typeface="Times New Roman"/>
              </a:rPr>
              <a:t>cell wall, </a:t>
            </a:r>
            <a:r>
              <a:rPr sz="1200" dirty="0">
                <a:latin typeface="Times New Roman"/>
                <a:cs typeface="Times New Roman"/>
              </a:rPr>
              <a:t>but both follow the more </a:t>
            </a:r>
            <a:r>
              <a:rPr sz="1200" spc="-5" dirty="0">
                <a:latin typeface="Times New Roman"/>
                <a:cs typeface="Times New Roman"/>
              </a:rPr>
              <a:t>traditional </a:t>
            </a:r>
            <a:r>
              <a:rPr sz="1200" dirty="0">
                <a:latin typeface="Times New Roman"/>
                <a:cs typeface="Times New Roman"/>
              </a:rPr>
              <a:t>intracellular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synthesis followed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secretion. So, </a:t>
            </a:r>
            <a:r>
              <a:rPr sz="1200" dirty="0">
                <a:latin typeface="Times New Roman"/>
                <a:cs typeface="Times New Roman"/>
              </a:rPr>
              <a:t>the inter-fibril </a:t>
            </a:r>
            <a:r>
              <a:rPr sz="1200" spc="-5" dirty="0">
                <a:latin typeface="Times New Roman"/>
                <a:cs typeface="Times New Roman"/>
              </a:rPr>
              <a:t>space </a:t>
            </a:r>
            <a:r>
              <a:rPr sz="1200" dirty="0">
                <a:latin typeface="Times New Roman"/>
                <a:cs typeface="Times New Roman"/>
              </a:rPr>
              <a:t>within a </a:t>
            </a:r>
            <a:r>
              <a:rPr sz="1200" spc="-5" dirty="0">
                <a:latin typeface="Times New Roman"/>
                <a:cs typeface="Times New Roman"/>
              </a:rPr>
              <a:t>microfibril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viz.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space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between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elementary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fibrils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bundles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elementary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fibrils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microfibril)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 filled with </a:t>
            </a:r>
            <a:r>
              <a:rPr sz="1200" spc="-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proportions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kind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hemicelluloses, while the </a:t>
            </a:r>
            <a:r>
              <a:rPr sz="1200" spc="-5" dirty="0">
                <a:latin typeface="Times New Roman"/>
                <a:cs typeface="Times New Roman"/>
              </a:rPr>
              <a:t>microfibril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wrapped</a:t>
            </a:r>
            <a:r>
              <a:rPr sz="1200" dirty="0">
                <a:latin typeface="Times New Roman"/>
                <a:cs typeface="Times New Roman"/>
              </a:rPr>
              <a:t> with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lignin.</a:t>
            </a:r>
            <a:r>
              <a:rPr sz="1200" dirty="0">
                <a:latin typeface="Times New Roman"/>
                <a:cs typeface="Times New Roman"/>
              </a:rPr>
              <a:t> Thus,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</a:t>
            </a:r>
            <a:r>
              <a:rPr sz="1200" dirty="0">
                <a:latin typeface="Times New Roman"/>
                <a:cs typeface="Times New Roman"/>
              </a:rPr>
              <a:t> 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essentially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natural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composite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consisting </a:t>
            </a:r>
            <a:r>
              <a:rPr sz="1200" dirty="0">
                <a:latin typeface="Times New Roman"/>
                <a:cs typeface="Times New Roman"/>
              </a:rPr>
              <a:t>of elementary </a:t>
            </a:r>
            <a:r>
              <a:rPr sz="1200" spc="-5" dirty="0">
                <a:latin typeface="Times New Roman"/>
                <a:cs typeface="Times New Roman"/>
              </a:rPr>
              <a:t>fibrils embedded </a:t>
            </a: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matrix </a:t>
            </a:r>
            <a:r>
              <a:rPr sz="1200" dirty="0">
                <a:latin typeface="Times New Roman"/>
                <a:cs typeface="Times New Roman"/>
              </a:rPr>
              <a:t>of other </a:t>
            </a:r>
            <a:r>
              <a:rPr sz="1200" spc="-5" dirty="0">
                <a:latin typeface="Times New Roman"/>
                <a:cs typeface="Times New Roman"/>
              </a:rPr>
              <a:t>cell </a:t>
            </a:r>
            <a:r>
              <a:rPr sz="1200" dirty="0">
                <a:latin typeface="Times New Roman"/>
                <a:cs typeface="Times New Roman"/>
              </a:rPr>
              <a:t>wall </a:t>
            </a:r>
            <a:r>
              <a:rPr sz="1200" spc="-5" dirty="0">
                <a:latin typeface="Times New Roman"/>
                <a:cs typeface="Times New Roman"/>
              </a:rPr>
              <a:t>compounds, </a:t>
            </a:r>
            <a:r>
              <a:rPr sz="1200" dirty="0">
                <a:latin typeface="Times New Roman"/>
                <a:cs typeface="Times New Roman"/>
              </a:rPr>
              <a:t> mostly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hemicelluloses</a:t>
            </a:r>
            <a:r>
              <a:rPr sz="1200" dirty="0">
                <a:latin typeface="Times New Roman"/>
                <a:cs typeface="Times New Roman"/>
              </a:rPr>
              <a:t> 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lignin</a:t>
            </a:r>
            <a:r>
              <a:rPr sz="1200" dirty="0">
                <a:latin typeface="Times New Roman"/>
                <a:cs typeface="Times New Roman"/>
              </a:rPr>
              <a:t> (Chen,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2014; Ding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2014;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Nishiyama, </a:t>
            </a:r>
            <a:r>
              <a:rPr sz="1200" spc="-5" dirty="0">
                <a:latin typeface="Times New Roman"/>
                <a:cs typeface="Times New Roman"/>
              </a:rPr>
              <a:t>2009).</a:t>
            </a:r>
            <a:endParaRPr sz="1200">
              <a:latin typeface="Times New Roman"/>
              <a:cs typeface="Times New Roman"/>
            </a:endParaRPr>
          </a:p>
          <a:p>
            <a:pPr marL="12700" indent="448945" algn="just">
              <a:lnSpc>
                <a:spcPct val="100000"/>
              </a:lnSpc>
              <a:spcBef>
                <a:spcPts val="620"/>
              </a:spcBef>
            </a:pPr>
            <a:r>
              <a:rPr sz="1200" spc="-10" dirty="0">
                <a:latin typeface="Times New Roman"/>
                <a:cs typeface="Times New Roman"/>
              </a:rPr>
              <a:t>It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3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worth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mentioning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wood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may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contain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multiple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437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elementary </a:t>
            </a:r>
            <a:r>
              <a:rPr sz="1200" spc="-5" dirty="0">
                <a:latin typeface="Times New Roman"/>
                <a:cs typeface="Times New Roman"/>
              </a:rPr>
              <a:t>fibrils, </a:t>
            </a:r>
            <a:r>
              <a:rPr sz="1200" dirty="0">
                <a:latin typeface="Times New Roman"/>
                <a:cs typeface="Times New Roman"/>
              </a:rPr>
              <a:t>plus </a:t>
            </a:r>
            <a:r>
              <a:rPr sz="1200" spc="-5" dirty="0">
                <a:latin typeface="Times New Roman"/>
                <a:cs typeface="Times New Roman"/>
              </a:rPr>
              <a:t>variable amounts and </a:t>
            </a:r>
            <a:r>
              <a:rPr sz="1200" dirty="0">
                <a:latin typeface="Times New Roman"/>
                <a:cs typeface="Times New Roman"/>
              </a:rPr>
              <a:t>kinds of non-cellulosic matrix; </a:t>
            </a:r>
            <a:r>
              <a:rPr sz="1200" spc="-5" dirty="0">
                <a:latin typeface="Times New Roman"/>
                <a:cs typeface="Times New Roman"/>
              </a:rPr>
              <a:t>hence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microfibrils can appear </a:t>
            </a:r>
            <a:r>
              <a:rPr sz="1200" dirty="0">
                <a:latin typeface="Times New Roman"/>
                <a:cs typeface="Times New Roman"/>
              </a:rPr>
              <a:t>dramatically </a:t>
            </a:r>
            <a:r>
              <a:rPr sz="1200" spc="-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in size </a:t>
            </a:r>
            <a:r>
              <a:rPr sz="1200" spc="-5" dirty="0">
                <a:latin typeface="Times New Roman"/>
                <a:cs typeface="Times New Roman"/>
              </a:rPr>
              <a:t>and composition </a:t>
            </a:r>
            <a:r>
              <a:rPr sz="1200" dirty="0">
                <a:latin typeface="Times New Roman"/>
                <a:cs typeface="Times New Roman"/>
              </a:rPr>
              <a:t>according to: </a:t>
            </a:r>
            <a:r>
              <a:rPr sz="1200" spc="-5" dirty="0">
                <a:latin typeface="Times New Roman"/>
                <a:cs typeface="Times New Roman"/>
              </a:rPr>
              <a:t>cell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wall,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type,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celulose-producing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specie,</a:t>
            </a:r>
            <a:r>
              <a:rPr sz="1200" dirty="0">
                <a:latin typeface="Times New Roman"/>
                <a:cs typeface="Times New Roman"/>
              </a:rPr>
              <a:t> state of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differentiation</a:t>
            </a:r>
            <a:r>
              <a:rPr sz="1200" dirty="0">
                <a:latin typeface="Times New Roman"/>
                <a:cs typeface="Times New Roman"/>
              </a:rPr>
              <a:t> of the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etc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 indent="448945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Owing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inhomogeneous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nature,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small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size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(which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represent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real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435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challenge </a:t>
            </a:r>
            <a:r>
              <a:rPr sz="1200" dirty="0">
                <a:latin typeface="Times New Roman"/>
                <a:cs typeface="Times New Roman"/>
              </a:rPr>
              <a:t>to the limited </a:t>
            </a:r>
            <a:r>
              <a:rPr sz="1200" spc="-5" dirty="0">
                <a:latin typeface="Times New Roman"/>
                <a:cs typeface="Times New Roman"/>
              </a:rPr>
              <a:t>resolution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characterization techniques used),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close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relationship </a:t>
            </a:r>
            <a:r>
              <a:rPr sz="1200" dirty="0">
                <a:latin typeface="Times New Roman"/>
                <a:cs typeface="Times New Roman"/>
              </a:rPr>
              <a:t>with other cell </a:t>
            </a:r>
            <a:r>
              <a:rPr sz="1200" spc="-5" dirty="0">
                <a:latin typeface="Times New Roman"/>
                <a:cs typeface="Times New Roman"/>
              </a:rPr>
              <a:t>wall constituents and </a:t>
            </a:r>
            <a:r>
              <a:rPr sz="1200" dirty="0">
                <a:latin typeface="Times New Roman"/>
                <a:cs typeface="Times New Roman"/>
              </a:rPr>
              <a:t>the tendency to tightly </a:t>
            </a:r>
            <a:r>
              <a:rPr sz="1200" spc="-5" dirty="0">
                <a:latin typeface="Times New Roman"/>
                <a:cs typeface="Times New Roman"/>
              </a:rPr>
              <a:t>associate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dirty="0">
                <a:latin typeface="Times New Roman"/>
                <a:cs typeface="Times New Roman"/>
              </a:rPr>
              <a:t> other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wall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exact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features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wood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</a:t>
            </a:r>
            <a:r>
              <a:rPr sz="1200" dirty="0">
                <a:latin typeface="Times New Roman"/>
                <a:cs typeface="Times New Roman"/>
              </a:rPr>
              <a:t> are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still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poorly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understood </a:t>
            </a:r>
            <a:r>
              <a:rPr sz="1200" dirty="0">
                <a:latin typeface="Times New Roman"/>
                <a:cs typeface="Times New Roman"/>
              </a:rPr>
              <a:t>(or has not </a:t>
            </a:r>
            <a:r>
              <a:rPr sz="1200" spc="-5" dirty="0">
                <a:latin typeface="Times New Roman"/>
                <a:cs typeface="Times New Roman"/>
              </a:rPr>
              <a:t>been </a:t>
            </a:r>
            <a:r>
              <a:rPr sz="1200" dirty="0">
                <a:latin typeface="Times New Roman"/>
                <a:cs typeface="Times New Roman"/>
              </a:rPr>
              <a:t>up to now fully </a:t>
            </a:r>
            <a:r>
              <a:rPr sz="1200" spc="-5" dirty="0">
                <a:latin typeface="Times New Roman"/>
                <a:cs typeface="Times New Roman"/>
              </a:rPr>
              <a:t>elucidated), though </a:t>
            </a:r>
            <a:r>
              <a:rPr sz="1200" spc="5" dirty="0">
                <a:latin typeface="Times New Roman"/>
                <a:cs typeface="Times New Roman"/>
              </a:rPr>
              <a:t>wood </a:t>
            </a:r>
            <a:r>
              <a:rPr sz="1200" spc="-5" dirty="0">
                <a:latin typeface="Times New Roman"/>
                <a:cs typeface="Times New Roman"/>
              </a:rPr>
              <a:t>represents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largest</a:t>
            </a:r>
            <a:r>
              <a:rPr sz="1200" dirty="0">
                <a:latin typeface="Times New Roman"/>
                <a:cs typeface="Times New Roman"/>
              </a:rPr>
              <a:t> source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celulose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(Ding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2014; </a:t>
            </a:r>
            <a:r>
              <a:rPr sz="1200" spc="-5" dirty="0">
                <a:latin typeface="Times New Roman"/>
                <a:cs typeface="Times New Roman"/>
              </a:rPr>
              <a:t>Nishiyama 2009).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6217" y="4216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3715024"/>
            <a:ext cx="5428615" cy="5790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43500"/>
              </a:lnSpc>
              <a:spcBef>
                <a:spcPts val="105"/>
              </a:spcBef>
            </a:pPr>
            <a:r>
              <a:rPr sz="1000" spc="45" dirty="0">
                <a:latin typeface="Calibri"/>
                <a:cs typeface="Calibri"/>
              </a:rPr>
              <a:t>Figure </a:t>
            </a:r>
            <a:r>
              <a:rPr sz="1000" spc="-10" dirty="0">
                <a:latin typeface="Calibri"/>
                <a:cs typeface="Calibri"/>
              </a:rPr>
              <a:t>8 </a:t>
            </a:r>
            <a:r>
              <a:rPr sz="1000" b="1" spc="-5" dirty="0">
                <a:latin typeface="Times New Roman"/>
                <a:cs typeface="Times New Roman"/>
              </a:rPr>
              <a:t>– </a:t>
            </a:r>
            <a:r>
              <a:rPr sz="1000" spc="-5" dirty="0">
                <a:latin typeface="Times New Roman"/>
                <a:cs typeface="Times New Roman"/>
              </a:rPr>
              <a:t>Schematic </a:t>
            </a:r>
            <a:r>
              <a:rPr sz="1000" spc="5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the different levels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the formation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a wood microfibril (adapted from </a:t>
            </a:r>
            <a:r>
              <a:rPr sz="1000" dirty="0">
                <a:latin typeface="Times New Roman"/>
                <a:cs typeface="Times New Roman"/>
              </a:rPr>
              <a:t>Moon </a:t>
            </a:r>
            <a:r>
              <a:rPr sz="1000" i="1" dirty="0">
                <a:latin typeface="Times New Roman"/>
                <a:cs typeface="Times New Roman"/>
              </a:rPr>
              <a:t>et </a:t>
            </a:r>
            <a:r>
              <a:rPr sz="1000" i="1" spc="-23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al.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2011).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(a)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minisheet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cross-section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believed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form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from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single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subunit,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which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Waals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forces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hold the cellulose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chains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together.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Each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grey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box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represents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 cellulose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chain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looking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down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chain-axis.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4000"/>
              </a:lnSpc>
            </a:pPr>
            <a:r>
              <a:rPr sz="1000" dirty="0">
                <a:latin typeface="Times New Roman"/>
                <a:cs typeface="Times New Roman"/>
              </a:rPr>
              <a:t>(b)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elementary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fibril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cross-section,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assembly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6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minisheets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cellulose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crystal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lattice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~3–5</a:t>
            </a:r>
            <a:r>
              <a:rPr sz="1000" spc="-10" dirty="0">
                <a:latin typeface="Times New Roman"/>
                <a:cs typeface="Times New Roman"/>
              </a:rPr>
              <a:t> nm 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dimensions.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consolidation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multiple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elementary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fibrils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basic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building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block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of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cellulose)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forms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 microfibril, (c) microfibril cross-section composed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6 elementary fibrils (according to the modified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Frey-Wysling model) embedded in a matrix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other cell wall compounds, mostly hemicellulose and lignin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(representend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green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brown,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respectively),</a:t>
            </a:r>
            <a:r>
              <a:rPr sz="1000" dirty="0">
                <a:latin typeface="Times New Roman"/>
                <a:cs typeface="Times New Roman"/>
              </a:rPr>
              <a:t> (d)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microfibril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lateral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section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showing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series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configuration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crystalline</a:t>
            </a:r>
            <a:r>
              <a:rPr sz="1000" dirty="0">
                <a:latin typeface="Times New Roman"/>
                <a:cs typeface="Times New Roman"/>
              </a:rPr>
              <a:t> and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amorphous regions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5" dirty="0">
                <a:latin typeface="Times New Roman"/>
                <a:cs typeface="Times New Roman"/>
              </a:rPr>
              <a:t> elementary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fibrils.</a:t>
            </a:r>
            <a:endParaRPr sz="1000">
              <a:latin typeface="Times New Roman"/>
              <a:cs typeface="Times New Roman"/>
            </a:endParaRPr>
          </a:p>
          <a:p>
            <a:pPr marL="12700" marR="6350" indent="448945" algn="just">
              <a:lnSpc>
                <a:spcPct val="143700"/>
              </a:lnSpc>
              <a:spcBef>
                <a:spcPts val="875"/>
              </a:spcBef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view of the inequality in size, many terminologies including elementary </a:t>
            </a:r>
            <a:r>
              <a:rPr sz="1200" spc="-5" dirty="0">
                <a:latin typeface="Times New Roman"/>
                <a:cs typeface="Times New Roman"/>
              </a:rPr>
              <a:t>fibril,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protofibril, nanofibril, fibril, microfibril, mini-crystal, microfibril </a:t>
            </a:r>
            <a:r>
              <a:rPr sz="1200" dirty="0">
                <a:latin typeface="Times New Roman"/>
                <a:cs typeface="Times New Roman"/>
              </a:rPr>
              <a:t>bundle, </a:t>
            </a:r>
            <a:r>
              <a:rPr sz="1200" spc="-5" dirty="0">
                <a:latin typeface="Times New Roman"/>
                <a:cs typeface="Times New Roman"/>
              </a:rPr>
              <a:t>macrofibril,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been</a:t>
            </a:r>
            <a:r>
              <a:rPr sz="1200" dirty="0">
                <a:latin typeface="Times New Roman"/>
                <a:cs typeface="Times New Roman"/>
              </a:rPr>
              <a:t> used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describe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fibrillar</a:t>
            </a:r>
            <a:r>
              <a:rPr sz="1200" dirty="0">
                <a:latin typeface="Times New Roman"/>
                <a:cs typeface="Times New Roman"/>
              </a:rPr>
              <a:t> celulose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entities.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Sometimes</a:t>
            </a:r>
            <a:r>
              <a:rPr sz="1200" dirty="0">
                <a:latin typeface="Times New Roman"/>
                <a:cs typeface="Times New Roman"/>
              </a:rPr>
              <a:t> it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generates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confusion, because different authors </a:t>
            </a:r>
            <a:r>
              <a:rPr sz="1200" dirty="0">
                <a:latin typeface="Times New Roman"/>
                <a:cs typeface="Times New Roman"/>
              </a:rPr>
              <a:t>use the term in </a:t>
            </a:r>
            <a:r>
              <a:rPr sz="1200" spc="-5" dirty="0">
                <a:latin typeface="Times New Roman"/>
                <a:cs typeface="Times New Roman"/>
              </a:rPr>
              <a:t>different ways. </a:t>
            </a:r>
            <a:r>
              <a:rPr sz="1200" dirty="0">
                <a:latin typeface="Times New Roman"/>
                <a:cs typeface="Times New Roman"/>
              </a:rPr>
              <a:t>There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diverse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models </a:t>
            </a:r>
            <a:r>
              <a:rPr sz="1200" spc="-5" dirty="0">
                <a:latin typeface="Times New Roman"/>
                <a:cs typeface="Times New Roman"/>
              </a:rPr>
              <a:t>and structural concepts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fibrillar </a:t>
            </a:r>
            <a:r>
              <a:rPr sz="1200" dirty="0">
                <a:latin typeface="Times New Roman"/>
                <a:cs typeface="Times New Roman"/>
              </a:rPr>
              <a:t>structure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cellulose based on </a:t>
            </a:r>
            <a:r>
              <a:rPr sz="1200" spc="-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observation and </a:t>
            </a:r>
            <a:r>
              <a:rPr sz="1200" dirty="0">
                <a:latin typeface="Times New Roman"/>
                <a:cs typeface="Times New Roman"/>
              </a:rPr>
              <a:t>scientific </a:t>
            </a:r>
            <a:r>
              <a:rPr sz="1200" spc="-5" dirty="0">
                <a:latin typeface="Times New Roman"/>
                <a:cs typeface="Times New Roman"/>
              </a:rPr>
              <a:t>environments, </a:t>
            </a:r>
            <a:r>
              <a:rPr sz="1200" dirty="0">
                <a:latin typeface="Times New Roman"/>
                <a:cs typeface="Times New Roman"/>
              </a:rPr>
              <a:t>some of them </a:t>
            </a:r>
            <a:r>
              <a:rPr sz="1200" spc="-5" dirty="0">
                <a:latin typeface="Times New Roman"/>
                <a:cs typeface="Times New Roman"/>
              </a:rPr>
              <a:t>facing </a:t>
            </a:r>
            <a:r>
              <a:rPr sz="1200" dirty="0">
                <a:latin typeface="Times New Roman"/>
                <a:cs typeface="Times New Roman"/>
              </a:rPr>
              <a:t>counter </a:t>
            </a:r>
            <a:r>
              <a:rPr sz="1200" spc="-5" dirty="0">
                <a:latin typeface="Times New Roman"/>
                <a:cs typeface="Times New Roman"/>
              </a:rPr>
              <a:t>evidence </a:t>
            </a:r>
            <a:r>
              <a:rPr sz="1200" dirty="0">
                <a:latin typeface="Times New Roman"/>
                <a:cs typeface="Times New Roman"/>
              </a:rPr>
              <a:t>but still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persisting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literature.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Thus,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appears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agreement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size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nature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microfibrils, perhaps </a:t>
            </a:r>
            <a:r>
              <a:rPr sz="1200" dirty="0">
                <a:latin typeface="Times New Roman"/>
                <a:cs typeface="Times New Roman"/>
              </a:rPr>
              <a:t>due to a </a:t>
            </a:r>
            <a:r>
              <a:rPr sz="1200" spc="-5" dirty="0">
                <a:latin typeface="Times New Roman"/>
                <a:cs typeface="Times New Roman"/>
              </a:rPr>
              <a:t>dependence </a:t>
            </a:r>
            <a:r>
              <a:rPr sz="1200" dirty="0">
                <a:latin typeface="Times New Roman"/>
                <a:cs typeface="Times New Roman"/>
              </a:rPr>
              <a:t>of cellulose </a:t>
            </a:r>
            <a:r>
              <a:rPr sz="1200" spc="-5" dirty="0">
                <a:latin typeface="Times New Roman"/>
                <a:cs typeface="Times New Roman"/>
              </a:rPr>
              <a:t>structure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sample source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(Nishiyama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2009;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O’Sullivan,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1997).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These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mainly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description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organization and </a:t>
            </a:r>
            <a:r>
              <a:rPr sz="1200" dirty="0">
                <a:latin typeface="Times New Roman"/>
                <a:cs typeface="Times New Roman"/>
              </a:rPr>
              <a:t>the distribution of the </a:t>
            </a:r>
            <a:r>
              <a:rPr sz="1200" spc="-5" dirty="0">
                <a:latin typeface="Times New Roman"/>
                <a:cs typeface="Times New Roman"/>
              </a:rPr>
              <a:t>amorphous </a:t>
            </a:r>
            <a:r>
              <a:rPr sz="1200" dirty="0">
                <a:latin typeface="Times New Roman"/>
                <a:cs typeface="Times New Roman"/>
              </a:rPr>
              <a:t>or less </a:t>
            </a:r>
            <a:r>
              <a:rPr sz="1200" spc="-5" dirty="0">
                <a:latin typeface="Times New Roman"/>
                <a:cs typeface="Times New Roman"/>
              </a:rPr>
              <a:t>ordered regions </a:t>
            </a:r>
            <a:r>
              <a:rPr sz="1200" dirty="0">
                <a:latin typeface="Times New Roman"/>
                <a:cs typeface="Times New Roman"/>
              </a:rPr>
              <a:t>within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microfibril. After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spc="-5" dirty="0">
                <a:latin typeface="Times New Roman"/>
                <a:cs typeface="Times New Roman"/>
              </a:rPr>
              <a:t>years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controversy, </a:t>
            </a:r>
            <a:r>
              <a:rPr sz="1200" dirty="0">
                <a:latin typeface="Times New Roman"/>
                <a:cs typeface="Times New Roman"/>
              </a:rPr>
              <a:t>it is </a:t>
            </a:r>
            <a:r>
              <a:rPr sz="1200" spc="-5" dirty="0">
                <a:latin typeface="Times New Roman"/>
                <a:cs typeface="Times New Roman"/>
              </a:rPr>
              <a:t>common practice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acknowledge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amorphous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distributed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chain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dislocations</a:t>
            </a:r>
            <a:r>
              <a:rPr sz="1200" dirty="0">
                <a:latin typeface="Times New Roman"/>
                <a:cs typeface="Times New Roman"/>
              </a:rPr>
              <a:t> 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segments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along</a:t>
            </a:r>
            <a:r>
              <a:rPr sz="1200" dirty="0">
                <a:latin typeface="Times New Roman"/>
                <a:cs typeface="Times New Roman"/>
              </a:rPr>
              <a:t> the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elementary fibril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microfibrils are </a:t>
            </a:r>
            <a:r>
              <a:rPr sz="1200" dirty="0">
                <a:latin typeface="Times New Roman"/>
                <a:cs typeface="Times New Roman"/>
              </a:rPr>
              <a:t>distorted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internal strain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fiber and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proceed </a:t>
            </a:r>
            <a:r>
              <a:rPr sz="1200" dirty="0">
                <a:latin typeface="Times New Roman"/>
                <a:cs typeface="Times New Roman"/>
              </a:rPr>
              <a:t>to tilt and twist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(Habibi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2010).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354" y="1052233"/>
            <a:ext cx="5217488" cy="25380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421640"/>
            <a:ext cx="5429250" cy="420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16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9525" indent="448945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Although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catalytic</a:t>
            </a:r>
            <a:r>
              <a:rPr sz="1200" dirty="0">
                <a:latin typeface="Times New Roman"/>
                <a:cs typeface="Times New Roman"/>
              </a:rPr>
              <a:t> domains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synthases</a:t>
            </a:r>
            <a:r>
              <a:rPr sz="1200" dirty="0">
                <a:latin typeface="Times New Roman"/>
                <a:cs typeface="Times New Roman"/>
              </a:rPr>
              <a:t> are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conserved</a:t>
            </a:r>
            <a:r>
              <a:rPr sz="1200" dirty="0">
                <a:latin typeface="Times New Roman"/>
                <a:cs typeface="Times New Roman"/>
              </a:rPr>
              <a:t> for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cellulose-synthesizing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organisms,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drastic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differences</a:t>
            </a:r>
            <a:r>
              <a:rPr sz="1200" dirty="0">
                <a:latin typeface="Times New Roman"/>
                <a:cs typeface="Times New Roman"/>
              </a:rPr>
              <a:t> 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both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lifestyle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organisms and </a:t>
            </a:r>
            <a:r>
              <a:rPr sz="1200" dirty="0">
                <a:latin typeface="Times New Roman"/>
                <a:cs typeface="Times New Roman"/>
              </a:rPr>
              <a:t>the structure of the cellulose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they produce </a:t>
            </a:r>
            <a:r>
              <a:rPr sz="1200" spc="-5" dirty="0">
                <a:latin typeface="Times New Roman"/>
                <a:cs typeface="Times New Roman"/>
              </a:rPr>
              <a:t>suggest that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regulatory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proteins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underlying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mechanisms</a:t>
            </a:r>
            <a:r>
              <a:rPr sz="1200" dirty="0">
                <a:latin typeface="Times New Roman"/>
                <a:cs typeface="Times New Roman"/>
              </a:rPr>
              <a:t> for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synthesis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may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evolved </a:t>
            </a:r>
            <a:r>
              <a:rPr sz="1200" dirty="0">
                <a:latin typeface="Times New Roman"/>
                <a:cs typeface="Times New Roman"/>
              </a:rPr>
              <a:t> independently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(Li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2014).</a:t>
            </a:r>
            <a:endParaRPr sz="1200" dirty="0">
              <a:latin typeface="Times New Roman"/>
              <a:cs typeface="Times New Roman"/>
            </a:endParaRPr>
          </a:p>
          <a:p>
            <a:pPr marL="12700" marR="6350" indent="448945" algn="just">
              <a:lnSpc>
                <a:spcPct val="1437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The simplicity in the </a:t>
            </a:r>
            <a:r>
              <a:rPr sz="1200" spc="-5" dirty="0">
                <a:latin typeface="Times New Roman"/>
                <a:cs typeface="Times New Roman"/>
              </a:rPr>
              <a:t>chemical structure </a:t>
            </a:r>
            <a:r>
              <a:rPr sz="1200" dirty="0">
                <a:latin typeface="Times New Roman"/>
                <a:cs typeface="Times New Roman"/>
              </a:rPr>
              <a:t>of cellulose </a:t>
            </a:r>
            <a:r>
              <a:rPr sz="1200" spc="-5" dirty="0">
                <a:latin typeface="Times New Roman"/>
                <a:cs typeface="Times New Roman"/>
              </a:rPr>
              <a:t>belies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complexities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associated</a:t>
            </a:r>
            <a:r>
              <a:rPr sz="1200" dirty="0">
                <a:latin typeface="Times New Roman"/>
                <a:cs typeface="Times New Roman"/>
              </a:rPr>
              <a:t> with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synthesis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assembly</a:t>
            </a:r>
            <a:r>
              <a:rPr sz="1200" spc="5" dirty="0">
                <a:latin typeface="Times New Roman"/>
                <a:cs typeface="Times New Roman"/>
              </a:rPr>
              <a:t> of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polysaccharide.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Detailed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descriptions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cellulose biosynthesis can </a:t>
            </a:r>
            <a:r>
              <a:rPr sz="1200" dirty="0">
                <a:latin typeface="Times New Roman"/>
                <a:cs typeface="Times New Roman"/>
              </a:rPr>
              <a:t>be found in </a:t>
            </a:r>
            <a:r>
              <a:rPr sz="1200" spc="-5" dirty="0">
                <a:latin typeface="Times New Roman"/>
                <a:cs typeface="Times New Roman"/>
              </a:rPr>
              <a:t>Festucci-buselli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 </a:t>
            </a:r>
            <a:r>
              <a:rPr sz="1200" spc="-5" dirty="0">
                <a:latin typeface="Times New Roman"/>
                <a:cs typeface="Times New Roman"/>
              </a:rPr>
              <a:t>(2007), </a:t>
            </a:r>
            <a:r>
              <a:rPr sz="1200" spc="-15" dirty="0">
                <a:latin typeface="Times New Roman"/>
                <a:cs typeface="Times New Roman"/>
              </a:rPr>
              <a:t>Li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(2014)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Saxena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Brown (2005).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Despite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recent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advances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combination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molecular genetics, </a:t>
            </a:r>
            <a:r>
              <a:rPr sz="1200" dirty="0">
                <a:latin typeface="Times New Roman"/>
                <a:cs typeface="Times New Roman"/>
              </a:rPr>
              <a:t>live cell </a:t>
            </a:r>
            <a:r>
              <a:rPr sz="1200" spc="-5" dirty="0">
                <a:latin typeface="Times New Roman"/>
                <a:cs typeface="Times New Roman"/>
              </a:rPr>
              <a:t>imaging, and </a:t>
            </a:r>
            <a:r>
              <a:rPr sz="1200" dirty="0">
                <a:latin typeface="Times New Roman"/>
                <a:cs typeface="Times New Roman"/>
              </a:rPr>
              <a:t>spectroscopic tools,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spc="-5" dirty="0">
                <a:latin typeface="Times New Roman"/>
                <a:cs typeface="Times New Roman"/>
              </a:rPr>
              <a:t>aspects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celulose </a:t>
            </a:r>
            <a:r>
              <a:rPr sz="1200" dirty="0">
                <a:latin typeface="Times New Roman"/>
                <a:cs typeface="Times New Roman"/>
              </a:rPr>
              <a:t>biosynthesis are still not </a:t>
            </a:r>
            <a:r>
              <a:rPr sz="1200" spc="-5" dirty="0">
                <a:latin typeface="Times New Roman"/>
                <a:cs typeface="Times New Roman"/>
              </a:rPr>
              <a:t>well understood (conjectural). </a:t>
            </a:r>
            <a:r>
              <a:rPr sz="1200" dirty="0">
                <a:latin typeface="Times New Roman"/>
                <a:cs typeface="Times New Roman"/>
              </a:rPr>
              <a:t>Thus, there is problaby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 </a:t>
            </a:r>
            <a:r>
              <a:rPr sz="1200" spc="-5" dirty="0">
                <a:latin typeface="Times New Roman"/>
                <a:cs typeface="Times New Roman"/>
              </a:rPr>
              <a:t>biochemical </a:t>
            </a:r>
            <a:r>
              <a:rPr sz="1200" dirty="0">
                <a:latin typeface="Times New Roman"/>
                <a:cs typeface="Times New Roman"/>
              </a:rPr>
              <a:t>pathway in plants that is both </a:t>
            </a:r>
            <a:r>
              <a:rPr sz="1200" spc="-5" dirty="0">
                <a:latin typeface="Times New Roman"/>
                <a:cs typeface="Times New Roman"/>
              </a:rPr>
              <a:t>so important and so </a:t>
            </a:r>
            <a:r>
              <a:rPr sz="1200" dirty="0">
                <a:latin typeface="Times New Roman"/>
                <a:cs typeface="Times New Roman"/>
              </a:rPr>
              <a:t>poorly </a:t>
            </a:r>
            <a:r>
              <a:rPr sz="1200" spc="-5" dirty="0">
                <a:latin typeface="Times New Roman"/>
                <a:cs typeface="Times New Roman"/>
              </a:rPr>
              <a:t>understood at </a:t>
            </a:r>
            <a:r>
              <a:rPr sz="1200" dirty="0">
                <a:latin typeface="Times New Roman"/>
                <a:cs typeface="Times New Roman"/>
              </a:rPr>
              <a:t> the </a:t>
            </a:r>
            <a:r>
              <a:rPr sz="1200" spc="-5" dirty="0">
                <a:latin typeface="Times New Roman"/>
                <a:cs typeface="Times New Roman"/>
              </a:rPr>
              <a:t>molecular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level as </a:t>
            </a:r>
            <a:r>
              <a:rPr sz="1200" spc="-5" dirty="0">
                <a:latin typeface="Times New Roman"/>
                <a:cs typeface="Times New Roman"/>
              </a:rPr>
              <a:t>cellulose biosynthesis.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9" y="421640"/>
            <a:ext cx="5427980" cy="9688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20</a:t>
            </a: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5" dirty="0">
                <a:latin typeface="Calibri"/>
                <a:cs typeface="Calibri"/>
              </a:rPr>
              <a:t> </a:t>
            </a:r>
            <a:r>
              <a:rPr lang="en-US" sz="1200" spc="5" dirty="0">
                <a:latin typeface="Calibri"/>
                <a:cs typeface="Calibri"/>
              </a:rPr>
              <a:t>Chapter 2 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US" sz="1200" spc="190" dirty="0">
                <a:latin typeface="Calibri"/>
                <a:cs typeface="Calibri"/>
              </a:rPr>
              <a:t>SEMICRYSTALLINE</a:t>
            </a:r>
            <a:r>
              <a:rPr lang="en-US" sz="1200" spc="15" dirty="0">
                <a:latin typeface="Calibri"/>
                <a:cs typeface="Calibri"/>
              </a:rPr>
              <a:t> </a:t>
            </a:r>
            <a:r>
              <a:rPr lang="en-US" sz="1200" spc="165" dirty="0">
                <a:latin typeface="Calibri"/>
                <a:cs typeface="Calibri"/>
              </a:rPr>
              <a:t>NATURE</a:t>
            </a:r>
            <a:r>
              <a:rPr lang="en-US" sz="1200" spc="15" dirty="0">
                <a:latin typeface="Calibri"/>
                <a:cs typeface="Calibri"/>
              </a:rPr>
              <a:t> </a:t>
            </a:r>
            <a:r>
              <a:rPr lang="en-US" sz="1200" spc="160" dirty="0">
                <a:latin typeface="Calibri"/>
                <a:cs typeface="Calibri"/>
              </a:rPr>
              <a:t>OF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lang="en-US" sz="1200" spc="210" dirty="0">
                <a:latin typeface="Calibri"/>
                <a:cs typeface="Calibri"/>
              </a:rPr>
              <a:t>CELLULOSE</a:t>
            </a:r>
            <a:endParaRPr lang="en-US" sz="1200" dirty="0">
              <a:latin typeface="Calibri"/>
              <a:cs typeface="Calibri"/>
            </a:endParaRPr>
          </a:p>
          <a:p>
            <a:pPr marR="10160" algn="r">
              <a:lnSpc>
                <a:spcPct val="100000"/>
              </a:lnSpc>
              <a:spcBef>
                <a:spcPts val="615"/>
              </a:spcBef>
            </a:pP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might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expected,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many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hydroxyl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groups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readily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available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endParaRPr sz="1200" dirty="0">
              <a:latin typeface="Times New Roman"/>
              <a:cs typeface="Times New Roman"/>
            </a:endParaRPr>
          </a:p>
          <a:p>
            <a:pPr marR="8890" algn="r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bonding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associated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“extended”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structure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macromolecule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causes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</a:p>
          <a:p>
            <a:pPr marL="12700" marR="6350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chains,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part </a:t>
            </a:r>
            <a:r>
              <a:rPr sz="1200" dirty="0">
                <a:latin typeface="Times New Roman"/>
                <a:cs typeface="Times New Roman"/>
              </a:rPr>
              <a:t>of them, to </a:t>
            </a:r>
            <a:r>
              <a:rPr sz="1200" spc="-5" dirty="0">
                <a:latin typeface="Times New Roman"/>
                <a:cs typeface="Times New Roman"/>
              </a:rPr>
              <a:t>become </a:t>
            </a:r>
            <a:r>
              <a:rPr sz="1200" dirty="0">
                <a:latin typeface="Times New Roman"/>
                <a:cs typeface="Times New Roman"/>
              </a:rPr>
              <a:t>sufficiently </a:t>
            </a:r>
            <a:r>
              <a:rPr sz="1200" spc="-5" dirty="0">
                <a:latin typeface="Times New Roman"/>
                <a:cs typeface="Times New Roman"/>
              </a:rPr>
              <a:t>aligned parallel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other forming a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compact </a:t>
            </a:r>
            <a:r>
              <a:rPr sz="1200" dirty="0">
                <a:latin typeface="Times New Roman"/>
                <a:cs typeface="Times New Roman"/>
              </a:rPr>
              <a:t>packing that </a:t>
            </a:r>
            <a:r>
              <a:rPr sz="1200" spc="-5" dirty="0">
                <a:latin typeface="Times New Roman"/>
                <a:cs typeface="Times New Roman"/>
              </a:rPr>
              <a:t>gives </a:t>
            </a:r>
            <a:r>
              <a:rPr sz="1200" dirty="0">
                <a:latin typeface="Times New Roman"/>
                <a:cs typeface="Times New Roman"/>
              </a:rPr>
              <a:t>rise to </a:t>
            </a:r>
            <a:r>
              <a:rPr sz="1200" spc="-5" dirty="0">
                <a:latin typeface="Times New Roman"/>
                <a:cs typeface="Times New Roman"/>
              </a:rPr>
              <a:t>three-dimensional </a:t>
            </a:r>
            <a:r>
              <a:rPr sz="1200" dirty="0">
                <a:latin typeface="Times New Roman"/>
                <a:cs typeface="Times New Roman"/>
              </a:rPr>
              <a:t>highly </a:t>
            </a:r>
            <a:r>
              <a:rPr sz="1200" spc="-5" dirty="0">
                <a:latin typeface="Times New Roman"/>
                <a:cs typeface="Times New Roman"/>
              </a:rPr>
              <a:t>ordered structures </a:t>
            </a:r>
            <a:r>
              <a:rPr sz="1200" dirty="0">
                <a:latin typeface="Times New Roman"/>
                <a:cs typeface="Times New Roman"/>
              </a:rPr>
              <a:t>(crytal-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like)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long-range, </a:t>
            </a:r>
            <a:r>
              <a:rPr sz="1200" i="1" spc="-5" dirty="0">
                <a:latin typeface="Times New Roman"/>
                <a:cs typeface="Times New Roman"/>
              </a:rPr>
              <a:t>viz. </a:t>
            </a:r>
            <a:r>
              <a:rPr sz="1200" spc="-5" dirty="0">
                <a:latin typeface="Times New Roman"/>
                <a:cs typeface="Times New Roman"/>
              </a:rPr>
              <a:t>order </a:t>
            </a:r>
            <a:r>
              <a:rPr sz="1200" dirty="0">
                <a:latin typeface="Times New Roman"/>
                <a:cs typeface="Times New Roman"/>
              </a:rPr>
              <a:t>extending to </a:t>
            </a:r>
            <a:r>
              <a:rPr sz="1200" spc="-5" dirty="0">
                <a:latin typeface="Times New Roman"/>
                <a:cs typeface="Times New Roman"/>
              </a:rPr>
              <a:t>distances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hundreds </a:t>
            </a:r>
            <a:r>
              <a:rPr sz="1200" dirty="0">
                <a:latin typeface="Times New Roman"/>
                <a:cs typeface="Times New Roman"/>
              </a:rPr>
              <a:t>or thousands of times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molecular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size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repeating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unit.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However,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seeing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usually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longer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regions,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thought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pass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through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several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different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regions which </a:t>
            </a:r>
            <a:r>
              <a:rPr sz="1200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less-ordered areas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them. </a:t>
            </a:r>
            <a:r>
              <a:rPr sz="1200" spc="-5" dirty="0">
                <a:latin typeface="Times New Roman"/>
                <a:cs typeface="Times New Roman"/>
              </a:rPr>
              <a:t>These </a:t>
            </a:r>
            <a:r>
              <a:rPr sz="1200" dirty="0">
                <a:latin typeface="Times New Roman"/>
                <a:cs typeface="Times New Roman"/>
              </a:rPr>
              <a:t>less-ordered </a:t>
            </a:r>
            <a:r>
              <a:rPr sz="1200" spc="-5" dirty="0">
                <a:latin typeface="Times New Roman"/>
                <a:cs typeface="Times New Roman"/>
              </a:rPr>
              <a:t>regions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also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frequently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referred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amorphous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non-crystalline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regions.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Unlike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amorphous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arranged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irregularly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loosely,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distance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larger.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amorphous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thus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characterized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 absence </a:t>
            </a:r>
            <a:r>
              <a:rPr sz="1200" dirty="0">
                <a:latin typeface="Times New Roman"/>
                <a:cs typeface="Times New Roman"/>
              </a:rPr>
              <a:t>of long-range ordering </a:t>
            </a:r>
            <a:r>
              <a:rPr sz="1200" spc="-5" dirty="0">
                <a:latin typeface="Times New Roman"/>
                <a:cs typeface="Times New Roman"/>
              </a:rPr>
              <a:t>and greater </a:t>
            </a:r>
            <a:r>
              <a:rPr sz="1200" dirty="0">
                <a:latin typeface="Times New Roman"/>
                <a:cs typeface="Times New Roman"/>
              </a:rPr>
              <a:t>orientation </a:t>
            </a:r>
            <a:r>
              <a:rPr sz="1200" spc="-5" dirty="0">
                <a:latin typeface="Times New Roman"/>
                <a:cs typeface="Times New Roman"/>
              </a:rPr>
              <a:t>disorder </a:t>
            </a:r>
            <a:r>
              <a:rPr sz="1200" dirty="0">
                <a:latin typeface="Times New Roman"/>
                <a:cs typeface="Times New Roman"/>
              </a:rPr>
              <a:t>of cellulose </a:t>
            </a:r>
            <a:r>
              <a:rPr sz="1200" spc="-5" dirty="0">
                <a:latin typeface="Times New Roman"/>
                <a:cs typeface="Times New Roman"/>
              </a:rPr>
              <a:t>chains.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Accordingly,</a:t>
            </a:r>
            <a:r>
              <a:rPr sz="1200" dirty="0">
                <a:latin typeface="Times New Roman"/>
                <a:cs typeface="Times New Roman"/>
              </a:rPr>
              <a:t> cellulose </a:t>
            </a:r>
            <a:r>
              <a:rPr sz="1200" spc="-5" dirty="0">
                <a:latin typeface="Times New Roman"/>
                <a:cs typeface="Times New Roman"/>
              </a:rPr>
              <a:t>microfibrils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 said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semicrystalline </a:t>
            </a:r>
            <a:r>
              <a:rPr sz="1200" dirty="0">
                <a:latin typeface="Times New Roman"/>
                <a:cs typeface="Times New Roman"/>
              </a:rPr>
              <a:t>materials,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because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ordered regions characterized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a long-range </a:t>
            </a:r>
            <a:r>
              <a:rPr sz="1200" spc="-5" dirty="0">
                <a:latin typeface="Times New Roman"/>
                <a:cs typeface="Times New Roman"/>
              </a:rPr>
              <a:t>regular </a:t>
            </a:r>
            <a:r>
              <a:rPr sz="1200" dirty="0">
                <a:latin typeface="Times New Roman"/>
                <a:cs typeface="Times New Roman"/>
              </a:rPr>
              <a:t>spatial </a:t>
            </a:r>
            <a:r>
              <a:rPr sz="1200" spc="-5" dirty="0">
                <a:latin typeface="Times New Roman"/>
                <a:cs typeface="Times New Roman"/>
              </a:rPr>
              <a:t>arrangement </a:t>
            </a:r>
            <a:r>
              <a:rPr sz="1200" dirty="0">
                <a:latin typeface="Times New Roman"/>
                <a:cs typeface="Times New Roman"/>
              </a:rPr>
              <a:t>coexist with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disordered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regions</a:t>
            </a:r>
            <a:r>
              <a:rPr sz="1200" dirty="0">
                <a:latin typeface="Times New Roman"/>
                <a:cs typeface="Times New Roman"/>
              </a:rPr>
              <a:t> typical of the</a:t>
            </a:r>
            <a:r>
              <a:rPr sz="1200" spc="-5" dirty="0">
                <a:latin typeface="Times New Roman"/>
                <a:cs typeface="Times New Roman"/>
              </a:rPr>
              <a:t> amorphous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state.</a:t>
            </a:r>
            <a:endParaRPr sz="1200" dirty="0">
              <a:latin typeface="Times New Roman"/>
              <a:cs typeface="Times New Roman"/>
            </a:endParaRPr>
          </a:p>
          <a:p>
            <a:pPr marL="12700" indent="448945" algn="just">
              <a:lnSpc>
                <a:spcPct val="100000"/>
              </a:lnSpc>
              <a:spcBef>
                <a:spcPts val="620"/>
              </a:spcBef>
            </a:pPr>
            <a:r>
              <a:rPr sz="1200" spc="-10" dirty="0">
                <a:latin typeface="Times New Roman"/>
                <a:cs typeface="Times New Roman"/>
              </a:rPr>
              <a:t>It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must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emphasized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often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referred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unlike</a:t>
            </a:r>
          </a:p>
          <a:p>
            <a:pPr marL="12700" marR="5080" algn="just">
              <a:lnSpc>
                <a:spcPct val="1437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ionic </a:t>
            </a:r>
            <a:r>
              <a:rPr sz="1200" spc="-5" dirty="0">
                <a:latin typeface="Times New Roman"/>
                <a:cs typeface="Times New Roman"/>
              </a:rPr>
              <a:t>crystals and </a:t>
            </a:r>
            <a:r>
              <a:rPr sz="1200" dirty="0">
                <a:latin typeface="Times New Roman"/>
                <a:cs typeface="Times New Roman"/>
              </a:rPr>
              <a:t>metals, in </a:t>
            </a:r>
            <a:r>
              <a:rPr sz="1200" spc="-5" dirty="0">
                <a:latin typeface="Times New Roman"/>
                <a:cs typeface="Times New Roman"/>
              </a:rPr>
              <a:t>crystals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polymers,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arrangement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atoms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perfectly </a:t>
            </a:r>
            <a:r>
              <a:rPr sz="1200" spc="-5" dirty="0">
                <a:latin typeface="Times New Roman"/>
                <a:cs typeface="Times New Roman"/>
              </a:rPr>
              <a:t>regular as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ideal crystals and considerable disorder can </a:t>
            </a:r>
            <a:r>
              <a:rPr sz="1200" dirty="0">
                <a:latin typeface="Times New Roman"/>
                <a:cs typeface="Times New Roman"/>
              </a:rPr>
              <a:t>be included.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one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hand,</a:t>
            </a:r>
            <a:r>
              <a:rPr sz="1200" dirty="0">
                <a:latin typeface="Times New Roman"/>
                <a:cs typeface="Times New Roman"/>
              </a:rPr>
              <a:t> this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may</a:t>
            </a:r>
            <a:r>
              <a:rPr sz="1200" spc="5" dirty="0">
                <a:latin typeface="Times New Roman"/>
                <a:cs typeface="Times New Roman"/>
              </a:rPr>
              <a:t> be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presence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microstructural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defects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constitution,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configuration and conformation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single macromolecules, which </a:t>
            </a:r>
            <a:r>
              <a:rPr sz="1200" spc="5" dirty="0">
                <a:latin typeface="Times New Roman"/>
                <a:cs typeface="Times New Roman"/>
              </a:rPr>
              <a:t>may be </a:t>
            </a:r>
            <a:r>
              <a:rPr sz="1200" spc="-5" dirty="0">
                <a:latin typeface="Times New Roman"/>
                <a:cs typeface="Times New Roman"/>
              </a:rPr>
              <a:t>included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crystals. On </a:t>
            </a:r>
            <a:r>
              <a:rPr sz="1200" dirty="0">
                <a:latin typeface="Times New Roman"/>
                <a:cs typeface="Times New Roman"/>
              </a:rPr>
              <a:t>the other </a:t>
            </a:r>
            <a:r>
              <a:rPr sz="1200" spc="-5" dirty="0">
                <a:latin typeface="Times New Roman"/>
                <a:cs typeface="Times New Roman"/>
              </a:rPr>
              <a:t>hand,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also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consequence </a:t>
            </a:r>
            <a:r>
              <a:rPr sz="1200" dirty="0">
                <a:latin typeface="Times New Roman"/>
                <a:cs typeface="Times New Roman"/>
              </a:rPr>
              <a:t>of the inability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 </a:t>
            </a:r>
            <a:r>
              <a:rPr sz="1200" dirty="0">
                <a:latin typeface="Times New Roman"/>
                <a:cs typeface="Times New Roman"/>
              </a:rPr>
              <a:t>chains to </a:t>
            </a:r>
            <a:r>
              <a:rPr sz="1200" spc="-5" dirty="0">
                <a:latin typeface="Times New Roman"/>
                <a:cs typeface="Times New Roman"/>
              </a:rPr>
              <a:t>completely disentangle and </a:t>
            </a:r>
            <a:r>
              <a:rPr sz="1200" dirty="0">
                <a:latin typeface="Times New Roman"/>
                <a:cs typeface="Times New Roman"/>
              </a:rPr>
              <a:t>line up </a:t>
            </a:r>
            <a:r>
              <a:rPr sz="1200" spc="-5" dirty="0">
                <a:latin typeface="Times New Roman"/>
                <a:cs typeface="Times New Roman"/>
              </a:rPr>
              <a:t>properly </a:t>
            </a:r>
            <a:r>
              <a:rPr sz="1200" dirty="0">
                <a:latin typeface="Times New Roman"/>
                <a:cs typeface="Times New Roman"/>
              </a:rPr>
              <a:t>owing 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long-chain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nature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subsequent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entanglements.</a:t>
            </a:r>
            <a:r>
              <a:rPr sz="1200" dirty="0">
                <a:latin typeface="Times New Roman"/>
                <a:cs typeface="Times New Roman"/>
              </a:rPr>
              <a:t> Since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dirty="0">
                <a:latin typeface="Times New Roman"/>
                <a:cs typeface="Times New Roman"/>
              </a:rPr>
              <a:t> are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completely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satisfied, crystals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polymers are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spc="-5" dirty="0">
                <a:latin typeface="Times New Roman"/>
                <a:cs typeface="Times New Roman"/>
              </a:rPr>
              <a:t>far 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ideality, and </a:t>
            </a:r>
            <a:r>
              <a:rPr sz="1200" dirty="0">
                <a:latin typeface="Times New Roman"/>
                <a:cs typeface="Times New Roman"/>
              </a:rPr>
              <a:t>thus </a:t>
            </a:r>
            <a:r>
              <a:rPr sz="1200" spc="-5" dirty="0">
                <a:latin typeface="Times New Roman"/>
                <a:cs typeface="Times New Roman"/>
              </a:rPr>
              <a:t>structural </a:t>
            </a:r>
            <a:r>
              <a:rPr sz="1200" dirty="0">
                <a:latin typeface="Times New Roman"/>
                <a:cs typeface="Times New Roman"/>
              </a:rPr>
              <a:t>disorder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inside </a:t>
            </a:r>
            <a:r>
              <a:rPr sz="1200" spc="-5" dirty="0">
                <a:latin typeface="Times New Roman"/>
                <a:cs typeface="Times New Roman"/>
              </a:rPr>
              <a:t>polymer crystals </a:t>
            </a:r>
            <a:r>
              <a:rPr sz="1200" spc="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rule </a:t>
            </a:r>
            <a:r>
              <a:rPr sz="1200" spc="-5" dirty="0">
                <a:latin typeface="Times New Roman"/>
                <a:cs typeface="Times New Roman"/>
              </a:rPr>
              <a:t>rather </a:t>
            </a:r>
            <a:r>
              <a:rPr sz="1200" dirty="0">
                <a:latin typeface="Times New Roman"/>
                <a:cs typeface="Times New Roman"/>
              </a:rPr>
              <a:t>than </a:t>
            </a:r>
            <a:r>
              <a:rPr sz="1200" spc="-5" dirty="0">
                <a:latin typeface="Times New Roman"/>
                <a:cs typeface="Times New Roman"/>
              </a:rPr>
              <a:t>an exception. So, </a:t>
            </a:r>
            <a:r>
              <a:rPr sz="1200" dirty="0">
                <a:latin typeface="Times New Roman"/>
                <a:cs typeface="Times New Roman"/>
              </a:rPr>
              <a:t>the main </a:t>
            </a:r>
            <a:r>
              <a:rPr sz="1200" spc="-5" dirty="0">
                <a:latin typeface="Times New Roman"/>
                <a:cs typeface="Times New Roman"/>
              </a:rPr>
              <a:t>characteristic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polymeric materials </a:t>
            </a:r>
            <a:r>
              <a:rPr sz="1200" dirty="0">
                <a:latin typeface="Times New Roman"/>
                <a:cs typeface="Times New Roman"/>
              </a:rPr>
              <a:t>is that, unlike other </a:t>
            </a:r>
            <a:r>
              <a:rPr sz="1200" spc="-5" dirty="0">
                <a:latin typeface="Times New Roman"/>
                <a:cs typeface="Times New Roman"/>
              </a:rPr>
              <a:t>crystalline materials,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never </a:t>
            </a:r>
            <a:r>
              <a:rPr sz="1200" dirty="0">
                <a:latin typeface="Times New Roman"/>
                <a:cs typeface="Times New Roman"/>
              </a:rPr>
              <a:t>totally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dirty="0">
                <a:latin typeface="Times New Roman"/>
                <a:cs typeface="Times New Roman"/>
              </a:rPr>
              <a:t>but are </a:t>
            </a:r>
            <a:r>
              <a:rPr sz="1200" spc="-5" dirty="0">
                <a:latin typeface="Times New Roman"/>
                <a:cs typeface="Times New Roman"/>
              </a:rPr>
              <a:t>semicrystalline </a:t>
            </a:r>
            <a:r>
              <a:rPr sz="1200" spc="5" dirty="0">
                <a:latin typeface="Times New Roman"/>
                <a:cs typeface="Times New Roman"/>
              </a:rPr>
              <a:t>(de </a:t>
            </a:r>
            <a:r>
              <a:rPr sz="1200" dirty="0">
                <a:latin typeface="Times New Roman"/>
                <a:cs typeface="Times New Roman"/>
              </a:rPr>
              <a:t>Rosa &amp; Auriemma, 2013; </a:t>
            </a:r>
            <a:r>
              <a:rPr sz="1200" spc="-5" dirty="0">
                <a:latin typeface="Times New Roman"/>
                <a:cs typeface="Times New Roman"/>
              </a:rPr>
              <a:t>Sperling, </a:t>
            </a:r>
            <a:r>
              <a:rPr sz="1200" dirty="0">
                <a:latin typeface="Times New Roman"/>
                <a:cs typeface="Times New Roman"/>
              </a:rPr>
              <a:t>2005).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way,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term “configuration” refers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geometrical </a:t>
            </a:r>
            <a:r>
              <a:rPr sz="1200" dirty="0">
                <a:latin typeface="Times New Roman"/>
                <a:cs typeface="Times New Roman"/>
              </a:rPr>
              <a:t>organization of the </a:t>
            </a:r>
            <a:r>
              <a:rPr sz="1200" spc="-5" dirty="0">
                <a:latin typeface="Times New Roman"/>
                <a:cs typeface="Times New Roman"/>
              </a:rPr>
              <a:t>atoms </a:t>
            </a:r>
            <a:r>
              <a:rPr sz="1200" dirty="0">
                <a:latin typeface="Times New Roman"/>
                <a:cs typeface="Times New Roman"/>
              </a:rPr>
              <a:t>along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chain </a:t>
            </a:r>
            <a:r>
              <a:rPr sz="1200" dirty="0">
                <a:latin typeface="Times New Roman"/>
                <a:cs typeface="Times New Roman"/>
              </a:rPr>
              <a:t>that is determined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chemical </a:t>
            </a:r>
            <a:r>
              <a:rPr sz="1200" dirty="0">
                <a:latin typeface="Times New Roman"/>
                <a:cs typeface="Times New Roman"/>
              </a:rPr>
              <a:t>bonds; </a:t>
            </a:r>
            <a:r>
              <a:rPr sz="1200" spc="-5" dirty="0">
                <a:latin typeface="Times New Roman"/>
                <a:cs typeface="Times New Roman"/>
              </a:rPr>
              <a:t>while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term “conformation” denotes </a:t>
            </a:r>
            <a:r>
              <a:rPr sz="1200" dirty="0">
                <a:latin typeface="Times New Roman"/>
                <a:cs typeface="Times New Roman"/>
              </a:rPr>
              <a:t> the </a:t>
            </a:r>
            <a:r>
              <a:rPr sz="1200" spc="-5" dirty="0">
                <a:latin typeface="Times New Roman"/>
                <a:cs typeface="Times New Roman"/>
              </a:rPr>
              <a:t>spatial arrangement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atoms and substituents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polymer chain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arises from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simple </a:t>
            </a:r>
            <a:r>
              <a:rPr sz="1200" spc="-5" dirty="0">
                <a:latin typeface="Times New Roman"/>
                <a:cs typeface="Times New Roman"/>
              </a:rPr>
              <a:t>rotation about single </a:t>
            </a:r>
            <a:r>
              <a:rPr sz="1200" dirty="0">
                <a:latin typeface="Times New Roman"/>
                <a:cs typeface="Times New Roman"/>
              </a:rPr>
              <a:t>bonds. </a:t>
            </a:r>
            <a:r>
              <a:rPr sz="1200" spc="-5" dirty="0">
                <a:latin typeface="Times New Roman"/>
                <a:cs typeface="Times New Roman"/>
              </a:rPr>
              <a:t>Different conformations are </a:t>
            </a:r>
            <a:r>
              <a:rPr sz="1200" dirty="0">
                <a:latin typeface="Times New Roman"/>
                <a:cs typeface="Times New Roman"/>
              </a:rPr>
              <a:t>obtained simply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rotation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around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single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primary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bonds.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Unlike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conformation,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configuration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polymer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cannot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be</a:t>
            </a:r>
            <a:r>
              <a:rPr sz="1200" spc="-5" dirty="0">
                <a:latin typeface="Times New Roman"/>
                <a:cs typeface="Times New Roman"/>
              </a:rPr>
              <a:t> altered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without </a:t>
            </a:r>
            <a:r>
              <a:rPr sz="1200" spc="-5" dirty="0">
                <a:latin typeface="Times New Roman"/>
                <a:cs typeface="Times New Roman"/>
              </a:rPr>
              <a:t>breaking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chemical</a:t>
            </a:r>
            <a:r>
              <a:rPr sz="1200" dirty="0">
                <a:latin typeface="Times New Roman"/>
                <a:cs typeface="Times New Roman"/>
              </a:rPr>
              <a:t> bonds.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0019" y="421640"/>
            <a:ext cx="5502910" cy="3815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81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50800" marR="43815" indent="448945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Several others studies carried </a:t>
            </a:r>
            <a:r>
              <a:rPr sz="1200" dirty="0">
                <a:latin typeface="Times New Roman"/>
                <a:cs typeface="Times New Roman"/>
              </a:rPr>
              <a:t>out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sub-microscopic </a:t>
            </a:r>
            <a:r>
              <a:rPr sz="1200" spc="-5" dirty="0">
                <a:latin typeface="Times New Roman"/>
                <a:cs typeface="Times New Roman"/>
              </a:rPr>
              <a:t>scale </a:t>
            </a:r>
            <a:r>
              <a:rPr sz="1200" dirty="0">
                <a:latin typeface="Times New Roman"/>
                <a:cs typeface="Times New Roman"/>
              </a:rPr>
              <a:t>emphasized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discontinuous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character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microfibrils</a:t>
            </a:r>
            <a:r>
              <a:rPr sz="1200" dirty="0">
                <a:latin typeface="Times New Roman"/>
                <a:cs typeface="Times New Roman"/>
              </a:rPr>
              <a:t> (</a:t>
            </a:r>
            <a:r>
              <a:rPr sz="1200" i="1" dirty="0">
                <a:latin typeface="Times New Roman"/>
                <a:cs typeface="Times New Roman"/>
              </a:rPr>
              <a:t>i.e.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biphasic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nature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structure).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Experimental evidence was provided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wide </a:t>
            </a:r>
            <a:r>
              <a:rPr sz="1200" spc="-5" dirty="0">
                <a:latin typeface="Times New Roman"/>
                <a:cs typeface="Times New Roman"/>
              </a:rPr>
              <a:t>angle (Fink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1987)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small </a:t>
            </a:r>
            <a:r>
              <a:rPr sz="1200" spc="-5" dirty="0">
                <a:latin typeface="Times New Roman"/>
                <a:cs typeface="Times New Roman"/>
              </a:rPr>
              <a:t>angle </a:t>
            </a:r>
            <a:r>
              <a:rPr sz="1200" dirty="0">
                <a:latin typeface="Times New Roman"/>
                <a:cs typeface="Times New Roman"/>
              </a:rPr>
              <a:t> X-ray diffraction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(Grigoriew</a:t>
            </a:r>
            <a:r>
              <a:rPr sz="1200" dirty="0">
                <a:latin typeface="Times New Roman"/>
                <a:cs typeface="Times New Roman"/>
              </a:rPr>
              <a:t> &amp;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Chmielewski,</a:t>
            </a:r>
            <a:r>
              <a:rPr sz="1200" dirty="0">
                <a:latin typeface="Times New Roman"/>
                <a:cs typeface="Times New Roman"/>
              </a:rPr>
              <a:t> 1998),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7" baseline="31250" dirty="0">
                <a:latin typeface="Times New Roman"/>
                <a:cs typeface="Times New Roman"/>
              </a:rPr>
              <a:t>13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NMR</a:t>
            </a:r>
            <a:r>
              <a:rPr sz="1200" spc="-5" dirty="0">
                <a:latin typeface="Times New Roman"/>
                <a:cs typeface="Times New Roman"/>
              </a:rPr>
              <a:t> (nuclear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magnetic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resonance)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experiments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(Earl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VanderHart,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1981),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tensile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performed </a:t>
            </a:r>
            <a:r>
              <a:rPr sz="1200" dirty="0">
                <a:latin typeface="Times New Roman"/>
                <a:cs typeface="Times New Roman"/>
              </a:rPr>
              <a:t>on cellulose </a:t>
            </a:r>
            <a:r>
              <a:rPr sz="1200" spc="-5" dirty="0">
                <a:latin typeface="Times New Roman"/>
                <a:cs typeface="Times New Roman"/>
              </a:rPr>
              <a:t>fibers (Ishikawa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1997). As </a:t>
            </a:r>
            <a:r>
              <a:rPr sz="1200" dirty="0">
                <a:latin typeface="Times New Roman"/>
                <a:cs typeface="Times New Roman"/>
              </a:rPr>
              <a:t>mentioned in the </a:t>
            </a:r>
            <a:r>
              <a:rPr sz="1200" spc="-5" dirty="0">
                <a:latin typeface="Times New Roman"/>
                <a:cs typeface="Times New Roman"/>
              </a:rPr>
              <a:t>previous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section</a:t>
            </a:r>
            <a:r>
              <a:rPr sz="1200" dirty="0">
                <a:latin typeface="Times New Roman"/>
                <a:cs typeface="Times New Roman"/>
              </a:rPr>
              <a:t> 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biosynthesis,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crystallization</a:t>
            </a:r>
            <a:r>
              <a:rPr sz="1200" dirty="0">
                <a:latin typeface="Times New Roman"/>
                <a:cs typeface="Times New Roman"/>
              </a:rPr>
              <a:t> follows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closely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polymerization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glucopyranose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residues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way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allows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present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proteins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TCs to </a:t>
            </a:r>
            <a:r>
              <a:rPr sz="1200" spc="-5" dirty="0">
                <a:latin typeface="Times New Roman"/>
                <a:cs typeface="Times New Roman"/>
              </a:rPr>
              <a:t>govern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microfibril crystalline form. </a:t>
            </a:r>
            <a:r>
              <a:rPr sz="1200" dirty="0">
                <a:latin typeface="Times New Roman"/>
                <a:cs typeface="Times New Roman"/>
              </a:rPr>
              <a:t>Analogously to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8d, a </a:t>
            </a:r>
            <a:r>
              <a:rPr sz="1200" spc="-5" dirty="0">
                <a:latin typeface="Times New Roman"/>
                <a:cs typeface="Times New Roman"/>
              </a:rPr>
              <a:t>simplified </a:t>
            </a:r>
            <a:r>
              <a:rPr sz="1200" dirty="0">
                <a:latin typeface="Times New Roman"/>
                <a:cs typeface="Times New Roman"/>
              </a:rPr>
              <a:t> view of the </a:t>
            </a:r>
            <a:r>
              <a:rPr sz="1200" spc="-5" dirty="0">
                <a:latin typeface="Times New Roman"/>
                <a:cs typeface="Times New Roman"/>
              </a:rPr>
              <a:t>organization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crystalline and amorphous </a:t>
            </a:r>
            <a:r>
              <a:rPr sz="1200" dirty="0">
                <a:latin typeface="Times New Roman"/>
                <a:cs typeface="Times New Roman"/>
              </a:rPr>
              <a:t>domains in </a:t>
            </a:r>
            <a:r>
              <a:rPr sz="1200" spc="-5" dirty="0">
                <a:latin typeface="Times New Roman"/>
                <a:cs typeface="Times New Roman"/>
              </a:rPr>
              <a:t>cellulose microfiber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shown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11.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Thus,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basic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rule,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considered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slender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rod-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like </a:t>
            </a:r>
            <a:r>
              <a:rPr sz="1200" spc="-5" dirty="0">
                <a:latin typeface="Times New Roman"/>
                <a:cs typeface="Times New Roman"/>
              </a:rPr>
              <a:t>element composed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highly </a:t>
            </a:r>
            <a:r>
              <a:rPr sz="1200" spc="-5" dirty="0">
                <a:latin typeface="Times New Roman"/>
                <a:cs typeface="Times New Roman"/>
              </a:rPr>
              <a:t>ordered regions </a:t>
            </a:r>
            <a:r>
              <a:rPr sz="1200" dirty="0">
                <a:latin typeface="Times New Roman"/>
                <a:cs typeface="Times New Roman"/>
              </a:rPr>
              <a:t>(the </a:t>
            </a:r>
            <a:r>
              <a:rPr sz="1200" spc="-5" dirty="0">
                <a:latin typeface="Times New Roman"/>
                <a:cs typeface="Times New Roman"/>
              </a:rPr>
              <a:t>cellulose crystals) linked </a:t>
            </a:r>
            <a:r>
              <a:rPr sz="1200" dirty="0">
                <a:latin typeface="Times New Roman"/>
                <a:cs typeface="Times New Roman"/>
              </a:rPr>
              <a:t>along the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fiber </a:t>
            </a:r>
            <a:r>
              <a:rPr sz="1200" dirty="0">
                <a:latin typeface="Times New Roman"/>
                <a:cs typeface="Times New Roman"/>
              </a:rPr>
              <a:t>axis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less organized </a:t>
            </a:r>
            <a:r>
              <a:rPr sz="1200" spc="-5" dirty="0">
                <a:latin typeface="Times New Roman"/>
                <a:cs typeface="Times New Roman"/>
              </a:rPr>
              <a:t>ones.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18" y="8487315"/>
            <a:ext cx="5423535" cy="110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44000"/>
              </a:lnSpc>
              <a:spcBef>
                <a:spcPts val="100"/>
              </a:spcBef>
            </a:pPr>
            <a:r>
              <a:rPr sz="1000" spc="45" dirty="0">
                <a:latin typeface="Calibri"/>
                <a:cs typeface="Calibri"/>
              </a:rPr>
              <a:t>Figure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11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–</a:t>
            </a:r>
            <a:r>
              <a:rPr sz="1000" b="1" spc="1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Possible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microstructure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of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cellulose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microfibrils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showing</a:t>
            </a:r>
            <a:r>
              <a:rPr sz="1000" spc="1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highly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ordered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regions</a:t>
            </a:r>
            <a:r>
              <a:rPr sz="1000" spc="1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(the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crystallites)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that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alternate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with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less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organized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ones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according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to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traditional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two-phase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model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system.</a:t>
            </a:r>
            <a:endParaRPr sz="1000">
              <a:latin typeface="Times New Roman"/>
              <a:cs typeface="Times New Roman"/>
            </a:endParaRPr>
          </a:p>
          <a:p>
            <a:pPr marL="12700" marR="5080" indent="448945">
              <a:lnSpc>
                <a:spcPct val="144100"/>
              </a:lnSpc>
              <a:spcBef>
                <a:spcPts val="870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secondary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interactions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i.e. </a:t>
            </a:r>
            <a:r>
              <a:rPr sz="1200" dirty="0">
                <a:latin typeface="Times New Roman"/>
                <a:cs typeface="Times New Roman"/>
              </a:rPr>
              <a:t>non-covalent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interactions)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Waals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intrinsically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related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cohesion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0082" y="4602496"/>
            <a:ext cx="3284469" cy="37898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1" y="421640"/>
            <a:ext cx="5427345" cy="460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43900"/>
              </a:lnSpc>
            </a:pP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strong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tendency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crystallize.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But,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considering</a:t>
            </a:r>
            <a:r>
              <a:rPr sz="1200" dirty="0">
                <a:latin typeface="Times New Roman"/>
                <a:cs typeface="Times New Roman"/>
              </a:rPr>
              <a:t> that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dirty="0">
                <a:latin typeface="Times New Roman"/>
                <a:cs typeface="Times New Roman"/>
              </a:rPr>
              <a:t> bonds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have strength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order </a:t>
            </a:r>
            <a:r>
              <a:rPr sz="1200" dirty="0">
                <a:latin typeface="Times New Roman"/>
                <a:cs typeface="Times New Roman"/>
              </a:rPr>
              <a:t>of ~20-40 kJ/mol </a:t>
            </a:r>
            <a:r>
              <a:rPr sz="1200" spc="-5" dirty="0">
                <a:latin typeface="Times New Roman"/>
                <a:cs typeface="Times New Roman"/>
              </a:rPr>
              <a:t>and are </a:t>
            </a:r>
            <a:r>
              <a:rPr sz="1200" dirty="0">
                <a:latin typeface="Times New Roman"/>
                <a:cs typeface="Times New Roman"/>
              </a:rPr>
              <a:t>significantly </a:t>
            </a:r>
            <a:r>
              <a:rPr sz="1200" spc="-5" dirty="0">
                <a:latin typeface="Times New Roman"/>
                <a:cs typeface="Times New Roman"/>
              </a:rPr>
              <a:t>stronger </a:t>
            </a:r>
            <a:r>
              <a:rPr sz="1200" dirty="0">
                <a:latin typeface="Times New Roman"/>
                <a:cs typeface="Times New Roman"/>
              </a:rPr>
              <a:t>than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van der Waals forces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have strength </a:t>
            </a:r>
            <a:r>
              <a:rPr sz="1200" spc="5" dirty="0">
                <a:latin typeface="Times New Roman"/>
                <a:cs typeface="Times New Roman"/>
              </a:rPr>
              <a:t>of ~2-25 </a:t>
            </a:r>
            <a:r>
              <a:rPr sz="1200" dirty="0">
                <a:latin typeface="Times New Roman"/>
                <a:cs typeface="Times New Roman"/>
              </a:rPr>
              <a:t>kJ/mol, these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bonds are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thought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the main </a:t>
            </a:r>
            <a:r>
              <a:rPr sz="1200" spc="-5" dirty="0">
                <a:latin typeface="Times New Roman"/>
                <a:cs typeface="Times New Roman"/>
              </a:rPr>
              <a:t>responsible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interchain cohesion, and therefore,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formation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dirty="0">
                <a:latin typeface="Times New Roman"/>
                <a:cs typeface="Times New Roman"/>
              </a:rPr>
              <a:t>domains in </a:t>
            </a:r>
            <a:r>
              <a:rPr sz="1200" spc="-5" dirty="0">
                <a:latin typeface="Times New Roman"/>
                <a:cs typeface="Times New Roman"/>
              </a:rPr>
              <a:t>cellulose (Belgacem </a:t>
            </a:r>
            <a:r>
              <a:rPr sz="1200" dirty="0">
                <a:latin typeface="Times New Roman"/>
                <a:cs typeface="Times New Roman"/>
              </a:rPr>
              <a:t>&amp; Pizzi, </a:t>
            </a:r>
            <a:r>
              <a:rPr sz="1200" spc="-5" dirty="0">
                <a:latin typeface="Times New Roman"/>
                <a:cs typeface="Times New Roman"/>
              </a:rPr>
              <a:t>2016; Krassig,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1993).</a:t>
            </a:r>
            <a:endParaRPr sz="1200">
              <a:latin typeface="Times New Roman"/>
              <a:cs typeface="Times New Roman"/>
            </a:endParaRPr>
          </a:p>
          <a:p>
            <a:pPr marL="12700" indent="448945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Thermodynamically,</a:t>
            </a:r>
            <a:r>
              <a:rPr sz="1200" spc="3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</a:t>
            </a:r>
            <a:r>
              <a:rPr sz="1200" spc="3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formation</a:t>
            </a:r>
            <a:r>
              <a:rPr sz="1200" spc="3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3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3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explained</a:t>
            </a:r>
            <a:r>
              <a:rPr sz="1200" spc="33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balance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entropy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enthalpy </a:t>
            </a:r>
            <a:r>
              <a:rPr sz="1200" spc="-5" dirty="0">
                <a:latin typeface="Times New Roman"/>
                <a:cs typeface="Times New Roman"/>
              </a:rPr>
              <a:t>effects </a:t>
            </a:r>
            <a:r>
              <a:rPr sz="1200" dirty="0">
                <a:latin typeface="Times New Roman"/>
                <a:cs typeface="Times New Roman"/>
              </a:rPr>
              <a:t>during the packing of cellulose chains. </a:t>
            </a:r>
            <a:r>
              <a:rPr sz="1200" spc="-5" dirty="0">
                <a:latin typeface="Times New Roman"/>
                <a:cs typeface="Times New Roman"/>
              </a:rPr>
              <a:t>According 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Qian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(2005)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dirty="0">
                <a:latin typeface="Times New Roman"/>
                <a:cs typeface="Times New Roman"/>
              </a:rPr>
              <a:t> bonds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stronger</a:t>
            </a:r>
            <a:r>
              <a:rPr sz="1200" dirty="0">
                <a:latin typeface="Times New Roman"/>
                <a:cs typeface="Times New Roman"/>
              </a:rPr>
              <a:t> 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</a:t>
            </a:r>
            <a:r>
              <a:rPr sz="1200" dirty="0">
                <a:latin typeface="Times New Roman"/>
                <a:cs typeface="Times New Roman"/>
              </a:rPr>
              <a:t> in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comparison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single chains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sheets.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indicates </a:t>
            </a:r>
            <a:r>
              <a:rPr sz="1200" dirty="0">
                <a:latin typeface="Times New Roman"/>
                <a:cs typeface="Times New Roman"/>
              </a:rPr>
              <a:t>that during the packing of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–OH groups are </a:t>
            </a:r>
            <a:r>
              <a:rPr sz="1200" dirty="0">
                <a:latin typeface="Times New Roman"/>
                <a:cs typeface="Times New Roman"/>
              </a:rPr>
              <a:t>closer.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situation there </a:t>
            </a:r>
            <a:r>
              <a:rPr sz="1200" dirty="0">
                <a:latin typeface="Times New Roman"/>
                <a:cs typeface="Times New Roman"/>
              </a:rPr>
              <a:t>is a loss in the </a:t>
            </a:r>
            <a:r>
              <a:rPr sz="1200" spc="-5" dirty="0">
                <a:latin typeface="Times New Roman"/>
                <a:cs typeface="Times New Roman"/>
              </a:rPr>
              <a:t>conformational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degree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freedom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molecules,</a:t>
            </a:r>
            <a:r>
              <a:rPr sz="1200" dirty="0">
                <a:latin typeface="Times New Roman"/>
                <a:cs typeface="Times New Roman"/>
              </a:rPr>
              <a:t> causing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formation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dirty="0">
                <a:latin typeface="Times New Roman"/>
                <a:cs typeface="Times New Roman"/>
              </a:rPr>
              <a:t> bonds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compensation.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formation </a:t>
            </a:r>
            <a:r>
              <a:rPr sz="1200" dirty="0">
                <a:latin typeface="Times New Roman"/>
                <a:cs typeface="Times New Roman"/>
              </a:rPr>
              <a:t>of bonds is </a:t>
            </a:r>
            <a:r>
              <a:rPr sz="1200" spc="-5" dirty="0">
                <a:latin typeface="Times New Roman"/>
                <a:cs typeface="Times New Roman"/>
              </a:rPr>
              <a:t>an exothermic process </a:t>
            </a:r>
            <a:r>
              <a:rPr sz="1200" spc="5" dirty="0">
                <a:latin typeface="Times New Roman"/>
                <a:cs typeface="Times New Roman"/>
              </a:rPr>
              <a:t>(Δ</a:t>
            </a:r>
            <a:r>
              <a:rPr sz="1200" i="1" spc="5" dirty="0">
                <a:latin typeface="Times New Roman"/>
                <a:cs typeface="Times New Roman"/>
              </a:rPr>
              <a:t>H </a:t>
            </a:r>
            <a:r>
              <a:rPr sz="1200" dirty="0">
                <a:latin typeface="Times New Roman"/>
                <a:cs typeface="Times New Roman"/>
              </a:rPr>
              <a:t>&lt; 0) that </a:t>
            </a:r>
            <a:r>
              <a:rPr sz="1200" spc="-5" dirty="0">
                <a:latin typeface="Times New Roman"/>
                <a:cs typeface="Times New Roman"/>
              </a:rPr>
              <a:t>causes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decrease </a:t>
            </a:r>
            <a:r>
              <a:rPr sz="1200" dirty="0">
                <a:latin typeface="Times New Roman"/>
                <a:cs typeface="Times New Roman"/>
              </a:rPr>
              <a:t>in enthalpy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can compensate </a:t>
            </a:r>
            <a:r>
              <a:rPr sz="1200" dirty="0">
                <a:latin typeface="Times New Roman"/>
                <a:cs typeface="Times New Roman"/>
              </a:rPr>
              <a:t>the rigidity </a:t>
            </a:r>
            <a:r>
              <a:rPr sz="1200" spc="-5" dirty="0">
                <a:latin typeface="Times New Roman"/>
                <a:cs typeface="Times New Roman"/>
              </a:rPr>
              <a:t>and decrease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entropy.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 can </a:t>
            </a:r>
            <a:r>
              <a:rPr sz="1200" dirty="0">
                <a:latin typeface="Times New Roman"/>
                <a:cs typeface="Times New Roman"/>
              </a:rPr>
              <a:t>keep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stable with a </a:t>
            </a:r>
            <a:r>
              <a:rPr sz="1200" spc="-5" dirty="0">
                <a:latin typeface="Times New Roman"/>
                <a:cs typeface="Times New Roman"/>
              </a:rPr>
              <a:t>negative overall </a:t>
            </a:r>
            <a:r>
              <a:rPr sz="1200" dirty="0">
                <a:latin typeface="Times New Roman"/>
                <a:cs typeface="Times New Roman"/>
              </a:rPr>
              <a:t>energy (Δ</a:t>
            </a:r>
            <a:r>
              <a:rPr sz="1200" i="1" dirty="0">
                <a:latin typeface="Times New Roman"/>
                <a:cs typeface="Times New Roman"/>
              </a:rPr>
              <a:t>G </a:t>
            </a:r>
            <a:r>
              <a:rPr sz="1200" dirty="0">
                <a:latin typeface="Times New Roman"/>
                <a:cs typeface="Times New Roman"/>
              </a:rPr>
              <a:t>&lt; 0). </a:t>
            </a:r>
            <a:r>
              <a:rPr sz="1200" spc="-5" dirty="0">
                <a:latin typeface="Times New Roman"/>
                <a:cs typeface="Times New Roman"/>
              </a:rPr>
              <a:t>As expected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Gibbs</a:t>
            </a:r>
            <a:r>
              <a:rPr sz="1200" spc="-5" dirty="0">
                <a:latin typeface="Times New Roman"/>
                <a:cs typeface="Times New Roman"/>
              </a:rPr>
              <a:t> equation</a:t>
            </a:r>
            <a:r>
              <a:rPr sz="1200" dirty="0">
                <a:latin typeface="Times New Roman"/>
                <a:cs typeface="Times New Roman"/>
              </a:rPr>
              <a:t> (Equation 1) </a:t>
            </a:r>
            <a:r>
              <a:rPr sz="1200" spc="-5" dirty="0">
                <a:latin typeface="Times New Roman"/>
                <a:cs typeface="Times New Roman"/>
              </a:rPr>
              <a:t>(Qian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2005;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Mariano,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2016).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2620" y="5160383"/>
            <a:ext cx="1285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mbria Math"/>
                <a:cs typeface="Cambria Math"/>
              </a:rPr>
              <a:t>∆𝐺</a:t>
            </a:r>
            <a:r>
              <a:rPr sz="1400" spc="114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=</a:t>
            </a:r>
            <a:r>
              <a:rPr sz="1400" spc="345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∆𝐻</a:t>
            </a:r>
            <a:r>
              <a:rPr sz="1400" spc="25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−</a:t>
            </a:r>
            <a:r>
              <a:rPr sz="1400" spc="-20" dirty="0">
                <a:latin typeface="Cambria Math"/>
                <a:cs typeface="Cambria Math"/>
              </a:rPr>
              <a:t> </a:t>
            </a:r>
            <a:r>
              <a:rPr sz="1400" spc="10" dirty="0">
                <a:latin typeface="Cambria Math"/>
                <a:cs typeface="Cambria Math"/>
              </a:rPr>
              <a:t>𝑇∆𝑆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0774" y="5186291"/>
            <a:ext cx="4864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Eq.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5" y="5463909"/>
            <a:ext cx="5426710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685165" algn="just">
              <a:lnSpc>
                <a:spcPct val="143800"/>
              </a:lnSpc>
              <a:spcBef>
                <a:spcPts val="105"/>
              </a:spcBef>
            </a:pPr>
            <a:r>
              <a:rPr sz="1200" spc="-5" dirty="0">
                <a:latin typeface="Times New Roman"/>
                <a:cs typeface="Times New Roman"/>
              </a:rPr>
              <a:t>Conversely, also according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Qian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 </a:t>
            </a:r>
            <a:r>
              <a:rPr sz="1200" spc="-5" dirty="0">
                <a:latin typeface="Times New Roman"/>
                <a:cs typeface="Times New Roman"/>
              </a:rPr>
              <a:t>(2005)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crystal </a:t>
            </a:r>
            <a:r>
              <a:rPr sz="1200" dirty="0">
                <a:latin typeface="Times New Roman"/>
                <a:cs typeface="Times New Roman"/>
              </a:rPr>
              <a:t>size is </a:t>
            </a:r>
            <a:r>
              <a:rPr sz="1200" spc="-5" dirty="0">
                <a:latin typeface="Times New Roman"/>
                <a:cs typeface="Times New Roman"/>
              </a:rPr>
              <a:t>able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increase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deposition of </a:t>
            </a:r>
            <a:r>
              <a:rPr sz="1200" spc="-5" dirty="0">
                <a:latin typeface="Times New Roman"/>
                <a:cs typeface="Times New Roman"/>
              </a:rPr>
              <a:t>new monomers,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after </a:t>
            </a:r>
            <a:r>
              <a:rPr sz="1200" dirty="0">
                <a:latin typeface="Times New Roman"/>
                <a:cs typeface="Times New Roman"/>
              </a:rPr>
              <a:t>some point the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longer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compensate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effects.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time,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dominated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entropy </a:t>
            </a:r>
            <a:r>
              <a:rPr sz="1200" spc="-5" dirty="0">
                <a:latin typeface="Times New Roman"/>
                <a:cs typeface="Times New Roman"/>
              </a:rPr>
              <a:t>effects, </a:t>
            </a:r>
            <a:r>
              <a:rPr sz="1200" dirty="0">
                <a:latin typeface="Times New Roman"/>
                <a:cs typeface="Times New Roman"/>
              </a:rPr>
              <a:t>causing </a:t>
            </a:r>
            <a:r>
              <a:rPr sz="1200" spc="-5" dirty="0">
                <a:latin typeface="Times New Roman"/>
                <a:cs typeface="Times New Roman"/>
              </a:rPr>
              <a:t>disorder.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explain the </a:t>
            </a:r>
            <a:r>
              <a:rPr sz="1200" spc="-5" dirty="0">
                <a:latin typeface="Times New Roman"/>
                <a:cs typeface="Times New Roman"/>
              </a:rPr>
              <a:t>periodic nature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distribution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amorphous </a:t>
            </a:r>
            <a:r>
              <a:rPr sz="1200" dirty="0">
                <a:latin typeface="Times New Roman"/>
                <a:cs typeface="Times New Roman"/>
              </a:rPr>
              <a:t>zones in the </a:t>
            </a:r>
            <a:r>
              <a:rPr sz="1200" spc="-5" dirty="0">
                <a:latin typeface="Times New Roman"/>
                <a:cs typeface="Times New Roman"/>
              </a:rPr>
              <a:t>cellulose supramolecular </a:t>
            </a:r>
            <a:r>
              <a:rPr sz="1200" dirty="0">
                <a:latin typeface="Times New Roman"/>
                <a:cs typeface="Times New Roman"/>
              </a:rPr>
              <a:t>structure that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observed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11. This periodic </a:t>
            </a:r>
            <a:r>
              <a:rPr sz="1200" spc="-5" dirty="0">
                <a:latin typeface="Times New Roman"/>
                <a:cs typeface="Times New Roman"/>
              </a:rPr>
              <a:t>nature </a:t>
            </a:r>
            <a:r>
              <a:rPr sz="1200" dirty="0">
                <a:latin typeface="Times New Roman"/>
                <a:cs typeface="Times New Roman"/>
              </a:rPr>
              <a:t>of the distribution of </a:t>
            </a:r>
            <a:r>
              <a:rPr sz="1200" spc="-5" dirty="0">
                <a:latin typeface="Times New Roman"/>
                <a:cs typeface="Times New Roman"/>
              </a:rPr>
              <a:t>disordered regions </a:t>
            </a:r>
            <a:r>
              <a:rPr sz="1200" dirty="0">
                <a:latin typeface="Times New Roman"/>
                <a:cs typeface="Times New Roman"/>
              </a:rPr>
              <a:t>along ramie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microfibrils was demonstrated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Nishiyama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(2003) </a:t>
            </a:r>
            <a:r>
              <a:rPr sz="1200" dirty="0">
                <a:latin typeface="Times New Roman"/>
                <a:cs typeface="Times New Roman"/>
              </a:rPr>
              <a:t>using small </a:t>
            </a:r>
            <a:r>
              <a:rPr sz="1200" spc="-5" dirty="0">
                <a:latin typeface="Times New Roman"/>
                <a:cs typeface="Times New Roman"/>
              </a:rPr>
              <a:t>angle neutron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diffraction.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periodicity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about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150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found,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corresponding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sizes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estimated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diffraction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hydrolyzed </a:t>
            </a:r>
            <a:r>
              <a:rPr sz="1200" dirty="0">
                <a:latin typeface="Times New Roman"/>
                <a:cs typeface="Times New Roman"/>
              </a:rPr>
              <a:t>microfibrils. </a:t>
            </a:r>
            <a:r>
              <a:rPr sz="1200" spc="-5" dirty="0">
                <a:latin typeface="Times New Roman"/>
                <a:cs typeface="Times New Roman"/>
              </a:rPr>
              <a:t>Earlier,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has been believed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disordered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r>
              <a:rPr sz="1200" dirty="0">
                <a:latin typeface="Times New Roman"/>
                <a:cs typeface="Times New Roman"/>
              </a:rPr>
              <a:t> are </a:t>
            </a:r>
            <a:r>
              <a:rPr sz="1200" spc="-5" dirty="0">
                <a:latin typeface="Times New Roman"/>
                <a:cs typeface="Times New Roman"/>
              </a:rPr>
              <a:t>located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primarily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surface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microfibrils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(Kovalenko,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2010).</a:t>
            </a:r>
            <a:endParaRPr sz="1200">
              <a:latin typeface="Times New Roman"/>
              <a:cs typeface="Times New Roman"/>
            </a:endParaRPr>
          </a:p>
          <a:p>
            <a:pPr marL="12700" indent="448945" algn="just">
              <a:lnSpc>
                <a:spcPct val="100000"/>
              </a:lnSpc>
              <a:spcBef>
                <a:spcPts val="625"/>
              </a:spcBef>
            </a:pPr>
            <a:r>
              <a:rPr sz="1200" spc="-10" dirty="0">
                <a:latin typeface="Times New Roman"/>
                <a:cs typeface="Times New Roman"/>
              </a:rPr>
              <a:t>In</a:t>
            </a:r>
            <a:r>
              <a:rPr sz="1200" dirty="0">
                <a:latin typeface="Times New Roman"/>
                <a:cs typeface="Times New Roman"/>
              </a:rPr>
              <a:t> view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fact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dirty="0">
                <a:latin typeface="Times New Roman"/>
                <a:cs typeface="Times New Roman"/>
              </a:rPr>
              <a:t>site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dirty="0">
                <a:latin typeface="Times New Roman"/>
                <a:cs typeface="Times New Roman"/>
              </a:rPr>
              <a:t> bonds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stronger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7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numerous</a:t>
            </a:r>
            <a:r>
              <a:rPr sz="1200" dirty="0">
                <a:latin typeface="Times New Roman"/>
                <a:cs typeface="Times New Roman"/>
              </a:rPr>
              <a:t> 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comparison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non-crystalline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one,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physical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crystalline and </a:t>
            </a:r>
            <a:r>
              <a:rPr sz="1200" dirty="0">
                <a:latin typeface="Times New Roman"/>
                <a:cs typeface="Times New Roman"/>
              </a:rPr>
              <a:t>non-crystalline </a:t>
            </a:r>
            <a:r>
              <a:rPr sz="1200" spc="-5" dirty="0">
                <a:latin typeface="Times New Roman"/>
                <a:cs typeface="Times New Roman"/>
              </a:rPr>
              <a:t>phase 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different. For instance,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 such as elastic </a:t>
            </a:r>
            <a:r>
              <a:rPr sz="1200" dirty="0">
                <a:latin typeface="Times New Roman"/>
                <a:cs typeface="Times New Roman"/>
              </a:rPr>
              <a:t>modulus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density and </a:t>
            </a:r>
            <a:r>
              <a:rPr sz="1200" spc="-5" dirty="0">
                <a:latin typeface="Times New Roman"/>
                <a:cs typeface="Times New Roman"/>
              </a:rPr>
              <a:t>are higher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dirty="0">
                <a:latin typeface="Times New Roman"/>
                <a:cs typeface="Times New Roman"/>
              </a:rPr>
              <a:t>zones than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non-crystalline ones </a:t>
            </a:r>
            <a:r>
              <a:rPr sz="1200" dirty="0">
                <a:latin typeface="Times New Roman"/>
                <a:cs typeface="Times New Roman"/>
              </a:rPr>
              <a:t>(Sinko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2013; </a:t>
            </a:r>
            <a:r>
              <a:rPr sz="1200" spc="-5" dirty="0">
                <a:latin typeface="Times New Roman"/>
                <a:cs typeface="Times New Roman"/>
              </a:rPr>
              <a:t>Kulasinski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 </a:t>
            </a:r>
            <a:r>
              <a:rPr sz="1200" spc="-5" dirty="0">
                <a:latin typeface="Times New Roman"/>
                <a:cs typeface="Times New Roman"/>
              </a:rPr>
              <a:t>2014).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particular,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found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be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substantially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distinct.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41400" y="421640"/>
            <a:ext cx="5454067" cy="2769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</a:t>
            </a: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170" dirty="0">
                <a:latin typeface="Calibri"/>
                <a:cs typeface="Calibri"/>
              </a:rPr>
              <a:t>CONTENT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185" dirty="0">
                <a:latin typeface="Calibri"/>
                <a:cs typeface="Calibri"/>
              </a:rPr>
              <a:t>CHAPTER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160" dirty="0">
                <a:latin typeface="Calibri"/>
                <a:cs typeface="Calibri"/>
              </a:rPr>
              <a:t>I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ar-IQ" sz="1200" spc="-10" dirty="0">
                <a:latin typeface="Calibri"/>
                <a:cs typeface="Calibri"/>
                <a:hlinkClick r:id="rId2" action="ppaction://hlinksldjump"/>
              </a:rPr>
              <a:t>.1</a:t>
            </a:r>
            <a:r>
              <a:rPr sz="1200" spc="-10" dirty="0">
                <a:latin typeface="Calibri"/>
                <a:cs typeface="Calibri"/>
                <a:hlinkClick r:id="rId2" action="ppaction://hlinksldjump"/>
              </a:rPr>
              <a:t>1.</a:t>
            </a:r>
            <a:r>
              <a:rPr sz="1200" spc="25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lang="en-GB" sz="1200" spc="185" dirty="0">
                <a:latin typeface="Calibri"/>
                <a:cs typeface="Calibri"/>
                <a:hlinkClick r:id="rId2" action="ppaction://hlinksldjump"/>
              </a:rPr>
              <a:t>Introduction</a:t>
            </a:r>
            <a:r>
              <a:rPr sz="1200" spc="-11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2" action="ppaction://hlinksldjump"/>
              </a:rPr>
              <a:t>...................................................</a:t>
            </a:r>
            <a:r>
              <a:rPr sz="1200" spc="-25" dirty="0"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2" action="ppaction://hlinksldjump"/>
              </a:rPr>
              <a:t>3</a:t>
            </a:r>
            <a:endParaRPr sz="1200" dirty="0">
              <a:latin typeface="Times New Roman"/>
              <a:cs typeface="Times New Roman"/>
            </a:endParaRPr>
          </a:p>
          <a:p>
            <a:pPr marR="12065" algn="r">
              <a:lnSpc>
                <a:spcPct val="100000"/>
              </a:lnSpc>
              <a:spcBef>
                <a:spcPts val="635"/>
              </a:spcBef>
            </a:pPr>
            <a:r>
              <a:rPr lang="ar-IQ" sz="1200" dirty="0">
                <a:latin typeface="Times New Roman"/>
                <a:cs typeface="Times New Roman"/>
                <a:hlinkClick r:id="rId3" action="ppaction://hlinksldjump"/>
              </a:rPr>
              <a:t>1.2</a:t>
            </a:r>
            <a:r>
              <a:rPr sz="1200" dirty="0">
                <a:latin typeface="Times New Roman"/>
                <a:cs typeface="Times New Roman"/>
                <a:hlinkClick r:id="rId3" action="ppaction://hlinksldjump"/>
              </a:rPr>
              <a:t>. </a:t>
            </a:r>
            <a:r>
              <a:rPr sz="1200" spc="-5" dirty="0">
                <a:latin typeface="Times New Roman"/>
                <a:cs typeface="Times New Roman"/>
                <a:hlinkClick r:id="rId3" action="ppaction://hlinksldjump"/>
              </a:rPr>
              <a:t>Molecular</a:t>
            </a:r>
            <a:r>
              <a:rPr sz="1200" spc="-10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3" action="ppaction://hlinksldjump"/>
              </a:rPr>
              <a:t>features</a:t>
            </a:r>
            <a:r>
              <a:rPr sz="1200" dirty="0">
                <a:latin typeface="Times New Roman"/>
                <a:cs typeface="Times New Roman"/>
                <a:hlinkClick r:id="rId3" action="ppaction://hlinksldjump"/>
              </a:rPr>
              <a:t> of </a:t>
            </a:r>
            <a:r>
              <a:rPr sz="1200" spc="-5" dirty="0">
                <a:latin typeface="Times New Roman"/>
                <a:cs typeface="Times New Roman"/>
                <a:hlinkClick r:id="rId3" action="ppaction://hlinksldjump"/>
              </a:rPr>
              <a:t>cellulose</a:t>
            </a:r>
            <a:r>
              <a:rPr sz="1200" spc="-10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3" action="ppaction://hlinksldjump"/>
              </a:rPr>
              <a:t>..........................................................................</a:t>
            </a:r>
            <a:r>
              <a:rPr sz="1200" spc="-20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3" action="ppaction://hlinksldjump"/>
              </a:rPr>
              <a:t>6</a:t>
            </a:r>
            <a:endParaRPr lang="ar-IQ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en-US" sz="1200" spc="-10" dirty="0">
                <a:latin typeface="Calibri"/>
                <a:cs typeface="Calibri"/>
                <a:hlinkClick r:id="rId4" action="ppaction://hlinksldjump"/>
              </a:rPr>
              <a:t>Chapter 2</a:t>
            </a:r>
            <a:endParaRPr lang="ar-IQ" sz="1200" spc="-10" dirty="0">
              <a:latin typeface="Calibri"/>
              <a:cs typeface="Calibri"/>
              <a:hlinkClick r:id="rId4" action="ppaction://hlinksldjump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ar-IQ" sz="1200" spc="-10" dirty="0">
                <a:latin typeface="Calibri"/>
                <a:cs typeface="Calibri"/>
                <a:hlinkClick r:id="rId5" action="ppaction://hlinksldjump"/>
              </a:rPr>
              <a:t>.3</a:t>
            </a:r>
            <a:r>
              <a:rPr sz="1200" spc="2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200" spc="114" dirty="0">
                <a:latin typeface="Calibri"/>
                <a:cs typeface="Calibri"/>
                <a:hlinkClick r:id="rId5" action="ppaction://hlinksldjump"/>
              </a:rPr>
              <a:t>S</a:t>
            </a:r>
            <a:r>
              <a:rPr sz="1200" spc="210" dirty="0">
                <a:latin typeface="Calibri"/>
                <a:cs typeface="Calibri"/>
                <a:hlinkClick r:id="rId5" action="ppaction://hlinksldjump"/>
              </a:rPr>
              <a:t>E</a:t>
            </a:r>
            <a:r>
              <a:rPr sz="1200" spc="100" dirty="0">
                <a:latin typeface="Calibri"/>
                <a:cs typeface="Calibri"/>
                <a:hlinkClick r:id="rId5" action="ppaction://hlinksldjump"/>
              </a:rPr>
              <a:t>M</a:t>
            </a:r>
            <a:r>
              <a:rPr sz="1200" spc="175" dirty="0">
                <a:latin typeface="Calibri"/>
                <a:cs typeface="Calibri"/>
                <a:hlinkClick r:id="rId5" action="ppaction://hlinksldjump"/>
              </a:rPr>
              <a:t>IC</a:t>
            </a:r>
            <a:r>
              <a:rPr sz="1200" spc="240" dirty="0">
                <a:latin typeface="Calibri"/>
                <a:cs typeface="Calibri"/>
                <a:hlinkClick r:id="rId5" action="ppaction://hlinksldjump"/>
              </a:rPr>
              <a:t>R</a:t>
            </a:r>
            <a:r>
              <a:rPr sz="1200" spc="200" dirty="0">
                <a:latin typeface="Calibri"/>
                <a:cs typeface="Calibri"/>
                <a:hlinkClick r:id="rId5" action="ppaction://hlinksldjump"/>
              </a:rPr>
              <a:t>YST</a:t>
            </a:r>
            <a:r>
              <a:rPr sz="1200" spc="265" dirty="0">
                <a:latin typeface="Calibri"/>
                <a:cs typeface="Calibri"/>
                <a:hlinkClick r:id="rId5" action="ppaction://hlinksldjump"/>
              </a:rPr>
              <a:t>AL</a:t>
            </a:r>
            <a:r>
              <a:rPr sz="1200" spc="235" dirty="0">
                <a:latin typeface="Calibri"/>
                <a:cs typeface="Calibri"/>
                <a:hlinkClick r:id="rId5" action="ppaction://hlinksldjump"/>
              </a:rPr>
              <a:t>L</a:t>
            </a:r>
            <a:r>
              <a:rPr sz="1200" spc="70" dirty="0">
                <a:latin typeface="Calibri"/>
                <a:cs typeface="Calibri"/>
                <a:hlinkClick r:id="rId5" action="ppaction://hlinksldjump"/>
              </a:rPr>
              <a:t>I</a:t>
            </a:r>
            <a:r>
              <a:rPr sz="1200" spc="165" dirty="0">
                <a:latin typeface="Calibri"/>
                <a:cs typeface="Calibri"/>
                <a:hlinkClick r:id="rId5" action="ppaction://hlinksldjump"/>
              </a:rPr>
              <a:t>N</a:t>
            </a:r>
            <a:r>
              <a:rPr sz="1200" spc="210" dirty="0">
                <a:latin typeface="Calibri"/>
                <a:cs typeface="Calibri"/>
                <a:hlinkClick r:id="rId5" action="ppaction://hlinksldjump"/>
              </a:rPr>
              <a:t>E</a:t>
            </a:r>
            <a:r>
              <a:rPr sz="1200" spc="30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200" spc="135" dirty="0">
                <a:latin typeface="Calibri"/>
                <a:cs typeface="Calibri"/>
                <a:hlinkClick r:id="rId5" action="ppaction://hlinksldjump"/>
              </a:rPr>
              <a:t>N</a:t>
            </a:r>
            <a:r>
              <a:rPr sz="1200" spc="114" dirty="0">
                <a:latin typeface="Calibri"/>
                <a:cs typeface="Calibri"/>
                <a:hlinkClick r:id="rId5" action="ppaction://hlinksldjump"/>
              </a:rPr>
              <a:t>A</a:t>
            </a:r>
            <a:r>
              <a:rPr sz="1200" spc="215" dirty="0">
                <a:latin typeface="Calibri"/>
                <a:cs typeface="Calibri"/>
                <a:hlinkClick r:id="rId5" action="ppaction://hlinksldjump"/>
              </a:rPr>
              <a:t>T</a:t>
            </a:r>
            <a:r>
              <a:rPr sz="1200" spc="165" dirty="0">
                <a:latin typeface="Calibri"/>
                <a:cs typeface="Calibri"/>
                <a:hlinkClick r:id="rId5" action="ppaction://hlinksldjump"/>
              </a:rPr>
              <a:t>U</a:t>
            </a:r>
            <a:r>
              <a:rPr sz="1200" spc="135" dirty="0">
                <a:latin typeface="Calibri"/>
                <a:cs typeface="Calibri"/>
                <a:hlinkClick r:id="rId5" action="ppaction://hlinksldjump"/>
              </a:rPr>
              <a:t>R</a:t>
            </a:r>
            <a:r>
              <a:rPr sz="1200" spc="210" dirty="0">
                <a:latin typeface="Calibri"/>
                <a:cs typeface="Calibri"/>
                <a:hlinkClick r:id="rId5" action="ppaction://hlinksldjump"/>
              </a:rPr>
              <a:t>E</a:t>
            </a:r>
            <a:r>
              <a:rPr sz="1200" spc="30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200" spc="160" dirty="0">
                <a:latin typeface="Calibri"/>
                <a:cs typeface="Calibri"/>
                <a:hlinkClick r:id="rId5" action="ppaction://hlinksldjump"/>
              </a:rPr>
              <a:t>OF</a:t>
            </a:r>
            <a:r>
              <a:rPr sz="1200" spc="1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200" spc="245" dirty="0">
                <a:latin typeface="Calibri"/>
                <a:cs typeface="Calibri"/>
                <a:hlinkClick r:id="rId5" action="ppaction://hlinksldjump"/>
              </a:rPr>
              <a:t>CEL</a:t>
            </a:r>
            <a:r>
              <a:rPr sz="1200" spc="295" dirty="0">
                <a:latin typeface="Calibri"/>
                <a:cs typeface="Calibri"/>
                <a:hlinkClick r:id="rId5" action="ppaction://hlinksldjump"/>
              </a:rPr>
              <a:t>L</a:t>
            </a:r>
            <a:r>
              <a:rPr sz="1200" spc="175" dirty="0">
                <a:latin typeface="Calibri"/>
                <a:cs typeface="Calibri"/>
                <a:hlinkClick r:id="rId5" action="ppaction://hlinksldjump"/>
              </a:rPr>
              <a:t>ULO</a:t>
            </a:r>
            <a:r>
              <a:rPr sz="1200" spc="114" dirty="0">
                <a:latin typeface="Calibri"/>
                <a:cs typeface="Calibri"/>
                <a:hlinkClick r:id="rId5" action="ppaction://hlinksldjump"/>
              </a:rPr>
              <a:t>S</a:t>
            </a:r>
            <a:r>
              <a:rPr sz="1200" spc="210" dirty="0">
                <a:latin typeface="Calibri"/>
                <a:cs typeface="Calibri"/>
                <a:hlinkClick r:id="rId5" action="ppaction://hlinksldjump"/>
              </a:rPr>
              <a:t>E</a:t>
            </a:r>
            <a:r>
              <a:rPr sz="1200" spc="-80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5" action="ppaction://hlinksldjump"/>
              </a:rPr>
              <a:t>...........................................</a:t>
            </a:r>
            <a:r>
              <a:rPr sz="1200" spc="-25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5" action="ppaction://hlinksldjump"/>
              </a:rPr>
              <a:t>20</a:t>
            </a:r>
            <a:endParaRPr sz="1200" dirty="0">
              <a:latin typeface="Times New Roman"/>
              <a:cs typeface="Times New Roman"/>
            </a:endParaRPr>
          </a:p>
          <a:p>
            <a:pPr marL="281940">
              <a:lnSpc>
                <a:spcPct val="100000"/>
              </a:lnSpc>
              <a:spcBef>
                <a:spcPts val="625"/>
              </a:spcBef>
            </a:pPr>
            <a:r>
              <a:rPr lang="ar-IQ" sz="1200" dirty="0">
                <a:latin typeface="Times New Roman"/>
                <a:cs typeface="Times New Roman"/>
                <a:hlinkClick r:id="rId6" action="ppaction://hlinksldjump"/>
              </a:rPr>
              <a:t>2</a:t>
            </a:r>
            <a:r>
              <a:rPr sz="1200" dirty="0">
                <a:latin typeface="Times New Roman"/>
                <a:cs typeface="Times New Roman"/>
                <a:hlinkClick r:id="rId6" action="ppaction://hlinksldjump"/>
              </a:rPr>
              <a:t>.1. </a:t>
            </a:r>
            <a:r>
              <a:rPr sz="1200" spc="-5" dirty="0">
                <a:latin typeface="Times New Roman"/>
                <a:cs typeface="Times New Roman"/>
                <a:hlinkClick r:id="rId6" action="ppaction://hlinksldjump"/>
              </a:rPr>
              <a:t>Cellulose</a:t>
            </a:r>
            <a:r>
              <a:rPr sz="1200" spc="5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6" action="ppaction://hlinksldjump"/>
              </a:rPr>
              <a:t>crystal</a:t>
            </a:r>
            <a:r>
              <a:rPr sz="1200" spc="5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6" action="ppaction://hlinksldjump"/>
              </a:rPr>
              <a:t>structure and</a:t>
            </a:r>
            <a:r>
              <a:rPr sz="1200" spc="15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6" action="ppaction://hlinksldjump"/>
              </a:rPr>
              <a:t>cellulose</a:t>
            </a:r>
            <a:r>
              <a:rPr sz="1200" spc="5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6" action="ppaction://hlinksldjump"/>
              </a:rPr>
              <a:t>Polymorphs</a:t>
            </a:r>
            <a:r>
              <a:rPr sz="1200" spc="-140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6" action="ppaction://hlinksldjump"/>
              </a:rPr>
              <a:t>......................................</a:t>
            </a:r>
            <a:r>
              <a:rPr sz="1200" spc="-20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6" action="ppaction://hlinksldjump"/>
              </a:rPr>
              <a:t>25</a:t>
            </a:r>
            <a:endParaRPr sz="1200" dirty="0">
              <a:latin typeface="Times New Roman"/>
              <a:cs typeface="Times New Roman"/>
            </a:endParaRPr>
          </a:p>
          <a:p>
            <a:pPr marL="12700" marR="9525" algn="r">
              <a:lnSpc>
                <a:spcPct val="142900"/>
              </a:lnSpc>
              <a:spcBef>
                <a:spcPts val="30"/>
              </a:spcBef>
              <a:tabLst>
                <a:tab pos="257810" algn="l"/>
                <a:tab pos="1322070" algn="l"/>
                <a:tab pos="2764790" algn="l"/>
                <a:tab pos="3907154" algn="l"/>
                <a:tab pos="5080000" algn="l"/>
              </a:tabLst>
            </a:pPr>
            <a:r>
              <a:rPr lang="ar-IQ" sz="1200" dirty="0">
                <a:latin typeface="Times New Roman"/>
                <a:cs typeface="Times New Roman"/>
                <a:hlinkClick r:id="rId7" action="ppaction://hlinksldjump"/>
              </a:rPr>
              <a:t>2.2</a:t>
            </a:r>
            <a:r>
              <a:rPr sz="1200" dirty="0">
                <a:latin typeface="Times New Roman"/>
                <a:cs typeface="Times New Roman"/>
                <a:hlinkClick r:id="rId7" action="ppaction://hlinksldjump"/>
              </a:rPr>
              <a:t>.</a:t>
            </a:r>
            <a:r>
              <a:rPr sz="1200" spc="10" dirty="0"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7" action="ppaction://hlinksldjump"/>
              </a:rPr>
              <a:t>Isolation</a:t>
            </a:r>
            <a:r>
              <a:rPr sz="1200" dirty="0">
                <a:latin typeface="Times New Roman"/>
                <a:cs typeface="Times New Roman"/>
                <a:hlinkClick r:id="rId7" action="ppaction://hlinksldjump"/>
              </a:rPr>
              <a:t> of </a:t>
            </a:r>
            <a:r>
              <a:rPr sz="1200" spc="-5" dirty="0">
                <a:latin typeface="Times New Roman"/>
                <a:cs typeface="Times New Roman"/>
                <a:hlinkClick r:id="rId7" action="ppaction://hlinksldjump"/>
              </a:rPr>
              <a:t>CNC</a:t>
            </a:r>
            <a:r>
              <a:rPr sz="1200" dirty="0">
                <a:latin typeface="Times New Roman"/>
                <a:cs typeface="Times New Roman"/>
                <a:hlinkClick r:id="rId7" action="ppaction://hlinksldjump"/>
              </a:rPr>
              <a:t> from </a:t>
            </a:r>
            <a:r>
              <a:rPr sz="1200" spc="-5" dirty="0">
                <a:latin typeface="Times New Roman"/>
                <a:cs typeface="Times New Roman"/>
                <a:hlinkClick r:id="rId7" action="ppaction://hlinksldjump"/>
              </a:rPr>
              <a:t>cellulose</a:t>
            </a:r>
            <a:r>
              <a:rPr sz="1200" dirty="0"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7" action="ppaction://hlinksldjump"/>
              </a:rPr>
              <a:t>source </a:t>
            </a:r>
            <a:r>
              <a:rPr sz="1200" dirty="0">
                <a:latin typeface="Times New Roman"/>
                <a:cs typeface="Times New Roman"/>
                <a:hlinkClick r:id="rId7" action="ppaction://hlinksldjump"/>
              </a:rPr>
              <a:t>material</a:t>
            </a:r>
            <a:r>
              <a:rPr sz="1200" spc="-155" dirty="0"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7" action="ppaction://hlinksldjump"/>
              </a:rPr>
              <a:t>.............................................</a:t>
            </a:r>
            <a:r>
              <a:rPr sz="1200" spc="-25" dirty="0"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7" action="ppaction://hlinksldjump"/>
              </a:rPr>
              <a:t>43</a:t>
            </a:r>
            <a:endParaRPr sz="1200" dirty="0">
              <a:latin typeface="Times New Roman"/>
              <a:cs typeface="Times New Roman"/>
            </a:endParaRPr>
          </a:p>
          <a:p>
            <a:pPr marL="281940" marR="12065" algn="just">
              <a:lnSpc>
                <a:spcPct val="143700"/>
              </a:lnSpc>
              <a:spcBef>
                <a:spcPts val="10"/>
              </a:spcBef>
            </a:pPr>
            <a:r>
              <a:rPr lang="ar-IQ" sz="1200" dirty="0">
                <a:latin typeface="Times New Roman"/>
                <a:cs typeface="Times New Roman"/>
                <a:hlinkClick r:id="rId8" action="ppaction://hlinksldjump"/>
              </a:rPr>
              <a:t>2.3</a:t>
            </a:r>
            <a:r>
              <a:rPr sz="1200" dirty="0">
                <a:latin typeface="Times New Roman"/>
                <a:cs typeface="Times New Roman"/>
                <a:hlinkClick r:id="rId8" action="ppaction://hlinksldjump"/>
              </a:rPr>
              <a:t>. To</a:t>
            </a:r>
            <a:r>
              <a:rPr sz="1200" spc="5" dirty="0">
                <a:latin typeface="Times New Roman"/>
                <a:cs typeface="Times New Roman"/>
                <a:hlinkClick r:id="rId8" action="ppaction://hlinksldjump"/>
              </a:rPr>
              <a:t>x</a:t>
            </a:r>
            <a:r>
              <a:rPr sz="1200" dirty="0">
                <a:latin typeface="Times New Roman"/>
                <a:cs typeface="Times New Roman"/>
                <a:hlinkClick r:id="rId8" action="ppaction://hlinksldjump"/>
              </a:rPr>
              <a:t>icology</a:t>
            </a:r>
            <a:r>
              <a:rPr sz="1200" spc="-25" dirty="0"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8" action="ppaction://hlinksldjump"/>
              </a:rPr>
              <a:t>as</a:t>
            </a:r>
            <a:r>
              <a:rPr sz="1200" spc="5" dirty="0">
                <a:latin typeface="Times New Roman"/>
                <a:cs typeface="Times New Roman"/>
                <a:hlinkClick r:id="rId8" action="ppaction://hlinksldjump"/>
              </a:rPr>
              <a:t>s</a:t>
            </a:r>
            <a:r>
              <a:rPr sz="1200" spc="-5" dirty="0">
                <a:latin typeface="Times New Roman"/>
                <a:cs typeface="Times New Roman"/>
                <a:hlinkClick r:id="rId8" action="ppaction://hlinksldjump"/>
              </a:rPr>
              <a:t>es</a:t>
            </a:r>
            <a:r>
              <a:rPr sz="1200" spc="5" dirty="0">
                <a:latin typeface="Times New Roman"/>
                <a:cs typeface="Times New Roman"/>
                <a:hlinkClick r:id="rId8" action="ppaction://hlinksldjump"/>
              </a:rPr>
              <a:t>s</a:t>
            </a:r>
            <a:r>
              <a:rPr sz="1200" dirty="0">
                <a:latin typeface="Times New Roman"/>
                <a:cs typeface="Times New Roman"/>
                <a:hlinkClick r:id="rId8" action="ppaction://hlinksldjump"/>
              </a:rPr>
              <a:t>ment </a:t>
            </a:r>
            <a:r>
              <a:rPr sz="1200" spc="-5" dirty="0">
                <a:latin typeface="Times New Roman"/>
                <a:cs typeface="Times New Roman"/>
                <a:hlinkClick r:id="rId8" action="ppaction://hlinksldjump"/>
              </a:rPr>
              <a:t>a</a:t>
            </a:r>
            <a:r>
              <a:rPr sz="1200" dirty="0">
                <a:latin typeface="Times New Roman"/>
                <a:cs typeface="Times New Roman"/>
                <a:hlinkClick r:id="rId8" action="ppaction://hlinksldjump"/>
              </a:rPr>
              <a:t>nd biod</a:t>
            </a:r>
            <a:r>
              <a:rPr sz="1200" spc="5" dirty="0">
                <a:latin typeface="Times New Roman"/>
                <a:cs typeface="Times New Roman"/>
                <a:hlinkClick r:id="rId8" action="ppaction://hlinksldjump"/>
              </a:rPr>
              <a:t>e</a:t>
            </a:r>
            <a:r>
              <a:rPr sz="1200" spc="-15" dirty="0">
                <a:latin typeface="Times New Roman"/>
                <a:cs typeface="Times New Roman"/>
                <a:hlinkClick r:id="rId8" action="ppaction://hlinksldjump"/>
              </a:rPr>
              <a:t>g</a:t>
            </a:r>
            <a:r>
              <a:rPr sz="1200" dirty="0">
                <a:latin typeface="Times New Roman"/>
                <a:cs typeface="Times New Roman"/>
                <a:hlinkClick r:id="rId8" action="ppaction://hlinksldjump"/>
              </a:rPr>
              <a:t>r</a:t>
            </a:r>
            <a:r>
              <a:rPr sz="1200" spc="-10" dirty="0">
                <a:latin typeface="Times New Roman"/>
                <a:cs typeface="Times New Roman"/>
                <a:hlinkClick r:id="rId8" action="ppaction://hlinksldjump"/>
              </a:rPr>
              <a:t>a</a:t>
            </a:r>
            <a:r>
              <a:rPr sz="1200" spc="10" dirty="0">
                <a:latin typeface="Times New Roman"/>
                <a:cs typeface="Times New Roman"/>
                <a:hlinkClick r:id="rId8" action="ppaction://hlinksldjump"/>
              </a:rPr>
              <a:t>d</a:t>
            </a:r>
            <a:r>
              <a:rPr sz="1200" spc="-5" dirty="0">
                <a:latin typeface="Times New Roman"/>
                <a:cs typeface="Times New Roman"/>
                <a:hlinkClick r:id="rId8" action="ppaction://hlinksldjump"/>
              </a:rPr>
              <a:t>a</a:t>
            </a:r>
            <a:r>
              <a:rPr sz="1200" dirty="0">
                <a:latin typeface="Times New Roman"/>
                <a:cs typeface="Times New Roman"/>
                <a:hlinkClick r:id="rId8" action="ppaction://hlinksldjump"/>
              </a:rPr>
              <a:t>bility</a:t>
            </a:r>
            <a:r>
              <a:rPr sz="1200" spc="-195" dirty="0"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8" action="ppaction://hlinksldjump"/>
              </a:rPr>
              <a:t>.................................................</a:t>
            </a:r>
            <a:r>
              <a:rPr sz="1200" spc="-25" dirty="0"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8" action="ppaction://hlinksldjump"/>
              </a:rPr>
              <a:t>52</a:t>
            </a:r>
            <a:endParaRPr sz="1200" dirty="0">
              <a:latin typeface="Times New Roman"/>
              <a:cs typeface="Times New Roman"/>
            </a:endParaRPr>
          </a:p>
          <a:p>
            <a:pPr marR="12065" algn="r">
              <a:lnSpc>
                <a:spcPct val="100000"/>
              </a:lnSpc>
              <a:spcBef>
                <a:spcPts val="620"/>
              </a:spcBef>
            </a:pPr>
            <a:r>
              <a:rPr sz="1200" spc="-10" dirty="0">
                <a:latin typeface="Calibri"/>
                <a:cs typeface="Calibri"/>
                <a:hlinkClick r:id="rId9" action="ppaction://hlinksldjump"/>
              </a:rPr>
              <a:t>.</a:t>
            </a:r>
            <a:r>
              <a:rPr sz="120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200" spc="185" dirty="0">
                <a:latin typeface="Calibri"/>
                <a:cs typeface="Calibri"/>
                <a:hlinkClick r:id="rId9" action="ppaction://hlinksldjump"/>
              </a:rPr>
              <a:t>REFERENCES</a:t>
            </a:r>
            <a:r>
              <a:rPr sz="1200" spc="-55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9" action="ppaction://hlinksldjump"/>
              </a:rPr>
              <a:t>.........................................................................................................</a:t>
            </a:r>
            <a:r>
              <a:rPr sz="1200" spc="-45" dirty="0">
                <a:latin typeface="Times New Roman"/>
                <a:cs typeface="Times New Roman"/>
                <a:hlinkClick r:id="rId9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9" action="ppaction://hlinksldjump"/>
              </a:rPr>
              <a:t>61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421640"/>
            <a:ext cx="5427345" cy="802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23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molecules </a:t>
            </a:r>
            <a:r>
              <a:rPr sz="1200" dirty="0">
                <a:latin typeface="Times New Roman"/>
                <a:cs typeface="Times New Roman"/>
              </a:rPr>
              <a:t>in the disordered </a:t>
            </a:r>
            <a:r>
              <a:rPr sz="1200" spc="-5" dirty="0">
                <a:latin typeface="Times New Roman"/>
                <a:cs typeface="Times New Roman"/>
              </a:rPr>
              <a:t>regions contribute </a:t>
            </a:r>
            <a:r>
              <a:rPr sz="1200" dirty="0">
                <a:latin typeface="Times New Roman"/>
                <a:cs typeface="Times New Roman"/>
              </a:rPr>
              <a:t>to the flexibility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plasticity of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bulk </a:t>
            </a:r>
            <a:r>
              <a:rPr sz="1200" spc="-5" dirty="0">
                <a:latin typeface="Times New Roman"/>
                <a:cs typeface="Times New Roman"/>
              </a:rPr>
              <a:t>material, </a:t>
            </a:r>
            <a:r>
              <a:rPr sz="1200" dirty="0">
                <a:latin typeface="Times New Roman"/>
                <a:cs typeface="Times New Roman"/>
              </a:rPr>
              <a:t>those in the ordered </a:t>
            </a:r>
            <a:r>
              <a:rPr sz="1200" spc="-5" dirty="0">
                <a:latin typeface="Times New Roman"/>
                <a:cs typeface="Times New Roman"/>
              </a:rPr>
              <a:t>regions </a:t>
            </a:r>
            <a:r>
              <a:rPr sz="1200" dirty="0">
                <a:latin typeface="Times New Roman"/>
                <a:cs typeface="Times New Roman"/>
              </a:rPr>
              <a:t>contribute to the </a:t>
            </a:r>
            <a:r>
              <a:rPr sz="1200" spc="-5" dirty="0">
                <a:latin typeface="Times New Roman"/>
                <a:cs typeface="Times New Roman"/>
              </a:rPr>
              <a:t>stiffness and </a:t>
            </a:r>
            <a:r>
              <a:rPr sz="1200" dirty="0">
                <a:latin typeface="Times New Roman"/>
                <a:cs typeface="Times New Roman"/>
              </a:rPr>
              <a:t>elasticity of the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 (Dufresne,</a:t>
            </a:r>
            <a:r>
              <a:rPr sz="1200" dirty="0">
                <a:latin typeface="Times New Roman"/>
                <a:cs typeface="Times New Roman"/>
              </a:rPr>
              <a:t> 2012).</a:t>
            </a:r>
            <a:endParaRPr sz="1200">
              <a:latin typeface="Times New Roman"/>
              <a:cs typeface="Times New Roman"/>
            </a:endParaRPr>
          </a:p>
          <a:p>
            <a:pPr marL="12700" marR="5715" indent="448945" algn="just">
              <a:lnSpc>
                <a:spcPct val="1438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Concerning </a:t>
            </a:r>
            <a:r>
              <a:rPr sz="1200" dirty="0">
                <a:latin typeface="Times New Roman"/>
                <a:cs typeface="Times New Roman"/>
              </a:rPr>
              <a:t>these </a:t>
            </a:r>
            <a:r>
              <a:rPr sz="1200" spc="-5" dirty="0">
                <a:latin typeface="Times New Roman"/>
                <a:cs typeface="Times New Roman"/>
              </a:rPr>
              <a:t>mechanical properties, there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several </a:t>
            </a:r>
            <a:r>
              <a:rPr sz="1200" dirty="0">
                <a:latin typeface="Times New Roman"/>
                <a:cs typeface="Times New Roman"/>
              </a:rPr>
              <a:t>modeling </a:t>
            </a:r>
            <a:r>
              <a:rPr sz="1200" spc="-5" dirty="0">
                <a:latin typeface="Times New Roman"/>
                <a:cs typeface="Times New Roman"/>
              </a:rPr>
              <a:t>studies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 concerned </a:t>
            </a:r>
            <a:r>
              <a:rPr sz="1200" dirty="0">
                <a:latin typeface="Times New Roman"/>
                <a:cs typeface="Times New Roman"/>
              </a:rPr>
              <a:t>with the contribution of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bonding to the </a:t>
            </a:r>
            <a:r>
              <a:rPr sz="1200" spc="-5" dirty="0">
                <a:latin typeface="Times New Roman"/>
                <a:cs typeface="Times New Roman"/>
              </a:rPr>
              <a:t>stiffness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cellulose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 (Wohlert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2012).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removing the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bonds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computational </a:t>
            </a:r>
            <a:r>
              <a:rPr sz="1200" dirty="0">
                <a:latin typeface="Times New Roman"/>
                <a:cs typeface="Times New Roman"/>
              </a:rPr>
              <a:t> model </a:t>
            </a:r>
            <a:r>
              <a:rPr sz="1200" spc="-5" dirty="0">
                <a:latin typeface="Times New Roman"/>
                <a:cs typeface="Times New Roman"/>
              </a:rPr>
              <a:t>Eichhorn </a:t>
            </a:r>
            <a:r>
              <a:rPr sz="1200" dirty="0">
                <a:latin typeface="Times New Roman"/>
                <a:cs typeface="Times New Roman"/>
              </a:rPr>
              <a:t>&amp; Davies </a:t>
            </a:r>
            <a:r>
              <a:rPr sz="1200" spc="-5" dirty="0">
                <a:latin typeface="Times New Roman"/>
                <a:cs typeface="Times New Roman"/>
              </a:rPr>
              <a:t>(2006) </a:t>
            </a:r>
            <a:r>
              <a:rPr sz="1200" dirty="0">
                <a:latin typeface="Times New Roman"/>
                <a:cs typeface="Times New Roman"/>
              </a:rPr>
              <a:t>noted a </a:t>
            </a:r>
            <a:r>
              <a:rPr sz="1200" spc="-5" dirty="0">
                <a:latin typeface="Times New Roman"/>
                <a:cs typeface="Times New Roman"/>
              </a:rPr>
              <a:t>decrease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elastic </a:t>
            </a:r>
            <a:r>
              <a:rPr sz="1200" dirty="0">
                <a:latin typeface="Times New Roman"/>
                <a:cs typeface="Times New Roman"/>
              </a:rPr>
              <a:t>modulus in the </a:t>
            </a:r>
            <a:r>
              <a:rPr sz="1200" spc="-5" dirty="0">
                <a:latin typeface="Times New Roman"/>
                <a:cs typeface="Times New Roman"/>
              </a:rPr>
              <a:t>chain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15%,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while </a:t>
            </a:r>
            <a:r>
              <a:rPr sz="1200" spc="-5" dirty="0">
                <a:latin typeface="Times New Roman"/>
                <a:cs typeface="Times New Roman"/>
              </a:rPr>
              <a:t>Tashiro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Kobayashi</a:t>
            </a:r>
            <a:r>
              <a:rPr sz="1200" dirty="0">
                <a:latin typeface="Times New Roman"/>
                <a:cs typeface="Times New Roman"/>
              </a:rPr>
              <a:t> (1991)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calculated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contribution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40%.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Kroon-Batenburg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 </a:t>
            </a:r>
            <a:r>
              <a:rPr sz="1200" dirty="0">
                <a:latin typeface="Times New Roman"/>
                <a:cs typeface="Times New Roman"/>
              </a:rPr>
              <a:t>(1986) </a:t>
            </a:r>
            <a:r>
              <a:rPr sz="1200" spc="-5" dirty="0">
                <a:latin typeface="Times New Roman"/>
                <a:cs typeface="Times New Roman"/>
              </a:rPr>
              <a:t>and, </a:t>
            </a:r>
            <a:r>
              <a:rPr sz="1200" dirty="0">
                <a:latin typeface="Times New Roman"/>
                <a:cs typeface="Times New Roman"/>
              </a:rPr>
              <a:t>more recently, Cintrón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 </a:t>
            </a:r>
            <a:r>
              <a:rPr sz="1200" spc="-5" dirty="0">
                <a:latin typeface="Times New Roman"/>
                <a:cs typeface="Times New Roman"/>
              </a:rPr>
              <a:t>(2011) </a:t>
            </a:r>
            <a:r>
              <a:rPr sz="1200" dirty="0">
                <a:latin typeface="Times New Roman"/>
                <a:cs typeface="Times New Roman"/>
              </a:rPr>
              <a:t>obtained </a:t>
            </a:r>
            <a:r>
              <a:rPr sz="1200" spc="-5" dirty="0">
                <a:latin typeface="Times New Roman"/>
                <a:cs typeface="Times New Roman"/>
              </a:rPr>
              <a:t>values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high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55–60%.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studies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were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carried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considering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Iβ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are able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highlight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importance </a:t>
            </a:r>
            <a:r>
              <a:rPr sz="1200" dirty="0">
                <a:latin typeface="Times New Roman"/>
                <a:cs typeface="Times New Roman"/>
              </a:rPr>
              <a:t>of the hydrogen bonds on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 properties.</a:t>
            </a:r>
            <a:endParaRPr sz="1200">
              <a:latin typeface="Times New Roman"/>
              <a:cs typeface="Times New Roman"/>
            </a:endParaRPr>
          </a:p>
          <a:p>
            <a:pPr marL="12700" indent="448945" algn="just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degree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crystallinity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defined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fraction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7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occupied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crystalline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often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expressed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percentage.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degree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crystallinity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depends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origin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also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processing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to obtain </a:t>
            </a:r>
            <a:r>
              <a:rPr sz="1200" spc="-5" dirty="0">
                <a:latin typeface="Times New Roman"/>
                <a:cs typeface="Times New Roman"/>
              </a:rPr>
              <a:t>the microfibril, </a:t>
            </a:r>
            <a:r>
              <a:rPr sz="1200" i="1" spc="-5" dirty="0">
                <a:latin typeface="Times New Roman"/>
                <a:cs typeface="Times New Roman"/>
              </a:rPr>
              <a:t>e.g.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percentage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dirty="0">
                <a:latin typeface="Times New Roman"/>
                <a:cs typeface="Times New Roman"/>
              </a:rPr>
              <a:t>domains </a:t>
            </a:r>
            <a:r>
              <a:rPr sz="1200" spc="-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isolated from </a:t>
            </a:r>
            <a:r>
              <a:rPr sz="1200" dirty="0">
                <a:latin typeface="Times New Roman"/>
                <a:cs typeface="Times New Roman"/>
              </a:rPr>
              <a:t>softwood </a:t>
            </a:r>
            <a:r>
              <a:rPr sz="1200" spc="-5" dirty="0">
                <a:latin typeface="Times New Roman"/>
                <a:cs typeface="Times New Roman"/>
              </a:rPr>
              <a:t>ranges </a:t>
            </a:r>
            <a:r>
              <a:rPr sz="1200" dirty="0">
                <a:latin typeface="Times New Roman"/>
                <a:cs typeface="Times New Roman"/>
              </a:rPr>
              <a:t>from 40 to </a:t>
            </a:r>
            <a:r>
              <a:rPr sz="1200" spc="-5" dirty="0">
                <a:latin typeface="Times New Roman"/>
                <a:cs typeface="Times New Roman"/>
              </a:rPr>
              <a:t>60%, whereas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percentage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ordered </a:t>
            </a:r>
            <a:r>
              <a:rPr sz="1200" dirty="0">
                <a:latin typeface="Times New Roman"/>
                <a:cs typeface="Times New Roman"/>
              </a:rPr>
              <a:t>chains in </a:t>
            </a:r>
            <a:r>
              <a:rPr sz="1200" spc="-5" dirty="0">
                <a:latin typeface="Times New Roman"/>
                <a:cs typeface="Times New Roman"/>
              </a:rPr>
              <a:t>cellulose from bacteria and algae are </a:t>
            </a:r>
            <a:r>
              <a:rPr sz="1200" dirty="0">
                <a:latin typeface="Times New Roman"/>
                <a:cs typeface="Times New Roman"/>
              </a:rPr>
              <a:t>typically </a:t>
            </a:r>
            <a:r>
              <a:rPr sz="1200" spc="-5" dirty="0">
                <a:latin typeface="Times New Roman"/>
                <a:cs typeface="Times New Roman"/>
              </a:rPr>
              <a:t>higher, </a:t>
            </a:r>
            <a:r>
              <a:rPr sz="1200" dirty="0">
                <a:latin typeface="Times New Roman"/>
                <a:cs typeface="Times New Roman"/>
              </a:rPr>
              <a:t>reaching </a:t>
            </a:r>
            <a:r>
              <a:rPr sz="1200" spc="-5" dirty="0">
                <a:latin typeface="Times New Roman"/>
                <a:cs typeface="Times New Roman"/>
              </a:rPr>
              <a:t>values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greater</a:t>
            </a:r>
            <a:r>
              <a:rPr sz="1200" dirty="0">
                <a:latin typeface="Times New Roman"/>
                <a:cs typeface="Times New Roman"/>
              </a:rPr>
              <a:t> than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80%.</a:t>
            </a:r>
            <a:r>
              <a:rPr sz="1200" dirty="0">
                <a:latin typeface="Times New Roman"/>
                <a:cs typeface="Times New Roman"/>
              </a:rPr>
              <a:t> Thus,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degree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crystallinity definitely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</a:t>
            </a:r>
            <a:r>
              <a:rPr sz="1200" dirty="0">
                <a:latin typeface="Times New Roman"/>
                <a:cs typeface="Times New Roman"/>
              </a:rPr>
              <a:t> 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great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practical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importance,</a:t>
            </a:r>
            <a:r>
              <a:rPr sz="1200" dirty="0">
                <a:latin typeface="Times New Roman"/>
                <a:cs typeface="Times New Roman"/>
              </a:rPr>
              <a:t> since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physical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fiber-like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directly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related</a:t>
            </a:r>
            <a:r>
              <a:rPr sz="1200" dirty="0">
                <a:latin typeface="Times New Roman"/>
                <a:cs typeface="Times New Roman"/>
              </a:rPr>
              <a:t> to its </a:t>
            </a:r>
            <a:r>
              <a:rPr sz="1200" spc="-5" dirty="0">
                <a:latin typeface="Times New Roman"/>
                <a:cs typeface="Times New Roman"/>
              </a:rPr>
              <a:t>value.</a:t>
            </a:r>
            <a:endParaRPr sz="1200">
              <a:latin typeface="Times New Roman"/>
              <a:cs typeface="Times New Roman"/>
            </a:endParaRPr>
          </a:p>
          <a:p>
            <a:pPr marL="12700" marR="6350" indent="448945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Except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physical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also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physico-chemical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behavior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non-crystalline</a:t>
            </a:r>
            <a:r>
              <a:rPr sz="1200" dirty="0">
                <a:latin typeface="Times New Roman"/>
                <a:cs typeface="Times New Roman"/>
              </a:rPr>
              <a:t> domains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distinct,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hence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physico-chemical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behavior </a:t>
            </a:r>
            <a:r>
              <a:rPr sz="1200" dirty="0">
                <a:latin typeface="Times New Roman"/>
                <a:cs typeface="Times New Roman"/>
              </a:rPr>
              <a:t>of cellulose is strongly </a:t>
            </a:r>
            <a:r>
              <a:rPr sz="1200" spc="-5" dirty="0">
                <a:latin typeface="Times New Roman"/>
                <a:cs typeface="Times New Roman"/>
              </a:rPr>
              <a:t>related </a:t>
            </a:r>
            <a:r>
              <a:rPr sz="1200" dirty="0">
                <a:latin typeface="Times New Roman"/>
                <a:cs typeface="Times New Roman"/>
              </a:rPr>
              <a:t>to its </a:t>
            </a:r>
            <a:r>
              <a:rPr sz="1200" spc="-5" dirty="0">
                <a:latin typeface="Times New Roman"/>
                <a:cs typeface="Times New Roman"/>
              </a:rPr>
              <a:t>degree </a:t>
            </a:r>
            <a:r>
              <a:rPr sz="1200" dirty="0">
                <a:latin typeface="Times New Roman"/>
                <a:cs typeface="Times New Roman"/>
              </a:rPr>
              <a:t>of crystallinity influencing directly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accessibility </a:t>
            </a:r>
            <a:r>
              <a:rPr sz="1200" dirty="0">
                <a:latin typeface="Times New Roman"/>
                <a:cs typeface="Times New Roman"/>
              </a:rPr>
              <a:t>for chemical </a:t>
            </a:r>
            <a:r>
              <a:rPr sz="1200" spc="-5" dirty="0">
                <a:latin typeface="Times New Roman"/>
                <a:cs typeface="Times New Roman"/>
              </a:rPr>
              <a:t>derivatization, swelling, </a:t>
            </a:r>
            <a:r>
              <a:rPr sz="1200" dirty="0">
                <a:latin typeface="Times New Roman"/>
                <a:cs typeface="Times New Roman"/>
              </a:rPr>
              <a:t>water-binding </a:t>
            </a:r>
            <a:r>
              <a:rPr sz="1200" i="1" spc="-5" dirty="0">
                <a:latin typeface="Times New Roman"/>
                <a:cs typeface="Times New Roman"/>
              </a:rPr>
              <a:t>etc</a:t>
            </a:r>
            <a:r>
              <a:rPr sz="1200" spc="-5" dirty="0">
                <a:latin typeface="Times New Roman"/>
                <a:cs typeface="Times New Roman"/>
              </a:rPr>
              <a:t>. Therefore,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degree </a:t>
            </a:r>
            <a:r>
              <a:rPr sz="1200" dirty="0">
                <a:latin typeface="Times New Roman"/>
                <a:cs typeface="Times New Roman"/>
              </a:rPr>
              <a:t>of crystallinity is a very </a:t>
            </a:r>
            <a:r>
              <a:rPr sz="1200" spc="-5" dirty="0">
                <a:latin typeface="Times New Roman"/>
                <a:cs typeface="Times New Roman"/>
              </a:rPr>
              <a:t>important </a:t>
            </a:r>
            <a:r>
              <a:rPr sz="1200" dirty="0">
                <a:latin typeface="Times New Roman"/>
                <a:cs typeface="Times New Roman"/>
              </a:rPr>
              <a:t>property </a:t>
            </a:r>
            <a:r>
              <a:rPr sz="1200" spc="-5" dirty="0">
                <a:latin typeface="Times New Roman"/>
                <a:cs typeface="Times New Roman"/>
              </a:rPr>
              <a:t>which needs </a:t>
            </a:r>
            <a:r>
              <a:rPr sz="1200" dirty="0">
                <a:latin typeface="Times New Roman"/>
                <a:cs typeface="Times New Roman"/>
              </a:rPr>
              <a:t>to be taken into </a:t>
            </a:r>
            <a:r>
              <a:rPr sz="1200" spc="-5" dirty="0">
                <a:latin typeface="Times New Roman"/>
                <a:cs typeface="Times New Roman"/>
              </a:rPr>
              <a:t>account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when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considering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manufacturing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applications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cellulosic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materials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(Schenzel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2005).</a:t>
            </a:r>
            <a:endParaRPr sz="1200">
              <a:latin typeface="Times New Roman"/>
              <a:cs typeface="Times New Roman"/>
            </a:endParaRPr>
          </a:p>
          <a:p>
            <a:pPr marL="461645" algn="just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degree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crystallinity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measured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several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3157" y="8439148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imes New Roman"/>
                <a:cs typeface="Times New Roman"/>
              </a:rPr>
              <a:t>13</a:t>
            </a:r>
            <a:r>
              <a:rPr sz="1800" baseline="-20833" dirty="0">
                <a:latin typeface="Times New Roman"/>
                <a:cs typeface="Times New Roman"/>
              </a:rPr>
              <a:t>C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1" y="8497058"/>
            <a:ext cx="5424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73575" algn="l"/>
              </a:tabLst>
            </a:pPr>
            <a:r>
              <a:rPr sz="1200" spc="-5" dirty="0">
                <a:latin typeface="Times New Roman"/>
                <a:cs typeface="Times New Roman"/>
              </a:rPr>
              <a:t>techniques</a:t>
            </a:r>
            <a:r>
              <a:rPr sz="1200" spc="5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including</a:t>
            </a:r>
            <a:r>
              <a:rPr sz="1200" spc="5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wide-angle</a:t>
            </a:r>
            <a:r>
              <a:rPr sz="1200" spc="5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X-ray</a:t>
            </a:r>
            <a:r>
              <a:rPr sz="1200" spc="5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scattering,</a:t>
            </a:r>
            <a:r>
              <a:rPr sz="1200" spc="5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solid-state	NMR,</a:t>
            </a:r>
            <a:r>
              <a:rPr sz="1200" spc="4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Fourier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18" y="8681466"/>
            <a:ext cx="5426710" cy="1075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36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transform infrared </a:t>
            </a:r>
            <a:r>
              <a:rPr sz="1200" dirty="0">
                <a:latin typeface="Times New Roman"/>
                <a:cs typeface="Times New Roman"/>
              </a:rPr>
              <a:t>spectroscopy </a:t>
            </a:r>
            <a:r>
              <a:rPr sz="1200" spc="-5" dirty="0">
                <a:latin typeface="Times New Roman"/>
                <a:cs typeface="Times New Roman"/>
              </a:rPr>
              <a:t>and Raman spectroscopy. Even though results from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 techniques show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good correlation,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values obtained </a:t>
            </a:r>
            <a:r>
              <a:rPr sz="1200" dirty="0">
                <a:latin typeface="Times New Roman"/>
                <a:cs typeface="Times New Roman"/>
              </a:rPr>
              <a:t>for the </a:t>
            </a:r>
            <a:r>
              <a:rPr sz="1200" spc="-5" dirty="0">
                <a:latin typeface="Times New Roman"/>
                <a:cs typeface="Times New Roman"/>
              </a:rPr>
              <a:t>degree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crystallinity can vary significantly depending on the </a:t>
            </a:r>
            <a:r>
              <a:rPr sz="1200" spc="-5" dirty="0">
                <a:latin typeface="Times New Roman"/>
                <a:cs typeface="Times New Roman"/>
              </a:rPr>
              <a:t>technique used and also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analysis </a:t>
            </a:r>
            <a:r>
              <a:rPr sz="1200" dirty="0">
                <a:latin typeface="Times New Roman"/>
                <a:cs typeface="Times New Roman"/>
              </a:rPr>
              <a:t>method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applied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(Park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2009; 2010).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9" y="421640"/>
            <a:ext cx="5427345" cy="933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24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715" indent="448945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Other important </a:t>
            </a:r>
            <a:r>
              <a:rPr sz="1200" dirty="0">
                <a:latin typeface="Times New Roman"/>
                <a:cs typeface="Times New Roman"/>
              </a:rPr>
              <a:t>distinct </a:t>
            </a:r>
            <a:r>
              <a:rPr sz="1200" spc="-5" dirty="0">
                <a:latin typeface="Times New Roman"/>
                <a:cs typeface="Times New Roman"/>
              </a:rPr>
              <a:t>feature between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crystalline and non-crystalline phase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rotational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conformation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hydroxymethyl</a:t>
            </a:r>
            <a:r>
              <a:rPr sz="1200" dirty="0">
                <a:latin typeface="Times New Roman"/>
                <a:cs typeface="Times New Roman"/>
              </a:rPr>
              <a:t> group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(see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r>
              <a:rPr sz="1200" dirty="0">
                <a:latin typeface="Times New Roman"/>
                <a:cs typeface="Times New Roman"/>
              </a:rPr>
              <a:t> 4).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tg 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conformation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characteristic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 structure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native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called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43800"/>
              </a:lnSpc>
              <a:spcBef>
                <a:spcPts val="10"/>
              </a:spcBef>
            </a:pPr>
            <a:r>
              <a:rPr sz="1200" spc="-10" dirty="0">
                <a:latin typeface="Times New Roman"/>
                <a:cs typeface="Times New Roman"/>
              </a:rPr>
              <a:t>I. </a:t>
            </a:r>
            <a:r>
              <a:rPr sz="1200" i="1" dirty="0">
                <a:latin typeface="Times New Roman"/>
                <a:cs typeface="Times New Roman"/>
              </a:rPr>
              <a:t>gt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characteristic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regenerated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mercerized cellulose crystals, </a:t>
            </a:r>
            <a:r>
              <a:rPr sz="1200" dirty="0">
                <a:latin typeface="Times New Roman"/>
                <a:cs typeface="Times New Roman"/>
              </a:rPr>
              <a:t>cellulose </a:t>
            </a:r>
            <a:r>
              <a:rPr sz="1200" spc="-15" dirty="0">
                <a:latin typeface="Times New Roman"/>
                <a:cs typeface="Times New Roman"/>
              </a:rPr>
              <a:t>II. </a:t>
            </a:r>
            <a:r>
              <a:rPr sz="1200" i="1" dirty="0">
                <a:latin typeface="Times New Roman"/>
                <a:cs typeface="Times New Roman"/>
              </a:rPr>
              <a:t>gg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found, together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i="1" dirty="0">
                <a:latin typeface="Times New Roman"/>
                <a:cs typeface="Times New Roman"/>
              </a:rPr>
              <a:t>gt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i="1" dirty="0">
                <a:latin typeface="Times New Roman"/>
                <a:cs typeface="Times New Roman"/>
              </a:rPr>
              <a:t>tg</a:t>
            </a:r>
            <a:r>
              <a:rPr sz="1200" dirty="0">
                <a:latin typeface="Times New Roman"/>
                <a:cs typeface="Times New Roman"/>
              </a:rPr>
              <a:t>, in </a:t>
            </a:r>
            <a:r>
              <a:rPr sz="1200" spc="-5" dirty="0">
                <a:latin typeface="Times New Roman"/>
                <a:cs typeface="Times New Roman"/>
              </a:rPr>
              <a:t>non-ordered </a:t>
            </a:r>
            <a:r>
              <a:rPr sz="1200" dirty="0">
                <a:latin typeface="Times New Roman"/>
                <a:cs typeface="Times New Roman"/>
              </a:rPr>
              <a:t>regions </a:t>
            </a:r>
            <a:r>
              <a:rPr sz="1200" spc="-5" dirty="0">
                <a:latin typeface="Times New Roman"/>
                <a:cs typeface="Times New Roman"/>
              </a:rPr>
              <a:t>(Habibi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2010; </a:t>
            </a:r>
            <a:r>
              <a:rPr sz="1200" spc="-5" dirty="0">
                <a:latin typeface="Times New Roman"/>
                <a:cs typeface="Times New Roman"/>
              </a:rPr>
              <a:t>Nishiyama </a:t>
            </a:r>
            <a:r>
              <a:rPr sz="1200" i="1" dirty="0">
                <a:latin typeface="Times New Roman"/>
                <a:cs typeface="Times New Roman"/>
              </a:rPr>
              <a:t>et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2002; </a:t>
            </a:r>
            <a:r>
              <a:rPr sz="1200" spc="-5" dirty="0">
                <a:latin typeface="Times New Roman"/>
                <a:cs typeface="Times New Roman"/>
              </a:rPr>
              <a:t>O’Sullivan,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1997).</a:t>
            </a:r>
            <a:endParaRPr sz="1200">
              <a:latin typeface="Times New Roman"/>
              <a:cs typeface="Times New Roman"/>
            </a:endParaRPr>
          </a:p>
          <a:p>
            <a:pPr marL="12700" indent="448945" algn="just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two-phase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sucessful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describe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property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semicrystalline</a:t>
            </a:r>
            <a:endParaRPr sz="12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437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polymers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general, </a:t>
            </a:r>
            <a:r>
              <a:rPr sz="1200" dirty="0">
                <a:latin typeface="Times New Roman"/>
                <a:cs typeface="Times New Roman"/>
              </a:rPr>
              <a:t>however, this </a:t>
            </a:r>
            <a:r>
              <a:rPr sz="1200" spc="-5" dirty="0">
                <a:latin typeface="Times New Roman"/>
                <a:cs typeface="Times New Roman"/>
              </a:rPr>
              <a:t>two-phase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considering </a:t>
            </a:r>
            <a:r>
              <a:rPr sz="1200" spc="5" dirty="0">
                <a:latin typeface="Times New Roman"/>
                <a:cs typeface="Times New Roman"/>
              </a:rPr>
              <a:t>only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crystalline and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amorphous phase </a:t>
            </a:r>
            <a:r>
              <a:rPr sz="1200" dirty="0">
                <a:latin typeface="Times New Roman"/>
                <a:cs typeface="Times New Roman"/>
              </a:rPr>
              <a:t>is a </a:t>
            </a:r>
            <a:r>
              <a:rPr sz="1200" spc="-5" dirty="0">
                <a:latin typeface="Times New Roman"/>
                <a:cs typeface="Times New Roman"/>
              </a:rPr>
              <a:t>simplified view. Polymers consist, indeed, </a:t>
            </a:r>
            <a:r>
              <a:rPr sz="1200" dirty="0">
                <a:latin typeface="Times New Roman"/>
                <a:cs typeface="Times New Roman"/>
              </a:rPr>
              <a:t>of various </a:t>
            </a:r>
            <a:r>
              <a:rPr sz="1200" spc="-5" dirty="0">
                <a:latin typeface="Times New Roman"/>
                <a:cs typeface="Times New Roman"/>
              </a:rPr>
              <a:t>regions, each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characteristic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degree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internal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order,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ranging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continuously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something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close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ideal crystalline </a:t>
            </a:r>
            <a:r>
              <a:rPr sz="1200" dirty="0">
                <a:latin typeface="Times New Roman"/>
                <a:cs typeface="Times New Roman"/>
              </a:rPr>
              <a:t>state to the completely </a:t>
            </a:r>
            <a:r>
              <a:rPr sz="1200" spc="-5" dirty="0">
                <a:latin typeface="Times New Roman"/>
                <a:cs typeface="Times New Roman"/>
              </a:rPr>
              <a:t>amorphous state.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highly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arrangement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atoms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molecules </a:t>
            </a:r>
            <a:r>
              <a:rPr sz="1200" dirty="0">
                <a:latin typeface="Times New Roman"/>
                <a:cs typeface="Times New Roman"/>
              </a:rPr>
              <a:t>is not </a:t>
            </a:r>
            <a:r>
              <a:rPr sz="1200" spc="-5" dirty="0">
                <a:latin typeface="Times New Roman"/>
                <a:cs typeface="Times New Roman"/>
              </a:rPr>
              <a:t>always </a:t>
            </a:r>
            <a:r>
              <a:rPr sz="1200" dirty="0">
                <a:latin typeface="Times New Roman"/>
                <a:cs typeface="Times New Roman"/>
              </a:rPr>
              <a:t>perfectly </a:t>
            </a:r>
            <a:r>
              <a:rPr sz="1200" spc="-5" dirty="0">
                <a:latin typeface="Times New Roman"/>
                <a:cs typeface="Times New Roman"/>
              </a:rPr>
              <a:t>regular, and even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amorphous regions, </a:t>
            </a:r>
            <a:r>
              <a:rPr sz="1200" dirty="0">
                <a:latin typeface="Times New Roman"/>
                <a:cs typeface="Times New Roman"/>
              </a:rPr>
              <a:t>there are </a:t>
            </a:r>
            <a:r>
              <a:rPr sz="1200" spc="-5" dirty="0">
                <a:latin typeface="Times New Roman"/>
                <a:cs typeface="Times New Roman"/>
              </a:rPr>
              <a:t>often areas </a:t>
            </a:r>
            <a:r>
              <a:rPr sz="1200" dirty="0">
                <a:latin typeface="Times New Roman"/>
                <a:cs typeface="Times New Roman"/>
              </a:rPr>
              <a:t>in which the </a:t>
            </a:r>
            <a:r>
              <a:rPr sz="1200" spc="-5" dirty="0">
                <a:latin typeface="Times New Roman"/>
                <a:cs typeface="Times New Roman"/>
              </a:rPr>
              <a:t>molecules are </a:t>
            </a:r>
            <a:r>
              <a:rPr sz="1200" dirty="0">
                <a:latin typeface="Times New Roman"/>
                <a:cs typeface="Times New Roman"/>
              </a:rPr>
              <a:t>roughly </a:t>
            </a:r>
            <a:r>
              <a:rPr sz="1200" spc="-5" dirty="0">
                <a:latin typeface="Times New Roman"/>
                <a:cs typeface="Times New Roman"/>
              </a:rPr>
              <a:t>parallel </a:t>
            </a:r>
            <a:r>
              <a:rPr sz="1200" dirty="0">
                <a:latin typeface="Times New Roman"/>
                <a:cs typeface="Times New Roman"/>
              </a:rPr>
              <a:t> with </a:t>
            </a:r>
            <a:r>
              <a:rPr sz="1200" spc="-5" dirty="0">
                <a:latin typeface="Times New Roman"/>
                <a:cs typeface="Times New Roman"/>
              </a:rPr>
              <a:t>an arrangement close </a:t>
            </a:r>
            <a:r>
              <a:rPr sz="1200" dirty="0">
                <a:latin typeface="Times New Roman"/>
                <a:cs typeface="Times New Roman"/>
              </a:rPr>
              <a:t>to that of </a:t>
            </a:r>
            <a:r>
              <a:rPr sz="1200" spc="-5" dirty="0">
                <a:latin typeface="Times New Roman"/>
                <a:cs typeface="Times New Roman"/>
              </a:rPr>
              <a:t>crystals </a:t>
            </a:r>
            <a:r>
              <a:rPr sz="1200" spc="5" dirty="0">
                <a:latin typeface="Times New Roman"/>
                <a:cs typeface="Times New Roman"/>
              </a:rPr>
              <a:t>(</a:t>
            </a:r>
            <a:r>
              <a:rPr sz="1200" spc="5" dirty="0">
                <a:latin typeface="Times New Roman"/>
                <a:cs typeface="Times New Roman"/>
                <a:hlinkClick r:id="rId2"/>
              </a:rPr>
              <a:t>De </a:t>
            </a:r>
            <a:r>
              <a:rPr sz="1200" dirty="0">
                <a:latin typeface="Times New Roman"/>
                <a:cs typeface="Times New Roman"/>
                <a:hlinkClick r:id="rId2"/>
              </a:rPr>
              <a:t>Rosa &amp; </a:t>
            </a:r>
            <a:r>
              <a:rPr sz="1200" spc="-5" dirty="0">
                <a:latin typeface="Times New Roman"/>
                <a:cs typeface="Times New Roman"/>
                <a:hlinkClick r:id="rId2"/>
              </a:rPr>
              <a:t>Auriemma, </a:t>
            </a:r>
            <a:r>
              <a:rPr sz="1200" dirty="0">
                <a:latin typeface="Times New Roman"/>
                <a:cs typeface="Times New Roman"/>
              </a:rPr>
              <a:t>2013; </a:t>
            </a:r>
            <a:r>
              <a:rPr sz="1200" spc="-5" dirty="0">
                <a:latin typeface="Times New Roman"/>
                <a:cs typeface="Times New Roman"/>
              </a:rPr>
              <a:t>Sperling,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2005).</a:t>
            </a:r>
            <a:endParaRPr sz="120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Whereas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relatively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understood,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numerous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aspects </a:t>
            </a:r>
            <a:r>
              <a:rPr sz="1200" dirty="0">
                <a:latin typeface="Times New Roman"/>
                <a:cs typeface="Times New Roman"/>
              </a:rPr>
              <a:t>pertaining to the </a:t>
            </a:r>
            <a:r>
              <a:rPr sz="1200" spc="-5" dirty="0">
                <a:latin typeface="Times New Roman"/>
                <a:cs typeface="Times New Roman"/>
              </a:rPr>
              <a:t>structure and properties </a:t>
            </a:r>
            <a:r>
              <a:rPr sz="1200" dirty="0">
                <a:latin typeface="Times New Roman"/>
                <a:cs typeface="Times New Roman"/>
              </a:rPr>
              <a:t>of amorphous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that are less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understood (Kulasinski </a:t>
            </a:r>
            <a:r>
              <a:rPr sz="1200" i="1" dirty="0">
                <a:latin typeface="Times New Roman"/>
                <a:cs typeface="Times New Roman"/>
              </a:rPr>
              <a:t>et 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2014).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is probably associated to the current </a:t>
            </a:r>
            <a:r>
              <a:rPr sz="1200" spc="-5" dirty="0">
                <a:latin typeface="Times New Roman"/>
                <a:cs typeface="Times New Roman"/>
              </a:rPr>
              <a:t>knowledge </a:t>
            </a:r>
            <a:r>
              <a:rPr sz="1200" dirty="0">
                <a:latin typeface="Times New Roman"/>
                <a:cs typeface="Times New Roman"/>
              </a:rPr>
              <a:t> on the </a:t>
            </a:r>
            <a:r>
              <a:rPr sz="1200" spc="-5" dirty="0">
                <a:latin typeface="Times New Roman"/>
                <a:cs typeface="Times New Roman"/>
              </a:rPr>
              <a:t>amorphous </a:t>
            </a:r>
            <a:r>
              <a:rPr sz="1200" dirty="0">
                <a:latin typeface="Times New Roman"/>
                <a:cs typeface="Times New Roman"/>
              </a:rPr>
              <a:t>state of </a:t>
            </a:r>
            <a:r>
              <a:rPr sz="1200" spc="-5" dirty="0">
                <a:latin typeface="Times New Roman"/>
                <a:cs typeface="Times New Roman"/>
              </a:rPr>
              <a:t>polymers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general, which remains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dirty="0">
                <a:latin typeface="Times New Roman"/>
                <a:cs typeface="Times New Roman"/>
              </a:rPr>
              <a:t>incomplete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(Sperling, 2005). For instance </a:t>
            </a:r>
            <a:r>
              <a:rPr sz="1200" dirty="0">
                <a:latin typeface="Times New Roman"/>
                <a:cs typeface="Times New Roman"/>
              </a:rPr>
              <a:t>one interesting </a:t>
            </a:r>
            <a:r>
              <a:rPr sz="1200" spc="-5" dirty="0">
                <a:latin typeface="Times New Roman"/>
                <a:cs typeface="Times New Roman"/>
              </a:rPr>
              <a:t>question </a:t>
            </a:r>
            <a:r>
              <a:rPr sz="1200" dirty="0">
                <a:latin typeface="Times New Roman"/>
                <a:cs typeface="Times New Roman"/>
              </a:rPr>
              <a:t>from the point of view of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fundamental </a:t>
            </a:r>
            <a:r>
              <a:rPr sz="1200" dirty="0">
                <a:latin typeface="Times New Roman"/>
                <a:cs typeface="Times New Roman"/>
              </a:rPr>
              <a:t>understanding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properties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cellulose,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whether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amorphous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regions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</a:t>
            </a:r>
            <a:r>
              <a:rPr sz="1200" dirty="0">
                <a:latin typeface="Times New Roman"/>
                <a:cs typeface="Times New Roman"/>
              </a:rPr>
              <a:t> are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paracrystalline</a:t>
            </a:r>
            <a:r>
              <a:rPr sz="1200" dirty="0">
                <a:latin typeface="Times New Roman"/>
                <a:cs typeface="Times New Roman"/>
              </a:rPr>
              <a:t> 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fully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amorphous.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Indeed</a:t>
            </a:r>
            <a:r>
              <a:rPr sz="1200" dirty="0">
                <a:latin typeface="Times New Roman"/>
                <a:cs typeface="Times New Roman"/>
              </a:rPr>
              <a:t>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amorphous </a:t>
            </a:r>
            <a:r>
              <a:rPr sz="1200" dirty="0">
                <a:latin typeface="Times New Roman"/>
                <a:cs typeface="Times New Roman"/>
              </a:rPr>
              <a:t>portions within a cellulose </a:t>
            </a:r>
            <a:r>
              <a:rPr sz="1200" spc="-5" dirty="0">
                <a:latin typeface="Times New Roman"/>
                <a:cs typeface="Times New Roman"/>
              </a:rPr>
              <a:t>microfibril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fully </a:t>
            </a:r>
            <a:r>
              <a:rPr sz="1200" spc="-5" dirty="0">
                <a:latin typeface="Times New Roman"/>
                <a:cs typeface="Times New Roman"/>
              </a:rPr>
              <a:t>disordered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rather </a:t>
            </a:r>
            <a:r>
              <a:rPr sz="1200" dirty="0">
                <a:latin typeface="Times New Roman"/>
                <a:cs typeface="Times New Roman"/>
              </a:rPr>
              <a:t>behave like bundles of nearly </a:t>
            </a:r>
            <a:r>
              <a:rPr sz="1200" spc="-5" dirty="0">
                <a:latin typeface="Times New Roman"/>
                <a:cs typeface="Times New Roman"/>
              </a:rPr>
              <a:t>parallel </a:t>
            </a:r>
            <a:r>
              <a:rPr sz="1200" dirty="0">
                <a:latin typeface="Times New Roman"/>
                <a:cs typeface="Times New Roman"/>
              </a:rPr>
              <a:t>chain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are not </a:t>
            </a:r>
            <a:r>
              <a:rPr sz="1200" spc="-5" dirty="0">
                <a:latin typeface="Times New Roman"/>
                <a:cs typeface="Times New Roman"/>
              </a:rPr>
              <a:t>well </a:t>
            </a:r>
            <a:r>
              <a:rPr sz="1200" dirty="0">
                <a:latin typeface="Times New Roman"/>
                <a:cs typeface="Times New Roman"/>
              </a:rPr>
              <a:t>enough </a:t>
            </a:r>
            <a:r>
              <a:rPr sz="1200" spc="-5" dirty="0">
                <a:latin typeface="Times New Roman"/>
                <a:cs typeface="Times New Roman"/>
              </a:rPr>
              <a:t>oriented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give</a:t>
            </a:r>
            <a:r>
              <a:rPr sz="1200" dirty="0">
                <a:latin typeface="Times New Roman"/>
                <a:cs typeface="Times New Roman"/>
              </a:rPr>
              <a:t> 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long-range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highly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ordered</a:t>
            </a:r>
            <a:r>
              <a:rPr sz="1200" dirty="0">
                <a:latin typeface="Times New Roman"/>
                <a:cs typeface="Times New Roman"/>
              </a:rPr>
              <a:t> three-dimensional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structure,</a:t>
            </a:r>
            <a:r>
              <a:rPr sz="1200" dirty="0">
                <a:latin typeface="Times New Roman"/>
                <a:cs typeface="Times New Roman"/>
              </a:rPr>
              <a:t> but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amorphous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regions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contains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residual</a:t>
            </a:r>
            <a:r>
              <a:rPr sz="1200" dirty="0">
                <a:latin typeface="Times New Roman"/>
                <a:cs typeface="Times New Roman"/>
              </a:rPr>
              <a:t> order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chacaterized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short-range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interactions.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These</a:t>
            </a:r>
            <a:r>
              <a:rPr sz="1200" dirty="0">
                <a:latin typeface="Times New Roman"/>
                <a:cs typeface="Times New Roman"/>
              </a:rPr>
              <a:t> amorphous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regions</a:t>
            </a:r>
            <a:r>
              <a:rPr sz="1200" dirty="0">
                <a:latin typeface="Times New Roman"/>
                <a:cs typeface="Times New Roman"/>
              </a:rPr>
              <a:t> with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residual</a:t>
            </a:r>
            <a:r>
              <a:rPr sz="1200" dirty="0">
                <a:latin typeface="Times New Roman"/>
                <a:cs typeface="Times New Roman"/>
              </a:rPr>
              <a:t> order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known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paracrystalline </a:t>
            </a:r>
            <a:r>
              <a:rPr sz="1200" dirty="0">
                <a:latin typeface="Times New Roman"/>
                <a:cs typeface="Times New Roman"/>
              </a:rPr>
              <a:t>domains. </a:t>
            </a:r>
            <a:r>
              <a:rPr sz="1200" spc="-5" dirty="0">
                <a:latin typeface="Times New Roman"/>
                <a:cs typeface="Times New Roman"/>
              </a:rPr>
              <a:t>Kulasinski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 </a:t>
            </a:r>
            <a:r>
              <a:rPr sz="1200" spc="-5" dirty="0">
                <a:latin typeface="Times New Roman"/>
                <a:cs typeface="Times New Roman"/>
              </a:rPr>
              <a:t>(2014)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recent </a:t>
            </a:r>
            <a:r>
              <a:rPr sz="1200" spc="5" dirty="0">
                <a:latin typeface="Times New Roman"/>
                <a:cs typeface="Times New Roman"/>
              </a:rPr>
              <a:t>study </a:t>
            </a:r>
            <a:r>
              <a:rPr sz="1200" dirty="0">
                <a:latin typeface="Times New Roman"/>
                <a:cs typeface="Times New Roman"/>
              </a:rPr>
              <a:t>provided </a:t>
            </a:r>
            <a:r>
              <a:rPr sz="1200" spc="-5" dirty="0">
                <a:latin typeface="Times New Roman"/>
                <a:cs typeface="Times New Roman"/>
              </a:rPr>
              <a:t>evidence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support of, </a:t>
            </a:r>
            <a:r>
              <a:rPr sz="1200" spc="-5" dirty="0">
                <a:latin typeface="Times New Roman"/>
                <a:cs typeface="Times New Roman"/>
              </a:rPr>
              <a:t>and consistent </a:t>
            </a:r>
            <a:r>
              <a:rPr sz="1200" dirty="0">
                <a:latin typeface="Times New Roman"/>
                <a:cs typeface="Times New Roman"/>
              </a:rPr>
              <a:t>with, the </a:t>
            </a:r>
            <a:r>
              <a:rPr sz="1200" spc="-5" dirty="0">
                <a:latin typeface="Times New Roman"/>
                <a:cs typeface="Times New Roman"/>
              </a:rPr>
              <a:t>hypothesis </a:t>
            </a:r>
            <a:r>
              <a:rPr sz="1200" dirty="0">
                <a:latin typeface="Times New Roman"/>
                <a:cs typeface="Times New Roman"/>
              </a:rPr>
              <a:t>of the existence of this </a:t>
            </a:r>
            <a:r>
              <a:rPr sz="1200" spc="-5" dirty="0">
                <a:latin typeface="Times New Roman"/>
                <a:cs typeface="Times New Roman"/>
              </a:rPr>
              <a:t>paracystalline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interphase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intermediate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fully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amorphous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phases</a:t>
            </a:r>
            <a:r>
              <a:rPr sz="1200" dirty="0">
                <a:latin typeface="Times New Roman"/>
                <a:cs typeface="Times New Roman"/>
              </a:rPr>
              <a:t> in wood </a:t>
            </a:r>
            <a:r>
              <a:rPr sz="1200" spc="-5" dirty="0">
                <a:latin typeface="Times New Roman"/>
                <a:cs typeface="Times New Roman"/>
              </a:rPr>
              <a:t>microfibrils.</a:t>
            </a:r>
            <a:endParaRPr sz="1200">
              <a:latin typeface="Times New Roman"/>
              <a:cs typeface="Times New Roman"/>
            </a:endParaRPr>
          </a:p>
          <a:p>
            <a:pPr marL="12700" marR="8890" indent="448945" algn="just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Apart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dependency 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degree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crystallinity,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physical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also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strongly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influenced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45"/>
              </a:spcBef>
            </a:pPr>
            <a:r>
              <a:rPr sz="1200" spc="-5" dirty="0">
                <a:latin typeface="Times New Roman"/>
                <a:cs typeface="Times New Roman"/>
              </a:rPr>
              <a:t>structure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morphology.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“Crystalline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structure”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refers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way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chains,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7" y="421640"/>
            <a:ext cx="5427980" cy="94581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25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43800"/>
              </a:lnSpc>
            </a:pP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particular </a:t>
            </a:r>
            <a:r>
              <a:rPr sz="1200" dirty="0">
                <a:latin typeface="Times New Roman"/>
                <a:cs typeface="Times New Roman"/>
              </a:rPr>
              <a:t>conformation, </a:t>
            </a:r>
            <a:r>
              <a:rPr sz="1200" spc="-5" dirty="0">
                <a:latin typeface="Times New Roman"/>
                <a:cs typeface="Times New Roman"/>
              </a:rPr>
              <a:t>are packed, giving </a:t>
            </a:r>
            <a:r>
              <a:rPr sz="1200" dirty="0">
                <a:latin typeface="Times New Roman"/>
                <a:cs typeface="Times New Roman"/>
              </a:rPr>
              <a:t>rise to the </a:t>
            </a:r>
            <a:r>
              <a:rPr sz="1200" spc="-5" dirty="0">
                <a:latin typeface="Times New Roman"/>
                <a:cs typeface="Times New Roman"/>
              </a:rPr>
              <a:t>regular </a:t>
            </a:r>
            <a:r>
              <a:rPr sz="1200" dirty="0">
                <a:latin typeface="Times New Roman"/>
                <a:cs typeface="Times New Roman"/>
              </a:rPr>
              <a:t>three-dimensional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structure, while “crystalline morphology” refers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size and shape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crystallites, </a:t>
            </a:r>
            <a:r>
              <a:rPr sz="1200" dirty="0">
                <a:latin typeface="Times New Roman"/>
                <a:cs typeface="Times New Roman"/>
              </a:rPr>
              <a:t> their</a:t>
            </a:r>
            <a:r>
              <a:rPr sz="1200" spc="-5" dirty="0">
                <a:latin typeface="Times New Roman"/>
                <a:cs typeface="Times New Roman"/>
              </a:rPr>
              <a:t> arrangement,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 </a:t>
            </a:r>
            <a:r>
              <a:rPr sz="1200" spc="-5" dirty="0">
                <a:latin typeface="Times New Roman"/>
                <a:cs typeface="Times New Roman"/>
              </a:rPr>
              <a:t>interconnection</a:t>
            </a:r>
            <a:r>
              <a:rPr sz="1200" dirty="0">
                <a:latin typeface="Times New Roman"/>
                <a:cs typeface="Times New Roman"/>
              </a:rPr>
              <a:t> with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amorphous</a:t>
            </a:r>
            <a:r>
              <a:rPr sz="1200" dirty="0">
                <a:latin typeface="Times New Roman"/>
                <a:cs typeface="Times New Roman"/>
              </a:rPr>
              <a:t> phase.</a:t>
            </a: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281940">
              <a:lnSpc>
                <a:spcPct val="100000"/>
              </a:lnSpc>
            </a:pPr>
            <a:r>
              <a:rPr lang="ar-IQ" sz="1150" dirty="0">
                <a:latin typeface="Times New Roman"/>
                <a:cs typeface="Times New Roman"/>
              </a:rPr>
              <a:t>2</a:t>
            </a:r>
            <a:r>
              <a:rPr sz="1200" spc="-10" dirty="0">
                <a:latin typeface="Calibri"/>
                <a:cs typeface="Calibri"/>
              </a:rPr>
              <a:t>.1.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Cellulose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crystal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structure</a:t>
            </a:r>
            <a:r>
              <a:rPr sz="1200" spc="30" dirty="0">
                <a:latin typeface="Calibri"/>
                <a:cs typeface="Calibri"/>
              </a:rPr>
              <a:t> and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cellulose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Polymorphs</a:t>
            </a:r>
            <a:endParaRPr sz="1200" dirty="0">
              <a:latin typeface="Calibri"/>
              <a:cs typeface="Calibri"/>
            </a:endParaRPr>
          </a:p>
          <a:p>
            <a:pPr marL="12700" marR="7620" indent="456565">
              <a:lnSpc>
                <a:spcPts val="2060"/>
              </a:lnSpc>
              <a:spcBef>
                <a:spcPts val="165"/>
              </a:spcBef>
            </a:pPr>
            <a:r>
              <a:rPr sz="1200" dirty="0">
                <a:latin typeface="Times New Roman"/>
                <a:cs typeface="Times New Roman"/>
              </a:rPr>
              <a:t>Broadly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speaking,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context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chemistry,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polymorphism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inherent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property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phase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given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chemical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compound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endParaRPr sz="1200" dirty="0">
              <a:latin typeface="Times New Roman"/>
              <a:cs typeface="Times New Roman"/>
            </a:endParaRPr>
          </a:p>
          <a:p>
            <a:pPr marL="12700" marR="6350">
              <a:lnSpc>
                <a:spcPts val="206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exhibit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structures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which,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although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possessing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same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chemical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composition,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manifest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distinct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</a:t>
            </a:r>
            <a:endParaRPr sz="1200" dirty="0">
              <a:latin typeface="Times New Roman"/>
              <a:cs typeface="Times New Roman"/>
            </a:endParaRPr>
          </a:p>
          <a:p>
            <a:pPr marL="12700" marR="8255">
              <a:lnSpc>
                <a:spcPts val="206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given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compound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called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polymorph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or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allomorph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they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arrangement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and/or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conformation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molecules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lattice.</a:t>
            </a:r>
            <a:r>
              <a:rPr sz="1200" spc="3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word</a:t>
            </a:r>
            <a:endParaRPr sz="1200" dirty="0">
              <a:latin typeface="Times New Roman"/>
              <a:cs typeface="Times New Roman"/>
            </a:endParaRPr>
          </a:p>
          <a:p>
            <a:pPr marL="12700" marR="5715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polymorphism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comes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Greek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word.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term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“</a:t>
            </a:r>
            <a:r>
              <a:rPr sz="1200" i="1" dirty="0">
                <a:latin typeface="Times New Roman"/>
                <a:cs typeface="Times New Roman"/>
              </a:rPr>
              <a:t>poly</a:t>
            </a:r>
            <a:r>
              <a:rPr sz="1200" dirty="0">
                <a:latin typeface="Times New Roman"/>
                <a:cs typeface="Times New Roman"/>
              </a:rPr>
              <a:t>”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means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“many”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</a:t>
            </a:r>
            <a:r>
              <a:rPr sz="1200" i="1" spc="-5" dirty="0">
                <a:latin typeface="Times New Roman"/>
                <a:cs typeface="Times New Roman"/>
              </a:rPr>
              <a:t>morph</a:t>
            </a:r>
            <a:r>
              <a:rPr sz="1200" spc="-5" dirty="0">
                <a:latin typeface="Times New Roman"/>
                <a:cs typeface="Times New Roman"/>
              </a:rPr>
              <a:t>”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means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“form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shape”,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so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word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polymorphism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translated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forms. </a:t>
            </a:r>
            <a:r>
              <a:rPr sz="1200" dirty="0">
                <a:latin typeface="Times New Roman"/>
                <a:cs typeface="Times New Roman"/>
              </a:rPr>
              <a:t>The</a:t>
            </a:r>
          </a:p>
          <a:p>
            <a:pPr marL="12700" marR="5080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investigation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forms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impacts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fundamental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science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well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utilitarian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objectives because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different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polymorphs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display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range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dirty="0">
                <a:latin typeface="Times New Roman"/>
                <a:cs typeface="Times New Roman"/>
              </a:rPr>
              <a:t> (</a:t>
            </a:r>
            <a:r>
              <a:rPr sz="1200" i="1" dirty="0">
                <a:latin typeface="Times New Roman"/>
                <a:cs typeface="Times New Roman"/>
              </a:rPr>
              <a:t>e.g.</a:t>
            </a:r>
            <a:endParaRPr sz="1200" dirty="0">
              <a:latin typeface="Times New Roman"/>
              <a:cs typeface="Times New Roman"/>
            </a:endParaRPr>
          </a:p>
          <a:p>
            <a:pPr marL="12700" marR="11430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density,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solubility,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melting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point,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free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energy,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dissolution,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tensile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strength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tabeling</a:t>
            </a:r>
            <a:r>
              <a:rPr sz="1200" spc="4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etc</a:t>
            </a:r>
            <a:r>
              <a:rPr sz="1200" spc="-5" dirty="0">
                <a:latin typeface="Times New Roman"/>
                <a:cs typeface="Times New Roman"/>
              </a:rPr>
              <a:t>),</a:t>
            </a:r>
            <a:r>
              <a:rPr sz="1200" spc="4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4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affect</a:t>
            </a:r>
            <a:r>
              <a:rPr sz="1200" spc="4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</a:t>
            </a:r>
            <a:r>
              <a:rPr sz="1200" spc="4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3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utilization</a:t>
            </a:r>
            <a:r>
              <a:rPr sz="1200" spc="3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4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</a:t>
            </a:r>
            <a:r>
              <a:rPr sz="1200" spc="3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materials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spc="-5" dirty="0">
                <a:latin typeface="Times New Roman"/>
                <a:cs typeface="Times New Roman"/>
              </a:rPr>
              <a:t>(Bernstein,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2002).</a:t>
            </a:r>
            <a:endParaRPr sz="1200" dirty="0">
              <a:latin typeface="Times New Roman"/>
              <a:cs typeface="Times New Roman"/>
            </a:endParaRPr>
          </a:p>
          <a:p>
            <a:pPr marL="12700" indent="456565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Polymorphism</a:t>
            </a:r>
            <a:r>
              <a:rPr sz="1200" spc="3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3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quite</a:t>
            </a:r>
            <a:r>
              <a:rPr sz="1200" spc="3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common</a:t>
            </a:r>
            <a:r>
              <a:rPr sz="1200" spc="3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3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crystals</a:t>
            </a:r>
            <a:r>
              <a:rPr sz="1200" spc="3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3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organic</a:t>
            </a:r>
            <a:r>
              <a:rPr sz="1200" spc="3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compounds</a:t>
            </a:r>
            <a:r>
              <a:rPr sz="1200" spc="3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whose</a:t>
            </a:r>
          </a:p>
          <a:p>
            <a:pPr marL="12700" marR="6350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molecules contain groups capable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bonding </a:t>
            </a:r>
            <a:r>
              <a:rPr sz="1200" spc="-5" dirty="0">
                <a:latin typeface="Times New Roman"/>
                <a:cs typeface="Times New Roman"/>
              </a:rPr>
              <a:t>(Bernstein, </a:t>
            </a:r>
            <a:r>
              <a:rPr sz="1200" dirty="0">
                <a:latin typeface="Times New Roman"/>
                <a:cs typeface="Times New Roman"/>
              </a:rPr>
              <a:t>2002). The </a:t>
            </a:r>
            <a:r>
              <a:rPr sz="1200" spc="-5" dirty="0">
                <a:latin typeface="Times New Roman"/>
                <a:cs typeface="Times New Roman"/>
              </a:rPr>
              <a:t>repeating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 of </a:t>
            </a:r>
            <a:r>
              <a:rPr sz="1200" spc="-5" dirty="0">
                <a:latin typeface="Times New Roman"/>
                <a:cs typeface="Times New Roman"/>
              </a:rPr>
              <a:t>cellulose,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dirty="0">
                <a:latin typeface="Times New Roman"/>
                <a:cs typeface="Times New Roman"/>
              </a:rPr>
              <a:t>cellobiose, </a:t>
            </a:r>
            <a:r>
              <a:rPr sz="1200" spc="-5" dirty="0">
                <a:latin typeface="Times New Roman"/>
                <a:cs typeface="Times New Roman"/>
              </a:rPr>
              <a:t>includes </a:t>
            </a:r>
            <a:r>
              <a:rPr sz="1200" dirty="0">
                <a:latin typeface="Times New Roman"/>
                <a:cs typeface="Times New Roman"/>
              </a:rPr>
              <a:t>six </a:t>
            </a:r>
            <a:r>
              <a:rPr sz="1200" spc="-5" dirty="0">
                <a:latin typeface="Times New Roman"/>
                <a:cs typeface="Times New Roman"/>
              </a:rPr>
              <a:t>hydroxyl groups </a:t>
            </a:r>
            <a:r>
              <a:rPr sz="1200" dirty="0">
                <a:latin typeface="Times New Roman"/>
                <a:cs typeface="Times New Roman"/>
              </a:rPr>
              <a:t>and three </a:t>
            </a:r>
            <a:r>
              <a:rPr sz="1200" spc="-5" dirty="0">
                <a:latin typeface="Times New Roman"/>
                <a:cs typeface="Times New Roman"/>
              </a:rPr>
              <a:t>oxygen atoms.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Therefore,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presence </a:t>
            </a:r>
            <a:r>
              <a:rPr sz="1200" dirty="0">
                <a:latin typeface="Times New Roman"/>
                <a:cs typeface="Times New Roman"/>
              </a:rPr>
              <a:t>of six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 donors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nine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 </a:t>
            </a:r>
            <a:r>
              <a:rPr sz="1200" spc="-5" dirty="0">
                <a:latin typeface="Times New Roman"/>
                <a:cs typeface="Times New Roman"/>
              </a:rPr>
              <a:t>acceptors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provides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several</a:t>
            </a:r>
            <a:r>
              <a:rPr sz="1200" dirty="0">
                <a:latin typeface="Times New Roman"/>
                <a:cs typeface="Times New Roman"/>
              </a:rPr>
              <a:t> possibilities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forming</a:t>
            </a:r>
            <a:r>
              <a:rPr sz="1200" dirty="0">
                <a:latin typeface="Times New Roman"/>
                <a:cs typeface="Times New Roman"/>
              </a:rPr>
              <a:t> various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dirty="0">
                <a:latin typeface="Times New Roman"/>
                <a:cs typeface="Times New Roman"/>
              </a:rPr>
              <a:t> bond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mutual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arrangements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glucopyranose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rings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possibility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conformational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changes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hydroxymethyl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groups,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chains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dirty="0">
                <a:latin typeface="Times New Roman"/>
                <a:cs typeface="Times New Roman"/>
              </a:rPr>
              <a:t> exhibit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4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</a:t>
            </a:r>
            <a:r>
              <a:rPr sz="1200" spc="4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packings</a:t>
            </a:r>
            <a:r>
              <a:rPr sz="1200" spc="4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(Kovalenko,</a:t>
            </a:r>
            <a:r>
              <a:rPr sz="1200" spc="4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2010).</a:t>
            </a:r>
            <a:r>
              <a:rPr sz="1200" spc="5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4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48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result,</a:t>
            </a:r>
            <a:r>
              <a:rPr sz="1200" spc="4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4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</a:t>
            </a:r>
            <a:r>
              <a:rPr sz="1200" spc="4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several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2700"/>
              </a:lnSpc>
              <a:spcBef>
                <a:spcPts val="110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polymorphs, </a:t>
            </a:r>
            <a:r>
              <a:rPr sz="1800" baseline="4629" dirty="0">
                <a:latin typeface="Times New Roman"/>
                <a:cs typeface="Times New Roman"/>
              </a:rPr>
              <a:t>namely cellulose </a:t>
            </a:r>
            <a:r>
              <a:rPr sz="1800" spc="-22" baseline="4629" dirty="0">
                <a:latin typeface="Times New Roman"/>
                <a:cs typeface="Times New Roman"/>
              </a:rPr>
              <a:t>I, </a:t>
            </a:r>
            <a:r>
              <a:rPr sz="1800" spc="-15" baseline="4629" dirty="0">
                <a:latin typeface="Times New Roman"/>
                <a:cs typeface="Times New Roman"/>
              </a:rPr>
              <a:t>II, </a:t>
            </a:r>
            <a:r>
              <a:rPr sz="1800" spc="-7" baseline="4629" dirty="0">
                <a:latin typeface="Times New Roman"/>
                <a:cs typeface="Times New Roman"/>
              </a:rPr>
              <a:t>III and </a:t>
            </a:r>
            <a:r>
              <a:rPr sz="1800" spc="-22" baseline="4629" dirty="0">
                <a:latin typeface="Times New Roman"/>
                <a:cs typeface="Times New Roman"/>
              </a:rPr>
              <a:t>IV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00" baseline="4629" dirty="0">
                <a:latin typeface="Times New Roman"/>
                <a:cs typeface="Times New Roman"/>
              </a:rPr>
              <a:t>their </a:t>
            </a:r>
            <a:r>
              <a:rPr sz="1800" spc="-7" baseline="4629" dirty="0">
                <a:latin typeface="Times New Roman"/>
                <a:cs typeface="Times New Roman"/>
              </a:rPr>
              <a:t>varieties </a:t>
            </a:r>
            <a:r>
              <a:rPr sz="1800" baseline="4629" dirty="0">
                <a:latin typeface="Times New Roman"/>
                <a:cs typeface="Times New Roman"/>
              </a:rPr>
              <a:t>Iα, </a:t>
            </a:r>
            <a:r>
              <a:rPr sz="1800" spc="-7" baseline="4629" dirty="0">
                <a:latin typeface="Times New Roman"/>
                <a:cs typeface="Times New Roman"/>
              </a:rPr>
              <a:t>Iβ, </a:t>
            </a:r>
            <a:r>
              <a:rPr sz="1800" spc="-15" baseline="4629" dirty="0">
                <a:latin typeface="Times New Roman"/>
                <a:cs typeface="Times New Roman"/>
              </a:rPr>
              <a:t>III</a:t>
            </a:r>
            <a:r>
              <a:rPr sz="800" spc="-10" dirty="0">
                <a:latin typeface="Times New Roman"/>
                <a:cs typeface="Times New Roman"/>
              </a:rPr>
              <a:t>I</a:t>
            </a:r>
            <a:r>
              <a:rPr sz="1800" spc="-15" baseline="4629" dirty="0">
                <a:latin typeface="Times New Roman"/>
                <a:cs typeface="Times New Roman"/>
              </a:rPr>
              <a:t>, IV</a:t>
            </a:r>
            <a:r>
              <a:rPr sz="800" spc="-10" dirty="0">
                <a:latin typeface="Times New Roman"/>
                <a:cs typeface="Times New Roman"/>
              </a:rPr>
              <a:t>I</a:t>
            </a:r>
            <a:r>
              <a:rPr sz="1800" spc="-15" baseline="4629" dirty="0">
                <a:latin typeface="Times New Roman"/>
                <a:cs typeface="Times New Roman"/>
              </a:rPr>
              <a:t>, </a:t>
            </a:r>
            <a:r>
              <a:rPr sz="1800" spc="-7" baseline="4629" dirty="0">
                <a:latin typeface="Times New Roman"/>
                <a:cs typeface="Times New Roman"/>
              </a:rPr>
              <a:t>III</a:t>
            </a:r>
            <a:r>
              <a:rPr sz="800" spc="-5" dirty="0">
                <a:latin typeface="Times New Roman"/>
                <a:cs typeface="Times New Roman"/>
              </a:rPr>
              <a:t>II </a:t>
            </a:r>
            <a:r>
              <a:rPr sz="1800" baseline="4629" dirty="0">
                <a:latin typeface="Times New Roman"/>
                <a:cs typeface="Times New Roman"/>
              </a:rPr>
              <a:t>and 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IV</a:t>
            </a:r>
            <a:r>
              <a:rPr sz="800" spc="-5" dirty="0">
                <a:latin typeface="Times New Roman"/>
                <a:cs typeface="Times New Roman"/>
              </a:rPr>
              <a:t>II</a:t>
            </a:r>
            <a:r>
              <a:rPr sz="1800" spc="-7" baseline="4629" dirty="0">
                <a:latin typeface="Times New Roman"/>
                <a:cs typeface="Times New Roman"/>
              </a:rPr>
              <a:t>. </a:t>
            </a:r>
            <a:r>
              <a:rPr sz="1800" baseline="4629" dirty="0">
                <a:latin typeface="Times New Roman"/>
                <a:cs typeface="Times New Roman"/>
              </a:rPr>
              <a:t>Most of these polymorphs </a:t>
            </a:r>
            <a:r>
              <a:rPr sz="1800" spc="-7" baseline="4629" dirty="0">
                <a:latin typeface="Times New Roman"/>
                <a:cs typeface="Times New Roman"/>
              </a:rPr>
              <a:t>result from chemical treatments </a:t>
            </a:r>
            <a:r>
              <a:rPr sz="1800" baseline="4629" dirty="0">
                <a:latin typeface="Times New Roman"/>
                <a:cs typeface="Times New Roman"/>
              </a:rPr>
              <a:t>of polymorph </a:t>
            </a:r>
            <a:r>
              <a:rPr sz="1800" spc="-22" baseline="4629" dirty="0">
                <a:latin typeface="Times New Roman"/>
                <a:cs typeface="Times New Roman"/>
              </a:rPr>
              <a:t>I. </a:t>
            </a:r>
            <a:r>
              <a:rPr sz="1800" baseline="4629" dirty="0">
                <a:latin typeface="Times New Roman"/>
                <a:cs typeface="Times New Roman"/>
              </a:rPr>
              <a:t>These 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polymorphs differ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packing (</a:t>
            </a:r>
            <a:r>
              <a:rPr sz="1200" i="1" dirty="0">
                <a:latin typeface="Times New Roman"/>
                <a:cs typeface="Times New Roman"/>
              </a:rPr>
              <a:t>i.e. </a:t>
            </a:r>
            <a:r>
              <a:rPr sz="1200" dirty="0">
                <a:latin typeface="Times New Roman"/>
                <a:cs typeface="Times New Roman"/>
              </a:rPr>
              <a:t>unit </a:t>
            </a:r>
            <a:r>
              <a:rPr sz="1200" spc="-5" dirty="0">
                <a:latin typeface="Times New Roman"/>
                <a:cs typeface="Times New Roman"/>
              </a:rPr>
              <a:t>cell parameters) and </a:t>
            </a:r>
            <a:r>
              <a:rPr sz="1200" dirty="0">
                <a:latin typeface="Times New Roman"/>
                <a:cs typeface="Times New Roman"/>
              </a:rPr>
              <a:t>polarity of the </a:t>
            </a:r>
            <a:r>
              <a:rPr sz="1200" spc="-5" dirty="0">
                <a:latin typeface="Times New Roman"/>
                <a:cs typeface="Times New Roman"/>
              </a:rPr>
              <a:t>constituting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chains, as well 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 </a:t>
            </a:r>
            <a:r>
              <a:rPr sz="1200" spc="-5" dirty="0">
                <a:latin typeface="Times New Roman"/>
                <a:cs typeface="Times New Roman"/>
              </a:rPr>
              <a:t>patterns </a:t>
            </a:r>
            <a:r>
              <a:rPr sz="1200" dirty="0">
                <a:latin typeface="Times New Roman"/>
                <a:cs typeface="Times New Roman"/>
              </a:rPr>
              <a:t>established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them (Wada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2008).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first structural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was suggested </a:t>
            </a:r>
            <a:r>
              <a:rPr sz="1200" dirty="0">
                <a:latin typeface="Times New Roman"/>
                <a:cs typeface="Times New Roman"/>
              </a:rPr>
              <a:t>in 1937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Meyer and Misch (Meyer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Misch, 1937). </a:t>
            </a:r>
            <a:r>
              <a:rPr sz="1200" dirty="0">
                <a:latin typeface="Times New Roman"/>
                <a:cs typeface="Times New Roman"/>
              </a:rPr>
              <a:t>Since then </a:t>
            </a:r>
            <a:r>
              <a:rPr sz="1200" spc="-5" dirty="0">
                <a:latin typeface="Times New Roman"/>
                <a:cs typeface="Times New Roman"/>
              </a:rPr>
              <a:t>considerable progress </a:t>
            </a:r>
            <a:r>
              <a:rPr sz="1200" dirty="0">
                <a:latin typeface="Times New Roman"/>
                <a:cs typeface="Times New Roman"/>
              </a:rPr>
              <a:t>has </a:t>
            </a:r>
            <a:r>
              <a:rPr sz="1200" spc="-5" dirty="0">
                <a:latin typeface="Times New Roman"/>
                <a:cs typeface="Times New Roman"/>
              </a:rPr>
              <a:t>been </a:t>
            </a:r>
            <a:r>
              <a:rPr sz="1200" dirty="0">
                <a:latin typeface="Times New Roman"/>
                <a:cs typeface="Times New Roman"/>
              </a:rPr>
              <a:t>made in elucidating the </a:t>
            </a:r>
            <a:r>
              <a:rPr sz="1200" spc="-5" dirty="0">
                <a:latin typeface="Times New Roman"/>
                <a:cs typeface="Times New Roman"/>
              </a:rPr>
              <a:t>crystal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structures </a:t>
            </a:r>
            <a:r>
              <a:rPr sz="1200" dirty="0">
                <a:latin typeface="Times New Roman"/>
                <a:cs typeface="Times New Roman"/>
              </a:rPr>
              <a:t>of cellulose. </a:t>
            </a:r>
            <a:r>
              <a:rPr sz="1200" spc="-5" dirty="0">
                <a:latin typeface="Times New Roman"/>
                <a:cs typeface="Times New Roman"/>
              </a:rPr>
              <a:t>However,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account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structural </a:t>
            </a:r>
            <a:r>
              <a:rPr sz="1200" dirty="0">
                <a:latin typeface="Times New Roman"/>
                <a:cs typeface="Times New Roman"/>
              </a:rPr>
              <a:t>variety of </a:t>
            </a:r>
            <a:r>
              <a:rPr sz="1200" spc="-5" dirty="0">
                <a:latin typeface="Times New Roman"/>
                <a:cs typeface="Times New Roman"/>
              </a:rPr>
              <a:t>cellulose,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structural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continue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under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intensive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characterisation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there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still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2" y="421640"/>
            <a:ext cx="5426075" cy="118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26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43800"/>
              </a:lnSpc>
            </a:pPr>
            <a:r>
              <a:rPr sz="1200" dirty="0">
                <a:latin typeface="Times New Roman"/>
                <a:cs typeface="Times New Roman"/>
              </a:rPr>
              <a:t>many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questions.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possible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transitions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polymorphs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 presented </a:t>
            </a:r>
            <a:r>
              <a:rPr sz="1200" dirty="0">
                <a:latin typeface="Times New Roman"/>
                <a:cs typeface="Times New Roman"/>
              </a:rPr>
              <a:t>schematically in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12 </a:t>
            </a:r>
            <a:r>
              <a:rPr sz="1200" spc="-5" dirty="0">
                <a:latin typeface="Times New Roman"/>
                <a:cs typeface="Times New Roman"/>
              </a:rPr>
              <a:t>(Dufresne, 2012).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review focuses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II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0013" y="4277991"/>
            <a:ext cx="5504180" cy="5283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595" algn="just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Calibri"/>
                <a:cs typeface="Calibri"/>
              </a:rPr>
              <a:t>Figure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12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–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Possible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interconversions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cellulose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polymorphs.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Adapted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from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Dufresne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(2012).</a:t>
            </a:r>
            <a:endParaRPr sz="1000">
              <a:latin typeface="Times New Roman"/>
              <a:cs typeface="Times New Roman"/>
            </a:endParaRPr>
          </a:p>
          <a:p>
            <a:pPr marL="50800" marR="43180" indent="448945" algn="just">
              <a:lnSpc>
                <a:spcPct val="143800"/>
              </a:lnSpc>
              <a:spcBef>
                <a:spcPts val="875"/>
              </a:spcBef>
            </a:pP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I is the most abundant </a:t>
            </a:r>
            <a:r>
              <a:rPr sz="1200" spc="-5" dirty="0">
                <a:latin typeface="Times New Roman"/>
                <a:cs typeface="Times New Roman"/>
              </a:rPr>
              <a:t>polymorph </a:t>
            </a:r>
            <a:r>
              <a:rPr sz="1200" dirty="0">
                <a:latin typeface="Times New Roman"/>
                <a:cs typeface="Times New Roman"/>
              </a:rPr>
              <a:t>in nature. That is </a:t>
            </a:r>
            <a:r>
              <a:rPr sz="1200" spc="5" dirty="0">
                <a:latin typeface="Times New Roman"/>
                <a:cs typeface="Times New Roman"/>
              </a:rPr>
              <a:t>why </a:t>
            </a:r>
            <a:r>
              <a:rPr sz="1200" dirty="0">
                <a:latin typeface="Times New Roman"/>
                <a:cs typeface="Times New Roman"/>
              </a:rPr>
              <a:t>it is known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native cellulose and </a:t>
            </a:r>
            <a:r>
              <a:rPr sz="1200" dirty="0">
                <a:latin typeface="Times New Roman"/>
                <a:cs typeface="Times New Roman"/>
              </a:rPr>
              <a:t>it is the </a:t>
            </a:r>
            <a:r>
              <a:rPr sz="1200" spc="-5" dirty="0">
                <a:latin typeface="Times New Roman"/>
                <a:cs typeface="Times New Roman"/>
              </a:rPr>
              <a:t>focus </a:t>
            </a:r>
            <a:r>
              <a:rPr sz="1200" dirty="0">
                <a:latin typeface="Times New Roman"/>
                <a:cs typeface="Times New Roman"/>
              </a:rPr>
              <a:t>of major studies in the </a:t>
            </a:r>
            <a:r>
              <a:rPr sz="1200" spc="-5" dirty="0">
                <a:latin typeface="Times New Roman"/>
                <a:cs typeface="Times New Roman"/>
              </a:rPr>
              <a:t>area.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1984, </a:t>
            </a:r>
            <a:r>
              <a:rPr sz="1200" spc="-5" dirty="0">
                <a:latin typeface="Times New Roman"/>
                <a:cs typeface="Times New Roman"/>
              </a:rPr>
              <a:t>Atalla and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Vanderhart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high-resolution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solid-state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7" baseline="31250" dirty="0">
                <a:latin typeface="Times New Roman"/>
                <a:cs typeface="Times New Roman"/>
              </a:rPr>
              <a:t>13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NMR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spectroscopical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studies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demonstrated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native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actually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consists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distinct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polymorphic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forms,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namely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Iα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Iβ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(Atalla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VanderHart,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1984).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These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-5" dirty="0">
                <a:latin typeface="Times New Roman"/>
                <a:cs typeface="Times New Roman"/>
              </a:rPr>
              <a:t> different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 can be found </a:t>
            </a:r>
            <a:r>
              <a:rPr sz="1200" spc="-5" dirty="0">
                <a:latin typeface="Times New Roman"/>
                <a:cs typeface="Times New Roman"/>
              </a:rPr>
              <a:t>alongside each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Iα/Iβ ratio </a:t>
            </a:r>
            <a:r>
              <a:rPr sz="1200" spc="-5" dirty="0">
                <a:latin typeface="Times New Roman"/>
                <a:cs typeface="Times New Roman"/>
              </a:rPr>
              <a:t>depends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source, </a:t>
            </a:r>
            <a:r>
              <a:rPr sz="1200" i="1" dirty="0">
                <a:latin typeface="Times New Roman"/>
                <a:cs typeface="Times New Roman"/>
              </a:rPr>
              <a:t>i.e. </a:t>
            </a:r>
            <a:r>
              <a:rPr sz="1200" spc="-5" dirty="0">
                <a:latin typeface="Times New Roman"/>
                <a:cs typeface="Times New Roman"/>
              </a:rPr>
              <a:t>origin </a:t>
            </a:r>
            <a:r>
              <a:rPr sz="1200" dirty="0">
                <a:latin typeface="Times New Roman"/>
                <a:cs typeface="Times New Roman"/>
              </a:rPr>
              <a:t> of the cellulose. The </a:t>
            </a:r>
            <a:r>
              <a:rPr sz="1200" spc="-5" dirty="0">
                <a:latin typeface="Times New Roman"/>
                <a:cs typeface="Times New Roman"/>
              </a:rPr>
              <a:t>Iα structure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dominant </a:t>
            </a:r>
            <a:r>
              <a:rPr sz="1200" dirty="0">
                <a:latin typeface="Times New Roman"/>
                <a:cs typeface="Times New Roman"/>
              </a:rPr>
              <a:t>in most </a:t>
            </a:r>
            <a:r>
              <a:rPr sz="1200" spc="-5" dirty="0">
                <a:latin typeface="Times New Roman"/>
                <a:cs typeface="Times New Roman"/>
              </a:rPr>
              <a:t>algae and </a:t>
            </a:r>
            <a:r>
              <a:rPr sz="1200" dirty="0">
                <a:latin typeface="Times New Roman"/>
                <a:cs typeface="Times New Roman"/>
              </a:rPr>
              <a:t>bacteria </a:t>
            </a:r>
            <a:r>
              <a:rPr sz="1200" spc="-5" dirty="0">
                <a:latin typeface="Times New Roman"/>
                <a:cs typeface="Times New Roman"/>
              </a:rPr>
              <a:t>(which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considered as </a:t>
            </a:r>
            <a:r>
              <a:rPr sz="1200" dirty="0">
                <a:latin typeface="Times New Roman"/>
                <a:cs typeface="Times New Roman"/>
              </a:rPr>
              <a:t>primitive </a:t>
            </a:r>
            <a:r>
              <a:rPr sz="1200" spc="-5" dirty="0">
                <a:latin typeface="Times New Roman"/>
                <a:cs typeface="Times New Roman"/>
              </a:rPr>
              <a:t>organisms), whereas </a:t>
            </a:r>
            <a:r>
              <a:rPr sz="1200" dirty="0">
                <a:latin typeface="Times New Roman"/>
                <a:cs typeface="Times New Roman"/>
              </a:rPr>
              <a:t>Iβ is the </a:t>
            </a:r>
            <a:r>
              <a:rPr sz="1200" spc="-5" dirty="0">
                <a:latin typeface="Times New Roman"/>
                <a:cs typeface="Times New Roman"/>
              </a:rPr>
              <a:t>dominant polymorph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higher </a:t>
            </a:r>
            <a:r>
              <a:rPr sz="1200" dirty="0">
                <a:latin typeface="Times New Roman"/>
                <a:cs typeface="Times New Roman"/>
              </a:rPr>
              <a:t> plants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tunicates (Dufresne, </a:t>
            </a:r>
            <a:r>
              <a:rPr sz="1200" dirty="0">
                <a:latin typeface="Times New Roman"/>
                <a:cs typeface="Times New Roman"/>
              </a:rPr>
              <a:t>2012; Wada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2008). Nishiyama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co-workers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means of synchrotron </a:t>
            </a:r>
            <a:r>
              <a:rPr sz="1200" spc="5" dirty="0">
                <a:latin typeface="Times New Roman"/>
                <a:cs typeface="Times New Roman"/>
              </a:rPr>
              <a:t>X-ray </a:t>
            </a:r>
            <a:r>
              <a:rPr sz="1200" spc="-5" dirty="0">
                <a:latin typeface="Times New Roman"/>
                <a:cs typeface="Times New Roman"/>
              </a:rPr>
              <a:t>and neutron </a:t>
            </a:r>
            <a:r>
              <a:rPr sz="1200" dirty="0">
                <a:latin typeface="Times New Roman"/>
                <a:cs typeface="Times New Roman"/>
              </a:rPr>
              <a:t>fiber diffraction </a:t>
            </a:r>
            <a:r>
              <a:rPr sz="1200" spc="-5" dirty="0">
                <a:latin typeface="Times New Roman"/>
                <a:cs typeface="Times New Roman"/>
              </a:rPr>
              <a:t>have </a:t>
            </a:r>
            <a:r>
              <a:rPr sz="1200" dirty="0">
                <a:latin typeface="Times New Roman"/>
                <a:cs typeface="Times New Roman"/>
              </a:rPr>
              <a:t>provided the most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accurate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characterization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lattice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structures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date.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Iα </a:t>
            </a:r>
            <a:r>
              <a:rPr sz="1200" spc="-5" dirty="0">
                <a:latin typeface="Times New Roman"/>
                <a:cs typeface="Times New Roman"/>
              </a:rPr>
              <a:t> corresponds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triclinic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space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group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P1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containing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only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unit-cell parameters are </a:t>
            </a:r>
            <a:r>
              <a:rPr sz="1200" i="1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= 0.672 nm, </a:t>
            </a:r>
            <a:r>
              <a:rPr sz="1200" i="1" dirty="0">
                <a:latin typeface="Times New Roman"/>
                <a:cs typeface="Times New Roman"/>
              </a:rPr>
              <a:t>b </a:t>
            </a:r>
            <a:r>
              <a:rPr sz="1200" dirty="0">
                <a:latin typeface="Times New Roman"/>
                <a:cs typeface="Times New Roman"/>
              </a:rPr>
              <a:t>= 0.596 nm, </a:t>
            </a:r>
            <a:r>
              <a:rPr sz="1200" i="1" dirty="0">
                <a:latin typeface="Times New Roman"/>
                <a:cs typeface="Times New Roman"/>
              </a:rPr>
              <a:t>c </a:t>
            </a:r>
            <a:r>
              <a:rPr sz="1200" dirty="0">
                <a:latin typeface="Times New Roman"/>
                <a:cs typeface="Times New Roman"/>
              </a:rPr>
              <a:t>= 1.040 nm, α = 118.08°,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β = 114.80°, </a:t>
            </a:r>
            <a:r>
              <a:rPr sz="1800" spc="-104" baseline="4629" dirty="0">
                <a:latin typeface="Times New Roman"/>
                <a:cs typeface="Times New Roman"/>
              </a:rPr>
              <a:t>y </a:t>
            </a:r>
            <a:r>
              <a:rPr sz="1800" baseline="4629" dirty="0">
                <a:latin typeface="Times New Roman"/>
                <a:cs typeface="Times New Roman"/>
              </a:rPr>
              <a:t>= 80.37°. The </a:t>
            </a:r>
            <a:r>
              <a:rPr sz="1800" spc="-7" baseline="4629" dirty="0">
                <a:latin typeface="Times New Roman"/>
                <a:cs typeface="Times New Roman"/>
              </a:rPr>
              <a:t>polymorph </a:t>
            </a:r>
            <a:r>
              <a:rPr sz="1800" spc="-15" baseline="4629" dirty="0">
                <a:latin typeface="Times New Roman"/>
                <a:cs typeface="Times New Roman"/>
              </a:rPr>
              <a:t>Iβ </a:t>
            </a:r>
            <a:r>
              <a:rPr sz="1800" spc="-7" baseline="4629" dirty="0">
                <a:latin typeface="Times New Roman"/>
                <a:cs typeface="Times New Roman"/>
              </a:rPr>
              <a:t>has </a:t>
            </a:r>
            <a:r>
              <a:rPr sz="1800" baseline="4629" dirty="0">
                <a:latin typeface="Times New Roman"/>
                <a:cs typeface="Times New Roman"/>
              </a:rPr>
              <a:t>a monoclinic unit </a:t>
            </a:r>
            <a:r>
              <a:rPr sz="1800" spc="-7" baseline="4629" dirty="0">
                <a:latin typeface="Times New Roman"/>
                <a:cs typeface="Times New Roman"/>
              </a:rPr>
              <a:t>cell, </a:t>
            </a:r>
            <a:r>
              <a:rPr sz="1800" baseline="4629" dirty="0">
                <a:latin typeface="Times New Roman"/>
                <a:cs typeface="Times New Roman"/>
              </a:rPr>
              <a:t>space </a:t>
            </a:r>
            <a:r>
              <a:rPr sz="1800" spc="-7" baseline="4629" dirty="0">
                <a:latin typeface="Times New Roman"/>
                <a:cs typeface="Times New Roman"/>
              </a:rPr>
              <a:t>group </a:t>
            </a:r>
            <a:r>
              <a:rPr sz="1800" i="1" baseline="4629" dirty="0">
                <a:latin typeface="Times New Roman"/>
                <a:cs typeface="Times New Roman"/>
              </a:rPr>
              <a:t>P</a:t>
            </a:r>
            <a:r>
              <a:rPr sz="1800" baseline="4629" dirty="0">
                <a:latin typeface="Times New Roman"/>
                <a:cs typeface="Times New Roman"/>
              </a:rPr>
              <a:t>2</a:t>
            </a:r>
            <a:r>
              <a:rPr sz="800" dirty="0">
                <a:latin typeface="Times New Roman"/>
                <a:cs typeface="Times New Roman"/>
              </a:rPr>
              <a:t>1</a:t>
            </a:r>
            <a:r>
              <a:rPr sz="1800" baseline="4629" dirty="0">
                <a:latin typeface="Times New Roman"/>
                <a:cs typeface="Times New Roman"/>
              </a:rPr>
              <a:t>, 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unit-cell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parameters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</a:t>
            </a:r>
            <a:r>
              <a:rPr sz="1200" i="1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0.778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</a:t>
            </a:r>
            <a:r>
              <a:rPr sz="1200" i="1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0.820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nm,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1.038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α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β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90°,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96.51°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(Nishiyama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et</a:t>
            </a:r>
            <a:r>
              <a:rPr sz="1200" i="1" spc="-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2002;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2003b).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Iα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Iβ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shown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13b. The </a:t>
            </a:r>
            <a:r>
              <a:rPr sz="1200" spc="-5" dirty="0">
                <a:latin typeface="Times New Roman"/>
                <a:cs typeface="Times New Roman"/>
              </a:rPr>
              <a:t>characteristic features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complex hydrogen </a:t>
            </a:r>
            <a:r>
              <a:rPr sz="1200" dirty="0">
                <a:latin typeface="Times New Roman"/>
                <a:cs typeface="Times New Roman"/>
              </a:rPr>
              <a:t>bond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pattern established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these polymorphs </a:t>
            </a:r>
            <a:r>
              <a:rPr sz="1200" spc="5" dirty="0">
                <a:latin typeface="Times New Roman"/>
                <a:cs typeface="Times New Roman"/>
              </a:rPr>
              <a:t>(Iα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Iβ)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their </a:t>
            </a:r>
            <a:r>
              <a:rPr sz="1200" spc="-5" dirty="0">
                <a:latin typeface="Times New Roman"/>
                <a:cs typeface="Times New Roman"/>
              </a:rPr>
              <a:t>differences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well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discussed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Kovalenko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(2010).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Iα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phase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considered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less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thermodynamically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888" y="1822847"/>
            <a:ext cx="4927197" cy="22674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2" y="421640"/>
            <a:ext cx="5427980" cy="933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27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43900"/>
              </a:lnSpc>
            </a:pPr>
            <a:r>
              <a:rPr sz="1200" dirty="0">
                <a:latin typeface="Times New Roman"/>
                <a:cs typeface="Times New Roman"/>
              </a:rPr>
              <a:t>stable than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Iβ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phase, </a:t>
            </a:r>
            <a:r>
              <a:rPr sz="1200" spc="-5" dirty="0">
                <a:latin typeface="Times New Roman"/>
                <a:cs typeface="Times New Roman"/>
              </a:rPr>
              <a:t>because</a:t>
            </a:r>
            <a:r>
              <a:rPr sz="1200" dirty="0">
                <a:latin typeface="Times New Roman"/>
                <a:cs typeface="Times New Roman"/>
              </a:rPr>
              <a:t> it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dirty="0">
                <a:latin typeface="Times New Roman"/>
                <a:cs typeface="Times New Roman"/>
              </a:rPr>
              <a:t> be irreversibly </a:t>
            </a:r>
            <a:r>
              <a:rPr sz="1200" spc="-5" dirty="0">
                <a:latin typeface="Times New Roman"/>
                <a:cs typeface="Times New Roman"/>
              </a:rPr>
              <a:t>converted</a:t>
            </a:r>
            <a:r>
              <a:rPr sz="1200" dirty="0">
                <a:latin typeface="Times New Roman"/>
                <a:cs typeface="Times New Roman"/>
              </a:rPr>
              <a:t> into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Iβ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high-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temperature annealing at </a:t>
            </a:r>
            <a:r>
              <a:rPr sz="1200" dirty="0">
                <a:latin typeface="Times New Roman"/>
                <a:cs typeface="Times New Roman"/>
              </a:rPr>
              <a:t>260 to </a:t>
            </a:r>
            <a:r>
              <a:rPr sz="1200" spc="-5" dirty="0">
                <a:latin typeface="Times New Roman"/>
                <a:cs typeface="Times New Roman"/>
              </a:rPr>
              <a:t>280°C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various media, such as organic </a:t>
            </a:r>
            <a:r>
              <a:rPr sz="1200" dirty="0">
                <a:latin typeface="Times New Roman"/>
                <a:cs typeface="Times New Roman"/>
              </a:rPr>
              <a:t>solvents </a:t>
            </a:r>
            <a:r>
              <a:rPr sz="1200" spc="-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 helium. However, complete </a:t>
            </a:r>
            <a:r>
              <a:rPr sz="1200" dirty="0">
                <a:latin typeface="Times New Roman"/>
                <a:cs typeface="Times New Roman"/>
              </a:rPr>
              <a:t>conversion to </a:t>
            </a:r>
            <a:r>
              <a:rPr sz="1200" spc="-15" dirty="0">
                <a:latin typeface="Times New Roman"/>
                <a:cs typeface="Times New Roman"/>
              </a:rPr>
              <a:t>Iβ </a:t>
            </a:r>
            <a:r>
              <a:rPr sz="1200" dirty="0">
                <a:latin typeface="Times New Roman"/>
                <a:cs typeface="Times New Roman"/>
              </a:rPr>
              <a:t>is typically not </a:t>
            </a:r>
            <a:r>
              <a:rPr sz="1200" spc="-5" dirty="0">
                <a:latin typeface="Times New Roman"/>
                <a:cs typeface="Times New Roman"/>
              </a:rPr>
              <a:t>achieved (Dufresne, </a:t>
            </a:r>
            <a:r>
              <a:rPr sz="1200" dirty="0">
                <a:latin typeface="Times New Roman"/>
                <a:cs typeface="Times New Roman"/>
              </a:rPr>
              <a:t>2012;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Wada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2008; Yamamoto &amp;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Horii,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1993).</a:t>
            </a:r>
            <a:endParaRPr sz="1200">
              <a:latin typeface="Times New Roman"/>
              <a:cs typeface="Times New Roman"/>
            </a:endParaRPr>
          </a:p>
          <a:p>
            <a:pPr marL="12700" indent="448945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Despite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differences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Iα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Iβ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unit-cell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parameters,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shifts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cellulose chain </a:t>
            </a:r>
            <a:r>
              <a:rPr sz="1200" dirty="0">
                <a:latin typeface="Times New Roman"/>
                <a:cs typeface="Times New Roman"/>
              </a:rPr>
              <a:t>arrangement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small when viewed along the </a:t>
            </a:r>
            <a:r>
              <a:rPr sz="1200" spc="5" dirty="0">
                <a:latin typeface="Times New Roman"/>
                <a:cs typeface="Times New Roman"/>
              </a:rPr>
              <a:t>chain </a:t>
            </a:r>
            <a:r>
              <a:rPr sz="1200" dirty="0">
                <a:latin typeface="Times New Roman"/>
                <a:cs typeface="Times New Roman"/>
              </a:rPr>
              <a:t>axis </a:t>
            </a:r>
            <a:r>
              <a:rPr sz="1200" spc="-5" dirty="0">
                <a:latin typeface="Times New Roman"/>
                <a:cs typeface="Times New Roman"/>
              </a:rPr>
              <a:t>(Figure </a:t>
            </a:r>
            <a:r>
              <a:rPr sz="1200" dirty="0">
                <a:latin typeface="Times New Roman"/>
                <a:cs typeface="Times New Roman"/>
              </a:rPr>
              <a:t>13a).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Three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lattice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planes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approximate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-spacings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0.39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0.53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0.61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300"/>
              </a:lnSpc>
              <a:spcBef>
                <a:spcPts val="110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shared and correspond </a:t>
            </a:r>
            <a:r>
              <a:rPr sz="1800" spc="7" baseline="4629" dirty="0">
                <a:latin typeface="Times New Roman"/>
                <a:cs typeface="Times New Roman"/>
              </a:rPr>
              <a:t>to </a:t>
            </a:r>
            <a:r>
              <a:rPr sz="1800" spc="-22" baseline="4629" dirty="0">
                <a:latin typeface="Times New Roman"/>
                <a:cs typeface="Times New Roman"/>
              </a:rPr>
              <a:t>Iα </a:t>
            </a:r>
            <a:r>
              <a:rPr sz="1800" baseline="4629" dirty="0">
                <a:latin typeface="Times New Roman"/>
                <a:cs typeface="Times New Roman"/>
              </a:rPr>
              <a:t>lattice </a:t>
            </a:r>
            <a:r>
              <a:rPr sz="1800" spc="-7" baseline="4629" dirty="0">
                <a:latin typeface="Times New Roman"/>
                <a:cs typeface="Times New Roman"/>
              </a:rPr>
              <a:t>planes (110)</a:t>
            </a:r>
            <a:r>
              <a:rPr sz="800" spc="-5" dirty="0">
                <a:latin typeface="Times New Roman"/>
                <a:cs typeface="Times New Roman"/>
              </a:rPr>
              <a:t>Iα</a:t>
            </a:r>
            <a:r>
              <a:rPr sz="1800" spc="-7" baseline="4629" dirty="0">
                <a:latin typeface="Times New Roman"/>
                <a:cs typeface="Times New Roman"/>
              </a:rPr>
              <a:t>, (010)</a:t>
            </a:r>
            <a:r>
              <a:rPr sz="800" spc="-5" dirty="0">
                <a:latin typeface="Times New Roman"/>
                <a:cs typeface="Times New Roman"/>
              </a:rPr>
              <a:t>Iα</a:t>
            </a:r>
            <a:r>
              <a:rPr sz="1800" spc="-7" baseline="4629" dirty="0">
                <a:latin typeface="Times New Roman"/>
                <a:cs typeface="Times New Roman"/>
              </a:rPr>
              <a:t>, and (100)</a:t>
            </a:r>
            <a:r>
              <a:rPr sz="800" spc="-5" dirty="0">
                <a:latin typeface="Times New Roman"/>
                <a:cs typeface="Times New Roman"/>
              </a:rPr>
              <a:t>Iα</a:t>
            </a:r>
            <a:r>
              <a:rPr sz="1800" spc="-7" baseline="4629" dirty="0">
                <a:latin typeface="Times New Roman"/>
                <a:cs typeface="Times New Roman"/>
              </a:rPr>
              <a:t>, and </a:t>
            </a:r>
            <a:r>
              <a:rPr sz="1800" spc="-22" baseline="4629" dirty="0">
                <a:latin typeface="Times New Roman"/>
                <a:cs typeface="Times New Roman"/>
              </a:rPr>
              <a:t>Iβ </a:t>
            </a:r>
            <a:r>
              <a:rPr sz="1800" spc="-7" baseline="4629" dirty="0">
                <a:latin typeface="Times New Roman"/>
                <a:cs typeface="Times New Roman"/>
              </a:rPr>
              <a:t>lattice 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planes (200)</a:t>
            </a:r>
            <a:r>
              <a:rPr sz="800" spc="-5" dirty="0">
                <a:latin typeface="Times New Roman"/>
                <a:cs typeface="Times New Roman"/>
              </a:rPr>
              <a:t>Iβ</a:t>
            </a:r>
            <a:r>
              <a:rPr sz="1800" spc="-7" baseline="4629" dirty="0">
                <a:latin typeface="Times New Roman"/>
                <a:cs typeface="Times New Roman"/>
              </a:rPr>
              <a:t>, (110)</a:t>
            </a:r>
            <a:r>
              <a:rPr sz="800" spc="-5" dirty="0">
                <a:latin typeface="Times New Roman"/>
                <a:cs typeface="Times New Roman"/>
              </a:rPr>
              <a:t>Iβ</a:t>
            </a:r>
            <a:r>
              <a:rPr sz="1800" spc="-7" baseline="4629" dirty="0">
                <a:latin typeface="Times New Roman"/>
                <a:cs typeface="Times New Roman"/>
              </a:rPr>
              <a:t>, </a:t>
            </a:r>
            <a:r>
              <a:rPr sz="1800" baseline="4629" dirty="0">
                <a:latin typeface="Times New Roman"/>
                <a:cs typeface="Times New Roman"/>
              </a:rPr>
              <a:t>and </a:t>
            </a:r>
            <a:r>
              <a:rPr sz="1800" spc="-7" baseline="4629" dirty="0">
                <a:latin typeface="Times New Roman"/>
                <a:cs typeface="Times New Roman"/>
              </a:rPr>
              <a:t>(1-10)</a:t>
            </a:r>
            <a:r>
              <a:rPr sz="800" spc="-5" dirty="0">
                <a:latin typeface="Times New Roman"/>
                <a:cs typeface="Times New Roman"/>
              </a:rPr>
              <a:t>Iβ</a:t>
            </a:r>
            <a:r>
              <a:rPr sz="1800" spc="-7" baseline="4629" dirty="0">
                <a:latin typeface="Times New Roman"/>
                <a:cs typeface="Times New Roman"/>
              </a:rPr>
              <a:t>, respectively. As </a:t>
            </a:r>
            <a:r>
              <a:rPr sz="1800" baseline="4629" dirty="0">
                <a:latin typeface="Times New Roman"/>
                <a:cs typeface="Times New Roman"/>
              </a:rPr>
              <a:t>the </a:t>
            </a:r>
            <a:r>
              <a:rPr sz="1800" spc="-7" baseline="4629" dirty="0">
                <a:latin typeface="Times New Roman"/>
                <a:cs typeface="Times New Roman"/>
              </a:rPr>
              <a:t>projection perpendicular </a:t>
            </a:r>
            <a:r>
              <a:rPr sz="1800" baseline="4629" dirty="0">
                <a:latin typeface="Times New Roman"/>
                <a:cs typeface="Times New Roman"/>
              </a:rPr>
              <a:t>to the 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axis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hydrogen-bonded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sheets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shows,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main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difference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spc="-10" dirty="0">
                <a:latin typeface="Times New Roman"/>
                <a:cs typeface="Times New Roman"/>
              </a:rPr>
              <a:t>Iα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Iβ </a:t>
            </a:r>
            <a:r>
              <a:rPr sz="1200" dirty="0">
                <a:latin typeface="Times New Roman"/>
                <a:cs typeface="Times New Roman"/>
              </a:rPr>
              <a:t>is the </a:t>
            </a:r>
            <a:r>
              <a:rPr sz="1200" spc="-5" dirty="0">
                <a:latin typeface="Times New Roman"/>
                <a:cs typeface="Times New Roman"/>
              </a:rPr>
              <a:t>relative displacement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sheets (parallel </a:t>
            </a:r>
            <a:r>
              <a:rPr sz="1200" dirty="0">
                <a:latin typeface="Times New Roman"/>
                <a:cs typeface="Times New Roman"/>
              </a:rPr>
              <a:t>stacking of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chains </a:t>
            </a:r>
            <a:r>
              <a:rPr sz="1800" baseline="4629" dirty="0">
                <a:latin typeface="Times New Roman"/>
                <a:cs typeface="Times New Roman"/>
              </a:rPr>
              <a:t>in one </a:t>
            </a:r>
            <a:r>
              <a:rPr sz="1800" spc="-7" baseline="4629" dirty="0">
                <a:latin typeface="Times New Roman"/>
                <a:cs typeface="Times New Roman"/>
              </a:rPr>
              <a:t>plane) </a:t>
            </a:r>
            <a:r>
              <a:rPr sz="1800" baseline="4629" dirty="0">
                <a:latin typeface="Times New Roman"/>
                <a:cs typeface="Times New Roman"/>
              </a:rPr>
              <a:t>along the </a:t>
            </a:r>
            <a:r>
              <a:rPr sz="1800" spc="-7" baseline="4629" dirty="0">
                <a:latin typeface="Times New Roman"/>
                <a:cs typeface="Times New Roman"/>
              </a:rPr>
              <a:t>(110)</a:t>
            </a:r>
            <a:r>
              <a:rPr sz="800" spc="-5" dirty="0">
                <a:latin typeface="Times New Roman"/>
                <a:cs typeface="Times New Roman"/>
              </a:rPr>
              <a:t>Iα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and (200)</a:t>
            </a:r>
            <a:r>
              <a:rPr sz="800" spc="-5" dirty="0">
                <a:latin typeface="Times New Roman"/>
                <a:cs typeface="Times New Roman"/>
              </a:rPr>
              <a:t>Iβ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planes (called ‘‘hydrogen-bonded’’ 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planes)</a:t>
            </a:r>
            <a:r>
              <a:rPr sz="1200" dirty="0">
                <a:latin typeface="Times New Roman"/>
                <a:cs typeface="Times New Roman"/>
              </a:rPr>
              <a:t> 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axis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(Figure</a:t>
            </a:r>
            <a:r>
              <a:rPr sz="1200" dirty="0">
                <a:latin typeface="Times New Roman"/>
                <a:cs typeface="Times New Roman"/>
              </a:rPr>
              <a:t> 13c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d).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Iα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there</a:t>
            </a:r>
            <a:r>
              <a:rPr sz="1200" spc="5" dirty="0">
                <a:latin typeface="Times New Roman"/>
                <a:cs typeface="Times New Roman"/>
              </a:rPr>
              <a:t> is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relative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displacement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i="1" spc="-5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/4 between each </a:t>
            </a:r>
            <a:r>
              <a:rPr sz="1200" dirty="0">
                <a:latin typeface="Times New Roman"/>
                <a:cs typeface="Times New Roman"/>
              </a:rPr>
              <a:t>subsequent hydrogen-bonded plane (</a:t>
            </a:r>
            <a:r>
              <a:rPr sz="1200" i="1" dirty="0">
                <a:latin typeface="Times New Roman"/>
                <a:cs typeface="Times New Roman"/>
              </a:rPr>
              <a:t>i.e. </a:t>
            </a:r>
            <a:r>
              <a:rPr sz="1200" spc="-5" dirty="0">
                <a:latin typeface="Times New Roman"/>
                <a:cs typeface="Times New Roman"/>
              </a:rPr>
              <a:t>neighboring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sheets),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Iβ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displacement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alternates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/4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i="1" spc="-5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/4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(Moon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2011).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feature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both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polymorph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Iα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Iβ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intersheet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O–H∙∙∙O hydrogen </a:t>
            </a:r>
            <a:r>
              <a:rPr sz="1200" dirty="0">
                <a:latin typeface="Times New Roman"/>
                <a:cs typeface="Times New Roman"/>
              </a:rPr>
              <a:t>bonds </a:t>
            </a:r>
            <a:r>
              <a:rPr sz="1200" spc="-5" dirty="0">
                <a:latin typeface="Times New Roman"/>
                <a:cs typeface="Times New Roman"/>
              </a:rPr>
              <a:t>and, therefore, </a:t>
            </a:r>
            <a:r>
              <a:rPr sz="1200" dirty="0">
                <a:latin typeface="Times New Roman"/>
                <a:cs typeface="Times New Roman"/>
              </a:rPr>
              <a:t>the cellulose </a:t>
            </a:r>
            <a:r>
              <a:rPr sz="1200" spc="-5" dirty="0">
                <a:latin typeface="Times New Roman"/>
                <a:cs typeface="Times New Roman"/>
              </a:rPr>
              <a:t>sheets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held </a:t>
            </a:r>
            <a:r>
              <a:rPr sz="1200" dirty="0">
                <a:latin typeface="Times New Roman"/>
                <a:cs typeface="Times New Roman"/>
              </a:rPr>
              <a:t>together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5" dirty="0">
                <a:latin typeface="Times New Roman"/>
                <a:cs typeface="Times New Roman"/>
              </a:rPr>
              <a:t>only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hydrophobic interactions (van der </a:t>
            </a:r>
            <a:r>
              <a:rPr sz="1200" dirty="0">
                <a:latin typeface="Times New Roman"/>
                <a:cs typeface="Times New Roman"/>
              </a:rPr>
              <a:t>Waals forces) and </a:t>
            </a:r>
            <a:r>
              <a:rPr sz="1200" spc="-5" dirty="0">
                <a:latin typeface="Times New Roman"/>
                <a:cs typeface="Times New Roman"/>
              </a:rPr>
              <a:t>weak </a:t>
            </a:r>
            <a:r>
              <a:rPr sz="1200" dirty="0">
                <a:latin typeface="Times New Roman"/>
                <a:cs typeface="Times New Roman"/>
              </a:rPr>
              <a:t>C–H∙∙∙O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bonds. So,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most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likely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route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solid-state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conversion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Iα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Iβ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relative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slippage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past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another.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Such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movement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disruption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hydrogen-bonded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sheets</a:t>
            </a:r>
            <a:r>
              <a:rPr sz="1200" dirty="0">
                <a:latin typeface="Times New Roman"/>
                <a:cs typeface="Times New Roman"/>
              </a:rPr>
              <a:t> but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slippage</a:t>
            </a:r>
            <a:r>
              <a:rPr sz="1200" dirty="0">
                <a:latin typeface="Times New Roman"/>
                <a:cs typeface="Times New Roman"/>
              </a:rPr>
              <a:t> by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/2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interface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sheets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(Nishiyama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2003b; </a:t>
            </a:r>
            <a:r>
              <a:rPr sz="1200" spc="-5" dirty="0">
                <a:latin typeface="Times New Roman"/>
                <a:cs typeface="Times New Roman"/>
              </a:rPr>
              <a:t>Pérez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Mazeau,</a:t>
            </a:r>
            <a:r>
              <a:rPr sz="1200" dirty="0">
                <a:latin typeface="Times New Roman"/>
                <a:cs typeface="Times New Roman"/>
              </a:rPr>
              <a:t> 2004).</a:t>
            </a:r>
            <a:endParaRPr sz="1200">
              <a:latin typeface="Times New Roman"/>
              <a:cs typeface="Times New Roman"/>
            </a:endParaRPr>
          </a:p>
          <a:p>
            <a:pPr marL="461645" algn="just">
              <a:lnSpc>
                <a:spcPct val="100000"/>
              </a:lnSpc>
              <a:spcBef>
                <a:spcPts val="625"/>
              </a:spcBef>
            </a:pPr>
            <a:r>
              <a:rPr sz="1200" spc="-10" dirty="0">
                <a:latin typeface="Times New Roman"/>
                <a:cs typeface="Times New Roman"/>
              </a:rPr>
              <a:t>In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both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phases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(Iα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Iβ)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hydroxymethyl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groups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oriented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tg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conformation and </a:t>
            </a:r>
            <a:r>
              <a:rPr sz="1200" dirty="0">
                <a:latin typeface="Times New Roman"/>
                <a:cs typeface="Times New Roman"/>
              </a:rPr>
              <a:t>the cellulose </a:t>
            </a:r>
            <a:r>
              <a:rPr sz="1200" spc="-5" dirty="0">
                <a:latin typeface="Times New Roman"/>
                <a:cs typeface="Times New Roman"/>
              </a:rPr>
              <a:t>chains are </a:t>
            </a:r>
            <a:r>
              <a:rPr sz="1200" dirty="0">
                <a:latin typeface="Times New Roman"/>
                <a:cs typeface="Times New Roman"/>
              </a:rPr>
              <a:t>arranged in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called </a:t>
            </a:r>
            <a:r>
              <a:rPr sz="1200" spc="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‘‘parallel</a:t>
            </a:r>
            <a:r>
              <a:rPr sz="1200" i="1" spc="-5" dirty="0">
                <a:latin typeface="Times New Roman"/>
                <a:cs typeface="Times New Roman"/>
              </a:rPr>
              <a:t>-up</a:t>
            </a:r>
            <a:r>
              <a:rPr sz="1200" spc="-5" dirty="0">
                <a:latin typeface="Times New Roman"/>
                <a:cs typeface="Times New Roman"/>
              </a:rPr>
              <a:t>’’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configuration (Koyama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1997; </a:t>
            </a:r>
            <a:r>
              <a:rPr sz="1200" spc="-5" dirty="0">
                <a:latin typeface="Times New Roman"/>
                <a:cs typeface="Times New Roman"/>
              </a:rPr>
              <a:t>Nishiyama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2002; </a:t>
            </a:r>
            <a:r>
              <a:rPr sz="1200" spc="-5" dirty="0">
                <a:latin typeface="Times New Roman"/>
                <a:cs typeface="Times New Roman"/>
              </a:rPr>
              <a:t>2003b). This parallel-</a:t>
            </a:r>
            <a:r>
              <a:rPr sz="1200" i="1" spc="-5" dirty="0">
                <a:latin typeface="Times New Roman"/>
                <a:cs typeface="Times New Roman"/>
              </a:rPr>
              <a:t>up 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packing in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spc="-10" dirty="0">
                <a:latin typeface="Times New Roman"/>
                <a:cs typeface="Times New Roman"/>
              </a:rPr>
              <a:t>Iα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15" dirty="0">
                <a:latin typeface="Times New Roman"/>
                <a:cs typeface="Times New Roman"/>
              </a:rPr>
              <a:t>Iβ </a:t>
            </a:r>
            <a:r>
              <a:rPr sz="1200" dirty="0">
                <a:latin typeface="Times New Roman"/>
                <a:cs typeface="Times New Roman"/>
              </a:rPr>
              <a:t>unit </a:t>
            </a:r>
            <a:r>
              <a:rPr sz="1200" spc="-5" dirty="0">
                <a:latin typeface="Times New Roman"/>
                <a:cs typeface="Times New Roman"/>
              </a:rPr>
              <a:t>cells was </a:t>
            </a:r>
            <a:r>
              <a:rPr sz="1200" dirty="0">
                <a:latin typeface="Times New Roman"/>
                <a:cs typeface="Times New Roman"/>
              </a:rPr>
              <a:t>experimentally </a:t>
            </a:r>
            <a:r>
              <a:rPr sz="1200" spc="-5" dirty="0">
                <a:latin typeface="Times New Roman"/>
                <a:cs typeface="Times New Roman"/>
              </a:rPr>
              <a:t>demonstrated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Koyama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 </a:t>
            </a:r>
            <a:r>
              <a:rPr sz="1200" spc="-5" dirty="0">
                <a:latin typeface="Times New Roman"/>
                <a:cs typeface="Times New Roman"/>
              </a:rPr>
              <a:t>(1997) through </a:t>
            </a:r>
            <a:r>
              <a:rPr sz="1200" dirty="0">
                <a:latin typeface="Times New Roman"/>
                <a:cs typeface="Times New Roman"/>
              </a:rPr>
              <a:t>a combination of </a:t>
            </a:r>
            <a:r>
              <a:rPr sz="1200" spc="-5" dirty="0">
                <a:latin typeface="Times New Roman"/>
                <a:cs typeface="Times New Roman"/>
              </a:rPr>
              <a:t>direct-staining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reducing </a:t>
            </a:r>
            <a:r>
              <a:rPr sz="1200" dirty="0">
                <a:latin typeface="Times New Roman"/>
                <a:cs typeface="Times New Roman"/>
              </a:rPr>
              <a:t>ends of cellulose </a:t>
            </a:r>
            <a:r>
              <a:rPr sz="1200" spc="-5" dirty="0">
                <a:latin typeface="Times New Roman"/>
                <a:cs typeface="Times New Roman"/>
              </a:rPr>
              <a:t>chains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microdiffraction-tilting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electron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crystallographic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analysis.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Since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cellobiose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repeat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different structure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either </a:t>
            </a:r>
            <a:r>
              <a:rPr sz="1200" dirty="0">
                <a:latin typeface="Times New Roman"/>
                <a:cs typeface="Times New Roman"/>
              </a:rPr>
              <a:t>side of the </a:t>
            </a:r>
            <a:r>
              <a:rPr sz="1200" spc="5" dirty="0">
                <a:latin typeface="Times New Roman"/>
                <a:cs typeface="Times New Roman"/>
              </a:rPr>
              <a:t>1–4 </a:t>
            </a:r>
            <a:r>
              <a:rPr sz="1200" spc="-5" dirty="0">
                <a:latin typeface="Times New Roman"/>
                <a:cs typeface="Times New Roman"/>
              </a:rPr>
              <a:t>linkage, </a:t>
            </a:r>
            <a:r>
              <a:rPr sz="1200" dirty="0">
                <a:latin typeface="Times New Roman"/>
                <a:cs typeface="Times New Roman"/>
              </a:rPr>
              <a:t>the directionality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1-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to-4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linkage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</a:t>
            </a:r>
            <a:r>
              <a:rPr sz="1200" spc="-5" dirty="0">
                <a:latin typeface="Wingdings"/>
                <a:cs typeface="Wingdings"/>
              </a:rPr>
              <a:t></a:t>
            </a:r>
            <a:r>
              <a:rPr sz="1200" spc="-5" dirty="0">
                <a:latin typeface="Times New Roman"/>
                <a:cs typeface="Times New Roman"/>
              </a:rPr>
              <a:t>4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linkage)</a:t>
            </a:r>
            <a:r>
              <a:rPr sz="1200" dirty="0">
                <a:latin typeface="Times New Roman"/>
                <a:cs typeface="Times New Roman"/>
              </a:rPr>
              <a:t> along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length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affects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how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neighboring chains interact with each </a:t>
            </a:r>
            <a:r>
              <a:rPr sz="1200" dirty="0">
                <a:latin typeface="Times New Roman"/>
                <a:cs typeface="Times New Roman"/>
              </a:rPr>
              <a:t>other. The </a:t>
            </a:r>
            <a:r>
              <a:rPr sz="1200" spc="-5" dirty="0">
                <a:latin typeface="Times New Roman"/>
                <a:cs typeface="Times New Roman"/>
              </a:rPr>
              <a:t>term ‘‘parallel’’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used when all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chains are </a:t>
            </a:r>
            <a:r>
              <a:rPr sz="1200" spc="-5" dirty="0">
                <a:latin typeface="Times New Roman"/>
                <a:cs typeface="Times New Roman"/>
              </a:rPr>
              <a:t>arranged such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5" dirty="0">
                <a:latin typeface="Times New Roman"/>
                <a:cs typeface="Times New Roman"/>
              </a:rPr>
              <a:t>1</a:t>
            </a:r>
            <a:r>
              <a:rPr sz="1200" spc="5" dirty="0">
                <a:latin typeface="Wingdings"/>
                <a:cs typeface="Wingdings"/>
              </a:rPr>
              <a:t></a:t>
            </a:r>
            <a:r>
              <a:rPr sz="1200" spc="5" dirty="0">
                <a:latin typeface="Times New Roman"/>
                <a:cs typeface="Times New Roman"/>
              </a:rPr>
              <a:t>4 </a:t>
            </a:r>
            <a:r>
              <a:rPr sz="1200" dirty="0">
                <a:latin typeface="Times New Roman"/>
                <a:cs typeface="Times New Roman"/>
              </a:rPr>
              <a:t>link points in the same </a:t>
            </a:r>
            <a:r>
              <a:rPr sz="1200" spc="-5" dirty="0">
                <a:latin typeface="Times New Roman"/>
                <a:cs typeface="Times New Roman"/>
              </a:rPr>
              <a:t>direction.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 contrast “antiparallel” describes alternating </a:t>
            </a:r>
            <a:r>
              <a:rPr sz="1200" dirty="0">
                <a:latin typeface="Times New Roman"/>
                <a:cs typeface="Times New Roman"/>
              </a:rPr>
              <a:t>stacking of the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chains in the 1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4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link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directionality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between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bonding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planes.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direction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2" y="421640"/>
            <a:ext cx="5426710" cy="3815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28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4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link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respect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c-axis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also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defined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because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alters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interaction between </a:t>
            </a:r>
            <a:r>
              <a:rPr sz="1200" dirty="0">
                <a:latin typeface="Times New Roman"/>
                <a:cs typeface="Times New Roman"/>
              </a:rPr>
              <a:t>neighboring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bonding planes </a:t>
            </a:r>
            <a:r>
              <a:rPr sz="1200" spc="-5" dirty="0">
                <a:latin typeface="Times New Roman"/>
                <a:cs typeface="Times New Roman"/>
              </a:rPr>
              <a:t>(Figure </a:t>
            </a:r>
            <a:r>
              <a:rPr sz="1200" dirty="0">
                <a:latin typeface="Times New Roman"/>
                <a:cs typeface="Times New Roman"/>
              </a:rPr>
              <a:t>13a).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‘‘</a:t>
            </a:r>
            <a:r>
              <a:rPr sz="1200" i="1" spc="-5" dirty="0">
                <a:latin typeface="Times New Roman"/>
                <a:cs typeface="Times New Roman"/>
              </a:rPr>
              <a:t>up</a:t>
            </a:r>
            <a:r>
              <a:rPr sz="1200" spc="-5" dirty="0">
                <a:latin typeface="Times New Roman"/>
                <a:cs typeface="Times New Roman"/>
              </a:rPr>
              <a:t>’’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configuration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corresponds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4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link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positive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-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axis </a:t>
            </a:r>
            <a:r>
              <a:rPr sz="1200" spc="-5" dirty="0">
                <a:latin typeface="Times New Roman"/>
                <a:cs typeface="Times New Roman"/>
              </a:rPr>
              <a:t>direction </a:t>
            </a:r>
            <a:r>
              <a:rPr sz="1200" dirty="0">
                <a:latin typeface="Times New Roman"/>
                <a:cs typeface="Times New Roman"/>
              </a:rPr>
              <a:t>of the unit </a:t>
            </a:r>
            <a:r>
              <a:rPr sz="1200" spc="-5" dirty="0">
                <a:latin typeface="Times New Roman"/>
                <a:cs typeface="Times New Roman"/>
              </a:rPr>
              <a:t>cell, while </a:t>
            </a:r>
            <a:r>
              <a:rPr sz="1200" dirty="0">
                <a:latin typeface="Times New Roman"/>
                <a:cs typeface="Times New Roman"/>
              </a:rPr>
              <a:t>the ‘‘</a:t>
            </a:r>
            <a:r>
              <a:rPr sz="1200" i="1" dirty="0">
                <a:latin typeface="Times New Roman"/>
                <a:cs typeface="Times New Roman"/>
              </a:rPr>
              <a:t>down</a:t>
            </a:r>
            <a:r>
              <a:rPr sz="1200" dirty="0">
                <a:latin typeface="Times New Roman"/>
                <a:cs typeface="Times New Roman"/>
              </a:rPr>
              <a:t>’’ </a:t>
            </a:r>
            <a:r>
              <a:rPr sz="1200" spc="-5" dirty="0">
                <a:latin typeface="Times New Roman"/>
                <a:cs typeface="Times New Roman"/>
              </a:rPr>
              <a:t>configuration </a:t>
            </a:r>
            <a:r>
              <a:rPr sz="1200" dirty="0">
                <a:latin typeface="Times New Roman"/>
                <a:cs typeface="Times New Roman"/>
              </a:rPr>
              <a:t>the 1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4 link </a:t>
            </a:r>
            <a:r>
              <a:rPr sz="1200" spc="-5" dirty="0">
                <a:latin typeface="Times New Roman"/>
                <a:cs typeface="Times New Roman"/>
              </a:rPr>
              <a:t>direction </a:t>
            </a:r>
            <a:r>
              <a:rPr sz="1200" dirty="0">
                <a:latin typeface="Times New Roman"/>
                <a:cs typeface="Times New Roman"/>
              </a:rPr>
              <a:t> pointing in the </a:t>
            </a:r>
            <a:r>
              <a:rPr sz="1200" spc="-5" dirty="0">
                <a:latin typeface="Times New Roman"/>
                <a:cs typeface="Times New Roman"/>
              </a:rPr>
              <a:t>negative </a:t>
            </a:r>
            <a:r>
              <a:rPr sz="1200" i="1" spc="-5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-axis direction </a:t>
            </a:r>
            <a:r>
              <a:rPr sz="1200" dirty="0">
                <a:latin typeface="Times New Roman"/>
                <a:cs typeface="Times New Roman"/>
              </a:rPr>
              <a:t>(Moon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2011). </a:t>
            </a:r>
            <a:r>
              <a:rPr sz="1200" dirty="0">
                <a:latin typeface="Times New Roman"/>
                <a:cs typeface="Times New Roman"/>
              </a:rPr>
              <a:t>Note that most of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literature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convention,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‘‘</a:t>
            </a:r>
            <a:r>
              <a:rPr sz="1200" i="1" dirty="0">
                <a:latin typeface="Times New Roman"/>
                <a:cs typeface="Times New Roman"/>
              </a:rPr>
              <a:t>up</a:t>
            </a:r>
            <a:r>
              <a:rPr sz="1200" dirty="0">
                <a:latin typeface="Times New Roman"/>
                <a:cs typeface="Times New Roman"/>
              </a:rPr>
              <a:t>’’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versus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‘‘</a:t>
            </a:r>
            <a:r>
              <a:rPr sz="1200" i="1" spc="-5" dirty="0">
                <a:latin typeface="Times New Roman"/>
                <a:cs typeface="Times New Roman"/>
              </a:rPr>
              <a:t>down</a:t>
            </a:r>
            <a:r>
              <a:rPr sz="1200" spc="-5" dirty="0">
                <a:latin typeface="Times New Roman"/>
                <a:cs typeface="Times New Roman"/>
              </a:rPr>
              <a:t>’’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defined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terms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relative </a:t>
            </a:r>
            <a:r>
              <a:rPr sz="1200" dirty="0">
                <a:latin typeface="Times New Roman"/>
                <a:cs typeface="Times New Roman"/>
              </a:rPr>
              <a:t>location of the </a:t>
            </a:r>
            <a:r>
              <a:rPr sz="1200" spc="-5" dirty="0">
                <a:latin typeface="Times New Roman"/>
                <a:cs typeface="Times New Roman"/>
              </a:rPr>
              <a:t>O5 and </a:t>
            </a:r>
            <a:r>
              <a:rPr sz="1200" dirty="0">
                <a:latin typeface="Times New Roman"/>
                <a:cs typeface="Times New Roman"/>
              </a:rPr>
              <a:t>C5 </a:t>
            </a:r>
            <a:r>
              <a:rPr sz="1200" spc="-5" dirty="0">
                <a:latin typeface="Times New Roman"/>
                <a:cs typeface="Times New Roman"/>
              </a:rPr>
              <a:t>atoms along </a:t>
            </a:r>
            <a:r>
              <a:rPr sz="1200" dirty="0">
                <a:latin typeface="Times New Roman"/>
                <a:cs typeface="Times New Roman"/>
              </a:rPr>
              <a:t>the positive </a:t>
            </a:r>
            <a:r>
              <a:rPr sz="1200" i="1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-axis of the unit </a:t>
            </a:r>
            <a:r>
              <a:rPr sz="1200" spc="-5" dirty="0">
                <a:latin typeface="Times New Roman"/>
                <a:cs typeface="Times New Roman"/>
              </a:rPr>
              <a:t>cell.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‘‘</a:t>
            </a:r>
            <a:r>
              <a:rPr sz="1200" i="1" dirty="0">
                <a:latin typeface="Times New Roman"/>
                <a:cs typeface="Times New Roman"/>
              </a:rPr>
              <a:t>up</a:t>
            </a:r>
            <a:r>
              <a:rPr sz="1200" dirty="0">
                <a:latin typeface="Times New Roman"/>
                <a:cs typeface="Times New Roman"/>
              </a:rPr>
              <a:t>’’ configuration, the position of </a:t>
            </a:r>
            <a:r>
              <a:rPr sz="1200" spc="-5" dirty="0">
                <a:latin typeface="Times New Roman"/>
                <a:cs typeface="Times New Roman"/>
              </a:rPr>
              <a:t>O5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greater </a:t>
            </a:r>
            <a:r>
              <a:rPr sz="1200" dirty="0">
                <a:latin typeface="Times New Roman"/>
                <a:cs typeface="Times New Roman"/>
              </a:rPr>
              <a:t>than that of C5, while in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‘‘</a:t>
            </a:r>
            <a:r>
              <a:rPr sz="1200" i="1" spc="-5" dirty="0">
                <a:latin typeface="Times New Roman"/>
                <a:cs typeface="Times New Roman"/>
              </a:rPr>
              <a:t>down</a:t>
            </a:r>
            <a:r>
              <a:rPr sz="1200" spc="-5" dirty="0">
                <a:latin typeface="Times New Roman"/>
                <a:cs typeface="Times New Roman"/>
              </a:rPr>
              <a:t>’’ configuration </a:t>
            </a:r>
            <a:r>
              <a:rPr sz="1200" dirty="0">
                <a:latin typeface="Times New Roman"/>
                <a:cs typeface="Times New Roman"/>
              </a:rPr>
              <a:t>the position of </a:t>
            </a:r>
            <a:r>
              <a:rPr sz="1200" spc="-5" dirty="0">
                <a:latin typeface="Times New Roman"/>
                <a:cs typeface="Times New Roman"/>
              </a:rPr>
              <a:t>O5 </a:t>
            </a:r>
            <a:r>
              <a:rPr sz="1200" dirty="0">
                <a:latin typeface="Times New Roman"/>
                <a:cs typeface="Times New Roman"/>
              </a:rPr>
              <a:t>is less than that of C5 (Koyama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1997).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Both </a:t>
            </a:r>
            <a:r>
              <a:rPr sz="1200" spc="-10" dirty="0">
                <a:latin typeface="Times New Roman"/>
                <a:cs typeface="Times New Roman"/>
              </a:rPr>
              <a:t>Iα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15" dirty="0">
                <a:latin typeface="Times New Roman"/>
                <a:cs typeface="Times New Roman"/>
              </a:rPr>
              <a:t>Iβ </a:t>
            </a:r>
            <a:r>
              <a:rPr sz="1200" dirty="0">
                <a:latin typeface="Times New Roman"/>
                <a:cs typeface="Times New Roman"/>
              </a:rPr>
              <a:t>have the </a:t>
            </a:r>
            <a:r>
              <a:rPr sz="1200" spc="-5" dirty="0">
                <a:latin typeface="Times New Roman"/>
                <a:cs typeface="Times New Roman"/>
              </a:rPr>
              <a:t>‘‘parallel</a:t>
            </a:r>
            <a:r>
              <a:rPr sz="1200" i="1" spc="-5" dirty="0">
                <a:latin typeface="Times New Roman"/>
                <a:cs typeface="Times New Roman"/>
              </a:rPr>
              <a:t>-up</a:t>
            </a:r>
            <a:r>
              <a:rPr sz="1200" spc="-5" dirty="0">
                <a:latin typeface="Times New Roman"/>
                <a:cs typeface="Times New Roman"/>
              </a:rPr>
              <a:t>’’ configuration, </a:t>
            </a:r>
            <a:r>
              <a:rPr sz="1200" dirty="0">
                <a:latin typeface="Times New Roman"/>
                <a:cs typeface="Times New Roman"/>
              </a:rPr>
              <a:t>thus </a:t>
            </a:r>
            <a:r>
              <a:rPr sz="1200" spc="-5" dirty="0">
                <a:latin typeface="Times New Roman"/>
                <a:cs typeface="Times New Roman"/>
              </a:rPr>
              <a:t>all cellulose chain segments </a:t>
            </a:r>
            <a:r>
              <a:rPr sz="1200" dirty="0">
                <a:latin typeface="Times New Roman"/>
                <a:cs typeface="Times New Roman"/>
              </a:rPr>
              <a:t> run </a:t>
            </a:r>
            <a:r>
              <a:rPr sz="1200" spc="-5" dirty="0">
                <a:latin typeface="Times New Roman"/>
                <a:cs typeface="Times New Roman"/>
              </a:rPr>
              <a:t>parallel </a:t>
            </a:r>
            <a:r>
              <a:rPr sz="1200" dirty="0">
                <a:latin typeface="Times New Roman"/>
                <a:cs typeface="Times New Roman"/>
              </a:rPr>
              <a:t>along the chain axis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arranged such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10" dirty="0">
                <a:latin typeface="Times New Roman"/>
                <a:cs typeface="Times New Roman"/>
              </a:rPr>
              <a:t>1</a:t>
            </a:r>
            <a:r>
              <a:rPr sz="1200" spc="10" dirty="0">
                <a:latin typeface="Wingdings"/>
                <a:cs typeface="Wingdings"/>
              </a:rPr>
              <a:t></a:t>
            </a:r>
            <a:r>
              <a:rPr sz="1200" spc="10" dirty="0">
                <a:latin typeface="Times New Roman"/>
                <a:cs typeface="Times New Roman"/>
              </a:rPr>
              <a:t>4 </a:t>
            </a:r>
            <a:r>
              <a:rPr sz="1200" dirty="0">
                <a:latin typeface="Times New Roman"/>
                <a:cs typeface="Times New Roman"/>
              </a:rPr>
              <a:t>link points in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same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(Figure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13c,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d)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positive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-axis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respective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dirty="0">
                <a:latin typeface="Times New Roman"/>
                <a:cs typeface="Times New Roman"/>
              </a:rPr>
              <a:t>unit </a:t>
            </a:r>
            <a:r>
              <a:rPr sz="1200" spc="-5" dirty="0">
                <a:latin typeface="Times New Roman"/>
                <a:cs typeface="Times New Roman"/>
              </a:rPr>
              <a:t>cell</a:t>
            </a:r>
            <a:r>
              <a:rPr sz="1200" dirty="0">
                <a:latin typeface="Times New Roman"/>
                <a:cs typeface="Times New Roman"/>
              </a:rPr>
              <a:t> (Moon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2011).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32" y="6211589"/>
            <a:ext cx="5427980" cy="342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3900"/>
              </a:lnSpc>
              <a:spcBef>
                <a:spcPts val="100"/>
              </a:spcBef>
            </a:pPr>
            <a:r>
              <a:rPr sz="1000" spc="45" dirty="0">
                <a:latin typeface="Calibri"/>
                <a:cs typeface="Calibri"/>
              </a:rPr>
              <a:t>Figure </a:t>
            </a:r>
            <a:r>
              <a:rPr sz="1000" spc="-10" dirty="0">
                <a:latin typeface="Calibri"/>
                <a:cs typeface="Calibri"/>
              </a:rPr>
              <a:t>13 </a:t>
            </a:r>
            <a:r>
              <a:rPr sz="1000" b="1" spc="-5" dirty="0">
                <a:latin typeface="Times New Roman"/>
                <a:cs typeface="Times New Roman"/>
              </a:rPr>
              <a:t>– </a:t>
            </a:r>
            <a:r>
              <a:rPr sz="1000" spc="-5" dirty="0">
                <a:latin typeface="Times New Roman"/>
                <a:cs typeface="Times New Roman"/>
              </a:rPr>
              <a:t>Schematic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unit </a:t>
            </a:r>
            <a:r>
              <a:rPr sz="1000" spc="-5" dirty="0">
                <a:latin typeface="Times New Roman"/>
                <a:cs typeface="Times New Roman"/>
              </a:rPr>
              <a:t>cells for cellulose Iα (triclinic, dashed line) and Iβ (monoclinic, solid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line): (a) projection along the chain direction with the Iα and Iβ </a:t>
            </a:r>
            <a:r>
              <a:rPr sz="1000" spc="-10" dirty="0">
                <a:latin typeface="Times New Roman"/>
                <a:cs typeface="Times New Roman"/>
              </a:rPr>
              <a:t>unit </a:t>
            </a:r>
            <a:r>
              <a:rPr sz="1000" spc="-5" dirty="0">
                <a:latin typeface="Times New Roman"/>
                <a:cs typeface="Times New Roman"/>
              </a:rPr>
              <a:t>cells superimposed </a:t>
            </a:r>
            <a:r>
              <a:rPr sz="1000" dirty="0">
                <a:latin typeface="Times New Roman"/>
                <a:cs typeface="Times New Roman"/>
              </a:rPr>
              <a:t>on </a:t>
            </a:r>
            <a:r>
              <a:rPr sz="1000" spc="-5" dirty="0">
                <a:latin typeface="Times New Roman"/>
                <a:cs typeface="Times New Roman"/>
              </a:rPr>
              <a:t>the cellulose I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crystal </a:t>
            </a:r>
            <a:r>
              <a:rPr sz="1000" dirty="0">
                <a:latin typeface="Times New Roman"/>
                <a:cs typeface="Times New Roman"/>
              </a:rPr>
              <a:t>lattice, </a:t>
            </a:r>
            <a:r>
              <a:rPr sz="1000" spc="-5" dirty="0">
                <a:latin typeface="Times New Roman"/>
                <a:cs typeface="Times New Roman"/>
              </a:rPr>
              <a:t>showing the parallelogram shape </a:t>
            </a:r>
            <a:r>
              <a:rPr sz="1000" dirty="0">
                <a:latin typeface="Times New Roman"/>
                <a:cs typeface="Times New Roman"/>
              </a:rPr>
              <a:t>of both </a:t>
            </a:r>
            <a:r>
              <a:rPr sz="1000" spc="-5" dirty="0">
                <a:latin typeface="Times New Roman"/>
                <a:cs typeface="Times New Roman"/>
              </a:rPr>
              <a:t>unit cells </a:t>
            </a:r>
            <a:r>
              <a:rPr sz="1000" spc="-10" dirty="0">
                <a:latin typeface="Times New Roman"/>
                <a:cs typeface="Times New Roman"/>
              </a:rPr>
              <a:t>when </a:t>
            </a:r>
            <a:r>
              <a:rPr sz="1000" spc="-5" dirty="0">
                <a:latin typeface="Times New Roman"/>
                <a:cs typeface="Times New Roman"/>
              </a:rPr>
              <a:t>looking down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i="1" spc="-5" dirty="0">
                <a:latin typeface="Times New Roman"/>
                <a:cs typeface="Times New Roman"/>
              </a:rPr>
              <a:t>c</a:t>
            </a:r>
            <a:r>
              <a:rPr sz="1000" spc="-5" dirty="0">
                <a:latin typeface="Times New Roman"/>
                <a:cs typeface="Times New Roman"/>
              </a:rPr>
              <a:t>-axis. In this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orientation </a:t>
            </a:r>
            <a:r>
              <a:rPr sz="1000" dirty="0">
                <a:latin typeface="Times New Roman"/>
                <a:cs typeface="Times New Roman"/>
              </a:rPr>
              <a:t>both </a:t>
            </a:r>
            <a:r>
              <a:rPr sz="1000" spc="-5" dirty="0">
                <a:latin typeface="Times New Roman"/>
                <a:cs typeface="Times New Roman"/>
              </a:rPr>
              <a:t>unit cells have nearly identical molecular arrangements, sharing the three </a:t>
            </a:r>
            <a:r>
              <a:rPr sz="1000" spc="5" dirty="0">
                <a:latin typeface="Times New Roman"/>
                <a:cs typeface="Times New Roman"/>
              </a:rPr>
              <a:t>major </a:t>
            </a:r>
            <a:r>
              <a:rPr sz="1000" spc="-5" dirty="0">
                <a:latin typeface="Times New Roman"/>
                <a:cs typeface="Times New Roman"/>
              </a:rPr>
              <a:t>lattice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planes,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labeled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1,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2,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3,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with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corresponding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-spacings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0.39,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0.53,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0.61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nm.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corresponding 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lattice planes for </a:t>
            </a:r>
            <a:r>
              <a:rPr sz="1500" baseline="5555" dirty="0">
                <a:latin typeface="Times New Roman"/>
                <a:cs typeface="Times New Roman"/>
              </a:rPr>
              <a:t>1, 2, </a:t>
            </a:r>
            <a:r>
              <a:rPr sz="1500" spc="-7" baseline="5555" dirty="0">
                <a:latin typeface="Times New Roman"/>
                <a:cs typeface="Times New Roman"/>
              </a:rPr>
              <a:t>and </a:t>
            </a:r>
            <a:r>
              <a:rPr sz="1500" baseline="5555" dirty="0">
                <a:latin typeface="Times New Roman"/>
                <a:cs typeface="Times New Roman"/>
              </a:rPr>
              <a:t>3, </a:t>
            </a:r>
            <a:r>
              <a:rPr sz="1500" spc="-7" baseline="5555" dirty="0">
                <a:latin typeface="Times New Roman"/>
                <a:cs typeface="Times New Roman"/>
              </a:rPr>
              <a:t>are (110)</a:t>
            </a:r>
            <a:r>
              <a:rPr sz="650" spc="-5" dirty="0">
                <a:latin typeface="Times New Roman"/>
                <a:cs typeface="Times New Roman"/>
              </a:rPr>
              <a:t>Iα</a:t>
            </a:r>
            <a:r>
              <a:rPr sz="1500" spc="-7" baseline="5555" dirty="0">
                <a:latin typeface="Times New Roman"/>
                <a:cs typeface="Times New Roman"/>
              </a:rPr>
              <a:t>, (010)</a:t>
            </a:r>
            <a:r>
              <a:rPr sz="650" spc="-5" dirty="0">
                <a:latin typeface="Times New Roman"/>
                <a:cs typeface="Times New Roman"/>
              </a:rPr>
              <a:t>Iα</a:t>
            </a:r>
            <a:r>
              <a:rPr sz="1500" spc="-7" baseline="5555" dirty="0">
                <a:latin typeface="Times New Roman"/>
                <a:cs typeface="Times New Roman"/>
              </a:rPr>
              <a:t>, and (100)</a:t>
            </a:r>
            <a:r>
              <a:rPr sz="650" spc="-5" dirty="0">
                <a:latin typeface="Times New Roman"/>
                <a:cs typeface="Times New Roman"/>
              </a:rPr>
              <a:t>Iα</a:t>
            </a:r>
            <a:r>
              <a:rPr sz="1500" spc="-7" baseline="5555" dirty="0">
                <a:latin typeface="Times New Roman"/>
                <a:cs typeface="Times New Roman"/>
              </a:rPr>
              <a:t>, for Iα and (200)</a:t>
            </a:r>
            <a:r>
              <a:rPr sz="650" spc="-5" dirty="0">
                <a:latin typeface="Times New Roman"/>
                <a:cs typeface="Times New Roman"/>
              </a:rPr>
              <a:t>Iβ</a:t>
            </a:r>
            <a:r>
              <a:rPr sz="1500" spc="-7" baseline="5555" dirty="0">
                <a:latin typeface="Times New Roman"/>
                <a:cs typeface="Times New Roman"/>
              </a:rPr>
              <a:t>, (110)</a:t>
            </a:r>
            <a:r>
              <a:rPr sz="650" spc="-5" dirty="0">
                <a:latin typeface="Times New Roman"/>
                <a:cs typeface="Times New Roman"/>
              </a:rPr>
              <a:t>Iβ</a:t>
            </a:r>
            <a:r>
              <a:rPr sz="1500" spc="-7" baseline="5555" dirty="0">
                <a:latin typeface="Times New Roman"/>
                <a:cs typeface="Times New Roman"/>
              </a:rPr>
              <a:t>, and (1-10)</a:t>
            </a:r>
            <a:r>
              <a:rPr sz="650" spc="-5" dirty="0">
                <a:latin typeface="Times New Roman"/>
                <a:cs typeface="Times New Roman"/>
              </a:rPr>
              <a:t>Iβ </a:t>
            </a:r>
            <a:r>
              <a:rPr sz="1500" spc="-7" baseline="5555" dirty="0">
                <a:latin typeface="Times New Roman"/>
                <a:cs typeface="Times New Roman"/>
              </a:rPr>
              <a:t>for Iβ. </a:t>
            </a:r>
            <a:r>
              <a:rPr sz="1500" baseline="55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(b–d) View along </a:t>
            </a:r>
            <a:r>
              <a:rPr sz="1000" spc="-5" dirty="0">
                <a:latin typeface="Times New Roman"/>
                <a:cs typeface="Times New Roman"/>
              </a:rPr>
              <a:t>the direction labeled </a:t>
            </a:r>
            <a:r>
              <a:rPr sz="1000" dirty="0">
                <a:latin typeface="Times New Roman"/>
                <a:cs typeface="Times New Roman"/>
              </a:rPr>
              <a:t>4, </a:t>
            </a:r>
            <a:r>
              <a:rPr sz="1000" spc="-5" dirty="0">
                <a:latin typeface="Times New Roman"/>
                <a:cs typeface="Times New Roman"/>
              </a:rPr>
              <a:t>(b) relative configuration </a:t>
            </a:r>
            <a:r>
              <a:rPr sz="1000" dirty="0">
                <a:latin typeface="Times New Roman"/>
                <a:cs typeface="Times New Roman"/>
              </a:rPr>
              <a:t>of   </a:t>
            </a:r>
            <a:r>
              <a:rPr sz="1000" spc="-5" dirty="0">
                <a:latin typeface="Times New Roman"/>
                <a:cs typeface="Times New Roman"/>
              </a:rPr>
              <a:t>Iα with respect to Iβ </a:t>
            </a:r>
            <a:r>
              <a:rPr sz="1000" spc="-10" dirty="0">
                <a:latin typeface="Times New Roman"/>
                <a:cs typeface="Times New Roman"/>
              </a:rPr>
              <a:t>unit </a:t>
            </a:r>
            <a:r>
              <a:rPr sz="1000" spc="-5" dirty="0">
                <a:latin typeface="Times New Roman"/>
                <a:cs typeface="Times New Roman"/>
              </a:rPr>
              <a:t>cell and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 displacement </a:t>
            </a:r>
            <a:r>
              <a:rPr sz="1000" spc="5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the hydrogen bonding sheets for (c) Iα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+</a:t>
            </a:r>
            <a:r>
              <a:rPr sz="1000" i="1" spc="-5" dirty="0">
                <a:latin typeface="Times New Roman"/>
                <a:cs typeface="Times New Roman"/>
              </a:rPr>
              <a:t>c</a:t>
            </a:r>
            <a:r>
              <a:rPr sz="1000" spc="-5" dirty="0">
                <a:latin typeface="Times New Roman"/>
                <a:cs typeface="Times New Roman"/>
              </a:rPr>
              <a:t>/4, and for </a:t>
            </a:r>
            <a:r>
              <a:rPr sz="1000" dirty="0">
                <a:latin typeface="Times New Roman"/>
                <a:cs typeface="Times New Roman"/>
              </a:rPr>
              <a:t>(d)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Iβ alternating +</a:t>
            </a:r>
            <a:r>
              <a:rPr sz="1000" i="1" spc="-5" dirty="0">
                <a:latin typeface="Times New Roman"/>
                <a:cs typeface="Times New Roman"/>
              </a:rPr>
              <a:t>c</a:t>
            </a:r>
            <a:r>
              <a:rPr sz="1000" spc="-5" dirty="0">
                <a:latin typeface="Times New Roman"/>
                <a:cs typeface="Times New Roman"/>
              </a:rPr>
              <a:t>/4 and -</a:t>
            </a:r>
            <a:r>
              <a:rPr sz="1000" i="1" spc="-5" dirty="0">
                <a:latin typeface="Times New Roman"/>
                <a:cs typeface="Times New Roman"/>
              </a:rPr>
              <a:t>c</a:t>
            </a:r>
            <a:r>
              <a:rPr sz="1000" spc="-5" dirty="0">
                <a:latin typeface="Times New Roman"/>
                <a:cs typeface="Times New Roman"/>
              </a:rPr>
              <a:t>/4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(from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Moon </a:t>
            </a:r>
            <a:r>
              <a:rPr sz="1000" i="1" spc="-5" dirty="0">
                <a:latin typeface="Times New Roman"/>
                <a:cs typeface="Times New Roman"/>
              </a:rPr>
              <a:t>et</a:t>
            </a:r>
            <a:r>
              <a:rPr sz="1000" i="1" dirty="0">
                <a:latin typeface="Times New Roman"/>
                <a:cs typeface="Times New Roman"/>
              </a:rPr>
              <a:t> al.</a:t>
            </a:r>
            <a:r>
              <a:rPr sz="1000" dirty="0">
                <a:latin typeface="Times New Roman"/>
                <a:cs typeface="Times New Roman"/>
              </a:rPr>
              <a:t>, </a:t>
            </a:r>
            <a:r>
              <a:rPr sz="1000" spc="-5" dirty="0">
                <a:latin typeface="Times New Roman"/>
                <a:cs typeface="Times New Roman"/>
              </a:rPr>
              <a:t>2011).</a:t>
            </a:r>
            <a:endParaRPr sz="100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ct val="143700"/>
              </a:lnSpc>
              <a:spcBef>
                <a:spcPts val="875"/>
              </a:spcBef>
            </a:pP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spc="-10" dirty="0">
                <a:latin typeface="Times New Roman"/>
                <a:cs typeface="Times New Roman"/>
              </a:rPr>
              <a:t>II </a:t>
            </a:r>
            <a:r>
              <a:rPr sz="1200" dirty="0">
                <a:latin typeface="Times New Roman"/>
                <a:cs typeface="Times New Roman"/>
              </a:rPr>
              <a:t>is the </a:t>
            </a:r>
            <a:r>
              <a:rPr sz="1200" spc="-5" dirty="0">
                <a:latin typeface="Times New Roman"/>
                <a:cs typeface="Times New Roman"/>
              </a:rPr>
              <a:t>second </a:t>
            </a:r>
            <a:r>
              <a:rPr sz="1200" dirty="0">
                <a:latin typeface="Times New Roman"/>
                <a:cs typeface="Times New Roman"/>
              </a:rPr>
              <a:t>most extensively </a:t>
            </a:r>
            <a:r>
              <a:rPr sz="1200" spc="-5" dirty="0">
                <a:latin typeface="Times New Roman"/>
                <a:cs typeface="Times New Roman"/>
              </a:rPr>
              <a:t>studied allomorph </a:t>
            </a:r>
            <a:r>
              <a:rPr sz="1200" dirty="0">
                <a:latin typeface="Times New Roman"/>
                <a:cs typeface="Times New Roman"/>
              </a:rPr>
              <a:t>due to its </a:t>
            </a:r>
            <a:r>
              <a:rPr sz="1200" spc="-5" dirty="0">
                <a:latin typeface="Times New Roman"/>
                <a:cs typeface="Times New Roman"/>
              </a:rPr>
              <a:t>technical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relevance. Cellulose </a:t>
            </a:r>
            <a:r>
              <a:rPr sz="1800" spc="-15" baseline="4629" dirty="0">
                <a:latin typeface="Times New Roman"/>
                <a:cs typeface="Times New Roman"/>
              </a:rPr>
              <a:t>II, </a:t>
            </a:r>
            <a:r>
              <a:rPr sz="1800" baseline="4629" dirty="0">
                <a:latin typeface="Times New Roman"/>
                <a:cs typeface="Times New Roman"/>
              </a:rPr>
              <a:t>like </a:t>
            </a:r>
            <a:r>
              <a:rPr sz="1800" spc="-7" baseline="4629" dirty="0">
                <a:latin typeface="Times New Roman"/>
                <a:cs typeface="Times New Roman"/>
              </a:rPr>
              <a:t>cellulose </a:t>
            </a:r>
            <a:r>
              <a:rPr sz="1800" spc="-15" baseline="4629" dirty="0">
                <a:latin typeface="Times New Roman"/>
                <a:cs typeface="Times New Roman"/>
              </a:rPr>
              <a:t>Iβ, </a:t>
            </a:r>
            <a:r>
              <a:rPr sz="1800" baseline="4629" dirty="0">
                <a:latin typeface="Times New Roman"/>
                <a:cs typeface="Times New Roman"/>
              </a:rPr>
              <a:t>has the monoclinic unit </a:t>
            </a:r>
            <a:r>
              <a:rPr sz="1800" spc="-7" baseline="4629" dirty="0">
                <a:latin typeface="Times New Roman"/>
                <a:cs typeface="Times New Roman"/>
              </a:rPr>
              <a:t>cell, </a:t>
            </a:r>
            <a:r>
              <a:rPr sz="1800" baseline="4629" dirty="0">
                <a:latin typeface="Times New Roman"/>
                <a:cs typeface="Times New Roman"/>
              </a:rPr>
              <a:t>space group </a:t>
            </a:r>
            <a:r>
              <a:rPr sz="1800" i="1" baseline="4629" dirty="0">
                <a:latin typeface="Times New Roman"/>
                <a:cs typeface="Times New Roman"/>
              </a:rPr>
              <a:t>P2</a:t>
            </a:r>
            <a:r>
              <a:rPr sz="800" i="1" dirty="0">
                <a:latin typeface="Times New Roman"/>
                <a:cs typeface="Times New Roman"/>
              </a:rPr>
              <a:t>1</a:t>
            </a:r>
            <a:r>
              <a:rPr sz="1800" baseline="4629" dirty="0">
                <a:latin typeface="Times New Roman"/>
                <a:cs typeface="Times New Roman"/>
              </a:rPr>
              <a:t>, 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containing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 </a:t>
            </a:r>
            <a:r>
              <a:rPr sz="1200" spc="-5" dirty="0">
                <a:latin typeface="Times New Roman"/>
                <a:cs typeface="Times New Roman"/>
              </a:rPr>
              <a:t>chains, </a:t>
            </a:r>
            <a:r>
              <a:rPr sz="1200" dirty="0">
                <a:latin typeface="Times New Roman"/>
                <a:cs typeface="Times New Roman"/>
              </a:rPr>
              <a:t>but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unit-cell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parameters,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0.801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0.902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1.034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5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α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β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90°,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117.11°.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Unlike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</a:t>
            </a:r>
            <a:r>
              <a:rPr sz="1200" dirty="0">
                <a:latin typeface="Times New Roman"/>
                <a:cs typeface="Times New Roman"/>
              </a:rPr>
              <a:t>llulose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i="1" dirty="0">
                <a:latin typeface="Times New Roman"/>
                <a:cs typeface="Times New Roman"/>
              </a:rPr>
              <a:t>-  up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orientation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hydroxymethyl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oriented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tg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conformation,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8772" y="4443983"/>
            <a:ext cx="5392259" cy="16400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4858" y="1684276"/>
            <a:ext cx="41275" cy="180340"/>
          </a:xfrm>
          <a:custGeom>
            <a:avLst/>
            <a:gdLst/>
            <a:ahLst/>
            <a:cxnLst/>
            <a:rect l="l" t="t" r="r" b="b"/>
            <a:pathLst>
              <a:path w="41275" h="180339">
                <a:moveTo>
                  <a:pt x="41150" y="0"/>
                </a:moveTo>
                <a:lnTo>
                  <a:pt x="0" y="0"/>
                </a:lnTo>
                <a:lnTo>
                  <a:pt x="0" y="179829"/>
                </a:lnTo>
                <a:lnTo>
                  <a:pt x="41150" y="179829"/>
                </a:lnTo>
                <a:lnTo>
                  <a:pt x="41150" y="0"/>
                </a:lnTo>
                <a:close/>
              </a:path>
            </a:pathLst>
          </a:custGeom>
          <a:solidFill>
            <a:srgbClr val="FCFA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8118" y="421640"/>
            <a:ext cx="5427980" cy="802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800"/>
              </a:lnSpc>
            </a:pP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spc="-10" dirty="0">
                <a:latin typeface="Times New Roman"/>
                <a:cs typeface="Times New Roman"/>
              </a:rPr>
              <a:t>II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aligned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an antiparallel manner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up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i="1" dirty="0">
                <a:latin typeface="Times New Roman"/>
                <a:cs typeface="Times New Roman"/>
              </a:rPr>
              <a:t>down </a:t>
            </a:r>
            <a:r>
              <a:rPr sz="1200" spc="-5" dirty="0">
                <a:latin typeface="Times New Roman"/>
                <a:cs typeface="Times New Roman"/>
              </a:rPr>
              <a:t>directions)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hydroxymethyl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near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gt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conformation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(Langan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1999,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2001,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2005).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diferences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regarded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most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significant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differences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polymorphs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II.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previously mentioned, the </a:t>
            </a:r>
            <a:r>
              <a:rPr sz="1200" spc="-5" dirty="0">
                <a:latin typeface="Times New Roman"/>
                <a:cs typeface="Times New Roman"/>
              </a:rPr>
              <a:t>term antiparallel refers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alternating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stacking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4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link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directionality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bonding </a:t>
            </a:r>
            <a:r>
              <a:rPr sz="1200" spc="-5" dirty="0">
                <a:latin typeface="Times New Roman"/>
                <a:cs typeface="Times New Roman"/>
              </a:rPr>
              <a:t>planes (Pérez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Mazeau, </a:t>
            </a:r>
            <a:r>
              <a:rPr sz="1200" dirty="0">
                <a:latin typeface="Times New Roman"/>
                <a:cs typeface="Times New Roman"/>
              </a:rPr>
              <a:t>2004; </a:t>
            </a:r>
            <a:r>
              <a:rPr sz="1200" spc="-5" dirty="0">
                <a:latin typeface="Times New Roman"/>
                <a:cs typeface="Times New Roman"/>
              </a:rPr>
              <a:t>Kovalenko, 2010). Recently, </a:t>
            </a:r>
            <a:r>
              <a:rPr sz="1200" dirty="0">
                <a:latin typeface="Times New Roman"/>
                <a:cs typeface="Times New Roman"/>
              </a:rPr>
              <a:t>Kim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 </a:t>
            </a:r>
            <a:r>
              <a:rPr sz="1200" spc="-5" dirty="0">
                <a:latin typeface="Times New Roman"/>
                <a:cs typeface="Times New Roman"/>
              </a:rPr>
              <a:t>(2006) </a:t>
            </a:r>
            <a:r>
              <a:rPr sz="1200" dirty="0">
                <a:latin typeface="Times New Roman"/>
                <a:cs typeface="Times New Roman"/>
              </a:rPr>
              <a:t> using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reductive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amination,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followed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gold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labeling,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visualized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reducing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ends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II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“crystals”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transmission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electron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microscopy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(TEM)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showing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reducing groups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all located 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same end </a:t>
            </a:r>
            <a:r>
              <a:rPr sz="1200" dirty="0">
                <a:latin typeface="Times New Roman"/>
                <a:cs typeface="Times New Roman"/>
              </a:rPr>
              <a:t>of the chain assembly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(parallel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arrangement)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mercerized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specimen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(cellulose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II)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reducing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groups</a:t>
            </a:r>
            <a:r>
              <a:rPr sz="1200" dirty="0">
                <a:latin typeface="Times New Roman"/>
                <a:cs typeface="Times New Roman"/>
              </a:rPr>
              <a:t> are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alternatively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either</a:t>
            </a:r>
            <a:r>
              <a:rPr sz="1200" dirty="0">
                <a:latin typeface="Times New Roman"/>
                <a:cs typeface="Times New Roman"/>
              </a:rPr>
              <a:t> side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assembly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(antiparallel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arrangement). </a:t>
            </a:r>
            <a:r>
              <a:rPr sz="1200" dirty="0">
                <a:latin typeface="Times New Roman"/>
                <a:cs typeface="Times New Roman"/>
              </a:rPr>
              <a:t>Owing to this </a:t>
            </a:r>
            <a:r>
              <a:rPr sz="1200" spc="-5" dirty="0">
                <a:latin typeface="Times New Roman"/>
                <a:cs typeface="Times New Roman"/>
              </a:rPr>
              <a:t>antiparallel </a:t>
            </a:r>
            <a:r>
              <a:rPr sz="1200" dirty="0">
                <a:latin typeface="Times New Roman"/>
                <a:cs typeface="Times New Roman"/>
              </a:rPr>
              <a:t>directionality of the chains, the </a:t>
            </a:r>
            <a:r>
              <a:rPr sz="1200" spc="-5" dirty="0">
                <a:latin typeface="Times New Roman"/>
                <a:cs typeface="Times New Roman"/>
              </a:rPr>
              <a:t>polymorph </a:t>
            </a:r>
            <a:r>
              <a:rPr sz="1200" dirty="0">
                <a:latin typeface="Times New Roman"/>
                <a:cs typeface="Times New Roman"/>
              </a:rPr>
              <a:t>II is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often said </a:t>
            </a:r>
            <a:r>
              <a:rPr sz="1200" dirty="0">
                <a:latin typeface="Times New Roman"/>
                <a:cs typeface="Times New Roman"/>
              </a:rPr>
              <a:t>to be less </a:t>
            </a:r>
            <a:r>
              <a:rPr sz="1200" spc="-5" dirty="0">
                <a:latin typeface="Times New Roman"/>
                <a:cs typeface="Times New Roman"/>
              </a:rPr>
              <a:t>polar when compared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polymorph </a:t>
            </a:r>
            <a:r>
              <a:rPr sz="1200" spc="-10" dirty="0">
                <a:latin typeface="Times New Roman"/>
                <a:cs typeface="Times New Roman"/>
              </a:rPr>
              <a:t>I. In </a:t>
            </a:r>
            <a:r>
              <a:rPr sz="1200" spc="-5" dirty="0">
                <a:latin typeface="Times New Roman"/>
                <a:cs typeface="Times New Roman"/>
              </a:rPr>
              <a:t>effect, though </a:t>
            </a:r>
            <a:r>
              <a:rPr sz="1200" dirty="0">
                <a:latin typeface="Times New Roman"/>
                <a:cs typeface="Times New Roman"/>
              </a:rPr>
              <a:t>there is a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general consensus </a:t>
            </a:r>
            <a:r>
              <a:rPr sz="1200" dirty="0">
                <a:latin typeface="Times New Roman"/>
                <a:cs typeface="Times New Roman"/>
              </a:rPr>
              <a:t>that the chains are </a:t>
            </a:r>
            <a:r>
              <a:rPr sz="1200" spc="-5" dirty="0">
                <a:latin typeface="Times New Roman"/>
                <a:cs typeface="Times New Roman"/>
              </a:rPr>
              <a:t>packed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antiparallel </a:t>
            </a:r>
            <a:r>
              <a:rPr sz="1200" dirty="0">
                <a:latin typeface="Times New Roman"/>
                <a:cs typeface="Times New Roman"/>
              </a:rPr>
              <a:t>mode in cellulose </a:t>
            </a:r>
            <a:r>
              <a:rPr sz="1200" spc="-10" dirty="0">
                <a:latin typeface="Times New Roman"/>
                <a:cs typeface="Times New Roman"/>
              </a:rPr>
              <a:t>II, </a:t>
            </a:r>
            <a:r>
              <a:rPr sz="1200" dirty="0">
                <a:latin typeface="Times New Roman"/>
                <a:cs typeface="Times New Roman"/>
              </a:rPr>
              <a:t>this is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 unanimously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accepted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such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question</a:t>
            </a:r>
            <a:r>
              <a:rPr sz="1200" dirty="0">
                <a:latin typeface="Times New Roman"/>
                <a:cs typeface="Times New Roman"/>
              </a:rPr>
              <a:t> is still </a:t>
            </a:r>
            <a:r>
              <a:rPr sz="1200" spc="-5" dirty="0">
                <a:latin typeface="Times New Roman"/>
                <a:cs typeface="Times New Roman"/>
              </a:rPr>
              <a:t>raising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many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debates.</a:t>
            </a:r>
            <a:endParaRPr sz="120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ct val="1437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Other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notable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feature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10" dirty="0">
                <a:latin typeface="Times New Roman"/>
                <a:cs typeface="Times New Roman"/>
              </a:rPr>
              <a:t> II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conversion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polymorph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 to </a:t>
            </a:r>
            <a:r>
              <a:rPr sz="1800" spc="-15" baseline="4629" dirty="0">
                <a:latin typeface="Times New Roman"/>
                <a:cs typeface="Times New Roman"/>
              </a:rPr>
              <a:t>II, </a:t>
            </a:r>
            <a:r>
              <a:rPr sz="1800" baseline="4629" dirty="0">
                <a:latin typeface="Times New Roman"/>
                <a:cs typeface="Times New Roman"/>
              </a:rPr>
              <a:t>the </a:t>
            </a:r>
            <a:r>
              <a:rPr sz="1800" spc="-7" baseline="4629" dirty="0">
                <a:latin typeface="Times New Roman"/>
                <a:cs typeface="Times New Roman"/>
              </a:rPr>
              <a:t>exocyclic </a:t>
            </a:r>
            <a:r>
              <a:rPr sz="1800" baseline="4629" dirty="0">
                <a:latin typeface="Times New Roman"/>
                <a:cs typeface="Times New Roman"/>
              </a:rPr>
              <a:t>C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1800" baseline="4629" dirty="0">
                <a:latin typeface="Times New Roman"/>
                <a:cs typeface="Times New Roman"/>
              </a:rPr>
              <a:t>H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1800" baseline="4629" dirty="0">
                <a:latin typeface="Times New Roman"/>
                <a:cs typeface="Times New Roman"/>
              </a:rPr>
              <a:t>OH </a:t>
            </a:r>
            <a:r>
              <a:rPr sz="1800" spc="-7" baseline="4629" dirty="0">
                <a:latin typeface="Times New Roman"/>
                <a:cs typeface="Times New Roman"/>
              </a:rPr>
              <a:t>groups </a:t>
            </a:r>
            <a:r>
              <a:rPr sz="1800" baseline="4629" dirty="0">
                <a:latin typeface="Times New Roman"/>
                <a:cs typeface="Times New Roman"/>
              </a:rPr>
              <a:t>rotate </a:t>
            </a:r>
            <a:r>
              <a:rPr sz="1800" spc="-7" baseline="4629" dirty="0">
                <a:latin typeface="Times New Roman"/>
                <a:cs typeface="Times New Roman"/>
              </a:rPr>
              <a:t>from </a:t>
            </a:r>
            <a:r>
              <a:rPr sz="1800" baseline="4629" dirty="0">
                <a:latin typeface="Times New Roman"/>
                <a:cs typeface="Times New Roman"/>
              </a:rPr>
              <a:t>the </a:t>
            </a:r>
            <a:r>
              <a:rPr sz="1800" i="1" baseline="4629" dirty="0">
                <a:latin typeface="Times New Roman"/>
                <a:cs typeface="Times New Roman"/>
              </a:rPr>
              <a:t>tg </a:t>
            </a:r>
            <a:r>
              <a:rPr sz="1800" baseline="4629" dirty="0">
                <a:latin typeface="Times New Roman"/>
                <a:cs typeface="Times New Roman"/>
              </a:rPr>
              <a:t>to the </a:t>
            </a:r>
            <a:r>
              <a:rPr sz="1800" i="1" baseline="4629" dirty="0">
                <a:latin typeface="Times New Roman"/>
                <a:cs typeface="Times New Roman"/>
              </a:rPr>
              <a:t>gt </a:t>
            </a:r>
            <a:r>
              <a:rPr sz="1800" spc="-7" baseline="4629" dirty="0">
                <a:latin typeface="Times New Roman"/>
                <a:cs typeface="Times New Roman"/>
              </a:rPr>
              <a:t>conformation so </a:t>
            </a:r>
            <a:r>
              <a:rPr sz="1800" baseline="4629" dirty="0">
                <a:latin typeface="Times New Roman"/>
                <a:cs typeface="Times New Roman"/>
              </a:rPr>
              <a:t>that </a:t>
            </a:r>
            <a:r>
              <a:rPr sz="1800" spc="-7" baseline="4629" dirty="0">
                <a:latin typeface="Times New Roman"/>
                <a:cs typeface="Times New Roman"/>
              </a:rPr>
              <a:t>an 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inter-residue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dirty="0">
                <a:latin typeface="Times New Roman"/>
                <a:cs typeface="Times New Roman"/>
              </a:rPr>
              <a:t> bond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lost.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However,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new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intersheet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dirty="0">
                <a:latin typeface="Times New Roman"/>
                <a:cs typeface="Times New Roman"/>
              </a:rPr>
              <a:t> bonds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established.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redistribution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bonds is particularly interesting, because it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provides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uniform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distribution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H-bonds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connecting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neighboring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molecules and at </a:t>
            </a:r>
            <a:r>
              <a:rPr sz="1200" dirty="0">
                <a:latin typeface="Times New Roman"/>
                <a:cs typeface="Times New Roman"/>
              </a:rPr>
              <a:t>the same time </a:t>
            </a:r>
            <a:r>
              <a:rPr sz="1200" spc="-5" dirty="0">
                <a:latin typeface="Times New Roman"/>
                <a:cs typeface="Times New Roman"/>
              </a:rPr>
              <a:t>improves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interlayer attraction forces </a:t>
            </a:r>
            <a:r>
              <a:rPr sz="1200" spc="5" dirty="0">
                <a:latin typeface="Times New Roman"/>
                <a:cs typeface="Times New Roman"/>
              </a:rPr>
              <a:t>(</a:t>
            </a:r>
            <a:r>
              <a:rPr sz="1200" i="1" spc="5" dirty="0">
                <a:latin typeface="Times New Roman"/>
                <a:cs typeface="Times New Roman"/>
              </a:rPr>
              <a:t>i.e.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forces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involved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attraction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sheets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other).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words, </a:t>
            </a:r>
            <a:r>
              <a:rPr sz="1200" spc="5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II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absence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second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along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compensated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presence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four </a:t>
            </a:r>
            <a:r>
              <a:rPr sz="1200" spc="-5" dirty="0">
                <a:latin typeface="Times New Roman"/>
                <a:cs typeface="Times New Roman"/>
              </a:rPr>
              <a:t>weak hydrogen </a:t>
            </a:r>
            <a:r>
              <a:rPr sz="1200" dirty="0">
                <a:latin typeface="Times New Roman"/>
                <a:cs typeface="Times New Roman"/>
              </a:rPr>
              <a:t>bonds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sheets, and although </a:t>
            </a:r>
            <a:r>
              <a:rPr sz="1200" dirty="0">
                <a:latin typeface="Times New Roman"/>
                <a:cs typeface="Times New Roman"/>
              </a:rPr>
              <a:t>these </a:t>
            </a:r>
            <a:r>
              <a:rPr sz="1200" spc="-5" dirty="0">
                <a:latin typeface="Times New Roman"/>
                <a:cs typeface="Times New Roman"/>
              </a:rPr>
              <a:t>new </a:t>
            </a:r>
            <a:r>
              <a:rPr sz="1200" dirty="0">
                <a:latin typeface="Times New Roman"/>
                <a:cs typeface="Times New Roman"/>
              </a:rPr>
              <a:t>bonds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weaker, </a:t>
            </a:r>
            <a:r>
              <a:rPr sz="1200" dirty="0">
                <a:latin typeface="Times New Roman"/>
                <a:cs typeface="Times New Roman"/>
              </a:rPr>
              <a:t>their number (four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bonds </a:t>
            </a:r>
            <a:r>
              <a:rPr sz="1200" spc="-5" dirty="0">
                <a:latin typeface="Times New Roman"/>
                <a:cs typeface="Times New Roman"/>
              </a:rPr>
              <a:t>per </a:t>
            </a:r>
            <a:r>
              <a:rPr sz="1200" dirty="0">
                <a:latin typeface="Times New Roman"/>
                <a:cs typeface="Times New Roman"/>
              </a:rPr>
              <a:t>glucopyranose residue) is sufficiently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large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have an effect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properties </a:t>
            </a:r>
            <a:r>
              <a:rPr sz="1200" dirty="0">
                <a:latin typeface="Times New Roman"/>
                <a:cs typeface="Times New Roman"/>
              </a:rPr>
              <a:t>of this </a:t>
            </a:r>
            <a:r>
              <a:rPr sz="1200" spc="-5" dirty="0">
                <a:latin typeface="Times New Roman"/>
                <a:cs typeface="Times New Roman"/>
              </a:rPr>
              <a:t>polymorph (Figure </a:t>
            </a:r>
            <a:r>
              <a:rPr sz="1200" dirty="0">
                <a:latin typeface="Times New Roman"/>
                <a:cs typeface="Times New Roman"/>
              </a:rPr>
              <a:t>14). </a:t>
            </a:r>
            <a:r>
              <a:rPr sz="1200" spc="-5" dirty="0">
                <a:latin typeface="Times New Roman"/>
                <a:cs typeface="Times New Roman"/>
              </a:rPr>
              <a:t>Therefore,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II possess </a:t>
            </a:r>
            <a:r>
              <a:rPr sz="1200" spc="-5" dirty="0">
                <a:latin typeface="Times New Roman"/>
                <a:cs typeface="Times New Roman"/>
              </a:rPr>
              <a:t>different properties and advantages over </a:t>
            </a:r>
            <a:r>
              <a:rPr sz="1200" dirty="0">
                <a:latin typeface="Times New Roman"/>
                <a:cs typeface="Times New Roman"/>
              </a:rPr>
              <a:t>the other,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make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polymorph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II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preferable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(Langan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-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1999,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2001,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2005;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Pérez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Mazeau,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2004;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Kovalenko,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2010,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Wada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2008; </a:t>
            </a:r>
            <a:r>
              <a:rPr sz="1200" dirty="0">
                <a:latin typeface="Times New Roman"/>
                <a:cs typeface="Times New Roman"/>
              </a:rPr>
              <a:t>Yue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2012;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2016).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6217" y="4216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5" y="6255791"/>
            <a:ext cx="5426075" cy="3119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indent="448945" algn="just">
              <a:lnSpc>
                <a:spcPct val="144300"/>
              </a:lnSpc>
              <a:spcBef>
                <a:spcPts val="95"/>
              </a:spcBef>
            </a:pPr>
            <a:r>
              <a:rPr sz="1000" spc="45" dirty="0">
                <a:latin typeface="Calibri"/>
                <a:cs typeface="Calibri"/>
              </a:rPr>
              <a:t>Figure </a:t>
            </a:r>
            <a:r>
              <a:rPr sz="1000" spc="-10" dirty="0">
                <a:latin typeface="Calibri"/>
                <a:cs typeface="Calibri"/>
              </a:rPr>
              <a:t>14 </a:t>
            </a:r>
            <a:r>
              <a:rPr sz="1000" spc="-5" dirty="0">
                <a:latin typeface="Times New Roman"/>
                <a:cs typeface="Times New Roman"/>
              </a:rPr>
              <a:t>– Schematic projections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the crystal structures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cellulose </a:t>
            </a:r>
            <a:r>
              <a:rPr sz="1000" dirty="0">
                <a:latin typeface="Times New Roman"/>
                <a:cs typeface="Times New Roman"/>
              </a:rPr>
              <a:t>Iα, Iβ </a:t>
            </a:r>
            <a:r>
              <a:rPr sz="1000" spc="-5" dirty="0">
                <a:latin typeface="Times New Roman"/>
                <a:cs typeface="Times New Roman"/>
              </a:rPr>
              <a:t>and II down the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chain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axes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directions.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C,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O,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atoms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represented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as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gray,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red,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white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balls,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respectively.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Covalent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 hydrogen </a:t>
            </a:r>
            <a:r>
              <a:rPr sz="1000" dirty="0">
                <a:latin typeface="Times New Roman"/>
                <a:cs typeface="Times New Roman"/>
              </a:rPr>
              <a:t>bonds are </a:t>
            </a:r>
            <a:r>
              <a:rPr sz="1000" spc="-5" dirty="0">
                <a:latin typeface="Times New Roman"/>
                <a:cs typeface="Times New Roman"/>
              </a:rPr>
              <a:t>represented as full and dashed sticks, respectively. Only the major components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hydrogen bonds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represented.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Adapted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from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Wada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et</a:t>
            </a:r>
            <a:r>
              <a:rPr sz="1000" i="1" dirty="0">
                <a:latin typeface="Times New Roman"/>
                <a:cs typeface="Times New Roman"/>
              </a:rPr>
              <a:t> al.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(2004).</a:t>
            </a:r>
            <a:endParaRPr sz="100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ct val="143700"/>
              </a:lnSpc>
              <a:spcBef>
                <a:spcPts val="875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changes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bonding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network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(mentioned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above)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imparts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II </a:t>
            </a:r>
            <a:r>
              <a:rPr sz="1200" spc="-5" dirty="0">
                <a:latin typeface="Times New Roman"/>
                <a:cs typeface="Times New Roman"/>
              </a:rPr>
              <a:t>an additional </a:t>
            </a:r>
            <a:r>
              <a:rPr sz="1200" dirty="0">
                <a:latin typeface="Times New Roman"/>
                <a:cs typeface="Times New Roman"/>
              </a:rPr>
              <a:t>stability </a:t>
            </a:r>
            <a:r>
              <a:rPr sz="1200" spc="-5" dirty="0">
                <a:latin typeface="Times New Roman"/>
                <a:cs typeface="Times New Roman"/>
              </a:rPr>
              <a:t>compared </a:t>
            </a:r>
            <a:r>
              <a:rPr sz="1200" dirty="0">
                <a:latin typeface="Times New Roman"/>
                <a:cs typeface="Times New Roman"/>
              </a:rPr>
              <a:t>to cellulose </a:t>
            </a:r>
            <a:r>
              <a:rPr sz="1200" spc="-10" dirty="0">
                <a:latin typeface="Times New Roman"/>
                <a:cs typeface="Times New Roman"/>
              </a:rPr>
              <a:t>I, </a:t>
            </a:r>
            <a:r>
              <a:rPr sz="1200" spc="-5" dirty="0">
                <a:latin typeface="Times New Roman"/>
                <a:cs typeface="Times New Roman"/>
              </a:rPr>
              <a:t>which could </a:t>
            </a:r>
            <a:r>
              <a:rPr sz="1200" dirty="0">
                <a:latin typeface="Times New Roman"/>
                <a:cs typeface="Times New Roman"/>
              </a:rPr>
              <a:t>explain why it is </a:t>
            </a:r>
            <a:r>
              <a:rPr sz="1200" spc="-5" dirty="0">
                <a:latin typeface="Times New Roman"/>
                <a:cs typeface="Times New Roman"/>
              </a:rPr>
              <a:t>possible </a:t>
            </a:r>
            <a:r>
              <a:rPr sz="1200" dirty="0">
                <a:latin typeface="Times New Roman"/>
                <a:cs typeface="Times New Roman"/>
              </a:rPr>
              <a:t> to </a:t>
            </a:r>
            <a:r>
              <a:rPr sz="1200" spc="-5" dirty="0">
                <a:latin typeface="Times New Roman"/>
                <a:cs typeface="Times New Roman"/>
              </a:rPr>
              <a:t>convert cellulose </a:t>
            </a:r>
            <a:r>
              <a:rPr sz="1200" dirty="0">
                <a:latin typeface="Times New Roman"/>
                <a:cs typeface="Times New Roman"/>
              </a:rPr>
              <a:t>I to cellulose </a:t>
            </a:r>
            <a:r>
              <a:rPr sz="1200" spc="-10" dirty="0">
                <a:latin typeface="Times New Roman"/>
                <a:cs typeface="Times New Roman"/>
              </a:rPr>
              <a:t>II, </a:t>
            </a:r>
            <a:r>
              <a:rPr sz="1200" dirty="0">
                <a:latin typeface="Times New Roman"/>
                <a:cs typeface="Times New Roman"/>
              </a:rPr>
              <a:t>but not in the </a:t>
            </a:r>
            <a:r>
              <a:rPr sz="1200" spc="-5" dirty="0">
                <a:latin typeface="Times New Roman"/>
                <a:cs typeface="Times New Roman"/>
              </a:rPr>
              <a:t>reverse direction. </a:t>
            </a:r>
            <a:r>
              <a:rPr sz="1200" dirty="0">
                <a:latin typeface="Times New Roman"/>
                <a:cs typeface="Times New Roman"/>
              </a:rPr>
              <a:t>Thus,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transition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 cellulose </a:t>
            </a:r>
            <a:r>
              <a:rPr sz="1200" dirty="0">
                <a:latin typeface="Times New Roman"/>
                <a:cs typeface="Times New Roman"/>
              </a:rPr>
              <a:t>I to cellulose </a:t>
            </a:r>
            <a:r>
              <a:rPr sz="1200" spc="-10" dirty="0">
                <a:latin typeface="Times New Roman"/>
                <a:cs typeface="Times New Roman"/>
              </a:rPr>
              <a:t>II </a:t>
            </a:r>
            <a:r>
              <a:rPr sz="1200" dirty="0">
                <a:latin typeface="Times New Roman"/>
                <a:cs typeface="Times New Roman"/>
              </a:rPr>
              <a:t>is widely </a:t>
            </a:r>
            <a:r>
              <a:rPr sz="1200" spc="-5" dirty="0">
                <a:latin typeface="Times New Roman"/>
                <a:cs typeface="Times New Roman"/>
              </a:rPr>
              <a:t>considered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 irreversible, suggesting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polymorph</a:t>
            </a:r>
            <a:r>
              <a:rPr sz="1200" dirty="0">
                <a:latin typeface="Times New Roman"/>
                <a:cs typeface="Times New Roman"/>
              </a:rPr>
              <a:t> II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thermodynamically</a:t>
            </a:r>
            <a:r>
              <a:rPr sz="1200" dirty="0">
                <a:latin typeface="Times New Roman"/>
                <a:cs typeface="Times New Roman"/>
              </a:rPr>
              <a:t> more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favorable</a:t>
            </a:r>
            <a:r>
              <a:rPr sz="1200" dirty="0">
                <a:latin typeface="Times New Roman"/>
                <a:cs typeface="Times New Roman"/>
              </a:rPr>
              <a:t> than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polymorph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I.</a:t>
            </a:r>
            <a:r>
              <a:rPr sz="1200" spc="-5" dirty="0">
                <a:latin typeface="Times New Roman"/>
                <a:cs typeface="Times New Roman"/>
              </a:rPr>
              <a:t> 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detailed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description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complex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hydrogen-bonding system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II,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 </a:t>
            </a:r>
            <a:r>
              <a:rPr sz="1200" spc="-5" dirty="0">
                <a:latin typeface="Times New Roman"/>
                <a:cs typeface="Times New Roman"/>
              </a:rPr>
              <a:t>well 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comparison</a:t>
            </a:r>
            <a:r>
              <a:rPr sz="1200" dirty="0">
                <a:latin typeface="Times New Roman"/>
                <a:cs typeface="Times New Roman"/>
              </a:rPr>
              <a:t> with the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 </a:t>
            </a:r>
            <a:r>
              <a:rPr sz="1200" spc="-5" dirty="0">
                <a:latin typeface="Times New Roman"/>
                <a:cs typeface="Times New Roman"/>
              </a:rPr>
              <a:t>network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present</a:t>
            </a:r>
            <a:r>
              <a:rPr sz="1200" dirty="0">
                <a:latin typeface="Times New Roman"/>
                <a:cs typeface="Times New Roman"/>
              </a:rPr>
              <a:t> 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provided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Kovalenko (2010).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036" y="899159"/>
            <a:ext cx="4381187" cy="52675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421640"/>
            <a:ext cx="5426075" cy="118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31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6350" indent="448945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spc="-10" dirty="0">
                <a:latin typeface="Times New Roman"/>
                <a:cs typeface="Times New Roman"/>
              </a:rPr>
              <a:t>II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prepared from native </a:t>
            </a:r>
            <a:r>
              <a:rPr sz="1200" dirty="0">
                <a:latin typeface="Times New Roman"/>
                <a:cs typeface="Times New Roman"/>
              </a:rPr>
              <a:t>cellulose </a:t>
            </a:r>
            <a:r>
              <a:rPr sz="1200" spc="-5" dirty="0">
                <a:latin typeface="Times New Roman"/>
                <a:cs typeface="Times New Roman"/>
              </a:rPr>
              <a:t>(cellulose </a:t>
            </a:r>
            <a:r>
              <a:rPr sz="1200" spc="-10" dirty="0">
                <a:latin typeface="Times New Roman"/>
                <a:cs typeface="Times New Roman"/>
              </a:rPr>
              <a:t>I)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two </a:t>
            </a:r>
            <a:r>
              <a:rPr sz="1200" spc="-5" dirty="0">
                <a:latin typeface="Times New Roman"/>
                <a:cs typeface="Times New Roman"/>
              </a:rPr>
              <a:t>distinct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processes:</a:t>
            </a:r>
            <a:r>
              <a:rPr sz="1200" dirty="0">
                <a:latin typeface="Times New Roman"/>
                <a:cs typeface="Times New Roman"/>
              </a:rPr>
              <a:t> i)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mercerization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(alkaline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treatment)</a:t>
            </a:r>
            <a:r>
              <a:rPr sz="1200" dirty="0">
                <a:latin typeface="Times New Roman"/>
                <a:cs typeface="Times New Roman"/>
              </a:rPr>
              <a:t> 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ii)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regeneration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(solubilization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followed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recrystallization).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7816" y="1662429"/>
            <a:ext cx="119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7653" y="1583183"/>
            <a:ext cx="4977765" cy="2653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 marR="5080" algn="just">
              <a:lnSpc>
                <a:spcPct val="1437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Mercerization,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universally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recognized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name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derived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its inventor John </a:t>
            </a:r>
            <a:r>
              <a:rPr sz="1200" spc="-5" dirty="0">
                <a:latin typeface="Times New Roman"/>
                <a:cs typeface="Times New Roman"/>
              </a:rPr>
              <a:t>Mercer,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essentially solid-state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during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dirty="0">
                <a:latin typeface="Times New Roman"/>
                <a:cs typeface="Times New Roman"/>
              </a:rPr>
              <a:t> 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fibers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dirty="0">
                <a:latin typeface="Times New Roman"/>
                <a:cs typeface="Times New Roman"/>
              </a:rPr>
              <a:t> swollen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concentrated</a:t>
            </a:r>
            <a:r>
              <a:rPr sz="1200" dirty="0">
                <a:latin typeface="Times New Roman"/>
                <a:cs typeface="Times New Roman"/>
              </a:rPr>
              <a:t> alkali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media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recrystallized </a:t>
            </a:r>
            <a:r>
              <a:rPr sz="120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II upon washing and drying </a:t>
            </a:r>
            <a:r>
              <a:rPr sz="1200" spc="-5" dirty="0">
                <a:latin typeface="Times New Roman"/>
                <a:cs typeface="Times New Roman"/>
              </a:rPr>
              <a:t>(removal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swelling agent).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mercerization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leads only to its </a:t>
            </a:r>
            <a:r>
              <a:rPr sz="1200" spc="-5" dirty="0">
                <a:latin typeface="Times New Roman"/>
                <a:cs typeface="Times New Roman"/>
              </a:rPr>
              <a:t>swelling,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solubilization.</a:t>
            </a:r>
            <a:endParaRPr sz="1200">
              <a:latin typeface="Times New Roman"/>
              <a:cs typeface="Times New Roman"/>
            </a:endParaRPr>
          </a:p>
          <a:p>
            <a:pPr marL="289560" marR="5080" algn="just">
              <a:lnSpc>
                <a:spcPct val="143700"/>
              </a:lnSpc>
              <a:spcBef>
                <a:spcPts val="10"/>
              </a:spcBef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known </a:t>
            </a:r>
            <a:r>
              <a:rPr sz="1200" spc="-5" dirty="0">
                <a:latin typeface="Times New Roman"/>
                <a:cs typeface="Times New Roman"/>
              </a:rPr>
              <a:t>as regeneration, </a:t>
            </a:r>
            <a:r>
              <a:rPr sz="1200" dirty="0">
                <a:latin typeface="Times New Roman"/>
                <a:cs typeface="Times New Roman"/>
              </a:rPr>
              <a:t>the native </a:t>
            </a:r>
            <a:r>
              <a:rPr sz="1200" spc="-5" dirty="0">
                <a:latin typeface="Times New Roman"/>
                <a:cs typeface="Times New Roman"/>
              </a:rPr>
              <a:t>cellulose (polymorph </a:t>
            </a:r>
            <a:r>
              <a:rPr sz="1200" spc="-10" dirty="0">
                <a:latin typeface="Times New Roman"/>
                <a:cs typeface="Times New Roman"/>
              </a:rPr>
              <a:t>I)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dissolved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solvent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subsequent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reprecipitated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adding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non-solvent,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leading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recrystallize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polymorph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II.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20"/>
              </a:spcBef>
            </a:pPr>
            <a:r>
              <a:rPr sz="1200" spc="-5" dirty="0">
                <a:latin typeface="Times New Roman"/>
                <a:cs typeface="Times New Roman"/>
              </a:rPr>
              <a:t>Even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though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cells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II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obtained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two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distinct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routes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7816" y="3240151"/>
            <a:ext cx="161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ii)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110" y="4212465"/>
            <a:ext cx="5427980" cy="5019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436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resemble each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closely, </a:t>
            </a:r>
            <a:r>
              <a:rPr sz="1200" dirty="0">
                <a:latin typeface="Times New Roman"/>
                <a:cs typeface="Times New Roman"/>
              </a:rPr>
              <a:t>small </a:t>
            </a:r>
            <a:r>
              <a:rPr sz="1200" spc="-5" dirty="0">
                <a:latin typeface="Times New Roman"/>
                <a:cs typeface="Times New Roman"/>
              </a:rPr>
              <a:t>differences have </a:t>
            </a:r>
            <a:r>
              <a:rPr sz="1200" dirty="0">
                <a:latin typeface="Times New Roman"/>
                <a:cs typeface="Times New Roman"/>
              </a:rPr>
              <a:t>been </a:t>
            </a:r>
            <a:r>
              <a:rPr sz="1200" spc="-5" dirty="0">
                <a:latin typeface="Times New Roman"/>
                <a:cs typeface="Times New Roman"/>
              </a:rPr>
              <a:t>reported. For example,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values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</a:t>
            </a:r>
            <a:r>
              <a:rPr sz="1200" i="1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parameter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mercerized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ramie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quoted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0.810(3)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nm and 0.801(5) nm in the case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regenerated </a:t>
            </a:r>
            <a:r>
              <a:rPr sz="1200" dirty="0">
                <a:latin typeface="Times New Roman"/>
                <a:cs typeface="Times New Roman"/>
              </a:rPr>
              <a:t>specimen.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addition, the torsion </a:t>
            </a:r>
            <a:r>
              <a:rPr sz="1200" spc="-5" dirty="0">
                <a:latin typeface="Times New Roman"/>
                <a:cs typeface="Times New Roman"/>
              </a:rPr>
              <a:t>angle </a:t>
            </a:r>
            <a:r>
              <a:rPr sz="1200" dirty="0">
                <a:latin typeface="Times New Roman"/>
                <a:cs typeface="Times New Roman"/>
              </a:rPr>
              <a:t>χ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center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representing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conformation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hydroxymethyl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+148(6)° and -175(8)°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regenerated and mercerized samples, respectively (Langan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1999,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2001).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could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argued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whether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preparation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II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might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account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5" dirty="0">
                <a:latin typeface="Times New Roman"/>
                <a:cs typeface="Times New Roman"/>
              </a:rPr>
              <a:t> of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small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differences.</a:t>
            </a:r>
            <a:r>
              <a:rPr sz="1200" dirty="0">
                <a:latin typeface="Times New Roman"/>
                <a:cs typeface="Times New Roman"/>
              </a:rPr>
              <a:t> Facing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small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differences reported between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mercerized and regenerated celluloses, which could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negligible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account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resolutions of </a:t>
            </a:r>
            <a:r>
              <a:rPr sz="1200" spc="5" dirty="0">
                <a:latin typeface="Times New Roman"/>
                <a:cs typeface="Times New Roman"/>
              </a:rPr>
              <a:t>X-ray </a:t>
            </a:r>
            <a:r>
              <a:rPr sz="1200" dirty="0">
                <a:latin typeface="Times New Roman"/>
                <a:cs typeface="Times New Roman"/>
              </a:rPr>
              <a:t>data utilized, </a:t>
            </a:r>
            <a:r>
              <a:rPr sz="1200" spc="-5" dirty="0">
                <a:latin typeface="Times New Roman"/>
                <a:cs typeface="Times New Roman"/>
              </a:rPr>
              <a:t>Langan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 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(2005) provided experimental data from which </a:t>
            </a:r>
            <a:r>
              <a:rPr sz="1200" dirty="0">
                <a:latin typeface="Times New Roman"/>
                <a:cs typeface="Times New Roman"/>
              </a:rPr>
              <a:t>it is possible to </a:t>
            </a:r>
            <a:r>
              <a:rPr sz="1200" spc="-5" dirty="0">
                <a:latin typeface="Times New Roman"/>
                <a:cs typeface="Times New Roman"/>
              </a:rPr>
              <a:t>conclude that </a:t>
            </a:r>
            <a:r>
              <a:rPr sz="1200" dirty="0">
                <a:latin typeface="Times New Roman"/>
                <a:cs typeface="Times New Roman"/>
              </a:rPr>
              <a:t>these two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singular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ways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preparing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II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essentially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identical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molecular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structures.</a:t>
            </a:r>
            <a:endParaRPr sz="120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ct val="143600"/>
              </a:lnSpc>
              <a:spcBef>
                <a:spcPts val="10"/>
              </a:spcBef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must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mentioned that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II can, in </a:t>
            </a:r>
            <a:r>
              <a:rPr sz="1200" spc="-5" dirty="0">
                <a:latin typeface="Times New Roman"/>
                <a:cs typeface="Times New Roman"/>
              </a:rPr>
              <a:t>rare cases,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formed naturally; </a:t>
            </a:r>
            <a:r>
              <a:rPr sz="1200" dirty="0">
                <a:latin typeface="Times New Roman"/>
                <a:cs typeface="Times New Roman"/>
              </a:rPr>
              <a:t>two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examples are </a:t>
            </a:r>
            <a:r>
              <a:rPr sz="1200" dirty="0">
                <a:latin typeface="Times New Roman"/>
                <a:cs typeface="Times New Roman"/>
              </a:rPr>
              <a:t>that of the </a:t>
            </a:r>
            <a:r>
              <a:rPr sz="1200" spc="-5" dirty="0">
                <a:latin typeface="Times New Roman"/>
                <a:cs typeface="Times New Roman"/>
              </a:rPr>
              <a:t>marine alga Halicystis </a:t>
            </a:r>
            <a:r>
              <a:rPr sz="1200" dirty="0">
                <a:latin typeface="Times New Roman"/>
                <a:cs typeface="Times New Roman"/>
              </a:rPr>
              <a:t>(Sisson, 1938)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gram-positive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bacterium Sarcina (Canale-Parola, </a:t>
            </a:r>
            <a:r>
              <a:rPr sz="1200" dirty="0">
                <a:latin typeface="Times New Roman"/>
                <a:cs typeface="Times New Roman"/>
              </a:rPr>
              <a:t>1970). </a:t>
            </a:r>
            <a:r>
              <a:rPr sz="1200" spc="-5" dirty="0">
                <a:latin typeface="Times New Roman"/>
                <a:cs typeface="Times New Roman"/>
              </a:rPr>
              <a:t>Other cases </a:t>
            </a:r>
            <a:r>
              <a:rPr sz="1200" dirty="0">
                <a:latin typeface="Times New Roman"/>
                <a:cs typeface="Times New Roman"/>
              </a:rPr>
              <a:t>relate to </a:t>
            </a:r>
            <a:r>
              <a:rPr sz="1200" spc="-5" dirty="0">
                <a:latin typeface="Times New Roman"/>
                <a:cs typeface="Times New Roman"/>
              </a:rPr>
              <a:t>conditions where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normal process </a:t>
            </a:r>
            <a:r>
              <a:rPr sz="1200" dirty="0">
                <a:latin typeface="Times New Roman"/>
                <a:cs typeface="Times New Roman"/>
              </a:rPr>
              <a:t>of synthesis is </a:t>
            </a:r>
            <a:r>
              <a:rPr sz="1200" spc="-5" dirty="0">
                <a:latin typeface="Times New Roman"/>
                <a:cs typeface="Times New Roman"/>
              </a:rPr>
              <a:t>perturbed, either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mutation (Kuga et al, </a:t>
            </a:r>
            <a:r>
              <a:rPr sz="1200" dirty="0">
                <a:latin typeface="Times New Roman"/>
                <a:cs typeface="Times New Roman"/>
              </a:rPr>
              <a:t>1993) or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addition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dye Tinopal </a:t>
            </a:r>
            <a:r>
              <a:rPr sz="1200" dirty="0">
                <a:latin typeface="Times New Roman"/>
                <a:cs typeface="Times New Roman"/>
              </a:rPr>
              <a:t>(Cousins &amp; </a:t>
            </a:r>
            <a:r>
              <a:rPr sz="1200" spc="-5" dirty="0">
                <a:latin typeface="Times New Roman"/>
                <a:cs typeface="Times New Roman"/>
              </a:rPr>
              <a:t>Brown, </a:t>
            </a:r>
            <a:r>
              <a:rPr sz="1200" dirty="0">
                <a:latin typeface="Times New Roman"/>
                <a:cs typeface="Times New Roman"/>
              </a:rPr>
              <a:t>1997), </a:t>
            </a:r>
            <a:r>
              <a:rPr sz="1200" spc="-5" dirty="0">
                <a:latin typeface="Times New Roman"/>
                <a:cs typeface="Times New Roman"/>
              </a:rPr>
              <a:t>which alters crystal structure and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leads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an antiparallel structure. Both are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spc="-5" dirty="0">
                <a:latin typeface="Times New Roman"/>
                <a:cs typeface="Times New Roman"/>
              </a:rPr>
              <a:t>useful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insights </a:t>
            </a:r>
            <a:r>
              <a:rPr sz="120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the crystalline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morphology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II</a:t>
            </a:r>
            <a:r>
              <a:rPr sz="1200" spc="-5" dirty="0">
                <a:latin typeface="Times New Roman"/>
                <a:cs typeface="Times New Roman"/>
              </a:rPr>
              <a:t> as</a:t>
            </a:r>
            <a:r>
              <a:rPr sz="1200" dirty="0">
                <a:latin typeface="Times New Roman"/>
                <a:cs typeface="Times New Roman"/>
              </a:rPr>
              <a:t> will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discussed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along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next </a:t>
            </a:r>
            <a:r>
              <a:rPr sz="1200" spc="-5" dirty="0">
                <a:latin typeface="Times New Roman"/>
                <a:cs typeface="Times New Roman"/>
              </a:rPr>
              <a:t>sections.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6" y="421640"/>
            <a:ext cx="5427980" cy="223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43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281940">
              <a:lnSpc>
                <a:spcPct val="100000"/>
              </a:lnSpc>
            </a:pPr>
            <a:r>
              <a:rPr lang="ar-IQ" sz="1200" spc="-10" dirty="0">
                <a:latin typeface="Calibri"/>
                <a:cs typeface="Calibri"/>
              </a:rPr>
              <a:t>2.2</a:t>
            </a:r>
            <a:r>
              <a:rPr sz="1200" spc="-10" dirty="0">
                <a:latin typeface="Calibri"/>
                <a:cs typeface="Calibri"/>
              </a:rPr>
              <a:t>.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Isolation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80" dirty="0">
                <a:latin typeface="Calibri"/>
                <a:cs typeface="Calibri"/>
              </a:rPr>
              <a:t>CNC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from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cellulose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source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material</a:t>
            </a:r>
            <a:endParaRPr sz="1200" dirty="0">
              <a:latin typeface="Calibri"/>
              <a:cs typeface="Calibri"/>
            </a:endParaRPr>
          </a:p>
          <a:p>
            <a:pPr marL="12700" indent="448945" algn="just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isolation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CNC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source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materials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occurs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stages.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</a:p>
          <a:p>
            <a:pPr marL="12700" marR="6350" algn="just">
              <a:lnSpc>
                <a:spcPct val="1436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first</a:t>
            </a:r>
            <a:r>
              <a:rPr sz="1200" dirty="0">
                <a:latin typeface="Times New Roman"/>
                <a:cs typeface="Times New Roman"/>
              </a:rPr>
              <a:t> one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pretreatment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source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remove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non-cellulosic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constituents,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molecules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becomes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accessible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react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consistently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subsequent stage.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second </a:t>
            </a:r>
            <a:r>
              <a:rPr sz="1200" dirty="0">
                <a:latin typeface="Times New Roman"/>
                <a:cs typeface="Times New Roman"/>
              </a:rPr>
              <a:t>one is a well-controlled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chemically induced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treatment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(generally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chemical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hydrolysis)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where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“complete”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regioselective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degradation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30022" y="421640"/>
            <a:ext cx="5504815" cy="9955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0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3</a:t>
            </a: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55"/>
              </a:spcBef>
            </a:pPr>
            <a:r>
              <a:rPr lang="en-GB" sz="1200" spc="-10" dirty="0">
                <a:latin typeface="Calibri"/>
                <a:cs typeface="Calibri"/>
              </a:rPr>
              <a:t>1.1. Introduction</a:t>
            </a:r>
            <a:endParaRPr sz="1200" dirty="0">
              <a:latin typeface="Calibri"/>
              <a:cs typeface="Calibri"/>
            </a:endParaRPr>
          </a:p>
          <a:p>
            <a:pPr marL="50800" marR="46355" indent="448945" algn="r">
              <a:lnSpc>
                <a:spcPts val="2060"/>
              </a:lnSpc>
              <a:spcBef>
                <a:spcPts val="165"/>
              </a:spcBef>
            </a:pP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major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component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biomass.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Since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made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true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plants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(Kingdom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Plantae</a:t>
            </a:r>
            <a:r>
              <a:rPr sz="1200" spc="-5" dirty="0">
                <a:latin typeface="Times New Roman"/>
                <a:cs typeface="Times New Roman"/>
              </a:rPr>
              <a:t>),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current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view,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considered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</a:p>
          <a:p>
            <a:pPr marR="47625" algn="r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Times New Roman"/>
                <a:cs typeface="Times New Roman"/>
              </a:rPr>
              <a:t>most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abundant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naturally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occurring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organic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compound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Earth.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metabolism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</a:p>
          <a:p>
            <a:pPr marR="45720" algn="r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biosphere’s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carbon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cycle.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carbohydrate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found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primarily</a:t>
            </a:r>
          </a:p>
          <a:p>
            <a:pPr marL="50800" marR="43180" algn="just">
              <a:lnSpc>
                <a:spcPct val="1438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in plant </a:t>
            </a:r>
            <a:r>
              <a:rPr sz="1200" spc="-5" dirty="0">
                <a:latin typeface="Times New Roman"/>
                <a:cs typeface="Times New Roman"/>
              </a:rPr>
              <a:t>cell walls, where </a:t>
            </a:r>
            <a:r>
              <a:rPr sz="1200" dirty="0">
                <a:latin typeface="Times New Roman"/>
                <a:cs typeface="Times New Roman"/>
              </a:rPr>
              <a:t>its main </a:t>
            </a:r>
            <a:r>
              <a:rPr sz="1200" spc="-5" dirty="0">
                <a:latin typeface="Times New Roman"/>
                <a:cs typeface="Times New Roman"/>
              </a:rPr>
              <a:t>function </a:t>
            </a:r>
            <a:r>
              <a:rPr sz="1200" dirty="0">
                <a:latin typeface="Times New Roman"/>
                <a:cs typeface="Times New Roman"/>
              </a:rPr>
              <a:t>is to </a:t>
            </a:r>
            <a:r>
              <a:rPr sz="1200" spc="-5" dirty="0">
                <a:latin typeface="Times New Roman"/>
                <a:cs typeface="Times New Roman"/>
              </a:rPr>
              <a:t>provide structural </a:t>
            </a:r>
            <a:r>
              <a:rPr sz="1200" dirty="0">
                <a:latin typeface="Times New Roman"/>
                <a:cs typeface="Times New Roman"/>
              </a:rPr>
              <a:t>support and </a:t>
            </a:r>
            <a:r>
              <a:rPr sz="1200" spc="-5" dirty="0">
                <a:latin typeface="Times New Roman"/>
                <a:cs typeface="Times New Roman"/>
              </a:rPr>
              <a:t>protection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the cells.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also found in several other </a:t>
            </a:r>
            <a:r>
              <a:rPr sz="1200" spc="-5" dirty="0">
                <a:latin typeface="Times New Roman"/>
                <a:cs typeface="Times New Roman"/>
              </a:rPr>
              <a:t>types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organisms such </a:t>
            </a:r>
            <a:r>
              <a:rPr sz="1200" spc="-5" dirty="0">
                <a:latin typeface="Times New Roman"/>
                <a:cs typeface="Times New Roman"/>
              </a:rPr>
              <a:t>as bacteria,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fungi, animal tunicates and even amoeba, although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content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in these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species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negligible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compared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plants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(Chen,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2014;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Dufresne,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2012).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 continually </a:t>
            </a:r>
            <a:r>
              <a:rPr sz="1200" spc="-5" dirty="0">
                <a:latin typeface="Times New Roman"/>
                <a:cs typeface="Times New Roman"/>
              </a:rPr>
              <a:t>produced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living </a:t>
            </a:r>
            <a:r>
              <a:rPr sz="1200" spc="-5" dirty="0">
                <a:latin typeface="Times New Roman"/>
                <a:cs typeface="Times New Roman"/>
              </a:rPr>
              <a:t>species </a:t>
            </a:r>
            <a:r>
              <a:rPr sz="1200" dirty="0">
                <a:latin typeface="Times New Roman"/>
                <a:cs typeface="Times New Roman"/>
              </a:rPr>
              <a:t>every </a:t>
            </a:r>
            <a:r>
              <a:rPr sz="1200" spc="5" dirty="0">
                <a:latin typeface="Times New Roman"/>
                <a:cs typeface="Times New Roman"/>
              </a:rPr>
              <a:t>day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biosphere, </a:t>
            </a:r>
            <a:r>
              <a:rPr sz="1200" dirty="0">
                <a:latin typeface="Times New Roman"/>
                <a:cs typeface="Times New Roman"/>
              </a:rPr>
              <a:t>providing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total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annual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production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around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1.5·10</a:t>
            </a:r>
            <a:r>
              <a:rPr sz="1200" spc="-7" baseline="31250" dirty="0">
                <a:latin typeface="Times New Roman"/>
                <a:cs typeface="Times New Roman"/>
              </a:rPr>
              <a:t>12</a:t>
            </a:r>
            <a:r>
              <a:rPr sz="1200" spc="232" baseline="31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tons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(Klemm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5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2005).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Thereby,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 a </a:t>
            </a:r>
            <a:r>
              <a:rPr sz="1200" spc="-5" dirty="0">
                <a:latin typeface="Times New Roman"/>
                <a:cs typeface="Times New Roman"/>
              </a:rPr>
              <a:t>renewable (naturally </a:t>
            </a:r>
            <a:r>
              <a:rPr sz="1200" dirty="0">
                <a:latin typeface="Times New Roman"/>
                <a:cs typeface="Times New Roman"/>
              </a:rPr>
              <a:t>replenished) </a:t>
            </a:r>
            <a:r>
              <a:rPr sz="1200" spc="-5" dirty="0">
                <a:latin typeface="Times New Roman"/>
                <a:cs typeface="Times New Roman"/>
              </a:rPr>
              <a:t>resource</a:t>
            </a:r>
            <a:r>
              <a:rPr sz="1200" dirty="0">
                <a:latin typeface="Times New Roman"/>
                <a:cs typeface="Times New Roman"/>
              </a:rPr>
              <a:t> widely </a:t>
            </a:r>
            <a:r>
              <a:rPr sz="1200" spc="-5" dirty="0">
                <a:latin typeface="Times New Roman"/>
                <a:cs typeface="Times New Roman"/>
              </a:rPr>
              <a:t>available all </a:t>
            </a:r>
            <a:r>
              <a:rPr sz="1200" dirty="0">
                <a:latin typeface="Times New Roman"/>
                <a:cs typeface="Times New Roman"/>
              </a:rPr>
              <a:t>over the </a:t>
            </a:r>
            <a:r>
              <a:rPr sz="1200" spc="-5" dirty="0">
                <a:latin typeface="Times New Roman"/>
                <a:cs typeface="Times New Roman"/>
              </a:rPr>
              <a:t>world.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Further, </a:t>
            </a:r>
            <a:r>
              <a:rPr sz="1200" dirty="0">
                <a:latin typeface="Times New Roman"/>
                <a:cs typeface="Times New Roman"/>
              </a:rPr>
              <a:t>it is </a:t>
            </a:r>
            <a:r>
              <a:rPr sz="1200" spc="-5" dirty="0">
                <a:latin typeface="Times New Roman"/>
                <a:cs typeface="Times New Roman"/>
              </a:rPr>
              <a:t>biodegradable, </a:t>
            </a:r>
            <a:r>
              <a:rPr sz="1200" dirty="0">
                <a:latin typeface="Times New Roman"/>
                <a:cs typeface="Times New Roman"/>
              </a:rPr>
              <a:t>returning to the </a:t>
            </a:r>
            <a:r>
              <a:rPr sz="1200" spc="-5" dirty="0">
                <a:latin typeface="Times New Roman"/>
                <a:cs typeface="Times New Roman"/>
              </a:rPr>
              <a:t>natural </a:t>
            </a:r>
            <a:r>
              <a:rPr sz="1200" dirty="0">
                <a:latin typeface="Times New Roman"/>
                <a:cs typeface="Times New Roman"/>
              </a:rPr>
              <a:t>carbon </a:t>
            </a:r>
            <a:r>
              <a:rPr sz="1200" spc="-5" dirty="0">
                <a:latin typeface="Times New Roman"/>
                <a:cs typeface="Times New Roman"/>
              </a:rPr>
              <a:t>cycle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simple </a:t>
            </a:r>
            <a:r>
              <a:rPr sz="1200" spc="-5" dirty="0">
                <a:latin typeface="Times New Roman"/>
                <a:cs typeface="Times New Roman"/>
              </a:rPr>
              <a:t>rotting, and </a:t>
            </a:r>
            <a:r>
              <a:rPr sz="1200" dirty="0">
                <a:latin typeface="Times New Roman"/>
                <a:cs typeface="Times New Roman"/>
              </a:rPr>
              <a:t> non-toxic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living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organisms,</a:t>
            </a:r>
            <a:r>
              <a:rPr sz="1200" dirty="0">
                <a:latin typeface="Times New Roman"/>
                <a:cs typeface="Times New Roman"/>
              </a:rPr>
              <a:t> including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humans.</a:t>
            </a:r>
          </a:p>
          <a:p>
            <a:pPr marL="50800" indent="448945" algn="just">
              <a:lnSpc>
                <a:spcPct val="100000"/>
              </a:lnSpc>
              <a:spcBef>
                <a:spcPts val="620"/>
              </a:spcBef>
            </a:pP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always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played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role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dirty="0">
                <a:latin typeface="Times New Roman"/>
                <a:cs typeface="Times New Roman"/>
              </a:rPr>
              <a:t> life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prehistoric</a:t>
            </a:r>
            <a:endParaRPr sz="1200" dirty="0">
              <a:latin typeface="Times New Roman"/>
              <a:cs typeface="Times New Roman"/>
            </a:endParaRPr>
          </a:p>
          <a:p>
            <a:pPr marL="50800" marR="44450" algn="just">
              <a:lnSpc>
                <a:spcPct val="1437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present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could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even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represent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landmark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understanding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human </a:t>
            </a:r>
            <a:r>
              <a:rPr sz="1200" spc="-5" dirty="0">
                <a:latin typeface="Times New Roman"/>
                <a:cs typeface="Times New Roman"/>
              </a:rPr>
              <a:t>evolution. Natural cellulose-based materials, such as </a:t>
            </a:r>
            <a:r>
              <a:rPr sz="1200" dirty="0">
                <a:latin typeface="Times New Roman"/>
                <a:cs typeface="Times New Roman"/>
              </a:rPr>
              <a:t>wood, have </a:t>
            </a:r>
            <a:r>
              <a:rPr sz="1200" spc="-5" dirty="0">
                <a:latin typeface="Times New Roman"/>
                <a:cs typeface="Times New Roman"/>
              </a:rPr>
              <a:t>been </a:t>
            </a:r>
            <a:r>
              <a:rPr sz="1200" dirty="0">
                <a:latin typeface="Times New Roman"/>
                <a:cs typeface="Times New Roman"/>
              </a:rPr>
              <a:t>utilized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purposes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thousands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years,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e.g.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source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heat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warming,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cooking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industrial production; as engineering materials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buildings, </a:t>
            </a:r>
            <a:r>
              <a:rPr sz="1200" dirty="0">
                <a:latin typeface="Times New Roman"/>
                <a:cs typeface="Times New Roman"/>
              </a:rPr>
              <a:t>bridges, ships, </a:t>
            </a:r>
            <a:r>
              <a:rPr sz="1200" spc="-5" dirty="0">
                <a:latin typeface="Times New Roman"/>
                <a:cs typeface="Times New Roman"/>
              </a:rPr>
              <a:t>furniture, </a:t>
            </a:r>
            <a:r>
              <a:rPr sz="1200" dirty="0">
                <a:latin typeface="Times New Roman"/>
                <a:cs typeface="Times New Roman"/>
              </a:rPr>
              <a:t> utensils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etc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almost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such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cotton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flax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fibers,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also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been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since a long time </a:t>
            </a:r>
            <a:r>
              <a:rPr sz="1200" spc="-5" dirty="0">
                <a:latin typeface="Times New Roman"/>
                <a:cs typeface="Times New Roman"/>
              </a:rPr>
              <a:t>ago, as clothing and writing material going </a:t>
            </a:r>
            <a:r>
              <a:rPr sz="1200" dirty="0">
                <a:latin typeface="Times New Roman"/>
                <a:cs typeface="Times New Roman"/>
              </a:rPr>
              <a:t>back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the time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Egyptian pharaohs (Kamide, </a:t>
            </a:r>
            <a:r>
              <a:rPr sz="1200" dirty="0">
                <a:latin typeface="Times New Roman"/>
                <a:cs typeface="Times New Roman"/>
              </a:rPr>
              <a:t>2005; </a:t>
            </a:r>
            <a:r>
              <a:rPr sz="1200" spc="-5" dirty="0">
                <a:latin typeface="Times New Roman"/>
                <a:cs typeface="Times New Roman"/>
              </a:rPr>
              <a:t>Pérez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Mazeau, </a:t>
            </a:r>
            <a:r>
              <a:rPr sz="1200" dirty="0">
                <a:latin typeface="Times New Roman"/>
                <a:cs typeface="Times New Roman"/>
              </a:rPr>
              <a:t>2004). The </a:t>
            </a:r>
            <a:r>
              <a:rPr sz="1200" spc="-5" dirty="0">
                <a:latin typeface="Times New Roman"/>
                <a:cs typeface="Times New Roman"/>
              </a:rPr>
              <a:t>first industrial scale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 based </a:t>
            </a:r>
            <a:r>
              <a:rPr sz="1200" dirty="0">
                <a:latin typeface="Times New Roman"/>
                <a:cs typeface="Times New Roman"/>
              </a:rPr>
              <a:t>on cellulose </a:t>
            </a:r>
            <a:r>
              <a:rPr sz="1200" spc="-5" dirty="0">
                <a:latin typeface="Times New Roman"/>
                <a:cs typeface="Times New Roman"/>
              </a:rPr>
              <a:t>was </a:t>
            </a:r>
            <a:r>
              <a:rPr sz="1200" dirty="0">
                <a:latin typeface="Times New Roman"/>
                <a:cs typeface="Times New Roman"/>
              </a:rPr>
              <a:t>created </a:t>
            </a:r>
            <a:r>
              <a:rPr sz="1200" spc="-5" dirty="0">
                <a:latin typeface="Times New Roman"/>
                <a:cs typeface="Times New Roman"/>
              </a:rPr>
              <a:t>from nitrocellulose and </a:t>
            </a:r>
            <a:r>
              <a:rPr sz="1200" dirty="0">
                <a:latin typeface="Times New Roman"/>
                <a:cs typeface="Times New Roman"/>
              </a:rPr>
              <a:t>camphor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Hyatt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Manufacturing</a:t>
            </a:r>
            <a:r>
              <a:rPr sz="1200" dirty="0">
                <a:latin typeface="Times New Roman"/>
                <a:cs typeface="Times New Roman"/>
              </a:rPr>
              <a:t> Company 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1870,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corresponding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first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thermoplastic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</a:t>
            </a:r>
            <a:r>
              <a:rPr sz="1200" dirty="0">
                <a:latin typeface="Times New Roman"/>
                <a:cs typeface="Times New Roman"/>
              </a:rPr>
              <a:t> under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trade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name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celluloid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(Klemm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2005).</a:t>
            </a:r>
            <a:endParaRPr sz="1200" dirty="0">
              <a:latin typeface="Times New Roman"/>
              <a:cs typeface="Times New Roman"/>
            </a:endParaRPr>
          </a:p>
          <a:p>
            <a:pPr marL="50800" marR="43815" indent="448945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Currently,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</a:t>
            </a:r>
            <a:r>
              <a:rPr sz="1200" dirty="0">
                <a:latin typeface="Times New Roman"/>
                <a:cs typeface="Times New Roman"/>
              </a:rPr>
              <a:t> 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great</a:t>
            </a:r>
            <a:r>
              <a:rPr sz="1200" dirty="0">
                <a:latin typeface="Times New Roman"/>
                <a:cs typeface="Times New Roman"/>
              </a:rPr>
              <a:t> economic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importance,</a:t>
            </a:r>
            <a:r>
              <a:rPr sz="1200" dirty="0">
                <a:latin typeface="Times New Roman"/>
                <a:cs typeface="Times New Roman"/>
              </a:rPr>
              <a:t> because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feedstock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numerous </a:t>
            </a:r>
            <a:r>
              <a:rPr sz="1200" dirty="0">
                <a:latin typeface="Times New Roman"/>
                <a:cs typeface="Times New Roman"/>
              </a:rPr>
              <a:t>industries </a:t>
            </a:r>
            <a:r>
              <a:rPr sz="1200" spc="-5" dirty="0">
                <a:latin typeface="Times New Roman"/>
                <a:cs typeface="Times New Roman"/>
              </a:rPr>
              <a:t>and gives </a:t>
            </a:r>
            <a:r>
              <a:rPr sz="1200" dirty="0">
                <a:latin typeface="Times New Roman"/>
                <a:cs typeface="Times New Roman"/>
              </a:rPr>
              <a:t>rise to a </a:t>
            </a:r>
            <a:r>
              <a:rPr sz="1200" spc="-5" dirty="0">
                <a:latin typeface="Times New Roman"/>
                <a:cs typeface="Times New Roman"/>
              </a:rPr>
              <a:t>broad </a:t>
            </a:r>
            <a:r>
              <a:rPr sz="1200" dirty="0">
                <a:latin typeface="Times New Roman"/>
                <a:cs typeface="Times New Roman"/>
              </a:rPr>
              <a:t>spectrum of </a:t>
            </a:r>
            <a:r>
              <a:rPr sz="1200" spc="-5" dirty="0">
                <a:latin typeface="Times New Roman"/>
                <a:cs typeface="Times New Roman"/>
              </a:rPr>
              <a:t>products and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materials,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ranging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packaging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biomedical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field.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paper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cardboard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industries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largest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consumers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Only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small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amount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produce textile fibers, </a:t>
            </a:r>
            <a:r>
              <a:rPr sz="1200" dirty="0">
                <a:latin typeface="Times New Roman"/>
                <a:cs typeface="Times New Roman"/>
              </a:rPr>
              <a:t>films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larger </a:t>
            </a:r>
            <a:r>
              <a:rPr sz="1200" dirty="0">
                <a:latin typeface="Times New Roman"/>
                <a:cs typeface="Times New Roman"/>
              </a:rPr>
              <a:t>number of </a:t>
            </a:r>
            <a:r>
              <a:rPr sz="1200" spc="-5" dirty="0">
                <a:latin typeface="Times New Roman"/>
                <a:cs typeface="Times New Roman"/>
              </a:rPr>
              <a:t>cellulose derivatives, such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 cellulose ethers and </a:t>
            </a:r>
            <a:r>
              <a:rPr sz="1200" dirty="0">
                <a:latin typeface="Times New Roman"/>
                <a:cs typeface="Times New Roman"/>
              </a:rPr>
              <a:t>esters </a:t>
            </a:r>
            <a:r>
              <a:rPr sz="1200" spc="-5" dirty="0">
                <a:latin typeface="Times New Roman"/>
                <a:cs typeface="Times New Roman"/>
              </a:rPr>
              <a:t>(Dufresne, </a:t>
            </a:r>
            <a:r>
              <a:rPr sz="1200" dirty="0">
                <a:latin typeface="Times New Roman"/>
                <a:cs typeface="Times New Roman"/>
              </a:rPr>
              <a:t>2012; Klemm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2005; Moon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2011;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Varshney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Naithani,</a:t>
            </a:r>
            <a:r>
              <a:rPr sz="1200" dirty="0">
                <a:latin typeface="Times New Roman"/>
                <a:cs typeface="Times New Roman"/>
              </a:rPr>
              <a:t> 2011).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instance,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carboxymethylcellulose</a:t>
            </a:r>
            <a:r>
              <a:rPr sz="1200" dirty="0">
                <a:latin typeface="Times New Roman"/>
                <a:cs typeface="Times New Roman"/>
              </a:rPr>
              <a:t> 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derivative </a:t>
            </a:r>
            <a:r>
              <a:rPr sz="1200" dirty="0">
                <a:latin typeface="Times New Roman"/>
                <a:cs typeface="Times New Roman"/>
              </a:rPr>
              <a:t>utilized in </a:t>
            </a:r>
            <a:r>
              <a:rPr sz="1200" spc="-5" dirty="0">
                <a:latin typeface="Times New Roman"/>
                <a:cs typeface="Times New Roman"/>
              </a:rPr>
              <a:t>foodstuffs, pharmaceuticals, cosmetics, detergents, paints, coatings,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adhesives 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plastics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etc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421640"/>
            <a:ext cx="5427980" cy="933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44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43800"/>
              </a:lnSpc>
            </a:pPr>
            <a:r>
              <a:rPr sz="1200" dirty="0">
                <a:latin typeface="Times New Roman"/>
                <a:cs typeface="Times New Roman"/>
              </a:rPr>
              <a:t>of the less organized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more </a:t>
            </a:r>
            <a:r>
              <a:rPr sz="1200" spc="-5" dirty="0">
                <a:latin typeface="Times New Roman"/>
                <a:cs typeface="Times New Roman"/>
              </a:rPr>
              <a:t>accessible </a:t>
            </a:r>
            <a:r>
              <a:rPr sz="1200" dirty="0">
                <a:latin typeface="Times New Roman"/>
                <a:cs typeface="Times New Roman"/>
              </a:rPr>
              <a:t>fraction of the cellulosic </a:t>
            </a:r>
            <a:r>
              <a:rPr sz="1200" spc="-5" dirty="0">
                <a:latin typeface="Times New Roman"/>
                <a:cs typeface="Times New Roman"/>
              </a:rPr>
              <a:t>material takes place,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 releasing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dirty="0">
                <a:latin typeface="Times New Roman"/>
                <a:cs typeface="Times New Roman"/>
              </a:rPr>
              <a:t>domains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“purified” material obtained after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first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stage.</a:t>
            </a:r>
            <a:endParaRPr sz="1200">
              <a:latin typeface="Times New Roman"/>
              <a:cs typeface="Times New Roman"/>
            </a:endParaRPr>
          </a:p>
          <a:p>
            <a:pPr marL="12700" marR="5715" indent="448945" algn="just">
              <a:lnSpc>
                <a:spcPct val="1438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goal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pretreatment </a:t>
            </a:r>
            <a:r>
              <a:rPr sz="1200" dirty="0">
                <a:latin typeface="Times New Roman"/>
                <a:cs typeface="Times New Roman"/>
              </a:rPr>
              <a:t>stage is the complete or </a:t>
            </a:r>
            <a:r>
              <a:rPr sz="1200" spc="-5" dirty="0">
                <a:latin typeface="Times New Roman"/>
                <a:cs typeface="Times New Roman"/>
              </a:rPr>
              <a:t>partial removal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5" dirty="0">
                <a:latin typeface="Times New Roman"/>
                <a:cs typeface="Times New Roman"/>
              </a:rPr>
              <a:t>non-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cellulosic components </a:t>
            </a:r>
            <a:r>
              <a:rPr sz="1200" dirty="0">
                <a:latin typeface="Times New Roman"/>
                <a:cs typeface="Times New Roman"/>
              </a:rPr>
              <a:t>(such </a:t>
            </a:r>
            <a:r>
              <a:rPr sz="1200" spc="-5" dirty="0">
                <a:latin typeface="Times New Roman"/>
                <a:cs typeface="Times New Roman"/>
              </a:rPr>
              <a:t>as lignin, hemicelluloses, protein, </a:t>
            </a:r>
            <a:r>
              <a:rPr sz="1200" i="1" spc="-5" dirty="0">
                <a:latin typeface="Times New Roman"/>
                <a:cs typeface="Times New Roman"/>
              </a:rPr>
              <a:t>etc</a:t>
            </a:r>
            <a:r>
              <a:rPr sz="1200" spc="-5" dirty="0">
                <a:latin typeface="Times New Roman"/>
                <a:cs typeface="Times New Roman"/>
              </a:rPr>
              <a:t>) </a:t>
            </a:r>
            <a:r>
              <a:rPr sz="1200" dirty="0">
                <a:latin typeface="Times New Roman"/>
                <a:cs typeface="Times New Roman"/>
              </a:rPr>
              <a:t>to obtain </a:t>
            </a:r>
            <a:r>
              <a:rPr sz="1200" spc="-5" dirty="0">
                <a:latin typeface="Times New Roman"/>
                <a:cs typeface="Times New Roman"/>
              </a:rPr>
              <a:t>high </a:t>
            </a:r>
            <a:r>
              <a:rPr sz="1200" dirty="0">
                <a:latin typeface="Times New Roman"/>
                <a:cs typeface="Times New Roman"/>
              </a:rPr>
              <a:t>purity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cellulosic fibers and </a:t>
            </a:r>
            <a:r>
              <a:rPr sz="1200" spc="-10" dirty="0">
                <a:latin typeface="Times New Roman"/>
                <a:cs typeface="Times New Roman"/>
              </a:rPr>
              <a:t>get </a:t>
            </a:r>
            <a:r>
              <a:rPr sz="1200" spc="-5" dirty="0">
                <a:latin typeface="Times New Roman"/>
                <a:cs typeface="Times New Roman"/>
              </a:rPr>
              <a:t>acess </a:t>
            </a:r>
            <a:r>
              <a:rPr sz="1200" dirty="0">
                <a:latin typeface="Times New Roman"/>
                <a:cs typeface="Times New Roman"/>
              </a:rPr>
              <a:t>to them. The particular </a:t>
            </a:r>
            <a:r>
              <a:rPr sz="1200" spc="-5" dirty="0">
                <a:latin typeface="Times New Roman"/>
                <a:cs typeface="Times New Roman"/>
              </a:rPr>
              <a:t>pretreatment </a:t>
            </a:r>
            <a:r>
              <a:rPr sz="1200" dirty="0">
                <a:latin typeface="Times New Roman"/>
                <a:cs typeface="Times New Roman"/>
              </a:rPr>
              <a:t>is dependent on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source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Classicaly,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lignocellulosic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biomass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source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pretreatment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consist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similar techniques </a:t>
            </a:r>
            <a:r>
              <a:rPr sz="1200" dirty="0">
                <a:latin typeface="Times New Roman"/>
                <a:cs typeface="Times New Roman"/>
              </a:rPr>
              <a:t>that are </a:t>
            </a:r>
            <a:r>
              <a:rPr sz="1200" spc="-5" dirty="0">
                <a:latin typeface="Times New Roman"/>
                <a:cs typeface="Times New Roman"/>
              </a:rPr>
              <a:t>employed </a:t>
            </a:r>
            <a:r>
              <a:rPr sz="1200" dirty="0">
                <a:latin typeface="Times New Roman"/>
                <a:cs typeface="Times New Roman"/>
              </a:rPr>
              <a:t>in pulp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paper </a:t>
            </a:r>
            <a:r>
              <a:rPr sz="1200" spc="-5" dirty="0">
                <a:latin typeface="Times New Roman"/>
                <a:cs typeface="Times New Roman"/>
              </a:rPr>
              <a:t>industry. 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is usually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done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two-step chemical processing,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alkali delignification followed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bleaching.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alkali </a:t>
            </a:r>
            <a:r>
              <a:rPr sz="1200" dirty="0">
                <a:latin typeface="Times New Roman"/>
                <a:cs typeface="Times New Roman"/>
              </a:rPr>
              <a:t>step purpose </a:t>
            </a:r>
            <a:r>
              <a:rPr sz="1200" spc="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degradate and </a:t>
            </a:r>
            <a:r>
              <a:rPr sz="1200" dirty="0">
                <a:latin typeface="Times New Roman"/>
                <a:cs typeface="Times New Roman"/>
              </a:rPr>
              <a:t>solubilize the </a:t>
            </a:r>
            <a:r>
              <a:rPr sz="1200" spc="-5" dirty="0">
                <a:latin typeface="Times New Roman"/>
                <a:cs typeface="Times New Roman"/>
              </a:rPr>
              <a:t>lignin, pectins, hemicelluloses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proteins, being </a:t>
            </a:r>
            <a:r>
              <a:rPr sz="1200" dirty="0">
                <a:latin typeface="Times New Roman"/>
                <a:cs typeface="Times New Roman"/>
              </a:rPr>
              <a:t>commonly </a:t>
            </a:r>
            <a:r>
              <a:rPr sz="1200" spc="-5" dirty="0">
                <a:latin typeface="Times New Roman"/>
                <a:cs typeface="Times New Roman"/>
              </a:rPr>
              <a:t>performed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aqueous </a:t>
            </a:r>
            <a:r>
              <a:rPr sz="1200" dirty="0">
                <a:latin typeface="Times New Roman"/>
                <a:cs typeface="Times New Roman"/>
              </a:rPr>
              <a:t>solution of </a:t>
            </a:r>
            <a:r>
              <a:rPr sz="1200" spc="-5" dirty="0">
                <a:latin typeface="Times New Roman"/>
                <a:cs typeface="Times New Roman"/>
              </a:rPr>
              <a:t>NaOH </a:t>
            </a:r>
            <a:r>
              <a:rPr sz="1200" dirty="0">
                <a:latin typeface="Times New Roman"/>
                <a:cs typeface="Times New Roman"/>
              </a:rPr>
              <a:t>2%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80 or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100°C.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subsequent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bleaching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step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aims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removing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residual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phenolic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molecules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42500"/>
              </a:lnSpc>
              <a:spcBef>
                <a:spcPts val="105"/>
              </a:spcBef>
            </a:pPr>
            <a:r>
              <a:rPr sz="1800" baseline="4629" dirty="0">
                <a:latin typeface="Times New Roman"/>
                <a:cs typeface="Times New Roman"/>
              </a:rPr>
              <a:t>like </a:t>
            </a:r>
            <a:r>
              <a:rPr sz="1800" spc="-7" baseline="4629" dirty="0">
                <a:latin typeface="Times New Roman"/>
                <a:cs typeface="Times New Roman"/>
              </a:rPr>
              <a:t>lignin </a:t>
            </a:r>
            <a:r>
              <a:rPr sz="1800" spc="15" baseline="4629" dirty="0">
                <a:latin typeface="Times New Roman"/>
                <a:cs typeface="Times New Roman"/>
              </a:rPr>
              <a:t>by </a:t>
            </a:r>
            <a:r>
              <a:rPr sz="1800" baseline="4629" dirty="0">
                <a:latin typeface="Times New Roman"/>
                <a:cs typeface="Times New Roman"/>
              </a:rPr>
              <a:t>oxidizing </a:t>
            </a:r>
            <a:r>
              <a:rPr sz="1800" spc="-7" baseline="4629" dirty="0">
                <a:latin typeface="Times New Roman"/>
                <a:cs typeface="Times New Roman"/>
              </a:rPr>
              <a:t>agents </a:t>
            </a:r>
            <a:r>
              <a:rPr sz="1800" baseline="4629" dirty="0">
                <a:latin typeface="Times New Roman"/>
                <a:cs typeface="Times New Roman"/>
              </a:rPr>
              <a:t>such </a:t>
            </a:r>
            <a:r>
              <a:rPr sz="1800" spc="-7" baseline="4629" dirty="0">
                <a:latin typeface="Times New Roman"/>
                <a:cs typeface="Times New Roman"/>
              </a:rPr>
              <a:t>as hydrogen </a:t>
            </a:r>
            <a:r>
              <a:rPr sz="1800" baseline="4629" dirty="0">
                <a:latin typeface="Times New Roman"/>
                <a:cs typeface="Times New Roman"/>
              </a:rPr>
              <a:t>peroxide (H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1800" baseline="4629" dirty="0">
                <a:latin typeface="Times New Roman"/>
                <a:cs typeface="Times New Roman"/>
              </a:rPr>
              <a:t>O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1800" baseline="4629" dirty="0">
                <a:latin typeface="Times New Roman"/>
                <a:cs typeface="Times New Roman"/>
              </a:rPr>
              <a:t>), ozone (O</a:t>
            </a:r>
            <a:r>
              <a:rPr sz="800" dirty="0">
                <a:latin typeface="Times New Roman"/>
                <a:cs typeface="Times New Roman"/>
              </a:rPr>
              <a:t>3</a:t>
            </a:r>
            <a:r>
              <a:rPr sz="1800" baseline="4629" dirty="0">
                <a:latin typeface="Times New Roman"/>
                <a:cs typeface="Times New Roman"/>
              </a:rPr>
              <a:t>) or sodium </a:t>
            </a:r>
            <a:r>
              <a:rPr sz="1800" spc="-427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hypochorite </a:t>
            </a:r>
            <a:r>
              <a:rPr sz="1800" baseline="4629" dirty="0">
                <a:latin typeface="Times New Roman"/>
                <a:cs typeface="Times New Roman"/>
              </a:rPr>
              <a:t>(NaClO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1800" baseline="4629" dirty="0">
                <a:latin typeface="Times New Roman"/>
                <a:cs typeface="Times New Roman"/>
              </a:rPr>
              <a:t>). Both steps must be </a:t>
            </a:r>
            <a:r>
              <a:rPr sz="1800" spc="-7" baseline="4629" dirty="0">
                <a:latin typeface="Times New Roman"/>
                <a:cs typeface="Times New Roman"/>
              </a:rPr>
              <a:t>carefully </a:t>
            </a:r>
            <a:r>
              <a:rPr sz="1800" baseline="4629" dirty="0">
                <a:latin typeface="Times New Roman"/>
                <a:cs typeface="Times New Roman"/>
              </a:rPr>
              <a:t>done to </a:t>
            </a:r>
            <a:r>
              <a:rPr sz="1800" spc="-7" baseline="4629" dirty="0">
                <a:latin typeface="Times New Roman"/>
                <a:cs typeface="Times New Roman"/>
              </a:rPr>
              <a:t>eliminate </a:t>
            </a:r>
            <a:r>
              <a:rPr sz="1800" baseline="4629" dirty="0">
                <a:latin typeface="Times New Roman"/>
                <a:cs typeface="Times New Roman"/>
              </a:rPr>
              <a:t>the non-cellulosic </a:t>
            </a:r>
            <a:r>
              <a:rPr sz="1800" spc="-427" baseline="46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constituents, </a:t>
            </a:r>
            <a:r>
              <a:rPr sz="1200" dirty="0">
                <a:latin typeface="Times New Roman"/>
                <a:cs typeface="Times New Roman"/>
              </a:rPr>
              <a:t>while </a:t>
            </a:r>
            <a:r>
              <a:rPr sz="1200" spc="-5" dirty="0">
                <a:latin typeface="Times New Roman"/>
                <a:cs typeface="Times New Roman"/>
              </a:rPr>
              <a:t>leaving </a:t>
            </a:r>
            <a:r>
              <a:rPr sz="1200" dirty="0">
                <a:latin typeface="Times New Roman"/>
                <a:cs typeface="Times New Roman"/>
              </a:rPr>
              <a:t>cellulose </a:t>
            </a:r>
            <a:r>
              <a:rPr sz="1200" spc="-5" dirty="0">
                <a:latin typeface="Times New Roman"/>
                <a:cs typeface="Times New Roman"/>
              </a:rPr>
              <a:t>moieties intact,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i.e. </a:t>
            </a:r>
            <a:r>
              <a:rPr sz="1200" dirty="0">
                <a:latin typeface="Times New Roman"/>
                <a:cs typeface="Times New Roman"/>
              </a:rPr>
              <a:t>avoiding the </a:t>
            </a:r>
            <a:r>
              <a:rPr sz="1200" spc="-5" dirty="0">
                <a:latin typeface="Times New Roman"/>
                <a:cs typeface="Times New Roman"/>
              </a:rPr>
              <a:t>breakdown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chains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(Brinchi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2013,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Mariano,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2016;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</a:t>
            </a:r>
            <a:r>
              <a:rPr sz="1200" dirty="0">
                <a:latin typeface="Times New Roman"/>
                <a:cs typeface="Times New Roman"/>
              </a:rPr>
              <a:t> 2011).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Deeper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descriptions </a:t>
            </a:r>
            <a:r>
              <a:rPr sz="1200" dirty="0">
                <a:latin typeface="Times New Roman"/>
                <a:cs typeface="Times New Roman"/>
              </a:rPr>
              <a:t>of the deconstruction of non-cellulosic contents in </a:t>
            </a:r>
            <a:r>
              <a:rPr sz="1200" spc="-5" dirty="0">
                <a:latin typeface="Times New Roman"/>
                <a:cs typeface="Times New Roman"/>
              </a:rPr>
              <a:t>lignocellulosic biomass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 available,</a:t>
            </a:r>
            <a:r>
              <a:rPr sz="1200" dirty="0">
                <a:latin typeface="Times New Roman"/>
                <a:cs typeface="Times New Roman"/>
              </a:rPr>
              <a:t> for instance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the</a:t>
            </a:r>
            <a:r>
              <a:rPr sz="1200" spc="-5" dirty="0">
                <a:latin typeface="Times New Roman"/>
                <a:cs typeface="Times New Roman"/>
              </a:rPr>
              <a:t> paper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Ng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5" dirty="0">
                <a:latin typeface="Times New Roman"/>
                <a:cs typeface="Times New Roman"/>
              </a:rPr>
              <a:t>al.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(2015).</a:t>
            </a:r>
            <a:endParaRPr sz="1200">
              <a:latin typeface="Times New Roman"/>
              <a:cs typeface="Times New Roman"/>
            </a:endParaRPr>
          </a:p>
          <a:p>
            <a:pPr marL="12700" indent="448945" algn="just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second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stage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performed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many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top-down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chemically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7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induced deconstructing strategies, </a:t>
            </a:r>
            <a:r>
              <a:rPr sz="1200" dirty="0">
                <a:latin typeface="Times New Roman"/>
                <a:cs typeface="Times New Roman"/>
              </a:rPr>
              <a:t>among them </a:t>
            </a:r>
            <a:r>
              <a:rPr sz="1200" spc="-5" dirty="0">
                <a:latin typeface="Times New Roman"/>
                <a:cs typeface="Times New Roman"/>
              </a:rPr>
              <a:t>the controlled </a:t>
            </a:r>
            <a:r>
              <a:rPr sz="1200" dirty="0">
                <a:latin typeface="Times New Roman"/>
                <a:cs typeface="Times New Roman"/>
              </a:rPr>
              <a:t>strong </a:t>
            </a:r>
            <a:r>
              <a:rPr sz="1200" spc="-5" dirty="0">
                <a:latin typeface="Times New Roman"/>
                <a:cs typeface="Times New Roman"/>
              </a:rPr>
              <a:t>acid hydrolysis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most </a:t>
            </a:r>
            <a:r>
              <a:rPr sz="1200" spc="-5" dirty="0">
                <a:latin typeface="Times New Roman"/>
                <a:cs typeface="Times New Roman"/>
              </a:rPr>
              <a:t>well-known </a:t>
            </a:r>
            <a:r>
              <a:rPr sz="1200" dirty="0">
                <a:latin typeface="Times New Roman"/>
                <a:cs typeface="Times New Roman"/>
              </a:rPr>
              <a:t>and widely used (Peng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2011). </a:t>
            </a:r>
            <a:r>
              <a:rPr sz="1200" dirty="0">
                <a:latin typeface="Times New Roman"/>
                <a:cs typeface="Times New Roman"/>
              </a:rPr>
              <a:t>During </a:t>
            </a:r>
            <a:r>
              <a:rPr sz="1200" spc="-5" dirty="0">
                <a:latin typeface="Times New Roman"/>
                <a:cs typeface="Times New Roman"/>
              </a:rPr>
              <a:t>acid hydrolysis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amorphous</a:t>
            </a:r>
            <a:r>
              <a:rPr sz="1200" dirty="0">
                <a:latin typeface="Times New Roman"/>
                <a:cs typeface="Times New Roman"/>
              </a:rPr>
              <a:t> domains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surrounding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embedded</a:t>
            </a:r>
            <a:r>
              <a:rPr sz="1200" dirty="0">
                <a:latin typeface="Times New Roman"/>
                <a:cs typeface="Times New Roman"/>
              </a:rPr>
              <a:t> within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microfibrils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 preferentially </a:t>
            </a:r>
            <a:r>
              <a:rPr sz="1200" spc="-5" dirty="0">
                <a:latin typeface="Times New Roman"/>
                <a:cs typeface="Times New Roman"/>
              </a:rPr>
              <a:t>hydrolyzed, </a:t>
            </a:r>
            <a:r>
              <a:rPr sz="1200" dirty="0">
                <a:latin typeface="Times New Roman"/>
                <a:cs typeface="Times New Roman"/>
              </a:rPr>
              <a:t>then </a:t>
            </a:r>
            <a:r>
              <a:rPr sz="1200" spc="-5" dirty="0">
                <a:latin typeface="Times New Roman"/>
                <a:cs typeface="Times New Roman"/>
              </a:rPr>
              <a:t>releasing </a:t>
            </a:r>
            <a:r>
              <a:rPr sz="1200" dirty="0">
                <a:latin typeface="Times New Roman"/>
                <a:cs typeface="Times New Roman"/>
              </a:rPr>
              <a:t>well-defined </a:t>
            </a:r>
            <a:r>
              <a:rPr sz="1200" spc="-5" dirty="0">
                <a:latin typeface="Times New Roman"/>
                <a:cs typeface="Times New Roman"/>
              </a:rPr>
              <a:t>crystals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microfibrils (Figure </a:t>
            </a:r>
            <a:r>
              <a:rPr sz="1200" dirty="0">
                <a:latin typeface="Times New Roman"/>
                <a:cs typeface="Times New Roman"/>
              </a:rPr>
              <a:t> 18).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procedure</a:t>
            </a:r>
            <a:r>
              <a:rPr sz="1200" dirty="0">
                <a:latin typeface="Times New Roman"/>
                <a:cs typeface="Times New Roman"/>
              </a:rPr>
              <a:t> 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based</a:t>
            </a:r>
            <a:r>
              <a:rPr sz="1200" dirty="0">
                <a:latin typeface="Times New Roman"/>
                <a:cs typeface="Times New Roman"/>
              </a:rPr>
              <a:t> 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quicker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hydrolysis</a:t>
            </a:r>
            <a:r>
              <a:rPr sz="1200" dirty="0">
                <a:latin typeface="Times New Roman"/>
                <a:cs typeface="Times New Roman"/>
              </a:rPr>
              <a:t> kinetics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presented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amorphous </a:t>
            </a:r>
            <a:r>
              <a:rPr sz="1200" dirty="0">
                <a:latin typeface="Times New Roman"/>
                <a:cs typeface="Times New Roman"/>
              </a:rPr>
              <a:t>domains, </a:t>
            </a:r>
            <a:r>
              <a:rPr sz="1200" spc="-5" dirty="0">
                <a:latin typeface="Times New Roman"/>
                <a:cs typeface="Times New Roman"/>
              </a:rPr>
              <a:t>as compared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crystalline ones (Habibi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2010). Owing to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drawbacks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related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acid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hydrolysis</a:t>
            </a:r>
            <a:r>
              <a:rPr sz="1200" dirty="0">
                <a:latin typeface="Times New Roman"/>
                <a:cs typeface="Times New Roman"/>
              </a:rPr>
              <a:t> (which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discussed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later),</a:t>
            </a:r>
            <a:r>
              <a:rPr sz="1200" dirty="0">
                <a:latin typeface="Times New Roman"/>
                <a:cs typeface="Times New Roman"/>
              </a:rPr>
              <a:t> several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alternatives </a:t>
            </a:r>
            <a:r>
              <a:rPr sz="1200" dirty="0">
                <a:latin typeface="Times New Roman"/>
                <a:cs typeface="Times New Roman"/>
              </a:rPr>
              <a:t>methods have </a:t>
            </a:r>
            <a:r>
              <a:rPr sz="1200" spc="-5" dirty="0">
                <a:latin typeface="Times New Roman"/>
                <a:cs typeface="Times New Roman"/>
              </a:rPr>
              <a:t>also </a:t>
            </a:r>
            <a:r>
              <a:rPr sz="1200" dirty="0">
                <a:latin typeface="Times New Roman"/>
                <a:cs typeface="Times New Roman"/>
              </a:rPr>
              <a:t>been </a:t>
            </a:r>
            <a:r>
              <a:rPr sz="1200" spc="-5" dirty="0">
                <a:latin typeface="Times New Roman"/>
                <a:cs typeface="Times New Roman"/>
              </a:rPr>
              <a:t>studied, </a:t>
            </a:r>
            <a:r>
              <a:rPr sz="1200" i="1" spc="-5" dirty="0">
                <a:latin typeface="Times New Roman"/>
                <a:cs typeface="Times New Roman"/>
              </a:rPr>
              <a:t>e.g. </a:t>
            </a:r>
            <a:r>
              <a:rPr sz="1200" spc="-5" dirty="0">
                <a:latin typeface="Times New Roman"/>
                <a:cs typeface="Times New Roman"/>
              </a:rPr>
              <a:t>enzyme-assisted </a:t>
            </a:r>
            <a:r>
              <a:rPr sz="1200" dirty="0">
                <a:latin typeface="Times New Roman"/>
                <a:cs typeface="Times New Roman"/>
              </a:rPr>
              <a:t>hydrolysis </a:t>
            </a:r>
            <a:r>
              <a:rPr sz="1200" spc="-5" dirty="0">
                <a:latin typeface="Times New Roman"/>
                <a:cs typeface="Times New Roman"/>
              </a:rPr>
              <a:t>(George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2011;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Hayashi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2005;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Satyamurthy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et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2011),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sono-chemical-assisted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hydrolysis </a:t>
            </a:r>
            <a:r>
              <a:rPr sz="120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weak </a:t>
            </a:r>
            <a:r>
              <a:rPr sz="1200" dirty="0">
                <a:latin typeface="Times New Roman"/>
                <a:cs typeface="Times New Roman"/>
              </a:rPr>
              <a:t>organic </a:t>
            </a:r>
            <a:r>
              <a:rPr sz="1200" spc="-5" dirty="0">
                <a:latin typeface="Times New Roman"/>
                <a:cs typeface="Times New Roman"/>
              </a:rPr>
              <a:t>acid (Filson </a:t>
            </a:r>
            <a:r>
              <a:rPr sz="1200" dirty="0">
                <a:latin typeface="Times New Roman"/>
                <a:cs typeface="Times New Roman"/>
              </a:rPr>
              <a:t>&amp; Dawson-Andoh, 2009; </a:t>
            </a:r>
            <a:r>
              <a:rPr sz="1200" spc="-15" dirty="0">
                <a:latin typeface="Times New Roman"/>
                <a:cs typeface="Times New Roman"/>
              </a:rPr>
              <a:t>Li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2011),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hydrolysis </a:t>
            </a:r>
            <a:r>
              <a:rPr sz="1200" dirty="0">
                <a:latin typeface="Times New Roman"/>
                <a:cs typeface="Times New Roman"/>
              </a:rPr>
              <a:t>with oxidative </a:t>
            </a:r>
            <a:r>
              <a:rPr sz="1200" spc="-5" dirty="0">
                <a:latin typeface="Times New Roman"/>
                <a:cs typeface="Times New Roman"/>
              </a:rPr>
              <a:t>reagents such as </a:t>
            </a:r>
            <a:r>
              <a:rPr sz="1200" dirty="0">
                <a:latin typeface="Times New Roman"/>
                <a:cs typeface="Times New Roman"/>
              </a:rPr>
              <a:t>ammonium </a:t>
            </a:r>
            <a:r>
              <a:rPr sz="1200" spc="-5" dirty="0">
                <a:latin typeface="Times New Roman"/>
                <a:cs typeface="Times New Roman"/>
              </a:rPr>
              <a:t>persulfate </a:t>
            </a:r>
            <a:r>
              <a:rPr sz="1200" dirty="0">
                <a:latin typeface="Times New Roman"/>
                <a:cs typeface="Times New Roman"/>
              </a:rPr>
              <a:t>(Cheng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2014;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Leung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2011)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sodium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metaperiodate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(Visanko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2014)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2,2,6,6-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Tetramethylpiperidine-1-oxyl (TEMPO)–NaBr–NaClO system (Qin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2011; </a:t>
            </a:r>
            <a:r>
              <a:rPr sz="1200" spc="-5" dirty="0">
                <a:latin typeface="Times New Roman"/>
                <a:cs typeface="Times New Roman"/>
              </a:rPr>
              <a:t>Brinchi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2013), subcritical water hydrolysis </a:t>
            </a:r>
            <a:r>
              <a:rPr sz="1200" dirty="0">
                <a:latin typeface="Times New Roman"/>
                <a:cs typeface="Times New Roman"/>
              </a:rPr>
              <a:t>(Novo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2015), </a:t>
            </a:r>
            <a:r>
              <a:rPr sz="1200" spc="-5" dirty="0">
                <a:latin typeface="Times New Roman"/>
                <a:cs typeface="Times New Roman"/>
              </a:rPr>
              <a:t>hydrolysis mediated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ionic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liquids </a:t>
            </a:r>
            <a:r>
              <a:rPr sz="1200" spc="-5" dirty="0">
                <a:latin typeface="Times New Roman"/>
                <a:cs typeface="Times New Roman"/>
              </a:rPr>
              <a:t>(Han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2013;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Lazko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2016; </a:t>
            </a:r>
            <a:r>
              <a:rPr sz="1200" spc="-5" dirty="0">
                <a:latin typeface="Times New Roman"/>
                <a:cs typeface="Times New Roman"/>
              </a:rPr>
              <a:t>Mao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2015; Yang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et 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2013).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3" y="421640"/>
            <a:ext cx="5427345" cy="2451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45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Concerning </a:t>
            </a:r>
            <a:r>
              <a:rPr sz="1200" dirty="0">
                <a:latin typeface="Times New Roman"/>
                <a:cs typeface="Times New Roman"/>
              </a:rPr>
              <a:t>the second </a:t>
            </a:r>
            <a:r>
              <a:rPr sz="1200" spc="-5" dirty="0">
                <a:latin typeface="Times New Roman"/>
                <a:cs typeface="Times New Roman"/>
              </a:rPr>
              <a:t>stage, </a:t>
            </a:r>
            <a:r>
              <a:rPr sz="1200" dirty="0">
                <a:latin typeface="Times New Roman"/>
                <a:cs typeface="Times New Roman"/>
              </a:rPr>
              <a:t>it should be noted that the </a:t>
            </a:r>
            <a:r>
              <a:rPr sz="1200" spc="-5" dirty="0">
                <a:latin typeface="Times New Roman"/>
                <a:cs typeface="Times New Roman"/>
              </a:rPr>
              <a:t>vast </a:t>
            </a:r>
            <a:r>
              <a:rPr sz="1200" dirty="0">
                <a:latin typeface="Times New Roman"/>
                <a:cs typeface="Times New Roman"/>
              </a:rPr>
              <a:t>majority of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technologies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top-donw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deconstructing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strategies,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only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few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recent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works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reported </a:t>
            </a:r>
            <a:r>
              <a:rPr sz="1200" dirty="0">
                <a:latin typeface="Times New Roman"/>
                <a:cs typeface="Times New Roman"/>
              </a:rPr>
              <a:t>a bottom-up </a:t>
            </a:r>
            <a:r>
              <a:rPr sz="1200" spc="-5" dirty="0">
                <a:latin typeface="Times New Roman"/>
                <a:cs typeface="Times New Roman"/>
              </a:rPr>
              <a:t>approach </a:t>
            </a:r>
            <a:r>
              <a:rPr sz="1200" dirty="0">
                <a:latin typeface="Times New Roman"/>
                <a:cs typeface="Times New Roman"/>
              </a:rPr>
              <a:t>for the production of CNC, </a:t>
            </a:r>
            <a:r>
              <a:rPr sz="1200" spc="-5" dirty="0">
                <a:latin typeface="Times New Roman"/>
                <a:cs typeface="Times New Roman"/>
              </a:rPr>
              <a:t>such as </a:t>
            </a:r>
            <a:r>
              <a:rPr sz="1200" dirty="0">
                <a:latin typeface="Times New Roman"/>
                <a:cs typeface="Times New Roman"/>
              </a:rPr>
              <a:t>the works of Yang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 </a:t>
            </a:r>
            <a:r>
              <a:rPr sz="1200" dirty="0">
                <a:latin typeface="Times New Roman"/>
                <a:cs typeface="Times New Roman"/>
              </a:rPr>
              <a:t>2013 </a:t>
            </a:r>
            <a:r>
              <a:rPr sz="1200" spc="-5" dirty="0">
                <a:latin typeface="Times New Roman"/>
                <a:cs typeface="Times New Roman"/>
              </a:rPr>
              <a:t>and Han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2013. This </a:t>
            </a:r>
            <a:r>
              <a:rPr sz="1200" spc="-5" dirty="0">
                <a:latin typeface="Times New Roman"/>
                <a:cs typeface="Times New Roman"/>
              </a:rPr>
              <a:t>“new” approach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CNC production involves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regeneration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could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interesting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toward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better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nanomaterial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formed</a:t>
            </a:r>
            <a:r>
              <a:rPr sz="1200" dirty="0">
                <a:latin typeface="Times New Roman"/>
                <a:cs typeface="Times New Roman"/>
              </a:rPr>
              <a:t> 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dirty="0">
                <a:latin typeface="Times New Roman"/>
                <a:cs typeface="Times New Roman"/>
              </a:rPr>
              <a:t> (</a:t>
            </a:r>
            <a:r>
              <a:rPr sz="1200" i="1" dirty="0">
                <a:latin typeface="Times New Roman"/>
                <a:cs typeface="Times New Roman"/>
              </a:rPr>
              <a:t>e.g.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size,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shape,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aspect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ratio,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crystallinity, </a:t>
            </a:r>
            <a:r>
              <a:rPr sz="1200" i="1" spc="-5" dirty="0">
                <a:latin typeface="Times New Roman"/>
                <a:cs typeface="Times New Roman"/>
              </a:rPr>
              <a:t>etc</a:t>
            </a:r>
            <a:r>
              <a:rPr sz="1200" spc="-5" dirty="0">
                <a:latin typeface="Times New Roman"/>
                <a:cs typeface="Times New Roman"/>
              </a:rPr>
              <a:t>).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6" y="421640"/>
            <a:ext cx="5428615" cy="4918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52</a:t>
            </a: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281940">
              <a:lnSpc>
                <a:spcPct val="100000"/>
              </a:lnSpc>
            </a:pPr>
            <a:r>
              <a:rPr lang="ar-IQ" sz="1200" spc="-10" dirty="0">
                <a:latin typeface="Calibri"/>
                <a:cs typeface="Calibri"/>
              </a:rPr>
              <a:t>2.3</a:t>
            </a:r>
            <a:r>
              <a:rPr sz="1200" spc="-10" dirty="0">
                <a:latin typeface="Calibri"/>
                <a:cs typeface="Calibri"/>
              </a:rPr>
              <a:t>.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40" dirty="0">
                <a:latin typeface="Calibri"/>
                <a:cs typeface="Calibri"/>
              </a:rPr>
              <a:t>Toxicology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assessment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and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biodegradability</a:t>
            </a:r>
            <a:endParaRPr sz="1200" dirty="0">
              <a:latin typeface="Calibri"/>
              <a:cs typeface="Calibri"/>
            </a:endParaRPr>
          </a:p>
          <a:p>
            <a:pPr marL="12700" marR="8255" indent="487045">
              <a:lnSpc>
                <a:spcPts val="2060"/>
              </a:lnSpc>
              <a:spcBef>
                <a:spcPts val="165"/>
              </a:spcBef>
            </a:pPr>
            <a:r>
              <a:rPr sz="1200" spc="-5" dirty="0">
                <a:latin typeface="Times New Roman"/>
                <a:cs typeface="Times New Roman"/>
              </a:rPr>
              <a:t>Manufactured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nanomaterials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recently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caused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societal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concerns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about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possible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adverse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effects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human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health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environment.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nanomaterials</a:t>
            </a:r>
            <a:endParaRPr sz="1200" dirty="0">
              <a:latin typeface="Times New Roman"/>
              <a:cs typeface="Times New Roman"/>
            </a:endParaRPr>
          </a:p>
          <a:p>
            <a:pPr marL="12700" marR="8255">
              <a:lnSpc>
                <a:spcPts val="206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typically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differ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those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parent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bulk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materials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because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larger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surface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area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volume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ratio,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leading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greater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activity,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smaller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size,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resulting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</a:p>
          <a:p>
            <a:pPr marL="12700" marR="6350">
              <a:lnSpc>
                <a:spcPts val="206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ability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cross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cellular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membranes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i.e.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penetrate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cells),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intrinsic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effects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caused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nanometric size, including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electronic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plasmonic </a:t>
            </a:r>
            <a:r>
              <a:rPr sz="1200" spc="-5" dirty="0">
                <a:latin typeface="Times New Roman"/>
                <a:cs typeface="Times New Roman"/>
              </a:rPr>
              <a:t>effects.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Since </a:t>
            </a: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particles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may</a:t>
            </a:r>
            <a:endParaRPr sz="1200" dirty="0">
              <a:latin typeface="Times New Roman"/>
              <a:cs typeface="Times New Roman"/>
            </a:endParaRPr>
          </a:p>
          <a:p>
            <a:pPr marL="12700" marR="9525">
              <a:lnSpc>
                <a:spcPts val="207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have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negative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effect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on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biological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ecosystems,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toxicological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risks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must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evaluated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accurate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description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terms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dimensions,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200" spc="-5" dirty="0">
                <a:latin typeface="Times New Roman"/>
                <a:cs typeface="Times New Roman"/>
              </a:rPr>
              <a:t>chemistry,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toxicity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authorities.</a:t>
            </a:r>
            <a:endParaRPr sz="1200" dirty="0">
              <a:latin typeface="Times New Roman"/>
              <a:cs typeface="Times New Roman"/>
            </a:endParaRPr>
          </a:p>
          <a:p>
            <a:pPr marL="12700" marR="9525" indent="448945" algn="just">
              <a:lnSpc>
                <a:spcPct val="143300"/>
              </a:lnSpc>
            </a:pP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production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CNC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growing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exponentially,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research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toxicological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impact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possible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hazard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nanoparticles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still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restricted</a:t>
            </a:r>
            <a:endParaRPr sz="12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436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preliminary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stage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(mainly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level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cytotoxicity)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(Lin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Dufresne,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2014b;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Roman, </a:t>
            </a:r>
            <a:r>
              <a:rPr sz="1200" spc="-5" dirty="0">
                <a:latin typeface="Times New Roman"/>
                <a:cs typeface="Times New Roman"/>
              </a:rPr>
              <a:t>2015). CNCs </a:t>
            </a:r>
            <a:r>
              <a:rPr sz="1200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been evaluated </a:t>
            </a:r>
            <a:r>
              <a:rPr sz="120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several </a:t>
            </a:r>
            <a:r>
              <a:rPr sz="1200" dirty="0">
                <a:latin typeface="Times New Roman"/>
                <a:cs typeface="Times New Roman"/>
              </a:rPr>
              <a:t>standard </a:t>
            </a:r>
            <a:r>
              <a:rPr sz="1200" spc="-5" dirty="0">
                <a:latin typeface="Times New Roman"/>
                <a:cs typeface="Times New Roman"/>
              </a:rPr>
              <a:t>ecotoxicological and </a:t>
            </a:r>
            <a:r>
              <a:rPr sz="1200" dirty="0">
                <a:latin typeface="Times New Roman"/>
                <a:cs typeface="Times New Roman"/>
              </a:rPr>
              <a:t> mammalian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protocols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far,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results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seem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towards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same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suggesting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CNCs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low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toxicity </a:t>
            </a:r>
            <a:r>
              <a:rPr sz="1200" spc="5" dirty="0">
                <a:latin typeface="Times New Roman"/>
                <a:cs typeface="Times New Roman"/>
              </a:rPr>
              <a:t>(</a:t>
            </a:r>
            <a:r>
              <a:rPr sz="1200" i="1" spc="5" dirty="0">
                <a:latin typeface="Times New Roman"/>
                <a:cs typeface="Times New Roman"/>
              </a:rPr>
              <a:t>i.e.</a:t>
            </a:r>
            <a:r>
              <a:rPr sz="1200" i="1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practically non-toxic).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Moreover,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421640"/>
            <a:ext cx="5428615" cy="5267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53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CNCs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</a:t>
            </a:r>
            <a:r>
              <a:rPr sz="1200" dirty="0">
                <a:latin typeface="Times New Roman"/>
                <a:cs typeface="Times New Roman"/>
              </a:rPr>
              <a:t> recently obtained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regulatory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approval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under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Canada’s</a:t>
            </a:r>
            <a:r>
              <a:rPr sz="1200" dirty="0">
                <a:latin typeface="Times New Roman"/>
                <a:cs typeface="Times New Roman"/>
              </a:rPr>
              <a:t> New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Substances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Notification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Regulations</a:t>
            </a:r>
            <a:r>
              <a:rPr sz="1200" dirty="0">
                <a:latin typeface="Times New Roman"/>
                <a:cs typeface="Times New Roman"/>
              </a:rPr>
              <a:t> for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unrestricted</a:t>
            </a:r>
            <a:r>
              <a:rPr sz="1200" dirty="0">
                <a:latin typeface="Times New Roman"/>
                <a:cs typeface="Times New Roman"/>
              </a:rPr>
              <a:t> use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Canada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it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first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organic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nanomaterial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added to </a:t>
            </a:r>
            <a:r>
              <a:rPr sz="1200" spc="-5" dirty="0">
                <a:latin typeface="Times New Roman"/>
                <a:cs typeface="Times New Roman"/>
              </a:rPr>
              <a:t>Canada’s domestic substance </a:t>
            </a:r>
            <a:r>
              <a:rPr sz="1200" dirty="0">
                <a:latin typeface="Times New Roman"/>
                <a:cs typeface="Times New Roman"/>
              </a:rPr>
              <a:t>list </a:t>
            </a:r>
            <a:r>
              <a:rPr sz="1200" spc="-5" dirty="0">
                <a:latin typeface="Times New Roman"/>
                <a:cs typeface="Times New Roman"/>
              </a:rPr>
              <a:t>(Kaushik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2015;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Kovacs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2010).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Anyway,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further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testing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necessary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especially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regarding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evaluation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environmental </a:t>
            </a:r>
            <a:r>
              <a:rPr sz="1200" dirty="0">
                <a:latin typeface="Times New Roman"/>
                <a:cs typeface="Times New Roman"/>
              </a:rPr>
              <a:t>fate, potential </a:t>
            </a:r>
            <a:r>
              <a:rPr sz="1200" spc="-5" dirty="0">
                <a:latin typeface="Times New Roman"/>
                <a:cs typeface="Times New Roman"/>
              </a:rPr>
              <a:t>CNC </a:t>
            </a:r>
            <a:r>
              <a:rPr sz="1200" dirty="0">
                <a:latin typeface="Times New Roman"/>
                <a:cs typeface="Times New Roman"/>
              </a:rPr>
              <a:t>uptake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exposure </a:t>
            </a:r>
            <a:r>
              <a:rPr sz="1200" spc="-5" dirty="0">
                <a:latin typeface="Times New Roman"/>
                <a:cs typeface="Times New Roman"/>
              </a:rPr>
              <a:t>studies, so </a:t>
            </a:r>
            <a:r>
              <a:rPr sz="1200" dirty="0">
                <a:latin typeface="Times New Roman"/>
                <a:cs typeface="Times New Roman"/>
              </a:rPr>
              <a:t>that a </a:t>
            </a:r>
            <a:r>
              <a:rPr sz="1200" spc="-5" dirty="0">
                <a:latin typeface="Times New Roman"/>
                <a:cs typeface="Times New Roman"/>
              </a:rPr>
              <a:t>detailed </a:t>
            </a:r>
            <a:r>
              <a:rPr sz="1200" dirty="0">
                <a:latin typeface="Times New Roman"/>
                <a:cs typeface="Times New Roman"/>
              </a:rPr>
              <a:t> risk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assessment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determined.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doing</a:t>
            </a:r>
            <a:r>
              <a:rPr sz="1200" spc="5" dirty="0">
                <a:latin typeface="Times New Roman"/>
                <a:cs typeface="Times New Roman"/>
              </a:rPr>
              <a:t> so,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taken</a:t>
            </a:r>
            <a:r>
              <a:rPr sz="1200" dirty="0">
                <a:latin typeface="Times New Roman"/>
                <a:cs typeface="Times New Roman"/>
              </a:rPr>
              <a:t> steps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protect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workers,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consumers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environment from suspect </a:t>
            </a:r>
            <a:r>
              <a:rPr sz="1200" dirty="0">
                <a:latin typeface="Times New Roman"/>
                <a:cs typeface="Times New Roman"/>
              </a:rPr>
              <a:t>CNC </a:t>
            </a:r>
            <a:r>
              <a:rPr sz="1200" spc="-5" dirty="0">
                <a:latin typeface="Times New Roman"/>
                <a:cs typeface="Times New Roman"/>
              </a:rPr>
              <a:t>materials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guide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safer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materials</a:t>
            </a:r>
            <a:r>
              <a:rPr sz="1200" dirty="0">
                <a:latin typeface="Times New Roman"/>
                <a:cs typeface="Times New Roman"/>
              </a:rPr>
              <a:t> in the future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(Brinchi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2013; Roman, </a:t>
            </a:r>
            <a:r>
              <a:rPr sz="1200" spc="-5" dirty="0">
                <a:latin typeface="Times New Roman"/>
                <a:cs typeface="Times New Roman"/>
              </a:rPr>
              <a:t>2015).</a:t>
            </a:r>
            <a:endParaRPr sz="1200" dirty="0">
              <a:latin typeface="Times New Roman"/>
              <a:cs typeface="Times New Roman"/>
            </a:endParaRPr>
          </a:p>
          <a:p>
            <a:pPr marL="12700" indent="448945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Knowledge</a:t>
            </a:r>
            <a:r>
              <a:rPr sz="1200" spc="4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4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biodegradability</a:t>
            </a:r>
            <a:r>
              <a:rPr sz="1200" spc="4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4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also</a:t>
            </a:r>
            <a:r>
              <a:rPr sz="1200" spc="4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43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utmost</a:t>
            </a:r>
            <a:r>
              <a:rPr sz="1200" spc="4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importance</a:t>
            </a:r>
            <a:r>
              <a:rPr sz="1200" spc="4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45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risk</a:t>
            </a:r>
          </a:p>
          <a:p>
            <a:pPr marL="12700" marR="6985" algn="just">
              <a:lnSpc>
                <a:spcPct val="1437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assessment </a:t>
            </a:r>
            <a:r>
              <a:rPr sz="1200" dirty="0">
                <a:latin typeface="Times New Roman"/>
                <a:cs typeface="Times New Roman"/>
              </a:rPr>
              <a:t>of this nanomaterial. The biodegradability of </a:t>
            </a:r>
            <a:r>
              <a:rPr sz="1200" spc="-5" dirty="0">
                <a:latin typeface="Times New Roman"/>
                <a:cs typeface="Times New Roman"/>
              </a:rPr>
              <a:t>CNC </a:t>
            </a:r>
            <a:r>
              <a:rPr sz="1200" dirty="0">
                <a:latin typeface="Times New Roman"/>
                <a:cs typeface="Times New Roman"/>
              </a:rPr>
              <a:t>in aqueous </a:t>
            </a:r>
            <a:r>
              <a:rPr sz="1200" spc="-5" dirty="0">
                <a:latin typeface="Times New Roman"/>
                <a:cs typeface="Times New Roman"/>
              </a:rPr>
              <a:t>environment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 been investigated according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OECD </a:t>
            </a:r>
            <a:r>
              <a:rPr sz="1200" dirty="0">
                <a:latin typeface="Times New Roman"/>
                <a:cs typeface="Times New Roman"/>
              </a:rPr>
              <a:t>(Organisation of </a:t>
            </a:r>
            <a:r>
              <a:rPr sz="1200" spc="-5" dirty="0">
                <a:latin typeface="Times New Roman"/>
                <a:cs typeface="Times New Roman"/>
              </a:rPr>
              <a:t>Economic Cooperation and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Development)</a:t>
            </a:r>
            <a:r>
              <a:rPr sz="1200" dirty="0">
                <a:latin typeface="Times New Roman"/>
                <a:cs typeface="Times New Roman"/>
              </a:rPr>
              <a:t> standards.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CNCs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were</a:t>
            </a:r>
            <a:r>
              <a:rPr sz="1200" dirty="0">
                <a:latin typeface="Times New Roman"/>
                <a:cs typeface="Times New Roman"/>
              </a:rPr>
              <a:t> found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degrade</a:t>
            </a:r>
            <a:r>
              <a:rPr sz="1200" dirty="0">
                <a:latin typeface="Times New Roman"/>
                <a:cs typeface="Times New Roman"/>
              </a:rPr>
              <a:t> faster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macroscopic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counterpart, whereas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important and </a:t>
            </a:r>
            <a:r>
              <a:rPr sz="1200" dirty="0">
                <a:latin typeface="Times New Roman"/>
                <a:cs typeface="Times New Roman"/>
              </a:rPr>
              <a:t>widely </a:t>
            </a:r>
            <a:r>
              <a:rPr sz="1200" spc="-5" dirty="0">
                <a:latin typeface="Times New Roman"/>
                <a:cs typeface="Times New Roman"/>
              </a:rPr>
              <a:t>used nanoparticles such as fullerenes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carbon nanotubes </a:t>
            </a:r>
            <a:r>
              <a:rPr sz="1200" dirty="0">
                <a:latin typeface="Times New Roman"/>
                <a:cs typeface="Times New Roman"/>
              </a:rPr>
              <a:t>did not </a:t>
            </a:r>
            <a:r>
              <a:rPr sz="1200" spc="-5" dirty="0">
                <a:latin typeface="Times New Roman"/>
                <a:cs typeface="Times New Roman"/>
              </a:rPr>
              <a:t>biodegrade at all (Kümmerer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2011). Here, </a:t>
            </a:r>
            <a:r>
              <a:rPr sz="1200" dirty="0">
                <a:latin typeface="Times New Roman"/>
                <a:cs typeface="Times New Roman"/>
              </a:rPr>
              <a:t>it is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note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these findings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crucial issues </a:t>
            </a:r>
            <a:r>
              <a:rPr sz="1200" dirty="0">
                <a:latin typeface="Times New Roman"/>
                <a:cs typeface="Times New Roman"/>
              </a:rPr>
              <a:t>directly </a:t>
            </a:r>
            <a:r>
              <a:rPr sz="1200" spc="-5" dirty="0">
                <a:latin typeface="Times New Roman"/>
                <a:cs typeface="Times New Roman"/>
              </a:rPr>
              <a:t>associated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practical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CNC,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e.g.</a:t>
            </a:r>
            <a:r>
              <a:rPr sz="1200" i="1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biomedical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requiring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biocompatibility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such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drug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delivery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cellular </a:t>
            </a:r>
            <a:r>
              <a:rPr sz="1200" spc="-5" dirty="0">
                <a:latin typeface="Times New Roman"/>
                <a:cs typeface="Times New Roman"/>
              </a:rPr>
              <a:t>growth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2" y="421640"/>
            <a:ext cx="5428615" cy="933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61</a:t>
            </a: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-10" dirty="0">
                <a:latin typeface="Calibri"/>
                <a:cs typeface="Calibri"/>
              </a:rPr>
              <a:t>5.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185" dirty="0">
                <a:latin typeface="Calibri"/>
                <a:cs typeface="Calibri"/>
              </a:rPr>
              <a:t>REFERENCES</a:t>
            </a:r>
            <a:endParaRPr sz="1200" dirty="0">
              <a:latin typeface="Calibri"/>
              <a:cs typeface="Calibri"/>
            </a:endParaRPr>
          </a:p>
          <a:p>
            <a:pPr marL="283845" marR="10160" indent="-271780">
              <a:lnSpc>
                <a:spcPts val="2060"/>
              </a:lnSpc>
              <a:spcBef>
                <a:spcPts val="165"/>
              </a:spcBef>
            </a:pPr>
            <a:r>
              <a:rPr sz="1200" spc="-5" dirty="0">
                <a:latin typeface="Times New Roman"/>
                <a:cs typeface="Times New Roman"/>
              </a:rPr>
              <a:t>Atalla,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R.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H.,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Vanderhart,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L.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(1984).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Native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Cellulose: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Composite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Two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Distinct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 </a:t>
            </a:r>
            <a:r>
              <a:rPr sz="1200" dirty="0">
                <a:latin typeface="Times New Roman"/>
                <a:cs typeface="Times New Roman"/>
              </a:rPr>
              <a:t>Forms.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Science,</a:t>
            </a:r>
            <a:r>
              <a:rPr sz="1200" i="1" dirty="0">
                <a:latin typeface="Times New Roman"/>
                <a:cs typeface="Times New Roman"/>
              </a:rPr>
              <a:t> 223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283-285.</a:t>
            </a:r>
            <a:endParaRPr sz="1200" dirty="0">
              <a:latin typeface="Times New Roman"/>
              <a:cs typeface="Times New Roman"/>
            </a:endParaRPr>
          </a:p>
          <a:p>
            <a:pPr marL="283845" marR="10795" indent="-271780">
              <a:lnSpc>
                <a:spcPts val="206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Atkins,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E.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D.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T.,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Blackwell,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J.,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Litt,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H.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(1979).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Texture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crystallized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hydrazine.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Polymer,</a:t>
            </a:r>
            <a:r>
              <a:rPr sz="1200" i="1" dirty="0">
                <a:latin typeface="Times New Roman"/>
                <a:cs typeface="Times New Roman"/>
              </a:rPr>
              <a:t> 20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145-147.</a:t>
            </a:r>
            <a:endParaRPr sz="1200" dirty="0">
              <a:latin typeface="Times New Roman"/>
              <a:cs typeface="Times New Roman"/>
            </a:endParaRPr>
          </a:p>
          <a:p>
            <a:pPr marL="283845" marR="5080" indent="-271780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Battista,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O.A.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(1950).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Hydrolysis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crystallization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Industrial</a:t>
            </a:r>
            <a:r>
              <a:rPr sz="1200" i="1" spc="2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&amp;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Engineering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Chemistry,</a:t>
            </a:r>
            <a:r>
              <a:rPr sz="1200" i="1" dirty="0">
                <a:latin typeface="Times New Roman"/>
                <a:cs typeface="Times New Roman"/>
              </a:rPr>
              <a:t> 42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502-507.</a:t>
            </a:r>
            <a:endParaRPr sz="1200" dirty="0">
              <a:latin typeface="Times New Roman"/>
              <a:cs typeface="Times New Roman"/>
            </a:endParaRPr>
          </a:p>
          <a:p>
            <a:pPr marL="283845" marR="7620" indent="-271780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Battista,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O.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Coppick,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S.,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Howsmon,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J.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Morehead,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F.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F.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Sisson,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W.A.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(1956).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Level-off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degree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polymerization  -relation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polyphase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structure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endParaRPr sz="1200" dirty="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470"/>
              </a:spcBef>
            </a:pPr>
            <a:r>
              <a:rPr sz="1200" spc="-5" dirty="0">
                <a:latin typeface="Times New Roman"/>
                <a:cs typeface="Times New Roman"/>
              </a:rPr>
              <a:t>fibres. </a:t>
            </a:r>
            <a:r>
              <a:rPr sz="1200" i="1" dirty="0">
                <a:latin typeface="Times New Roman"/>
                <a:cs typeface="Times New Roman"/>
              </a:rPr>
              <a:t>Industrial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&amp;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Engineering</a:t>
            </a:r>
            <a:r>
              <a:rPr sz="1200" i="1" spc="-5" dirty="0">
                <a:latin typeface="Times New Roman"/>
                <a:cs typeface="Times New Roman"/>
              </a:rPr>
              <a:t> Chemistry,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48</a:t>
            </a:r>
            <a:r>
              <a:rPr sz="1200" dirty="0">
                <a:latin typeface="Times New Roman"/>
                <a:cs typeface="Times New Roman"/>
              </a:rPr>
              <a:t>, 333-335.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Beaumont,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M.,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45" dirty="0">
                <a:latin typeface="Times New Roman"/>
                <a:cs typeface="Times New Roman"/>
              </a:rPr>
              <a:t>Nypelo</a:t>
            </a:r>
            <a:r>
              <a:rPr sz="1800" spc="-67" baseline="2314" dirty="0">
                <a:latin typeface="Times New Roman"/>
                <a:cs typeface="Times New Roman"/>
              </a:rPr>
              <a:t>̈</a:t>
            </a:r>
            <a:r>
              <a:rPr sz="1800" spc="7" baseline="23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T.,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5" dirty="0">
                <a:latin typeface="Times New Roman"/>
                <a:cs typeface="Times New Roman"/>
              </a:rPr>
              <a:t>Ko</a:t>
            </a:r>
            <a:r>
              <a:rPr sz="1800" spc="-157" baseline="2314" dirty="0">
                <a:latin typeface="Times New Roman"/>
                <a:cs typeface="Times New Roman"/>
              </a:rPr>
              <a:t>̈</a:t>
            </a:r>
            <a:r>
              <a:rPr sz="1800" spc="517" baseline="23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nig,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J.,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Zirbs,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R.,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Opietnik,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M.,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Potthast,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Rosenau,</a:t>
            </a:r>
            <a:endParaRPr sz="1200" dirty="0">
              <a:latin typeface="Times New Roman"/>
              <a:cs typeface="Times New Roman"/>
            </a:endParaRPr>
          </a:p>
          <a:p>
            <a:pPr marL="283845" marR="9525">
              <a:lnSpc>
                <a:spcPct val="1433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T.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(2016).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Synthesis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redispersible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spherical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II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nanoparticles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decorated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carboxylate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groups.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Green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Chemistry,</a:t>
            </a:r>
            <a:r>
              <a:rPr sz="1200" i="1" dirty="0">
                <a:latin typeface="Times New Roman"/>
                <a:cs typeface="Times New Roman"/>
              </a:rPr>
              <a:t> 18</a:t>
            </a:r>
            <a:r>
              <a:rPr sz="1200" dirty="0">
                <a:latin typeface="Times New Roman"/>
                <a:cs typeface="Times New Roman"/>
              </a:rPr>
              <a:t>, 1465-1468.</a:t>
            </a:r>
          </a:p>
          <a:p>
            <a:pPr marL="283845" marR="7620" indent="-271780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Beck-Candanedo, S., </a:t>
            </a:r>
            <a:r>
              <a:rPr sz="1200" dirty="0">
                <a:latin typeface="Times New Roman"/>
                <a:cs typeface="Times New Roman"/>
              </a:rPr>
              <a:t>Roman, </a:t>
            </a:r>
            <a:r>
              <a:rPr sz="1200" spc="-5" dirty="0">
                <a:latin typeface="Times New Roman"/>
                <a:cs typeface="Times New Roman"/>
              </a:rPr>
              <a:t>M.,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Gray, D. G. (2005). Effect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reaction conditions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behavior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wood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nanocrystal</a:t>
            </a:r>
            <a:r>
              <a:rPr sz="1200" dirty="0">
                <a:latin typeface="Times New Roman"/>
                <a:cs typeface="Times New Roman"/>
              </a:rPr>
              <a:t> suspensions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Biomacromolecules, </a:t>
            </a:r>
            <a:r>
              <a:rPr sz="1200" i="1" dirty="0">
                <a:latin typeface="Times New Roman"/>
                <a:cs typeface="Times New Roman"/>
              </a:rPr>
              <a:t>6</a:t>
            </a:r>
            <a:r>
              <a:rPr sz="1200" dirty="0">
                <a:latin typeface="Times New Roman"/>
                <a:cs typeface="Times New Roman"/>
              </a:rPr>
              <a:t>, 1048-1054.</a:t>
            </a:r>
          </a:p>
          <a:p>
            <a:pPr marL="283845" indent="-271780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Belgacem,</a:t>
            </a:r>
            <a:r>
              <a:rPr sz="1200" spc="4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</a:t>
            </a:r>
            <a:r>
              <a:rPr sz="1200" spc="4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N.,</a:t>
            </a:r>
            <a:r>
              <a:rPr sz="1200" spc="43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Pizi,</a:t>
            </a:r>
            <a:r>
              <a:rPr sz="1200" spc="4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</a:t>
            </a:r>
            <a:r>
              <a:rPr sz="1200" spc="43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(2016).</a:t>
            </a:r>
            <a:r>
              <a:rPr sz="1200" spc="45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Lignocellulosic</a:t>
            </a:r>
            <a:r>
              <a:rPr sz="1200" spc="43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Fibers</a:t>
            </a:r>
            <a:r>
              <a:rPr sz="1200" spc="4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4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Wood</a:t>
            </a:r>
            <a:r>
              <a:rPr sz="1200" spc="4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Handbook:</a:t>
            </a:r>
            <a:endParaRPr sz="1200" dirty="0">
              <a:latin typeface="Times New Roman"/>
              <a:cs typeface="Times New Roman"/>
            </a:endParaRPr>
          </a:p>
          <a:p>
            <a:pPr marL="283845" marR="8890" algn="just">
              <a:lnSpc>
                <a:spcPct val="1435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Renewable</a:t>
            </a:r>
            <a:r>
              <a:rPr sz="1200" dirty="0">
                <a:latin typeface="Times New Roman"/>
                <a:cs typeface="Times New Roman"/>
              </a:rPr>
              <a:t> Materials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Today's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Environment.</a:t>
            </a:r>
            <a:r>
              <a:rPr sz="1200" dirty="0">
                <a:latin typeface="Times New Roman"/>
                <a:cs typeface="Times New Roman"/>
              </a:rPr>
              <a:t> John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Wiley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Sons/Scrivener </a:t>
            </a:r>
            <a:r>
              <a:rPr sz="1200" dirty="0">
                <a:latin typeface="Times New Roman"/>
                <a:cs typeface="Times New Roman"/>
              </a:rPr>
              <a:t> Publishin,</a:t>
            </a:r>
            <a:r>
              <a:rPr sz="1200" spc="-5" dirty="0">
                <a:latin typeface="Times New Roman"/>
                <a:cs typeface="Times New Roman"/>
              </a:rPr>
              <a:t> Hoboken/</a:t>
            </a:r>
            <a:r>
              <a:rPr sz="1200" dirty="0">
                <a:latin typeface="Times New Roman"/>
                <a:cs typeface="Times New Roman"/>
              </a:rPr>
              <a:t> Salem, </a:t>
            </a:r>
            <a:r>
              <a:rPr sz="1200" spc="-5" dirty="0">
                <a:latin typeface="Times New Roman"/>
                <a:cs typeface="Times New Roman"/>
              </a:rPr>
              <a:t>Massachusetts.</a:t>
            </a:r>
            <a:endParaRPr sz="1200" dirty="0">
              <a:latin typeface="Times New Roman"/>
              <a:cs typeface="Times New Roman"/>
            </a:endParaRPr>
          </a:p>
          <a:p>
            <a:pPr marL="283845" marR="10160" indent="-271780" algn="just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Bernstein, </a:t>
            </a:r>
            <a:r>
              <a:rPr sz="1200" dirty="0">
                <a:latin typeface="Times New Roman"/>
                <a:cs typeface="Times New Roman"/>
              </a:rPr>
              <a:t>J. </a:t>
            </a:r>
            <a:r>
              <a:rPr sz="1200" spc="-5" dirty="0">
                <a:latin typeface="Times New Roman"/>
                <a:cs typeface="Times New Roman"/>
              </a:rPr>
              <a:t>(2002). Polymorphism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molecular crystals. Clarendon Press Oxford, New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York.</a:t>
            </a:r>
            <a:endParaRPr sz="1200" dirty="0">
              <a:latin typeface="Times New Roman"/>
              <a:cs typeface="Times New Roman"/>
            </a:endParaRPr>
          </a:p>
          <a:p>
            <a:pPr marL="283845" marR="6350" indent="-271780" algn="just">
              <a:lnSpc>
                <a:spcPct val="1437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Bettaieb,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F.,</a:t>
            </a:r>
            <a:r>
              <a:rPr sz="1200" dirty="0">
                <a:latin typeface="Times New Roman"/>
                <a:cs typeface="Times New Roman"/>
              </a:rPr>
              <a:t> Khiari,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R.,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Dufresne,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Mhenni,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M.F.,</a:t>
            </a:r>
            <a:r>
              <a:rPr sz="1200" dirty="0">
                <a:latin typeface="Times New Roman"/>
                <a:cs typeface="Times New Roman"/>
              </a:rPr>
              <a:t> &amp;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Belgacem,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(2015).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thermal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Posidonia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oceanica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nanocrystal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reinforced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Carbohydrate</a:t>
            </a:r>
            <a:r>
              <a:rPr sz="1200" i="1" spc="-5" dirty="0">
                <a:latin typeface="Times New Roman"/>
                <a:cs typeface="Times New Roman"/>
              </a:rPr>
              <a:t> Polymers,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123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99-104.</a:t>
            </a:r>
            <a:endParaRPr sz="1200" dirty="0">
              <a:latin typeface="Times New Roman"/>
              <a:cs typeface="Times New Roman"/>
            </a:endParaRPr>
          </a:p>
          <a:p>
            <a:pPr marL="281940" marR="8255" indent="-269875" algn="just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Boerjan, </a:t>
            </a:r>
            <a:r>
              <a:rPr sz="1200" dirty="0">
                <a:latin typeface="Times New Roman"/>
                <a:cs typeface="Times New Roman"/>
              </a:rPr>
              <a:t>W., </a:t>
            </a:r>
            <a:r>
              <a:rPr sz="1200" spc="-5" dirty="0">
                <a:latin typeface="Times New Roman"/>
                <a:cs typeface="Times New Roman"/>
              </a:rPr>
              <a:t>Ralph, </a:t>
            </a:r>
            <a:r>
              <a:rPr sz="1200" dirty="0">
                <a:latin typeface="Times New Roman"/>
                <a:cs typeface="Times New Roman"/>
              </a:rPr>
              <a:t>J. &amp; </a:t>
            </a:r>
            <a:r>
              <a:rPr sz="1200" spc="-5" dirty="0">
                <a:latin typeface="Times New Roman"/>
                <a:cs typeface="Times New Roman"/>
              </a:rPr>
              <a:t>Baucher, M. (2003). Lignin </a:t>
            </a:r>
            <a:r>
              <a:rPr sz="1200" dirty="0">
                <a:latin typeface="Times New Roman"/>
                <a:cs typeface="Times New Roman"/>
              </a:rPr>
              <a:t>biosynthesis. </a:t>
            </a:r>
            <a:r>
              <a:rPr sz="1200" i="1" dirty="0">
                <a:latin typeface="Times New Roman"/>
                <a:cs typeface="Times New Roman"/>
              </a:rPr>
              <a:t>Annual </a:t>
            </a:r>
            <a:r>
              <a:rPr sz="1200" i="1" spc="-5" dirty="0">
                <a:latin typeface="Times New Roman"/>
                <a:cs typeface="Times New Roman"/>
              </a:rPr>
              <a:t>Review </a:t>
            </a:r>
            <a:r>
              <a:rPr sz="1200" i="1" dirty="0">
                <a:latin typeface="Times New Roman"/>
                <a:cs typeface="Times New Roman"/>
              </a:rPr>
              <a:t>of 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Plant</a:t>
            </a:r>
            <a:r>
              <a:rPr sz="1200" i="1" spc="-5" dirty="0">
                <a:latin typeface="Times New Roman"/>
                <a:cs typeface="Times New Roman"/>
              </a:rPr>
              <a:t> Biology,</a:t>
            </a:r>
            <a:r>
              <a:rPr sz="1200" i="1" dirty="0">
                <a:latin typeface="Times New Roman"/>
                <a:cs typeface="Times New Roman"/>
              </a:rPr>
              <a:t> 54</a:t>
            </a:r>
            <a:r>
              <a:rPr sz="1200" dirty="0">
                <a:latin typeface="Times New Roman"/>
                <a:cs typeface="Times New Roman"/>
              </a:rPr>
              <a:t>, 519 </a:t>
            </a:r>
            <a:r>
              <a:rPr sz="1200" spc="-5" dirty="0">
                <a:latin typeface="Times New Roman"/>
                <a:cs typeface="Times New Roman"/>
              </a:rPr>
              <a:t>-546.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45"/>
              </a:spcBef>
            </a:pPr>
            <a:r>
              <a:rPr sz="1200" spc="-5" dirty="0">
                <a:latin typeface="Times New Roman"/>
                <a:cs typeface="Times New Roman"/>
              </a:rPr>
              <a:t>Braconnot,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H.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(1819).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conversion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corps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ligneux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gomme,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sucre,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</a:t>
            </a:r>
          </a:p>
          <a:p>
            <a:pPr marL="12700" marR="5715" indent="271145" algn="r">
              <a:lnSpc>
                <a:spcPct val="143600"/>
              </a:lnSpc>
              <a:spcBef>
                <a:spcPts val="10"/>
              </a:spcBef>
              <a:tabLst>
                <a:tab pos="537845" algn="l"/>
                <a:tab pos="1224915" algn="l"/>
                <a:tab pos="1675764" algn="l"/>
                <a:tab pos="2370455" algn="l"/>
                <a:tab pos="3067685" algn="l"/>
                <a:tab pos="3441065" algn="l"/>
                <a:tab pos="4406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acide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d’une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nature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particulière,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moyen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l’acide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sulfurique;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conversion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même substance </a:t>
            </a:r>
            <a:r>
              <a:rPr sz="1200" spc="-5" dirty="0">
                <a:latin typeface="Times New Roman"/>
                <a:cs typeface="Times New Roman"/>
              </a:rPr>
              <a:t>ligneuse en </a:t>
            </a:r>
            <a:r>
              <a:rPr sz="1200" dirty="0">
                <a:latin typeface="Times New Roman"/>
                <a:cs typeface="Times New Roman"/>
              </a:rPr>
              <a:t>ulmine par la </a:t>
            </a:r>
            <a:r>
              <a:rPr sz="1200" spc="-5" dirty="0">
                <a:latin typeface="Times New Roman"/>
                <a:cs typeface="Times New Roman"/>
              </a:rPr>
              <a:t>potasse. </a:t>
            </a:r>
            <a:r>
              <a:rPr sz="1200" i="1" dirty="0">
                <a:latin typeface="Times New Roman"/>
                <a:cs typeface="Times New Roman"/>
              </a:rPr>
              <a:t>Annuaire de Chimie, 12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172-195.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Bras,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J.,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Viet,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D.,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Bruzzese,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C.,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Dufresne,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(2011).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Correlation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between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stiffness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sheets	prepared	from	cellulose	whiskers	and	nanoparticles	</a:t>
            </a:r>
            <a:r>
              <a:rPr sz="1200" dirty="0">
                <a:latin typeface="Times New Roman"/>
                <a:cs typeface="Times New Roman"/>
              </a:rPr>
              <a:t>dimensions</a:t>
            </a:r>
            <a:r>
              <a:rPr sz="1200" i="1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620"/>
              </a:spcBef>
            </a:pPr>
            <a:r>
              <a:rPr sz="1200" i="1" spc="-5" dirty="0">
                <a:latin typeface="Times New Roman"/>
                <a:cs typeface="Times New Roman"/>
              </a:rPr>
              <a:t>Carbohydrate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Polymers,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84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211-215.</a:t>
            </a:r>
            <a:endParaRPr sz="1200" dirty="0">
              <a:latin typeface="Times New Roman"/>
              <a:cs typeface="Times New Roman"/>
            </a:endParaRPr>
          </a:p>
          <a:p>
            <a:pPr marL="283845" marR="10160" indent="-271780" algn="just">
              <a:lnSpc>
                <a:spcPct val="1433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Brejnholt, S. M. (2010). Pectin. </a:t>
            </a:r>
            <a:r>
              <a:rPr sz="1200" spc="-10" dirty="0">
                <a:latin typeface="Times New Roman"/>
                <a:cs typeface="Times New Roman"/>
              </a:rPr>
              <a:t>In: </a:t>
            </a:r>
            <a:r>
              <a:rPr sz="1200" spc="-5" dirty="0">
                <a:latin typeface="Times New Roman"/>
                <a:cs typeface="Times New Roman"/>
              </a:rPr>
              <a:t>Imerso, A. </a:t>
            </a:r>
            <a:r>
              <a:rPr sz="1200" dirty="0">
                <a:latin typeface="Times New Roman"/>
                <a:cs typeface="Times New Roman"/>
              </a:rPr>
              <a:t>(eds).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Food </a:t>
            </a:r>
            <a:r>
              <a:rPr sz="1200" dirty="0">
                <a:latin typeface="Times New Roman"/>
                <a:cs typeface="Times New Roman"/>
              </a:rPr>
              <a:t>stabilizers, </a:t>
            </a:r>
            <a:r>
              <a:rPr sz="1200" spc="-5" dirty="0">
                <a:latin typeface="Times New Roman"/>
                <a:cs typeface="Times New Roman"/>
              </a:rPr>
              <a:t>thickeners and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gelling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agents. John </a:t>
            </a:r>
            <a:r>
              <a:rPr sz="1200" spc="-5" dirty="0">
                <a:latin typeface="Times New Roman"/>
                <a:cs typeface="Times New Roman"/>
              </a:rPr>
              <a:t>Wiley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Sons,</a:t>
            </a:r>
            <a:r>
              <a:rPr sz="1200" dirty="0">
                <a:latin typeface="Times New Roman"/>
                <a:cs typeface="Times New Roman"/>
              </a:rPr>
              <a:t> pp. 237-264.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5" y="421640"/>
            <a:ext cx="5427345" cy="933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62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283845" marR="5715" indent="-271780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Brinchi,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L.,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Cotana,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F.,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Fourtunati,</a:t>
            </a:r>
            <a:r>
              <a:rPr sz="1200" dirty="0">
                <a:latin typeface="Times New Roman"/>
                <a:cs typeface="Times New Roman"/>
              </a:rPr>
              <a:t> E.,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Kenny,</a:t>
            </a:r>
            <a:r>
              <a:rPr sz="1200" dirty="0">
                <a:latin typeface="Times New Roman"/>
                <a:cs typeface="Times New Roman"/>
              </a:rPr>
              <a:t> J.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(2013).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Production</a:t>
            </a:r>
            <a:r>
              <a:rPr sz="1200" dirty="0">
                <a:latin typeface="Times New Roman"/>
                <a:cs typeface="Times New Roman"/>
              </a:rPr>
              <a:t> of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nanocrystalline</a:t>
            </a:r>
            <a:r>
              <a:rPr sz="1200" dirty="0">
                <a:latin typeface="Times New Roman"/>
                <a:cs typeface="Times New Roman"/>
              </a:rPr>
              <a:t> 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lignocellulosic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biomass:</a:t>
            </a:r>
            <a:r>
              <a:rPr sz="1200" dirty="0">
                <a:latin typeface="Times New Roman"/>
                <a:cs typeface="Times New Roman"/>
              </a:rPr>
              <a:t> Technology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Carbohydrate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Polymers,</a:t>
            </a:r>
            <a:r>
              <a:rPr sz="1200" i="1" dirty="0">
                <a:latin typeface="Times New Roman"/>
                <a:cs typeface="Times New Roman"/>
              </a:rPr>
              <a:t> 94</a:t>
            </a:r>
            <a:r>
              <a:rPr sz="1200" dirty="0">
                <a:latin typeface="Times New Roman"/>
                <a:cs typeface="Times New Roman"/>
              </a:rPr>
              <a:t>, 154-169.</a:t>
            </a:r>
            <a:endParaRPr sz="1200">
              <a:latin typeface="Times New Roman"/>
              <a:cs typeface="Times New Roman"/>
            </a:endParaRPr>
          </a:p>
          <a:p>
            <a:pPr marL="283845" marR="5080" indent="-271780" algn="just">
              <a:lnSpc>
                <a:spcPct val="1433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Buléon, A., </a:t>
            </a:r>
            <a:r>
              <a:rPr sz="1200" dirty="0">
                <a:latin typeface="Times New Roman"/>
                <a:cs typeface="Times New Roman"/>
              </a:rPr>
              <a:t>&amp; Chanzy, </a:t>
            </a:r>
            <a:r>
              <a:rPr sz="1200" spc="-5" dirty="0">
                <a:latin typeface="Times New Roman"/>
                <a:cs typeface="Times New Roman"/>
              </a:rPr>
              <a:t>H. (1978). Single </a:t>
            </a:r>
            <a:r>
              <a:rPr sz="1200" dirty="0">
                <a:latin typeface="Times New Roman"/>
                <a:cs typeface="Times New Roman"/>
              </a:rPr>
              <a:t>crystals of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spc="-15" dirty="0">
                <a:latin typeface="Times New Roman"/>
                <a:cs typeface="Times New Roman"/>
              </a:rPr>
              <a:t>II. </a:t>
            </a:r>
            <a:r>
              <a:rPr sz="1200" i="1" dirty="0">
                <a:latin typeface="Times New Roman"/>
                <a:cs typeface="Times New Roman"/>
              </a:rPr>
              <a:t>Journal of </a:t>
            </a:r>
            <a:r>
              <a:rPr sz="1200" i="1" spc="-5" dirty="0">
                <a:latin typeface="Times New Roman"/>
                <a:cs typeface="Times New Roman"/>
              </a:rPr>
              <a:t>Polymer 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Science, </a:t>
            </a:r>
            <a:r>
              <a:rPr sz="1200" i="1" dirty="0">
                <a:latin typeface="Times New Roman"/>
                <a:cs typeface="Times New Roman"/>
              </a:rPr>
              <a:t>16</a:t>
            </a:r>
            <a:r>
              <a:rPr sz="1200" dirty="0">
                <a:latin typeface="Times New Roman"/>
                <a:cs typeface="Times New Roman"/>
              </a:rPr>
              <a:t>, 833-839.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35"/>
              </a:spcBef>
            </a:pPr>
            <a:r>
              <a:rPr sz="1200" spc="-5" dirty="0">
                <a:latin typeface="Times New Roman"/>
                <a:cs typeface="Times New Roman"/>
              </a:rPr>
              <a:t>Campbell,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(2010).</a:t>
            </a:r>
            <a:r>
              <a:rPr sz="1200" spc="3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Structural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Composite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Materials.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International.</a:t>
            </a:r>
            <a:endParaRPr sz="1200">
              <a:latin typeface="Times New Roman"/>
              <a:cs typeface="Times New Roman"/>
            </a:endParaRPr>
          </a:p>
          <a:p>
            <a:pPr marL="283845" marR="5080" indent="-271780" algn="just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Canale-Parola, </a:t>
            </a:r>
            <a:r>
              <a:rPr sz="1200" dirty="0">
                <a:latin typeface="Times New Roman"/>
                <a:cs typeface="Times New Roman"/>
              </a:rPr>
              <a:t>E. (1970). Biology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sugar-fermenting </a:t>
            </a:r>
            <a:r>
              <a:rPr sz="1200" spc="-5" dirty="0">
                <a:latin typeface="Times New Roman"/>
                <a:cs typeface="Times New Roman"/>
              </a:rPr>
              <a:t>Sarcinae. </a:t>
            </a:r>
            <a:r>
              <a:rPr sz="1200" i="1" spc="-5" dirty="0">
                <a:latin typeface="Times New Roman"/>
                <a:cs typeface="Times New Roman"/>
              </a:rPr>
              <a:t>Bacteriological 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Reviews, </a:t>
            </a:r>
            <a:r>
              <a:rPr sz="1200" i="1" dirty="0">
                <a:latin typeface="Times New Roman"/>
                <a:cs typeface="Times New Roman"/>
              </a:rPr>
              <a:t>34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82-97.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45"/>
              </a:spcBef>
            </a:pPr>
            <a:r>
              <a:rPr sz="1200" spc="-5" dirty="0">
                <a:latin typeface="Times New Roman"/>
                <a:cs typeface="Times New Roman"/>
              </a:rPr>
              <a:t>Célino,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Fréour,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S.,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Jacquemin,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F.,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Casari,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P.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(2013).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hygroscopic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behavior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marL="283845" algn="just">
              <a:lnSpc>
                <a:spcPct val="100000"/>
              </a:lnSpc>
              <a:spcBef>
                <a:spcPts val="640"/>
              </a:spcBef>
            </a:pPr>
            <a:r>
              <a:rPr sz="1200" dirty="0">
                <a:latin typeface="Times New Roman"/>
                <a:cs typeface="Times New Roman"/>
              </a:rPr>
              <a:t>plant</a:t>
            </a:r>
            <a:r>
              <a:rPr sz="1200" spc="-5" dirty="0">
                <a:latin typeface="Times New Roman"/>
                <a:cs typeface="Times New Roman"/>
              </a:rPr>
              <a:t> fibers:</a:t>
            </a:r>
            <a:r>
              <a:rPr sz="1200" dirty="0">
                <a:latin typeface="Times New Roman"/>
                <a:cs typeface="Times New Roman"/>
              </a:rPr>
              <a:t> a </a:t>
            </a:r>
            <a:r>
              <a:rPr sz="1200" spc="-5" dirty="0">
                <a:latin typeface="Times New Roman"/>
                <a:cs typeface="Times New Roman"/>
              </a:rPr>
              <a:t>review.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Frontiers in </a:t>
            </a:r>
            <a:r>
              <a:rPr sz="1200" i="1" spc="-5" dirty="0">
                <a:latin typeface="Times New Roman"/>
                <a:cs typeface="Times New Roman"/>
              </a:rPr>
              <a:t>Chemistry,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, 43.</a:t>
            </a:r>
            <a:endParaRPr sz="1200">
              <a:latin typeface="Times New Roman"/>
              <a:cs typeface="Times New Roman"/>
            </a:endParaRPr>
          </a:p>
          <a:p>
            <a:pPr marL="283845" marR="5080" indent="-271780" algn="just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Chanzy, H. D., </a:t>
            </a:r>
            <a:r>
              <a:rPr sz="1200" dirty="0">
                <a:latin typeface="Times New Roman"/>
                <a:cs typeface="Times New Roman"/>
              </a:rPr>
              <a:t>&amp; Roche, E. J. </a:t>
            </a:r>
            <a:r>
              <a:rPr sz="1200" spc="-5" dirty="0">
                <a:latin typeface="Times New Roman"/>
                <a:cs typeface="Times New Roman"/>
              </a:rPr>
              <a:t>(1976). Fibrous </a:t>
            </a:r>
            <a:r>
              <a:rPr sz="1200" dirty="0">
                <a:latin typeface="Times New Roman"/>
                <a:cs typeface="Times New Roman"/>
              </a:rPr>
              <a:t>transformation of </a:t>
            </a:r>
            <a:r>
              <a:rPr sz="1200" i="1" dirty="0">
                <a:latin typeface="Times New Roman"/>
                <a:cs typeface="Times New Roman"/>
              </a:rPr>
              <a:t>Valonia </a:t>
            </a:r>
            <a:r>
              <a:rPr sz="1200" dirty="0">
                <a:latin typeface="Times New Roman"/>
                <a:cs typeface="Times New Roman"/>
              </a:rPr>
              <a:t>cellulose I into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II.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Applied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Polymer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Symposium,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28</a:t>
            </a:r>
            <a:r>
              <a:rPr sz="1200" dirty="0">
                <a:latin typeface="Times New Roman"/>
                <a:cs typeface="Times New Roman"/>
              </a:rPr>
              <a:t>, 701-711.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45"/>
              </a:spcBef>
            </a:pPr>
            <a:r>
              <a:rPr sz="1200" spc="-5" dirty="0">
                <a:latin typeface="Times New Roman"/>
                <a:cs typeface="Times New Roman"/>
              </a:rPr>
              <a:t>Chen,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H.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(2014).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Biotechnology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lignocellulose: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theory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practice.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Chemical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Industry</a:t>
            </a:r>
            <a:endParaRPr sz="1200">
              <a:latin typeface="Times New Roman"/>
              <a:cs typeface="Times New Roman"/>
            </a:endParaRPr>
          </a:p>
          <a:p>
            <a:pPr marL="281940" algn="just">
              <a:lnSpc>
                <a:spcPct val="100000"/>
              </a:lnSpc>
              <a:spcBef>
                <a:spcPts val="635"/>
              </a:spcBef>
            </a:pPr>
            <a:r>
              <a:rPr sz="1200" spc="-5" dirty="0">
                <a:latin typeface="Times New Roman"/>
                <a:cs typeface="Times New Roman"/>
              </a:rPr>
              <a:t>Press,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Beijing.</a:t>
            </a:r>
            <a:endParaRPr sz="1200">
              <a:latin typeface="Times New Roman"/>
              <a:cs typeface="Times New Roman"/>
            </a:endParaRPr>
          </a:p>
          <a:p>
            <a:pPr marL="283845" indent="-271780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Cheng,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M.,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Qin,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Z.,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Liu,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Y.,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Qin,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Y.,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Li,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T.,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Chen,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L.,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Zhu,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(2014).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Efficient</a:t>
            </a:r>
            <a:endParaRPr sz="1200">
              <a:latin typeface="Times New Roman"/>
              <a:cs typeface="Times New Roman"/>
            </a:endParaRPr>
          </a:p>
          <a:p>
            <a:pPr marL="283845" marR="8255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extraction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carboxylated spherical </a:t>
            </a:r>
            <a:r>
              <a:rPr sz="1200" dirty="0">
                <a:latin typeface="Times New Roman"/>
                <a:cs typeface="Times New Roman"/>
              </a:rPr>
              <a:t>cellulose </a:t>
            </a:r>
            <a:r>
              <a:rPr sz="1200" spc="-5" dirty="0">
                <a:latin typeface="Times New Roman"/>
                <a:cs typeface="Times New Roman"/>
              </a:rPr>
              <a:t>nanocrystals </a:t>
            </a:r>
            <a:r>
              <a:rPr sz="1200" dirty="0">
                <a:latin typeface="Times New Roman"/>
                <a:cs typeface="Times New Roman"/>
              </a:rPr>
              <a:t>with narrow distribution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through hydrolysis </a:t>
            </a:r>
            <a:r>
              <a:rPr sz="1200" dirty="0">
                <a:latin typeface="Times New Roman"/>
                <a:cs typeface="Times New Roman"/>
              </a:rPr>
              <a:t>of lyocell </a:t>
            </a:r>
            <a:r>
              <a:rPr sz="1200" spc="-5" dirty="0">
                <a:latin typeface="Times New Roman"/>
                <a:cs typeface="Times New Roman"/>
              </a:rPr>
              <a:t>fibers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using ammonium </a:t>
            </a:r>
            <a:r>
              <a:rPr sz="1200" spc="-5" dirty="0">
                <a:latin typeface="Times New Roman"/>
                <a:cs typeface="Times New Roman"/>
              </a:rPr>
              <a:t>persulfate as an oxidant.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Journal</a:t>
            </a:r>
            <a:r>
              <a:rPr sz="1200" i="1" dirty="0">
                <a:latin typeface="Times New Roman"/>
                <a:cs typeface="Times New Roman"/>
              </a:rPr>
              <a:t> of </a:t>
            </a:r>
            <a:r>
              <a:rPr sz="1200" i="1" spc="-5" dirty="0">
                <a:latin typeface="Times New Roman"/>
                <a:cs typeface="Times New Roman"/>
              </a:rPr>
              <a:t>Materials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Chemistry</a:t>
            </a:r>
            <a:r>
              <a:rPr sz="1200" i="1" dirty="0">
                <a:latin typeface="Times New Roman"/>
                <a:cs typeface="Times New Roman"/>
              </a:rPr>
              <a:t> A, </a:t>
            </a:r>
            <a:r>
              <a:rPr sz="1200" i="1" spc="-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251-258.</a:t>
            </a:r>
            <a:endParaRPr sz="1200">
              <a:latin typeface="Times New Roman"/>
              <a:cs typeface="Times New Roman"/>
            </a:endParaRPr>
          </a:p>
          <a:p>
            <a:pPr marL="281940" marR="8890" indent="-269875" algn="just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Cherubini,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(2010).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biorefinery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concept: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using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biomass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instead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oil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producing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energy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chemicals.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Energy Conversion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and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Management,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51</a:t>
            </a:r>
            <a:r>
              <a:rPr sz="1200" dirty="0">
                <a:latin typeface="Times New Roman"/>
                <a:cs typeface="Times New Roman"/>
              </a:rPr>
              <a:t>, 1412-1421.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latin typeface="Times New Roman"/>
                <a:cs typeface="Times New Roman"/>
              </a:rPr>
              <a:t>Cintrón,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M.S.,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Johnson,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G.P.,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French,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(2011).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Young’s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modulus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calculations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endParaRPr sz="12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635"/>
              </a:spcBef>
            </a:pP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mm3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quantum </a:t>
            </a:r>
            <a:r>
              <a:rPr sz="1200" spc="-5" dirty="0">
                <a:latin typeface="Times New Roman"/>
                <a:cs typeface="Times New Roman"/>
              </a:rPr>
              <a:t>mechanics.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Cellulose, 18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505-516.</a:t>
            </a:r>
            <a:endParaRPr sz="1200">
              <a:latin typeface="Times New Roman"/>
              <a:cs typeface="Times New Roman"/>
            </a:endParaRPr>
          </a:p>
          <a:p>
            <a:pPr marL="281940" indent="-269875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Cousins,</a:t>
            </a:r>
            <a:r>
              <a:rPr sz="1200" spc="5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S.</a:t>
            </a:r>
            <a:r>
              <a:rPr sz="1200" spc="5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K.</a:t>
            </a:r>
            <a:r>
              <a:rPr sz="1200" spc="5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4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Brown,</a:t>
            </a:r>
            <a:r>
              <a:rPr sz="1200" spc="5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R.</a:t>
            </a:r>
            <a:r>
              <a:rPr sz="1200" spc="5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</a:t>
            </a:r>
            <a:r>
              <a:rPr sz="1200" spc="5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Jr.</a:t>
            </a:r>
            <a:r>
              <a:rPr sz="1200" spc="5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(1995).</a:t>
            </a:r>
            <a:r>
              <a:rPr sz="1200" spc="5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5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4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microfibril</a:t>
            </a:r>
            <a:r>
              <a:rPr sz="1200" spc="5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assembly:</a:t>
            </a:r>
            <a:endParaRPr sz="1200">
              <a:latin typeface="Times New Roman"/>
              <a:cs typeface="Times New Roman"/>
            </a:endParaRPr>
          </a:p>
          <a:p>
            <a:pPr marL="281940" marR="8890">
              <a:lnSpc>
                <a:spcPct val="1433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computational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molecular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energy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analysis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favours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bonding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van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Waals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forces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initial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step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crystallization.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Polymer,</a:t>
            </a:r>
            <a:r>
              <a:rPr sz="1200" i="1" dirty="0">
                <a:latin typeface="Times New Roman"/>
                <a:cs typeface="Times New Roman"/>
              </a:rPr>
              <a:t> 36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3885-3888.</a:t>
            </a:r>
            <a:endParaRPr sz="1200">
              <a:latin typeface="Times New Roman"/>
              <a:cs typeface="Times New Roman"/>
            </a:endParaRPr>
          </a:p>
          <a:p>
            <a:pPr marL="283845" marR="8890" indent="-271780" algn="just">
              <a:lnSpc>
                <a:spcPct val="143900"/>
              </a:lnSpc>
            </a:pPr>
            <a:r>
              <a:rPr sz="1200" dirty="0">
                <a:latin typeface="Times New Roman"/>
                <a:cs typeface="Times New Roman"/>
              </a:rPr>
              <a:t>Cousins, </a:t>
            </a:r>
            <a:r>
              <a:rPr sz="1200" spc="-5" dirty="0">
                <a:latin typeface="Times New Roman"/>
                <a:cs typeface="Times New Roman"/>
              </a:rPr>
              <a:t>S. K.,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Brown, </a:t>
            </a:r>
            <a:r>
              <a:rPr sz="1200" dirty="0">
                <a:latin typeface="Times New Roman"/>
                <a:cs typeface="Times New Roman"/>
              </a:rPr>
              <a:t>R. </a:t>
            </a:r>
            <a:r>
              <a:rPr sz="1200" spc="-5" dirty="0">
                <a:latin typeface="Times New Roman"/>
                <a:cs typeface="Times New Roman"/>
              </a:rPr>
              <a:t>M. (1997). </a:t>
            </a:r>
            <a:r>
              <a:rPr sz="1200" dirty="0">
                <a:latin typeface="Times New Roman"/>
                <a:cs typeface="Times New Roman"/>
              </a:rPr>
              <a:t>X-ray </a:t>
            </a:r>
            <a:r>
              <a:rPr sz="1200" spc="-5" dirty="0">
                <a:latin typeface="Times New Roman"/>
                <a:cs typeface="Times New Roman"/>
              </a:rPr>
              <a:t>diffraction and ultrastructural analyses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dye-altered </a:t>
            </a:r>
            <a:r>
              <a:rPr sz="1200" dirty="0">
                <a:latin typeface="Times New Roman"/>
                <a:cs typeface="Times New Roman"/>
              </a:rPr>
              <a:t>celluloses support </a:t>
            </a:r>
            <a:r>
              <a:rPr sz="1200" spc="-5" dirty="0">
                <a:latin typeface="Times New Roman"/>
                <a:cs typeface="Times New Roman"/>
              </a:rPr>
              <a:t>van </a:t>
            </a:r>
            <a:r>
              <a:rPr sz="1200" dirty="0">
                <a:latin typeface="Times New Roman"/>
                <a:cs typeface="Times New Roman"/>
              </a:rPr>
              <a:t>der </a:t>
            </a:r>
            <a:r>
              <a:rPr sz="1200" spc="-5" dirty="0">
                <a:latin typeface="Times New Roman"/>
                <a:cs typeface="Times New Roman"/>
              </a:rPr>
              <a:t>Waals </a:t>
            </a:r>
            <a:r>
              <a:rPr sz="1200" dirty="0">
                <a:latin typeface="Times New Roman"/>
                <a:cs typeface="Times New Roman"/>
              </a:rPr>
              <a:t>forces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initial </a:t>
            </a:r>
            <a:r>
              <a:rPr sz="1200" dirty="0">
                <a:latin typeface="Times New Roman"/>
                <a:cs typeface="Times New Roman"/>
              </a:rPr>
              <a:t>step in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crystallization</a:t>
            </a:r>
            <a:r>
              <a:rPr sz="1200" i="1" spc="-5" dirty="0">
                <a:latin typeface="Times New Roman"/>
                <a:cs typeface="Times New Roman"/>
              </a:rPr>
              <a:t>.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Polymer,</a:t>
            </a:r>
            <a:r>
              <a:rPr sz="1200" i="1" dirty="0">
                <a:latin typeface="Times New Roman"/>
                <a:cs typeface="Times New Roman"/>
              </a:rPr>
              <a:t> 38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897-902.</a:t>
            </a:r>
            <a:endParaRPr sz="1200">
              <a:latin typeface="Times New Roman"/>
              <a:cs typeface="Times New Roman"/>
            </a:endParaRPr>
          </a:p>
          <a:p>
            <a:pPr marL="283845" marR="8255" indent="-271780" algn="just">
              <a:lnSpc>
                <a:spcPct val="143300"/>
              </a:lnSpc>
            </a:pPr>
            <a:r>
              <a:rPr sz="1200" dirty="0">
                <a:latin typeface="Times New Roman"/>
                <a:cs typeface="Times New Roman"/>
              </a:rPr>
              <a:t>da </a:t>
            </a:r>
            <a:r>
              <a:rPr sz="1200" spc="-5" dirty="0">
                <a:latin typeface="Times New Roman"/>
                <a:cs typeface="Times New Roman"/>
              </a:rPr>
              <a:t>Silva, </a:t>
            </a:r>
            <a:r>
              <a:rPr sz="1200" spc="-10" dirty="0">
                <a:latin typeface="Times New Roman"/>
                <a:cs typeface="Times New Roman"/>
              </a:rPr>
              <a:t>I. </a:t>
            </a:r>
            <a:r>
              <a:rPr sz="1200" spc="-5" dirty="0">
                <a:latin typeface="Times New Roman"/>
                <a:cs typeface="Times New Roman"/>
              </a:rPr>
              <a:t>S.V., </a:t>
            </a:r>
            <a:r>
              <a:rPr sz="1200" dirty="0">
                <a:latin typeface="Times New Roman"/>
                <a:cs typeface="Times New Roman"/>
              </a:rPr>
              <a:t>Flauzino Neto, W. </a:t>
            </a:r>
            <a:r>
              <a:rPr sz="1200" spc="-5" dirty="0">
                <a:latin typeface="Times New Roman"/>
                <a:cs typeface="Times New Roman"/>
              </a:rPr>
              <a:t>P., Silvério, H. A., Pasquini, D., Andrade, M. Z.,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Otaguro,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H.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(2015).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Mechanical,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thermal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barrier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pectin/cellulose</a:t>
            </a:r>
            <a:endParaRPr sz="1200">
              <a:latin typeface="Times New Roman"/>
              <a:cs typeface="Times New Roman"/>
            </a:endParaRPr>
          </a:p>
          <a:p>
            <a:pPr marL="283845" marR="10160" algn="just">
              <a:lnSpc>
                <a:spcPct val="1433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nanocrystal </a:t>
            </a:r>
            <a:r>
              <a:rPr sz="1200" dirty="0">
                <a:latin typeface="Times New Roman"/>
                <a:cs typeface="Times New Roman"/>
              </a:rPr>
              <a:t>nanocomposite films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their </a:t>
            </a:r>
            <a:r>
              <a:rPr sz="1200" spc="-5" dirty="0">
                <a:latin typeface="Times New Roman"/>
                <a:cs typeface="Times New Roman"/>
              </a:rPr>
              <a:t>effect </a:t>
            </a:r>
            <a:r>
              <a:rPr sz="1200" dirty="0">
                <a:latin typeface="Times New Roman"/>
                <a:cs typeface="Times New Roman"/>
              </a:rPr>
              <a:t>on the storability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strawberries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i="1" spc="-5" dirty="0">
                <a:latin typeface="Times New Roman"/>
                <a:cs typeface="Times New Roman"/>
              </a:rPr>
              <a:t>Fragaria</a:t>
            </a:r>
            <a:r>
              <a:rPr sz="1200" i="1" dirty="0">
                <a:latin typeface="Times New Roman"/>
                <a:cs typeface="Times New Roman"/>
              </a:rPr>
              <a:t> ananassa</a:t>
            </a:r>
            <a:r>
              <a:rPr sz="1200" dirty="0">
                <a:latin typeface="Times New Roman"/>
                <a:cs typeface="Times New Roman"/>
              </a:rPr>
              <a:t>).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Polymer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Advanced</a:t>
            </a:r>
            <a:r>
              <a:rPr sz="1200" i="1" dirty="0">
                <a:latin typeface="Times New Roman"/>
                <a:cs typeface="Times New Roman"/>
              </a:rPr>
              <a:t> Technologies. </a:t>
            </a:r>
            <a:r>
              <a:rPr sz="1200" dirty="0">
                <a:latin typeface="Times New Roman"/>
                <a:cs typeface="Times New Roman"/>
              </a:rPr>
              <a:t>doi: 10.1002/pat.3734.</a:t>
            </a:r>
            <a:endParaRPr sz="1200">
              <a:latin typeface="Times New Roman"/>
              <a:cs typeface="Times New Roman"/>
            </a:endParaRPr>
          </a:p>
          <a:p>
            <a:pPr marL="283845" marR="10160" indent="-271780" algn="just">
              <a:lnSpc>
                <a:spcPct val="1433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Gennes, P.G. </a:t>
            </a:r>
            <a:r>
              <a:rPr sz="1200" dirty="0">
                <a:latin typeface="Times New Roman"/>
                <a:cs typeface="Times New Roman"/>
              </a:rPr>
              <a:t>(1976).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relation between percolation </a:t>
            </a:r>
            <a:r>
              <a:rPr sz="1200" dirty="0">
                <a:latin typeface="Times New Roman"/>
                <a:cs typeface="Times New Roman"/>
              </a:rPr>
              <a:t>theory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elasticity of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gels.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Journal</a:t>
            </a:r>
            <a:r>
              <a:rPr sz="1200" i="1" dirty="0">
                <a:latin typeface="Times New Roman"/>
                <a:cs typeface="Times New Roman"/>
              </a:rPr>
              <a:t> of Physical </a:t>
            </a:r>
            <a:r>
              <a:rPr sz="1200" i="1" spc="-5" dirty="0">
                <a:latin typeface="Times New Roman"/>
                <a:cs typeface="Times New Roman"/>
              </a:rPr>
              <a:t>Chemistry Letters,</a:t>
            </a:r>
            <a:r>
              <a:rPr sz="1200" i="1" dirty="0">
                <a:latin typeface="Times New Roman"/>
                <a:cs typeface="Times New Roman"/>
              </a:rPr>
              <a:t> 37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l-2.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9" y="421640"/>
            <a:ext cx="5427980" cy="880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63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281940" marR="7620" indent="-269875" algn="just">
              <a:lnSpc>
                <a:spcPct val="144300"/>
              </a:lnSpc>
            </a:pP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Rosa, </a:t>
            </a:r>
            <a:r>
              <a:rPr sz="1200" dirty="0">
                <a:latin typeface="Times New Roman"/>
                <a:cs typeface="Times New Roman"/>
              </a:rPr>
              <a:t>C., &amp; Auriemma, </a:t>
            </a:r>
            <a:r>
              <a:rPr sz="1200" spc="-10" dirty="0">
                <a:latin typeface="Times New Roman"/>
                <a:cs typeface="Times New Roman"/>
              </a:rPr>
              <a:t>F. </a:t>
            </a:r>
            <a:r>
              <a:rPr sz="1200" spc="-5" dirty="0">
                <a:latin typeface="Times New Roman"/>
                <a:cs typeface="Times New Roman"/>
              </a:rPr>
              <a:t>(2013). Crystals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Crystallinity </a:t>
            </a:r>
            <a:r>
              <a:rPr sz="1200" dirty="0">
                <a:latin typeface="Times New Roman"/>
                <a:cs typeface="Times New Roman"/>
              </a:rPr>
              <a:t>in Polymers: </a:t>
            </a:r>
            <a:r>
              <a:rPr sz="1200" spc="-5" dirty="0">
                <a:latin typeface="Times New Roman"/>
                <a:cs typeface="Times New Roman"/>
              </a:rPr>
              <a:t>Diffraction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Analysis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Ordered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Disordered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Crystals.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John Wiley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Sons,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Hoboken.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Delmer,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D.P.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Amor,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(1995).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biosynthesis.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Plant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Cell,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7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987-1000.</a:t>
            </a:r>
            <a:endParaRPr sz="1200">
              <a:latin typeface="Times New Roman"/>
              <a:cs typeface="Times New Roman"/>
            </a:endParaRPr>
          </a:p>
          <a:p>
            <a:pPr marL="281940" marR="6350" indent="-269875" algn="just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Ding, S., Zhao, S.,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Zeng, Y. (2014). </a:t>
            </a:r>
            <a:r>
              <a:rPr sz="1200" dirty="0">
                <a:latin typeface="Times New Roman"/>
                <a:cs typeface="Times New Roman"/>
              </a:rPr>
              <a:t>Size, </a:t>
            </a:r>
            <a:r>
              <a:rPr sz="1200" spc="-5" dirty="0">
                <a:latin typeface="Times New Roman"/>
                <a:cs typeface="Times New Roman"/>
              </a:rPr>
              <a:t>shape, and arrangement </a:t>
            </a:r>
            <a:r>
              <a:rPr sz="1200" dirty="0">
                <a:latin typeface="Times New Roman"/>
                <a:cs typeface="Times New Roman"/>
              </a:rPr>
              <a:t>of native cellulose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fibrils</a:t>
            </a:r>
            <a:r>
              <a:rPr sz="1200" dirty="0">
                <a:latin typeface="Times New Roman"/>
                <a:cs typeface="Times New Roman"/>
              </a:rPr>
              <a:t> in maize</a:t>
            </a:r>
            <a:r>
              <a:rPr sz="1200" spc="-5" dirty="0">
                <a:latin typeface="Times New Roman"/>
                <a:cs typeface="Times New Roman"/>
              </a:rPr>
              <a:t> cell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walls.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Cellulose,</a:t>
            </a:r>
            <a:r>
              <a:rPr sz="1200" i="1" dirty="0">
                <a:latin typeface="Times New Roman"/>
                <a:cs typeface="Times New Roman"/>
              </a:rPr>
              <a:t> 21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863-871.</a:t>
            </a:r>
            <a:endParaRPr sz="1200">
              <a:latin typeface="Times New Roman"/>
              <a:cs typeface="Times New Roman"/>
            </a:endParaRPr>
          </a:p>
          <a:p>
            <a:pPr marL="283845" marR="5080" indent="-271780" algn="just">
              <a:lnSpc>
                <a:spcPct val="1433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Dinwoodie,</a:t>
            </a:r>
            <a:r>
              <a:rPr sz="1200" dirty="0">
                <a:latin typeface="Times New Roman"/>
                <a:cs typeface="Times New Roman"/>
              </a:rPr>
              <a:t> J.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(1975).</a:t>
            </a:r>
            <a:r>
              <a:rPr sz="1200" dirty="0">
                <a:latin typeface="Times New Roman"/>
                <a:cs typeface="Times New Roman"/>
              </a:rPr>
              <a:t> Timber-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review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structure-mechanical</a:t>
            </a:r>
            <a:r>
              <a:rPr sz="1200" dirty="0">
                <a:latin typeface="Times New Roman"/>
                <a:cs typeface="Times New Roman"/>
              </a:rPr>
              <a:t> property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relationship.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Journal</a:t>
            </a:r>
            <a:r>
              <a:rPr sz="1200" i="1" dirty="0">
                <a:latin typeface="Times New Roman"/>
                <a:cs typeface="Times New Roman"/>
              </a:rPr>
              <a:t> of </a:t>
            </a:r>
            <a:r>
              <a:rPr sz="1200" i="1" spc="-5" dirty="0">
                <a:latin typeface="Times New Roman"/>
                <a:cs typeface="Times New Roman"/>
              </a:rPr>
              <a:t>Microscopy,</a:t>
            </a:r>
            <a:r>
              <a:rPr sz="1200" i="1" dirty="0">
                <a:latin typeface="Times New Roman"/>
                <a:cs typeface="Times New Roman"/>
              </a:rPr>
              <a:t> 104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3-32.</a:t>
            </a:r>
            <a:endParaRPr sz="1200">
              <a:latin typeface="Times New Roman"/>
              <a:cs typeface="Times New Roman"/>
            </a:endParaRPr>
          </a:p>
          <a:p>
            <a:pPr marL="281940" marR="8255" indent="-269875" algn="just">
              <a:lnSpc>
                <a:spcPct val="1439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Djahedi, </a:t>
            </a:r>
            <a:r>
              <a:rPr sz="1200" dirty="0">
                <a:latin typeface="Times New Roman"/>
                <a:cs typeface="Times New Roman"/>
              </a:rPr>
              <a:t>C., </a:t>
            </a:r>
            <a:r>
              <a:rPr sz="1200" spc="-5" dirty="0">
                <a:latin typeface="Times New Roman"/>
                <a:cs typeface="Times New Roman"/>
              </a:rPr>
              <a:t>Bergenstrahle-Wohlert, M., Berglund, </a:t>
            </a:r>
            <a:r>
              <a:rPr sz="1200" spc="-15" dirty="0">
                <a:latin typeface="Times New Roman"/>
                <a:cs typeface="Times New Roman"/>
              </a:rPr>
              <a:t>L. </a:t>
            </a:r>
            <a:r>
              <a:rPr sz="1200" spc="-5" dirty="0">
                <a:latin typeface="Times New Roman"/>
                <a:cs typeface="Times New Roman"/>
              </a:rPr>
              <a:t>A.,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Wohlert, </a:t>
            </a:r>
            <a:r>
              <a:rPr sz="1200" dirty="0">
                <a:latin typeface="Times New Roman"/>
                <a:cs typeface="Times New Roman"/>
              </a:rPr>
              <a:t>J., </a:t>
            </a:r>
            <a:r>
              <a:rPr sz="1200" spc="-5" dirty="0">
                <a:latin typeface="Times New Roman"/>
                <a:cs typeface="Times New Roman"/>
              </a:rPr>
              <a:t>(2016). </a:t>
            </a:r>
            <a:r>
              <a:rPr sz="1200" dirty="0">
                <a:latin typeface="Times New Roman"/>
                <a:cs typeface="Times New Roman"/>
              </a:rPr>
              <a:t>Role of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dirty="0">
                <a:latin typeface="Times New Roman"/>
                <a:cs typeface="Times New Roman"/>
              </a:rPr>
              <a:t> bonding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deformation: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leverage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effect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analyzed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molecular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modeling.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Cellulose,</a:t>
            </a:r>
            <a:r>
              <a:rPr sz="1200" i="1" dirty="0">
                <a:latin typeface="Times New Roman"/>
                <a:cs typeface="Times New Roman"/>
              </a:rPr>
              <a:t> 23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2315-2323.</a:t>
            </a:r>
            <a:endParaRPr sz="1200">
              <a:latin typeface="Times New Roman"/>
              <a:cs typeface="Times New Roman"/>
            </a:endParaRPr>
          </a:p>
          <a:p>
            <a:pPr marL="281940" indent="-269875" algn="just">
              <a:lnSpc>
                <a:spcPct val="100000"/>
              </a:lnSpc>
              <a:spcBef>
                <a:spcPts val="620"/>
              </a:spcBef>
            </a:pPr>
            <a:r>
              <a:rPr sz="1200" spc="-5" dirty="0">
                <a:latin typeface="Times New Roman"/>
                <a:cs typeface="Times New Roman"/>
              </a:rPr>
              <a:t>dos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Santos,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Flauzino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Neto,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P.,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Silvério,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H.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Martins,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D.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F.,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Dantas,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N.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O.,</a:t>
            </a:r>
            <a:endParaRPr sz="1200">
              <a:latin typeface="Times New Roman"/>
              <a:cs typeface="Times New Roman"/>
            </a:endParaRPr>
          </a:p>
          <a:p>
            <a:pPr marL="281940" marR="10795" algn="just">
              <a:lnSpc>
                <a:spcPct val="1433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Pasquini, D. (2013). Cellulose nanocrystals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pineapple leaf, </a:t>
            </a:r>
            <a:r>
              <a:rPr sz="1200" dirty="0">
                <a:latin typeface="Times New Roman"/>
                <a:cs typeface="Times New Roman"/>
              </a:rPr>
              <a:t>a new </a:t>
            </a:r>
            <a:r>
              <a:rPr sz="1200" spc="-5" dirty="0">
                <a:latin typeface="Times New Roman"/>
                <a:cs typeface="Times New Roman"/>
              </a:rPr>
              <a:t>approach </a:t>
            </a:r>
            <a:r>
              <a:rPr sz="1200" dirty="0">
                <a:latin typeface="Times New Roman"/>
                <a:cs typeface="Times New Roman"/>
              </a:rPr>
              <a:t> for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reuse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agro-waste. </a:t>
            </a:r>
            <a:r>
              <a:rPr sz="1200" i="1" dirty="0">
                <a:latin typeface="Times New Roman"/>
                <a:cs typeface="Times New Roman"/>
              </a:rPr>
              <a:t>Industrial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Crops</a:t>
            </a:r>
            <a:r>
              <a:rPr sz="1200" i="1" dirty="0">
                <a:latin typeface="Times New Roman"/>
                <a:cs typeface="Times New Roman"/>
              </a:rPr>
              <a:t> and Products,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50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707-714.</a:t>
            </a:r>
            <a:endParaRPr sz="1200">
              <a:latin typeface="Times New Roman"/>
              <a:cs typeface="Times New Roman"/>
            </a:endParaRPr>
          </a:p>
          <a:p>
            <a:pPr marL="283845" marR="11430" indent="-271780" algn="just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Dufresne,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</a:t>
            </a:r>
            <a:r>
              <a:rPr sz="1200" dirty="0">
                <a:latin typeface="Times New Roman"/>
                <a:cs typeface="Times New Roman"/>
              </a:rPr>
              <a:t> (2000).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Dynamic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analysis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interphase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bacterial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polyester/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whiskers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natural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composites.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Composite </a:t>
            </a:r>
            <a:r>
              <a:rPr sz="1200" i="1" spc="-5" dirty="0">
                <a:latin typeface="Times New Roman"/>
                <a:cs typeface="Times New Roman"/>
              </a:rPr>
              <a:t>Interfaces,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7,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53-67.</a:t>
            </a:r>
            <a:endParaRPr sz="1200">
              <a:latin typeface="Times New Roman"/>
              <a:cs typeface="Times New Roman"/>
            </a:endParaRPr>
          </a:p>
          <a:p>
            <a:pPr marL="281940" marR="5715" indent="-269875" algn="just">
              <a:lnSpc>
                <a:spcPct val="1433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Dufresne,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(2012).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Nanocellulose: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From</a:t>
            </a:r>
            <a:r>
              <a:rPr sz="1200" i="1" dirty="0">
                <a:latin typeface="Times New Roman"/>
                <a:cs typeface="Times New Roman"/>
              </a:rPr>
              <a:t> nature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to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high-performance</a:t>
            </a:r>
            <a:r>
              <a:rPr sz="1200" i="1" dirty="0">
                <a:latin typeface="Times New Roman"/>
                <a:cs typeface="Times New Roman"/>
              </a:rPr>
              <a:t> tailored 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materials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 de</a:t>
            </a:r>
            <a:r>
              <a:rPr sz="1200" spc="-5" dirty="0">
                <a:latin typeface="Times New Roman"/>
                <a:cs typeface="Times New Roman"/>
              </a:rPr>
              <a:t> Gruyter,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Berlin/Boston.</a:t>
            </a:r>
            <a:endParaRPr sz="1200">
              <a:latin typeface="Times New Roman"/>
              <a:cs typeface="Times New Roman"/>
            </a:endParaRPr>
          </a:p>
          <a:p>
            <a:pPr marL="283845" marR="5080" indent="-271780" algn="just">
              <a:lnSpc>
                <a:spcPct val="1435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Dufresne,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(2013).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Nanocellulose: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new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ageless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bionanomaterial.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Materials</a:t>
            </a:r>
            <a:r>
              <a:rPr sz="1200" i="1" spc="-4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Today,</a:t>
            </a:r>
            <a:r>
              <a:rPr sz="1200" i="1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16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220-227.</a:t>
            </a:r>
            <a:endParaRPr sz="1200">
              <a:latin typeface="Times New Roman"/>
              <a:cs typeface="Times New Roman"/>
            </a:endParaRPr>
          </a:p>
          <a:p>
            <a:pPr marL="281940" marR="6350" indent="-269875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Durán, N., Lemes, A. </a:t>
            </a:r>
            <a:r>
              <a:rPr sz="1200" dirty="0">
                <a:latin typeface="Times New Roman"/>
                <a:cs typeface="Times New Roman"/>
              </a:rPr>
              <a:t>P., &amp; </a:t>
            </a:r>
            <a:r>
              <a:rPr sz="1200" spc="-5" dirty="0">
                <a:latin typeface="Times New Roman"/>
                <a:cs typeface="Times New Roman"/>
              </a:rPr>
              <a:t>Seabra, A. B. </a:t>
            </a:r>
            <a:r>
              <a:rPr sz="1200" dirty="0">
                <a:latin typeface="Times New Roman"/>
                <a:cs typeface="Times New Roman"/>
              </a:rPr>
              <a:t>(2012). </a:t>
            </a:r>
            <a:r>
              <a:rPr sz="1200" spc="-5" dirty="0">
                <a:latin typeface="Times New Roman"/>
                <a:cs typeface="Times New Roman"/>
              </a:rPr>
              <a:t>Review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cellulose nanocrystals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patents: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Preparation,</a:t>
            </a:r>
            <a:r>
              <a:rPr sz="1200" dirty="0">
                <a:latin typeface="Times New Roman"/>
                <a:cs typeface="Times New Roman"/>
              </a:rPr>
              <a:t> composites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general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Recent</a:t>
            </a:r>
            <a:r>
              <a:rPr sz="1200" i="1" dirty="0">
                <a:latin typeface="Times New Roman"/>
                <a:cs typeface="Times New Roman"/>
              </a:rPr>
              <a:t> Patents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on </a:t>
            </a:r>
            <a:r>
              <a:rPr sz="1200" i="1" spc="-5" dirty="0">
                <a:latin typeface="Times New Roman"/>
                <a:cs typeface="Times New Roman"/>
              </a:rPr>
              <a:t> Nanotechnology, </a:t>
            </a:r>
            <a:r>
              <a:rPr sz="1200" i="1" dirty="0">
                <a:latin typeface="Times New Roman"/>
                <a:cs typeface="Times New Roman"/>
              </a:rPr>
              <a:t>6</a:t>
            </a:r>
            <a:r>
              <a:rPr sz="1200" dirty="0">
                <a:latin typeface="Times New Roman"/>
                <a:cs typeface="Times New Roman"/>
              </a:rPr>
              <a:t>, 16-28.</a:t>
            </a:r>
            <a:endParaRPr sz="1200">
              <a:latin typeface="Times New Roman"/>
              <a:cs typeface="Times New Roman"/>
            </a:endParaRPr>
          </a:p>
          <a:p>
            <a:pPr marL="283845" indent="-271780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Earl,</a:t>
            </a:r>
            <a:r>
              <a:rPr sz="1200" dirty="0">
                <a:latin typeface="Times New Roman"/>
                <a:cs typeface="Times New Roman"/>
              </a:rPr>
              <a:t> W.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L.,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VanderHart,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L.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(1981).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Observations</a:t>
            </a:r>
            <a:r>
              <a:rPr sz="1200" spc="5" dirty="0">
                <a:latin typeface="Times New Roman"/>
                <a:cs typeface="Times New Roman"/>
              </a:rPr>
              <a:t> by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high-resolution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C-13 </a:t>
            </a:r>
            <a:r>
              <a:rPr sz="1200" spc="-5" dirty="0">
                <a:latin typeface="Times New Roman"/>
                <a:cs typeface="Times New Roman"/>
              </a:rPr>
              <a:t>NMR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marL="283845" marR="5080" algn="just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cellulose-I related </a:t>
            </a:r>
            <a:r>
              <a:rPr sz="1200" dirty="0">
                <a:latin typeface="Times New Roman"/>
                <a:cs typeface="Times New Roman"/>
              </a:rPr>
              <a:t>to morphology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crystal-structure. </a:t>
            </a:r>
            <a:r>
              <a:rPr sz="1200" i="1" spc="-5" dirty="0">
                <a:latin typeface="Times New Roman"/>
                <a:cs typeface="Times New Roman"/>
              </a:rPr>
              <a:t>Macromolecules, </a:t>
            </a:r>
            <a:r>
              <a:rPr sz="1200" i="1" dirty="0">
                <a:latin typeface="Times New Roman"/>
                <a:cs typeface="Times New Roman"/>
              </a:rPr>
              <a:t>14</a:t>
            </a:r>
            <a:r>
              <a:rPr sz="1200" dirty="0">
                <a:latin typeface="Times New Roman"/>
                <a:cs typeface="Times New Roman"/>
              </a:rPr>
              <a:t>, 570-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574.</a:t>
            </a:r>
            <a:endParaRPr sz="1200">
              <a:latin typeface="Times New Roman"/>
              <a:cs typeface="Times New Roman"/>
            </a:endParaRPr>
          </a:p>
          <a:p>
            <a:pPr marL="12700" marR="5080" algn="r">
              <a:lnSpc>
                <a:spcPct val="1437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Ebeling,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T.,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Paillet,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M.,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Borsali,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R.,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Diat,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O.,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Dufresne,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Cavaille,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J.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Y.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Chanzy,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(1999).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Shear-Induced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Orientation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Phenomena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Suspensions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Microcrystals, Revealed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Small Angle </a:t>
            </a:r>
            <a:r>
              <a:rPr sz="1200" spc="5" dirty="0">
                <a:latin typeface="Times New Roman"/>
                <a:cs typeface="Times New Roman"/>
              </a:rPr>
              <a:t>X-ray </a:t>
            </a:r>
            <a:r>
              <a:rPr sz="1200" spc="-5" dirty="0">
                <a:latin typeface="Times New Roman"/>
                <a:cs typeface="Times New Roman"/>
              </a:rPr>
              <a:t>Scattering. </a:t>
            </a:r>
            <a:r>
              <a:rPr sz="1200" i="1" dirty="0">
                <a:latin typeface="Times New Roman"/>
                <a:cs typeface="Times New Roman"/>
              </a:rPr>
              <a:t>Langmuir, 15</a:t>
            </a:r>
            <a:r>
              <a:rPr sz="1200" dirty="0">
                <a:latin typeface="Times New Roman"/>
                <a:cs typeface="Times New Roman"/>
              </a:rPr>
              <a:t>, 6123-6126.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Ebringerova,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Hromadkova,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Z.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Heinze,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T.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(2005).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Hemicellulose.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Advances</a:t>
            </a:r>
            <a:r>
              <a:rPr sz="1200" i="1" spc="2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  <a:p>
            <a:pPr marL="281940" algn="just">
              <a:lnSpc>
                <a:spcPct val="100000"/>
              </a:lnSpc>
              <a:spcBef>
                <a:spcPts val="625"/>
              </a:spcBef>
            </a:pPr>
            <a:r>
              <a:rPr sz="1200" i="1" spc="-5" dirty="0">
                <a:latin typeface="Times New Roman"/>
                <a:cs typeface="Times New Roman"/>
              </a:rPr>
              <a:t>Polymer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Science,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186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1-67.</a:t>
            </a:r>
            <a:endParaRPr sz="1200">
              <a:latin typeface="Times New Roman"/>
              <a:cs typeface="Times New Roman"/>
            </a:endParaRPr>
          </a:p>
          <a:p>
            <a:pPr marL="283845" marR="7620" indent="-271780" algn="just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Eichhorn,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J.,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Davies,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(2006).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Modelling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crystalline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deformation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native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regenerated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Cellulose, 13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291-307.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5" y="421640"/>
            <a:ext cx="5427980" cy="907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64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200" spc="-5" dirty="0">
                <a:latin typeface="Times New Roman"/>
                <a:cs typeface="Times New Roman"/>
              </a:rPr>
              <a:t>Elazzouzi-Hafraoui,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S.,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Nishiyama,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Y.,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Putaux,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J-L.,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Heux,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L.,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Dubreuil,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F.,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Rochas,</a:t>
            </a:r>
            <a:endParaRPr sz="1200">
              <a:latin typeface="Times New Roman"/>
              <a:cs typeface="Times New Roman"/>
            </a:endParaRPr>
          </a:p>
          <a:p>
            <a:pPr marL="283845" marR="9525" algn="just">
              <a:lnSpc>
                <a:spcPct val="1433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C. </a:t>
            </a:r>
            <a:r>
              <a:rPr sz="1200" spc="-5" dirty="0">
                <a:latin typeface="Times New Roman"/>
                <a:cs typeface="Times New Roman"/>
              </a:rPr>
              <a:t>(2008). </a:t>
            </a:r>
            <a:r>
              <a:rPr sz="1200" dirty="0">
                <a:latin typeface="Times New Roman"/>
                <a:cs typeface="Times New Roman"/>
              </a:rPr>
              <a:t>The shape and size distribution of </a:t>
            </a:r>
            <a:r>
              <a:rPr sz="1200" spc="-5" dirty="0">
                <a:latin typeface="Times New Roman"/>
                <a:cs typeface="Times New Roman"/>
              </a:rPr>
              <a:t>crystalline nanoparticles prepared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acid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hydrolysis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native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Biomacromolecules,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9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57-65.</a:t>
            </a:r>
            <a:endParaRPr sz="1200">
              <a:latin typeface="Times New Roman"/>
              <a:cs typeface="Times New Roman"/>
            </a:endParaRPr>
          </a:p>
          <a:p>
            <a:pPr marL="283845" marR="5715" indent="-271780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Favier,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V., </a:t>
            </a:r>
            <a:r>
              <a:rPr sz="1200" dirty="0">
                <a:latin typeface="Times New Roman"/>
                <a:cs typeface="Times New Roman"/>
              </a:rPr>
              <a:t>Canova, G.R., </a:t>
            </a:r>
            <a:r>
              <a:rPr sz="1200" spc="-5" dirty="0">
                <a:latin typeface="Times New Roman"/>
                <a:cs typeface="Times New Roman"/>
              </a:rPr>
              <a:t>Cavaillé, </a:t>
            </a:r>
            <a:r>
              <a:rPr sz="1200" dirty="0">
                <a:latin typeface="Times New Roman"/>
                <a:cs typeface="Times New Roman"/>
              </a:rPr>
              <a:t>J.Y., </a:t>
            </a:r>
            <a:r>
              <a:rPr sz="1200" spc="-5" dirty="0">
                <a:latin typeface="Times New Roman"/>
                <a:cs typeface="Times New Roman"/>
              </a:rPr>
              <a:t>Chanzy,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H., Dufresne, A.</a:t>
            </a:r>
            <a:r>
              <a:rPr sz="1200" dirty="0">
                <a:latin typeface="Times New Roman"/>
                <a:cs typeface="Times New Roman"/>
              </a:rPr>
              <a:t> &amp; </a:t>
            </a:r>
            <a:r>
              <a:rPr sz="1200" spc="-5" dirty="0">
                <a:latin typeface="Times New Roman"/>
                <a:cs typeface="Times New Roman"/>
              </a:rPr>
              <a:t>Gauthier, </a:t>
            </a:r>
            <a:r>
              <a:rPr sz="1200" dirty="0">
                <a:latin typeface="Times New Roman"/>
                <a:cs typeface="Times New Roman"/>
              </a:rPr>
              <a:t>C.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(1995a). </a:t>
            </a:r>
            <a:r>
              <a:rPr sz="1200" dirty="0">
                <a:latin typeface="Times New Roman"/>
                <a:cs typeface="Times New Roman"/>
              </a:rPr>
              <a:t>Nanocomposites </a:t>
            </a:r>
            <a:r>
              <a:rPr sz="1200" spc="-5" dirty="0">
                <a:latin typeface="Times New Roman"/>
                <a:cs typeface="Times New Roman"/>
              </a:rPr>
              <a:t>materials from latex and cellulose whiskers. </a:t>
            </a:r>
            <a:r>
              <a:rPr sz="1200" i="1" spc="-5" dirty="0">
                <a:latin typeface="Times New Roman"/>
                <a:cs typeface="Times New Roman"/>
              </a:rPr>
              <a:t>Polymers </a:t>
            </a:r>
            <a:r>
              <a:rPr sz="1200" i="1" dirty="0">
                <a:latin typeface="Times New Roman"/>
                <a:cs typeface="Times New Roman"/>
              </a:rPr>
              <a:t>for 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Advanced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Technologies,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6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351-355.</a:t>
            </a:r>
            <a:endParaRPr sz="1200">
              <a:latin typeface="Times New Roman"/>
              <a:cs typeface="Times New Roman"/>
            </a:endParaRPr>
          </a:p>
          <a:p>
            <a:pPr marL="283845" marR="5715" indent="-271780" algn="just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Favier, V., Chanzy, H.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Cavaillé, </a:t>
            </a:r>
            <a:r>
              <a:rPr sz="1200" dirty="0">
                <a:latin typeface="Times New Roman"/>
                <a:cs typeface="Times New Roman"/>
              </a:rPr>
              <a:t>J.Y. </a:t>
            </a:r>
            <a:r>
              <a:rPr sz="1200" spc="-5" dirty="0">
                <a:latin typeface="Times New Roman"/>
                <a:cs typeface="Times New Roman"/>
              </a:rPr>
              <a:t>(1995b). </a:t>
            </a:r>
            <a:r>
              <a:rPr sz="1200" dirty="0">
                <a:latin typeface="Times New Roman"/>
                <a:cs typeface="Times New Roman"/>
              </a:rPr>
              <a:t>Polymer </a:t>
            </a:r>
            <a:r>
              <a:rPr sz="1200" spc="-5" dirty="0">
                <a:latin typeface="Times New Roman"/>
                <a:cs typeface="Times New Roman"/>
              </a:rPr>
              <a:t>nanocomposites reinforced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 whiskers.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Macromolecules, 28</a:t>
            </a:r>
            <a:r>
              <a:rPr sz="1200" dirty="0">
                <a:latin typeface="Times New Roman"/>
                <a:cs typeface="Times New Roman"/>
              </a:rPr>
              <a:t>, 6365-6367.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45"/>
              </a:spcBef>
            </a:pPr>
            <a:r>
              <a:rPr sz="1200" spc="-5" dirty="0">
                <a:latin typeface="Times New Roman"/>
                <a:cs typeface="Times New Roman"/>
              </a:rPr>
              <a:t>Fengel,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D.,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Wegener,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(1989).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Wood: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Chemistry,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Ultrastructure,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Reactions.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Gruyter,</a:t>
            </a:r>
            <a:endParaRPr sz="1200">
              <a:latin typeface="Times New Roman"/>
              <a:cs typeface="Times New Roman"/>
            </a:endParaRPr>
          </a:p>
          <a:p>
            <a:pPr marL="281940">
              <a:lnSpc>
                <a:spcPct val="100000"/>
              </a:lnSpc>
              <a:spcBef>
                <a:spcPts val="640"/>
              </a:spcBef>
            </a:pPr>
            <a:r>
              <a:rPr sz="1200" spc="-5" dirty="0">
                <a:latin typeface="Times New Roman"/>
                <a:cs typeface="Times New Roman"/>
              </a:rPr>
              <a:t>Berlin/New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York.</a:t>
            </a:r>
            <a:endParaRPr sz="1200">
              <a:latin typeface="Times New Roman"/>
              <a:cs typeface="Times New Roman"/>
            </a:endParaRPr>
          </a:p>
          <a:p>
            <a:pPr marL="281940" indent="-269875">
              <a:lnSpc>
                <a:spcPct val="100000"/>
              </a:lnSpc>
              <a:spcBef>
                <a:spcPts val="620"/>
              </a:spcBef>
            </a:pPr>
            <a:r>
              <a:rPr sz="1200" spc="-5" dirty="0">
                <a:latin typeface="Times New Roman"/>
                <a:cs typeface="Times New Roman"/>
              </a:rPr>
              <a:t>Festucci-Buselli,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Otoni,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C.,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 Joshi,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(2007).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organization,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281940" marR="6350">
              <a:lnSpc>
                <a:spcPct val="1433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functions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synthase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complexes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higher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plants.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Brazilian</a:t>
            </a:r>
            <a:r>
              <a:rPr sz="1200" i="1" spc="-7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Journal</a:t>
            </a:r>
            <a:r>
              <a:rPr sz="1200" i="1" spc="-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of</a:t>
            </a:r>
            <a:r>
              <a:rPr sz="1200" i="1" spc="-6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Plant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Physiology, </a:t>
            </a:r>
            <a:r>
              <a:rPr sz="1200" i="1" dirty="0">
                <a:latin typeface="Times New Roman"/>
                <a:cs typeface="Times New Roman"/>
              </a:rPr>
              <a:t>19, </a:t>
            </a:r>
            <a:r>
              <a:rPr sz="1200" spc="-5" dirty="0">
                <a:latin typeface="Times New Roman"/>
                <a:cs typeface="Times New Roman"/>
              </a:rPr>
              <a:t>1-13.</a:t>
            </a:r>
            <a:endParaRPr sz="1200">
              <a:latin typeface="Times New Roman"/>
              <a:cs typeface="Times New Roman"/>
            </a:endParaRPr>
          </a:p>
          <a:p>
            <a:pPr marL="283845" marR="8255" indent="-271780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Filpponen, </a:t>
            </a:r>
            <a:r>
              <a:rPr sz="1200" spc="-10" dirty="0">
                <a:latin typeface="Times New Roman"/>
                <a:cs typeface="Times New Roman"/>
              </a:rPr>
              <a:t>I.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Argyropoulos, D. S. (2010). </a:t>
            </a:r>
            <a:r>
              <a:rPr sz="1200" dirty="0">
                <a:latin typeface="Times New Roman"/>
                <a:cs typeface="Times New Roman"/>
              </a:rPr>
              <a:t>Regular </a:t>
            </a:r>
            <a:r>
              <a:rPr sz="1200" spc="-5" dirty="0">
                <a:latin typeface="Times New Roman"/>
                <a:cs typeface="Times New Roman"/>
              </a:rPr>
              <a:t>Linking </a:t>
            </a:r>
            <a:r>
              <a:rPr sz="1200" dirty="0">
                <a:latin typeface="Times New Roman"/>
                <a:cs typeface="Times New Roman"/>
              </a:rPr>
              <a:t>of Cellulose </a:t>
            </a:r>
            <a:r>
              <a:rPr sz="1200" spc="-5" dirty="0">
                <a:latin typeface="Times New Roman"/>
                <a:cs typeface="Times New Roman"/>
              </a:rPr>
              <a:t>Nanocrystals </a:t>
            </a:r>
            <a:r>
              <a:rPr sz="1200" dirty="0">
                <a:latin typeface="Times New Roman"/>
                <a:cs typeface="Times New Roman"/>
              </a:rPr>
              <a:t> via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Click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Chemistry:</a:t>
            </a:r>
            <a:r>
              <a:rPr sz="1200" dirty="0">
                <a:latin typeface="Times New Roman"/>
                <a:cs typeface="Times New Roman"/>
              </a:rPr>
              <a:t> Synthesis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Formation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Nanoplatelet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Gels.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Biomacromolecules,</a:t>
            </a:r>
            <a:r>
              <a:rPr sz="1200" i="1" dirty="0">
                <a:latin typeface="Times New Roman"/>
                <a:cs typeface="Times New Roman"/>
              </a:rPr>
              <a:t> 11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1060-1066.</a:t>
            </a:r>
            <a:endParaRPr sz="1200">
              <a:latin typeface="Times New Roman"/>
              <a:cs typeface="Times New Roman"/>
            </a:endParaRPr>
          </a:p>
          <a:p>
            <a:pPr marL="283845" indent="-271780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Filson,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P.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B.,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Dawson-Andoh,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B.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E.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(2009).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Sono-chemical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preparation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endParaRPr sz="1200">
              <a:latin typeface="Times New Roman"/>
              <a:cs typeface="Times New Roman"/>
            </a:endParaRPr>
          </a:p>
          <a:p>
            <a:pPr marL="283845" marR="5080" algn="just">
              <a:lnSpc>
                <a:spcPct val="1435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nanocrystals from lignocellulose derived </a:t>
            </a:r>
            <a:r>
              <a:rPr sz="1200" dirty="0">
                <a:latin typeface="Times New Roman"/>
                <a:cs typeface="Times New Roman"/>
              </a:rPr>
              <a:t>materials. </a:t>
            </a:r>
            <a:r>
              <a:rPr sz="1200" i="1" spc="-5" dirty="0">
                <a:latin typeface="Times New Roman"/>
                <a:cs typeface="Times New Roman"/>
              </a:rPr>
              <a:t>Bioresource Technology, </a:t>
            </a:r>
            <a:r>
              <a:rPr sz="1200" i="1" dirty="0">
                <a:latin typeface="Times New Roman"/>
                <a:cs typeface="Times New Roman"/>
              </a:rPr>
              <a:t>100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2259-2264.</a:t>
            </a:r>
            <a:endParaRPr sz="1200">
              <a:latin typeface="Times New Roman"/>
              <a:cs typeface="Times New Roman"/>
            </a:endParaRPr>
          </a:p>
          <a:p>
            <a:pPr marL="283845" marR="5080" indent="-271780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Fink, H. P., </a:t>
            </a:r>
            <a:r>
              <a:rPr sz="1200" dirty="0">
                <a:latin typeface="Times New Roman"/>
                <a:cs typeface="Times New Roman"/>
              </a:rPr>
              <a:t>Philipp, </a:t>
            </a:r>
            <a:r>
              <a:rPr sz="1200" spc="-5" dirty="0">
                <a:latin typeface="Times New Roman"/>
                <a:cs typeface="Times New Roman"/>
              </a:rPr>
              <a:t>B., Paul, D., Serimaa, </a:t>
            </a:r>
            <a:r>
              <a:rPr sz="1200" dirty="0">
                <a:latin typeface="Times New Roman"/>
                <a:cs typeface="Times New Roman"/>
              </a:rPr>
              <a:t>R. &amp; </a:t>
            </a:r>
            <a:r>
              <a:rPr sz="1200" spc="-5" dirty="0">
                <a:latin typeface="Times New Roman"/>
                <a:cs typeface="Times New Roman"/>
              </a:rPr>
              <a:t>Paakkari, </a:t>
            </a:r>
            <a:r>
              <a:rPr sz="1200" dirty="0">
                <a:latin typeface="Times New Roman"/>
                <a:cs typeface="Times New Roman"/>
              </a:rPr>
              <a:t>T. </a:t>
            </a:r>
            <a:r>
              <a:rPr sz="1200" spc="-5" dirty="0">
                <a:latin typeface="Times New Roman"/>
                <a:cs typeface="Times New Roman"/>
              </a:rPr>
              <a:t>(1987).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structure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amorphous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revealed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wide-angle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X-ray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scattering. </a:t>
            </a:r>
            <a:r>
              <a:rPr sz="1200" i="1" spc="-5" dirty="0">
                <a:latin typeface="Times New Roman"/>
                <a:cs typeface="Times New Roman"/>
              </a:rPr>
              <a:t>Polymer,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28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1265-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1270.</a:t>
            </a:r>
            <a:endParaRPr sz="1200">
              <a:latin typeface="Times New Roman"/>
              <a:cs typeface="Times New Roman"/>
            </a:endParaRPr>
          </a:p>
          <a:p>
            <a:pPr marL="283845" marR="5715" indent="-271780" algn="just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Flauzino Neto, </a:t>
            </a:r>
            <a:r>
              <a:rPr sz="1200" dirty="0">
                <a:latin typeface="Times New Roman"/>
                <a:cs typeface="Times New Roman"/>
              </a:rPr>
              <a:t>W. </a:t>
            </a:r>
            <a:r>
              <a:rPr sz="1200" spc="-5" dirty="0">
                <a:latin typeface="Times New Roman"/>
                <a:cs typeface="Times New Roman"/>
              </a:rPr>
              <a:t>P., Silvério, H. A., Dantas, N. O.,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Pasquini, D. (2013). Extraction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characterization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nanocrystals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 agro-industrial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residue-soy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hulls.</a:t>
            </a:r>
            <a:endParaRPr sz="1200">
              <a:latin typeface="Times New Roman"/>
              <a:cs typeface="Times New Roman"/>
            </a:endParaRPr>
          </a:p>
          <a:p>
            <a:pPr marL="283845" algn="just">
              <a:lnSpc>
                <a:spcPct val="100000"/>
              </a:lnSpc>
              <a:spcBef>
                <a:spcPts val="445"/>
              </a:spcBef>
            </a:pPr>
            <a:r>
              <a:rPr sz="1200" i="1" dirty="0">
                <a:latin typeface="Times New Roman"/>
                <a:cs typeface="Times New Roman"/>
              </a:rPr>
              <a:t>Industrial</a:t>
            </a:r>
            <a:r>
              <a:rPr sz="1200" i="1" spc="-5" dirty="0">
                <a:latin typeface="Times New Roman"/>
                <a:cs typeface="Times New Roman"/>
              </a:rPr>
              <a:t> Crops</a:t>
            </a:r>
            <a:r>
              <a:rPr sz="1200" i="1" dirty="0">
                <a:latin typeface="Times New Roman"/>
                <a:cs typeface="Times New Roman"/>
              </a:rPr>
              <a:t> and </a:t>
            </a:r>
            <a:r>
              <a:rPr sz="1200" i="1" spc="-5" dirty="0">
                <a:latin typeface="Times New Roman"/>
                <a:cs typeface="Times New Roman"/>
              </a:rPr>
              <a:t>Products,</a:t>
            </a:r>
            <a:r>
              <a:rPr sz="1200" i="1" dirty="0">
                <a:latin typeface="Times New Roman"/>
                <a:cs typeface="Times New Roman"/>
              </a:rPr>
              <a:t> 42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480-488.</a:t>
            </a:r>
            <a:endParaRPr sz="1200">
              <a:latin typeface="Times New Roman"/>
              <a:cs typeface="Times New Roman"/>
            </a:endParaRPr>
          </a:p>
          <a:p>
            <a:pPr marL="283845" marR="8255" indent="-271780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Flauzino Neto, </a:t>
            </a:r>
            <a:r>
              <a:rPr sz="1200" dirty="0">
                <a:latin typeface="Times New Roman"/>
                <a:cs typeface="Times New Roman"/>
              </a:rPr>
              <a:t>W.P., </a:t>
            </a:r>
            <a:r>
              <a:rPr sz="1200" spc="-5" dirty="0">
                <a:latin typeface="Times New Roman"/>
                <a:cs typeface="Times New Roman"/>
              </a:rPr>
              <a:t>Mariano, M., </a:t>
            </a:r>
            <a:r>
              <a:rPr sz="1200" spc="5" dirty="0">
                <a:latin typeface="Times New Roman"/>
                <a:cs typeface="Times New Roman"/>
              </a:rPr>
              <a:t>da </a:t>
            </a:r>
            <a:r>
              <a:rPr sz="1200" spc="-5" dirty="0">
                <a:latin typeface="Times New Roman"/>
                <a:cs typeface="Times New Roman"/>
              </a:rPr>
              <a:t>Silva, I.S.V., </a:t>
            </a:r>
            <a:r>
              <a:rPr sz="1200" dirty="0">
                <a:latin typeface="Times New Roman"/>
                <a:cs typeface="Times New Roman"/>
              </a:rPr>
              <a:t>Putaux, J-L., </a:t>
            </a:r>
            <a:r>
              <a:rPr sz="1200" spc="-5" dirty="0">
                <a:latin typeface="Times New Roman"/>
                <a:cs typeface="Times New Roman"/>
              </a:rPr>
              <a:t>Otaguro, H., Pasquini,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D.,</a:t>
            </a:r>
            <a:r>
              <a:rPr sz="1200" dirty="0">
                <a:latin typeface="Times New Roman"/>
                <a:cs typeface="Times New Roman"/>
              </a:rPr>
              <a:t> &amp;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Dufresne,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(2016a).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natural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rubber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nanocomposites reinforced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high aspect </a:t>
            </a:r>
            <a:r>
              <a:rPr sz="1200" dirty="0">
                <a:latin typeface="Times New Roman"/>
                <a:cs typeface="Times New Roman"/>
              </a:rPr>
              <a:t>ratio </a:t>
            </a:r>
            <a:r>
              <a:rPr sz="1200" spc="-5" dirty="0">
                <a:latin typeface="Times New Roman"/>
                <a:cs typeface="Times New Roman"/>
              </a:rPr>
              <a:t>cellulose nanocrystals isolated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soy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hulls. </a:t>
            </a:r>
            <a:r>
              <a:rPr sz="1200" i="1" dirty="0">
                <a:latin typeface="Times New Roman"/>
                <a:cs typeface="Times New Roman"/>
              </a:rPr>
              <a:t>Carbohydrate</a:t>
            </a:r>
            <a:r>
              <a:rPr sz="1200" i="1" spc="-5" dirty="0">
                <a:latin typeface="Times New Roman"/>
                <a:cs typeface="Times New Roman"/>
              </a:rPr>
              <a:t> Polymers,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153</a:t>
            </a:r>
            <a:r>
              <a:rPr sz="1200" dirty="0">
                <a:latin typeface="Times New Roman"/>
                <a:cs typeface="Times New Roman"/>
              </a:rPr>
              <a:t>, 143-152.</a:t>
            </a:r>
            <a:endParaRPr sz="1200">
              <a:latin typeface="Times New Roman"/>
              <a:cs typeface="Times New Roman"/>
            </a:endParaRPr>
          </a:p>
          <a:p>
            <a:pPr marL="283845" indent="-271780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Flauzino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Neto,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W.P.,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Putaux,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J-L.,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Mariano,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M.,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Ogawa,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Y.,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Otaguro,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H.,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Pasquini,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D.,</a:t>
            </a:r>
            <a:endParaRPr sz="1200">
              <a:latin typeface="Times New Roman"/>
              <a:cs typeface="Times New Roman"/>
            </a:endParaRPr>
          </a:p>
          <a:p>
            <a:pPr marL="283845" marR="5080" algn="just">
              <a:lnSpc>
                <a:spcPct val="1437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Dufresne, A., (2016b). Comprehensive morphological and structural investigation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II </a:t>
            </a:r>
            <a:r>
              <a:rPr sz="1200" spc="-5" dirty="0">
                <a:latin typeface="Times New Roman"/>
                <a:cs typeface="Times New Roman"/>
              </a:rPr>
              <a:t>nanocrystals prepared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sulfuric </a:t>
            </a:r>
            <a:r>
              <a:rPr sz="1200" spc="-5" dirty="0">
                <a:latin typeface="Times New Roman"/>
                <a:cs typeface="Times New Roman"/>
              </a:rPr>
              <a:t>acid hydrolysis. </a:t>
            </a:r>
            <a:r>
              <a:rPr sz="1200" i="1" dirty="0">
                <a:latin typeface="Times New Roman"/>
                <a:cs typeface="Times New Roman"/>
              </a:rPr>
              <a:t>Royal </a:t>
            </a:r>
            <a:r>
              <a:rPr sz="1200" i="1" spc="-5" dirty="0">
                <a:latin typeface="Times New Roman"/>
                <a:cs typeface="Times New Roman"/>
              </a:rPr>
              <a:t>Society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of </a:t>
            </a:r>
            <a:r>
              <a:rPr sz="1200" i="1" spc="-5" dirty="0">
                <a:latin typeface="Times New Roman"/>
                <a:cs typeface="Times New Roman"/>
              </a:rPr>
              <a:t>Chemistry Advances,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5" dirty="0">
                <a:latin typeface="Times New Roman"/>
                <a:cs typeface="Times New Roman"/>
              </a:rPr>
              <a:t>6</a:t>
            </a:r>
            <a:r>
              <a:rPr sz="1200" spc="5" dirty="0">
                <a:latin typeface="Times New Roman"/>
                <a:cs typeface="Times New Roman"/>
              </a:rPr>
              <a:t>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76017-76027.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5" y="421640"/>
            <a:ext cx="5429885" cy="933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65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283845" marR="10160" indent="-271780" algn="just">
              <a:lnSpc>
                <a:spcPct val="144300"/>
              </a:lnSpc>
            </a:pPr>
            <a:r>
              <a:rPr sz="1200" spc="-5" dirty="0">
                <a:latin typeface="Times New Roman"/>
                <a:cs typeface="Times New Roman"/>
              </a:rPr>
              <a:t>Gardner, K. H.,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Blackwell, </a:t>
            </a:r>
            <a:r>
              <a:rPr sz="1200" dirty="0">
                <a:latin typeface="Times New Roman"/>
                <a:cs typeface="Times New Roman"/>
              </a:rPr>
              <a:t>J. </a:t>
            </a:r>
            <a:r>
              <a:rPr sz="1200" spc="-5" dirty="0">
                <a:latin typeface="Times New Roman"/>
                <a:cs typeface="Times New Roman"/>
              </a:rPr>
              <a:t>(1974). </a:t>
            </a:r>
            <a:r>
              <a:rPr sz="1200" dirty="0">
                <a:latin typeface="Times New Roman"/>
                <a:cs typeface="Times New Roman"/>
              </a:rPr>
              <a:t>The structure of </a:t>
            </a:r>
            <a:r>
              <a:rPr sz="1200" spc="-5" dirty="0">
                <a:latin typeface="Times New Roman"/>
                <a:cs typeface="Times New Roman"/>
              </a:rPr>
              <a:t>native cellulose. </a:t>
            </a:r>
            <a:r>
              <a:rPr sz="1200" i="1" spc="-5" dirty="0">
                <a:latin typeface="Times New Roman"/>
                <a:cs typeface="Times New Roman"/>
              </a:rPr>
              <a:t>Biopolymers, </a:t>
            </a:r>
            <a:r>
              <a:rPr sz="1200" i="1" dirty="0">
                <a:latin typeface="Times New Roman"/>
                <a:cs typeface="Times New Roman"/>
              </a:rPr>
              <a:t> 13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1975-2001.</a:t>
            </a:r>
            <a:endParaRPr sz="1200">
              <a:latin typeface="Times New Roman"/>
              <a:cs typeface="Times New Roman"/>
            </a:endParaRPr>
          </a:p>
          <a:p>
            <a:pPr marL="283845" marR="6985" indent="-271780" algn="just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George, </a:t>
            </a:r>
            <a:r>
              <a:rPr sz="1200" dirty="0">
                <a:latin typeface="Times New Roman"/>
                <a:cs typeface="Times New Roman"/>
              </a:rPr>
              <a:t>J., </a:t>
            </a:r>
            <a:r>
              <a:rPr sz="1200" spc="-5" dirty="0">
                <a:latin typeface="Times New Roman"/>
                <a:cs typeface="Times New Roman"/>
              </a:rPr>
              <a:t>Ramana, K.V., Bawa, A.S.,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Siddaramaiah. </a:t>
            </a:r>
            <a:r>
              <a:rPr sz="1200" dirty="0">
                <a:latin typeface="Times New Roman"/>
                <a:cs typeface="Times New Roman"/>
              </a:rPr>
              <a:t>(2011). </a:t>
            </a:r>
            <a:r>
              <a:rPr sz="1200" spc="-5" dirty="0">
                <a:latin typeface="Times New Roman"/>
                <a:cs typeface="Times New Roman"/>
              </a:rPr>
              <a:t>Bacterial cellulose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nanocrystals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exhibiting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high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thermal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stability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nanocomposites.</a:t>
            </a:r>
            <a:endParaRPr sz="1200">
              <a:latin typeface="Times New Roman"/>
              <a:cs typeface="Times New Roman"/>
            </a:endParaRPr>
          </a:p>
          <a:p>
            <a:pPr marL="283845" algn="just">
              <a:lnSpc>
                <a:spcPct val="100000"/>
              </a:lnSpc>
              <a:spcBef>
                <a:spcPts val="445"/>
              </a:spcBef>
            </a:pPr>
            <a:r>
              <a:rPr sz="1200" i="1" spc="-5" dirty="0">
                <a:latin typeface="Times New Roman"/>
                <a:cs typeface="Times New Roman"/>
              </a:rPr>
              <a:t>International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Journal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of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Biological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Macromolecules,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48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50-57.</a:t>
            </a:r>
            <a:endParaRPr sz="1200">
              <a:latin typeface="Times New Roman"/>
              <a:cs typeface="Times New Roman"/>
            </a:endParaRPr>
          </a:p>
          <a:p>
            <a:pPr marL="283845" marR="6985" indent="-271780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Grigoriew,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Chmielewski,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(1998).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Capabilities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X-ray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studies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permeation through </a:t>
            </a:r>
            <a:r>
              <a:rPr sz="1200" dirty="0">
                <a:latin typeface="Times New Roman"/>
                <a:cs typeface="Times New Roman"/>
              </a:rPr>
              <a:t>dense membranes. </a:t>
            </a:r>
            <a:r>
              <a:rPr sz="1200" i="1" spc="-5" dirty="0">
                <a:latin typeface="Times New Roman"/>
                <a:cs typeface="Times New Roman"/>
              </a:rPr>
              <a:t>Journal </a:t>
            </a:r>
            <a:r>
              <a:rPr sz="1200" i="1" dirty="0">
                <a:latin typeface="Times New Roman"/>
                <a:cs typeface="Times New Roman"/>
              </a:rPr>
              <a:t>of Membrane </a:t>
            </a:r>
            <a:r>
              <a:rPr sz="1200" i="1" spc="-5" dirty="0">
                <a:latin typeface="Times New Roman"/>
                <a:cs typeface="Times New Roman"/>
              </a:rPr>
              <a:t>Science, </a:t>
            </a:r>
            <a:r>
              <a:rPr sz="1200" i="1" dirty="0">
                <a:latin typeface="Times New Roman"/>
                <a:cs typeface="Times New Roman"/>
              </a:rPr>
              <a:t> 142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87-95.</a:t>
            </a:r>
            <a:endParaRPr sz="1200">
              <a:latin typeface="Times New Roman"/>
              <a:cs typeface="Times New Roman"/>
            </a:endParaRPr>
          </a:p>
          <a:p>
            <a:pPr marL="281940" indent="-269875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Gupta, P. K., Uniyal,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V.,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Naithani,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S. (2013).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Polymorphic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transformation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endParaRPr sz="1200">
              <a:latin typeface="Times New Roman"/>
              <a:cs typeface="Times New Roman"/>
            </a:endParaRPr>
          </a:p>
          <a:p>
            <a:pPr marL="281940" marR="8255" algn="just">
              <a:lnSpc>
                <a:spcPct val="1433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II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alkali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pretreatment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urea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additive.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Carbohydrate 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Polymers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i="1" dirty="0">
                <a:latin typeface="Times New Roman"/>
                <a:cs typeface="Times New Roman"/>
              </a:rPr>
              <a:t>94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843-849.</a:t>
            </a:r>
            <a:endParaRPr sz="1200">
              <a:latin typeface="Times New Roman"/>
              <a:cs typeface="Times New Roman"/>
            </a:endParaRPr>
          </a:p>
          <a:p>
            <a:pPr marL="283845" marR="7620" indent="-271780" algn="just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Habibi, Y., Lucia, </a:t>
            </a:r>
            <a:r>
              <a:rPr sz="1200" spc="-10" dirty="0">
                <a:latin typeface="Times New Roman"/>
                <a:cs typeface="Times New Roman"/>
              </a:rPr>
              <a:t>L. </a:t>
            </a:r>
            <a:r>
              <a:rPr sz="1200" spc="-5" dirty="0">
                <a:latin typeface="Times New Roman"/>
                <a:cs typeface="Times New Roman"/>
              </a:rPr>
              <a:t>A., </a:t>
            </a:r>
            <a:r>
              <a:rPr sz="1200" dirty="0">
                <a:latin typeface="Times New Roman"/>
                <a:cs typeface="Times New Roman"/>
              </a:rPr>
              <a:t>&amp; Rojas, </a:t>
            </a:r>
            <a:r>
              <a:rPr sz="1200" spc="-5" dirty="0">
                <a:latin typeface="Times New Roman"/>
                <a:cs typeface="Times New Roman"/>
              </a:rPr>
              <a:t>O. </a:t>
            </a:r>
            <a:r>
              <a:rPr sz="1200" dirty="0">
                <a:latin typeface="Times New Roman"/>
                <a:cs typeface="Times New Roman"/>
              </a:rPr>
              <a:t>J. </a:t>
            </a:r>
            <a:r>
              <a:rPr sz="1200" spc="-5" dirty="0">
                <a:latin typeface="Times New Roman"/>
                <a:cs typeface="Times New Roman"/>
              </a:rPr>
              <a:t>(2010). Cellulose nanocrystals: chemistry, </a:t>
            </a:r>
            <a:r>
              <a:rPr sz="1200" dirty="0">
                <a:latin typeface="Times New Roman"/>
                <a:cs typeface="Times New Roman"/>
              </a:rPr>
              <a:t>self-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assembly,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Chemical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Reviews,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110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3479-3500.</a:t>
            </a:r>
            <a:endParaRPr sz="1200">
              <a:latin typeface="Times New Roman"/>
              <a:cs typeface="Times New Roman"/>
            </a:endParaRPr>
          </a:p>
          <a:p>
            <a:pPr marL="283845" marR="10795" indent="-271780" algn="just">
              <a:lnSpc>
                <a:spcPct val="1433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Håkansson, H.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Ahlgren, P. (2005). Acid hydrolysis </a:t>
            </a:r>
            <a:r>
              <a:rPr sz="1200" dirty="0">
                <a:latin typeface="Times New Roman"/>
                <a:cs typeface="Times New Roman"/>
              </a:rPr>
              <a:t>of some </a:t>
            </a:r>
            <a:r>
              <a:rPr sz="1200" spc="-5" dirty="0">
                <a:latin typeface="Times New Roman"/>
                <a:cs typeface="Times New Roman"/>
              </a:rPr>
              <a:t>industrial </a:t>
            </a:r>
            <a:r>
              <a:rPr sz="1200" dirty="0">
                <a:latin typeface="Times New Roman"/>
                <a:cs typeface="Times New Roman"/>
              </a:rPr>
              <a:t>pulps: </a:t>
            </a:r>
            <a:r>
              <a:rPr sz="1200" spc="-5" dirty="0">
                <a:latin typeface="Times New Roman"/>
                <a:cs typeface="Times New Roman"/>
              </a:rPr>
              <a:t>Effect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hydrolysis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conditions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raw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Cellulose,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12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177-183.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35"/>
              </a:spcBef>
            </a:pPr>
            <a:r>
              <a:rPr sz="1200" spc="-5" dirty="0">
                <a:latin typeface="Times New Roman"/>
                <a:cs typeface="Times New Roman"/>
              </a:rPr>
              <a:t>Hamad,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(2017).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Nanocrystals: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Production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applications.</a:t>
            </a:r>
            <a:endParaRPr sz="1200">
              <a:latin typeface="Times New Roman"/>
              <a:cs typeface="Times New Roman"/>
            </a:endParaRPr>
          </a:p>
          <a:p>
            <a:pPr marL="281940" algn="just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John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Wiley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Sons,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Hoboken.</a:t>
            </a:r>
            <a:endParaRPr sz="1200">
              <a:latin typeface="Times New Roman"/>
              <a:cs typeface="Times New Roman"/>
            </a:endParaRPr>
          </a:p>
          <a:p>
            <a:pPr marL="281940" marR="6985" indent="-269875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Han, </a:t>
            </a:r>
            <a:r>
              <a:rPr sz="1200" dirty="0">
                <a:latin typeface="Times New Roman"/>
                <a:cs typeface="Times New Roman"/>
              </a:rPr>
              <a:t>J. </a:t>
            </a:r>
            <a:r>
              <a:rPr sz="1200" spc="-5" dirty="0">
                <a:latin typeface="Times New Roman"/>
                <a:cs typeface="Times New Roman"/>
              </a:rPr>
              <a:t>Q., Zhou, </a:t>
            </a:r>
            <a:r>
              <a:rPr sz="1200" dirty="0">
                <a:latin typeface="Times New Roman"/>
                <a:cs typeface="Times New Roman"/>
              </a:rPr>
              <a:t>C. J., </a:t>
            </a:r>
            <a:r>
              <a:rPr sz="1200" spc="-5" dirty="0">
                <a:latin typeface="Times New Roman"/>
                <a:cs typeface="Times New Roman"/>
              </a:rPr>
              <a:t>French, A. D., Han, G.P., </a:t>
            </a:r>
            <a:r>
              <a:rPr sz="1200" dirty="0">
                <a:latin typeface="Times New Roman"/>
                <a:cs typeface="Times New Roman"/>
              </a:rPr>
              <a:t>&amp; Wu, </a:t>
            </a:r>
            <a:r>
              <a:rPr sz="1200" spc="-5" dirty="0">
                <a:latin typeface="Times New Roman"/>
                <a:cs typeface="Times New Roman"/>
              </a:rPr>
              <a:t>Q. </a:t>
            </a:r>
            <a:r>
              <a:rPr sz="1200" spc="-10" dirty="0">
                <a:latin typeface="Times New Roman"/>
                <a:cs typeface="Times New Roman"/>
              </a:rPr>
              <a:t>L. </a:t>
            </a:r>
            <a:r>
              <a:rPr sz="1200" dirty="0">
                <a:latin typeface="Times New Roman"/>
                <a:cs typeface="Times New Roman"/>
              </a:rPr>
              <a:t>(2013). </a:t>
            </a:r>
            <a:r>
              <a:rPr sz="1200" spc="-5" dirty="0">
                <a:latin typeface="Times New Roman"/>
                <a:cs typeface="Times New Roman"/>
              </a:rPr>
              <a:t>Characterization 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II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nanoparticles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regenerated</a:t>
            </a:r>
            <a:r>
              <a:rPr sz="1200" dirty="0">
                <a:latin typeface="Times New Roman"/>
                <a:cs typeface="Times New Roman"/>
              </a:rPr>
              <a:t> from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1-butyl-3-methylimidazolium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chloride.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Carbohydrate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Polymers,</a:t>
            </a:r>
            <a:r>
              <a:rPr sz="1200" i="1" dirty="0">
                <a:latin typeface="Times New Roman"/>
                <a:cs typeface="Times New Roman"/>
              </a:rPr>
              <a:t> 94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773-781.</a:t>
            </a:r>
            <a:endParaRPr sz="1200">
              <a:latin typeface="Times New Roman"/>
              <a:cs typeface="Times New Roman"/>
            </a:endParaRPr>
          </a:p>
          <a:p>
            <a:pPr marL="281940" marR="13335" indent="-269875" algn="just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Hayashi, </a:t>
            </a:r>
            <a:r>
              <a:rPr sz="1200" dirty="0">
                <a:latin typeface="Times New Roman"/>
                <a:cs typeface="Times New Roman"/>
              </a:rPr>
              <a:t>J., </a:t>
            </a:r>
            <a:r>
              <a:rPr sz="1200" spc="-5" dirty="0">
                <a:latin typeface="Times New Roman"/>
                <a:cs typeface="Times New Roman"/>
              </a:rPr>
              <a:t>Masuda, S.,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Watanabe, S. </a:t>
            </a:r>
            <a:r>
              <a:rPr sz="1200" dirty="0">
                <a:latin typeface="Times New Roman"/>
                <a:cs typeface="Times New Roman"/>
              </a:rPr>
              <a:t>(1974). Plane </a:t>
            </a:r>
            <a:r>
              <a:rPr sz="1200" spc="-5" dirty="0">
                <a:latin typeface="Times New Roman"/>
                <a:cs typeface="Times New Roman"/>
              </a:rPr>
              <a:t>Lattice </a:t>
            </a:r>
            <a:r>
              <a:rPr sz="1200" dirty="0">
                <a:latin typeface="Times New Roman"/>
                <a:cs typeface="Times New Roman"/>
              </a:rPr>
              <a:t>Structure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Amorphous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Region</a:t>
            </a:r>
            <a:r>
              <a:rPr sz="1200" dirty="0">
                <a:latin typeface="Times New Roman"/>
                <a:cs typeface="Times New Roman"/>
              </a:rPr>
              <a:t> of 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Fibers.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Nippon </a:t>
            </a:r>
            <a:r>
              <a:rPr sz="1200" i="1" spc="-5" dirty="0">
                <a:latin typeface="Times New Roman"/>
                <a:cs typeface="Times New Roman"/>
              </a:rPr>
              <a:t>Kagaku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Kaishi,</a:t>
            </a:r>
            <a:r>
              <a:rPr sz="1200" i="1" dirty="0">
                <a:latin typeface="Times New Roman"/>
                <a:cs typeface="Times New Roman"/>
              </a:rPr>
              <a:t> 1974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948-954.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45"/>
              </a:spcBef>
            </a:pPr>
            <a:r>
              <a:rPr sz="1200" spc="-5" dirty="0">
                <a:latin typeface="Times New Roman"/>
                <a:cs typeface="Times New Roman"/>
              </a:rPr>
              <a:t>Heinze,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T.,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Koschella,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(2005).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Solvents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applied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field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chemistry-</a:t>
            </a:r>
            <a:endParaRPr sz="1200">
              <a:latin typeface="Times New Roman"/>
              <a:cs typeface="Times New Roman"/>
            </a:endParaRPr>
          </a:p>
          <a:p>
            <a:pPr marL="281940" algn="just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mini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review.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Polímeros: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Ciência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e </a:t>
            </a:r>
            <a:r>
              <a:rPr sz="1200" i="1" spc="-5" dirty="0">
                <a:latin typeface="Times New Roman"/>
                <a:cs typeface="Times New Roman"/>
              </a:rPr>
              <a:t>Tecnologia,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15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84-90.</a:t>
            </a:r>
            <a:endParaRPr sz="1200">
              <a:latin typeface="Times New Roman"/>
              <a:cs typeface="Times New Roman"/>
            </a:endParaRPr>
          </a:p>
          <a:p>
            <a:pPr marL="283845" marR="9525" indent="-271780" algn="just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Hermans, P. H. (1949). Degree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Lateral Order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Various Rayons as Deduced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15" dirty="0">
                <a:latin typeface="Times New Roman"/>
                <a:cs typeface="Times New Roman"/>
              </a:rPr>
              <a:t>X- 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Measurements.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Journal of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Polymer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Science,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4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145-151.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45"/>
              </a:spcBef>
            </a:pPr>
            <a:r>
              <a:rPr sz="1200" spc="-5" dirty="0">
                <a:latin typeface="Times New Roman"/>
                <a:cs typeface="Times New Roman"/>
              </a:rPr>
              <a:t>Hon,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(1994).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Cellulose: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random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walk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along</a:t>
            </a:r>
            <a:r>
              <a:rPr sz="1200" dirty="0">
                <a:latin typeface="Times New Roman"/>
                <a:cs typeface="Times New Roman"/>
              </a:rPr>
              <a:t> its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historical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path.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Cellulose,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1-</a:t>
            </a:r>
            <a:endParaRPr sz="1200">
              <a:latin typeface="Times New Roman"/>
              <a:cs typeface="Times New Roman"/>
            </a:endParaRPr>
          </a:p>
          <a:p>
            <a:pPr marL="281940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latin typeface="Times New Roman"/>
                <a:cs typeface="Times New Roman"/>
              </a:rPr>
              <a:t>25.</a:t>
            </a:r>
            <a:endParaRPr sz="1200">
              <a:latin typeface="Times New Roman"/>
              <a:cs typeface="Times New Roman"/>
            </a:endParaRPr>
          </a:p>
          <a:p>
            <a:pPr marL="283845" marR="8255" indent="-271780">
              <a:lnSpc>
                <a:spcPct val="1433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Hubbe,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Rojas,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O.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J.,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Lucia,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Sain,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(2008).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Cellulosic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nanocomposites: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review.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Bioresources,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3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929-980.</a:t>
            </a:r>
            <a:endParaRPr sz="1200">
              <a:latin typeface="Times New Roman"/>
              <a:cs typeface="Times New Roman"/>
            </a:endParaRPr>
          </a:p>
          <a:p>
            <a:pPr marL="283845" marR="8890" indent="-271780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Ishikawa,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A.,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Okano,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T.,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Sugiyama,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J.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(1997).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Fine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tensile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ramie crystalline</a:t>
            </a:r>
            <a:r>
              <a:rPr sz="1200" dirty="0">
                <a:latin typeface="Times New Roman"/>
                <a:cs typeface="Times New Roman"/>
              </a:rPr>
              <a:t> form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II,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IIII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IVI,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Polymer,</a:t>
            </a:r>
            <a:r>
              <a:rPr sz="1200" i="1" dirty="0">
                <a:latin typeface="Times New Roman"/>
                <a:cs typeface="Times New Roman"/>
              </a:rPr>
              <a:t> 38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463-468.</a:t>
            </a:r>
            <a:endParaRPr sz="1200">
              <a:latin typeface="Times New Roman"/>
              <a:cs typeface="Times New Roman"/>
            </a:endParaRPr>
          </a:p>
          <a:p>
            <a:pPr marL="281940" marR="11430" indent="-269875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Isobe,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N.,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Kimura,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S.,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Wada,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M.,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Kuga,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S.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(2012).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Mechanism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gelation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aqueous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alkali-urea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solution,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Carbohydrate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Polymers,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89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1298-1300.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30016" y="421640"/>
            <a:ext cx="5502910" cy="933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1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4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50800" marR="44450" indent="448945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Although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derived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broad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variety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sources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(such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as: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cotton,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jute, </a:t>
            </a:r>
            <a:r>
              <a:rPr sz="1200" dirty="0">
                <a:latin typeface="Times New Roman"/>
                <a:cs typeface="Times New Roman"/>
              </a:rPr>
              <a:t>flax, </a:t>
            </a:r>
            <a:r>
              <a:rPr sz="1200" spc="-5" dirty="0">
                <a:latin typeface="Times New Roman"/>
                <a:cs typeface="Times New Roman"/>
              </a:rPr>
              <a:t>ramie, sisal, bagasse, bamboo </a:t>
            </a:r>
            <a:r>
              <a:rPr sz="1200" i="1" dirty="0">
                <a:latin typeface="Times New Roman"/>
                <a:cs typeface="Times New Roman"/>
              </a:rPr>
              <a:t>etc</a:t>
            </a:r>
            <a:r>
              <a:rPr sz="1200" dirty="0">
                <a:latin typeface="Times New Roman"/>
                <a:cs typeface="Times New Roman"/>
              </a:rPr>
              <a:t>), wood is presently the most important </a:t>
            </a:r>
            <a:r>
              <a:rPr sz="1200" spc="-5" dirty="0">
                <a:latin typeface="Times New Roman"/>
                <a:cs typeface="Times New Roman"/>
              </a:rPr>
              <a:t>raw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</a:t>
            </a:r>
            <a:r>
              <a:rPr sz="1200" dirty="0">
                <a:latin typeface="Times New Roman"/>
                <a:cs typeface="Times New Roman"/>
              </a:rPr>
              <a:t> for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commercial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production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cellulose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(Siró &amp;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Plackett,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2010).</a:t>
            </a:r>
            <a:endParaRPr sz="1200" dirty="0">
              <a:latin typeface="Times New Roman"/>
              <a:cs typeface="Times New Roman"/>
            </a:endParaRPr>
          </a:p>
          <a:p>
            <a:pPr marL="50800" marR="40640" indent="448945" algn="just">
              <a:lnSpc>
                <a:spcPct val="1438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comes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sustainable</a:t>
            </a:r>
            <a:r>
              <a:rPr sz="1200" dirty="0">
                <a:latin typeface="Times New Roman"/>
                <a:cs typeface="Times New Roman"/>
              </a:rPr>
              <a:t> raw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materials</a:t>
            </a:r>
            <a:r>
              <a:rPr sz="1200" dirty="0">
                <a:latin typeface="Times New Roman"/>
                <a:cs typeface="Times New Roman"/>
              </a:rPr>
              <a:t> for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future</a:t>
            </a:r>
            <a:r>
              <a:rPr sz="1200" dirty="0">
                <a:latin typeface="Times New Roman"/>
                <a:cs typeface="Times New Roman"/>
              </a:rPr>
              <a:t> demands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energy,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chemicals and materials, cellulose </a:t>
            </a:r>
            <a:r>
              <a:rPr sz="1200" dirty="0">
                <a:latin typeface="Times New Roman"/>
                <a:cs typeface="Times New Roman"/>
              </a:rPr>
              <a:t>definitely </a:t>
            </a:r>
            <a:r>
              <a:rPr sz="1200" spc="5" dirty="0">
                <a:latin typeface="Times New Roman"/>
                <a:cs typeface="Times New Roman"/>
              </a:rPr>
              <a:t>has </a:t>
            </a:r>
            <a:r>
              <a:rPr sz="1200" spc="-5" dirty="0">
                <a:latin typeface="Times New Roman"/>
                <a:cs typeface="Times New Roman"/>
              </a:rPr>
              <a:t>great importance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account </a:t>
            </a:r>
            <a:r>
              <a:rPr sz="1200" dirty="0">
                <a:latin typeface="Times New Roman"/>
                <a:cs typeface="Times New Roman"/>
              </a:rPr>
              <a:t>of its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abundance and renewability, </a:t>
            </a:r>
            <a:r>
              <a:rPr sz="1200" dirty="0">
                <a:latin typeface="Times New Roman"/>
                <a:cs typeface="Times New Roman"/>
              </a:rPr>
              <a:t>but still today is underutilized. </a:t>
            </a: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reason, intensive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research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efforts</a:t>
            </a:r>
            <a:r>
              <a:rPr sz="1200" dirty="0">
                <a:latin typeface="Times New Roman"/>
                <a:cs typeface="Times New Roman"/>
              </a:rPr>
              <a:t> have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devoted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seeking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efficient</a:t>
            </a:r>
            <a:r>
              <a:rPr sz="1200" dirty="0">
                <a:latin typeface="Times New Roman"/>
                <a:cs typeface="Times New Roman"/>
              </a:rPr>
              <a:t> processing </a:t>
            </a:r>
            <a:r>
              <a:rPr sz="1200" spc="-5" dirty="0">
                <a:latin typeface="Times New Roman"/>
                <a:cs typeface="Times New Roman"/>
              </a:rPr>
              <a:t>technologies</a:t>
            </a:r>
            <a:r>
              <a:rPr sz="1200" dirty="0">
                <a:latin typeface="Times New Roman"/>
                <a:cs typeface="Times New Roman"/>
              </a:rPr>
              <a:t> for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conversion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biomass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multiple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value-added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bioproducts.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Therefore,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promising versatile resource </a:t>
            </a:r>
            <a:r>
              <a:rPr sz="1200" dirty="0">
                <a:latin typeface="Times New Roman"/>
                <a:cs typeface="Times New Roman"/>
              </a:rPr>
              <a:t>with potential to </a:t>
            </a:r>
            <a:r>
              <a:rPr sz="1200" spc="-5" dirty="0">
                <a:latin typeface="Times New Roman"/>
                <a:cs typeface="Times New Roman"/>
              </a:rPr>
              <a:t>decrease </a:t>
            </a:r>
            <a:r>
              <a:rPr sz="1200" dirty="0">
                <a:latin typeface="Times New Roman"/>
                <a:cs typeface="Times New Roman"/>
              </a:rPr>
              <a:t>the dependence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pretroleum-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based </a:t>
            </a:r>
            <a:r>
              <a:rPr sz="1200" dirty="0">
                <a:latin typeface="Times New Roman"/>
                <a:cs typeface="Times New Roman"/>
              </a:rPr>
              <a:t>products </a:t>
            </a:r>
            <a:r>
              <a:rPr sz="1200" spc="-5" dirty="0">
                <a:latin typeface="Times New Roman"/>
                <a:cs typeface="Times New Roman"/>
              </a:rPr>
              <a:t>and 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same </a:t>
            </a: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attends </a:t>
            </a:r>
            <a:r>
              <a:rPr sz="1200" dirty="0">
                <a:latin typeface="Times New Roman"/>
                <a:cs typeface="Times New Roman"/>
              </a:rPr>
              <a:t>the increasing need for environmentally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friendly,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biocompatible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carbon-neutral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(Cherubini,</a:t>
            </a:r>
            <a:r>
              <a:rPr sz="1200" dirty="0">
                <a:latin typeface="Times New Roman"/>
                <a:cs typeface="Times New Roman"/>
              </a:rPr>
              <a:t> 2010;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Olsson</a:t>
            </a:r>
            <a:r>
              <a:rPr sz="1200" dirty="0">
                <a:latin typeface="Times New Roman"/>
                <a:cs typeface="Times New Roman"/>
              </a:rPr>
              <a:t> &amp;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Westman, </a:t>
            </a:r>
            <a:r>
              <a:rPr sz="1200" dirty="0">
                <a:latin typeface="Times New Roman"/>
                <a:cs typeface="Times New Roman"/>
              </a:rPr>
              <a:t>2013). </a:t>
            </a:r>
            <a:r>
              <a:rPr sz="1200" spc="-5" dirty="0">
                <a:latin typeface="Times New Roman"/>
                <a:cs typeface="Times New Roman"/>
              </a:rPr>
              <a:t>Nevertheless, numerous technical challenges </a:t>
            </a:r>
            <a:r>
              <a:rPr sz="1200" dirty="0">
                <a:latin typeface="Times New Roman"/>
                <a:cs typeface="Times New Roman"/>
              </a:rPr>
              <a:t>must be </a:t>
            </a:r>
            <a:r>
              <a:rPr sz="1200" spc="-5" dirty="0">
                <a:latin typeface="Times New Roman"/>
                <a:cs typeface="Times New Roman"/>
              </a:rPr>
              <a:t>overcome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enable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efficient and profitable </a:t>
            </a:r>
            <a:r>
              <a:rPr sz="1200" dirty="0">
                <a:latin typeface="Times New Roman"/>
                <a:cs typeface="Times New Roman"/>
              </a:rPr>
              <a:t>utilization of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for the production of </a:t>
            </a:r>
            <a:r>
              <a:rPr sz="1200" spc="-5" dirty="0">
                <a:latin typeface="Times New Roman"/>
                <a:cs typeface="Times New Roman"/>
              </a:rPr>
              <a:t>energy,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chemicals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materials.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been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centuries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highly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diverse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however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</a:t>
            </a:r>
          </a:p>
          <a:p>
            <a:pPr marL="50800" marR="43180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chemical composition, structure and </a:t>
            </a:r>
            <a:r>
              <a:rPr sz="1200" dirty="0">
                <a:latin typeface="Times New Roman"/>
                <a:cs typeface="Times New Roman"/>
              </a:rPr>
              <a:t>morphology </a:t>
            </a:r>
            <a:r>
              <a:rPr sz="1200" spc="-5" dirty="0">
                <a:latin typeface="Times New Roman"/>
                <a:cs typeface="Times New Roman"/>
              </a:rPr>
              <a:t>remained </a:t>
            </a:r>
            <a:r>
              <a:rPr sz="1200" dirty="0">
                <a:latin typeface="Times New Roman"/>
                <a:cs typeface="Times New Roman"/>
              </a:rPr>
              <a:t>very long </a:t>
            </a:r>
            <a:r>
              <a:rPr sz="1200" spc="-5" dirty="0">
                <a:latin typeface="Times New Roman"/>
                <a:cs typeface="Times New Roman"/>
              </a:rPr>
              <a:t>ignored. Though </a:t>
            </a:r>
            <a:r>
              <a:rPr sz="1200" dirty="0">
                <a:latin typeface="Times New Roman"/>
                <a:cs typeface="Times New Roman"/>
              </a:rPr>
              <a:t> the early work of </a:t>
            </a:r>
            <a:r>
              <a:rPr sz="1200" spc="-5" dirty="0">
                <a:latin typeface="Times New Roman"/>
                <a:cs typeface="Times New Roman"/>
              </a:rPr>
              <a:t>Braconnot concerning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acid hydrolysis </a:t>
            </a:r>
            <a:r>
              <a:rPr sz="1200" dirty="0">
                <a:latin typeface="Times New Roman"/>
                <a:cs typeface="Times New Roman"/>
              </a:rPr>
              <a:t>of the substance </a:t>
            </a:r>
            <a:r>
              <a:rPr sz="1200" spc="-5" dirty="0">
                <a:latin typeface="Times New Roman"/>
                <a:cs typeface="Times New Roman"/>
              </a:rPr>
              <a:t>constituting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plant </a:t>
            </a:r>
            <a:r>
              <a:rPr sz="1200" spc="-5" dirty="0">
                <a:latin typeface="Times New Roman"/>
                <a:cs typeface="Times New Roman"/>
              </a:rPr>
              <a:t>cell walls goes </a:t>
            </a:r>
            <a:r>
              <a:rPr sz="1200" dirty="0">
                <a:latin typeface="Times New Roman"/>
                <a:cs typeface="Times New Roman"/>
              </a:rPr>
              <a:t>back to the </a:t>
            </a:r>
            <a:r>
              <a:rPr sz="1200" spc="-5" dirty="0">
                <a:latin typeface="Times New Roman"/>
                <a:cs typeface="Times New Roman"/>
              </a:rPr>
              <a:t>beginning </a:t>
            </a:r>
            <a:r>
              <a:rPr sz="1200" dirty="0">
                <a:latin typeface="Times New Roman"/>
                <a:cs typeface="Times New Roman"/>
              </a:rPr>
              <a:t>of the 19</a:t>
            </a:r>
            <a:r>
              <a:rPr sz="1200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century (Braconnot, 1819),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was 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French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chemist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Anselme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Payen</a:t>
            </a:r>
            <a:r>
              <a:rPr sz="1200" dirty="0">
                <a:latin typeface="Times New Roman"/>
                <a:cs typeface="Times New Roman"/>
              </a:rPr>
              <a:t> (1795–1871)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established</a:t>
            </a:r>
            <a:r>
              <a:rPr sz="1200" dirty="0">
                <a:latin typeface="Times New Roman"/>
                <a:cs typeface="Times New Roman"/>
              </a:rPr>
              <a:t> that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main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constituent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unique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chemical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(Payen,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1838)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coined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word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“cellulose”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Latin</a:t>
            </a:r>
            <a:r>
              <a:rPr sz="1200" dirty="0">
                <a:latin typeface="Times New Roman"/>
                <a:cs typeface="Times New Roman"/>
              </a:rPr>
              <a:t>: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rich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small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cells)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first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1838.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studies,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Payen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described </a:t>
            </a:r>
            <a:r>
              <a:rPr sz="1200" dirty="0">
                <a:latin typeface="Times New Roman"/>
                <a:cs typeface="Times New Roman"/>
              </a:rPr>
              <a:t>that when various plant tissues were </a:t>
            </a:r>
            <a:r>
              <a:rPr sz="1200" spc="-5" dirty="0">
                <a:latin typeface="Times New Roman"/>
                <a:cs typeface="Times New Roman"/>
              </a:rPr>
              <a:t>treated </a:t>
            </a:r>
            <a:r>
              <a:rPr sz="1200" dirty="0">
                <a:latin typeface="Times New Roman"/>
                <a:cs typeface="Times New Roman"/>
              </a:rPr>
              <a:t>with acid-ammonia </a:t>
            </a:r>
            <a:r>
              <a:rPr sz="1200" spc="-5" dirty="0">
                <a:latin typeface="Times New Roman"/>
                <a:cs typeface="Times New Roman"/>
              </a:rPr>
              <a:t>treatment,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followed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subsequent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extraction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water,</a:t>
            </a:r>
            <a:r>
              <a:rPr sz="1200" dirty="0">
                <a:latin typeface="Times New Roman"/>
                <a:cs typeface="Times New Roman"/>
              </a:rPr>
              <a:t> alcohol</a:t>
            </a:r>
            <a:r>
              <a:rPr sz="1200" spc="-5" dirty="0">
                <a:latin typeface="Times New Roman"/>
                <a:cs typeface="Times New Roman"/>
              </a:rPr>
              <a:t> 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ether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constant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fibrous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</a:t>
            </a:r>
            <a:endParaRPr sz="1200" dirty="0">
              <a:latin typeface="Times New Roman"/>
              <a:cs typeface="Times New Roman"/>
            </a:endParaRPr>
          </a:p>
          <a:p>
            <a:pPr marL="50800" marR="45720" algn="just">
              <a:lnSpc>
                <a:spcPct val="136900"/>
              </a:lnSpc>
              <a:spcBef>
                <a:spcPts val="200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was</a:t>
            </a:r>
            <a:r>
              <a:rPr sz="1800" spc="-44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formed.</a:t>
            </a:r>
            <a:r>
              <a:rPr sz="1800" spc="-44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He</a:t>
            </a:r>
            <a:r>
              <a:rPr sz="1800" spc="-44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deduced</a:t>
            </a:r>
            <a:r>
              <a:rPr sz="1800" spc="-2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the</a:t>
            </a:r>
            <a:r>
              <a:rPr sz="1800" spc="-44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molecular</a:t>
            </a:r>
            <a:r>
              <a:rPr sz="1800" spc="-37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formula</a:t>
            </a:r>
            <a:r>
              <a:rPr sz="1800" spc="-5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to</a:t>
            </a:r>
            <a:r>
              <a:rPr sz="1800" spc="-2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be</a:t>
            </a:r>
            <a:r>
              <a:rPr sz="1800" spc="-6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C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1800" baseline="4629" dirty="0">
                <a:latin typeface="Times New Roman"/>
                <a:cs typeface="Times New Roman"/>
              </a:rPr>
              <a:t>H</a:t>
            </a:r>
            <a:r>
              <a:rPr sz="800" dirty="0">
                <a:latin typeface="Times New Roman"/>
                <a:cs typeface="Times New Roman"/>
              </a:rPr>
              <a:t>10</a:t>
            </a:r>
            <a:r>
              <a:rPr sz="1800" baseline="4629" dirty="0">
                <a:latin typeface="Times New Roman"/>
                <a:cs typeface="Times New Roman"/>
              </a:rPr>
              <a:t>O</a:t>
            </a:r>
            <a:r>
              <a:rPr sz="800" dirty="0">
                <a:latin typeface="Times New Roman"/>
                <a:cs typeface="Times New Roman"/>
              </a:rPr>
              <a:t>5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1800" spc="7" baseline="4629" dirty="0">
                <a:latin typeface="Times New Roman"/>
                <a:cs typeface="Times New Roman"/>
              </a:rPr>
              <a:t>by</a:t>
            </a:r>
            <a:r>
              <a:rPr sz="1800" spc="-82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elemental</a:t>
            </a:r>
            <a:r>
              <a:rPr sz="1800" spc="-22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analysis,</a:t>
            </a:r>
            <a:r>
              <a:rPr sz="1800" spc="-22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00" spc="-434" baseline="46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observed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isomerism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starch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(Klemm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2005; </a:t>
            </a:r>
            <a:r>
              <a:rPr sz="1200" spc="-5" dirty="0">
                <a:latin typeface="Times New Roman"/>
                <a:cs typeface="Times New Roman"/>
              </a:rPr>
              <a:t>Pérez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5" dirty="0">
                <a:latin typeface="Times New Roman"/>
                <a:cs typeface="Times New Roman"/>
              </a:rPr>
              <a:t> Mazeau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2004).</a:t>
            </a:r>
            <a:endParaRPr sz="1200" dirty="0">
              <a:latin typeface="Times New Roman"/>
              <a:cs typeface="Times New Roman"/>
            </a:endParaRPr>
          </a:p>
          <a:p>
            <a:pPr marL="50800" marR="43180" indent="448945" algn="just">
              <a:lnSpc>
                <a:spcPct val="143600"/>
              </a:lnSpc>
              <a:spcBef>
                <a:spcPts val="10"/>
              </a:spcBef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is only later, due to the pioneering </a:t>
            </a:r>
            <a:r>
              <a:rPr sz="1200" spc="-5" dirty="0">
                <a:latin typeface="Times New Roman"/>
                <a:cs typeface="Times New Roman"/>
              </a:rPr>
              <a:t>works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German chemist Hermann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Staudinger </a:t>
            </a:r>
            <a:r>
              <a:rPr sz="1200" dirty="0">
                <a:latin typeface="Times New Roman"/>
                <a:cs typeface="Times New Roman"/>
              </a:rPr>
              <a:t>(1881-1965)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beginning </a:t>
            </a:r>
            <a:r>
              <a:rPr sz="1200" dirty="0">
                <a:latin typeface="Times New Roman"/>
                <a:cs typeface="Times New Roman"/>
              </a:rPr>
              <a:t>of the 20</a:t>
            </a:r>
            <a:r>
              <a:rPr sz="1200" baseline="31250" dirty="0">
                <a:latin typeface="Times New Roman"/>
                <a:cs typeface="Times New Roman"/>
              </a:rPr>
              <a:t>th</a:t>
            </a:r>
            <a:r>
              <a:rPr sz="1200" spc="7" baseline="31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century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macromolecular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nature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cellulose was recognized. Through acetylation and </a:t>
            </a:r>
            <a:r>
              <a:rPr sz="1200" dirty="0">
                <a:latin typeface="Times New Roman"/>
                <a:cs typeface="Times New Roman"/>
              </a:rPr>
              <a:t>deacetylation of </a:t>
            </a:r>
            <a:r>
              <a:rPr sz="1200" spc="-5" dirty="0">
                <a:latin typeface="Times New Roman"/>
                <a:cs typeface="Times New Roman"/>
              </a:rPr>
              <a:t>cellulose, </a:t>
            </a:r>
            <a:r>
              <a:rPr sz="1200" dirty="0">
                <a:latin typeface="Times New Roman"/>
                <a:cs typeface="Times New Roman"/>
              </a:rPr>
              <a:t> he </a:t>
            </a:r>
            <a:r>
              <a:rPr sz="1200" spc="-5" dirty="0">
                <a:latin typeface="Times New Roman"/>
                <a:cs typeface="Times New Roman"/>
              </a:rPr>
              <a:t>suggested </a:t>
            </a:r>
            <a:r>
              <a:rPr sz="1200" dirty="0">
                <a:latin typeface="Times New Roman"/>
                <a:cs typeface="Times New Roman"/>
              </a:rPr>
              <a:t>that its </a:t>
            </a:r>
            <a:r>
              <a:rPr sz="1200" spc="-5" dirty="0">
                <a:latin typeface="Times New Roman"/>
                <a:cs typeface="Times New Roman"/>
              </a:rPr>
              <a:t>structure does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merely </a:t>
            </a:r>
            <a:r>
              <a:rPr sz="1200" dirty="0">
                <a:latin typeface="Times New Roman"/>
                <a:cs typeface="Times New Roman"/>
              </a:rPr>
              <a:t>consist of </a:t>
            </a:r>
            <a:r>
              <a:rPr sz="1200" spc="-5" dirty="0">
                <a:latin typeface="Times New Roman"/>
                <a:cs typeface="Times New Roman"/>
              </a:rPr>
              <a:t>an aggregation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i="1" spc="-5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-glucose </a:t>
            </a:r>
            <a:r>
              <a:rPr sz="1200" dirty="0">
                <a:latin typeface="Times New Roman"/>
                <a:cs typeface="Times New Roman"/>
              </a:rPr>
              <a:t> units. </a:t>
            </a:r>
            <a:r>
              <a:rPr sz="1200" spc="-5" dirty="0">
                <a:latin typeface="Times New Roman"/>
                <a:cs typeface="Times New Roman"/>
              </a:rPr>
              <a:t>Rather,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glucose </a:t>
            </a:r>
            <a:r>
              <a:rPr sz="1200" dirty="0">
                <a:latin typeface="Times New Roman"/>
                <a:cs typeface="Times New Roman"/>
              </a:rPr>
              <a:t>units </a:t>
            </a:r>
            <a:r>
              <a:rPr sz="1200" spc="-5" dirty="0">
                <a:latin typeface="Times New Roman"/>
                <a:cs typeface="Times New Roman"/>
              </a:rPr>
              <a:t>were </a:t>
            </a:r>
            <a:r>
              <a:rPr sz="1200" dirty="0">
                <a:latin typeface="Times New Roman"/>
                <a:cs typeface="Times New Roman"/>
              </a:rPr>
              <a:t>found to </a:t>
            </a:r>
            <a:r>
              <a:rPr sz="1200" spc="10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linked to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other covalently to </a:t>
            </a:r>
            <a:r>
              <a:rPr sz="1200" spc="-5" dirty="0">
                <a:latin typeface="Times New Roman"/>
                <a:cs typeface="Times New Roman"/>
              </a:rPr>
              <a:t>form </a:t>
            </a:r>
            <a:r>
              <a:rPr sz="1200" dirty="0">
                <a:latin typeface="Times New Roman"/>
                <a:cs typeface="Times New Roman"/>
              </a:rPr>
              <a:t> long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molecular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chains.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along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Staudinger’s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research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molecules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i="1" spc="-5" dirty="0">
                <a:latin typeface="Times New Roman"/>
                <a:cs typeface="Times New Roman"/>
              </a:rPr>
              <a:t>e.g.</a:t>
            </a:r>
            <a:r>
              <a:rPr sz="1200" i="1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natural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rubber),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marked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discovery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polymeric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molecules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30019" y="421640"/>
            <a:ext cx="5504815" cy="912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72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50800" marR="44450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represents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origin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polymer science. Staudinger's research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macromolecules was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acknowledged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award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Nobel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Prize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Chemistry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1953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(Klemm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2005;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Mülhaupt, 2004; </a:t>
            </a:r>
            <a:r>
              <a:rPr sz="1200" spc="-5" dirty="0">
                <a:latin typeface="Times New Roman"/>
                <a:cs typeface="Times New Roman"/>
              </a:rPr>
              <a:t>Pérez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Mazeau</a:t>
            </a:r>
            <a:r>
              <a:rPr sz="1200" dirty="0">
                <a:latin typeface="Times New Roman"/>
                <a:cs typeface="Times New Roman"/>
              </a:rPr>
              <a:t> 2004; </a:t>
            </a:r>
            <a:r>
              <a:rPr sz="1200" spc="-5" dirty="0">
                <a:latin typeface="Times New Roman"/>
                <a:cs typeface="Times New Roman"/>
              </a:rPr>
              <a:t>Staudinger,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1920,</a:t>
            </a:r>
            <a:r>
              <a:rPr sz="1200" dirty="0">
                <a:latin typeface="Times New Roman"/>
                <a:cs typeface="Times New Roman"/>
              </a:rPr>
              <a:t> 1926).</a:t>
            </a:r>
            <a:endParaRPr sz="1200">
              <a:latin typeface="Times New Roman"/>
              <a:cs typeface="Times New Roman"/>
            </a:endParaRPr>
          </a:p>
          <a:p>
            <a:pPr marL="50800" marR="43180" indent="448945" algn="just">
              <a:lnSpc>
                <a:spcPct val="1437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Despite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degree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has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investigated,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its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molecular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structural features </a:t>
            </a:r>
            <a:r>
              <a:rPr sz="1200" dirty="0">
                <a:latin typeface="Times New Roman"/>
                <a:cs typeface="Times New Roman"/>
              </a:rPr>
              <a:t>have not </a:t>
            </a:r>
            <a:r>
              <a:rPr sz="1200" spc="-5" dirty="0">
                <a:latin typeface="Times New Roman"/>
                <a:cs typeface="Times New Roman"/>
              </a:rPr>
              <a:t>been identified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absolute </a:t>
            </a:r>
            <a:r>
              <a:rPr sz="1200" dirty="0">
                <a:latin typeface="Times New Roman"/>
                <a:cs typeface="Times New Roman"/>
              </a:rPr>
              <a:t>clarity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new </a:t>
            </a:r>
            <a:r>
              <a:rPr sz="1200" spc="-5" dirty="0">
                <a:latin typeface="Times New Roman"/>
                <a:cs typeface="Times New Roman"/>
              </a:rPr>
              <a:t>information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appeared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literature </a:t>
            </a:r>
            <a:r>
              <a:rPr sz="1200" dirty="0">
                <a:latin typeface="Times New Roman"/>
                <a:cs typeface="Times New Roman"/>
              </a:rPr>
              <a:t>constantly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employing </a:t>
            </a:r>
            <a:r>
              <a:rPr sz="1200" spc="-5" dirty="0">
                <a:latin typeface="Times New Roman"/>
                <a:cs typeface="Times New Roman"/>
              </a:rPr>
              <a:t>technological </a:t>
            </a:r>
            <a:r>
              <a:rPr sz="1200" dirty="0">
                <a:latin typeface="Times New Roman"/>
                <a:cs typeface="Times New Roman"/>
              </a:rPr>
              <a:t>advances </a:t>
            </a:r>
            <a:r>
              <a:rPr sz="1200" spc="-5" dirty="0">
                <a:latin typeface="Times New Roman"/>
                <a:cs typeface="Times New Roman"/>
              </a:rPr>
              <a:t>alongside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conventional analytical </a:t>
            </a:r>
            <a:r>
              <a:rPr sz="1200" dirty="0">
                <a:latin typeface="Times New Roman"/>
                <a:cs typeface="Times New Roman"/>
              </a:rPr>
              <a:t>tools. Thus, the </a:t>
            </a:r>
            <a:r>
              <a:rPr sz="1200" spc="-5" dirty="0">
                <a:latin typeface="Times New Roman"/>
                <a:cs typeface="Times New Roman"/>
              </a:rPr>
              <a:t>progress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knowledge </a:t>
            </a:r>
            <a:r>
              <a:rPr sz="1200" dirty="0">
                <a:latin typeface="Times New Roman"/>
                <a:cs typeface="Times New Roman"/>
              </a:rPr>
              <a:t>on cellulose is closely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linked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evolution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characterization techniques, such as </a:t>
            </a:r>
            <a:r>
              <a:rPr sz="1200" spc="5" dirty="0">
                <a:latin typeface="Times New Roman"/>
                <a:cs typeface="Times New Roman"/>
              </a:rPr>
              <a:t>X-ray </a:t>
            </a:r>
            <a:r>
              <a:rPr sz="1200" spc="-5" dirty="0">
                <a:latin typeface="Times New Roman"/>
                <a:cs typeface="Times New Roman"/>
              </a:rPr>
              <a:t>diffraction, neutron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scattering,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electron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microscopy,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baseline="31250" dirty="0">
                <a:latin typeface="Times New Roman"/>
                <a:cs typeface="Times New Roman"/>
              </a:rPr>
              <a:t>13</a:t>
            </a:r>
            <a:r>
              <a:rPr sz="1200" dirty="0">
                <a:latin typeface="Times New Roman"/>
                <a:cs typeface="Times New Roman"/>
              </a:rPr>
              <a:t>C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nuclear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magnetic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resonance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etc</a:t>
            </a:r>
            <a:r>
              <a:rPr sz="1200" i="1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(Dufresne,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2012;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O’Sullivan,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1997).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Several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reviews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books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</a:t>
            </a:r>
            <a:r>
              <a:rPr sz="1200" dirty="0">
                <a:latin typeface="Times New Roman"/>
                <a:cs typeface="Times New Roman"/>
              </a:rPr>
              <a:t> already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published </a:t>
            </a:r>
            <a:r>
              <a:rPr sz="1200" dirty="0">
                <a:latin typeface="Times New Roman"/>
                <a:cs typeface="Times New Roman"/>
              </a:rPr>
              <a:t> reporting the state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knowledge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this fascinating polymer (Fengel &amp; </a:t>
            </a:r>
            <a:r>
              <a:rPr sz="1200" spc="-5" dirty="0">
                <a:latin typeface="Times New Roman"/>
                <a:cs typeface="Times New Roman"/>
              </a:rPr>
              <a:t>Wegener </a:t>
            </a:r>
            <a:r>
              <a:rPr sz="1200" dirty="0">
                <a:latin typeface="Times New Roman"/>
                <a:cs typeface="Times New Roman"/>
              </a:rPr>
              <a:t>1989;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Gardner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Blackwell, </a:t>
            </a:r>
            <a:r>
              <a:rPr sz="1200" dirty="0">
                <a:latin typeface="Times New Roman"/>
                <a:cs typeface="Times New Roman"/>
              </a:rPr>
              <a:t>1974; </a:t>
            </a:r>
            <a:r>
              <a:rPr sz="1200" spc="-5" dirty="0">
                <a:latin typeface="Times New Roman"/>
                <a:cs typeface="Times New Roman"/>
              </a:rPr>
              <a:t>Habibi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2010; Hon, 1994; </a:t>
            </a:r>
            <a:r>
              <a:rPr sz="1200" spc="-5" dirty="0">
                <a:latin typeface="Times New Roman"/>
                <a:cs typeface="Times New Roman"/>
              </a:rPr>
              <a:t>Kamide, </a:t>
            </a:r>
            <a:r>
              <a:rPr sz="1200" dirty="0">
                <a:latin typeface="Times New Roman"/>
                <a:cs typeface="Times New Roman"/>
              </a:rPr>
              <a:t>2005; </a:t>
            </a:r>
            <a:r>
              <a:rPr sz="1200" spc="-5" dirty="0">
                <a:latin typeface="Times New Roman"/>
                <a:cs typeface="Times New Roman"/>
              </a:rPr>
              <a:t>Klemm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2005; </a:t>
            </a:r>
            <a:r>
              <a:rPr sz="1200" spc="-5" dirty="0">
                <a:latin typeface="Times New Roman"/>
                <a:cs typeface="Times New Roman"/>
              </a:rPr>
              <a:t>Kovalenko,</a:t>
            </a:r>
            <a:r>
              <a:rPr sz="1200" dirty="0">
                <a:latin typeface="Times New Roman"/>
                <a:cs typeface="Times New Roman"/>
              </a:rPr>
              <a:t> 2010; </a:t>
            </a:r>
            <a:r>
              <a:rPr sz="1200" spc="-5" dirty="0">
                <a:latin typeface="Times New Roman"/>
                <a:cs typeface="Times New Roman"/>
              </a:rPr>
              <a:t>O’Sullivan,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1997).</a:t>
            </a:r>
            <a:endParaRPr sz="1200">
              <a:latin typeface="Times New Roman"/>
              <a:cs typeface="Times New Roman"/>
            </a:endParaRPr>
          </a:p>
          <a:p>
            <a:pPr marL="50800" marR="45085" indent="448945" algn="just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displays</a:t>
            </a:r>
            <a:r>
              <a:rPr sz="1200" dirty="0">
                <a:latin typeface="Times New Roman"/>
                <a:cs typeface="Times New Roman"/>
              </a:rPr>
              <a:t> unusual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physical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chemical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dirty="0">
                <a:latin typeface="Times New Roman"/>
                <a:cs typeface="Times New Roman"/>
              </a:rPr>
              <a:t> arising from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architecture,</a:t>
            </a:r>
            <a:r>
              <a:rPr sz="1200" dirty="0">
                <a:latin typeface="Times New Roman"/>
                <a:cs typeface="Times New Roman"/>
              </a:rPr>
              <a:t> such </a:t>
            </a:r>
            <a:r>
              <a:rPr sz="1200" spc="-5" dirty="0">
                <a:latin typeface="Times New Roman"/>
                <a:cs typeface="Times New Roman"/>
              </a:rPr>
              <a:t>as:</a:t>
            </a:r>
            <a:endParaRPr sz="1200">
              <a:latin typeface="Times New Roman"/>
              <a:cs typeface="Times New Roman"/>
            </a:endParaRPr>
          </a:p>
          <a:p>
            <a:pPr marL="547370" marR="45085" indent="-227329" algn="just">
              <a:lnSpc>
                <a:spcPct val="143800"/>
              </a:lnSpc>
              <a:spcBef>
                <a:spcPts val="90"/>
              </a:spcBef>
              <a:buFont typeface="Verdana"/>
              <a:buAutoNum type="romanLcParenR"/>
              <a:tabLst>
                <a:tab pos="548005" algn="l"/>
              </a:tabLst>
            </a:pPr>
            <a:r>
              <a:rPr sz="1200" dirty="0">
                <a:latin typeface="Times New Roman"/>
                <a:cs typeface="Times New Roman"/>
              </a:rPr>
              <a:t>Highly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hydrophilic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nature.</a:t>
            </a:r>
            <a:r>
              <a:rPr sz="1200" dirty="0">
                <a:latin typeface="Times New Roman"/>
                <a:cs typeface="Times New Roman"/>
              </a:rPr>
              <a:t> However,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insoluble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water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most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conventional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organic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solvents. </a:t>
            </a:r>
            <a:r>
              <a:rPr sz="1200" spc="-5" dirty="0">
                <a:latin typeface="Times New Roman"/>
                <a:cs typeface="Times New Roman"/>
              </a:rPr>
              <a:t>Even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such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short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oligosaccharide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celloheptose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 virtually insoluble. This </a:t>
            </a:r>
            <a:r>
              <a:rPr sz="1200" spc="-5" dirty="0">
                <a:latin typeface="Times New Roman"/>
                <a:cs typeface="Times New Roman"/>
              </a:rPr>
              <a:t>does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mean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cellulose interacts </a:t>
            </a:r>
            <a:r>
              <a:rPr sz="1200" dirty="0">
                <a:latin typeface="Times New Roman"/>
                <a:cs typeface="Times New Roman"/>
              </a:rPr>
              <a:t>poorly with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water </a:t>
            </a:r>
            <a:r>
              <a:rPr sz="1200" dirty="0">
                <a:latin typeface="Times New Roman"/>
                <a:cs typeface="Times New Roman"/>
              </a:rPr>
              <a:t>- a cellulose </a:t>
            </a:r>
            <a:r>
              <a:rPr sz="1200" spc="-5" dirty="0">
                <a:latin typeface="Times New Roman"/>
                <a:cs typeface="Times New Roman"/>
              </a:rPr>
              <a:t>surface </a:t>
            </a:r>
            <a:r>
              <a:rPr sz="1200" dirty="0">
                <a:latin typeface="Times New Roman"/>
                <a:cs typeface="Times New Roman"/>
              </a:rPr>
              <a:t>is very </a:t>
            </a:r>
            <a:r>
              <a:rPr sz="1200" spc="-5" dirty="0">
                <a:latin typeface="Times New Roman"/>
                <a:cs typeface="Times New Roman"/>
              </a:rPr>
              <a:t>hydrophilic, </a:t>
            </a:r>
            <a:r>
              <a:rPr sz="1200" i="1" dirty="0">
                <a:latin typeface="Times New Roman"/>
                <a:cs typeface="Times New Roman"/>
              </a:rPr>
              <a:t>e.g. </a:t>
            </a:r>
            <a:r>
              <a:rPr sz="1200" spc="-5" dirty="0">
                <a:latin typeface="Times New Roman"/>
                <a:cs typeface="Times New Roman"/>
              </a:rPr>
              <a:t>cotton fibers can </a:t>
            </a:r>
            <a:r>
              <a:rPr sz="1200" dirty="0">
                <a:latin typeface="Times New Roman"/>
                <a:cs typeface="Times New Roman"/>
              </a:rPr>
              <a:t>absorb 10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 </a:t>
            </a:r>
            <a:r>
              <a:rPr sz="1200" spc="-5" dirty="0">
                <a:latin typeface="Times New Roman"/>
                <a:cs typeface="Times New Roman"/>
              </a:rPr>
              <a:t>own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weight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water </a:t>
            </a:r>
            <a:r>
              <a:rPr sz="1200" dirty="0">
                <a:latin typeface="Times New Roman"/>
                <a:cs typeface="Times New Roman"/>
              </a:rPr>
              <a:t>(Monica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2009).</a:t>
            </a:r>
            <a:endParaRPr sz="1200">
              <a:latin typeface="Times New Roman"/>
              <a:cs typeface="Times New Roman"/>
            </a:endParaRPr>
          </a:p>
          <a:p>
            <a:pPr marL="547370" marR="44450" indent="-227329" algn="just">
              <a:lnSpc>
                <a:spcPct val="144200"/>
              </a:lnSpc>
              <a:spcBef>
                <a:spcPts val="70"/>
              </a:spcBef>
              <a:buFont typeface="Verdana"/>
              <a:buAutoNum type="romanLcParenR"/>
              <a:tabLst>
                <a:tab pos="548005" algn="l"/>
              </a:tabLst>
            </a:pPr>
            <a:r>
              <a:rPr sz="1200" dirty="0">
                <a:latin typeface="Times New Roman"/>
                <a:cs typeface="Times New Roman"/>
              </a:rPr>
              <a:t>Good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thermal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stability.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decomposes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prior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to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onset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melting,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i.e.</a:t>
            </a:r>
            <a:r>
              <a:rPr sz="1200" i="1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non-thermoplastic material.</a:t>
            </a:r>
            <a:endParaRPr sz="1200">
              <a:latin typeface="Times New Roman"/>
              <a:cs typeface="Times New Roman"/>
            </a:endParaRPr>
          </a:p>
          <a:p>
            <a:pPr marL="547370" marR="44450" indent="-227329" algn="just">
              <a:lnSpc>
                <a:spcPct val="143900"/>
              </a:lnSpc>
              <a:spcBef>
                <a:spcPts val="80"/>
              </a:spcBef>
              <a:buFont typeface="Verdana"/>
              <a:buAutoNum type="romanLcParenR"/>
              <a:tabLst>
                <a:tab pos="548005" algn="l"/>
              </a:tabLst>
            </a:pPr>
            <a:r>
              <a:rPr sz="1200" spc="-5" dirty="0">
                <a:latin typeface="Times New Roman"/>
                <a:cs typeface="Times New Roman"/>
              </a:rPr>
              <a:t>Resistant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chemicals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attack.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relatively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resistant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chemical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derivatization, and </a:t>
            </a:r>
            <a:r>
              <a:rPr sz="1200" dirty="0">
                <a:latin typeface="Times New Roman"/>
                <a:cs typeface="Times New Roman"/>
              </a:rPr>
              <a:t>added </a:t>
            </a:r>
            <a:r>
              <a:rPr sz="1200" spc="-5" dirty="0">
                <a:latin typeface="Times New Roman"/>
                <a:cs typeface="Times New Roman"/>
              </a:rPr>
              <a:t>groups are seldom </a:t>
            </a:r>
            <a:r>
              <a:rPr sz="1200" dirty="0">
                <a:latin typeface="Times New Roman"/>
                <a:cs typeface="Times New Roman"/>
              </a:rPr>
              <a:t>evenly </a:t>
            </a:r>
            <a:r>
              <a:rPr sz="1200" spc="-5" dirty="0">
                <a:latin typeface="Times New Roman"/>
                <a:cs typeface="Times New Roman"/>
              </a:rPr>
              <a:t>distributed. Nevertheless,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there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large </a:t>
            </a:r>
            <a:r>
              <a:rPr sz="1200" dirty="0">
                <a:latin typeface="Times New Roman"/>
                <a:cs typeface="Times New Roman"/>
              </a:rPr>
              <a:t>industry based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derivatization of cellulose,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previously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mentioned.</a:t>
            </a:r>
            <a:endParaRPr sz="1200">
              <a:latin typeface="Times New Roman"/>
              <a:cs typeface="Times New Roman"/>
            </a:endParaRPr>
          </a:p>
          <a:p>
            <a:pPr marL="547370" marR="45085" indent="-227329" algn="just">
              <a:lnSpc>
                <a:spcPct val="143800"/>
              </a:lnSpc>
              <a:spcBef>
                <a:spcPts val="90"/>
              </a:spcBef>
              <a:buFont typeface="Verdana"/>
              <a:buAutoNum type="romanLcParenR"/>
              <a:tabLst>
                <a:tab pos="548005" algn="l"/>
              </a:tabLst>
            </a:pPr>
            <a:r>
              <a:rPr sz="1200" dirty="0">
                <a:latin typeface="Times New Roman"/>
                <a:cs typeface="Times New Roman"/>
              </a:rPr>
              <a:t>Good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properties.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fibers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5" dirty="0">
                <a:latin typeface="Times New Roman"/>
                <a:cs typeface="Times New Roman"/>
              </a:rPr>
              <a:t> high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tensile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strength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stiffness, which </a:t>
            </a:r>
            <a:r>
              <a:rPr sz="1200" dirty="0">
                <a:latin typeface="Times New Roman"/>
                <a:cs typeface="Times New Roman"/>
              </a:rPr>
              <a:t>makes the </a:t>
            </a:r>
            <a:r>
              <a:rPr sz="1200" spc="-5" dirty="0">
                <a:latin typeface="Times New Roman"/>
                <a:cs typeface="Times New Roman"/>
              </a:rPr>
              <a:t>cellulose fibers </a:t>
            </a:r>
            <a:r>
              <a:rPr sz="1200" dirty="0">
                <a:latin typeface="Times New Roman"/>
                <a:cs typeface="Times New Roman"/>
              </a:rPr>
              <a:t>useful </a:t>
            </a:r>
            <a:r>
              <a:rPr sz="1200" i="1" spc="-5" dirty="0">
                <a:latin typeface="Times New Roman"/>
                <a:cs typeface="Times New Roman"/>
              </a:rPr>
              <a:t>e.g.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reinforcing element in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polymeric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composites.</a:t>
            </a:r>
            <a:endParaRPr sz="1200">
              <a:latin typeface="Times New Roman"/>
              <a:cs typeface="Times New Roman"/>
            </a:endParaRPr>
          </a:p>
          <a:p>
            <a:pPr marL="547370" indent="-227965" algn="just">
              <a:lnSpc>
                <a:spcPct val="100000"/>
              </a:lnSpc>
              <a:spcBef>
                <a:spcPts val="710"/>
              </a:spcBef>
              <a:buFont typeface="Verdana"/>
              <a:buAutoNum type="romanLcParenR"/>
              <a:tabLst>
                <a:tab pos="548005" algn="l"/>
              </a:tabLst>
            </a:pPr>
            <a:r>
              <a:rPr sz="1200" spc="-5" dirty="0">
                <a:latin typeface="Times New Roman"/>
                <a:cs typeface="Times New Roman"/>
              </a:rPr>
              <a:t>Low</a:t>
            </a:r>
            <a:r>
              <a:rPr sz="1200" dirty="0">
                <a:latin typeface="Times New Roman"/>
                <a:cs typeface="Times New Roman"/>
              </a:rPr>
              <a:t> density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thermal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conductivity.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Etc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50800" marR="46355" indent="448945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Therefore,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order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understand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properly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macroscopic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essential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acquire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knowledge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structural architecture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atomic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scale,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way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macro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scale.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case,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biosynthesis, </a:t>
            </a:r>
            <a:r>
              <a:rPr sz="1200" dirty="0">
                <a:latin typeface="Times New Roman"/>
                <a:cs typeface="Times New Roman"/>
              </a:rPr>
              <a:t>its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supramolecular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18" y="421640"/>
            <a:ext cx="5428615" cy="5514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6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9525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structures and hierarchical organization </a:t>
            </a:r>
            <a:r>
              <a:rPr sz="1200" dirty="0">
                <a:latin typeface="Times New Roman"/>
                <a:cs typeface="Times New Roman"/>
              </a:rPr>
              <a:t>inside the </a:t>
            </a:r>
            <a:r>
              <a:rPr sz="1200" spc="-5" dirty="0">
                <a:latin typeface="Times New Roman"/>
                <a:cs typeface="Times New Roman"/>
              </a:rPr>
              <a:t>cell wall </a:t>
            </a:r>
            <a:r>
              <a:rPr sz="1200" dirty="0">
                <a:latin typeface="Times New Roman"/>
                <a:cs typeface="Times New Roman"/>
              </a:rPr>
              <a:t>must be </a:t>
            </a:r>
            <a:r>
              <a:rPr sz="1200" spc="-5" dirty="0">
                <a:latin typeface="Times New Roman"/>
                <a:cs typeface="Times New Roman"/>
              </a:rPr>
              <a:t>considered. Besides </a:t>
            </a:r>
            <a:r>
              <a:rPr sz="1200" dirty="0">
                <a:latin typeface="Times New Roman"/>
                <a:cs typeface="Times New Roman"/>
              </a:rPr>
              <a:t> this, it is </a:t>
            </a:r>
            <a:r>
              <a:rPr sz="1200" spc="-5" dirty="0">
                <a:latin typeface="Times New Roman"/>
                <a:cs typeface="Times New Roman"/>
              </a:rPr>
              <a:t>important </a:t>
            </a:r>
            <a:r>
              <a:rPr sz="1200" dirty="0">
                <a:latin typeface="Times New Roman"/>
                <a:cs typeface="Times New Roman"/>
              </a:rPr>
              <a:t>to examine how </a:t>
            </a:r>
            <a:r>
              <a:rPr sz="1200" spc="-5" dirty="0">
                <a:latin typeface="Times New Roman"/>
                <a:cs typeface="Times New Roman"/>
              </a:rPr>
              <a:t>interactions at and between </a:t>
            </a:r>
            <a:r>
              <a:rPr sz="1200" dirty="0">
                <a:latin typeface="Times New Roman"/>
                <a:cs typeface="Times New Roman"/>
              </a:rPr>
              <a:t>the various </a:t>
            </a:r>
            <a:r>
              <a:rPr sz="1200" spc="-5" dirty="0">
                <a:latin typeface="Times New Roman"/>
                <a:cs typeface="Times New Roman"/>
              </a:rPr>
              <a:t>levels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5" dirty="0">
                <a:latin typeface="Times New Roman"/>
                <a:cs typeface="Times New Roman"/>
              </a:rPr>
              <a:t> important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often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quite specific</a:t>
            </a:r>
            <a:r>
              <a:rPr sz="1200" spc="-5" dirty="0">
                <a:latin typeface="Times New Roman"/>
                <a:cs typeface="Times New Roman"/>
              </a:rPr>
              <a:t> influences.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281940">
              <a:lnSpc>
                <a:spcPct val="100000"/>
              </a:lnSpc>
            </a:pPr>
            <a:r>
              <a:rPr lang="ar-IQ" sz="1200" spc="-10" dirty="0">
                <a:latin typeface="Calibri"/>
                <a:cs typeface="Calibri"/>
              </a:rPr>
              <a:t>1</a:t>
            </a:r>
            <a:r>
              <a:rPr lang="en-US" sz="1200" spc="-10" dirty="0">
                <a:latin typeface="Calibri"/>
                <a:cs typeface="Calibri"/>
              </a:rPr>
              <a:t>.2</a:t>
            </a:r>
            <a:r>
              <a:rPr sz="1200" spc="-10" dirty="0">
                <a:latin typeface="Calibri"/>
                <a:cs typeface="Calibri"/>
              </a:rPr>
              <a:t>.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Molecular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features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cellulose</a:t>
            </a:r>
            <a:endParaRPr sz="1200" dirty="0">
              <a:latin typeface="Calibri"/>
              <a:cs typeface="Calibri"/>
            </a:endParaRPr>
          </a:p>
          <a:p>
            <a:pPr marL="12700" marR="8255" indent="448945">
              <a:lnSpc>
                <a:spcPts val="2060"/>
              </a:lnSpc>
              <a:spcBef>
                <a:spcPts val="165"/>
              </a:spcBef>
            </a:pP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semicrystalline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long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linear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homopolymer,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consisting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β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i="1" spc="-5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-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glucopyranose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(glucose) molecules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covalently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linked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through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acetal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functions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formed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endParaRPr sz="1200" dirty="0">
              <a:latin typeface="Times New Roman"/>
              <a:cs typeface="Times New Roman"/>
            </a:endParaRPr>
          </a:p>
          <a:p>
            <a:pPr marL="12700" marR="8255">
              <a:lnSpc>
                <a:spcPts val="2060"/>
              </a:lnSpc>
              <a:spcBef>
                <a:spcPts val="20"/>
              </a:spcBef>
            </a:pPr>
            <a:r>
              <a:rPr sz="1200" i="1" spc="-5" dirty="0">
                <a:latin typeface="Times New Roman"/>
                <a:cs typeface="Times New Roman"/>
              </a:rPr>
              <a:t>β</a:t>
            </a:r>
            <a:r>
              <a:rPr sz="1200" spc="-5" dirty="0">
                <a:latin typeface="Times New Roman"/>
                <a:cs typeface="Times New Roman"/>
              </a:rPr>
              <a:t>-(1,4)-glycosidic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(Figure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1),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i.e.</a:t>
            </a:r>
            <a:r>
              <a:rPr sz="1200" i="1" spc="7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β</a:t>
            </a:r>
            <a:r>
              <a:rPr sz="1200" spc="-5" dirty="0">
                <a:latin typeface="Times New Roman"/>
                <a:cs typeface="Times New Roman"/>
              </a:rPr>
              <a:t>-type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glycosidic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hemiacetal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anomeric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carbon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atom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C1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-glucose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hydroxyl group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C4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</a:p>
          <a:p>
            <a:pPr marL="12700" marR="5080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adjacent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molecule.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glycosidic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strength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order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~360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kJ/mol.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Since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water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lost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when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alcohol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hemiacetal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react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acetal</a:t>
            </a:r>
            <a:endParaRPr sz="1200" dirty="0">
              <a:latin typeface="Times New Roman"/>
              <a:cs typeface="Times New Roman"/>
            </a:endParaRPr>
          </a:p>
          <a:p>
            <a:pPr marL="12700" marR="6985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linkage,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molecule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referred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anhydroglucose</a:t>
            </a:r>
            <a:r>
              <a:rPr sz="1200" dirty="0">
                <a:latin typeface="Times New Roman"/>
                <a:cs typeface="Times New Roman"/>
              </a:rPr>
              <a:t> unit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(AGU).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AGUs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joined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another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head-to-tail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orientation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C–O–C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angle</a:t>
            </a:r>
            <a:endParaRPr sz="1200" dirty="0">
              <a:latin typeface="Times New Roman"/>
              <a:cs typeface="Times New Roman"/>
            </a:endParaRPr>
          </a:p>
          <a:p>
            <a:pPr marL="12700" marR="7620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AGU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rings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~116°.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accommodate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preferred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angles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acetal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oxygen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bridges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β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4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links,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each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AGU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rotated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180°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plane</a:t>
            </a:r>
          </a:p>
          <a:p>
            <a:pPr marL="12700" marR="9525">
              <a:lnSpc>
                <a:spcPts val="206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respect </a:t>
            </a:r>
            <a:r>
              <a:rPr sz="1200" dirty="0">
                <a:latin typeface="Times New Roman"/>
                <a:cs typeface="Times New Roman"/>
              </a:rPr>
              <a:t>to its </a:t>
            </a:r>
            <a:r>
              <a:rPr sz="1200" spc="-5" dirty="0">
                <a:latin typeface="Times New Roman"/>
                <a:cs typeface="Times New Roman"/>
              </a:rPr>
              <a:t>neighbor. </a:t>
            </a:r>
            <a:r>
              <a:rPr sz="1200" spc="-2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manner, </a:t>
            </a:r>
            <a:r>
              <a:rPr sz="1200" dirty="0">
                <a:latin typeface="Times New Roman"/>
                <a:cs typeface="Times New Roman"/>
              </a:rPr>
              <a:t>two </a:t>
            </a:r>
            <a:r>
              <a:rPr sz="1200" spc="-5" dirty="0">
                <a:latin typeface="Times New Roman"/>
                <a:cs typeface="Times New Roman"/>
              </a:rPr>
              <a:t>adjacent AGU rings </a:t>
            </a:r>
            <a:r>
              <a:rPr sz="1200" dirty="0">
                <a:latin typeface="Times New Roman"/>
                <a:cs typeface="Times New Roman"/>
              </a:rPr>
              <a:t>define the </a:t>
            </a:r>
            <a:r>
              <a:rPr sz="1200" spc="-5" dirty="0">
                <a:latin typeface="Times New Roman"/>
                <a:cs typeface="Times New Roman"/>
              </a:rPr>
              <a:t>repeating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structural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known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cellobiose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However,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length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expressed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number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constituent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AGUs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(degree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polymerization,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DP),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and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hence,</a:t>
            </a:r>
            <a:r>
              <a:rPr sz="1800" baseline="4629" dirty="0">
                <a:latin typeface="Times New Roman"/>
                <a:cs typeface="Times New Roman"/>
              </a:rPr>
              <a:t> the </a:t>
            </a:r>
            <a:r>
              <a:rPr sz="1800" spc="-7" baseline="4629" dirty="0">
                <a:latin typeface="Times New Roman"/>
                <a:cs typeface="Times New Roman"/>
              </a:rPr>
              <a:t>chemical</a:t>
            </a:r>
            <a:r>
              <a:rPr sz="1800" baseline="4629" dirty="0">
                <a:latin typeface="Times New Roman"/>
                <a:cs typeface="Times New Roman"/>
              </a:rPr>
              <a:t> formula of</a:t>
            </a:r>
            <a:r>
              <a:rPr sz="1800" spc="-7" baseline="4629" dirty="0">
                <a:latin typeface="Times New Roman"/>
                <a:cs typeface="Times New Roman"/>
              </a:rPr>
              <a:t> cellulose</a:t>
            </a:r>
            <a:r>
              <a:rPr sz="1800" baseline="4629" dirty="0">
                <a:latin typeface="Times New Roman"/>
                <a:cs typeface="Times New Roman"/>
              </a:rPr>
              <a:t> is</a:t>
            </a:r>
            <a:r>
              <a:rPr sz="1800" spc="1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(C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1800" baseline="4629" dirty="0">
                <a:latin typeface="Times New Roman"/>
                <a:cs typeface="Times New Roman"/>
              </a:rPr>
              <a:t>H</a:t>
            </a:r>
            <a:r>
              <a:rPr sz="800" dirty="0">
                <a:latin typeface="Times New Roman"/>
                <a:cs typeface="Times New Roman"/>
              </a:rPr>
              <a:t>10</a:t>
            </a:r>
            <a:r>
              <a:rPr sz="1800" baseline="4629" dirty="0">
                <a:latin typeface="Times New Roman"/>
                <a:cs typeface="Times New Roman"/>
              </a:rPr>
              <a:t>O</a:t>
            </a:r>
            <a:r>
              <a:rPr sz="800" dirty="0">
                <a:latin typeface="Times New Roman"/>
                <a:cs typeface="Times New Roman"/>
              </a:rPr>
              <a:t>5</a:t>
            </a:r>
            <a:r>
              <a:rPr sz="1800" baseline="4629" dirty="0">
                <a:latin typeface="Times New Roman"/>
                <a:cs typeface="Times New Roman"/>
              </a:rPr>
              <a:t>)</a:t>
            </a:r>
            <a:r>
              <a:rPr sz="800" dirty="0">
                <a:latin typeface="Times New Roman"/>
                <a:cs typeface="Times New Roman"/>
              </a:rPr>
              <a:t>n</a:t>
            </a:r>
            <a:r>
              <a:rPr sz="1800" baseline="4629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8122" y="7608734"/>
            <a:ext cx="5426075" cy="2067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4400"/>
              </a:lnSpc>
              <a:spcBef>
                <a:spcPts val="95"/>
              </a:spcBef>
            </a:pPr>
            <a:r>
              <a:rPr sz="1000" spc="45" dirty="0">
                <a:latin typeface="Calibri"/>
                <a:cs typeface="Calibri"/>
              </a:rPr>
              <a:t>Figure </a:t>
            </a:r>
            <a:r>
              <a:rPr sz="1000" spc="-10" dirty="0">
                <a:latin typeface="Calibri"/>
                <a:cs typeface="Calibri"/>
              </a:rPr>
              <a:t>1 </a:t>
            </a:r>
            <a:r>
              <a:rPr sz="1000" b="1" spc="-5" dirty="0">
                <a:latin typeface="Times New Roman"/>
                <a:cs typeface="Times New Roman"/>
              </a:rPr>
              <a:t>– </a:t>
            </a:r>
            <a:r>
              <a:rPr sz="1000" spc="-5" dirty="0">
                <a:latin typeface="Times New Roman"/>
                <a:cs typeface="Times New Roman"/>
              </a:rPr>
              <a:t>Structure </a:t>
            </a:r>
            <a:r>
              <a:rPr sz="1000" spc="5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cellulose molecule, representing the cellubiose unit as the </a:t>
            </a:r>
            <a:r>
              <a:rPr sz="1000" dirty="0">
                <a:latin typeface="Times New Roman"/>
                <a:cs typeface="Times New Roman"/>
              </a:rPr>
              <a:t>repeating structural </a:t>
            </a:r>
            <a:r>
              <a:rPr sz="1000" spc="-5" dirty="0">
                <a:latin typeface="Times New Roman"/>
                <a:cs typeface="Times New Roman"/>
              </a:rPr>
              <a:t>unit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having a </a:t>
            </a:r>
            <a:r>
              <a:rPr sz="1000" dirty="0">
                <a:latin typeface="Times New Roman"/>
                <a:cs typeface="Times New Roman"/>
              </a:rPr>
              <a:t>periodicity of ~1.03 nm </a:t>
            </a:r>
            <a:r>
              <a:rPr sz="1000" spc="-5" dirty="0">
                <a:latin typeface="Times New Roman"/>
                <a:cs typeface="Times New Roman"/>
              </a:rPr>
              <a:t>and showing the quite different terminal groups </a:t>
            </a:r>
            <a:r>
              <a:rPr sz="1000" dirty="0">
                <a:latin typeface="Times New Roman"/>
                <a:cs typeface="Times New Roman"/>
              </a:rPr>
              <a:t>non-reducing </a:t>
            </a:r>
            <a:r>
              <a:rPr sz="1000" spc="-5" dirty="0">
                <a:latin typeface="Times New Roman"/>
                <a:cs typeface="Times New Roman"/>
              </a:rPr>
              <a:t>end (left)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 reducing end (right). The numbering system for carbon atoms </a:t>
            </a:r>
            <a:r>
              <a:rPr sz="1000" dirty="0">
                <a:latin typeface="Times New Roman"/>
                <a:cs typeface="Times New Roman"/>
              </a:rPr>
              <a:t>in </a:t>
            </a:r>
            <a:r>
              <a:rPr sz="1000" spc="-5" dirty="0">
                <a:latin typeface="Times New Roman"/>
                <a:cs typeface="Times New Roman"/>
              </a:rPr>
              <a:t>anhydroglucose unit is also indicated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red; </a:t>
            </a:r>
            <a:r>
              <a:rPr sz="1000" spc="-10" dirty="0">
                <a:latin typeface="Times New Roman"/>
                <a:cs typeface="Times New Roman"/>
              </a:rPr>
              <a:t>and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directionality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dirty="0">
                <a:latin typeface="Wingdings"/>
                <a:cs typeface="Wingdings"/>
              </a:rPr>
              <a:t>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linkage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indicated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blue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arrow.</a:t>
            </a:r>
            <a:endParaRPr sz="1000">
              <a:latin typeface="Times New Roman"/>
              <a:cs typeface="Times New Roman"/>
            </a:endParaRPr>
          </a:p>
          <a:p>
            <a:pPr marL="12700" marR="8255" indent="448945" algn="just">
              <a:lnSpc>
                <a:spcPct val="143600"/>
              </a:lnSpc>
              <a:spcBef>
                <a:spcPts val="880"/>
              </a:spcBef>
            </a:pPr>
            <a:r>
              <a:rPr sz="1200" spc="-5" dirty="0">
                <a:latin typeface="Times New Roman"/>
                <a:cs typeface="Times New Roman"/>
              </a:rPr>
              <a:t>Taking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cellobiose 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basic </a:t>
            </a:r>
            <a:r>
              <a:rPr sz="1200" dirty="0">
                <a:latin typeface="Times New Roman"/>
                <a:cs typeface="Times New Roman"/>
              </a:rPr>
              <a:t>unit, </a:t>
            </a:r>
            <a:r>
              <a:rPr sz="1200" spc="-5" dirty="0">
                <a:latin typeface="Times New Roman"/>
                <a:cs typeface="Times New Roman"/>
              </a:rPr>
              <a:t>cellulose 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considered as an isotactic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polymer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cellobiose.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of the AGU ring </a:t>
            </a:r>
            <a:r>
              <a:rPr sz="1200" spc="-5" dirty="0">
                <a:latin typeface="Times New Roman"/>
                <a:cs typeface="Times New Roman"/>
              </a:rPr>
              <a:t>contains three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groups.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hydroxyl group at </a:t>
            </a:r>
            <a:r>
              <a:rPr sz="1200" dirty="0">
                <a:latin typeface="Times New Roman"/>
                <a:cs typeface="Times New Roman"/>
              </a:rPr>
              <a:t>the C6 position is a primary alcohol, while the </a:t>
            </a:r>
            <a:r>
              <a:rPr sz="1200" spc="-5" dirty="0">
                <a:latin typeface="Times New Roman"/>
                <a:cs typeface="Times New Roman"/>
              </a:rPr>
              <a:t>hydroxyl groups 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C2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C3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positions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secondary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alcohols.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hydroxyl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groups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accessible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871" y="6097428"/>
            <a:ext cx="5321060" cy="13746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0020" y="421640"/>
            <a:ext cx="5503545" cy="539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81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sites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chemical reactions. </a:t>
            </a:r>
            <a:r>
              <a:rPr sz="1200" dirty="0">
                <a:latin typeface="Times New Roman"/>
                <a:cs typeface="Times New Roman"/>
              </a:rPr>
              <a:t>Unlike simple </a:t>
            </a:r>
            <a:r>
              <a:rPr sz="1200" spc="-5" dirty="0">
                <a:latin typeface="Times New Roman"/>
                <a:cs typeface="Times New Roman"/>
              </a:rPr>
              <a:t>alcohols, however, </a:t>
            </a:r>
            <a:r>
              <a:rPr sz="1200" dirty="0">
                <a:latin typeface="Times New Roman"/>
                <a:cs typeface="Times New Roman"/>
              </a:rPr>
              <a:t>the reactivity of these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hydroxyl groups </a:t>
            </a:r>
            <a:r>
              <a:rPr sz="1200" dirty="0">
                <a:latin typeface="Times New Roman"/>
                <a:cs typeface="Times New Roman"/>
              </a:rPr>
              <a:t>are usually </a:t>
            </a:r>
            <a:r>
              <a:rPr sz="1200" spc="-5" dirty="0">
                <a:latin typeface="Times New Roman"/>
                <a:cs typeface="Times New Roman"/>
              </a:rPr>
              <a:t>controlled </a:t>
            </a:r>
            <a:r>
              <a:rPr sz="1200" dirty="0">
                <a:latin typeface="Times New Roman"/>
                <a:cs typeface="Times New Roman"/>
              </a:rPr>
              <a:t>more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steric </a:t>
            </a:r>
            <a:r>
              <a:rPr sz="1200" spc="-5" dirty="0">
                <a:latin typeface="Times New Roman"/>
                <a:cs typeface="Times New Roman"/>
              </a:rPr>
              <a:t>factors and </a:t>
            </a:r>
            <a:r>
              <a:rPr sz="1200" dirty="0">
                <a:latin typeface="Times New Roman"/>
                <a:cs typeface="Times New Roman"/>
              </a:rPr>
              <a:t>molecular </a:t>
            </a:r>
            <a:r>
              <a:rPr sz="1200" spc="-5" dirty="0">
                <a:latin typeface="Times New Roman"/>
                <a:cs typeface="Times New Roman"/>
              </a:rPr>
              <a:t>interactions </a:t>
            </a:r>
            <a:r>
              <a:rPr sz="1200" dirty="0">
                <a:latin typeface="Times New Roman"/>
                <a:cs typeface="Times New Roman"/>
              </a:rPr>
              <a:t> than would be </a:t>
            </a:r>
            <a:r>
              <a:rPr sz="1200" spc="-5" dirty="0">
                <a:latin typeface="Times New Roman"/>
                <a:cs typeface="Times New Roman"/>
              </a:rPr>
              <a:t>expected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basis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inherent reactivity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different hydroxyl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groups.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cellulose molecule has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directional chemical </a:t>
            </a:r>
            <a:r>
              <a:rPr sz="1200" dirty="0">
                <a:latin typeface="Times New Roman"/>
                <a:cs typeface="Times New Roman"/>
              </a:rPr>
              <a:t>asymmetry with </a:t>
            </a:r>
            <a:r>
              <a:rPr sz="1200" spc="-5" dirty="0">
                <a:latin typeface="Times New Roman"/>
                <a:cs typeface="Times New Roman"/>
              </a:rPr>
              <a:t>respect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termini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axis: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hemiacetal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equilibrium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aldehyde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i.e.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reducing end); and </a:t>
            </a:r>
            <a:r>
              <a:rPr sz="1200" dirty="0">
                <a:latin typeface="Times New Roman"/>
                <a:cs typeface="Times New Roman"/>
              </a:rPr>
              <a:t>the other end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pendant hydroxyl group,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nominal non-reducing </a:t>
            </a:r>
            <a:r>
              <a:rPr sz="1200" dirty="0">
                <a:latin typeface="Times New Roman"/>
                <a:cs typeface="Times New Roman"/>
              </a:rPr>
              <a:t>end </a:t>
            </a:r>
            <a:r>
              <a:rPr sz="1200" spc="-5" dirty="0">
                <a:latin typeface="Times New Roman"/>
                <a:cs typeface="Times New Roman"/>
              </a:rPr>
              <a:t>(Dufresne, </a:t>
            </a:r>
            <a:r>
              <a:rPr sz="1200" dirty="0">
                <a:latin typeface="Times New Roman"/>
                <a:cs typeface="Times New Roman"/>
              </a:rPr>
              <a:t>2012; Habibi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2010; </a:t>
            </a:r>
            <a:r>
              <a:rPr sz="1200" spc="-5" dirty="0">
                <a:latin typeface="Times New Roman"/>
                <a:cs typeface="Times New Roman"/>
              </a:rPr>
              <a:t>Klemm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2005;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Pérez</a:t>
            </a:r>
            <a:r>
              <a:rPr sz="1200" dirty="0">
                <a:latin typeface="Times New Roman"/>
                <a:cs typeface="Times New Roman"/>
              </a:rPr>
              <a:t> &amp;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Mazeau</a:t>
            </a:r>
            <a:r>
              <a:rPr sz="1200" dirty="0">
                <a:latin typeface="Times New Roman"/>
                <a:cs typeface="Times New Roman"/>
              </a:rPr>
              <a:t> 2004).</a:t>
            </a:r>
            <a:endParaRPr sz="1200">
              <a:latin typeface="Times New Roman"/>
              <a:cs typeface="Times New Roman"/>
            </a:endParaRPr>
          </a:p>
          <a:p>
            <a:pPr marL="50800" indent="448945" algn="just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β</a:t>
            </a:r>
            <a:r>
              <a:rPr sz="1200" i="1" spc="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configuration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allows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long,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straight,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“fully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extended”</a:t>
            </a:r>
            <a:endParaRPr sz="1200">
              <a:latin typeface="Times New Roman"/>
              <a:cs typeface="Times New Roman"/>
            </a:endParaRPr>
          </a:p>
          <a:p>
            <a:pPr marL="50800" marR="45085" algn="just">
              <a:lnSpc>
                <a:spcPct val="1433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chains,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i.e.</a:t>
            </a:r>
            <a:r>
              <a:rPr sz="1200" i="1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molecular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chains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stretched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straight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line,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opposite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4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glucan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α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-anomers, amylose, which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hexicalled </a:t>
            </a:r>
            <a:r>
              <a:rPr sz="1200" dirty="0">
                <a:latin typeface="Times New Roman"/>
                <a:cs typeface="Times New Roman"/>
              </a:rPr>
              <a:t>shaped.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 </a:t>
            </a:r>
            <a:r>
              <a:rPr sz="1200" i="1" spc="-5" dirty="0">
                <a:latin typeface="Times New Roman"/>
                <a:cs typeface="Times New Roman"/>
              </a:rPr>
              <a:t>β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i="1" spc="-5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-glucopyranose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rings</a:t>
            </a:r>
            <a:endParaRPr sz="1200">
              <a:latin typeface="Times New Roman"/>
              <a:cs typeface="Times New Roman"/>
            </a:endParaRPr>
          </a:p>
          <a:p>
            <a:pPr marL="50800" marR="43815" algn="just">
              <a:lnSpc>
                <a:spcPct val="142800"/>
              </a:lnSpc>
              <a:spcBef>
                <a:spcPts val="120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adopt </a:t>
            </a:r>
            <a:r>
              <a:rPr sz="1800" baseline="4629" dirty="0">
                <a:latin typeface="Times New Roman"/>
                <a:cs typeface="Times New Roman"/>
              </a:rPr>
              <a:t>a </a:t>
            </a:r>
            <a:r>
              <a:rPr sz="1200" baseline="38194" dirty="0">
                <a:latin typeface="Times New Roman"/>
                <a:cs typeface="Times New Roman"/>
              </a:rPr>
              <a:t>4</a:t>
            </a:r>
            <a:r>
              <a:rPr sz="1800" baseline="4629" dirty="0">
                <a:latin typeface="Times New Roman"/>
                <a:cs typeface="Times New Roman"/>
              </a:rPr>
              <a:t>C</a:t>
            </a:r>
            <a:r>
              <a:rPr sz="800" dirty="0">
                <a:latin typeface="Times New Roman"/>
                <a:cs typeface="Times New Roman"/>
              </a:rPr>
              <a:t>1 </a:t>
            </a:r>
            <a:r>
              <a:rPr sz="1800" spc="-7" baseline="4629" dirty="0">
                <a:latin typeface="Times New Roman"/>
                <a:cs typeface="Times New Roman"/>
              </a:rPr>
              <a:t>chair conformation, </a:t>
            </a:r>
            <a:r>
              <a:rPr sz="1800" baseline="4629" dirty="0">
                <a:latin typeface="Times New Roman"/>
                <a:cs typeface="Times New Roman"/>
              </a:rPr>
              <a:t>the </a:t>
            </a:r>
            <a:r>
              <a:rPr sz="1800" spc="-7" baseline="4629" dirty="0">
                <a:latin typeface="Times New Roman"/>
                <a:cs typeface="Times New Roman"/>
              </a:rPr>
              <a:t>lowest </a:t>
            </a:r>
            <a:r>
              <a:rPr sz="1800" baseline="4629" dirty="0">
                <a:latin typeface="Times New Roman"/>
                <a:cs typeface="Times New Roman"/>
              </a:rPr>
              <a:t>free energy </a:t>
            </a:r>
            <a:r>
              <a:rPr sz="1800" spc="-7" baseline="4629" dirty="0">
                <a:latin typeface="Times New Roman"/>
                <a:cs typeface="Times New Roman"/>
              </a:rPr>
              <a:t>conformation </a:t>
            </a:r>
            <a:r>
              <a:rPr sz="1800" baseline="4629" dirty="0">
                <a:latin typeface="Times New Roman"/>
                <a:cs typeface="Times New Roman"/>
              </a:rPr>
              <a:t>of the </a:t>
            </a:r>
            <a:r>
              <a:rPr sz="1800" spc="-7" baseline="4629" dirty="0">
                <a:latin typeface="Times New Roman"/>
                <a:cs typeface="Times New Roman"/>
              </a:rPr>
              <a:t>molecule, </a:t>
            </a:r>
            <a:r>
              <a:rPr sz="1800" baseline="4629" dirty="0">
                <a:latin typeface="Times New Roman"/>
                <a:cs typeface="Times New Roman"/>
              </a:rPr>
              <a:t>in 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glycosidic </a:t>
            </a:r>
            <a:r>
              <a:rPr sz="1200" dirty="0">
                <a:latin typeface="Times New Roman"/>
                <a:cs typeface="Times New Roman"/>
              </a:rPr>
              <a:t>bonds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ring </a:t>
            </a:r>
            <a:r>
              <a:rPr sz="1200" spc="-5" dirty="0">
                <a:latin typeface="Times New Roman"/>
                <a:cs typeface="Times New Roman"/>
              </a:rPr>
              <a:t>substituents are all positioned </a:t>
            </a:r>
            <a:r>
              <a:rPr sz="1200" dirty="0">
                <a:latin typeface="Times New Roman"/>
                <a:cs typeface="Times New Roman"/>
              </a:rPr>
              <a:t>in the ring plane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(equatorial), </a:t>
            </a:r>
            <a:r>
              <a:rPr sz="1200" dirty="0">
                <a:latin typeface="Times New Roman"/>
                <a:cs typeface="Times New Roman"/>
              </a:rPr>
              <a:t>while the </a:t>
            </a:r>
            <a:r>
              <a:rPr sz="1200" spc="-5" dirty="0">
                <a:latin typeface="Times New Roman"/>
                <a:cs typeface="Times New Roman"/>
              </a:rPr>
              <a:t>hydrogen atoms are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vertical </a:t>
            </a:r>
            <a:r>
              <a:rPr sz="1200" dirty="0">
                <a:latin typeface="Times New Roman"/>
                <a:cs typeface="Times New Roman"/>
              </a:rPr>
              <a:t>position (axial) </a:t>
            </a:r>
            <a:r>
              <a:rPr sz="1200" spc="-5" dirty="0">
                <a:latin typeface="Times New Roman"/>
                <a:cs typeface="Times New Roman"/>
              </a:rPr>
              <a:t>(Kovalenko, </a:t>
            </a:r>
            <a:r>
              <a:rPr sz="1200" dirty="0">
                <a:latin typeface="Times New Roman"/>
                <a:cs typeface="Times New Roman"/>
              </a:rPr>
              <a:t> 2010; </a:t>
            </a:r>
            <a:r>
              <a:rPr sz="1200" spc="-5" dirty="0">
                <a:latin typeface="Times New Roman"/>
                <a:cs typeface="Times New Roman"/>
              </a:rPr>
              <a:t>Pérez </a:t>
            </a:r>
            <a:r>
              <a:rPr sz="1200" dirty="0">
                <a:latin typeface="Times New Roman"/>
                <a:cs typeface="Times New Roman"/>
              </a:rPr>
              <a:t>&amp; Mazeau 2004; Varshney &amp; Naithani, </a:t>
            </a:r>
            <a:r>
              <a:rPr sz="1200" spc="-5" dirty="0">
                <a:latin typeface="Times New Roman"/>
                <a:cs typeface="Times New Roman"/>
              </a:rPr>
              <a:t>2011).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way, as represented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2, the </a:t>
            </a:r>
            <a:r>
              <a:rPr sz="1200" spc="-5" dirty="0">
                <a:latin typeface="Times New Roman"/>
                <a:cs typeface="Times New Roman"/>
              </a:rPr>
              <a:t>cellulose molecule takes </a:t>
            </a:r>
            <a:r>
              <a:rPr sz="1200" dirty="0">
                <a:latin typeface="Times New Roman"/>
                <a:cs typeface="Times New Roman"/>
              </a:rPr>
              <a:t>the form of a </a:t>
            </a:r>
            <a:r>
              <a:rPr sz="1200" spc="-5" dirty="0">
                <a:latin typeface="Times New Roman"/>
                <a:cs typeface="Times New Roman"/>
              </a:rPr>
              <a:t>flat </a:t>
            </a:r>
            <a:r>
              <a:rPr sz="1200" dirty="0">
                <a:latin typeface="Times New Roman"/>
                <a:cs typeface="Times New Roman"/>
              </a:rPr>
              <a:t>ribbon with </a:t>
            </a:r>
            <a:r>
              <a:rPr sz="1200" spc="-5" dirty="0">
                <a:latin typeface="Times New Roman"/>
                <a:cs typeface="Times New Roman"/>
              </a:rPr>
              <a:t>hydroxyl groups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protruding </a:t>
            </a:r>
            <a:r>
              <a:rPr sz="1200" dirty="0">
                <a:latin typeface="Times New Roman"/>
                <a:cs typeface="Times New Roman"/>
              </a:rPr>
              <a:t>laterally along the </a:t>
            </a:r>
            <a:r>
              <a:rPr sz="1200" spc="-5" dirty="0">
                <a:latin typeface="Times New Roman"/>
                <a:cs typeface="Times New Roman"/>
              </a:rPr>
              <a:t>extended </a:t>
            </a:r>
            <a:r>
              <a:rPr sz="1200" dirty="0">
                <a:latin typeface="Times New Roman"/>
                <a:cs typeface="Times New Roman"/>
              </a:rPr>
              <a:t>chain and,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consequence, </a:t>
            </a:r>
            <a:r>
              <a:rPr sz="1200" dirty="0">
                <a:latin typeface="Times New Roman"/>
                <a:cs typeface="Times New Roman"/>
              </a:rPr>
              <a:t>these </a:t>
            </a:r>
            <a:r>
              <a:rPr sz="1200" spc="-5" dirty="0">
                <a:latin typeface="Times New Roman"/>
                <a:cs typeface="Times New Roman"/>
              </a:rPr>
              <a:t>hydroxyl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readily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available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bonding,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either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same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(intramolecular)</a:t>
            </a:r>
            <a:r>
              <a:rPr sz="1200" dirty="0">
                <a:latin typeface="Times New Roman"/>
                <a:cs typeface="Times New Roman"/>
              </a:rPr>
              <a:t> or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between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(intermolecular).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1" y="8017914"/>
            <a:ext cx="5426075" cy="158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4000"/>
              </a:lnSpc>
              <a:spcBef>
                <a:spcPts val="100"/>
              </a:spcBef>
            </a:pPr>
            <a:r>
              <a:rPr sz="1000" spc="45" dirty="0">
                <a:latin typeface="Calibri"/>
                <a:cs typeface="Calibri"/>
              </a:rPr>
              <a:t>Figure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2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–</a:t>
            </a:r>
            <a:r>
              <a:rPr sz="1000" b="1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Schematic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drawing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intra-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intermolecular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hydrogen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bonding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network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cellulose.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It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is important pointing out that the detailed features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hydrogen-bond pattern </a:t>
            </a:r>
            <a:r>
              <a:rPr sz="1000" dirty="0">
                <a:latin typeface="Times New Roman"/>
                <a:cs typeface="Times New Roman"/>
              </a:rPr>
              <a:t>is </a:t>
            </a:r>
            <a:r>
              <a:rPr sz="1000" spc="-5" dirty="0">
                <a:latin typeface="Times New Roman"/>
                <a:cs typeface="Times New Roman"/>
              </a:rPr>
              <a:t>still an ongoing subject for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discussion.</a:t>
            </a:r>
            <a:endParaRPr sz="1000">
              <a:latin typeface="Times New Roman"/>
              <a:cs typeface="Times New Roman"/>
            </a:endParaRPr>
          </a:p>
          <a:p>
            <a:pPr marL="12700" marR="5715" indent="448945" algn="just">
              <a:lnSpc>
                <a:spcPct val="143300"/>
              </a:lnSpc>
              <a:spcBef>
                <a:spcPts val="890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presence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intramolecular hydrogen </a:t>
            </a:r>
            <a:r>
              <a:rPr sz="1200" dirty="0">
                <a:latin typeface="Times New Roman"/>
                <a:cs typeface="Times New Roman"/>
              </a:rPr>
              <a:t>bonds is of </a:t>
            </a:r>
            <a:r>
              <a:rPr sz="1200" spc="-5" dirty="0">
                <a:latin typeface="Times New Roman"/>
                <a:cs typeface="Times New Roman"/>
              </a:rPr>
              <a:t>high relevance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regard </a:t>
            </a:r>
            <a:r>
              <a:rPr sz="1200" dirty="0">
                <a:latin typeface="Times New Roman"/>
                <a:cs typeface="Times New Roman"/>
              </a:rPr>
              <a:t> to </a:t>
            </a:r>
            <a:r>
              <a:rPr sz="1200" spc="-5" dirty="0">
                <a:latin typeface="Times New Roman"/>
                <a:cs typeface="Times New Roman"/>
              </a:rPr>
              <a:t>single-chain </a:t>
            </a:r>
            <a:r>
              <a:rPr sz="1200" dirty="0">
                <a:latin typeface="Times New Roman"/>
                <a:cs typeface="Times New Roman"/>
              </a:rPr>
              <a:t>conformation of </a:t>
            </a:r>
            <a:r>
              <a:rPr sz="1200" spc="-5" dirty="0">
                <a:latin typeface="Times New Roman"/>
                <a:cs typeface="Times New Roman"/>
              </a:rPr>
              <a:t>cellulose, </a:t>
            </a:r>
            <a:r>
              <a:rPr sz="1200" dirty="0">
                <a:latin typeface="Times New Roman"/>
                <a:cs typeface="Times New Roman"/>
              </a:rPr>
              <a:t>since </a:t>
            </a:r>
            <a:r>
              <a:rPr sz="1200" spc="-5" dirty="0">
                <a:latin typeface="Times New Roman"/>
                <a:cs typeface="Times New Roman"/>
              </a:rPr>
              <a:t>they </a:t>
            </a:r>
            <a:r>
              <a:rPr sz="1200" dirty="0">
                <a:latin typeface="Times New Roman"/>
                <a:cs typeface="Times New Roman"/>
              </a:rPr>
              <a:t>hinder the </a:t>
            </a:r>
            <a:r>
              <a:rPr sz="1200" spc="-5" dirty="0">
                <a:latin typeface="Times New Roman"/>
                <a:cs typeface="Times New Roman"/>
              </a:rPr>
              <a:t>free rotation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rings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along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linking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glycoside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resulting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stiffening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These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284" y="6021323"/>
            <a:ext cx="5284883" cy="18706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13" y="421640"/>
            <a:ext cx="5428615" cy="8284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900"/>
              </a:lnSpc>
            </a:pPr>
            <a:r>
              <a:rPr sz="1200" spc="-5" dirty="0">
                <a:latin typeface="Times New Roman"/>
                <a:cs typeface="Times New Roman"/>
              </a:rPr>
              <a:t>intramolecular hydrogen </a:t>
            </a:r>
            <a:r>
              <a:rPr sz="1200" dirty="0">
                <a:latin typeface="Times New Roman"/>
                <a:cs typeface="Times New Roman"/>
              </a:rPr>
              <a:t>bonds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adjacent </a:t>
            </a:r>
            <a:r>
              <a:rPr sz="1200" spc="-5" dirty="0">
                <a:latin typeface="Times New Roman"/>
                <a:cs typeface="Times New Roman"/>
              </a:rPr>
              <a:t>AGU rings </a:t>
            </a:r>
            <a:r>
              <a:rPr sz="1200" dirty="0">
                <a:latin typeface="Times New Roman"/>
                <a:cs typeface="Times New Roman"/>
              </a:rPr>
              <a:t>stabilize the glycosidic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linkage insomuch </a:t>
            </a:r>
            <a:r>
              <a:rPr sz="1200" dirty="0">
                <a:latin typeface="Times New Roman"/>
                <a:cs typeface="Times New Roman"/>
              </a:rPr>
              <a:t>that the rigidity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linear integrity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polymer chain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enhanced.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intermolecular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dirty="0">
                <a:latin typeface="Times New Roman"/>
                <a:cs typeface="Times New Roman"/>
              </a:rPr>
              <a:t> bonds,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thought</a:t>
            </a:r>
            <a:r>
              <a:rPr sz="1200" dirty="0">
                <a:latin typeface="Times New Roman"/>
                <a:cs typeface="Times New Roman"/>
              </a:rPr>
              <a:t> 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mostly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responsible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interchain cohesion, and </a:t>
            </a:r>
            <a:r>
              <a:rPr sz="1200" dirty="0">
                <a:latin typeface="Times New Roman"/>
                <a:cs typeface="Times New Roman"/>
              </a:rPr>
              <a:t>thus, </a:t>
            </a:r>
            <a:r>
              <a:rPr sz="1200" spc="-5" dirty="0">
                <a:latin typeface="Times New Roman"/>
                <a:cs typeface="Times New Roman"/>
              </a:rPr>
              <a:t>also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aggregation </a:t>
            </a:r>
            <a:r>
              <a:rPr sz="1200" dirty="0">
                <a:latin typeface="Times New Roman"/>
                <a:cs typeface="Times New Roman"/>
              </a:rPr>
              <a:t>state of </a:t>
            </a: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(from sheet-like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fibrillar aggregates), also known as supramolecular </a:t>
            </a:r>
            <a:r>
              <a:rPr sz="1200" dirty="0">
                <a:latin typeface="Times New Roman"/>
                <a:cs typeface="Times New Roman"/>
              </a:rPr>
              <a:t>structure </a:t>
            </a:r>
            <a:r>
              <a:rPr sz="1200" spc="-5" dirty="0">
                <a:latin typeface="Times New Roman"/>
                <a:cs typeface="Times New Roman"/>
              </a:rPr>
              <a:t>(Djahedi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2016; </a:t>
            </a:r>
            <a:r>
              <a:rPr sz="1200" spc="-5" dirty="0">
                <a:latin typeface="Times New Roman"/>
                <a:cs typeface="Times New Roman"/>
              </a:rPr>
              <a:t>Dufresne,</a:t>
            </a:r>
            <a:r>
              <a:rPr sz="1200" dirty="0">
                <a:latin typeface="Times New Roman"/>
                <a:cs typeface="Times New Roman"/>
              </a:rPr>
              <a:t> 2012;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Habibi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2010; Varshney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Naithani,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2011).</a:t>
            </a:r>
            <a:endParaRPr sz="1200">
              <a:latin typeface="Times New Roman"/>
              <a:cs typeface="Times New Roman"/>
            </a:endParaRPr>
          </a:p>
          <a:p>
            <a:pPr marL="12700" indent="448945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Therefore,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very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complex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strong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bonding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network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present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cellulose </a:t>
            </a:r>
            <a:r>
              <a:rPr sz="1200" dirty="0">
                <a:latin typeface="Times New Roman"/>
                <a:cs typeface="Times New Roman"/>
              </a:rPr>
              <a:t>is extremely important for the particular </a:t>
            </a:r>
            <a:r>
              <a:rPr sz="1200" spc="-5" dirty="0">
                <a:latin typeface="Times New Roman"/>
                <a:cs typeface="Times New Roman"/>
              </a:rPr>
              <a:t>characteristics </a:t>
            </a:r>
            <a:r>
              <a:rPr sz="1200" dirty="0">
                <a:latin typeface="Times New Roman"/>
                <a:cs typeface="Times New Roman"/>
              </a:rPr>
              <a:t>of cellulose, </a:t>
            </a:r>
            <a:r>
              <a:rPr sz="1200" spc="-5" dirty="0">
                <a:latin typeface="Times New Roman"/>
                <a:cs typeface="Times New Roman"/>
              </a:rPr>
              <a:t>such as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reactivity,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solubility,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thermal stability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mechanical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instance,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affects:</a:t>
            </a: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437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(i) the reactivity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hydroxyl groups, </a:t>
            </a:r>
            <a:r>
              <a:rPr sz="1200" dirty="0">
                <a:latin typeface="Times New Roman"/>
                <a:cs typeface="Times New Roman"/>
              </a:rPr>
              <a:t>particularly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C3 </a:t>
            </a:r>
            <a:r>
              <a:rPr sz="1200" spc="-5" dirty="0">
                <a:latin typeface="Times New Roman"/>
                <a:cs typeface="Times New Roman"/>
              </a:rPr>
              <a:t>hydroxyl group,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hydrogen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binds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strongly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endocyclic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oxygen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adjoining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AGU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same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chain; </a:t>
            </a:r>
            <a:r>
              <a:rPr sz="1200" dirty="0">
                <a:latin typeface="Times New Roman"/>
                <a:cs typeface="Times New Roman"/>
              </a:rPr>
              <a:t>(ii) the </a:t>
            </a:r>
            <a:r>
              <a:rPr sz="1200" spc="-5" dirty="0">
                <a:latin typeface="Times New Roman"/>
                <a:cs typeface="Times New Roman"/>
              </a:rPr>
              <a:t>solubility, </a:t>
            </a:r>
            <a:r>
              <a:rPr sz="1200" i="1" dirty="0">
                <a:latin typeface="Times New Roman"/>
                <a:cs typeface="Times New Roman"/>
              </a:rPr>
              <a:t>a priori</a:t>
            </a:r>
            <a:r>
              <a:rPr sz="1200" dirty="0">
                <a:latin typeface="Times New Roman"/>
                <a:cs typeface="Times New Roman"/>
              </a:rPr>
              <a:t>, the </a:t>
            </a:r>
            <a:r>
              <a:rPr sz="1200" spc="-5" dirty="0">
                <a:latin typeface="Times New Roman"/>
                <a:cs typeface="Times New Roman"/>
              </a:rPr>
              <a:t>high </a:t>
            </a:r>
            <a:r>
              <a:rPr sz="1200" dirty="0">
                <a:latin typeface="Times New Roman"/>
                <a:cs typeface="Times New Roman"/>
              </a:rPr>
              <a:t>number of </a:t>
            </a:r>
            <a:r>
              <a:rPr sz="1200" spc="-5" dirty="0">
                <a:latin typeface="Times New Roman"/>
                <a:cs typeface="Times New Roman"/>
              </a:rPr>
              <a:t>hydroxyl groups </a:t>
            </a: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molecule </a:t>
            </a:r>
            <a:r>
              <a:rPr sz="1200" dirty="0">
                <a:latin typeface="Times New Roman"/>
                <a:cs typeface="Times New Roman"/>
              </a:rPr>
              <a:t> should </a:t>
            </a:r>
            <a:r>
              <a:rPr sz="1200" spc="-5" dirty="0">
                <a:latin typeface="Times New Roman"/>
                <a:cs typeface="Times New Roman"/>
              </a:rPr>
              <a:t>lead </a:t>
            </a:r>
            <a:r>
              <a:rPr sz="1200" dirty="0">
                <a:latin typeface="Times New Roman"/>
                <a:cs typeface="Times New Roman"/>
              </a:rPr>
              <a:t>to a </a:t>
            </a:r>
            <a:r>
              <a:rPr sz="1200" spc="-5" dirty="0">
                <a:latin typeface="Times New Roman"/>
                <a:cs typeface="Times New Roman"/>
              </a:rPr>
              <a:t>large </a:t>
            </a:r>
            <a:r>
              <a:rPr sz="1200" dirty="0">
                <a:latin typeface="Times New Roman"/>
                <a:cs typeface="Times New Roman"/>
              </a:rPr>
              <a:t>solubility in </a:t>
            </a:r>
            <a:r>
              <a:rPr sz="1200" spc="-5" dirty="0">
                <a:latin typeface="Times New Roman"/>
                <a:cs typeface="Times New Roman"/>
              </a:rPr>
              <a:t>water, </a:t>
            </a:r>
            <a:r>
              <a:rPr sz="1200" dirty="0">
                <a:latin typeface="Times New Roman"/>
                <a:cs typeface="Times New Roman"/>
              </a:rPr>
              <a:t>but cellulose is insoluble in </a:t>
            </a:r>
            <a:r>
              <a:rPr sz="1200" spc="-5" dirty="0">
                <a:latin typeface="Times New Roman"/>
                <a:cs typeface="Times New Roman"/>
              </a:rPr>
              <a:t>water and </a:t>
            </a:r>
            <a:r>
              <a:rPr sz="1200" dirty="0">
                <a:latin typeface="Times New Roman"/>
                <a:cs typeface="Times New Roman"/>
              </a:rPr>
              <a:t>in most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conventional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solvents,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since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solubilize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solvent-solute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attraction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must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stronger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high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intermolecular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attractive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forces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hold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molecules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together;</a:t>
            </a: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438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(iii) the </a:t>
            </a:r>
            <a:r>
              <a:rPr sz="1200" spc="-5" dirty="0">
                <a:latin typeface="Times New Roman"/>
                <a:cs typeface="Times New Roman"/>
              </a:rPr>
              <a:t>thermal stability, since high </a:t>
            </a:r>
            <a:r>
              <a:rPr sz="1200" dirty="0">
                <a:latin typeface="Times New Roman"/>
                <a:cs typeface="Times New Roman"/>
              </a:rPr>
              <a:t>energy in the </a:t>
            </a:r>
            <a:r>
              <a:rPr sz="1200" spc="-5" dirty="0">
                <a:latin typeface="Times New Roman"/>
                <a:cs typeface="Times New Roman"/>
              </a:rPr>
              <a:t>form </a:t>
            </a:r>
            <a:r>
              <a:rPr sz="1200" dirty="0">
                <a:latin typeface="Times New Roman"/>
                <a:cs typeface="Times New Roman"/>
              </a:rPr>
              <a:t>of heat is </a:t>
            </a:r>
            <a:r>
              <a:rPr sz="1200" spc="-5" dirty="0">
                <a:latin typeface="Times New Roman"/>
                <a:cs typeface="Times New Roman"/>
              </a:rPr>
              <a:t>required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overcome 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high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cohesive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energy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molecules,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explains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why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does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possess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liquid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(it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decomposes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prior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onset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melting),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means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total</a:t>
            </a:r>
            <a:r>
              <a:rPr sz="1200" dirty="0">
                <a:latin typeface="Times New Roman"/>
                <a:cs typeface="Times New Roman"/>
              </a:rPr>
              <a:t> bonding </a:t>
            </a:r>
            <a:r>
              <a:rPr sz="1200" spc="-5" dirty="0">
                <a:latin typeface="Times New Roman"/>
                <a:cs typeface="Times New Roman"/>
              </a:rPr>
              <a:t>force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</a:t>
            </a:r>
            <a:r>
              <a:rPr sz="1200" dirty="0">
                <a:latin typeface="Times New Roman"/>
                <a:cs typeface="Times New Roman"/>
              </a:rPr>
              <a:t> molecules 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stronger</a:t>
            </a:r>
            <a:r>
              <a:rPr sz="1200" dirty="0">
                <a:latin typeface="Times New Roman"/>
                <a:cs typeface="Times New Roman"/>
              </a:rPr>
              <a:t> than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 </a:t>
            </a:r>
            <a:r>
              <a:rPr sz="1200" spc="-5" dirty="0">
                <a:latin typeface="Times New Roman"/>
                <a:cs typeface="Times New Roman"/>
              </a:rPr>
              <a:t>covalent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intramolecular </a:t>
            </a:r>
            <a:r>
              <a:rPr sz="1200" dirty="0">
                <a:latin typeface="Times New Roman"/>
                <a:cs typeface="Times New Roman"/>
              </a:rPr>
              <a:t>bonds; (iv) </a:t>
            </a:r>
            <a:r>
              <a:rPr sz="1200" spc="-5" dirty="0">
                <a:latin typeface="Times New Roman"/>
                <a:cs typeface="Times New Roman"/>
              </a:rPr>
              <a:t>mechanical </a:t>
            </a:r>
            <a:r>
              <a:rPr sz="1200" dirty="0">
                <a:latin typeface="Times New Roman"/>
                <a:cs typeface="Times New Roman"/>
              </a:rPr>
              <a:t>properties, the intra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inter-chain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 bonding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imparts to </a:t>
            </a:r>
            <a:r>
              <a:rPr sz="1200" spc="-5" dirty="0">
                <a:latin typeface="Times New Roman"/>
                <a:cs typeface="Times New Roman"/>
              </a:rPr>
              <a:t>cellulose fibrils </a:t>
            </a:r>
            <a:r>
              <a:rPr sz="1200" dirty="0">
                <a:latin typeface="Times New Roman"/>
                <a:cs typeface="Times New Roman"/>
              </a:rPr>
              <a:t>a relatively </a:t>
            </a:r>
            <a:r>
              <a:rPr sz="1200" spc="-5" dirty="0">
                <a:latin typeface="Times New Roman"/>
                <a:cs typeface="Times New Roman"/>
              </a:rPr>
              <a:t>high </a:t>
            </a:r>
            <a:r>
              <a:rPr sz="1200" dirty="0">
                <a:latin typeface="Times New Roman"/>
                <a:cs typeface="Times New Roman"/>
              </a:rPr>
              <a:t>axial </a:t>
            </a:r>
            <a:r>
              <a:rPr sz="1200" spc="-5" dirty="0">
                <a:latin typeface="Times New Roman"/>
                <a:cs typeface="Times New Roman"/>
              </a:rPr>
              <a:t>stiffness and good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strength.</a:t>
            </a:r>
            <a:endParaRPr sz="1200">
              <a:latin typeface="Times New Roman"/>
              <a:cs typeface="Times New Roman"/>
            </a:endParaRPr>
          </a:p>
          <a:p>
            <a:pPr marL="12700" indent="448945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Another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important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feature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arising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from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flat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ribbon-like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shape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cellulose</a:t>
            </a:r>
            <a:endParaRPr sz="12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436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molecule and </a:t>
            </a:r>
            <a:r>
              <a:rPr sz="1200" dirty="0">
                <a:latin typeface="Times New Roman"/>
                <a:cs typeface="Times New Roman"/>
              </a:rPr>
              <a:t>the positioning of its </a:t>
            </a:r>
            <a:r>
              <a:rPr sz="1200" spc="-5" dirty="0">
                <a:latin typeface="Times New Roman"/>
                <a:cs typeface="Times New Roman"/>
              </a:rPr>
              <a:t>hydroxyl </a:t>
            </a:r>
            <a:r>
              <a:rPr sz="1200" dirty="0">
                <a:latin typeface="Times New Roman"/>
                <a:cs typeface="Times New Roman"/>
              </a:rPr>
              <a:t>groups </a:t>
            </a:r>
            <a:r>
              <a:rPr sz="1200" spc="-5" dirty="0">
                <a:latin typeface="Times New Roman"/>
                <a:cs typeface="Times New Roman"/>
              </a:rPr>
              <a:t>and hydrogen atoms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pyranose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ring </a:t>
            </a:r>
            <a:r>
              <a:rPr sz="1200" spc="-5" dirty="0">
                <a:latin typeface="Times New Roman"/>
                <a:cs typeface="Times New Roman"/>
              </a:rPr>
              <a:t>(OH groups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equatorial, </a:t>
            </a:r>
            <a:r>
              <a:rPr sz="1200" dirty="0">
                <a:latin typeface="Times New Roman"/>
                <a:cs typeface="Times New Roman"/>
              </a:rPr>
              <a:t>while the </a:t>
            </a:r>
            <a:r>
              <a:rPr sz="1200" spc="-5" dirty="0">
                <a:latin typeface="Times New Roman"/>
                <a:cs typeface="Times New Roman"/>
              </a:rPr>
              <a:t>H </a:t>
            </a:r>
            <a:r>
              <a:rPr sz="1200" dirty="0">
                <a:latin typeface="Times New Roman"/>
                <a:cs typeface="Times New Roman"/>
              </a:rPr>
              <a:t>atoms </a:t>
            </a:r>
            <a:r>
              <a:rPr sz="1200" spc="-5" dirty="0">
                <a:latin typeface="Times New Roman"/>
                <a:cs typeface="Times New Roman"/>
              </a:rPr>
              <a:t>are oriented </a:t>
            </a:r>
            <a:r>
              <a:rPr sz="1200" dirty="0">
                <a:latin typeface="Times New Roman"/>
                <a:cs typeface="Times New Roman"/>
              </a:rPr>
              <a:t>axially to the ring plane)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formation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sites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5" dirty="0">
                <a:latin typeface="Times New Roman"/>
                <a:cs typeface="Times New Roman"/>
              </a:rPr>
              <a:t> markedly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distinct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polarities: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hydrophilic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sites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parallel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ring plane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hydrophobic </a:t>
            </a:r>
            <a:r>
              <a:rPr sz="1200" spc="-5" dirty="0">
                <a:latin typeface="Times New Roman"/>
                <a:cs typeface="Times New Roman"/>
              </a:rPr>
              <a:t>sites </a:t>
            </a:r>
            <a:r>
              <a:rPr sz="1200" dirty="0">
                <a:latin typeface="Times New Roman"/>
                <a:cs typeface="Times New Roman"/>
              </a:rPr>
              <a:t>perpendicular to the ring (Jarvis, 2003; </a:t>
            </a:r>
            <a:r>
              <a:rPr sz="1200" spc="-10" dirty="0">
                <a:latin typeface="Times New Roman"/>
                <a:cs typeface="Times New Roman"/>
              </a:rPr>
              <a:t>Li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Renneckar </a:t>
            </a:r>
            <a:r>
              <a:rPr sz="1200" dirty="0">
                <a:latin typeface="Times New Roman"/>
                <a:cs typeface="Times New Roman"/>
              </a:rPr>
              <a:t>2011; Medronho &amp; </a:t>
            </a:r>
            <a:r>
              <a:rPr sz="1200" spc="-5" dirty="0">
                <a:latin typeface="Times New Roman"/>
                <a:cs typeface="Times New Roman"/>
              </a:rPr>
              <a:t>Lindman, </a:t>
            </a:r>
            <a:r>
              <a:rPr sz="1200" dirty="0">
                <a:latin typeface="Times New Roman"/>
                <a:cs typeface="Times New Roman"/>
              </a:rPr>
              <a:t>2014; </a:t>
            </a:r>
            <a:r>
              <a:rPr sz="1200" spc="-5" dirty="0">
                <a:latin typeface="Times New Roman"/>
                <a:cs typeface="Times New Roman"/>
              </a:rPr>
              <a:t>Yamane </a:t>
            </a:r>
            <a:r>
              <a:rPr sz="1200" i="1" spc="-5" dirty="0">
                <a:latin typeface="Times New Roman"/>
                <a:cs typeface="Times New Roman"/>
              </a:rPr>
              <a:t>et </a:t>
            </a:r>
            <a:r>
              <a:rPr sz="1200" i="1" dirty="0">
                <a:latin typeface="Times New Roman"/>
                <a:cs typeface="Times New Roman"/>
              </a:rPr>
              <a:t>al.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2006).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feature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depicted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expected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considerably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influence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both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microscopic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e.g. </a:t>
            </a:r>
            <a:r>
              <a:rPr sz="1200" i="1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interactions)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macroscopic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properties</a:t>
            </a:r>
            <a:r>
              <a:rPr sz="1200" dirty="0">
                <a:latin typeface="Times New Roman"/>
                <a:cs typeface="Times New Roman"/>
              </a:rPr>
              <a:t> (</a:t>
            </a:r>
            <a:r>
              <a:rPr sz="1200" i="1" dirty="0">
                <a:latin typeface="Times New Roman"/>
                <a:cs typeface="Times New Roman"/>
              </a:rPr>
              <a:t>e.g.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solubility)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cellulose.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92417" y="421640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16" y="3765317"/>
            <a:ext cx="5427345" cy="338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44000"/>
              </a:lnSpc>
              <a:spcBef>
                <a:spcPts val="100"/>
              </a:spcBef>
            </a:pPr>
            <a:r>
              <a:rPr sz="1000" spc="45" dirty="0">
                <a:latin typeface="Calibri"/>
                <a:cs typeface="Calibri"/>
              </a:rPr>
              <a:t>Figure </a:t>
            </a:r>
            <a:r>
              <a:rPr sz="1000" spc="-10" dirty="0">
                <a:latin typeface="Calibri"/>
                <a:cs typeface="Calibri"/>
              </a:rPr>
              <a:t>3 </a:t>
            </a:r>
            <a:r>
              <a:rPr sz="1000" spc="-5" dirty="0">
                <a:latin typeface="Times New Roman"/>
                <a:cs typeface="Times New Roman"/>
              </a:rPr>
              <a:t>– Hydrophilic and hydrophobic </a:t>
            </a:r>
            <a:r>
              <a:rPr sz="1000" dirty="0">
                <a:latin typeface="Times New Roman"/>
                <a:cs typeface="Times New Roman"/>
              </a:rPr>
              <a:t>parts of </a:t>
            </a:r>
            <a:r>
              <a:rPr sz="1000" spc="-5" dirty="0">
                <a:latin typeface="Times New Roman"/>
                <a:cs typeface="Times New Roman"/>
              </a:rPr>
              <a:t>cellulose molecule. (a) Hydrophobic sites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cellulose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molecule </a:t>
            </a:r>
            <a:r>
              <a:rPr sz="1000" dirty="0">
                <a:latin typeface="Times New Roman"/>
                <a:cs typeface="Times New Roman"/>
              </a:rPr>
              <a:t>in </a:t>
            </a:r>
            <a:r>
              <a:rPr sz="1000" spc="-5" dirty="0">
                <a:latin typeface="Times New Roman"/>
                <a:cs typeface="Times New Roman"/>
              </a:rPr>
              <a:t>side </a:t>
            </a:r>
            <a:r>
              <a:rPr sz="1000" dirty="0">
                <a:latin typeface="Times New Roman"/>
                <a:cs typeface="Times New Roman"/>
              </a:rPr>
              <a:t>view of </a:t>
            </a:r>
            <a:r>
              <a:rPr sz="1000" spc="-5" dirty="0">
                <a:latin typeface="Times New Roman"/>
                <a:cs typeface="Times New Roman"/>
              </a:rPr>
              <a:t>glucopyranose ring plane showing the hydrogen atoms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5" dirty="0">
                <a:latin typeface="Times New Roman"/>
                <a:cs typeface="Times New Roman"/>
              </a:rPr>
              <a:t>C–H </a:t>
            </a:r>
            <a:r>
              <a:rPr sz="1000" spc="-5" dirty="0">
                <a:latin typeface="Times New Roman"/>
                <a:cs typeface="Times New Roman"/>
              </a:rPr>
              <a:t>bonds </a:t>
            </a:r>
            <a:r>
              <a:rPr sz="1000" dirty="0">
                <a:latin typeface="Times New Roman"/>
                <a:cs typeface="Times New Roman"/>
              </a:rPr>
              <a:t>on </a:t>
            </a:r>
            <a:r>
              <a:rPr sz="1000" spc="-5" dirty="0">
                <a:latin typeface="Times New Roman"/>
                <a:cs typeface="Times New Roman"/>
              </a:rPr>
              <a:t>the axial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positions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the rings, </a:t>
            </a:r>
            <a:r>
              <a:rPr sz="1000" dirty="0">
                <a:latin typeface="Times New Roman"/>
                <a:cs typeface="Times New Roman"/>
              </a:rPr>
              <a:t>(b) </a:t>
            </a:r>
            <a:r>
              <a:rPr sz="1000" spc="-5" dirty="0">
                <a:latin typeface="Times New Roman"/>
                <a:cs typeface="Times New Roman"/>
              </a:rPr>
              <a:t>hydrophilic sites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cellulose molecule in top view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glucopyranose ring plane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showing 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hydroxyl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groups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located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equatorial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positions</a:t>
            </a:r>
            <a:r>
              <a:rPr sz="1000" dirty="0">
                <a:latin typeface="Times New Roman"/>
                <a:cs typeface="Times New Roman"/>
              </a:rPr>
              <a:t> of</a:t>
            </a:r>
            <a:r>
              <a:rPr sz="1000" spc="-5" dirty="0">
                <a:latin typeface="Times New Roman"/>
                <a:cs typeface="Times New Roman"/>
              </a:rPr>
              <a:t> 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rings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(Yamane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et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al.</a:t>
            </a:r>
            <a:r>
              <a:rPr sz="1000" dirty="0">
                <a:latin typeface="Times New Roman"/>
                <a:cs typeface="Times New Roman"/>
              </a:rPr>
              <a:t>, </a:t>
            </a:r>
            <a:r>
              <a:rPr sz="1000" spc="-5" dirty="0">
                <a:latin typeface="Times New Roman"/>
                <a:cs typeface="Times New Roman"/>
              </a:rPr>
              <a:t>2006).</a:t>
            </a:r>
            <a:endParaRPr sz="100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ct val="143800"/>
              </a:lnSpc>
              <a:spcBef>
                <a:spcPts val="875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rotational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conformation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hydroxymethyl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altered,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shown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4,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this will </a:t>
            </a:r>
            <a:r>
              <a:rPr sz="1200" spc="-5" dirty="0">
                <a:latin typeface="Times New Roman"/>
                <a:cs typeface="Times New Roman"/>
              </a:rPr>
              <a:t>have </a:t>
            </a:r>
            <a:r>
              <a:rPr sz="1200" dirty="0">
                <a:latin typeface="Times New Roman"/>
                <a:cs typeface="Times New Roman"/>
              </a:rPr>
              <a:t>a profound impact on the </a:t>
            </a:r>
            <a:r>
              <a:rPr sz="1200" spc="-5" dirty="0">
                <a:latin typeface="Times New Roman"/>
                <a:cs typeface="Times New Roman"/>
              </a:rPr>
              <a:t>hydrogen </a:t>
            </a:r>
            <a:r>
              <a:rPr sz="1200" dirty="0">
                <a:latin typeface="Times New Roman"/>
                <a:cs typeface="Times New Roman"/>
              </a:rPr>
              <a:t>bonding pattern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(Nishiyama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2002). There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dirty="0">
                <a:latin typeface="Times New Roman"/>
                <a:cs typeface="Times New Roman"/>
              </a:rPr>
              <a:t> three possible low energy orientations for this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substituent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pyranose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ring,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defined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letters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gt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gg</a:t>
            </a:r>
            <a:r>
              <a:rPr sz="1200" i="1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tg</a:t>
            </a:r>
            <a:r>
              <a:rPr sz="1200" dirty="0">
                <a:latin typeface="Times New Roman"/>
                <a:cs typeface="Times New Roman"/>
              </a:rPr>
              <a:t>)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referring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trans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gauche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states</a:t>
            </a:r>
            <a:r>
              <a:rPr sz="1200" dirty="0">
                <a:latin typeface="Times New Roman"/>
                <a:cs typeface="Times New Roman"/>
              </a:rPr>
              <a:t> 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dihedral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angles</a:t>
            </a:r>
            <a:r>
              <a:rPr sz="1200" dirty="0">
                <a:latin typeface="Times New Roman"/>
                <a:cs typeface="Times New Roman"/>
              </a:rPr>
              <a:t> O6–C6–C5–O5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O6–C6–C5–C4,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respectively. For example, </a:t>
            </a:r>
            <a:r>
              <a:rPr sz="1200" dirty="0">
                <a:latin typeface="Times New Roman"/>
                <a:cs typeface="Times New Roman"/>
              </a:rPr>
              <a:t>if O6–C6 is </a:t>
            </a:r>
            <a:r>
              <a:rPr sz="1200" i="1" spc="-5" dirty="0">
                <a:latin typeface="Times New Roman"/>
                <a:cs typeface="Times New Roman"/>
              </a:rPr>
              <a:t>gauche </a:t>
            </a:r>
            <a:r>
              <a:rPr sz="1200" dirty="0">
                <a:latin typeface="Times New Roman"/>
                <a:cs typeface="Times New Roman"/>
              </a:rPr>
              <a:t>to C5–O5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i="1" dirty="0">
                <a:latin typeface="Times New Roman"/>
                <a:cs typeface="Times New Roman"/>
              </a:rPr>
              <a:t>trans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C5–C4, </a:t>
            </a:r>
            <a:r>
              <a:rPr sz="1200" dirty="0">
                <a:latin typeface="Times New Roman"/>
                <a:cs typeface="Times New Roman"/>
              </a:rPr>
              <a:t>then 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conformation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called </a:t>
            </a:r>
            <a:r>
              <a:rPr sz="1200" i="1" dirty="0">
                <a:latin typeface="Times New Roman"/>
                <a:cs typeface="Times New Roman"/>
              </a:rPr>
              <a:t>gt</a:t>
            </a:r>
            <a:r>
              <a:rPr sz="1200" dirty="0">
                <a:latin typeface="Times New Roman"/>
                <a:cs typeface="Times New Roman"/>
              </a:rPr>
              <a:t>. The </a:t>
            </a:r>
            <a:r>
              <a:rPr sz="1200" spc="-5" dirty="0">
                <a:latin typeface="Times New Roman"/>
                <a:cs typeface="Times New Roman"/>
              </a:rPr>
              <a:t>reason </a:t>
            </a:r>
            <a:r>
              <a:rPr sz="1200" dirty="0">
                <a:latin typeface="Times New Roman"/>
                <a:cs typeface="Times New Roman"/>
              </a:rPr>
              <a:t>for the </a:t>
            </a:r>
            <a:r>
              <a:rPr sz="1200" spc="-5" dirty="0">
                <a:latin typeface="Times New Roman"/>
                <a:cs typeface="Times New Roman"/>
              </a:rPr>
              <a:t>difference </a:t>
            </a:r>
            <a:r>
              <a:rPr sz="1200" dirty="0">
                <a:latin typeface="Times New Roman"/>
                <a:cs typeface="Times New Roman"/>
              </a:rPr>
              <a:t>in stability between these </a:t>
            </a:r>
            <a:r>
              <a:rPr sz="1200" spc="-5" dirty="0">
                <a:latin typeface="Times New Roman"/>
                <a:cs typeface="Times New Roman"/>
              </a:rPr>
              <a:t>three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staggered conformers </a:t>
            </a:r>
            <a:r>
              <a:rPr sz="1200" dirty="0">
                <a:latin typeface="Times New Roman"/>
                <a:cs typeface="Times New Roman"/>
              </a:rPr>
              <a:t>is the </a:t>
            </a:r>
            <a:r>
              <a:rPr sz="1200" spc="-5" dirty="0">
                <a:latin typeface="Times New Roman"/>
                <a:cs typeface="Times New Roman"/>
              </a:rPr>
              <a:t>relative </a:t>
            </a:r>
            <a:r>
              <a:rPr sz="1200" dirty="0">
                <a:latin typeface="Times New Roman"/>
                <a:cs typeface="Times New Roman"/>
              </a:rPr>
              <a:t>proximity of the </a:t>
            </a:r>
            <a:r>
              <a:rPr sz="1200" spc="-5" dirty="0">
                <a:latin typeface="Times New Roman"/>
                <a:cs typeface="Times New Roman"/>
              </a:rPr>
              <a:t>oxygen and </a:t>
            </a:r>
            <a:r>
              <a:rPr sz="1200" dirty="0">
                <a:latin typeface="Times New Roman"/>
                <a:cs typeface="Times New Roman"/>
              </a:rPr>
              <a:t>carbon </a:t>
            </a:r>
            <a:r>
              <a:rPr sz="1200" spc="-5" dirty="0">
                <a:latin typeface="Times New Roman"/>
                <a:cs typeface="Times New Roman"/>
              </a:rPr>
              <a:t>substituents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(Habibi </a:t>
            </a:r>
            <a:r>
              <a:rPr sz="1200" i="1" spc="-5" dirty="0">
                <a:latin typeface="Times New Roman"/>
                <a:cs typeface="Times New Roman"/>
              </a:rPr>
              <a:t>et</a:t>
            </a:r>
            <a:r>
              <a:rPr sz="1200" i="1" dirty="0">
                <a:latin typeface="Times New Roman"/>
                <a:cs typeface="Times New Roman"/>
              </a:rPr>
              <a:t> al.</a:t>
            </a:r>
            <a:r>
              <a:rPr sz="1200" dirty="0">
                <a:latin typeface="Times New Roman"/>
                <a:cs typeface="Times New Roman"/>
              </a:rPr>
              <a:t>, 2010;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O’Sullivan,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1997).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8761625"/>
            <a:ext cx="5427345" cy="9017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44000"/>
              </a:lnSpc>
              <a:spcBef>
                <a:spcPts val="85"/>
              </a:spcBef>
            </a:pPr>
            <a:r>
              <a:rPr sz="1000" spc="45" dirty="0">
                <a:latin typeface="Calibri"/>
                <a:cs typeface="Calibri"/>
              </a:rPr>
              <a:t>Figure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4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–</a:t>
            </a:r>
            <a:r>
              <a:rPr sz="1000" b="1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three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most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probable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rotational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positions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hydroxymethyl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group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defined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ascertaining 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 placement </a:t>
            </a:r>
            <a:r>
              <a:rPr sz="1000" spc="5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O6-C6 bond </a:t>
            </a:r>
            <a:r>
              <a:rPr sz="1000" spc="-10" dirty="0">
                <a:latin typeface="Times New Roman"/>
                <a:cs typeface="Times New Roman"/>
              </a:rPr>
              <a:t>with </a:t>
            </a:r>
            <a:r>
              <a:rPr sz="1000" spc="-5" dirty="0">
                <a:latin typeface="Times New Roman"/>
                <a:cs typeface="Times New Roman"/>
              </a:rPr>
              <a:t>respect to the </a:t>
            </a:r>
            <a:r>
              <a:rPr sz="1000" dirty="0">
                <a:latin typeface="Times New Roman"/>
                <a:cs typeface="Times New Roman"/>
              </a:rPr>
              <a:t>C5-O5 </a:t>
            </a:r>
            <a:r>
              <a:rPr sz="1000" spc="-5" dirty="0">
                <a:latin typeface="Times New Roman"/>
                <a:cs typeface="Times New Roman"/>
              </a:rPr>
              <a:t>and C5-C4 bonds. In this figure </a:t>
            </a:r>
            <a:r>
              <a:rPr sz="1000" i="1" spc="-5" dirty="0">
                <a:latin typeface="Times New Roman"/>
                <a:cs typeface="Times New Roman"/>
              </a:rPr>
              <a:t>g </a:t>
            </a:r>
            <a:r>
              <a:rPr sz="1000" spc="-5" dirty="0">
                <a:latin typeface="Times New Roman"/>
                <a:cs typeface="Times New Roman"/>
              </a:rPr>
              <a:t>and </a:t>
            </a:r>
            <a:r>
              <a:rPr sz="1000" i="1" spc="-5" dirty="0">
                <a:latin typeface="Times New Roman"/>
                <a:cs typeface="Times New Roman"/>
              </a:rPr>
              <a:t>t </a:t>
            </a:r>
            <a:r>
              <a:rPr sz="1000" dirty="0">
                <a:latin typeface="Times New Roman"/>
                <a:cs typeface="Times New Roman"/>
              </a:rPr>
              <a:t>are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abbreviations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gauche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(60°)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trans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(180°),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respectively,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indicating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qualitatively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value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dihedral 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angle (Habibi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et</a:t>
            </a:r>
            <a:r>
              <a:rPr sz="1000" i="1" dirty="0">
                <a:latin typeface="Times New Roman"/>
                <a:cs typeface="Times New Roman"/>
              </a:rPr>
              <a:t> al.</a:t>
            </a:r>
            <a:r>
              <a:rPr sz="1000" dirty="0">
                <a:latin typeface="Times New Roman"/>
                <a:cs typeface="Times New Roman"/>
              </a:rPr>
              <a:t>, </a:t>
            </a:r>
            <a:r>
              <a:rPr sz="1000" spc="-5" dirty="0">
                <a:latin typeface="Times New Roman"/>
                <a:cs typeface="Times New Roman"/>
              </a:rPr>
              <a:t>2010).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6137" y="1005111"/>
            <a:ext cx="3849697" cy="26328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516" y="7387059"/>
            <a:ext cx="5475259" cy="12828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80355" y="10076826"/>
            <a:ext cx="61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200" i="1" dirty="0">
                <a:latin typeface="Times New Roman"/>
                <a:cs typeface="Times New Roman"/>
              </a:rPr>
              <a:t>Chapter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14563</Words>
  <Application>Microsoft Office PowerPoint</Application>
  <PresentationFormat>Custom</PresentationFormat>
  <Paragraphs>408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Times New Roman</vt:lpstr>
      <vt:lpstr>Verdana</vt:lpstr>
      <vt:lpstr>-webkit-standard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cp:keywords>www.Neevia.com, Document Converter Pro, Convert to PDF or Image in batches!</cp:keywords>
  <cp:lastModifiedBy>word</cp:lastModifiedBy>
  <cp:revision>7</cp:revision>
  <dcterms:created xsi:type="dcterms:W3CDTF">2024-03-28T19:13:06Z</dcterms:created>
  <dcterms:modified xsi:type="dcterms:W3CDTF">2024-04-20T21:55:51Z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2017-02-21T00:00:00Z</vt:filetime>
  </property>
  <property fmtid="{D5CDD505-2E9C-101B-9397-08002B2CF9AE}" pid="3" name="Creator">
    <vt:lpwstr>PDFMerge! (http://www.pdfmerge.com)</vt:lpwstr>
  </property>
  <property fmtid="{D5CDD505-2E9C-101B-9397-08002B2CF9AE}" pid="4" name="LastSaved">
    <vt:filetime>2024-03-28T00:00:00Z</vt:filetime>
  </property>
</Properties>
</file>