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17"/>
  </p:notesMasterIdLst>
  <p:sldIdLst>
    <p:sldId id="256" r:id="rId3"/>
    <p:sldId id="259" r:id="rId4"/>
    <p:sldId id="281" r:id="rId5"/>
    <p:sldId id="294" r:id="rId6"/>
    <p:sldId id="295" r:id="rId7"/>
    <p:sldId id="297" r:id="rId8"/>
    <p:sldId id="299" r:id="rId9"/>
    <p:sldId id="303" r:id="rId10"/>
    <p:sldId id="300" r:id="rId11"/>
    <p:sldId id="301" r:id="rId12"/>
    <p:sldId id="302" r:id="rId13"/>
    <p:sldId id="304" r:id="rId14"/>
    <p:sldId id="305" r:id="rId15"/>
    <p:sldId id="280" r:id="rId16"/>
  </p:sldIdLst>
  <p:sldSz cx="9144000" cy="5143500" type="screen16x9"/>
  <p:notesSz cx="6858000" cy="9144000"/>
  <p:embeddedFontLst>
    <p:embeddedFont>
      <p:font typeface="Bradley Hand ITC" panose="03070402050302030203" pitchFamily="66" charset="0"/>
      <p:regular r:id="rId18"/>
    </p:embeddedFont>
    <p:embeddedFont>
      <p:font typeface="Unikurd Goran" panose="020B0604030504040204" pitchFamily="34" charset="-78"/>
      <p:regular r:id="rId19"/>
    </p:embeddedFont>
    <p:embeddedFont>
      <p:font typeface="Unikurd Jino" panose="020B0604030504040204" pitchFamily="34" charset="-78"/>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744"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009924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0f8d274327_2_12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10f8d274327_2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90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0f8d274327_2_17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10f8d274327_2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4186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0f8d274327_2_17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10f8d274327_2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4186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10f8d274327_2_78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3" name="Google Shape;863;g10f8d274327_2_7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5240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0f8d274327_2_17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10f8d274327_2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4464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0f8d274327_2_17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10f8d274327_2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4186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0f8d274327_2_17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10f8d274327_2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4186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0f8d274327_2_17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10f8d274327_2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4186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0f8d274327_2_17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10f8d274327_2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4186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0f8d274327_2_17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10f8d274327_2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4186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0f8d274327_2_17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10f8d274327_2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4186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0f8d274327_2_17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10f8d274327_2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4186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 Id="rId9"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PTMON title">
  <p:cSld name="PPTMON title">
    <p:spTree>
      <p:nvGrpSpPr>
        <p:cNvPr id="1" name="Shape 51"/>
        <p:cNvGrpSpPr/>
        <p:nvPr/>
      </p:nvGrpSpPr>
      <p:grpSpPr>
        <a:xfrm>
          <a:off x="0" y="0"/>
          <a:ext cx="0" cy="0"/>
          <a:chOff x="0" y="0"/>
          <a:chExt cx="0" cy="0"/>
        </a:xfrm>
      </p:grpSpPr>
      <p:pic>
        <p:nvPicPr>
          <p:cNvPr id="52" name="Google Shape;52;p14">
            <a:hlinkClick r:id="rId2"/>
          </p:cNvPr>
          <p:cNvPicPr preferRelativeResize="0"/>
          <p:nvPr/>
        </p:nvPicPr>
        <p:blipFill rotWithShape="1">
          <a:blip r:embed="rId3">
            <a:alphaModFix/>
          </a:blip>
          <a:srcRect l="29909"/>
          <a:stretch/>
        </p:blipFill>
        <p:spPr>
          <a:xfrm>
            <a:off x="4518422" y="5297943"/>
            <a:ext cx="1299346" cy="142875"/>
          </a:xfrm>
          <a:prstGeom prst="rect">
            <a:avLst/>
          </a:prstGeom>
          <a:noFill/>
          <a:ln>
            <a:noFill/>
          </a:ln>
        </p:spPr>
      </p:pic>
      <p:sp>
        <p:nvSpPr>
          <p:cNvPr id="53" name="Google Shape;53;p14">
            <a:hlinkClick r:id="rId4"/>
          </p:cNvPr>
          <p:cNvSpPr txBox="1"/>
          <p:nvPr/>
        </p:nvSpPr>
        <p:spPr>
          <a:xfrm>
            <a:off x="3326232" y="5297943"/>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54" name="Google Shape;54;p14"/>
          <p:cNvPicPr preferRelativeResize="0"/>
          <p:nvPr/>
        </p:nvPicPr>
        <p:blipFill rotWithShape="1">
          <a:blip r:embed="rId6">
            <a:alphaModFix/>
          </a:blip>
          <a:srcRect/>
          <a:stretch/>
        </p:blipFill>
        <p:spPr>
          <a:xfrm rot="10800000" flipH="1">
            <a:off x="5299518" y="0"/>
            <a:ext cx="3844481" cy="1707339"/>
          </a:xfrm>
          <a:prstGeom prst="rect">
            <a:avLst/>
          </a:prstGeom>
          <a:noFill/>
          <a:ln>
            <a:noFill/>
          </a:ln>
        </p:spPr>
      </p:pic>
      <p:pic>
        <p:nvPicPr>
          <p:cNvPr id="55" name="Google Shape;55;p14"/>
          <p:cNvPicPr preferRelativeResize="0"/>
          <p:nvPr/>
        </p:nvPicPr>
        <p:blipFill rotWithShape="1">
          <a:blip r:embed="rId7">
            <a:alphaModFix/>
          </a:blip>
          <a:srcRect l="23983"/>
          <a:stretch/>
        </p:blipFill>
        <p:spPr>
          <a:xfrm rot="10800000" flipH="1">
            <a:off x="0" y="-1"/>
            <a:ext cx="3686761" cy="1488333"/>
          </a:xfrm>
          <a:prstGeom prst="rect">
            <a:avLst/>
          </a:prstGeom>
          <a:noFill/>
          <a:ln>
            <a:noFill/>
          </a:ln>
        </p:spPr>
      </p:pic>
      <p:pic>
        <p:nvPicPr>
          <p:cNvPr id="56" name="Google Shape;56;p14"/>
          <p:cNvPicPr preferRelativeResize="0"/>
          <p:nvPr/>
        </p:nvPicPr>
        <p:blipFill rotWithShape="1">
          <a:blip r:embed="rId8">
            <a:alphaModFix/>
          </a:blip>
          <a:srcRect t="36742" r="43744"/>
          <a:stretch/>
        </p:blipFill>
        <p:spPr>
          <a:xfrm>
            <a:off x="7069996" y="0"/>
            <a:ext cx="2074004" cy="2050104"/>
          </a:xfrm>
          <a:prstGeom prst="rect">
            <a:avLst/>
          </a:prstGeom>
          <a:noFill/>
          <a:ln>
            <a:noFill/>
          </a:ln>
        </p:spPr>
      </p:pic>
      <p:pic>
        <p:nvPicPr>
          <p:cNvPr id="57" name="Google Shape;57;p14"/>
          <p:cNvPicPr preferRelativeResize="0"/>
          <p:nvPr/>
        </p:nvPicPr>
        <p:blipFill rotWithShape="1">
          <a:blip r:embed="rId7">
            <a:alphaModFix/>
          </a:blip>
          <a:srcRect l="26829"/>
          <a:stretch/>
        </p:blipFill>
        <p:spPr>
          <a:xfrm flipH="1">
            <a:off x="5299518" y="3531140"/>
            <a:ext cx="3844480" cy="1612360"/>
          </a:xfrm>
          <a:prstGeom prst="rect">
            <a:avLst/>
          </a:prstGeom>
          <a:noFill/>
          <a:ln>
            <a:noFill/>
          </a:ln>
        </p:spPr>
      </p:pic>
      <p:pic>
        <p:nvPicPr>
          <p:cNvPr id="58" name="Google Shape;58;p14"/>
          <p:cNvPicPr preferRelativeResize="0"/>
          <p:nvPr/>
        </p:nvPicPr>
        <p:blipFill rotWithShape="1">
          <a:blip r:embed="rId6">
            <a:alphaModFix/>
          </a:blip>
          <a:srcRect/>
          <a:stretch/>
        </p:blipFill>
        <p:spPr>
          <a:xfrm flipH="1">
            <a:off x="0" y="3210127"/>
            <a:ext cx="4353449" cy="1933373"/>
          </a:xfrm>
          <a:prstGeom prst="rect">
            <a:avLst/>
          </a:prstGeom>
          <a:noFill/>
          <a:ln>
            <a:noFill/>
          </a:ln>
        </p:spPr>
      </p:pic>
      <p:pic>
        <p:nvPicPr>
          <p:cNvPr id="59" name="Google Shape;59;p14"/>
          <p:cNvPicPr preferRelativeResize="0"/>
          <p:nvPr/>
        </p:nvPicPr>
        <p:blipFill rotWithShape="1">
          <a:blip r:embed="rId8">
            <a:alphaModFix/>
          </a:blip>
          <a:srcRect l="40958" b="20170"/>
          <a:stretch/>
        </p:blipFill>
        <p:spPr>
          <a:xfrm>
            <a:off x="0" y="2556391"/>
            <a:ext cx="2176724" cy="2587109"/>
          </a:xfrm>
          <a:prstGeom prst="rect">
            <a:avLst/>
          </a:prstGeom>
          <a:noFill/>
          <a:ln>
            <a:noFill/>
          </a:ln>
        </p:spPr>
      </p:pic>
      <p:pic>
        <p:nvPicPr>
          <p:cNvPr id="10" name="Picture 9"/>
          <p:cNvPicPr/>
          <p:nvPr userDrawn="1"/>
        </p:nvPicPr>
        <p:blipFill>
          <a:blip r:embed="rId9">
            <a:extLst>
              <a:ext uri="{28A0092B-C50C-407E-A947-70E740481C1C}">
                <a14:useLocalDpi xmlns:a14="http://schemas.microsoft.com/office/drawing/2010/main" val="0"/>
              </a:ext>
            </a:extLst>
          </a:blip>
          <a:stretch>
            <a:fillRect/>
          </a:stretch>
        </p:blipFill>
        <p:spPr>
          <a:xfrm>
            <a:off x="3998787" y="10811"/>
            <a:ext cx="1039269" cy="1014241"/>
          </a:xfrm>
          <a:prstGeom prst="rect">
            <a:avLst/>
          </a:prstGeom>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PPTMON slide">
  <p:cSld name="1_PPTMON slide">
    <p:spTree>
      <p:nvGrpSpPr>
        <p:cNvPr id="1" name="Shape 60"/>
        <p:cNvGrpSpPr/>
        <p:nvPr/>
      </p:nvGrpSpPr>
      <p:grpSpPr>
        <a:xfrm>
          <a:off x="0" y="0"/>
          <a:ext cx="0" cy="0"/>
          <a:chOff x="0" y="0"/>
          <a:chExt cx="0" cy="0"/>
        </a:xfrm>
      </p:grpSpPr>
      <p:pic>
        <p:nvPicPr>
          <p:cNvPr id="61" name="Google Shape;61;p15">
            <a:hlinkClick r:id="rId2"/>
          </p:cNvPr>
          <p:cNvPicPr preferRelativeResize="0"/>
          <p:nvPr/>
        </p:nvPicPr>
        <p:blipFill rotWithShape="1">
          <a:blip r:embed="rId3">
            <a:alphaModFix/>
          </a:blip>
          <a:srcRect l="29909"/>
          <a:stretch/>
        </p:blipFill>
        <p:spPr>
          <a:xfrm>
            <a:off x="4518422" y="5297943"/>
            <a:ext cx="1299346" cy="142875"/>
          </a:xfrm>
          <a:prstGeom prst="rect">
            <a:avLst/>
          </a:prstGeom>
          <a:noFill/>
          <a:ln>
            <a:noFill/>
          </a:ln>
        </p:spPr>
      </p:pic>
      <p:sp>
        <p:nvSpPr>
          <p:cNvPr id="62" name="Google Shape;62;p15">
            <a:hlinkClick r:id="rId4"/>
          </p:cNvPr>
          <p:cNvSpPr txBox="1"/>
          <p:nvPr/>
        </p:nvSpPr>
        <p:spPr>
          <a:xfrm>
            <a:off x="3326232" y="5297943"/>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63" name="Google Shape;63;p15"/>
          <p:cNvPicPr preferRelativeResize="0"/>
          <p:nvPr/>
        </p:nvPicPr>
        <p:blipFill rotWithShape="1">
          <a:blip r:embed="rId6">
            <a:alphaModFix/>
          </a:blip>
          <a:srcRect/>
          <a:stretch/>
        </p:blipFill>
        <p:spPr>
          <a:xfrm rot="10800000" flipH="1">
            <a:off x="6206642" y="0"/>
            <a:ext cx="2937358" cy="1304484"/>
          </a:xfrm>
          <a:prstGeom prst="rect">
            <a:avLst/>
          </a:prstGeom>
          <a:noFill/>
          <a:ln>
            <a:noFill/>
          </a:ln>
        </p:spPr>
      </p:pic>
      <p:pic>
        <p:nvPicPr>
          <p:cNvPr id="64" name="Google Shape;64;p15"/>
          <p:cNvPicPr preferRelativeResize="0"/>
          <p:nvPr/>
        </p:nvPicPr>
        <p:blipFill rotWithShape="1">
          <a:blip r:embed="rId7">
            <a:alphaModFix/>
          </a:blip>
          <a:srcRect l="23983"/>
          <a:stretch/>
        </p:blipFill>
        <p:spPr>
          <a:xfrm rot="10800000" flipH="1">
            <a:off x="1" y="-1"/>
            <a:ext cx="2436778" cy="983720"/>
          </a:xfrm>
          <a:prstGeom prst="rect">
            <a:avLst/>
          </a:prstGeom>
          <a:noFill/>
          <a:ln>
            <a:noFill/>
          </a:ln>
        </p:spPr>
      </p:pic>
      <p:pic>
        <p:nvPicPr>
          <p:cNvPr id="65" name="Google Shape;65;p15"/>
          <p:cNvPicPr preferRelativeResize="0"/>
          <p:nvPr/>
        </p:nvPicPr>
        <p:blipFill rotWithShape="1">
          <a:blip r:embed="rId8">
            <a:alphaModFix/>
          </a:blip>
          <a:srcRect t="36742" r="43744"/>
          <a:stretch/>
        </p:blipFill>
        <p:spPr>
          <a:xfrm>
            <a:off x="7594076" y="0"/>
            <a:ext cx="1549924" cy="1532063"/>
          </a:xfrm>
          <a:prstGeom prst="rect">
            <a:avLst/>
          </a:prstGeom>
          <a:noFill/>
          <a:ln>
            <a:noFill/>
          </a:ln>
        </p:spPr>
      </p:pic>
      <p:pic>
        <p:nvPicPr>
          <p:cNvPr id="66" name="Google Shape;66;p15"/>
          <p:cNvPicPr preferRelativeResize="0"/>
          <p:nvPr/>
        </p:nvPicPr>
        <p:blipFill rotWithShape="1">
          <a:blip r:embed="rId7">
            <a:alphaModFix/>
          </a:blip>
          <a:srcRect l="26829"/>
          <a:stretch/>
        </p:blipFill>
        <p:spPr>
          <a:xfrm flipH="1">
            <a:off x="6602976" y="4077805"/>
            <a:ext cx="2541024" cy="1065695"/>
          </a:xfrm>
          <a:prstGeom prst="rect">
            <a:avLst/>
          </a:prstGeom>
          <a:noFill/>
          <a:ln>
            <a:noFill/>
          </a:ln>
        </p:spPr>
      </p:pic>
      <p:pic>
        <p:nvPicPr>
          <p:cNvPr id="67" name="Google Shape;67;p15"/>
          <p:cNvPicPr preferRelativeResize="0"/>
          <p:nvPr/>
        </p:nvPicPr>
        <p:blipFill rotWithShape="1">
          <a:blip r:embed="rId6">
            <a:alphaModFix/>
          </a:blip>
          <a:srcRect/>
          <a:stretch/>
        </p:blipFill>
        <p:spPr>
          <a:xfrm flipH="1">
            <a:off x="0" y="3666315"/>
            <a:ext cx="3326232" cy="1477184"/>
          </a:xfrm>
          <a:prstGeom prst="rect">
            <a:avLst/>
          </a:prstGeom>
          <a:noFill/>
          <a:ln>
            <a:noFill/>
          </a:ln>
        </p:spPr>
      </p:pic>
      <p:pic>
        <p:nvPicPr>
          <p:cNvPr id="68" name="Google Shape;68;p15"/>
          <p:cNvPicPr preferRelativeResize="0"/>
          <p:nvPr/>
        </p:nvPicPr>
        <p:blipFill rotWithShape="1">
          <a:blip r:embed="rId8">
            <a:alphaModFix/>
          </a:blip>
          <a:srcRect l="40958" b="20170"/>
          <a:stretch/>
        </p:blipFill>
        <p:spPr>
          <a:xfrm>
            <a:off x="0" y="3210127"/>
            <a:ext cx="1626688" cy="193337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PTMON slide">
  <p:cSld name="PPTMON slide">
    <p:spTree>
      <p:nvGrpSpPr>
        <p:cNvPr id="1" name="Shape 176"/>
        <p:cNvGrpSpPr/>
        <p:nvPr/>
      </p:nvGrpSpPr>
      <p:grpSpPr>
        <a:xfrm>
          <a:off x="0" y="0"/>
          <a:ext cx="0" cy="0"/>
          <a:chOff x="0" y="0"/>
          <a:chExt cx="0" cy="0"/>
        </a:xfrm>
      </p:grpSpPr>
      <p:pic>
        <p:nvPicPr>
          <p:cNvPr id="177" name="Google Shape;177;p29">
            <a:hlinkClick r:id="rId2"/>
          </p:cNvPr>
          <p:cNvPicPr preferRelativeResize="0"/>
          <p:nvPr/>
        </p:nvPicPr>
        <p:blipFill rotWithShape="1">
          <a:blip r:embed="rId3">
            <a:alphaModFix/>
          </a:blip>
          <a:srcRect l="29909"/>
          <a:stretch/>
        </p:blipFill>
        <p:spPr>
          <a:xfrm>
            <a:off x="4518422" y="5297943"/>
            <a:ext cx="1299346" cy="142875"/>
          </a:xfrm>
          <a:prstGeom prst="rect">
            <a:avLst/>
          </a:prstGeom>
          <a:noFill/>
          <a:ln>
            <a:noFill/>
          </a:ln>
        </p:spPr>
      </p:pic>
      <p:sp>
        <p:nvSpPr>
          <p:cNvPr id="178" name="Google Shape;178;p29">
            <a:hlinkClick r:id="rId4"/>
          </p:cNvPr>
          <p:cNvSpPr txBox="1"/>
          <p:nvPr/>
        </p:nvSpPr>
        <p:spPr>
          <a:xfrm>
            <a:off x="3326232" y="5297943"/>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ko"/>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ko"/>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5F2"/>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7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cxnSp>
        <p:nvCxnSpPr>
          <p:cNvPr id="187" name="Google Shape;187;p30"/>
          <p:cNvCxnSpPr/>
          <p:nvPr/>
        </p:nvCxnSpPr>
        <p:spPr>
          <a:xfrm>
            <a:off x="2764972" y="2477567"/>
            <a:ext cx="3461656" cy="0"/>
          </a:xfrm>
          <a:prstGeom prst="straightConnector1">
            <a:avLst/>
          </a:prstGeom>
          <a:noFill/>
          <a:ln w="9525" cap="flat" cmpd="sng">
            <a:solidFill>
              <a:srgbClr val="826A47"/>
            </a:solidFill>
            <a:prstDash val="solid"/>
            <a:miter lim="800000"/>
            <a:headEnd type="none" w="sm" len="sm"/>
            <a:tailEnd type="none" w="sm" len="sm"/>
          </a:ln>
        </p:spPr>
      </p:cxnSp>
      <p:cxnSp>
        <p:nvCxnSpPr>
          <p:cNvPr id="188" name="Google Shape;188;p30"/>
          <p:cNvCxnSpPr/>
          <p:nvPr/>
        </p:nvCxnSpPr>
        <p:spPr>
          <a:xfrm>
            <a:off x="2764972" y="3558060"/>
            <a:ext cx="3461656" cy="0"/>
          </a:xfrm>
          <a:prstGeom prst="straightConnector1">
            <a:avLst/>
          </a:prstGeom>
          <a:noFill/>
          <a:ln w="9525" cap="flat" cmpd="sng">
            <a:solidFill>
              <a:srgbClr val="826A47"/>
            </a:solidFill>
            <a:prstDash val="solid"/>
            <a:miter lim="800000"/>
            <a:headEnd type="none" w="sm" len="sm"/>
            <a:tailEnd type="none" w="sm" len="sm"/>
          </a:ln>
        </p:spPr>
      </p:cxnSp>
      <p:sp>
        <p:nvSpPr>
          <p:cNvPr id="8" name="Title 1"/>
          <p:cNvSpPr txBox="1">
            <a:spLocks/>
          </p:cNvSpPr>
          <p:nvPr/>
        </p:nvSpPr>
        <p:spPr>
          <a:xfrm>
            <a:off x="602710" y="1471878"/>
            <a:ext cx="7560840" cy="10056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1"/>
            <a:r>
              <a:rPr lang="en-US" sz="2400" dirty="0">
                <a:solidFill>
                  <a:srgbClr val="800000"/>
                </a:solidFill>
                <a:latin typeface="Times New Roman" panose="02020603050405020304" pitchFamily="18" charset="0"/>
                <a:cs typeface="Times New Roman" panose="02020603050405020304" pitchFamily="18" charset="0"/>
              </a:rPr>
              <a:t>Layer incorporation TiO2 dye solar cells by blade coating method</a:t>
            </a:r>
            <a:endParaRPr lang="ar-IQ" sz="2400" dirty="0">
              <a:solidFill>
                <a:schemeClr val="tx1"/>
              </a:solidFill>
              <a:latin typeface="Unikurd Jino" pitchFamily="34" charset="-78"/>
              <a:cs typeface="Unikurd Jino" pitchFamily="34" charset="-78"/>
            </a:endParaRPr>
          </a:p>
        </p:txBody>
      </p:sp>
      <p:sp>
        <p:nvSpPr>
          <p:cNvPr id="10" name="Subtitle 2"/>
          <p:cNvSpPr txBox="1">
            <a:spLocks/>
          </p:cNvSpPr>
          <p:nvPr/>
        </p:nvSpPr>
        <p:spPr>
          <a:xfrm>
            <a:off x="472645" y="2527054"/>
            <a:ext cx="7848872" cy="1905248"/>
          </a:xfrm>
          <a:prstGeom prst="rect">
            <a:avLst/>
          </a:prstGeom>
        </p:spPr>
        <p:txBody>
          <a:bodyPr anchor="t">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1"/>
            <a:r>
              <a:rPr lang="en-GB" sz="2400" b="1" i="1" dirty="0" err="1">
                <a:solidFill>
                  <a:schemeClr val="tx1"/>
                </a:solidFill>
                <a:latin typeface="Calibri" panose="020F0502020204030204" pitchFamily="34" charset="0"/>
                <a:ea typeface="Calibri" panose="020F0502020204030204" pitchFamily="34" charset="0"/>
                <a:cs typeface="Calibri" panose="020F0502020204030204" pitchFamily="34" charset="0"/>
              </a:rPr>
              <a:t>Prepered</a:t>
            </a:r>
            <a:r>
              <a:rPr lang="en-GB" sz="2400" b="1" i="1" dirty="0">
                <a:solidFill>
                  <a:schemeClr val="tx1"/>
                </a:solidFill>
                <a:latin typeface="Calibri" panose="020F0502020204030204" pitchFamily="34" charset="0"/>
                <a:ea typeface="Calibri" panose="020F0502020204030204" pitchFamily="34" charset="0"/>
                <a:cs typeface="Calibri" panose="020F0502020204030204" pitchFamily="34" charset="0"/>
              </a:rPr>
              <a:t> by:</a:t>
            </a:r>
          </a:p>
          <a:p>
            <a:pPr algn="ctr" rtl="1"/>
            <a:r>
              <a:rPr lang="en-GB" sz="2000" b="1" i="1" dirty="0">
                <a:solidFill>
                  <a:schemeClr val="tx1"/>
                </a:solidFill>
                <a:latin typeface="Bradley Hand ITC" panose="03070402050302030203" pitchFamily="66" charset="0"/>
                <a:ea typeface="Calibri" panose="020F0502020204030204" pitchFamily="34" charset="0"/>
                <a:cs typeface="Calibri" panose="020F0502020204030204" pitchFamily="34" charset="0"/>
              </a:rPr>
              <a:t>Evan </a:t>
            </a:r>
            <a:r>
              <a:rPr lang="en-GB" sz="2000" b="1" i="1" dirty="0" err="1">
                <a:solidFill>
                  <a:schemeClr val="tx1"/>
                </a:solidFill>
                <a:latin typeface="Bradley Hand ITC" panose="03070402050302030203" pitchFamily="66" charset="0"/>
                <a:ea typeface="Calibri" panose="020F0502020204030204" pitchFamily="34" charset="0"/>
                <a:cs typeface="Calibri" panose="020F0502020204030204" pitchFamily="34" charset="0"/>
              </a:rPr>
              <a:t>Zrar</a:t>
            </a:r>
            <a:r>
              <a:rPr lang="en-GB" sz="2000" b="1" i="1" dirty="0">
                <a:solidFill>
                  <a:schemeClr val="tx1"/>
                </a:solidFill>
                <a:latin typeface="Bradley Hand ITC" panose="03070402050302030203" pitchFamily="66" charset="0"/>
                <a:ea typeface="Calibri" panose="020F0502020204030204" pitchFamily="34" charset="0"/>
                <a:cs typeface="Calibri" panose="020F0502020204030204" pitchFamily="34" charset="0"/>
              </a:rPr>
              <a:t>, Helen </a:t>
            </a:r>
            <a:r>
              <a:rPr lang="en-GB" sz="2000" b="1" i="1" dirty="0" err="1">
                <a:solidFill>
                  <a:schemeClr val="tx1"/>
                </a:solidFill>
                <a:latin typeface="Bradley Hand ITC" panose="03070402050302030203" pitchFamily="66" charset="0"/>
                <a:ea typeface="Calibri" panose="020F0502020204030204" pitchFamily="34" charset="0"/>
                <a:cs typeface="Calibri" panose="020F0502020204030204" pitchFamily="34" charset="0"/>
              </a:rPr>
              <a:t>Himdad</a:t>
            </a:r>
            <a:r>
              <a:rPr lang="en-GB" sz="2000" b="1" i="1" dirty="0">
                <a:solidFill>
                  <a:schemeClr val="tx1"/>
                </a:solidFill>
                <a:latin typeface="Bradley Hand ITC" panose="03070402050302030203" pitchFamily="66" charset="0"/>
                <a:ea typeface="Calibri" panose="020F0502020204030204" pitchFamily="34" charset="0"/>
                <a:cs typeface="Calibri" panose="020F0502020204030204" pitchFamily="34" charset="0"/>
              </a:rPr>
              <a:t>, </a:t>
            </a:r>
            <a:r>
              <a:rPr lang="en-GB" sz="2000" b="1" i="1" dirty="0" err="1">
                <a:solidFill>
                  <a:schemeClr val="tx1"/>
                </a:solidFill>
                <a:latin typeface="Bradley Hand ITC" panose="03070402050302030203" pitchFamily="66" charset="0"/>
                <a:ea typeface="Calibri" panose="020F0502020204030204" pitchFamily="34" charset="0"/>
                <a:cs typeface="Calibri" panose="020F0502020204030204" pitchFamily="34" charset="0"/>
              </a:rPr>
              <a:t>Galawezh</a:t>
            </a:r>
            <a:r>
              <a:rPr lang="en-GB" sz="2000" b="1" i="1" dirty="0">
                <a:solidFill>
                  <a:schemeClr val="tx1"/>
                </a:solidFill>
                <a:latin typeface="Bradley Hand ITC" panose="03070402050302030203" pitchFamily="66" charset="0"/>
                <a:ea typeface="Calibri" panose="020F0502020204030204" pitchFamily="34" charset="0"/>
                <a:cs typeface="Calibri" panose="020F0502020204030204" pitchFamily="34" charset="0"/>
              </a:rPr>
              <a:t> Jamal</a:t>
            </a:r>
          </a:p>
          <a:p>
            <a:pPr algn="ctr" rtl="1"/>
            <a:endParaRPr lang="en-GB"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rtl="1"/>
            <a:r>
              <a:rPr lang="en-GB" sz="2400" b="1" dirty="0">
                <a:solidFill>
                  <a:schemeClr val="tx1"/>
                </a:solidFill>
                <a:latin typeface="Calibri" panose="020F0502020204030204" pitchFamily="34" charset="0"/>
                <a:ea typeface="Calibri" panose="020F0502020204030204" pitchFamily="34" charset="0"/>
                <a:cs typeface="Calibri" panose="020F0502020204030204" pitchFamily="34" charset="0"/>
              </a:rPr>
              <a:t>Supervised by:</a:t>
            </a:r>
            <a:endParaRPr lang="ar-OM"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rtl="1"/>
            <a:r>
              <a:rPr lang="en-GB" sz="2200" dirty="0">
                <a:solidFill>
                  <a:schemeClr val="tx1"/>
                </a:solidFill>
                <a:latin typeface="Bradley Hand ITC" panose="03070402050302030203" pitchFamily="66" charset="0"/>
                <a:ea typeface="Calibri" pitchFamily="34" charset="0"/>
                <a:cs typeface="Calibri" pitchFamily="34" charset="0"/>
              </a:rPr>
              <a:t>Assist prof. </a:t>
            </a:r>
            <a:r>
              <a:rPr lang="en-GB" sz="2200" dirty="0" err="1">
                <a:solidFill>
                  <a:schemeClr val="tx1"/>
                </a:solidFill>
                <a:latin typeface="Bradley Hand ITC" panose="03070402050302030203" pitchFamily="66" charset="0"/>
                <a:ea typeface="Calibri" pitchFamily="34" charset="0"/>
                <a:cs typeface="Calibri" pitchFamily="34" charset="0"/>
              </a:rPr>
              <a:t>Dr.</a:t>
            </a:r>
            <a:r>
              <a:rPr lang="en-GB" sz="2200" dirty="0">
                <a:solidFill>
                  <a:schemeClr val="tx1"/>
                </a:solidFill>
                <a:latin typeface="Bradley Hand ITC" panose="03070402050302030203" pitchFamily="66" charset="0"/>
                <a:ea typeface="Calibri" pitchFamily="34" charset="0"/>
                <a:cs typeface="Calibri" pitchFamily="34" charset="0"/>
              </a:rPr>
              <a:t> Bestoon A. </a:t>
            </a:r>
            <a:r>
              <a:rPr lang="en-GB" sz="2200" dirty="0" err="1">
                <a:solidFill>
                  <a:schemeClr val="tx1"/>
                </a:solidFill>
                <a:latin typeface="Bradley Hand ITC" panose="03070402050302030203" pitchFamily="66" charset="0"/>
                <a:ea typeface="Calibri" pitchFamily="34" charset="0"/>
                <a:cs typeface="Calibri" pitchFamily="34" charset="0"/>
              </a:rPr>
              <a:t>Gozeh</a:t>
            </a:r>
            <a:endParaRPr lang="en-GB" sz="2200">
              <a:solidFill>
                <a:schemeClr val="tx1"/>
              </a:solidFill>
              <a:latin typeface="Bradley Hand ITC" panose="03070402050302030203" pitchFamily="66" charset="0"/>
              <a:ea typeface="Calibri" pitchFamily="34" charset="0"/>
              <a:cs typeface="Calibri" pitchFamily="34" charset="0"/>
            </a:endParaRPr>
          </a:p>
          <a:p>
            <a:pPr algn="ctr" rtl="1"/>
            <a:endParaRPr lang="en-GB" sz="2200" dirty="0">
              <a:solidFill>
                <a:schemeClr val="tx1"/>
              </a:solidFill>
              <a:latin typeface="Bradley Hand ITC" panose="03070402050302030203" pitchFamily="66" charset="0"/>
              <a:ea typeface="Calibri" pitchFamily="34" charset="0"/>
              <a:cs typeface="Calibri" pitchFamily="34" charset="0"/>
            </a:endParaRPr>
          </a:p>
          <a:p>
            <a:pPr algn="ctr" rtl="1"/>
            <a:r>
              <a:rPr lang="en-GB" sz="2200" dirty="0">
                <a:solidFill>
                  <a:schemeClr val="tx1"/>
                </a:solidFill>
                <a:latin typeface="Bradley Hand ITC" panose="03070402050302030203" pitchFamily="66" charset="0"/>
                <a:ea typeface="Calibri" pitchFamily="34" charset="0"/>
                <a:cs typeface="Calibri" pitchFamily="34" charset="0"/>
              </a:rPr>
              <a:t>2023-2024</a:t>
            </a:r>
            <a:endParaRPr lang="ar-OM" sz="2200" dirty="0">
              <a:solidFill>
                <a:schemeClr val="tx1"/>
              </a:solidFill>
              <a:latin typeface="Bradley Hand ITC" panose="03070402050302030203" pitchFamily="66" charset="0"/>
              <a:ea typeface="Calibri" pitchFamily="34" charset="0"/>
              <a:cs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14" name="Content Placeholder 2"/>
          <p:cNvSpPr txBox="1">
            <a:spLocks/>
          </p:cNvSpPr>
          <p:nvPr/>
        </p:nvSpPr>
        <p:spPr>
          <a:xfrm>
            <a:off x="228600" y="1011381"/>
            <a:ext cx="8686799" cy="384001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endParaRPr lang="ar-OM" sz="2600" dirty="0">
              <a:solidFill>
                <a:schemeClr val="tx1"/>
              </a:solidFill>
              <a:latin typeface="Unikurd Goran" pitchFamily="34" charset="-78"/>
              <a:cs typeface="Unikurd Goran" pitchFamily="34" charset="-78"/>
            </a:endParaRPr>
          </a:p>
        </p:txBody>
      </p:sp>
      <p:sp>
        <p:nvSpPr>
          <p:cNvPr id="15" name="Title 1"/>
          <p:cNvSpPr txBox="1">
            <a:spLocks/>
          </p:cNvSpPr>
          <p:nvPr/>
        </p:nvSpPr>
        <p:spPr>
          <a:xfrm>
            <a:off x="539552" y="36641"/>
            <a:ext cx="8280920" cy="68233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endParaRPr lang="ar-IQ" sz="3600" dirty="0">
              <a:solidFill>
                <a:schemeClr val="tx1"/>
              </a:solidFill>
              <a:latin typeface="Unikurd Jino" pitchFamily="34" charset="-78"/>
              <a:cs typeface="Unikurd Jino" pitchFamily="34" charset="-78"/>
            </a:endParaRPr>
          </a:p>
        </p:txBody>
      </p:sp>
      <p:sp>
        <p:nvSpPr>
          <p:cNvPr id="4" name="Title 1"/>
          <p:cNvSpPr txBox="1">
            <a:spLocks/>
          </p:cNvSpPr>
          <p:nvPr/>
        </p:nvSpPr>
        <p:spPr>
          <a:xfrm>
            <a:off x="755576" y="592453"/>
            <a:ext cx="7344816" cy="511752"/>
          </a:xfrm>
          <a:prstGeom prst="rect">
            <a:avLst/>
          </a:prstGeom>
        </p:spPr>
        <p:txBody>
          <a:bodyPr vert="horz" lIns="91440" tIns="45720" rIns="91440" bIns="45720" rtlCol="0" anchor="ctr">
            <a:normAutofit fontScale="92500" lnSpcReduction="10000"/>
          </a:bodyPr>
          <a:lstStyle>
            <a:lvl1pPr algn="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endParaRPr lang="en-US" b="1" dirty="0">
              <a:latin typeface="Times New Roman" pitchFamily="18" charset="0"/>
              <a:cs typeface="Times New Roman" pitchFamily="18" charset="0"/>
            </a:endParaRPr>
          </a:p>
          <a:p>
            <a:pPr algn="ctr"/>
            <a:endParaRPr lang="en-US" b="1" dirty="0">
              <a:solidFill>
                <a:srgbClr val="FF0000"/>
              </a:solidFill>
              <a:latin typeface="Times New Roman" pitchFamily="18" charset="0"/>
              <a:cs typeface="Times New Roman" pitchFamily="18" charset="0"/>
            </a:endParaRPr>
          </a:p>
        </p:txBody>
      </p:sp>
      <p:sp>
        <p:nvSpPr>
          <p:cNvPr id="5" name="Content Placeholder 2"/>
          <p:cNvSpPr txBox="1">
            <a:spLocks/>
          </p:cNvSpPr>
          <p:nvPr/>
        </p:nvSpPr>
        <p:spPr>
          <a:xfrm>
            <a:off x="113073" y="1161367"/>
            <a:ext cx="8714654" cy="6776023"/>
          </a:xfrm>
          <a:prstGeom prst="rect">
            <a:avLst/>
          </a:prstGeom>
        </p:spPr>
        <p:txBody>
          <a:bodyPr>
            <a:noAutofit/>
          </a:bodyPr>
          <a:lstStyle/>
          <a:p>
            <a:pPr marL="342900" indent="-342900" algn="just">
              <a:buFont typeface="Arial" panose="020B0604020202020204" pitchFamily="34" charset="0"/>
              <a:buChar char="•"/>
            </a:pPr>
            <a:endParaRPr lang="x-none"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A6995C9-1BA1-56D3-795A-E278AC9536D5}"/>
              </a:ext>
            </a:extLst>
          </p:cNvPr>
          <p:cNvSpPr txBox="1"/>
          <p:nvPr/>
        </p:nvSpPr>
        <p:spPr>
          <a:xfrm>
            <a:off x="-89283" y="1042666"/>
            <a:ext cx="9119366" cy="707886"/>
          </a:xfrm>
          <a:prstGeom prst="rect">
            <a:avLst/>
          </a:prstGeom>
          <a:noFill/>
        </p:spPr>
        <p:txBody>
          <a:bodyPr wrap="square">
            <a:spAutoFit/>
          </a:bodyPr>
          <a:lstStyle/>
          <a:p>
            <a:pPr marL="457200" indent="-457200" algn="just" rtl="0">
              <a:buFont typeface="Arial" panose="020B0604020202020204" pitchFamily="34" charset="0"/>
              <a:buChar char="•"/>
            </a:pPr>
            <a:r>
              <a:rPr lang="en-US" sz="2000" dirty="0">
                <a:solidFill>
                  <a:srgbClr val="7030A0"/>
                </a:solidFill>
                <a:latin typeface="Times New Roman" panose="02020603050405020304" pitchFamily="18" charset="0"/>
                <a:cs typeface="Times New Roman" panose="02020603050405020304" pitchFamily="18" charset="0"/>
              </a:rPr>
              <a:t>Preparation of Electrolyte. Materials: (a). Potassium Iodide. (b). Iodide (c). Acetic acid (d). Preparation of liquid electrolyte by magnetic spinning figure 4.</a:t>
            </a:r>
            <a:endParaRPr lang="en-US" sz="2000" dirty="0">
              <a:solidFill>
                <a:srgbClr val="80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9ACE018-5B36-BDFD-A446-66D36B0AE7A6}"/>
              </a:ext>
            </a:extLst>
          </p:cNvPr>
          <p:cNvSpPr txBox="1"/>
          <p:nvPr/>
        </p:nvSpPr>
        <p:spPr>
          <a:xfrm>
            <a:off x="2605679" y="409984"/>
            <a:ext cx="4656666" cy="400110"/>
          </a:xfrm>
          <a:prstGeom prst="rect">
            <a:avLst/>
          </a:prstGeom>
          <a:noFill/>
        </p:spPr>
        <p:txBody>
          <a:bodyPr wrap="square">
            <a:spAutoFit/>
          </a:bodyPr>
          <a:lstStyle/>
          <a:p>
            <a:pPr algn="ctr"/>
            <a:r>
              <a:rPr lang="en-GB" sz="2000" dirty="0">
                <a:solidFill>
                  <a:schemeClr val="accent1">
                    <a:lumMod val="50000"/>
                  </a:schemeClr>
                </a:solidFill>
              </a:rPr>
              <a:t>3. </a:t>
            </a:r>
            <a:r>
              <a:rPr lang="en-GB" sz="2000" dirty="0">
                <a:solidFill>
                  <a:schemeClr val="accent1">
                    <a:lumMod val="75000"/>
                  </a:schemeClr>
                </a:solidFill>
              </a:rPr>
              <a:t>Preparation of electrolyte</a:t>
            </a:r>
          </a:p>
        </p:txBody>
      </p:sp>
      <p:pic>
        <p:nvPicPr>
          <p:cNvPr id="10" name="Picture 9">
            <a:extLst>
              <a:ext uri="{FF2B5EF4-FFF2-40B4-BE49-F238E27FC236}">
                <a16:creationId xmlns:a16="http://schemas.microsoft.com/office/drawing/2014/main" id="{D3470407-758F-F33D-EE10-73606AFA2945}"/>
              </a:ext>
            </a:extLst>
          </p:cNvPr>
          <p:cNvPicPr>
            <a:picLocks noChangeAspect="1"/>
          </p:cNvPicPr>
          <p:nvPr/>
        </p:nvPicPr>
        <p:blipFill>
          <a:blip r:embed="rId3"/>
          <a:stretch>
            <a:fillRect/>
          </a:stretch>
        </p:blipFill>
        <p:spPr>
          <a:xfrm>
            <a:off x="3818466" y="1814018"/>
            <a:ext cx="2395335" cy="3156084"/>
          </a:xfrm>
          <a:prstGeom prst="rect">
            <a:avLst/>
          </a:prstGeom>
        </p:spPr>
      </p:pic>
      <p:sp>
        <p:nvSpPr>
          <p:cNvPr id="12" name="TextBox 11">
            <a:extLst>
              <a:ext uri="{FF2B5EF4-FFF2-40B4-BE49-F238E27FC236}">
                <a16:creationId xmlns:a16="http://schemas.microsoft.com/office/drawing/2014/main" id="{87E05272-9C56-0A4F-A932-F16EF8778E39}"/>
              </a:ext>
            </a:extLst>
          </p:cNvPr>
          <p:cNvSpPr txBox="1"/>
          <p:nvPr/>
        </p:nvSpPr>
        <p:spPr>
          <a:xfrm>
            <a:off x="459317" y="2712079"/>
            <a:ext cx="3122083" cy="307777"/>
          </a:xfrm>
          <a:prstGeom prst="rect">
            <a:avLst/>
          </a:prstGeom>
          <a:noFill/>
        </p:spPr>
        <p:txBody>
          <a:bodyPr wrap="square">
            <a:spAutoFit/>
          </a:bodyPr>
          <a:lstStyle/>
          <a:p>
            <a:r>
              <a:rPr lang="en-US" dirty="0">
                <a:solidFill>
                  <a:srgbClr val="C00000"/>
                </a:solidFill>
              </a:rPr>
              <a:t>Figure 4</a:t>
            </a:r>
            <a:r>
              <a:rPr lang="en-US" dirty="0"/>
              <a:t>. Preparation of Electrolyte</a:t>
            </a:r>
            <a:endParaRPr lang="en-GB" dirty="0"/>
          </a:p>
        </p:txBody>
      </p:sp>
    </p:spTree>
    <p:extLst>
      <p:ext uri="{BB962C8B-B14F-4D97-AF65-F5344CB8AC3E}">
        <p14:creationId xmlns:p14="http://schemas.microsoft.com/office/powerpoint/2010/main" val="3819696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14" name="Content Placeholder 2"/>
          <p:cNvSpPr txBox="1">
            <a:spLocks/>
          </p:cNvSpPr>
          <p:nvPr/>
        </p:nvSpPr>
        <p:spPr>
          <a:xfrm>
            <a:off x="228600" y="1011381"/>
            <a:ext cx="8686799" cy="384001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endParaRPr lang="ar-OM" sz="2600" dirty="0">
              <a:solidFill>
                <a:schemeClr val="tx1"/>
              </a:solidFill>
              <a:latin typeface="Unikurd Goran" pitchFamily="34" charset="-78"/>
              <a:cs typeface="Unikurd Goran" pitchFamily="34" charset="-78"/>
            </a:endParaRPr>
          </a:p>
        </p:txBody>
      </p:sp>
      <p:sp>
        <p:nvSpPr>
          <p:cNvPr id="15" name="Title 1"/>
          <p:cNvSpPr txBox="1">
            <a:spLocks/>
          </p:cNvSpPr>
          <p:nvPr/>
        </p:nvSpPr>
        <p:spPr>
          <a:xfrm>
            <a:off x="539552" y="36641"/>
            <a:ext cx="8280920" cy="68233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endParaRPr lang="ar-IQ" sz="3600" dirty="0">
              <a:solidFill>
                <a:schemeClr val="tx1"/>
              </a:solidFill>
              <a:latin typeface="Unikurd Jino" pitchFamily="34" charset="-78"/>
              <a:cs typeface="Unikurd Jino" pitchFamily="34" charset="-78"/>
            </a:endParaRPr>
          </a:p>
        </p:txBody>
      </p:sp>
      <p:sp>
        <p:nvSpPr>
          <p:cNvPr id="4" name="Title 1"/>
          <p:cNvSpPr txBox="1">
            <a:spLocks/>
          </p:cNvSpPr>
          <p:nvPr/>
        </p:nvSpPr>
        <p:spPr>
          <a:xfrm>
            <a:off x="797992" y="335271"/>
            <a:ext cx="7344816" cy="511752"/>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r>
              <a:rPr lang="en-US" sz="2000" b="1" cap="none" dirty="0">
                <a:solidFill>
                  <a:schemeClr val="accent5">
                    <a:lumMod val="50000"/>
                  </a:schemeClr>
                </a:solidFill>
                <a:latin typeface="Times New Roman" pitchFamily="18" charset="0"/>
                <a:cs typeface="Times New Roman" pitchFamily="18" charset="0"/>
              </a:rPr>
              <a:t>4. Preparation of counter electrode</a:t>
            </a:r>
          </a:p>
        </p:txBody>
      </p:sp>
      <p:sp>
        <p:nvSpPr>
          <p:cNvPr id="5" name="Content Placeholder 2"/>
          <p:cNvSpPr txBox="1">
            <a:spLocks/>
          </p:cNvSpPr>
          <p:nvPr/>
        </p:nvSpPr>
        <p:spPr>
          <a:xfrm>
            <a:off x="113073" y="1161367"/>
            <a:ext cx="8714654" cy="6776023"/>
          </a:xfrm>
          <a:prstGeom prst="rect">
            <a:avLst/>
          </a:prstGeom>
        </p:spPr>
        <p:txBody>
          <a:bodyPr>
            <a:noAutofit/>
          </a:bodyPr>
          <a:lstStyle/>
          <a:p>
            <a:pPr marL="342900" indent="-342900" algn="just">
              <a:buFont typeface="Arial" panose="020B0604020202020204" pitchFamily="34" charset="0"/>
              <a:buChar char="•"/>
            </a:pPr>
            <a:endParaRPr lang="x-none"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123371" y="901809"/>
            <a:ext cx="8766629" cy="923330"/>
          </a:xfrm>
          <a:prstGeom prst="rect">
            <a:avLst/>
          </a:prstGeom>
        </p:spPr>
        <p:txBody>
          <a:bodyPr wrap="square">
            <a:spAutoFit/>
          </a:bodyPr>
          <a:lstStyle/>
          <a:p>
            <a:pPr marL="285750" indent="-285750" algn="just">
              <a:buFont typeface="Arial" panose="020B0604020202020204" pitchFamily="34" charset="0"/>
              <a:buChar char="•"/>
            </a:pPr>
            <a:r>
              <a:rPr lang="en-US" sz="1800" b="1" dirty="0">
                <a:solidFill>
                  <a:schemeClr val="accent6">
                    <a:lumMod val="50000"/>
                  </a:schemeClr>
                </a:solidFill>
                <a:latin typeface="Times New Roman" panose="02020603050405020304" pitchFamily="18" charset="0"/>
                <a:cs typeface="Times New Roman" panose="02020603050405020304" pitchFamily="18" charset="0"/>
              </a:rPr>
              <a:t>The final component for assembling the DSSC is the preparation of the counter electrode by graphite coating as shown in </a:t>
            </a:r>
            <a:r>
              <a:rPr lang="en-US" sz="1800" b="1" dirty="0">
                <a:solidFill>
                  <a:srgbClr val="C00000"/>
                </a:solidFill>
                <a:latin typeface="Times New Roman" panose="02020603050405020304" pitchFamily="18" charset="0"/>
                <a:cs typeface="Times New Roman" panose="02020603050405020304" pitchFamily="18" charset="0"/>
              </a:rPr>
              <a:t>figure 5, </a:t>
            </a:r>
            <a:r>
              <a:rPr lang="en-US" sz="1800" b="1" dirty="0">
                <a:solidFill>
                  <a:schemeClr val="accent6">
                    <a:lumMod val="50000"/>
                  </a:schemeClr>
                </a:solidFill>
                <a:latin typeface="Times New Roman" panose="02020603050405020304" pitchFamily="18" charset="0"/>
                <a:cs typeface="Times New Roman" panose="02020603050405020304" pitchFamily="18" charset="0"/>
              </a:rPr>
              <a:t>and</a:t>
            </a:r>
            <a:r>
              <a:rPr lang="en-US" sz="1800" b="1" dirty="0">
                <a:solidFill>
                  <a:srgbClr val="C00000"/>
                </a:solidFill>
                <a:latin typeface="Times New Roman" panose="02020603050405020304" pitchFamily="18" charset="0"/>
                <a:cs typeface="Times New Roman" panose="02020603050405020304" pitchFamily="18" charset="0"/>
              </a:rPr>
              <a:t> </a:t>
            </a:r>
            <a:r>
              <a:rPr lang="en-US" sz="1800" b="1" dirty="0">
                <a:solidFill>
                  <a:schemeClr val="accent6">
                    <a:lumMod val="50000"/>
                  </a:schemeClr>
                </a:solidFill>
                <a:latin typeface="Times New Roman" panose="02020603050405020304" pitchFamily="18" charset="0"/>
                <a:cs typeface="Times New Roman" panose="02020603050405020304" pitchFamily="18" charset="0"/>
              </a:rPr>
              <a:t>Cell assembly in</a:t>
            </a:r>
            <a:r>
              <a:rPr lang="en-US" sz="1800" dirty="0">
                <a:solidFill>
                  <a:schemeClr val="accent1">
                    <a:lumMod val="50000"/>
                  </a:schemeClr>
                </a:solidFill>
              </a:rPr>
              <a:t> </a:t>
            </a:r>
            <a:r>
              <a:rPr lang="en-US" sz="1800" b="1" dirty="0">
                <a:solidFill>
                  <a:srgbClr val="C00000"/>
                </a:solidFill>
                <a:latin typeface="Times New Roman" panose="02020603050405020304" pitchFamily="18" charset="0"/>
                <a:cs typeface="Times New Roman" panose="02020603050405020304" pitchFamily="18" charset="0"/>
              </a:rPr>
              <a:t>figure 6.</a:t>
            </a:r>
            <a:endParaRPr lang="en-US" sz="1800" dirty="0">
              <a:solidFill>
                <a:schemeClr val="accent1">
                  <a:lumMod val="50000"/>
                </a:schemeClr>
              </a:solidFill>
            </a:endParaRPr>
          </a:p>
          <a:p>
            <a:pPr marL="285750" indent="-285750" algn="just">
              <a:buFont typeface="Arial" panose="020B0604020202020204" pitchFamily="34" charset="0"/>
              <a:buChar char="•"/>
            </a:pPr>
            <a:endParaRPr lang="en-GB" sz="1800" b="1" dirty="0">
              <a:solidFill>
                <a:srgbClr val="C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FD2C09E-80E4-78E6-59A0-DFD29C06302D}"/>
              </a:ext>
            </a:extLst>
          </p:cNvPr>
          <p:cNvSpPr txBox="1"/>
          <p:nvPr/>
        </p:nvSpPr>
        <p:spPr>
          <a:xfrm>
            <a:off x="-22982" y="4285127"/>
            <a:ext cx="5712582" cy="738664"/>
          </a:xfrm>
          <a:prstGeom prst="rect">
            <a:avLst/>
          </a:prstGeom>
          <a:noFill/>
        </p:spPr>
        <p:txBody>
          <a:bodyPr wrap="square">
            <a:spAutoFit/>
          </a:bodyPr>
          <a:lstStyle/>
          <a:p>
            <a:pPr algn="just"/>
            <a:r>
              <a:rPr lang="en-US" dirty="0">
                <a:solidFill>
                  <a:srgbClr val="800000"/>
                </a:solidFill>
              </a:rPr>
              <a:t>Figure 5. </a:t>
            </a:r>
            <a:r>
              <a:rPr lang="en-US" dirty="0">
                <a:solidFill>
                  <a:schemeClr val="accent1">
                    <a:lumMod val="50000"/>
                  </a:schemeClr>
                </a:solidFill>
                <a:latin typeface="Times New Roman" panose="02020603050405020304" pitchFamily="18" charset="0"/>
                <a:cs typeface="Times New Roman" panose="02020603050405020304" pitchFamily="18" charset="0"/>
              </a:rPr>
              <a:t>Preparation of Counter Electrode. Materials: a. FTO coated glass substrate b. Graphite stick Method: c. Coating of graphite on glass substrate for formation of anode</a:t>
            </a:r>
            <a:endParaRPr lang="en-GB"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09EC86E-659E-1741-DF6F-4657F76A7340}"/>
              </a:ext>
            </a:extLst>
          </p:cNvPr>
          <p:cNvPicPr>
            <a:picLocks noChangeAspect="1"/>
          </p:cNvPicPr>
          <p:nvPr/>
        </p:nvPicPr>
        <p:blipFill>
          <a:blip r:embed="rId3"/>
          <a:stretch>
            <a:fillRect/>
          </a:stretch>
        </p:blipFill>
        <p:spPr>
          <a:xfrm>
            <a:off x="440267" y="1527818"/>
            <a:ext cx="3693563" cy="2794133"/>
          </a:xfrm>
          <a:prstGeom prst="rect">
            <a:avLst/>
          </a:prstGeom>
        </p:spPr>
      </p:pic>
      <p:pic>
        <p:nvPicPr>
          <p:cNvPr id="10" name="Picture 9">
            <a:extLst>
              <a:ext uri="{FF2B5EF4-FFF2-40B4-BE49-F238E27FC236}">
                <a16:creationId xmlns:a16="http://schemas.microsoft.com/office/drawing/2014/main" id="{3E273C86-1764-C113-7B1E-27CED78EEA84}"/>
              </a:ext>
            </a:extLst>
          </p:cNvPr>
          <p:cNvPicPr>
            <a:picLocks noChangeAspect="1"/>
          </p:cNvPicPr>
          <p:nvPr/>
        </p:nvPicPr>
        <p:blipFill>
          <a:blip r:embed="rId4"/>
          <a:stretch>
            <a:fillRect/>
          </a:stretch>
        </p:blipFill>
        <p:spPr>
          <a:xfrm>
            <a:off x="5572739" y="1702665"/>
            <a:ext cx="2190750" cy="1228725"/>
          </a:xfrm>
          <a:prstGeom prst="rect">
            <a:avLst/>
          </a:prstGeom>
        </p:spPr>
      </p:pic>
      <p:sp>
        <p:nvSpPr>
          <p:cNvPr id="12" name="TextBox 11">
            <a:extLst>
              <a:ext uri="{FF2B5EF4-FFF2-40B4-BE49-F238E27FC236}">
                <a16:creationId xmlns:a16="http://schemas.microsoft.com/office/drawing/2014/main" id="{0F24529B-FB7F-3065-AA00-3EA8D0649750}"/>
              </a:ext>
            </a:extLst>
          </p:cNvPr>
          <p:cNvSpPr txBox="1"/>
          <p:nvPr/>
        </p:nvSpPr>
        <p:spPr>
          <a:xfrm>
            <a:off x="4427462" y="3081376"/>
            <a:ext cx="4593166" cy="738664"/>
          </a:xfrm>
          <a:prstGeom prst="rect">
            <a:avLst/>
          </a:prstGeom>
          <a:noFill/>
        </p:spPr>
        <p:txBody>
          <a:bodyPr wrap="square">
            <a:spAutoFit/>
          </a:bodyPr>
          <a:lstStyle/>
          <a:p>
            <a:pPr algn="just"/>
            <a:r>
              <a:rPr lang="en-US" dirty="0">
                <a:solidFill>
                  <a:srgbClr val="C00000"/>
                </a:solidFill>
                <a:latin typeface="Times New Roman" panose="02020603050405020304" pitchFamily="18" charset="0"/>
                <a:cs typeface="Times New Roman" panose="02020603050405020304" pitchFamily="18" charset="0"/>
              </a:rPr>
              <a:t>Figure 6.</a:t>
            </a:r>
            <a:r>
              <a:rPr lang="en-US" dirty="0">
                <a:latin typeface="Times New Roman" panose="02020603050405020304" pitchFamily="18" charset="0"/>
                <a:cs typeface="Times New Roman" panose="02020603050405020304" pitchFamily="18" charset="0"/>
              </a:rPr>
              <a:t> The anode, also known as sensitized electrode and cathode that is the counter electrode coated with graphite were clamped together with clips.</a:t>
            </a:r>
            <a:endParaRPr lang="en-GB"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9696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463ED0-955D-5797-9141-5B302EFDBF6E}"/>
              </a:ext>
            </a:extLst>
          </p:cNvPr>
          <p:cNvSpPr txBox="1"/>
          <p:nvPr/>
        </p:nvSpPr>
        <p:spPr>
          <a:xfrm>
            <a:off x="2167467" y="50094"/>
            <a:ext cx="4572000" cy="523220"/>
          </a:xfrm>
          <a:prstGeom prst="rect">
            <a:avLst/>
          </a:prstGeom>
          <a:noFill/>
        </p:spPr>
        <p:txBody>
          <a:bodyPr wrap="square">
            <a:spAutoFit/>
          </a:bodyPr>
          <a:lstStyle/>
          <a:p>
            <a:pPr algn="ctr"/>
            <a:r>
              <a:rPr lang="en-GB" sz="2800" dirty="0">
                <a:solidFill>
                  <a:schemeClr val="accent1">
                    <a:lumMod val="75000"/>
                  </a:schemeClr>
                </a:solidFill>
                <a:latin typeface="Times New Roman" panose="02020603050405020304" pitchFamily="18" charset="0"/>
                <a:cs typeface="Times New Roman" panose="02020603050405020304" pitchFamily="18" charset="0"/>
              </a:rPr>
              <a:t>Result</a:t>
            </a:r>
          </a:p>
        </p:txBody>
      </p:sp>
      <p:sp>
        <p:nvSpPr>
          <p:cNvPr id="5" name="TextBox 4">
            <a:extLst>
              <a:ext uri="{FF2B5EF4-FFF2-40B4-BE49-F238E27FC236}">
                <a16:creationId xmlns:a16="http://schemas.microsoft.com/office/drawing/2014/main" id="{E3D136AB-D43D-159F-7EB3-EDF05970A707}"/>
              </a:ext>
            </a:extLst>
          </p:cNvPr>
          <p:cNvSpPr txBox="1"/>
          <p:nvPr/>
        </p:nvSpPr>
        <p:spPr>
          <a:xfrm>
            <a:off x="364067" y="756191"/>
            <a:ext cx="8779933" cy="738664"/>
          </a:xfrm>
          <a:prstGeom prst="rect">
            <a:avLst/>
          </a:prstGeom>
          <a:noFill/>
        </p:spPr>
        <p:txBody>
          <a:bodyPr wrap="square">
            <a:spAutoFit/>
          </a:bodyPr>
          <a:lstStyle/>
          <a:p>
            <a:pPr algn="just"/>
            <a:r>
              <a:rPr lang="en-US" dirty="0"/>
              <a:t>The DSSC was tested under day light and diffused sunlight using multi meter. Luxmeter was used to observe the intensity of sunlight, a shown in </a:t>
            </a:r>
            <a:r>
              <a:rPr lang="en-US" dirty="0">
                <a:solidFill>
                  <a:srgbClr val="C00000"/>
                </a:solidFill>
              </a:rPr>
              <a:t>figure 7</a:t>
            </a:r>
            <a:r>
              <a:rPr lang="en-US" dirty="0"/>
              <a:t>. and </a:t>
            </a:r>
            <a:r>
              <a:rPr lang="en-GB" dirty="0"/>
              <a:t>Mathematical </a:t>
            </a:r>
            <a:r>
              <a:rPr lang="en-US" dirty="0"/>
              <a:t>Measurement of various parameters for performance of DSSC.</a:t>
            </a:r>
            <a:endParaRPr lang="en-GB" dirty="0"/>
          </a:p>
        </p:txBody>
      </p:sp>
      <p:pic>
        <p:nvPicPr>
          <p:cNvPr id="7" name="Picture 6">
            <a:extLst>
              <a:ext uri="{FF2B5EF4-FFF2-40B4-BE49-F238E27FC236}">
                <a16:creationId xmlns:a16="http://schemas.microsoft.com/office/drawing/2014/main" id="{B857B0DE-A38A-C169-E699-F1E7823E87D5}"/>
              </a:ext>
            </a:extLst>
          </p:cNvPr>
          <p:cNvPicPr>
            <a:picLocks noChangeAspect="1"/>
          </p:cNvPicPr>
          <p:nvPr/>
        </p:nvPicPr>
        <p:blipFill>
          <a:blip r:embed="rId2"/>
          <a:stretch>
            <a:fillRect/>
          </a:stretch>
        </p:blipFill>
        <p:spPr>
          <a:xfrm>
            <a:off x="2575984" y="1375714"/>
            <a:ext cx="4533900" cy="1123950"/>
          </a:xfrm>
          <a:prstGeom prst="rect">
            <a:avLst/>
          </a:prstGeom>
        </p:spPr>
      </p:pic>
      <p:sp>
        <p:nvSpPr>
          <p:cNvPr id="9" name="TextBox 8">
            <a:extLst>
              <a:ext uri="{FF2B5EF4-FFF2-40B4-BE49-F238E27FC236}">
                <a16:creationId xmlns:a16="http://schemas.microsoft.com/office/drawing/2014/main" id="{8AF5FEAE-5D8A-1D83-4C3A-18282D97E177}"/>
              </a:ext>
            </a:extLst>
          </p:cNvPr>
          <p:cNvSpPr txBox="1"/>
          <p:nvPr/>
        </p:nvSpPr>
        <p:spPr>
          <a:xfrm>
            <a:off x="114301" y="1596533"/>
            <a:ext cx="2461683" cy="523220"/>
          </a:xfrm>
          <a:prstGeom prst="rect">
            <a:avLst/>
          </a:prstGeom>
          <a:noFill/>
        </p:spPr>
        <p:txBody>
          <a:bodyPr wrap="square">
            <a:spAutoFit/>
          </a:bodyPr>
          <a:lstStyle/>
          <a:p>
            <a:pPr algn="just"/>
            <a:r>
              <a:rPr lang="en-US" dirty="0">
                <a:solidFill>
                  <a:srgbClr val="C00000"/>
                </a:solidFill>
              </a:rPr>
              <a:t>Figure 7. </a:t>
            </a:r>
            <a:r>
              <a:rPr lang="en-US" dirty="0">
                <a:solidFill>
                  <a:schemeClr val="accent5">
                    <a:lumMod val="50000"/>
                  </a:schemeClr>
                </a:solidFill>
              </a:rPr>
              <a:t>Luxmeter used to observe intensity of sunlight.</a:t>
            </a:r>
            <a:endParaRPr lang="en-GB" dirty="0">
              <a:solidFill>
                <a:schemeClr val="accent5">
                  <a:lumMod val="50000"/>
                </a:schemeClr>
              </a:solidFill>
            </a:endParaRPr>
          </a:p>
        </p:txBody>
      </p:sp>
      <p:pic>
        <p:nvPicPr>
          <p:cNvPr id="11" name="Picture 10">
            <a:extLst>
              <a:ext uri="{FF2B5EF4-FFF2-40B4-BE49-F238E27FC236}">
                <a16:creationId xmlns:a16="http://schemas.microsoft.com/office/drawing/2014/main" id="{0EC12331-8188-2ADE-1F81-612EF96FED03}"/>
              </a:ext>
            </a:extLst>
          </p:cNvPr>
          <p:cNvPicPr>
            <a:picLocks noChangeAspect="1"/>
          </p:cNvPicPr>
          <p:nvPr/>
        </p:nvPicPr>
        <p:blipFill>
          <a:blip r:embed="rId3"/>
          <a:stretch>
            <a:fillRect/>
          </a:stretch>
        </p:blipFill>
        <p:spPr>
          <a:xfrm>
            <a:off x="2575984" y="2643837"/>
            <a:ext cx="4537041" cy="2249896"/>
          </a:xfrm>
          <a:prstGeom prst="rect">
            <a:avLst/>
          </a:prstGeom>
        </p:spPr>
      </p:pic>
      <p:sp>
        <p:nvSpPr>
          <p:cNvPr id="13" name="TextBox 12">
            <a:extLst>
              <a:ext uri="{FF2B5EF4-FFF2-40B4-BE49-F238E27FC236}">
                <a16:creationId xmlns:a16="http://schemas.microsoft.com/office/drawing/2014/main" id="{3A360EF0-659E-3AA8-AA32-20E74F08BDE4}"/>
              </a:ext>
            </a:extLst>
          </p:cNvPr>
          <p:cNvSpPr txBox="1"/>
          <p:nvPr/>
        </p:nvSpPr>
        <p:spPr>
          <a:xfrm>
            <a:off x="0" y="2698409"/>
            <a:ext cx="2575984" cy="1169551"/>
          </a:xfrm>
          <a:prstGeom prst="rect">
            <a:avLst/>
          </a:prstGeom>
          <a:noFill/>
        </p:spPr>
        <p:txBody>
          <a:bodyPr wrap="square">
            <a:spAutoFit/>
          </a:bodyPr>
          <a:lstStyle/>
          <a:p>
            <a:pPr algn="just"/>
            <a:r>
              <a:rPr lang="en-US" dirty="0">
                <a:solidFill>
                  <a:srgbClr val="C00000"/>
                </a:solidFill>
              </a:rPr>
              <a:t>Figure 8</a:t>
            </a:r>
            <a:r>
              <a:rPr lang="en-US" dirty="0"/>
              <a:t>. (a). Measurement of various parameters for performance check of DSSC, (b).Mathematical model for  DSSC assembly.</a:t>
            </a:r>
            <a:endParaRPr lang="en-GB" dirty="0"/>
          </a:p>
        </p:txBody>
      </p:sp>
    </p:spTree>
    <p:extLst>
      <p:ext uri="{BB962C8B-B14F-4D97-AF65-F5344CB8AC3E}">
        <p14:creationId xmlns:p14="http://schemas.microsoft.com/office/powerpoint/2010/main" val="15300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847D04-F0C4-85DE-9C62-BFEF623643F1}"/>
              </a:ext>
            </a:extLst>
          </p:cNvPr>
          <p:cNvPicPr>
            <a:picLocks noChangeAspect="1"/>
          </p:cNvPicPr>
          <p:nvPr/>
        </p:nvPicPr>
        <p:blipFill>
          <a:blip r:embed="rId2"/>
          <a:stretch>
            <a:fillRect/>
          </a:stretch>
        </p:blipFill>
        <p:spPr>
          <a:xfrm>
            <a:off x="3891493" y="61831"/>
            <a:ext cx="5036390" cy="2867636"/>
          </a:xfrm>
          <a:prstGeom prst="rect">
            <a:avLst/>
          </a:prstGeom>
        </p:spPr>
      </p:pic>
      <p:sp>
        <p:nvSpPr>
          <p:cNvPr id="5" name="TextBox 4">
            <a:extLst>
              <a:ext uri="{FF2B5EF4-FFF2-40B4-BE49-F238E27FC236}">
                <a16:creationId xmlns:a16="http://schemas.microsoft.com/office/drawing/2014/main" id="{ABAAC26E-D2F5-9508-3A5E-40E7B40ED498}"/>
              </a:ext>
            </a:extLst>
          </p:cNvPr>
          <p:cNvSpPr txBox="1"/>
          <p:nvPr/>
        </p:nvSpPr>
        <p:spPr>
          <a:xfrm>
            <a:off x="132292" y="826813"/>
            <a:ext cx="3606800" cy="1323439"/>
          </a:xfrm>
          <a:prstGeom prst="rect">
            <a:avLst/>
          </a:prstGeom>
          <a:noFill/>
        </p:spPr>
        <p:txBody>
          <a:bodyPr wrap="square">
            <a:spAutoFit/>
          </a:bodyPr>
          <a:lstStyle/>
          <a:p>
            <a:pPr algn="just"/>
            <a:r>
              <a:rPr lang="en-US" sz="1600" dirty="0">
                <a:solidFill>
                  <a:schemeClr val="accent2">
                    <a:lumMod val="50000"/>
                  </a:schemeClr>
                </a:solidFill>
                <a:latin typeface="Times New Roman" panose="02020603050405020304" pitchFamily="18" charset="0"/>
                <a:cs typeface="Times New Roman" panose="02020603050405020304" pitchFamily="18" charset="0"/>
              </a:rPr>
              <a:t>The performance parameters obtained from the above analysis yielded an efficiency of the sample cell fabricated to be 11.323% and a fill factor was found out to be 0.439.</a:t>
            </a:r>
            <a:endParaRPr lang="en-GB" sz="16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ADB532A-9E77-8528-B46B-0717E685A81D}"/>
              </a:ext>
            </a:extLst>
          </p:cNvPr>
          <p:cNvSpPr txBox="1"/>
          <p:nvPr/>
        </p:nvSpPr>
        <p:spPr>
          <a:xfrm>
            <a:off x="216117" y="2834844"/>
            <a:ext cx="1705816" cy="400110"/>
          </a:xfrm>
          <a:prstGeom prst="rect">
            <a:avLst/>
          </a:prstGeom>
          <a:noFill/>
        </p:spPr>
        <p:txBody>
          <a:bodyPr wrap="square">
            <a:spAutoFit/>
          </a:bodyPr>
          <a:lstStyle/>
          <a:p>
            <a:r>
              <a:rPr lang="en-GB" sz="2000" dirty="0">
                <a:solidFill>
                  <a:srgbClr val="0070C0"/>
                </a:solidFill>
              </a:rPr>
              <a:t>Conclusion</a:t>
            </a:r>
          </a:p>
        </p:txBody>
      </p:sp>
      <p:sp>
        <p:nvSpPr>
          <p:cNvPr id="9" name="TextBox 8">
            <a:extLst>
              <a:ext uri="{FF2B5EF4-FFF2-40B4-BE49-F238E27FC236}">
                <a16:creationId xmlns:a16="http://schemas.microsoft.com/office/drawing/2014/main" id="{3B1F008B-9B49-08D0-5D43-98411F568E11}"/>
              </a:ext>
            </a:extLst>
          </p:cNvPr>
          <p:cNvSpPr txBox="1"/>
          <p:nvPr/>
        </p:nvSpPr>
        <p:spPr>
          <a:xfrm>
            <a:off x="216117" y="3306114"/>
            <a:ext cx="7412350" cy="1169551"/>
          </a:xfrm>
          <a:prstGeom prst="rect">
            <a:avLst/>
          </a:prstGeom>
          <a:noFill/>
        </p:spPr>
        <p:txBody>
          <a:bodyPr wrap="square">
            <a:spAutoFit/>
          </a:bodyPr>
          <a:lstStyle/>
          <a:p>
            <a:pPr marL="285750" indent="-285750" algn="just">
              <a:buFont typeface="Arial" panose="020B0604020202020204" pitchFamily="34" charset="0"/>
              <a:buChar char="•"/>
            </a:pPr>
            <a:r>
              <a:rPr lang="en-US" dirty="0">
                <a:solidFill>
                  <a:schemeClr val="accent3">
                    <a:lumMod val="50000"/>
                  </a:schemeClr>
                </a:solidFill>
              </a:rPr>
              <a:t>The process used for the preparation of the DSSC. Have a maximum efficiency obtained for the DSSC fabricated by using gel-based polymer electrolytes was 11.32% with a fill factor of 0.439.</a:t>
            </a:r>
          </a:p>
          <a:p>
            <a:pPr marL="285750" indent="-285750" algn="just">
              <a:buFont typeface="Arial" panose="020B0604020202020204" pitchFamily="34" charset="0"/>
              <a:buChar char="•"/>
            </a:pPr>
            <a:r>
              <a:rPr lang="en-US" dirty="0">
                <a:solidFill>
                  <a:schemeClr val="accent2">
                    <a:lumMod val="50000"/>
                  </a:schemeClr>
                </a:solidFill>
              </a:rPr>
              <a:t>The results were found out to be encouraging and can be referred for the fabrication of a</a:t>
            </a:r>
          </a:p>
          <a:p>
            <a:pPr algn="just"/>
            <a:r>
              <a:rPr lang="en-US" dirty="0">
                <a:solidFill>
                  <a:schemeClr val="accent2">
                    <a:lumMod val="50000"/>
                  </a:schemeClr>
                </a:solidFill>
              </a:rPr>
              <a:t>      revolutionary economic and eco-friendly dye sensitized solar cells.</a:t>
            </a:r>
            <a:endParaRPr lang="en-GB" dirty="0">
              <a:solidFill>
                <a:schemeClr val="accent2">
                  <a:lumMod val="50000"/>
                </a:schemeClr>
              </a:solidFill>
            </a:endParaRPr>
          </a:p>
        </p:txBody>
      </p:sp>
    </p:spTree>
    <p:extLst>
      <p:ext uri="{BB962C8B-B14F-4D97-AF65-F5344CB8AC3E}">
        <p14:creationId xmlns:p14="http://schemas.microsoft.com/office/powerpoint/2010/main" val="3585176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4" name="Title 1"/>
          <p:cNvSpPr txBox="1">
            <a:spLocks/>
          </p:cNvSpPr>
          <p:nvPr/>
        </p:nvSpPr>
        <p:spPr>
          <a:xfrm>
            <a:off x="685800" y="2918540"/>
            <a:ext cx="7772400" cy="178010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1"/>
            <a:r>
              <a:rPr lang="ar-OM" sz="4800" dirty="0">
                <a:solidFill>
                  <a:schemeClr val="accent1">
                    <a:lumMod val="75000"/>
                  </a:schemeClr>
                </a:solidFill>
                <a:latin typeface="Unikurd Jino" pitchFamily="34" charset="-78"/>
                <a:cs typeface="Unikurd Jino" pitchFamily="34" charset="-78"/>
              </a:rPr>
              <a:t>سوپاس</a:t>
            </a:r>
            <a:endParaRPr lang="en-GB" sz="4800" dirty="0">
              <a:solidFill>
                <a:schemeClr val="accent1">
                  <a:lumMod val="75000"/>
                </a:schemeClr>
              </a:solidFill>
              <a:latin typeface="Unikurd Jino" pitchFamily="34" charset="-78"/>
              <a:cs typeface="Unikurd Jino" pitchFamily="34" charset="-78"/>
            </a:endParaRPr>
          </a:p>
          <a:p>
            <a:pPr algn="ctr" rtl="1"/>
            <a:r>
              <a:rPr lang="ar-OM" sz="4800" dirty="0">
                <a:solidFill>
                  <a:schemeClr val="accent1">
                    <a:lumMod val="75000"/>
                  </a:schemeClr>
                </a:solidFill>
                <a:latin typeface="Unikurd Jino" pitchFamily="34" charset="-78"/>
                <a:cs typeface="Unikurd Jino" pitchFamily="34" charset="-78"/>
              </a:rPr>
              <a:t> بۆ ئامادەبوون و گوێگرتنتان</a:t>
            </a:r>
          </a:p>
        </p:txBody>
      </p:sp>
      <p:sp>
        <p:nvSpPr>
          <p:cNvPr id="3" name="TextBox 2">
            <a:extLst>
              <a:ext uri="{FF2B5EF4-FFF2-40B4-BE49-F238E27FC236}">
                <a16:creationId xmlns:a16="http://schemas.microsoft.com/office/drawing/2014/main" id="{8BC3098D-408A-2863-92B3-0D9FA5C24A5D}"/>
              </a:ext>
            </a:extLst>
          </p:cNvPr>
          <p:cNvSpPr txBox="1"/>
          <p:nvPr/>
        </p:nvSpPr>
        <p:spPr>
          <a:xfrm>
            <a:off x="296334" y="1328172"/>
            <a:ext cx="8729132" cy="1692771"/>
          </a:xfrm>
          <a:prstGeom prst="rect">
            <a:avLst/>
          </a:prstGeom>
          <a:noFill/>
        </p:spPr>
        <p:txBody>
          <a:bodyPr wrap="square">
            <a:spAutoFit/>
          </a:bodyPr>
          <a:lstStyle/>
          <a:p>
            <a:pPr algn="ctr"/>
            <a:r>
              <a:rPr lang="en-GB" sz="2000" dirty="0">
                <a:solidFill>
                  <a:schemeClr val="accent1">
                    <a:lumMod val="75000"/>
                  </a:schemeClr>
                </a:solidFill>
              </a:rPr>
              <a:t>References</a:t>
            </a:r>
            <a:r>
              <a:rPr lang="en-GB" dirty="0"/>
              <a:t> </a:t>
            </a:r>
          </a:p>
          <a:p>
            <a:r>
              <a:rPr lang="en-GB" dirty="0"/>
              <a:t>[1]</a:t>
            </a:r>
            <a:r>
              <a:rPr lang="en-GB" dirty="0" err="1"/>
              <a:t>Buraidah</a:t>
            </a:r>
            <a:r>
              <a:rPr lang="en-GB" dirty="0"/>
              <a:t> M, Shah S, Teo L, Chowdhury F I, Careem M, </a:t>
            </a:r>
            <a:r>
              <a:rPr lang="en-GB" dirty="0" err="1"/>
              <a:t>Albinsson</a:t>
            </a:r>
            <a:r>
              <a:rPr lang="en-GB" dirty="0"/>
              <a:t> I, </a:t>
            </a:r>
            <a:r>
              <a:rPr lang="en-GB" dirty="0" err="1"/>
              <a:t>Mellander</a:t>
            </a:r>
            <a:r>
              <a:rPr lang="en-GB" dirty="0"/>
              <a:t> B-E and </a:t>
            </a:r>
            <a:r>
              <a:rPr lang="en-GB" dirty="0" err="1"/>
              <a:t>Arof</a:t>
            </a:r>
            <a:r>
              <a:rPr lang="en-GB" dirty="0"/>
              <a:t> A 2017 High efficient dye sensitized solar cells using </a:t>
            </a:r>
            <a:r>
              <a:rPr lang="en-GB" dirty="0" err="1"/>
              <a:t>phthaloylchitosan</a:t>
            </a:r>
            <a:r>
              <a:rPr lang="en-GB" dirty="0"/>
              <a:t> based gel polymer electrolytes </a:t>
            </a:r>
            <a:r>
              <a:rPr lang="en-GB" dirty="0" err="1"/>
              <a:t>Electrochimica</a:t>
            </a:r>
            <a:r>
              <a:rPr lang="en-GB" dirty="0"/>
              <a:t> Acta, 245 846–53</a:t>
            </a:r>
          </a:p>
          <a:p>
            <a:r>
              <a:rPr lang="en-GB" dirty="0"/>
              <a:t>[2] </a:t>
            </a:r>
            <a:r>
              <a:rPr lang="en-GB" dirty="0" err="1"/>
              <a:t>Calogero</a:t>
            </a:r>
            <a:r>
              <a:rPr lang="en-GB" dirty="0"/>
              <a:t> G, Barichello J, </a:t>
            </a:r>
            <a:r>
              <a:rPr lang="en-GB" dirty="0" err="1"/>
              <a:t>Citro</a:t>
            </a:r>
            <a:r>
              <a:rPr lang="en-GB" dirty="0"/>
              <a:t> I, </a:t>
            </a:r>
            <a:r>
              <a:rPr lang="en-GB" dirty="0" err="1"/>
              <a:t>mariani</a:t>
            </a:r>
            <a:r>
              <a:rPr lang="en-GB" dirty="0"/>
              <a:t> P, </a:t>
            </a:r>
            <a:r>
              <a:rPr lang="en-GB" dirty="0" err="1"/>
              <a:t>Vesce</a:t>
            </a:r>
            <a:r>
              <a:rPr lang="en-GB" dirty="0"/>
              <a:t> L, </a:t>
            </a:r>
            <a:r>
              <a:rPr lang="en-GB" dirty="0" err="1"/>
              <a:t>Bartolotta</a:t>
            </a:r>
            <a:r>
              <a:rPr lang="en-GB" dirty="0"/>
              <a:t> A, DI Carlo A and Di Marco G 2018 Photoelectrochemical and spectrophotometric studies on dye-sensitized solar cells(DSCs) and stable modules(DSCMs) based on natural </a:t>
            </a:r>
            <a:r>
              <a:rPr lang="en-GB" dirty="0" err="1"/>
              <a:t>apocarotenoidspigments</a:t>
            </a:r>
            <a:r>
              <a:rPr lang="en-GB" dirty="0"/>
              <a:t> Dyes </a:t>
            </a:r>
            <a:r>
              <a:rPr lang="en-GB" dirty="0" err="1"/>
              <a:t>Pigm</a:t>
            </a:r>
            <a:r>
              <a:rPr lang="en-GB" dirty="0"/>
              <a:t>. 155 75–83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14" name="Content Placeholder 2"/>
          <p:cNvSpPr txBox="1">
            <a:spLocks/>
          </p:cNvSpPr>
          <p:nvPr/>
        </p:nvSpPr>
        <p:spPr>
          <a:xfrm>
            <a:off x="228600" y="1011381"/>
            <a:ext cx="8686799" cy="384001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ar-OM" sz="2600" dirty="0">
                <a:latin typeface="Unikurd Goran" pitchFamily="34" charset="-78"/>
                <a:cs typeface="Unikurd Goran" pitchFamily="34" charset="-78"/>
              </a:rPr>
              <a:t> </a:t>
            </a:r>
            <a:endParaRPr lang="ar-OM" sz="2600" dirty="0">
              <a:solidFill>
                <a:schemeClr val="tx1"/>
              </a:solidFill>
              <a:latin typeface="Unikurd Goran" pitchFamily="34" charset="-78"/>
              <a:cs typeface="Unikurd Goran" pitchFamily="34" charset="-78"/>
            </a:endParaRPr>
          </a:p>
        </p:txBody>
      </p:sp>
      <p:sp>
        <p:nvSpPr>
          <p:cNvPr id="15" name="Title 1"/>
          <p:cNvSpPr txBox="1">
            <a:spLocks/>
          </p:cNvSpPr>
          <p:nvPr/>
        </p:nvSpPr>
        <p:spPr>
          <a:xfrm>
            <a:off x="418164" y="234945"/>
            <a:ext cx="8280920" cy="68233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1"/>
            <a:r>
              <a:rPr lang="en-GB" sz="2800" b="1" dirty="0">
                <a:solidFill>
                  <a:schemeClr val="accent1">
                    <a:lumMod val="75000"/>
                  </a:schemeClr>
                </a:solidFill>
              </a:rPr>
              <a:t>Content</a:t>
            </a:r>
            <a:endParaRPr lang="ar-IQ" sz="3600" b="1" dirty="0">
              <a:solidFill>
                <a:schemeClr val="accent1">
                  <a:lumMod val="75000"/>
                </a:schemeClr>
              </a:solidFill>
              <a:latin typeface="Unikurd Jino" pitchFamily="34" charset="-78"/>
              <a:cs typeface="Unikurd Jino" pitchFamily="34" charset="-78"/>
            </a:endParaRPr>
          </a:p>
        </p:txBody>
      </p:sp>
      <p:sp>
        <p:nvSpPr>
          <p:cNvPr id="4" name="TextBox 3">
            <a:extLst>
              <a:ext uri="{FF2B5EF4-FFF2-40B4-BE49-F238E27FC236}">
                <a16:creationId xmlns:a16="http://schemas.microsoft.com/office/drawing/2014/main" id="{40429DCF-A750-2F6A-4B4C-58D2635FEB78}"/>
              </a:ext>
            </a:extLst>
          </p:cNvPr>
          <p:cNvSpPr txBox="1"/>
          <p:nvPr/>
        </p:nvSpPr>
        <p:spPr>
          <a:xfrm>
            <a:off x="1442631" y="1011381"/>
            <a:ext cx="5724128" cy="3016210"/>
          </a:xfrm>
          <a:prstGeom prst="rect">
            <a:avLst/>
          </a:prstGeom>
          <a:noFill/>
        </p:spPr>
        <p:txBody>
          <a:bodyPr wrap="square">
            <a:spAutoFit/>
          </a:bodyPr>
          <a:lstStyle/>
          <a:p>
            <a:pPr marL="571500" indent="-571500">
              <a:buFont typeface="Arial" panose="020B0604020202020204" pitchFamily="34" charset="0"/>
              <a:buChar char="•"/>
            </a:pPr>
            <a:r>
              <a:rPr lang="en-GB" sz="2800" dirty="0">
                <a:solidFill>
                  <a:srgbClr val="002060"/>
                </a:solidFill>
                <a:latin typeface="Times New Roman" panose="02020603050405020304" pitchFamily="18" charset="0"/>
                <a:cs typeface="Times New Roman" panose="02020603050405020304" pitchFamily="18" charset="0"/>
              </a:rPr>
              <a:t>Introduction</a:t>
            </a:r>
          </a:p>
          <a:p>
            <a:pPr marL="571500" indent="-571500">
              <a:buFont typeface="Arial" panose="020B0604020202020204" pitchFamily="34" charset="0"/>
              <a:buChar char="•"/>
            </a:pPr>
            <a:r>
              <a:rPr lang="en-GB" sz="2800" dirty="0">
                <a:solidFill>
                  <a:srgbClr val="002060"/>
                </a:solidFill>
                <a:latin typeface="Times New Roman" panose="02020603050405020304" pitchFamily="18" charset="0"/>
                <a:cs typeface="Times New Roman" panose="02020603050405020304" pitchFamily="18" charset="0"/>
              </a:rPr>
              <a:t>Objective</a:t>
            </a:r>
          </a:p>
          <a:p>
            <a:pPr marL="571500" indent="-571500">
              <a:buFont typeface="Arial" panose="020B0604020202020204" pitchFamily="34" charset="0"/>
              <a:buChar char="•"/>
            </a:pPr>
            <a:r>
              <a:rPr lang="en-US" sz="2800" dirty="0">
                <a:solidFill>
                  <a:srgbClr val="002060"/>
                </a:solidFill>
                <a:latin typeface="Times New Roman" panose="02020603050405020304" pitchFamily="18" charset="0"/>
                <a:cs typeface="Times New Roman" panose="02020603050405020304" pitchFamily="18" charset="0"/>
              </a:rPr>
              <a:t>Experiment benefit</a:t>
            </a:r>
          </a:p>
          <a:p>
            <a:pPr marL="571500" indent="-571500">
              <a:buFont typeface="Arial" panose="020B0604020202020204" pitchFamily="34" charset="0"/>
              <a:buChar char="•"/>
            </a:pPr>
            <a:r>
              <a:rPr lang="en-GB" sz="2800" dirty="0">
                <a:solidFill>
                  <a:srgbClr val="002060"/>
                </a:solidFill>
                <a:latin typeface="Times New Roman" panose="02020603050405020304" pitchFamily="18" charset="0"/>
                <a:cs typeface="Times New Roman" panose="02020603050405020304" pitchFamily="18" charset="0"/>
              </a:rPr>
              <a:t>Methods</a:t>
            </a:r>
          </a:p>
          <a:p>
            <a:pPr marL="571500" indent="-571500">
              <a:buFont typeface="Arial" panose="020B0604020202020204" pitchFamily="34" charset="0"/>
              <a:buChar char="•"/>
            </a:pPr>
            <a:r>
              <a:rPr lang="en-GB" sz="2800" dirty="0">
                <a:solidFill>
                  <a:srgbClr val="002060"/>
                </a:solidFill>
                <a:latin typeface="Times New Roman" panose="02020603050405020304" pitchFamily="18" charset="0"/>
                <a:cs typeface="Times New Roman" panose="02020603050405020304" pitchFamily="18" charset="0"/>
              </a:rPr>
              <a:t>Result </a:t>
            </a:r>
          </a:p>
          <a:p>
            <a:pPr marL="571500" indent="-571500">
              <a:buFont typeface="Arial" panose="020B0604020202020204" pitchFamily="34" charset="0"/>
              <a:buChar char="•"/>
            </a:pPr>
            <a:r>
              <a:rPr lang="en-GB" sz="2800" dirty="0">
                <a:solidFill>
                  <a:srgbClr val="002060"/>
                </a:solidFill>
                <a:latin typeface="Times New Roman" panose="02020603050405020304" pitchFamily="18" charset="0"/>
                <a:cs typeface="Times New Roman" panose="02020603050405020304" pitchFamily="18" charset="0"/>
              </a:rPr>
              <a:t>Conclusion</a:t>
            </a:r>
            <a:r>
              <a:rPr lang="en-GB" sz="3600" dirty="0">
                <a:solidFill>
                  <a:srgbClr val="002060"/>
                </a:solidFill>
                <a:latin typeface="Times New Roman" panose="02020603050405020304" pitchFamily="18" charset="0"/>
                <a:cs typeface="Times New Roman" panose="02020603050405020304" pitchFamily="18" charset="0"/>
              </a:rPr>
              <a:t> </a:t>
            </a:r>
            <a:endParaRPr lang="en-US" sz="3600" dirty="0">
              <a:solidFill>
                <a:srgbClr val="002060"/>
              </a:solidFill>
              <a:latin typeface="Times New Roman" panose="02020603050405020304" pitchFamily="18" charset="0"/>
              <a:cs typeface="Times New Roman" panose="02020603050405020304" pitchFamily="18" charset="0"/>
            </a:endParaRPr>
          </a:p>
          <a:p>
            <a:pPr algn="ctr"/>
            <a:endParaRPr lang="en-GB"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14" name="Content Placeholder 2"/>
          <p:cNvSpPr txBox="1">
            <a:spLocks/>
          </p:cNvSpPr>
          <p:nvPr/>
        </p:nvSpPr>
        <p:spPr>
          <a:xfrm>
            <a:off x="228600" y="1011381"/>
            <a:ext cx="8686799" cy="384001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endParaRPr lang="ar-OM" sz="2600" dirty="0">
              <a:solidFill>
                <a:schemeClr val="tx1"/>
              </a:solidFill>
              <a:latin typeface="Unikurd Goran" pitchFamily="34" charset="-78"/>
              <a:cs typeface="Unikurd Goran" pitchFamily="34" charset="-78"/>
            </a:endParaRPr>
          </a:p>
        </p:txBody>
      </p:sp>
      <p:sp>
        <p:nvSpPr>
          <p:cNvPr id="15" name="Title 1"/>
          <p:cNvSpPr txBox="1">
            <a:spLocks/>
          </p:cNvSpPr>
          <p:nvPr/>
        </p:nvSpPr>
        <p:spPr>
          <a:xfrm>
            <a:off x="539552" y="36641"/>
            <a:ext cx="8280920" cy="68233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endParaRPr lang="ar-IQ" sz="3600" dirty="0">
              <a:solidFill>
                <a:schemeClr val="tx1"/>
              </a:solidFill>
              <a:latin typeface="Unikurd Jino" pitchFamily="34" charset="-78"/>
              <a:cs typeface="Unikurd Jino" pitchFamily="34" charset="-78"/>
            </a:endParaRPr>
          </a:p>
        </p:txBody>
      </p:sp>
      <p:sp>
        <p:nvSpPr>
          <p:cNvPr id="4" name="Title 1"/>
          <p:cNvSpPr txBox="1">
            <a:spLocks/>
          </p:cNvSpPr>
          <p:nvPr/>
        </p:nvSpPr>
        <p:spPr>
          <a:xfrm>
            <a:off x="755576" y="287653"/>
            <a:ext cx="7344816" cy="511752"/>
          </a:xfrm>
          <a:prstGeom prst="rect">
            <a:avLst/>
          </a:prstGeom>
        </p:spPr>
        <p:txBody>
          <a:bodyPr vert="horz" lIns="91440" tIns="45720" rIns="91440" bIns="45720" rtlCol="0" anchor="ctr">
            <a:normAutofit fontScale="92500" lnSpcReduction="10000"/>
          </a:bodyPr>
          <a:lstStyle>
            <a:lvl1pPr algn="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r>
              <a:rPr lang="en-US" sz="3000" b="1" dirty="0">
                <a:solidFill>
                  <a:schemeClr val="accent1">
                    <a:lumMod val="75000"/>
                  </a:schemeClr>
                </a:solidFill>
                <a:latin typeface="Times New Roman" pitchFamily="18" charset="0"/>
                <a:cs typeface="Times New Roman" pitchFamily="18" charset="0"/>
              </a:rPr>
              <a:t>Introduction</a:t>
            </a:r>
            <a:r>
              <a:rPr lang="en-US" b="1" dirty="0">
                <a:solidFill>
                  <a:srgbClr val="FF0000"/>
                </a:solidFill>
                <a:latin typeface="Times New Roman" pitchFamily="18" charset="0"/>
                <a:cs typeface="Times New Roman" pitchFamily="18" charset="0"/>
              </a:rPr>
              <a:t> </a:t>
            </a:r>
          </a:p>
        </p:txBody>
      </p:sp>
      <p:sp>
        <p:nvSpPr>
          <p:cNvPr id="5" name="Content Placeholder 2"/>
          <p:cNvSpPr txBox="1">
            <a:spLocks/>
          </p:cNvSpPr>
          <p:nvPr/>
        </p:nvSpPr>
        <p:spPr>
          <a:xfrm>
            <a:off x="105818" y="739759"/>
            <a:ext cx="8714654" cy="4213241"/>
          </a:xfrm>
          <a:prstGeom prst="rect">
            <a:avLst/>
          </a:prstGeom>
        </p:spPr>
        <p:txBody>
          <a:bodyPr>
            <a:noAutofit/>
          </a:bodyPr>
          <a:lstStyle/>
          <a:p>
            <a:pPr marL="342900" marR="0" lvl="0"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sym typeface="Arial"/>
              </a:rPr>
              <a:t>Power generation is heading towards a revolutionary platform with the introduction of clean and greener modes such as Dye-sensitized solar cells(DSSCs)which is a generating device finding its utility in all fields due to its easy availability and economic nature</a:t>
            </a:r>
            <a:r>
              <a:rPr kumimoji="0" lang="en-US" sz="2400" b="0" i="0" u="none" strike="noStrike" kern="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sym typeface="Arial"/>
              </a:rPr>
              <a:t>.</a:t>
            </a:r>
          </a:p>
          <a:p>
            <a:pPr marR="0" lvl="0" algn="just" defTabSz="914400" rtl="0" eaLnBrk="1" fontAlgn="auto" latinLnBrk="0" hangingPunct="1">
              <a:lnSpc>
                <a:spcPct val="100000"/>
              </a:lnSpc>
              <a:spcBef>
                <a:spcPts val="0"/>
              </a:spcBef>
              <a:spcAft>
                <a:spcPts val="0"/>
              </a:spcAft>
              <a:buClr>
                <a:srgbClr val="000000"/>
              </a:buClr>
              <a:buSzTx/>
              <a:tabLst/>
              <a:defRPr/>
            </a:pPr>
            <a:endParaRPr kumimoji="0" lang="en-US" sz="2400" b="0" i="0" u="none" strike="noStrike" kern="0" cap="none" spc="0" normalizeH="0" baseline="0" noProof="0" dirty="0">
              <a:ln>
                <a:noFill/>
              </a:ln>
              <a:solidFill>
                <a:srgbClr val="7030A0"/>
              </a:solidFill>
              <a:effectLst/>
              <a:uLnTx/>
              <a:uFillTx/>
              <a:latin typeface="-webkit-standard"/>
              <a:ea typeface="Arial"/>
              <a:cs typeface="Arial"/>
              <a:sym typeface="Arial"/>
            </a:endParaRPr>
          </a:p>
          <a:p>
            <a:pPr marL="342900" marR="0" lvl="0"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Arial"/>
              </a:rPr>
              <a:t>Dye-sensitized solar cells(DSSCs) belong to the group of thin-film solar cell which have been under extensive research for more than two decades due to their low cost, simple preparation methodology, low toxicity, and ease of production.</a:t>
            </a:r>
            <a:r>
              <a:rPr kumimoji="0" lang="en-GB" sz="20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400" b="0" i="0" u="none" strike="noStrike" kern="0" cap="none" spc="0" normalizeH="0" baseline="0" noProof="0" dirty="0">
              <a:ln>
                <a:noFill/>
              </a:ln>
              <a:solidFill>
                <a:srgbClr val="7030A0"/>
              </a:solidFill>
              <a:effectLst/>
              <a:uLnTx/>
              <a:uFillTx/>
              <a:latin typeface="-webkit-standard"/>
              <a:ea typeface="Arial"/>
              <a:cs typeface="Arial"/>
              <a:sym typeface="Arial"/>
            </a:endParaRPr>
          </a:p>
        </p:txBody>
      </p:sp>
    </p:spTree>
    <p:extLst>
      <p:ext uri="{BB962C8B-B14F-4D97-AF65-F5344CB8AC3E}">
        <p14:creationId xmlns:p14="http://schemas.microsoft.com/office/powerpoint/2010/main" val="3819696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14" name="Content Placeholder 2"/>
          <p:cNvSpPr txBox="1">
            <a:spLocks/>
          </p:cNvSpPr>
          <p:nvPr/>
        </p:nvSpPr>
        <p:spPr>
          <a:xfrm>
            <a:off x="228600" y="1011381"/>
            <a:ext cx="8686799" cy="384001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endParaRPr lang="ar-OM" sz="2600" dirty="0">
              <a:solidFill>
                <a:schemeClr val="tx1"/>
              </a:solidFill>
              <a:latin typeface="Unikurd Goran" pitchFamily="34" charset="-78"/>
              <a:cs typeface="Unikurd Goran" pitchFamily="34" charset="-78"/>
            </a:endParaRPr>
          </a:p>
        </p:txBody>
      </p:sp>
      <p:sp>
        <p:nvSpPr>
          <p:cNvPr id="15" name="Title 1"/>
          <p:cNvSpPr txBox="1">
            <a:spLocks/>
          </p:cNvSpPr>
          <p:nvPr/>
        </p:nvSpPr>
        <p:spPr>
          <a:xfrm>
            <a:off x="539552" y="36641"/>
            <a:ext cx="8280920" cy="68233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endParaRPr lang="ar-IQ" sz="3600" dirty="0">
              <a:solidFill>
                <a:schemeClr val="tx1"/>
              </a:solidFill>
              <a:latin typeface="Unikurd Jino" pitchFamily="34" charset="-78"/>
              <a:cs typeface="Unikurd Jino" pitchFamily="34" charset="-78"/>
            </a:endParaRPr>
          </a:p>
        </p:txBody>
      </p:sp>
      <p:sp>
        <p:nvSpPr>
          <p:cNvPr id="4" name="Title 1"/>
          <p:cNvSpPr txBox="1">
            <a:spLocks/>
          </p:cNvSpPr>
          <p:nvPr/>
        </p:nvSpPr>
        <p:spPr>
          <a:xfrm>
            <a:off x="755576" y="287653"/>
            <a:ext cx="7344816" cy="511752"/>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r>
              <a:rPr lang="en-US" sz="2800" b="1" dirty="0">
                <a:solidFill>
                  <a:schemeClr val="accent1">
                    <a:lumMod val="75000"/>
                  </a:schemeClr>
                </a:solidFill>
                <a:latin typeface="Times New Roman" pitchFamily="18" charset="0"/>
                <a:cs typeface="Times New Roman" pitchFamily="18" charset="0"/>
              </a:rPr>
              <a:t>Objective</a:t>
            </a:r>
            <a:r>
              <a:rPr lang="en-US" sz="2800" b="1" dirty="0">
                <a:solidFill>
                  <a:srgbClr val="FF0000"/>
                </a:solidFill>
                <a:latin typeface="Times New Roman" pitchFamily="18" charset="0"/>
                <a:cs typeface="Times New Roman" pitchFamily="18" charset="0"/>
              </a:rPr>
              <a:t> </a:t>
            </a:r>
          </a:p>
        </p:txBody>
      </p:sp>
      <p:sp>
        <p:nvSpPr>
          <p:cNvPr id="5" name="Content Placeholder 2"/>
          <p:cNvSpPr txBox="1">
            <a:spLocks/>
          </p:cNvSpPr>
          <p:nvPr/>
        </p:nvSpPr>
        <p:spPr>
          <a:xfrm>
            <a:off x="0" y="1011381"/>
            <a:ext cx="9144000" cy="6776023"/>
          </a:xfrm>
          <a:prstGeom prst="rect">
            <a:avLst/>
          </a:prstGeom>
        </p:spPr>
        <p:txBody>
          <a:bodyPr>
            <a:noAutofit/>
          </a:bodyPr>
          <a:lstStyle/>
          <a:p>
            <a:pPr marL="342900" indent="-342900" algn="just">
              <a:buFont typeface="Wingdings" pitchFamily="2" charset="2"/>
              <a:buChar char="Ø"/>
            </a:pPr>
            <a:r>
              <a:rPr lang="en-US" sz="2400" dirty="0">
                <a:solidFill>
                  <a:srgbClr val="0070C0"/>
                </a:solidFill>
                <a:latin typeface="Times New Roman" panose="02020603050405020304" pitchFamily="18" charset="0"/>
                <a:cs typeface="Times New Roman" panose="02020603050405020304" pitchFamily="18" charset="0"/>
              </a:rPr>
              <a:t>The main objective behind this research work is to fabricate a dye sensitized solar cell with enhanced efficiency and with a minimum cost of fabrication along with least environmental hazards.</a:t>
            </a:r>
            <a:endParaRPr lang="en-GB" sz="2400" dirty="0">
              <a:solidFill>
                <a:srgbClr val="0070C0"/>
              </a:solidFill>
              <a:latin typeface="Times New Roman" panose="02020603050405020304" pitchFamily="18" charset="0"/>
              <a:cs typeface="Times New Roman" panose="02020603050405020304" pitchFamily="18" charset="0"/>
            </a:endParaRPr>
          </a:p>
          <a:p>
            <a:endParaRPr lang="en-GB" sz="2400" dirty="0">
              <a:solidFill>
                <a:schemeClr val="accent1">
                  <a:lumMod val="50000"/>
                </a:schemeClr>
              </a:solidFill>
              <a:latin typeface="Times New Roman" panose="02020603050405020304" pitchFamily="18" charset="0"/>
              <a:cs typeface="Times New Roman" panose="02020603050405020304" pitchFamily="18" charset="0"/>
            </a:endParaRPr>
          </a:p>
          <a:p>
            <a:pPr marL="342900" indent="-342900" algn="just">
              <a:buFont typeface="Wingdings" pitchFamily="2" charset="2"/>
              <a:buChar char="Ø"/>
            </a:pPr>
            <a:r>
              <a:rPr lang="en-US" sz="2400" dirty="0">
                <a:solidFill>
                  <a:schemeClr val="accent1">
                    <a:lumMod val="50000"/>
                  </a:schemeClr>
                </a:solidFill>
                <a:latin typeface="Times New Roman" panose="02020603050405020304" pitchFamily="18" charset="0"/>
                <a:cs typeface="Times New Roman" panose="02020603050405020304" pitchFamily="18" charset="0"/>
              </a:rPr>
              <a:t>DSSCs are mainly composed of a glass substrates-based semiconductor which is organic dye synthesized, with an electrolyte, and an electrode. Its performance is majorly affected by the dye used as a sensitizer.</a:t>
            </a:r>
            <a:endParaRPr lang="en-GB" sz="2400" dirty="0">
              <a:solidFill>
                <a:schemeClr val="accent1">
                  <a:lumMod val="50000"/>
                </a:schemeClr>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400" b="0" i="0" u="none" strike="noStrike" kern="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400" b="0" i="0" u="none" strike="noStrike" kern="0" cap="none" spc="0" normalizeH="0" baseline="0" noProof="0" dirty="0">
              <a:ln>
                <a:noFill/>
              </a:ln>
              <a:solidFill>
                <a:srgbClr val="7030A0"/>
              </a:solidFill>
              <a:effectLst/>
              <a:uLnTx/>
              <a:uFillTx/>
              <a:latin typeface="-webkit-standard"/>
              <a:ea typeface="Arial"/>
              <a:cs typeface="Arial"/>
              <a:sym typeface="Arial"/>
            </a:endParaRPr>
          </a:p>
        </p:txBody>
      </p:sp>
    </p:spTree>
    <p:extLst>
      <p:ext uri="{BB962C8B-B14F-4D97-AF65-F5344CB8AC3E}">
        <p14:creationId xmlns:p14="http://schemas.microsoft.com/office/powerpoint/2010/main" val="381969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14" name="Content Placeholder 2"/>
          <p:cNvSpPr txBox="1">
            <a:spLocks/>
          </p:cNvSpPr>
          <p:nvPr/>
        </p:nvSpPr>
        <p:spPr>
          <a:xfrm>
            <a:off x="228600" y="1011381"/>
            <a:ext cx="8686799" cy="384001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endParaRPr lang="ar-OM" sz="2600" dirty="0">
              <a:solidFill>
                <a:schemeClr val="tx1"/>
              </a:solidFill>
              <a:latin typeface="Unikurd Goran" pitchFamily="34" charset="-78"/>
              <a:cs typeface="Unikurd Goran" pitchFamily="34" charset="-78"/>
            </a:endParaRPr>
          </a:p>
        </p:txBody>
      </p:sp>
      <p:sp>
        <p:nvSpPr>
          <p:cNvPr id="15" name="Title 1"/>
          <p:cNvSpPr txBox="1">
            <a:spLocks/>
          </p:cNvSpPr>
          <p:nvPr/>
        </p:nvSpPr>
        <p:spPr>
          <a:xfrm>
            <a:off x="539552" y="36641"/>
            <a:ext cx="8280920" cy="68233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endParaRPr lang="ar-IQ" sz="3600" dirty="0">
              <a:solidFill>
                <a:schemeClr val="tx1"/>
              </a:solidFill>
              <a:latin typeface="Unikurd Jino" pitchFamily="34" charset="-78"/>
              <a:cs typeface="Unikurd Jino" pitchFamily="34" charset="-78"/>
            </a:endParaRPr>
          </a:p>
        </p:txBody>
      </p:sp>
      <p:sp>
        <p:nvSpPr>
          <p:cNvPr id="4" name="Title 1"/>
          <p:cNvSpPr txBox="1">
            <a:spLocks/>
          </p:cNvSpPr>
          <p:nvPr/>
        </p:nvSpPr>
        <p:spPr>
          <a:xfrm>
            <a:off x="755576" y="287653"/>
            <a:ext cx="7344816" cy="511752"/>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r>
              <a:rPr lang="en-US" sz="2800" b="1" dirty="0">
                <a:solidFill>
                  <a:srgbClr val="0070C0"/>
                </a:solidFill>
                <a:latin typeface="Times New Roman" pitchFamily="18" charset="0"/>
                <a:cs typeface="Times New Roman" pitchFamily="18" charset="0"/>
              </a:rPr>
              <a:t>Method</a:t>
            </a:r>
            <a:endParaRPr lang="en-US" sz="3300" b="1" dirty="0">
              <a:solidFill>
                <a:srgbClr val="0070C0"/>
              </a:solidFill>
              <a:latin typeface="Times New Roman" pitchFamily="18" charset="0"/>
              <a:cs typeface="Times New Roman" pitchFamily="18" charset="0"/>
            </a:endParaRPr>
          </a:p>
        </p:txBody>
      </p:sp>
      <p:sp>
        <p:nvSpPr>
          <p:cNvPr id="12" name="Content Placeholder 2"/>
          <p:cNvSpPr txBox="1">
            <a:spLocks/>
          </p:cNvSpPr>
          <p:nvPr/>
        </p:nvSpPr>
        <p:spPr>
          <a:xfrm>
            <a:off x="4973911" y="799404"/>
            <a:ext cx="4227239" cy="6776023"/>
          </a:xfrm>
          <a:prstGeom prst="rect">
            <a:avLst/>
          </a:prstGeom>
        </p:spPr>
        <p:txBody>
          <a:bodyPr>
            <a:noAutofit/>
          </a:bodyPr>
          <a:lstStyle/>
          <a:p>
            <a:pPr algn="just"/>
            <a:endParaRPr lang="en-US" sz="2400" dirty="0">
              <a:solidFill>
                <a:srgbClr val="7030A0"/>
              </a:solidFill>
              <a:latin typeface="-webkit-standard"/>
            </a:endParaRPr>
          </a:p>
          <a:p>
            <a:endParaRPr lang="en-US" sz="2000" dirty="0">
              <a:solidFill>
                <a:srgbClr val="C00000"/>
              </a:solidFill>
              <a:latin typeface="Times New Roman" panose="02020603050405020304" pitchFamily="18" charset="0"/>
              <a:cs typeface="Times New Roman" panose="02020603050405020304" pitchFamily="18" charset="0"/>
            </a:endParaRPr>
          </a:p>
          <a:p>
            <a:endParaRPr lang="en-US" dirty="0">
              <a:solidFill>
                <a:schemeClr val="accent1">
                  <a:lumMod val="50000"/>
                </a:schemeClr>
              </a:solidFill>
              <a:latin typeface="Times New Roman" panose="02020603050405020304" pitchFamily="18" charset="0"/>
              <a:cs typeface="Times New Roman" panose="02020603050405020304" pitchFamily="18" charset="0"/>
            </a:endParaRPr>
          </a:p>
          <a:p>
            <a:endParaRPr lang="en-US" sz="1100" b="1" dirty="0">
              <a:latin typeface="Times New Roman" panose="02020603050405020304" pitchFamily="18" charset="0"/>
              <a:cs typeface="Times New Roman" panose="02020603050405020304" pitchFamily="18" charset="0"/>
            </a:endParaRPr>
          </a:p>
          <a:p>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78DF68E-9760-4D21-24C4-1DAEFF6B7495}"/>
              </a:ext>
            </a:extLst>
          </p:cNvPr>
          <p:cNvPicPr>
            <a:picLocks noChangeAspect="1"/>
          </p:cNvPicPr>
          <p:nvPr/>
        </p:nvPicPr>
        <p:blipFill>
          <a:blip r:embed="rId3"/>
          <a:stretch>
            <a:fillRect/>
          </a:stretch>
        </p:blipFill>
        <p:spPr>
          <a:xfrm>
            <a:off x="2836332" y="2028138"/>
            <a:ext cx="5178540" cy="3078721"/>
          </a:xfrm>
          <a:prstGeom prst="rect">
            <a:avLst/>
          </a:prstGeom>
        </p:spPr>
      </p:pic>
      <p:sp>
        <p:nvSpPr>
          <p:cNvPr id="7" name="TextBox 6">
            <a:extLst>
              <a:ext uri="{FF2B5EF4-FFF2-40B4-BE49-F238E27FC236}">
                <a16:creationId xmlns:a16="http://schemas.microsoft.com/office/drawing/2014/main" id="{0948CDDC-D4A1-1F70-9C6E-D9D16EFD25E3}"/>
              </a:ext>
            </a:extLst>
          </p:cNvPr>
          <p:cNvSpPr txBox="1"/>
          <p:nvPr/>
        </p:nvSpPr>
        <p:spPr>
          <a:xfrm>
            <a:off x="601133" y="860096"/>
            <a:ext cx="8136467" cy="1156086"/>
          </a:xfrm>
          <a:prstGeom prst="rect">
            <a:avLst/>
          </a:prstGeom>
          <a:noFill/>
        </p:spPr>
        <p:txBody>
          <a:bodyPr wrap="square">
            <a:spAutoFit/>
          </a:bodyPr>
          <a:lstStyle/>
          <a:p>
            <a:pPr algn="just">
              <a:lnSpc>
                <a:spcPct val="150000"/>
              </a:lnSpc>
            </a:pPr>
            <a:r>
              <a:rPr lang="en-US" sz="1600" dirty="0">
                <a:solidFill>
                  <a:schemeClr val="accent2">
                    <a:lumMod val="50000"/>
                  </a:schemeClr>
                </a:solidFill>
                <a:latin typeface="Times New Roman" panose="02020603050405020304" pitchFamily="18" charset="0"/>
                <a:cs typeface="Times New Roman" panose="02020603050405020304" pitchFamily="18" charset="0"/>
              </a:rPr>
              <a:t>For fabrication of DSSC, different components were prepared namely electrodes with coating of TiO2 and graphite on them, dye, electrolyte and finally the whole assembly was brought together using Doctor Blades method. </a:t>
            </a:r>
            <a:r>
              <a:rPr lang="en-US" sz="1600" dirty="0">
                <a:solidFill>
                  <a:schemeClr val="accent5">
                    <a:lumMod val="75000"/>
                  </a:schemeClr>
                </a:solidFill>
                <a:latin typeface="Times New Roman" panose="02020603050405020304" pitchFamily="18" charset="0"/>
                <a:cs typeface="Times New Roman" panose="02020603050405020304" pitchFamily="18" charset="0"/>
              </a:rPr>
              <a:t>Figure 1</a:t>
            </a:r>
            <a:endParaRPr lang="en-GB" sz="16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4B71FFE-E497-6887-CCFB-FC0C57F282F8}"/>
              </a:ext>
            </a:extLst>
          </p:cNvPr>
          <p:cNvSpPr txBox="1"/>
          <p:nvPr/>
        </p:nvSpPr>
        <p:spPr>
          <a:xfrm>
            <a:off x="59267" y="2934586"/>
            <a:ext cx="2777065" cy="523220"/>
          </a:xfrm>
          <a:prstGeom prst="rect">
            <a:avLst/>
          </a:prstGeom>
          <a:noFill/>
        </p:spPr>
        <p:txBody>
          <a:bodyPr wrap="square">
            <a:spAutoFit/>
          </a:bodyPr>
          <a:lstStyle/>
          <a:p>
            <a:r>
              <a:rPr lang="en-US" dirty="0">
                <a:solidFill>
                  <a:schemeClr val="accent5">
                    <a:lumMod val="75000"/>
                  </a:schemeClr>
                </a:solidFill>
              </a:rPr>
              <a:t>Figure 1</a:t>
            </a:r>
            <a:r>
              <a:rPr lang="en-US" dirty="0"/>
              <a:t>. </a:t>
            </a:r>
            <a:r>
              <a:rPr lang="en-US" dirty="0">
                <a:solidFill>
                  <a:schemeClr val="accent2">
                    <a:lumMod val="50000"/>
                  </a:schemeClr>
                </a:solidFill>
              </a:rPr>
              <a:t>Materials and methods required for fabrication of DSSC</a:t>
            </a:r>
            <a:r>
              <a:rPr lang="en-US" dirty="0"/>
              <a:t>.</a:t>
            </a:r>
            <a:endParaRPr lang="en-GB" dirty="0"/>
          </a:p>
        </p:txBody>
      </p:sp>
    </p:spTree>
    <p:extLst>
      <p:ext uri="{BB962C8B-B14F-4D97-AF65-F5344CB8AC3E}">
        <p14:creationId xmlns:p14="http://schemas.microsoft.com/office/powerpoint/2010/main" val="3819696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14" name="Content Placeholder 2"/>
          <p:cNvSpPr txBox="1">
            <a:spLocks/>
          </p:cNvSpPr>
          <p:nvPr/>
        </p:nvSpPr>
        <p:spPr>
          <a:xfrm>
            <a:off x="228600" y="1011381"/>
            <a:ext cx="8686799" cy="384001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endParaRPr lang="ar-OM" sz="2600" dirty="0">
              <a:solidFill>
                <a:schemeClr val="tx1"/>
              </a:solidFill>
              <a:latin typeface="Unikurd Goran" pitchFamily="34" charset="-78"/>
              <a:cs typeface="Unikurd Goran" pitchFamily="34" charset="-78"/>
            </a:endParaRPr>
          </a:p>
        </p:txBody>
      </p:sp>
      <p:sp>
        <p:nvSpPr>
          <p:cNvPr id="4" name="Title 1"/>
          <p:cNvSpPr txBox="1">
            <a:spLocks/>
          </p:cNvSpPr>
          <p:nvPr/>
        </p:nvSpPr>
        <p:spPr>
          <a:xfrm>
            <a:off x="899591" y="574622"/>
            <a:ext cx="7344816" cy="511752"/>
          </a:xfrm>
          <a:prstGeom prst="rect">
            <a:avLst/>
          </a:prstGeom>
        </p:spPr>
        <p:txBody>
          <a:bodyPr vert="horz" lIns="91440" tIns="45720" rIns="91440" bIns="45720" rtlCol="0" anchor="ctr">
            <a:normAutofit fontScale="92500" lnSpcReduction="10000"/>
          </a:bodyPr>
          <a:lstStyle>
            <a:lvl1pPr algn="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r>
              <a:rPr lang="en-US" sz="2600" b="1" dirty="0">
                <a:solidFill>
                  <a:srgbClr val="0070C0"/>
                </a:solidFill>
                <a:latin typeface="Times New Roman" pitchFamily="18" charset="0"/>
                <a:cs typeface="Times New Roman" pitchFamily="18" charset="0"/>
              </a:rPr>
              <a:t>experiment</a:t>
            </a:r>
            <a:r>
              <a:rPr lang="en-US" b="1" dirty="0">
                <a:solidFill>
                  <a:srgbClr val="0070C0"/>
                </a:solidFill>
                <a:latin typeface="Times New Roman" pitchFamily="18" charset="0"/>
                <a:cs typeface="Times New Roman" pitchFamily="18" charset="0"/>
              </a:rPr>
              <a:t> </a:t>
            </a:r>
            <a:r>
              <a:rPr lang="en-US" sz="2600" b="1" dirty="0">
                <a:solidFill>
                  <a:srgbClr val="0070C0"/>
                </a:solidFill>
                <a:latin typeface="Times New Roman" pitchFamily="18" charset="0"/>
                <a:cs typeface="Times New Roman" pitchFamily="18" charset="0"/>
              </a:rPr>
              <a:t>details</a:t>
            </a:r>
            <a:endParaRPr lang="en-US" b="1" dirty="0">
              <a:solidFill>
                <a:srgbClr val="0070C0"/>
              </a:solidFill>
              <a:latin typeface="Times New Roman" pitchFamily="18" charset="0"/>
              <a:cs typeface="Times New Roman" pitchFamily="18" charset="0"/>
            </a:endParaRPr>
          </a:p>
          <a:p>
            <a:pPr algn="ctr"/>
            <a:endParaRPr lang="en-US" b="1" dirty="0">
              <a:solidFill>
                <a:srgbClr val="FF0000"/>
              </a:solidFill>
              <a:latin typeface="Times New Roman" pitchFamily="18" charset="0"/>
              <a:cs typeface="Times New Roman" pitchFamily="18" charset="0"/>
            </a:endParaRPr>
          </a:p>
        </p:txBody>
      </p:sp>
      <p:sp>
        <p:nvSpPr>
          <p:cNvPr id="5" name="Content Placeholder 2"/>
          <p:cNvSpPr txBox="1">
            <a:spLocks/>
          </p:cNvSpPr>
          <p:nvPr/>
        </p:nvSpPr>
        <p:spPr>
          <a:xfrm>
            <a:off x="113073" y="1161367"/>
            <a:ext cx="8714654" cy="3982133"/>
          </a:xfrm>
          <a:prstGeom prst="rect">
            <a:avLst/>
          </a:prstGeom>
        </p:spPr>
        <p:txBody>
          <a:bodyPr>
            <a:noAutofit/>
          </a:bodyPr>
          <a:lstStyle/>
          <a:p>
            <a:pPr marL="342900" indent="-342900" algn="just">
              <a:buFont typeface="Arial" panose="020B0604020202020204" pitchFamily="34" charset="0"/>
              <a:buChar char="•"/>
            </a:pPr>
            <a:r>
              <a:rPr lang="en-US" sz="2400" dirty="0">
                <a:solidFill>
                  <a:srgbClr val="7030A0"/>
                </a:solidFill>
                <a:latin typeface="Times New Roman" panose="02020603050405020304" pitchFamily="18" charset="0"/>
                <a:cs typeface="Times New Roman" panose="02020603050405020304" pitchFamily="18" charset="0"/>
              </a:rPr>
              <a:t>Electrodes play a major role in DSSC assembly. The performance of a DSSC depends on the molecules liberated from the dye and semiconductor electrodes, as a sensitizer.</a:t>
            </a:r>
          </a:p>
          <a:p>
            <a:pPr algn="just"/>
            <a:endParaRPr lang="en-US" sz="2400" dirty="0">
              <a:solidFill>
                <a:srgbClr val="7030A0"/>
              </a:solidFill>
              <a:latin typeface="Times New Roman" panose="02020603050405020304" pitchFamily="18" charset="0"/>
              <a:cs typeface="Times New Roman" panose="02020603050405020304" pitchFamily="18" charset="0"/>
            </a:endParaRPr>
          </a:p>
          <a:p>
            <a:pPr algn="just"/>
            <a:r>
              <a:rPr lang="en-US" sz="2000" dirty="0">
                <a:solidFill>
                  <a:schemeClr val="accent1">
                    <a:lumMod val="50000"/>
                  </a:schemeClr>
                </a:solidFill>
                <a:latin typeface="Times New Roman" panose="02020603050405020304" pitchFamily="18" charset="0"/>
                <a:cs typeface="Times New Roman" panose="02020603050405020304" pitchFamily="18" charset="0"/>
              </a:rPr>
              <a:t>The major components used for assembling the cell and methods of their fabrication have been discussed separately in the consecutive figures</a:t>
            </a:r>
            <a:r>
              <a:rPr lang="en-US" sz="2000" dirty="0">
                <a:solidFill>
                  <a:srgbClr val="7030A0"/>
                </a:solidFill>
                <a:latin typeface="Times New Roman" panose="02020603050405020304" pitchFamily="18" charset="0"/>
                <a:cs typeface="Times New Roman" panose="02020603050405020304" pitchFamily="18" charset="0"/>
              </a:rPr>
              <a:t>.</a:t>
            </a:r>
          </a:p>
          <a:p>
            <a:pPr algn="just"/>
            <a:endParaRPr lang="en-US" sz="2000" dirty="0">
              <a:solidFill>
                <a:srgbClr val="7030A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400" dirty="0">
                <a:solidFill>
                  <a:srgbClr val="800000"/>
                </a:solidFill>
                <a:latin typeface="Times New Roman" panose="02020603050405020304" pitchFamily="18" charset="0"/>
                <a:cs typeface="Times New Roman" panose="02020603050405020304" pitchFamily="18" charset="0"/>
              </a:rPr>
              <a:t>1-Preparation of TiO2</a:t>
            </a:r>
          </a:p>
          <a:p>
            <a:pPr marL="342900" indent="-342900" algn="just">
              <a:buFont typeface="Arial" panose="020B0604020202020204" pitchFamily="34" charset="0"/>
              <a:buChar char="•"/>
            </a:pPr>
            <a:r>
              <a:rPr lang="en-GB" sz="2400" dirty="0">
                <a:solidFill>
                  <a:srgbClr val="800000"/>
                </a:solidFill>
                <a:latin typeface="Times New Roman" panose="02020603050405020304" pitchFamily="18" charset="0"/>
                <a:cs typeface="Times New Roman" panose="02020603050405020304" pitchFamily="18" charset="0"/>
              </a:rPr>
              <a:t>2-Preparation of organic dye</a:t>
            </a:r>
          </a:p>
          <a:p>
            <a:pPr marL="342900" indent="-342900" algn="just">
              <a:buFont typeface="Arial" panose="020B0604020202020204" pitchFamily="34" charset="0"/>
              <a:buChar char="•"/>
            </a:pPr>
            <a:r>
              <a:rPr lang="en-GB" sz="2400" dirty="0">
                <a:solidFill>
                  <a:srgbClr val="800000"/>
                </a:solidFill>
                <a:latin typeface="Times New Roman" panose="02020603050405020304" pitchFamily="18" charset="0"/>
                <a:cs typeface="Times New Roman" panose="02020603050405020304" pitchFamily="18" charset="0"/>
              </a:rPr>
              <a:t>3-Preparation of electrolyte</a:t>
            </a:r>
          </a:p>
          <a:p>
            <a:pPr marL="342900" indent="-342900" algn="just">
              <a:buFont typeface="Arial" panose="020B0604020202020204" pitchFamily="34" charset="0"/>
              <a:buChar char="•"/>
            </a:pPr>
            <a:r>
              <a:rPr lang="en-GB" sz="2400" dirty="0">
                <a:solidFill>
                  <a:srgbClr val="800000"/>
                </a:solidFill>
                <a:latin typeface="Times New Roman" panose="02020603050405020304" pitchFamily="18" charset="0"/>
                <a:cs typeface="Times New Roman" panose="02020603050405020304" pitchFamily="18" charset="0"/>
              </a:rPr>
              <a:t>Preparation of counter electrode</a:t>
            </a:r>
          </a:p>
          <a:p>
            <a:pPr algn="just"/>
            <a:endParaRPr lang="en-GB" sz="2400" dirty="0">
              <a:solidFill>
                <a:srgbClr val="80000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GB" sz="2400" dirty="0">
              <a:solidFill>
                <a:srgbClr val="80000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x-none"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9696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14" name="Content Placeholder 2"/>
          <p:cNvSpPr txBox="1">
            <a:spLocks/>
          </p:cNvSpPr>
          <p:nvPr/>
        </p:nvSpPr>
        <p:spPr>
          <a:xfrm>
            <a:off x="228600" y="1011381"/>
            <a:ext cx="8686799" cy="384001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endParaRPr lang="ar-OM" sz="2600" dirty="0">
              <a:solidFill>
                <a:schemeClr val="tx1"/>
              </a:solidFill>
              <a:latin typeface="Unikurd Goran" pitchFamily="34" charset="-78"/>
              <a:cs typeface="Unikurd Goran" pitchFamily="34" charset="-78"/>
            </a:endParaRPr>
          </a:p>
        </p:txBody>
      </p:sp>
      <p:sp>
        <p:nvSpPr>
          <p:cNvPr id="15" name="Title 1"/>
          <p:cNvSpPr txBox="1">
            <a:spLocks/>
          </p:cNvSpPr>
          <p:nvPr/>
        </p:nvSpPr>
        <p:spPr>
          <a:xfrm>
            <a:off x="391754" y="345289"/>
            <a:ext cx="8280920" cy="68233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endParaRPr lang="ar-IQ" sz="2400" dirty="0">
              <a:solidFill>
                <a:schemeClr val="tx1"/>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610433" y="464694"/>
            <a:ext cx="7344816" cy="511752"/>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r>
              <a:rPr lang="en-US" sz="2000" b="1" cap="none" dirty="0">
                <a:solidFill>
                  <a:srgbClr val="0070C0"/>
                </a:solidFill>
                <a:latin typeface="Times New Roman" pitchFamily="18" charset="0"/>
                <a:cs typeface="Times New Roman" pitchFamily="18" charset="0"/>
              </a:rPr>
              <a:t>1. Preparation of TiO2</a:t>
            </a:r>
          </a:p>
        </p:txBody>
      </p:sp>
      <p:sp>
        <p:nvSpPr>
          <p:cNvPr id="5" name="Content Placeholder 2"/>
          <p:cNvSpPr txBox="1">
            <a:spLocks/>
          </p:cNvSpPr>
          <p:nvPr/>
        </p:nvSpPr>
        <p:spPr>
          <a:xfrm>
            <a:off x="113072" y="1161367"/>
            <a:ext cx="9030927" cy="6776023"/>
          </a:xfrm>
          <a:prstGeom prst="rect">
            <a:avLst/>
          </a:prstGeom>
        </p:spPr>
        <p:txBody>
          <a:bodyPr>
            <a:noAutofit/>
          </a:bodyPr>
          <a:lstStyle/>
          <a:p>
            <a:pPr marL="342900" indent="-342900" algn="just">
              <a:buFont typeface="Arial" panose="020B0604020202020204" pitchFamily="34" charset="0"/>
              <a:buChar char="•"/>
            </a:pPr>
            <a:endParaRPr lang="x-none" sz="2000" dirty="0">
              <a:latin typeface="Times New Roman" panose="02020603050405020304" pitchFamily="18" charset="0"/>
              <a:cs typeface="Times New Roman" panose="02020603050405020304" pitchFamily="18" charset="0"/>
            </a:endParaRPr>
          </a:p>
        </p:txBody>
      </p:sp>
      <p:sp>
        <p:nvSpPr>
          <p:cNvPr id="9" name="Rectangle 8"/>
          <p:cNvSpPr/>
          <p:nvPr/>
        </p:nvSpPr>
        <p:spPr>
          <a:xfrm>
            <a:off x="113073" y="988091"/>
            <a:ext cx="8838282" cy="4154984"/>
          </a:xfrm>
          <a:prstGeom prst="rect">
            <a:avLst/>
          </a:prstGeom>
        </p:spPr>
        <p:txBody>
          <a:bodyPr wrap="square">
            <a:spAutoFit/>
          </a:bodyPr>
          <a:lstStyle/>
          <a:p>
            <a:pPr marL="342900" indent="-342900" algn="just">
              <a:buFont typeface="Arial" panose="020B0604020202020204" pitchFamily="34" charset="0"/>
              <a:buChar char="•"/>
            </a:pPr>
            <a:r>
              <a:rPr lang="en-US" sz="2400" dirty="0">
                <a:solidFill>
                  <a:schemeClr val="accent3">
                    <a:lumMod val="50000"/>
                  </a:schemeClr>
                </a:solidFill>
                <a:latin typeface="Times New Roman" panose="02020603050405020304" pitchFamily="18" charset="0"/>
                <a:cs typeface="Times New Roman" panose="02020603050405020304" pitchFamily="18" charset="0"/>
              </a:rPr>
              <a:t>Dye gets absorbed at the TiO2 layer of the electrode, which further interacts with the sunlight and liberates an electron from the lower orbit of the atomic structure to the excited state. During this process, light source photons from sun breach into the DSSC and process of photoexcitation takes place.</a:t>
            </a:r>
          </a:p>
          <a:p>
            <a:endParaRPr lang="en-US" sz="2400" dirty="0">
              <a:solidFill>
                <a:schemeClr val="accent1">
                  <a:lumMod val="50000"/>
                </a:scheme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rgbClr val="0070C0"/>
                </a:solidFill>
                <a:latin typeface="Times New Roman" panose="02020603050405020304" pitchFamily="18" charset="0"/>
                <a:cs typeface="Times New Roman" panose="02020603050405020304" pitchFamily="18" charset="0"/>
              </a:rPr>
              <a:t>The diffusion of electrons into the titanium dioxide takes place.</a:t>
            </a:r>
            <a:endParaRPr lang="en-US" sz="2000" dirty="0">
              <a:solidFill>
                <a:srgbClr val="0070C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a:solidFill>
                  <a:schemeClr val="accent2">
                    <a:lumMod val="50000"/>
                  </a:schemeClr>
                </a:solidFill>
                <a:latin typeface="Times New Roman" panose="02020603050405020304" pitchFamily="18" charset="0"/>
                <a:cs typeface="Times New Roman" panose="02020603050405020304" pitchFamily="18" charset="0"/>
              </a:rPr>
              <a:t>The DSSC is called a sandwiched cell because a pair of TCO glass sheets overlap the layers of dye and electrolytes.</a:t>
            </a:r>
          </a:p>
          <a:p>
            <a:pPr marL="342900" indent="-342900" algn="just">
              <a:buFont typeface="Arial" panose="020B0604020202020204" pitchFamily="34" charset="0"/>
              <a:buChar char="•"/>
            </a:pPr>
            <a:r>
              <a:rPr lang="en-US" sz="2400" dirty="0">
                <a:solidFill>
                  <a:schemeClr val="accent5">
                    <a:lumMod val="50000"/>
                  </a:schemeClr>
                </a:solidFill>
                <a:latin typeface="Times New Roman" panose="02020603050405020304" pitchFamily="18" charset="0"/>
                <a:cs typeface="Times New Roman" panose="02020603050405020304" pitchFamily="18" charset="0"/>
              </a:rPr>
              <a:t>Hence, the anode electrode is layered by TiO2 coating usin</a:t>
            </a:r>
            <a:r>
              <a:rPr lang="en-US" sz="2400" dirty="0">
                <a:solidFill>
                  <a:schemeClr val="bg1"/>
                </a:solidFill>
                <a:latin typeface="Times New Roman" panose="02020603050405020304" pitchFamily="18" charset="0"/>
                <a:cs typeface="Times New Roman" panose="02020603050405020304" pitchFamily="18" charset="0"/>
              </a:rPr>
              <a:t>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Doctor</a:t>
            </a:r>
            <a:r>
              <a:rPr lang="en-US" sz="2400" dirty="0">
                <a:solidFill>
                  <a:schemeClr val="accent5">
                    <a:lumMod val="50000"/>
                  </a:schemeClr>
                </a:solidFill>
                <a:latin typeface="Times New Roman" panose="02020603050405020304" pitchFamily="18" charset="0"/>
                <a:cs typeface="Times New Roman" panose="02020603050405020304" pitchFamily="18" charset="0"/>
              </a:rPr>
              <a:t> Blades method as mentioned in </a:t>
            </a:r>
            <a:r>
              <a:rPr lang="en-US" sz="2400" dirty="0">
                <a:solidFill>
                  <a:srgbClr val="C00000"/>
                </a:solidFill>
                <a:latin typeface="Times New Roman" panose="02020603050405020304" pitchFamily="18" charset="0"/>
                <a:cs typeface="Times New Roman" panose="02020603050405020304" pitchFamily="18" charset="0"/>
              </a:rPr>
              <a:t>figure 2</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969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14" name="Content Placeholder 2"/>
          <p:cNvSpPr txBox="1">
            <a:spLocks/>
          </p:cNvSpPr>
          <p:nvPr/>
        </p:nvSpPr>
        <p:spPr>
          <a:xfrm>
            <a:off x="228600" y="1011381"/>
            <a:ext cx="8686799" cy="384001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endParaRPr lang="ar-OM" sz="2600" dirty="0">
              <a:solidFill>
                <a:schemeClr val="tx1"/>
              </a:solidFill>
              <a:latin typeface="Unikurd Goran" pitchFamily="34" charset="-78"/>
              <a:cs typeface="Unikurd Goran" pitchFamily="34" charset="-78"/>
            </a:endParaRPr>
          </a:p>
        </p:txBody>
      </p:sp>
      <p:sp>
        <p:nvSpPr>
          <p:cNvPr id="15" name="Title 1"/>
          <p:cNvSpPr txBox="1">
            <a:spLocks/>
          </p:cNvSpPr>
          <p:nvPr/>
        </p:nvSpPr>
        <p:spPr>
          <a:xfrm>
            <a:off x="539552" y="36641"/>
            <a:ext cx="8280920" cy="68233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endParaRPr lang="ar-IQ" sz="3600" dirty="0">
              <a:solidFill>
                <a:schemeClr val="tx1"/>
              </a:solidFill>
              <a:latin typeface="Unikurd Jino" pitchFamily="34" charset="-78"/>
              <a:cs typeface="Unikurd Jino" pitchFamily="34" charset="-78"/>
            </a:endParaRPr>
          </a:p>
        </p:txBody>
      </p:sp>
      <p:sp>
        <p:nvSpPr>
          <p:cNvPr id="5" name="Content Placeholder 2"/>
          <p:cNvSpPr txBox="1">
            <a:spLocks/>
          </p:cNvSpPr>
          <p:nvPr/>
        </p:nvSpPr>
        <p:spPr>
          <a:xfrm>
            <a:off x="113073" y="1161367"/>
            <a:ext cx="8714654" cy="6776023"/>
          </a:xfrm>
          <a:prstGeom prst="rect">
            <a:avLst/>
          </a:prstGeom>
        </p:spPr>
        <p:txBody>
          <a:bodyPr>
            <a:noAutofit/>
          </a:bodyPr>
          <a:lstStyle/>
          <a:p>
            <a:pPr marL="342900" indent="-342900" algn="just">
              <a:buFont typeface="Arial" panose="020B0604020202020204" pitchFamily="34" charset="0"/>
              <a:buChar char="•"/>
            </a:pPr>
            <a:endParaRPr lang="x-none"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3ADED7C-B0B2-DB2E-7615-72259F4AFECF}"/>
              </a:ext>
            </a:extLst>
          </p:cNvPr>
          <p:cNvSpPr txBox="1"/>
          <p:nvPr/>
        </p:nvSpPr>
        <p:spPr>
          <a:xfrm>
            <a:off x="107504" y="1002373"/>
            <a:ext cx="8928992" cy="461665"/>
          </a:xfrm>
          <a:prstGeom prst="rect">
            <a:avLst/>
          </a:prstGeom>
          <a:noFill/>
        </p:spPr>
        <p:txBody>
          <a:bodyPr wrap="square">
            <a:spAutoFit/>
          </a:bodyPr>
          <a:lstStyle/>
          <a:p>
            <a:pPr algn="r"/>
            <a:r>
              <a:rPr lang="en-GB" sz="2400" b="0" i="0" u="none" strike="noStrike" dirty="0">
                <a:solidFill>
                  <a:srgbClr val="000000"/>
                </a:solidFill>
                <a:effectLst/>
                <a:latin typeface="-webkit-standard"/>
              </a:rPr>
              <a:t> </a:t>
            </a:r>
          </a:p>
        </p:txBody>
      </p:sp>
      <p:pic>
        <p:nvPicPr>
          <p:cNvPr id="3" name="Picture 2">
            <a:extLst>
              <a:ext uri="{FF2B5EF4-FFF2-40B4-BE49-F238E27FC236}">
                <a16:creationId xmlns:a16="http://schemas.microsoft.com/office/drawing/2014/main" id="{8CF6E956-0412-5119-4F4D-A5ED5A4B1B17}"/>
              </a:ext>
            </a:extLst>
          </p:cNvPr>
          <p:cNvPicPr>
            <a:picLocks noChangeAspect="1"/>
          </p:cNvPicPr>
          <p:nvPr/>
        </p:nvPicPr>
        <p:blipFill>
          <a:blip r:embed="rId3"/>
          <a:stretch>
            <a:fillRect/>
          </a:stretch>
        </p:blipFill>
        <p:spPr>
          <a:xfrm>
            <a:off x="1643654" y="377810"/>
            <a:ext cx="5951420" cy="3763318"/>
          </a:xfrm>
          <a:prstGeom prst="rect">
            <a:avLst/>
          </a:prstGeom>
        </p:spPr>
      </p:pic>
      <p:sp>
        <p:nvSpPr>
          <p:cNvPr id="10" name="TextBox 9">
            <a:extLst>
              <a:ext uri="{FF2B5EF4-FFF2-40B4-BE49-F238E27FC236}">
                <a16:creationId xmlns:a16="http://schemas.microsoft.com/office/drawing/2014/main" id="{0F5502AF-BE06-4453-17C4-551AC4635CE5}"/>
              </a:ext>
            </a:extLst>
          </p:cNvPr>
          <p:cNvSpPr txBox="1"/>
          <p:nvPr/>
        </p:nvSpPr>
        <p:spPr>
          <a:xfrm>
            <a:off x="205016" y="4080482"/>
            <a:ext cx="8828695" cy="738664"/>
          </a:xfrm>
          <a:prstGeom prst="rect">
            <a:avLst/>
          </a:prstGeom>
          <a:noFill/>
        </p:spPr>
        <p:txBody>
          <a:bodyPr wrap="square">
            <a:spAutoFit/>
          </a:bodyPr>
          <a:lstStyle/>
          <a:p>
            <a:pPr algn="just"/>
            <a:r>
              <a:rPr lang="en-US" dirty="0">
                <a:solidFill>
                  <a:srgbClr val="C00000"/>
                </a:solidFill>
              </a:rPr>
              <a:t>Figure 2</a:t>
            </a:r>
            <a:r>
              <a:rPr lang="en-US" dirty="0"/>
              <a:t>. </a:t>
            </a:r>
            <a:r>
              <a:rPr lang="en-US" dirty="0">
                <a:solidFill>
                  <a:schemeClr val="accent1">
                    <a:lumMod val="50000"/>
                  </a:schemeClr>
                </a:solidFill>
              </a:rPr>
              <a:t>Preparation of TiO2. Materials: (a). FTO coated glass substrate, (b). TiO2 powder, (c). Ma</a:t>
            </a:r>
            <a:r>
              <a:rPr lang="en-US" dirty="0">
                <a:solidFill>
                  <a:schemeClr val="bg1"/>
                </a:solidFill>
              </a:rPr>
              <a:t>gnetic </a:t>
            </a:r>
            <a:r>
              <a:rPr lang="en-US" dirty="0">
                <a:solidFill>
                  <a:schemeClr val="accent1">
                    <a:lumMod val="50000"/>
                  </a:schemeClr>
                </a:solidFill>
              </a:rPr>
              <a:t>stirring of all components(d). Pasting of TiO2 layer on anode using doctor blades method (e). </a:t>
            </a:r>
            <a:r>
              <a:rPr lang="en-US" dirty="0">
                <a:solidFill>
                  <a:schemeClr val="accent5">
                    <a:lumMod val="50000"/>
                  </a:schemeClr>
                </a:solidFill>
              </a:rPr>
              <a:t>Dryi</a:t>
            </a:r>
            <a:r>
              <a:rPr lang="en-US" dirty="0">
                <a:solidFill>
                  <a:schemeClr val="bg1"/>
                </a:solidFill>
              </a:rPr>
              <a:t>ng uniformly </a:t>
            </a:r>
            <a:r>
              <a:rPr lang="en-US" dirty="0">
                <a:solidFill>
                  <a:schemeClr val="accent1">
                    <a:lumMod val="50000"/>
                  </a:schemeClr>
                </a:solidFill>
              </a:rPr>
              <a:t>of the anode on a hotplate</a:t>
            </a:r>
            <a:r>
              <a:rPr lang="en-US" dirty="0"/>
              <a:t>.</a:t>
            </a:r>
            <a:endParaRPr lang="en-GB" dirty="0"/>
          </a:p>
        </p:txBody>
      </p:sp>
    </p:spTree>
    <p:extLst>
      <p:ext uri="{BB962C8B-B14F-4D97-AF65-F5344CB8AC3E}">
        <p14:creationId xmlns:p14="http://schemas.microsoft.com/office/powerpoint/2010/main" val="1240100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14" name="Content Placeholder 2"/>
          <p:cNvSpPr txBox="1">
            <a:spLocks/>
          </p:cNvSpPr>
          <p:nvPr/>
        </p:nvSpPr>
        <p:spPr>
          <a:xfrm>
            <a:off x="228600" y="1011381"/>
            <a:ext cx="8686799" cy="384001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endParaRPr lang="ar-OM" sz="2600" dirty="0">
              <a:solidFill>
                <a:schemeClr val="tx1"/>
              </a:solidFill>
              <a:latin typeface="Unikurd Goran" pitchFamily="34" charset="-78"/>
              <a:cs typeface="Unikurd Goran" pitchFamily="34" charset="-78"/>
            </a:endParaRPr>
          </a:p>
        </p:txBody>
      </p:sp>
      <p:sp>
        <p:nvSpPr>
          <p:cNvPr id="15" name="Title 1"/>
          <p:cNvSpPr txBox="1">
            <a:spLocks/>
          </p:cNvSpPr>
          <p:nvPr/>
        </p:nvSpPr>
        <p:spPr>
          <a:xfrm>
            <a:off x="539552" y="36641"/>
            <a:ext cx="8280920" cy="68233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endParaRPr lang="ar-IQ" sz="3600" dirty="0">
              <a:solidFill>
                <a:schemeClr val="tx1"/>
              </a:solidFill>
              <a:latin typeface="Unikurd Jino" pitchFamily="34" charset="-78"/>
              <a:cs typeface="Unikurd Jino" pitchFamily="34" charset="-78"/>
            </a:endParaRPr>
          </a:p>
        </p:txBody>
      </p:sp>
      <p:sp>
        <p:nvSpPr>
          <p:cNvPr id="4" name="Title 1"/>
          <p:cNvSpPr txBox="1">
            <a:spLocks/>
          </p:cNvSpPr>
          <p:nvPr/>
        </p:nvSpPr>
        <p:spPr>
          <a:xfrm>
            <a:off x="663735" y="398882"/>
            <a:ext cx="7344816" cy="511752"/>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ctr"/>
            <a:r>
              <a:rPr lang="en-US" sz="2000" b="1" cap="none" dirty="0">
                <a:solidFill>
                  <a:srgbClr val="0070C0"/>
                </a:solidFill>
                <a:latin typeface="Times New Roman" pitchFamily="18" charset="0"/>
                <a:cs typeface="Times New Roman" pitchFamily="18" charset="0"/>
              </a:rPr>
              <a:t>2-preparation of organic dye</a:t>
            </a:r>
          </a:p>
        </p:txBody>
      </p:sp>
      <p:sp>
        <p:nvSpPr>
          <p:cNvPr id="5" name="Content Placeholder 2"/>
          <p:cNvSpPr txBox="1">
            <a:spLocks/>
          </p:cNvSpPr>
          <p:nvPr/>
        </p:nvSpPr>
        <p:spPr>
          <a:xfrm>
            <a:off x="113073" y="1161367"/>
            <a:ext cx="8714654" cy="6776023"/>
          </a:xfrm>
          <a:prstGeom prst="rect">
            <a:avLst/>
          </a:prstGeom>
        </p:spPr>
        <p:txBody>
          <a:bodyPr>
            <a:noAutofit/>
          </a:bodyPr>
          <a:lstStyle/>
          <a:p>
            <a:pPr marL="342900" indent="-342900" algn="just">
              <a:buFont typeface="Arial" panose="020B0604020202020204" pitchFamily="34" charset="0"/>
              <a:buChar char="•"/>
            </a:pPr>
            <a:endParaRPr lang="x-none"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0" y="944216"/>
            <a:ext cx="8672286" cy="646331"/>
          </a:xfrm>
          <a:prstGeom prst="rect">
            <a:avLst/>
          </a:prstGeom>
        </p:spPr>
        <p:txBody>
          <a:bodyPr wrap="square">
            <a:spAutoFit/>
          </a:bodyPr>
          <a:lstStyle/>
          <a:p>
            <a:pPr marL="342900" indent="-342900"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preparation of the Dye the sensitized anthocyanin is extracted from preparation of dye using organic substrates like onion peels as shown in </a:t>
            </a:r>
            <a:r>
              <a:rPr lang="en-US" sz="1800" dirty="0">
                <a:solidFill>
                  <a:srgbClr val="C00000"/>
                </a:solidFill>
                <a:latin typeface="Times New Roman" panose="02020603050405020304" pitchFamily="18" charset="0"/>
                <a:cs typeface="Times New Roman" panose="02020603050405020304" pitchFamily="18" charset="0"/>
              </a:rPr>
              <a:t>figure 3.</a:t>
            </a:r>
            <a:endParaRPr lang="en-GB" sz="1800" dirty="0">
              <a:solidFill>
                <a:srgbClr val="C00000"/>
              </a:solidFill>
              <a:latin typeface="Times New Roman" panose="02020603050405020304" pitchFamily="18" charset="0"/>
              <a:cs typeface="Times New Roman" panose="02020603050405020304" pitchFamily="18" charset="0"/>
            </a:endParaRPr>
          </a:p>
        </p:txBody>
      </p:sp>
      <p:sp>
        <p:nvSpPr>
          <p:cNvPr id="7" name="Subtitle 9">
            <a:extLst>
              <a:ext uri="{FF2B5EF4-FFF2-40B4-BE49-F238E27FC236}">
                <a16:creationId xmlns:a16="http://schemas.microsoft.com/office/drawing/2014/main" id="{5B295C2B-75AD-2276-ECF7-73EEDC55EDDA}"/>
              </a:ext>
            </a:extLst>
          </p:cNvPr>
          <p:cNvSpPr txBox="1">
            <a:spLocks/>
          </p:cNvSpPr>
          <p:nvPr/>
        </p:nvSpPr>
        <p:spPr>
          <a:xfrm>
            <a:off x="539552" y="2997898"/>
            <a:ext cx="2664296" cy="1028699"/>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400" b="0" i="0" u="none" strike="noStrike" kern="0" cap="none" spc="0" normalizeH="0" baseline="0" noProof="0" dirty="0">
              <a:ln>
                <a:noFill/>
              </a:ln>
              <a:solidFill>
                <a:schemeClr val="tx1"/>
              </a:solidFill>
              <a:effectLst/>
              <a:uLnTx/>
              <a:uFillTx/>
              <a:latin typeface="Times New Roman" panose="02020603050405020304" pitchFamily="18" charset="0"/>
              <a:ea typeface="Arial"/>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id="{CAAA9DCD-380C-0948-73FB-F7BD1D6BAD59}"/>
              </a:ext>
            </a:extLst>
          </p:cNvPr>
          <p:cNvPicPr>
            <a:picLocks noChangeAspect="1"/>
          </p:cNvPicPr>
          <p:nvPr/>
        </p:nvPicPr>
        <p:blipFill>
          <a:blip r:embed="rId3"/>
          <a:stretch>
            <a:fillRect/>
          </a:stretch>
        </p:blipFill>
        <p:spPr>
          <a:xfrm>
            <a:off x="3047999" y="1633010"/>
            <a:ext cx="5164668" cy="3453780"/>
          </a:xfrm>
          <a:prstGeom prst="rect">
            <a:avLst/>
          </a:prstGeom>
        </p:spPr>
      </p:pic>
      <p:sp>
        <p:nvSpPr>
          <p:cNvPr id="10" name="TextBox 9">
            <a:extLst>
              <a:ext uri="{FF2B5EF4-FFF2-40B4-BE49-F238E27FC236}">
                <a16:creationId xmlns:a16="http://schemas.microsoft.com/office/drawing/2014/main" id="{67C25F80-3686-5130-D9F4-93225E0AAED6}"/>
              </a:ext>
            </a:extLst>
          </p:cNvPr>
          <p:cNvSpPr txBox="1"/>
          <p:nvPr/>
        </p:nvSpPr>
        <p:spPr>
          <a:xfrm>
            <a:off x="86846" y="2755870"/>
            <a:ext cx="3054287" cy="307777"/>
          </a:xfrm>
          <a:prstGeom prst="rect">
            <a:avLst/>
          </a:prstGeom>
          <a:noFill/>
        </p:spPr>
        <p:txBody>
          <a:bodyPr wrap="square">
            <a:spAutoFit/>
          </a:bodyPr>
          <a:lstStyle/>
          <a:p>
            <a:r>
              <a:rPr lang="en-US" dirty="0">
                <a:solidFill>
                  <a:srgbClr val="C00000"/>
                </a:solidFill>
              </a:rPr>
              <a:t>Figure 3</a:t>
            </a:r>
            <a:r>
              <a:rPr lang="en-US" dirty="0"/>
              <a:t>. Preparation of organic dye</a:t>
            </a:r>
            <a:endParaRPr lang="en-GB" dirty="0"/>
          </a:p>
        </p:txBody>
      </p:sp>
    </p:spTree>
    <p:extLst>
      <p:ext uri="{BB962C8B-B14F-4D97-AF65-F5344CB8AC3E}">
        <p14:creationId xmlns:p14="http://schemas.microsoft.com/office/powerpoint/2010/main" val="381969669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MON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944</Words>
  <Application>Microsoft Office PowerPoint</Application>
  <PresentationFormat>On-screen Show (16:9)</PresentationFormat>
  <Paragraphs>74</Paragraphs>
  <Slides>14</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Bradley Hand ITC</vt:lpstr>
      <vt:lpstr>-webkit-standard</vt:lpstr>
      <vt:lpstr>Wingdings</vt:lpstr>
      <vt:lpstr>Times New Roman</vt:lpstr>
      <vt:lpstr>Unikurd Jino</vt:lpstr>
      <vt:lpstr>Calibri</vt:lpstr>
      <vt:lpstr>Arial</vt:lpstr>
      <vt:lpstr>Unikurd Goran</vt:lpstr>
      <vt:lpstr>Simple Light</vt:lpstr>
      <vt:lpstr>PPTMON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IT</cp:lastModifiedBy>
  <cp:revision>27</cp:revision>
  <dcterms:modified xsi:type="dcterms:W3CDTF">2024-05-27T18:34:28Z</dcterms:modified>
</cp:coreProperties>
</file>