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DCE2A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DCE2A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DCE2A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2400" y="132079"/>
            <a:ext cx="8832850" cy="65925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97230" y="1437640"/>
            <a:ext cx="8001000" cy="8890"/>
          </a:xfrm>
          <a:custGeom>
            <a:avLst/>
            <a:gdLst/>
            <a:ahLst/>
            <a:cxnLst/>
            <a:rect l="l" t="t" r="r" b="b"/>
            <a:pathLst>
              <a:path w="8001000" h="8890">
                <a:moveTo>
                  <a:pt x="8001000" y="0"/>
                </a:moveTo>
                <a:lnTo>
                  <a:pt x="0" y="0"/>
                </a:lnTo>
                <a:lnTo>
                  <a:pt x="0" y="8889"/>
                </a:lnTo>
                <a:lnTo>
                  <a:pt x="8001000" y="8889"/>
                </a:lnTo>
                <a:lnTo>
                  <a:pt x="800100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88009" y="1423669"/>
            <a:ext cx="8001000" cy="10160"/>
          </a:xfrm>
          <a:custGeom>
            <a:avLst/>
            <a:gdLst/>
            <a:ahLst/>
            <a:cxnLst/>
            <a:rect l="l" t="t" r="r" b="b"/>
            <a:pathLst>
              <a:path w="8001000" h="10159">
                <a:moveTo>
                  <a:pt x="8001000" y="0"/>
                </a:moveTo>
                <a:lnTo>
                  <a:pt x="0" y="0"/>
                </a:lnTo>
                <a:lnTo>
                  <a:pt x="0" y="10159"/>
                </a:lnTo>
                <a:lnTo>
                  <a:pt x="8001000" y="10159"/>
                </a:lnTo>
                <a:close/>
              </a:path>
            </a:pathLst>
          </a:custGeom>
          <a:solidFill>
            <a:srgbClr val="71A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7990" y="637540"/>
            <a:ext cx="8288019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DCE2A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9275" y="1587500"/>
            <a:ext cx="8045450" cy="4391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m.edu/~debate/learndebate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debate.org/debatabase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28800" y="1676400"/>
            <a:ext cx="5748020" cy="1151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135" dirty="0">
                <a:solidFill>
                  <a:srgbClr val="FFFFFF"/>
                </a:solidFill>
                <a:latin typeface="Trebuchet MS"/>
                <a:cs typeface="Trebuchet MS"/>
              </a:rPr>
              <a:t>Academic </a:t>
            </a:r>
            <a:r>
              <a:rPr sz="3700" spc="90" dirty="0" smtClean="0">
                <a:solidFill>
                  <a:srgbClr val="FFFFFF"/>
                </a:solidFill>
                <a:latin typeface="Trebuchet MS"/>
                <a:cs typeface="Trebuchet MS"/>
              </a:rPr>
              <a:t>Debate</a:t>
            </a:r>
            <a:r>
              <a:rPr lang="en-US" sz="3700" spc="90" dirty="0" smtClean="0">
                <a:solidFill>
                  <a:srgbClr val="FFFFFF"/>
                </a:solidFill>
                <a:latin typeface="Trebuchet MS"/>
                <a:cs typeface="Trebuchet MS"/>
              </a:rPr>
              <a:t/>
            </a:r>
            <a:br>
              <a:rPr lang="en-US" sz="3700" spc="90" dirty="0" smtClean="0">
                <a:solidFill>
                  <a:srgbClr val="FFFFFF"/>
                </a:solidFill>
                <a:latin typeface="Trebuchet MS"/>
                <a:cs typeface="Trebuchet MS"/>
              </a:rPr>
            </a:br>
            <a:r>
              <a:rPr lang="en-US" sz="3700" spc="90" dirty="0" smtClean="0">
                <a:solidFill>
                  <a:srgbClr val="FFFFFF"/>
                </a:solidFill>
                <a:latin typeface="Trebuchet MS"/>
                <a:cs typeface="Trebuchet MS"/>
              </a:rPr>
              <a:t>     Course book </a:t>
            </a:r>
            <a:endParaRPr sz="37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6800" y="4267200"/>
            <a:ext cx="624395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ts val="3595"/>
              </a:lnSpc>
              <a:spcBef>
                <a:spcPts val="100"/>
              </a:spcBef>
            </a:pPr>
            <a:r>
              <a:rPr lang="en-US" sz="3000" spc="110" dirty="0" smtClean="0">
                <a:solidFill>
                  <a:srgbClr val="FFFFFF"/>
                </a:solidFill>
                <a:latin typeface="Trebuchet MS"/>
                <a:cs typeface="Trebuchet MS"/>
              </a:rPr>
              <a:t>Dr. </a:t>
            </a:r>
            <a:r>
              <a:rPr lang="en-US" sz="3000" spc="11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Bestoon</a:t>
            </a:r>
            <a:r>
              <a:rPr lang="en-US" sz="3000" spc="11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3000" spc="11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Anwer</a:t>
            </a:r>
            <a:r>
              <a:rPr lang="en-US" sz="3000" spc="11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3000" spc="11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Gozeh</a:t>
            </a:r>
            <a:endParaRPr sz="3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850" y="248919"/>
            <a:ext cx="8540750" cy="1165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1430" marR="5080" algn="ctr">
              <a:lnSpc>
                <a:spcPct val="79900"/>
              </a:lnSpc>
              <a:spcBef>
                <a:spcPts val="819"/>
              </a:spcBef>
            </a:pPr>
            <a:r>
              <a:rPr spc="145" dirty="0"/>
              <a:t>Marriage</a:t>
            </a:r>
            <a:r>
              <a:rPr spc="-155" dirty="0"/>
              <a:t> </a:t>
            </a:r>
            <a:r>
              <a:rPr spc="90" dirty="0"/>
              <a:t>is</a:t>
            </a:r>
            <a:r>
              <a:rPr spc="-145" dirty="0"/>
              <a:t> </a:t>
            </a:r>
            <a:r>
              <a:rPr spc="95" dirty="0"/>
              <a:t>arguably</a:t>
            </a:r>
            <a:r>
              <a:rPr spc="-140" dirty="0"/>
              <a:t> </a:t>
            </a:r>
            <a:r>
              <a:rPr spc="114" dirty="0"/>
              <a:t>losing</a:t>
            </a:r>
            <a:r>
              <a:rPr spc="-145" dirty="0"/>
              <a:t> </a:t>
            </a:r>
            <a:r>
              <a:rPr spc="-40" dirty="0"/>
              <a:t>its</a:t>
            </a:r>
            <a:r>
              <a:rPr spc="-150" dirty="0"/>
              <a:t> </a:t>
            </a:r>
            <a:r>
              <a:rPr spc="35" dirty="0"/>
              <a:t>appeal,</a:t>
            </a:r>
            <a:r>
              <a:rPr spc="-390" dirty="0"/>
              <a:t> </a:t>
            </a:r>
            <a:r>
              <a:rPr spc="40" dirty="0"/>
              <a:t>claim  </a:t>
            </a:r>
            <a:r>
              <a:rPr spc="75" dirty="0"/>
              <a:t>many </a:t>
            </a:r>
            <a:r>
              <a:rPr spc="60" dirty="0"/>
              <a:t>social </a:t>
            </a:r>
            <a:r>
              <a:rPr spc="-5" dirty="0"/>
              <a:t>scientists. </a:t>
            </a:r>
            <a:r>
              <a:rPr spc="80" dirty="0"/>
              <a:t>Divorce </a:t>
            </a:r>
            <a:r>
              <a:rPr spc="85" dirty="0"/>
              <a:t>is </a:t>
            </a:r>
            <a:r>
              <a:rPr spc="90" dirty="0"/>
              <a:t>on </a:t>
            </a:r>
            <a:r>
              <a:rPr spc="-50" dirty="0"/>
              <a:t>the  </a:t>
            </a:r>
            <a:r>
              <a:rPr spc="55" dirty="0"/>
              <a:t>increase </a:t>
            </a:r>
            <a:r>
              <a:rPr spc="95" dirty="0"/>
              <a:t>and </a:t>
            </a:r>
            <a:r>
              <a:rPr spc="-30" dirty="0"/>
              <a:t>statistics </a:t>
            </a:r>
            <a:r>
              <a:rPr spc="70" dirty="0"/>
              <a:t>show </a:t>
            </a:r>
            <a:r>
              <a:rPr spc="-125" dirty="0"/>
              <a:t>that </a:t>
            </a:r>
            <a:r>
              <a:rPr spc="85" dirty="0"/>
              <a:t>one </a:t>
            </a:r>
            <a:r>
              <a:rPr spc="-45" dirty="0"/>
              <a:t>out </a:t>
            </a:r>
            <a:r>
              <a:rPr spc="-70" dirty="0"/>
              <a:t>of  </a:t>
            </a:r>
            <a:r>
              <a:rPr spc="90" dirty="0"/>
              <a:t>every</a:t>
            </a:r>
            <a:r>
              <a:rPr spc="-150" dirty="0"/>
              <a:t> </a:t>
            </a:r>
            <a:r>
              <a:rPr spc="-30" dirty="0"/>
              <a:t>three</a:t>
            </a:r>
            <a:r>
              <a:rPr spc="-155" dirty="0"/>
              <a:t> </a:t>
            </a:r>
            <a:r>
              <a:rPr spc="105" dirty="0"/>
              <a:t>marriages</a:t>
            </a:r>
            <a:r>
              <a:rPr spc="-140" dirty="0"/>
              <a:t> </a:t>
            </a:r>
            <a:r>
              <a:rPr spc="114" dirty="0"/>
              <a:t>end</a:t>
            </a:r>
            <a:r>
              <a:rPr spc="-160" dirty="0"/>
              <a:t> </a:t>
            </a:r>
            <a:r>
              <a:rPr spc="45" dirty="0"/>
              <a:t>in</a:t>
            </a:r>
            <a:r>
              <a:rPr spc="-160" dirty="0"/>
              <a:t> </a:t>
            </a:r>
            <a:r>
              <a:rPr spc="15" dirty="0"/>
              <a:t>divorce.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6150" y="3049270"/>
            <a:ext cx="7249795" cy="301625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5080" algn="ctr">
              <a:lnSpc>
                <a:spcPct val="79700"/>
              </a:lnSpc>
              <a:spcBef>
                <a:spcPts val="830"/>
              </a:spcBef>
            </a:pPr>
            <a:r>
              <a:rPr sz="3000" spc="114" dirty="0">
                <a:solidFill>
                  <a:srgbClr val="FFFFFF"/>
                </a:solidFill>
                <a:latin typeface="Trebuchet MS"/>
                <a:cs typeface="Trebuchet MS"/>
              </a:rPr>
              <a:t>Hold</a:t>
            </a:r>
            <a:r>
              <a:rPr sz="30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1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0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70" dirty="0">
                <a:solidFill>
                  <a:srgbClr val="FFFFFF"/>
                </a:solidFill>
                <a:latin typeface="Trebuchet MS"/>
                <a:cs typeface="Trebuchet MS"/>
              </a:rPr>
              <a:t>classroom</a:t>
            </a:r>
            <a:r>
              <a:rPr sz="30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50" dirty="0">
                <a:solidFill>
                  <a:srgbClr val="FFFFFF"/>
                </a:solidFill>
                <a:latin typeface="Trebuchet MS"/>
                <a:cs typeface="Trebuchet MS"/>
              </a:rPr>
              <a:t>debate</a:t>
            </a:r>
            <a:r>
              <a:rPr sz="30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9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3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45" dirty="0">
                <a:solidFill>
                  <a:srgbClr val="FFFFFF"/>
                </a:solidFill>
                <a:latin typeface="Trebuchet MS"/>
                <a:cs typeface="Trebuchet MS"/>
              </a:rPr>
              <a:t>following  </a:t>
            </a:r>
            <a:r>
              <a:rPr sz="3000" spc="30" dirty="0">
                <a:solidFill>
                  <a:srgbClr val="FFFFFF"/>
                </a:solidFill>
                <a:latin typeface="Trebuchet MS"/>
                <a:cs typeface="Trebuchet MS"/>
              </a:rPr>
              <a:t>proposition:</a:t>
            </a:r>
            <a:endParaRPr sz="3000">
              <a:latin typeface="Trebuchet MS"/>
              <a:cs typeface="Trebuchet MS"/>
            </a:endParaRPr>
          </a:p>
          <a:p>
            <a:pPr marL="129539" marR="118745" indent="1270" algn="ctr">
              <a:lnSpc>
                <a:spcPct val="80000"/>
              </a:lnSpc>
              <a:spcBef>
                <a:spcPts val="2875"/>
              </a:spcBef>
            </a:pPr>
            <a:r>
              <a:rPr sz="3700" spc="8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700" spc="-40" dirty="0">
                <a:solidFill>
                  <a:srgbClr val="FFFFFF"/>
                </a:solidFill>
                <a:latin typeface="Trebuchet MS"/>
                <a:cs typeface="Trebuchet MS"/>
              </a:rPr>
              <a:t>institution </a:t>
            </a:r>
            <a:r>
              <a:rPr sz="3700" spc="-7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3700" spc="120" dirty="0">
                <a:solidFill>
                  <a:srgbClr val="FFFFFF"/>
                </a:solidFill>
                <a:latin typeface="Trebuchet MS"/>
                <a:cs typeface="Trebuchet MS"/>
              </a:rPr>
              <a:t>marriage </a:t>
            </a:r>
            <a:r>
              <a:rPr sz="3700" spc="10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3700" spc="15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3700" spc="100" dirty="0">
                <a:solidFill>
                  <a:srgbClr val="FFFFFF"/>
                </a:solidFill>
                <a:latin typeface="Trebuchet MS"/>
                <a:cs typeface="Trebuchet MS"/>
              </a:rPr>
              <a:t>religious</a:t>
            </a:r>
            <a:r>
              <a:rPr sz="37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2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7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95" dirty="0">
                <a:solidFill>
                  <a:srgbClr val="FFFFFF"/>
                </a:solidFill>
                <a:latin typeface="Trebuchet MS"/>
                <a:cs typeface="Trebuchet MS"/>
              </a:rPr>
              <a:t>legal</a:t>
            </a:r>
            <a:r>
              <a:rPr sz="37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200" dirty="0">
                <a:solidFill>
                  <a:srgbClr val="FFFFFF"/>
                </a:solidFill>
                <a:latin typeface="Trebuchet MS"/>
                <a:cs typeface="Trebuchet MS"/>
              </a:rPr>
              <a:t>bond</a:t>
            </a:r>
            <a:r>
              <a:rPr sz="37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05" dirty="0">
                <a:solidFill>
                  <a:srgbClr val="FFFFFF"/>
                </a:solidFill>
                <a:latin typeface="Trebuchet MS"/>
                <a:cs typeface="Trebuchet MS"/>
              </a:rPr>
              <a:t>may</a:t>
            </a:r>
            <a:r>
              <a:rPr sz="37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215" dirty="0">
                <a:solidFill>
                  <a:srgbClr val="FFFFFF"/>
                </a:solidFill>
                <a:latin typeface="Trebuchet MS"/>
                <a:cs typeface="Trebuchet MS"/>
              </a:rPr>
              <a:t>be  </a:t>
            </a:r>
            <a:r>
              <a:rPr sz="3700" spc="114" dirty="0">
                <a:solidFill>
                  <a:srgbClr val="FFFFFF"/>
                </a:solidFill>
                <a:latin typeface="Trebuchet MS"/>
                <a:cs typeface="Trebuchet MS"/>
              </a:rPr>
              <a:t>considered </a:t>
            </a:r>
            <a:r>
              <a:rPr sz="3700" spc="10" dirty="0">
                <a:solidFill>
                  <a:srgbClr val="FFFFFF"/>
                </a:solidFill>
                <a:latin typeface="Trebuchet MS"/>
                <a:cs typeface="Trebuchet MS"/>
              </a:rPr>
              <a:t>outdated </a:t>
            </a:r>
            <a:r>
              <a:rPr sz="3700" spc="60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3700" spc="-40" dirty="0">
                <a:solidFill>
                  <a:srgbClr val="FFFFFF"/>
                </a:solidFill>
                <a:latin typeface="Trebuchet MS"/>
                <a:cs typeface="Trebuchet MS"/>
              </a:rPr>
              <a:t>today’s  </a:t>
            </a:r>
            <a:r>
              <a:rPr sz="3700" spc="-30" dirty="0">
                <a:solidFill>
                  <a:srgbClr val="FFFFFF"/>
                </a:solidFill>
                <a:latin typeface="Trebuchet MS"/>
                <a:cs typeface="Trebuchet MS"/>
              </a:rPr>
              <a:t>society.</a:t>
            </a:r>
            <a:endParaRPr sz="3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3475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DEBATE</a:t>
            </a:r>
            <a:r>
              <a:rPr spc="-385" dirty="0"/>
              <a:t> </a:t>
            </a:r>
            <a:r>
              <a:rPr spc="60" dirty="0"/>
              <a:t>PROPOSITION</a:t>
            </a:r>
            <a:r>
              <a:rPr spc="-785" dirty="0"/>
              <a:t> </a:t>
            </a:r>
            <a:r>
              <a:rPr spc="844" dirty="0"/>
              <a:t>3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32105" marR="5080" indent="-87630">
              <a:lnSpc>
                <a:spcPct val="80000"/>
              </a:lnSpc>
              <a:spcBef>
                <a:spcPts val="820"/>
              </a:spcBef>
            </a:pPr>
            <a:r>
              <a:rPr spc="-5" dirty="0"/>
              <a:t>Life </a:t>
            </a:r>
            <a:r>
              <a:rPr spc="20" dirty="0"/>
              <a:t>quality </a:t>
            </a:r>
            <a:r>
              <a:rPr spc="85" dirty="0"/>
              <a:t>is </a:t>
            </a:r>
            <a:r>
              <a:rPr spc="95" dirty="0"/>
              <a:t>improving </a:t>
            </a:r>
            <a:r>
              <a:rPr spc="30" dirty="0"/>
              <a:t>worldwide. </a:t>
            </a:r>
            <a:r>
              <a:rPr spc="65" dirty="0"/>
              <a:t>People  </a:t>
            </a:r>
            <a:r>
              <a:rPr spc="10" dirty="0"/>
              <a:t>are</a:t>
            </a:r>
            <a:r>
              <a:rPr spc="-160" dirty="0"/>
              <a:t> </a:t>
            </a:r>
            <a:r>
              <a:rPr spc="35" dirty="0"/>
              <a:t>getting</a:t>
            </a:r>
            <a:r>
              <a:rPr spc="-160" dirty="0"/>
              <a:t> </a:t>
            </a:r>
            <a:r>
              <a:rPr spc="10" dirty="0"/>
              <a:t>healthier</a:t>
            </a:r>
            <a:r>
              <a:rPr spc="-160" dirty="0"/>
              <a:t> </a:t>
            </a:r>
            <a:r>
              <a:rPr spc="15" dirty="0"/>
              <a:t>and,</a:t>
            </a:r>
            <a:r>
              <a:rPr spc="-395" dirty="0"/>
              <a:t> </a:t>
            </a:r>
            <a:r>
              <a:rPr spc="85" dirty="0"/>
              <a:t>as</a:t>
            </a:r>
            <a:r>
              <a:rPr spc="-150" dirty="0"/>
              <a:t> </a:t>
            </a:r>
            <a:r>
              <a:rPr spc="15" dirty="0"/>
              <a:t>a</a:t>
            </a:r>
            <a:r>
              <a:rPr spc="-155" dirty="0"/>
              <a:t> </a:t>
            </a:r>
            <a:r>
              <a:rPr spc="60" dirty="0"/>
              <a:t>consequence,</a:t>
            </a:r>
          </a:p>
          <a:p>
            <a:pPr marL="918210">
              <a:lnSpc>
                <a:spcPts val="2510"/>
              </a:lnSpc>
            </a:pPr>
            <a:r>
              <a:rPr spc="90" dirty="0"/>
              <a:t>living</a:t>
            </a:r>
            <a:r>
              <a:rPr spc="-170" dirty="0"/>
              <a:t> </a:t>
            </a:r>
            <a:r>
              <a:rPr spc="100" dirty="0"/>
              <a:t>longer</a:t>
            </a:r>
            <a:r>
              <a:rPr spc="-155" dirty="0"/>
              <a:t> </a:t>
            </a:r>
            <a:r>
              <a:rPr spc="-35" dirty="0"/>
              <a:t>than</a:t>
            </a:r>
            <a:r>
              <a:rPr spc="-150" dirty="0"/>
              <a:t> </a:t>
            </a:r>
            <a:r>
              <a:rPr spc="-40" dirty="0"/>
              <a:t>ever.</a:t>
            </a:r>
            <a:r>
              <a:rPr spc="-395" dirty="0"/>
              <a:t> </a:t>
            </a:r>
            <a:r>
              <a:rPr spc="80" dirty="0"/>
              <a:t>Increased</a:t>
            </a:r>
            <a:r>
              <a:rPr spc="-165" dirty="0"/>
              <a:t> </a:t>
            </a:r>
            <a:r>
              <a:rPr spc="-20" dirty="0"/>
              <a:t>life</a:t>
            </a:r>
          </a:p>
          <a:p>
            <a:pPr marL="1558925" marR="485775" indent="-774700">
              <a:lnSpc>
                <a:spcPts val="2880"/>
              </a:lnSpc>
              <a:spcBef>
                <a:spcPts val="335"/>
              </a:spcBef>
            </a:pPr>
            <a:r>
              <a:rPr spc="60" dirty="0"/>
              <a:t>expectancy</a:t>
            </a:r>
            <a:r>
              <a:rPr spc="-150" dirty="0"/>
              <a:t> </a:t>
            </a:r>
            <a:r>
              <a:rPr spc="80" dirty="0"/>
              <a:t>has</a:t>
            </a:r>
            <a:r>
              <a:rPr spc="-155" dirty="0"/>
              <a:t> </a:t>
            </a:r>
            <a:r>
              <a:rPr spc="114" dirty="0"/>
              <a:t>become</a:t>
            </a:r>
            <a:r>
              <a:rPr spc="-160" dirty="0"/>
              <a:t> </a:t>
            </a:r>
            <a:r>
              <a:rPr spc="15" dirty="0"/>
              <a:t>a</a:t>
            </a:r>
            <a:r>
              <a:rPr spc="-145" dirty="0"/>
              <a:t> </a:t>
            </a:r>
            <a:r>
              <a:rPr spc="10" dirty="0"/>
              <a:t>major</a:t>
            </a:r>
            <a:r>
              <a:rPr spc="-155" dirty="0"/>
              <a:t> </a:t>
            </a:r>
            <a:r>
              <a:rPr spc="60" dirty="0"/>
              <a:t>social  </a:t>
            </a:r>
            <a:r>
              <a:rPr spc="90" dirty="0"/>
              <a:t>problem </a:t>
            </a:r>
            <a:r>
              <a:rPr spc="50" dirty="0"/>
              <a:t>in </a:t>
            </a:r>
            <a:r>
              <a:rPr spc="114" dirty="0"/>
              <a:t>modern</a:t>
            </a:r>
            <a:r>
              <a:rPr spc="-615" dirty="0"/>
              <a:t> </a:t>
            </a:r>
            <a:r>
              <a:rPr spc="15" dirty="0"/>
              <a:t>societies.</a:t>
            </a:r>
          </a:p>
          <a:p>
            <a:pPr marL="3112135" marR="256540" indent="-2555240">
              <a:lnSpc>
                <a:spcPct val="80000"/>
              </a:lnSpc>
              <a:spcBef>
                <a:spcPts val="15"/>
              </a:spcBef>
            </a:pPr>
            <a:r>
              <a:rPr spc="110" dirty="0"/>
              <a:t>Hold</a:t>
            </a:r>
            <a:r>
              <a:rPr spc="-160" dirty="0"/>
              <a:t> </a:t>
            </a:r>
            <a:r>
              <a:rPr spc="15" dirty="0"/>
              <a:t>a</a:t>
            </a:r>
            <a:r>
              <a:rPr spc="-155" dirty="0"/>
              <a:t> </a:t>
            </a:r>
            <a:r>
              <a:rPr spc="70" dirty="0"/>
              <a:t>classroom</a:t>
            </a:r>
            <a:r>
              <a:rPr spc="-155" dirty="0"/>
              <a:t> </a:t>
            </a:r>
            <a:r>
              <a:rPr spc="50" dirty="0"/>
              <a:t>debate</a:t>
            </a:r>
            <a:r>
              <a:rPr spc="-165" dirty="0"/>
              <a:t> </a:t>
            </a:r>
            <a:r>
              <a:rPr spc="90" dirty="0"/>
              <a:t>on</a:t>
            </a:r>
            <a:r>
              <a:rPr spc="-155" dirty="0"/>
              <a:t> </a:t>
            </a:r>
            <a:r>
              <a:rPr spc="-45" dirty="0"/>
              <a:t>the</a:t>
            </a:r>
            <a:r>
              <a:rPr spc="-160" dirty="0"/>
              <a:t> </a:t>
            </a:r>
            <a:r>
              <a:rPr spc="45" dirty="0"/>
              <a:t>following  </a:t>
            </a:r>
            <a:r>
              <a:rPr spc="30" dirty="0"/>
              <a:t>proposition:</a:t>
            </a:r>
          </a:p>
          <a:p>
            <a:pPr marL="1042035" marR="741045" indent="-54610">
              <a:lnSpc>
                <a:spcPct val="80000"/>
              </a:lnSpc>
              <a:spcBef>
                <a:spcPts val="2875"/>
              </a:spcBef>
            </a:pPr>
            <a:r>
              <a:rPr sz="3700" spc="-85" dirty="0"/>
              <a:t>State </a:t>
            </a:r>
            <a:r>
              <a:rPr sz="3700" spc="130" dirty="0"/>
              <a:t>pension </a:t>
            </a:r>
            <a:r>
              <a:rPr sz="3700" spc="165" dirty="0"/>
              <a:t>age </a:t>
            </a:r>
            <a:r>
              <a:rPr sz="3700" spc="120" dirty="0"/>
              <a:t>should </a:t>
            </a:r>
            <a:r>
              <a:rPr sz="3700" spc="215" dirty="0"/>
              <a:t>be  </a:t>
            </a:r>
            <a:r>
              <a:rPr sz="3700" spc="80" dirty="0"/>
              <a:t>determined individually </a:t>
            </a:r>
            <a:r>
              <a:rPr sz="3700" spc="215" dirty="0"/>
              <a:t>by</a:t>
            </a:r>
            <a:r>
              <a:rPr sz="3700" spc="-780" dirty="0"/>
              <a:t> </a:t>
            </a:r>
            <a:r>
              <a:rPr sz="3700" spc="15" dirty="0"/>
              <a:t>a</a:t>
            </a:r>
            <a:endParaRPr sz="3700"/>
          </a:p>
          <a:p>
            <a:pPr marL="545465">
              <a:lnSpc>
                <a:spcPts val="3540"/>
              </a:lnSpc>
            </a:pPr>
            <a:r>
              <a:rPr sz="3700" spc="85" dirty="0"/>
              <a:t>medical </a:t>
            </a:r>
            <a:r>
              <a:rPr sz="3700" spc="5" dirty="0"/>
              <a:t>evaluation </a:t>
            </a:r>
            <a:r>
              <a:rPr sz="3700" dirty="0"/>
              <a:t>taken</a:t>
            </a:r>
            <a:r>
              <a:rPr sz="3700" spc="-800" dirty="0"/>
              <a:t> </a:t>
            </a:r>
            <a:r>
              <a:rPr sz="3700" spc="-90" dirty="0"/>
              <a:t>after </a:t>
            </a:r>
            <a:r>
              <a:rPr sz="3700" spc="-55" dirty="0"/>
              <a:t>65.</a:t>
            </a:r>
            <a:endParaRPr sz="3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850" y="248919"/>
            <a:ext cx="8540750" cy="1165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36710" y="3529390"/>
          <a:ext cx="7105650" cy="755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3300"/>
                <a:gridCol w="3543300"/>
              </a:tblGrid>
              <a:tr h="370840">
                <a:tc>
                  <a:txBody>
                    <a:bodyPr/>
                    <a:lstStyle/>
                    <a:p>
                      <a:pPr marL="11226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AFFIRMATIVE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NEGATIVE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6669" y="1775459"/>
            <a:ext cx="620014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105" dirty="0">
                <a:solidFill>
                  <a:srgbClr val="FFFFFF"/>
                </a:solidFill>
                <a:latin typeface="Georgia"/>
                <a:cs typeface="Georgia"/>
              </a:rPr>
              <a:t>Juveniles </a:t>
            </a:r>
            <a:r>
              <a:rPr sz="3200" b="1" spc="-110" dirty="0">
                <a:solidFill>
                  <a:srgbClr val="FFFFFF"/>
                </a:solidFill>
                <a:latin typeface="Georgia"/>
                <a:cs typeface="Georgia"/>
              </a:rPr>
              <a:t>should </a:t>
            </a:r>
            <a:r>
              <a:rPr sz="3200" b="1" spc="-30" dirty="0">
                <a:solidFill>
                  <a:srgbClr val="FFFFFF"/>
                </a:solidFill>
                <a:latin typeface="Georgia"/>
                <a:cs typeface="Georgia"/>
              </a:rPr>
              <a:t>be </a:t>
            </a:r>
            <a:r>
              <a:rPr sz="3200" b="1" spc="-100" dirty="0">
                <a:solidFill>
                  <a:srgbClr val="FFFFFF"/>
                </a:solidFill>
                <a:latin typeface="Georgia"/>
                <a:cs typeface="Georgia"/>
              </a:rPr>
              <a:t>tried </a:t>
            </a:r>
            <a:r>
              <a:rPr sz="3200" b="1" spc="-20" dirty="0">
                <a:solidFill>
                  <a:srgbClr val="FFFFFF"/>
                </a:solidFill>
                <a:latin typeface="Georgia"/>
                <a:cs typeface="Georgia"/>
              </a:rPr>
              <a:t>as  </a:t>
            </a:r>
            <a:r>
              <a:rPr sz="3200" b="1" spc="-80" dirty="0">
                <a:solidFill>
                  <a:srgbClr val="FFFFFF"/>
                </a:solidFill>
                <a:latin typeface="Georgia"/>
                <a:cs typeface="Georgia"/>
              </a:rPr>
              <a:t>adults </a:t>
            </a:r>
            <a:r>
              <a:rPr sz="3200" b="1" spc="-135" dirty="0">
                <a:solidFill>
                  <a:srgbClr val="FFFFFF"/>
                </a:solidFill>
                <a:latin typeface="Georgia"/>
                <a:cs typeface="Georgia"/>
              </a:rPr>
              <a:t>when </a:t>
            </a:r>
            <a:r>
              <a:rPr sz="3200" b="1" spc="-60" dirty="0">
                <a:solidFill>
                  <a:srgbClr val="FFFFFF"/>
                </a:solidFill>
                <a:latin typeface="Georgia"/>
                <a:cs typeface="Georgia"/>
              </a:rPr>
              <a:t>they </a:t>
            </a:r>
            <a:r>
              <a:rPr sz="3200" b="1" spc="-75" dirty="0">
                <a:solidFill>
                  <a:srgbClr val="FFFFFF"/>
                </a:solidFill>
                <a:latin typeface="Georgia"/>
                <a:cs typeface="Georgia"/>
              </a:rPr>
              <a:t>commit </a:t>
            </a:r>
            <a:r>
              <a:rPr sz="3200" b="1" spc="-95" dirty="0">
                <a:solidFill>
                  <a:srgbClr val="FFFFFF"/>
                </a:solidFill>
                <a:latin typeface="Georgia"/>
                <a:cs typeface="Georgia"/>
              </a:rPr>
              <a:t>adult  </a:t>
            </a:r>
            <a:r>
              <a:rPr sz="3200" b="1" spc="-20" dirty="0">
                <a:solidFill>
                  <a:srgbClr val="FFFFFF"/>
                </a:solidFill>
                <a:latin typeface="Georgia"/>
                <a:cs typeface="Georgia"/>
              </a:rPr>
              <a:t>crimes.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850" y="248919"/>
            <a:ext cx="8540750" cy="1165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36710" y="3510340"/>
          <a:ext cx="7105650" cy="755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3300"/>
                <a:gridCol w="3543300"/>
              </a:tblGrid>
              <a:tr h="370840">
                <a:tc>
                  <a:txBody>
                    <a:bodyPr/>
                    <a:lstStyle/>
                    <a:p>
                      <a:pPr marL="11226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AFFIRMATIVE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NEGATIVE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74469" y="1400809"/>
            <a:ext cx="6118860" cy="197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99900"/>
              </a:lnSpc>
              <a:spcBef>
                <a:spcPts val="100"/>
              </a:spcBef>
            </a:pPr>
            <a:r>
              <a:rPr sz="3200" spc="5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200" spc="-35" dirty="0">
                <a:solidFill>
                  <a:srgbClr val="FFFFFF"/>
                </a:solidFill>
                <a:latin typeface="Trebuchet MS"/>
                <a:cs typeface="Trebuchet MS"/>
              </a:rPr>
              <a:t>institution </a:t>
            </a:r>
            <a:r>
              <a:rPr sz="3200" spc="-7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3200" spc="100" dirty="0">
                <a:solidFill>
                  <a:srgbClr val="FFFFFF"/>
                </a:solidFill>
                <a:latin typeface="Trebuchet MS"/>
                <a:cs typeface="Trebuchet MS"/>
              </a:rPr>
              <a:t>marriage </a:t>
            </a:r>
            <a:r>
              <a:rPr sz="3200" spc="90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3200" spc="15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3200" spc="105" dirty="0">
                <a:solidFill>
                  <a:srgbClr val="FFFFFF"/>
                </a:solidFill>
                <a:latin typeface="Trebuchet MS"/>
                <a:cs typeface="Trebuchet MS"/>
              </a:rPr>
              <a:t>religious</a:t>
            </a:r>
            <a:r>
              <a:rPr sz="32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2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95" dirty="0">
                <a:solidFill>
                  <a:srgbClr val="FFFFFF"/>
                </a:solidFill>
                <a:latin typeface="Trebuchet MS"/>
                <a:cs typeface="Trebuchet MS"/>
              </a:rPr>
              <a:t>legal</a:t>
            </a:r>
            <a:r>
              <a:rPr sz="32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175" dirty="0">
                <a:solidFill>
                  <a:srgbClr val="FFFFFF"/>
                </a:solidFill>
                <a:latin typeface="Trebuchet MS"/>
                <a:cs typeface="Trebuchet MS"/>
              </a:rPr>
              <a:t>bond</a:t>
            </a:r>
            <a:r>
              <a:rPr sz="32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Trebuchet MS"/>
                <a:cs typeface="Trebuchet MS"/>
              </a:rPr>
              <a:t>may</a:t>
            </a:r>
            <a:r>
              <a:rPr sz="32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180" dirty="0">
                <a:solidFill>
                  <a:srgbClr val="FFFFFF"/>
                </a:solidFill>
                <a:latin typeface="Trebuchet MS"/>
                <a:cs typeface="Trebuchet MS"/>
              </a:rPr>
              <a:t>be  </a:t>
            </a:r>
            <a:r>
              <a:rPr sz="3200" spc="114" dirty="0">
                <a:solidFill>
                  <a:srgbClr val="FFFFFF"/>
                </a:solidFill>
                <a:latin typeface="Trebuchet MS"/>
                <a:cs typeface="Trebuchet MS"/>
              </a:rPr>
              <a:t>considered </a:t>
            </a:r>
            <a:r>
              <a:rPr sz="3200" spc="10" dirty="0">
                <a:solidFill>
                  <a:srgbClr val="FFFFFF"/>
                </a:solidFill>
                <a:latin typeface="Trebuchet MS"/>
                <a:cs typeface="Trebuchet MS"/>
              </a:rPr>
              <a:t>outdated </a:t>
            </a:r>
            <a:r>
              <a:rPr sz="3200" spc="5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3200" spc="25" dirty="0">
                <a:solidFill>
                  <a:srgbClr val="FFFFFF"/>
                </a:solidFill>
                <a:latin typeface="Trebuchet MS"/>
                <a:cs typeface="Trebuchet MS"/>
              </a:rPr>
              <a:t>today’s  </a:t>
            </a:r>
            <a:r>
              <a:rPr sz="3200" spc="15" dirty="0">
                <a:solidFill>
                  <a:srgbClr val="FFFFFF"/>
                </a:solidFill>
                <a:latin typeface="Trebuchet MS"/>
                <a:cs typeface="Trebuchet MS"/>
              </a:rPr>
              <a:t>society.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3475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DEBATE</a:t>
            </a:r>
            <a:r>
              <a:rPr spc="-385" dirty="0"/>
              <a:t> </a:t>
            </a:r>
            <a:r>
              <a:rPr spc="60" dirty="0"/>
              <a:t>PROPOSITION</a:t>
            </a:r>
            <a:r>
              <a:rPr spc="-785" dirty="0"/>
              <a:t> </a:t>
            </a:r>
            <a:r>
              <a:rPr spc="844" dirty="0"/>
              <a:t>3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20480" y="3926900"/>
          <a:ext cx="7509509" cy="1151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5229"/>
                <a:gridCol w="3745229"/>
              </a:tblGrid>
              <a:tr h="316230">
                <a:tc>
                  <a:txBody>
                    <a:bodyPr/>
                    <a:lstStyle/>
                    <a:p>
                      <a:pPr marL="1224280">
                        <a:lnSpc>
                          <a:spcPts val="207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AFFIRMATIVE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7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NEGATIVE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407160" y="1662429"/>
            <a:ext cx="618934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2800" spc="-65" dirty="0">
                <a:solidFill>
                  <a:srgbClr val="FFFFFF"/>
                </a:solidFill>
                <a:latin typeface="Trebuchet MS"/>
                <a:cs typeface="Trebuchet MS"/>
              </a:rPr>
              <a:t>State </a:t>
            </a:r>
            <a:r>
              <a:rPr sz="2800" spc="95" dirty="0">
                <a:solidFill>
                  <a:srgbClr val="FFFFFF"/>
                </a:solidFill>
                <a:latin typeface="Trebuchet MS"/>
                <a:cs typeface="Trebuchet MS"/>
              </a:rPr>
              <a:t>pension </a:t>
            </a:r>
            <a:r>
              <a:rPr sz="2800" spc="145" dirty="0">
                <a:solidFill>
                  <a:srgbClr val="FFFFFF"/>
                </a:solidFill>
                <a:latin typeface="Trebuchet MS"/>
                <a:cs typeface="Trebuchet MS"/>
              </a:rPr>
              <a:t>age </a:t>
            </a:r>
            <a:r>
              <a:rPr sz="2800" spc="90" dirty="0">
                <a:solidFill>
                  <a:srgbClr val="FFFFFF"/>
                </a:solidFill>
                <a:latin typeface="Trebuchet MS"/>
                <a:cs typeface="Trebuchet MS"/>
              </a:rPr>
              <a:t>should </a:t>
            </a:r>
            <a:r>
              <a:rPr sz="2800" spc="160" dirty="0">
                <a:solidFill>
                  <a:srgbClr val="FFFFFF"/>
                </a:solidFill>
                <a:latin typeface="Trebuchet MS"/>
                <a:cs typeface="Trebuchet MS"/>
              </a:rPr>
              <a:t>be  </a:t>
            </a:r>
            <a:r>
              <a:rPr sz="2800" spc="55" dirty="0">
                <a:solidFill>
                  <a:srgbClr val="FFFFFF"/>
                </a:solidFill>
                <a:latin typeface="Trebuchet MS"/>
                <a:cs typeface="Trebuchet MS"/>
              </a:rPr>
              <a:t>determined</a:t>
            </a:r>
            <a:r>
              <a:rPr sz="28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Trebuchet MS"/>
                <a:cs typeface="Trebuchet MS"/>
              </a:rPr>
              <a:t>individually</a:t>
            </a:r>
            <a:r>
              <a:rPr sz="28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225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28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Trebuchet MS"/>
                <a:cs typeface="Trebuchet MS"/>
              </a:rPr>
              <a:t>medical  </a:t>
            </a:r>
            <a:r>
              <a:rPr sz="2800" spc="15" dirty="0">
                <a:solidFill>
                  <a:srgbClr val="FFFFFF"/>
                </a:solidFill>
                <a:latin typeface="Trebuchet MS"/>
                <a:cs typeface="Trebuchet MS"/>
              </a:rPr>
              <a:t>evaluation taken </a:t>
            </a:r>
            <a:r>
              <a:rPr sz="2800" spc="-65" dirty="0">
                <a:solidFill>
                  <a:srgbClr val="FFFFFF"/>
                </a:solidFill>
                <a:latin typeface="Trebuchet MS"/>
                <a:cs typeface="Trebuchet MS"/>
              </a:rPr>
              <a:t>after</a:t>
            </a:r>
            <a:r>
              <a:rPr sz="2800" spc="-48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Trebuchet MS"/>
                <a:cs typeface="Trebuchet MS"/>
              </a:rPr>
              <a:t>65.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739" y="132079"/>
            <a:ext cx="8912860" cy="6659880"/>
            <a:chOff x="78739" y="132079"/>
            <a:chExt cx="8912860" cy="6659880"/>
          </a:xfrm>
        </p:grpSpPr>
        <p:sp>
          <p:nvSpPr>
            <p:cNvPr id="3" name="object 3"/>
            <p:cNvSpPr/>
            <p:nvPr/>
          </p:nvSpPr>
          <p:spPr>
            <a:xfrm>
              <a:off x="450849" y="248919"/>
              <a:ext cx="8540750" cy="1165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739" y="1560829"/>
              <a:ext cx="8436610" cy="52311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850" y="248919"/>
            <a:ext cx="8540750" cy="1165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3240" y="1587500"/>
            <a:ext cx="7653020" cy="84836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17500" marR="17780" indent="-292100">
              <a:lnSpc>
                <a:spcPct val="80000"/>
              </a:lnSpc>
              <a:spcBef>
                <a:spcPts val="820"/>
              </a:spcBef>
            </a:pPr>
            <a:r>
              <a:rPr sz="3150" spc="592" baseline="14550" dirty="0">
                <a:solidFill>
                  <a:srgbClr val="71A275"/>
                </a:solidFill>
              </a:rPr>
              <a:t></a:t>
            </a:r>
            <a:r>
              <a:rPr sz="3150" spc="-240" baseline="14550" dirty="0">
                <a:solidFill>
                  <a:srgbClr val="71A275"/>
                </a:solidFill>
              </a:rPr>
              <a:t> </a:t>
            </a:r>
            <a:r>
              <a:rPr sz="3000" spc="165" dirty="0">
                <a:solidFill>
                  <a:srgbClr val="FFFFFF"/>
                </a:solidFill>
                <a:latin typeface="Trebuchet MS"/>
                <a:cs typeface="Trebuchet MS"/>
              </a:rPr>
              <a:t>When</a:t>
            </a:r>
            <a:r>
              <a:rPr sz="30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35" dirty="0">
                <a:solidFill>
                  <a:srgbClr val="FFFFFF"/>
                </a:solidFill>
                <a:latin typeface="Trebuchet MS"/>
                <a:cs typeface="Trebuchet MS"/>
              </a:rPr>
              <a:t>debating,</a:t>
            </a:r>
            <a:r>
              <a:rPr sz="3000" spc="-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10" dirty="0">
                <a:solidFill>
                  <a:srgbClr val="FFFFFF"/>
                </a:solidFill>
                <a:latin typeface="Trebuchet MS"/>
                <a:cs typeface="Trebuchet MS"/>
              </a:rPr>
              <a:t>teams</a:t>
            </a:r>
            <a:r>
              <a:rPr sz="30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70" dirty="0">
                <a:solidFill>
                  <a:srgbClr val="FFFFFF"/>
                </a:solidFill>
                <a:latin typeface="Trebuchet MS"/>
                <a:cs typeface="Trebuchet MS"/>
              </a:rPr>
              <a:t>explore</a:t>
            </a:r>
            <a:r>
              <a:rPr sz="3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rebuchet MS"/>
                <a:cs typeface="Trebuchet MS"/>
              </a:rPr>
              <a:t>arguments  </a:t>
            </a:r>
            <a:r>
              <a:rPr sz="30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3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9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0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45" dirty="0">
                <a:solidFill>
                  <a:srgbClr val="FFFFFF"/>
                </a:solidFill>
                <a:latin typeface="Trebuchet MS"/>
                <a:cs typeface="Trebuchet MS"/>
              </a:rPr>
              <a:t>against</a:t>
            </a:r>
            <a:r>
              <a:rPr sz="3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1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50" dirty="0">
                <a:solidFill>
                  <a:srgbClr val="FFFFFF"/>
                </a:solidFill>
                <a:latin typeface="Trebuchet MS"/>
                <a:cs typeface="Trebuchet MS"/>
              </a:rPr>
              <a:t>specific</a:t>
            </a:r>
            <a:r>
              <a:rPr sz="30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55" dirty="0">
                <a:solidFill>
                  <a:srgbClr val="FFFFFF"/>
                </a:solidFill>
                <a:latin typeface="Trebuchet MS"/>
                <a:cs typeface="Trebuchet MS"/>
              </a:rPr>
              <a:t>proposition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3240" y="2470150"/>
            <a:ext cx="7728584" cy="37719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17500" marR="17780" indent="-292100">
              <a:lnSpc>
                <a:spcPct val="80000"/>
              </a:lnSpc>
              <a:spcBef>
                <a:spcPts val="820"/>
              </a:spcBef>
              <a:buClr>
                <a:srgbClr val="71A275"/>
              </a:buClr>
              <a:buSzPct val="70000"/>
              <a:buFont typeface="Arial"/>
              <a:buChar char=""/>
              <a:tabLst>
                <a:tab pos="317500" algn="l"/>
              </a:tabLst>
            </a:pPr>
            <a:r>
              <a:rPr sz="3000" spc="100" dirty="0">
                <a:solidFill>
                  <a:srgbClr val="FFFFFF"/>
                </a:solidFill>
                <a:latin typeface="Trebuchet MS"/>
                <a:cs typeface="Trebuchet MS"/>
              </a:rPr>
              <a:t>Debating</a:t>
            </a:r>
            <a:r>
              <a:rPr sz="3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55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3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175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30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50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30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Trebuchet MS"/>
                <a:cs typeface="Trebuchet MS"/>
              </a:rPr>
              <a:t>effective</a:t>
            </a:r>
            <a:r>
              <a:rPr sz="3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9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Trebuchet MS"/>
                <a:cs typeface="Trebuchet MS"/>
              </a:rPr>
              <a:t>practical  </a:t>
            </a:r>
            <a:r>
              <a:rPr sz="3000" spc="95" dirty="0">
                <a:solidFill>
                  <a:srgbClr val="FFFFFF"/>
                </a:solidFill>
                <a:latin typeface="Trebuchet MS"/>
                <a:cs typeface="Trebuchet MS"/>
              </a:rPr>
              <a:t>learning</a:t>
            </a:r>
            <a:r>
              <a:rPr sz="30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rebuchet MS"/>
                <a:cs typeface="Trebuchet MS"/>
              </a:rPr>
              <a:t>tool</a:t>
            </a:r>
            <a:endParaRPr sz="3000">
              <a:latin typeface="Trebuchet MS"/>
              <a:cs typeface="Trebuchet MS"/>
            </a:endParaRPr>
          </a:p>
          <a:p>
            <a:pPr marL="317500" marR="60325" indent="-292100">
              <a:lnSpc>
                <a:spcPct val="79700"/>
              </a:lnSpc>
              <a:spcBef>
                <a:spcPts val="1210"/>
              </a:spcBef>
              <a:buClr>
                <a:srgbClr val="71A275"/>
              </a:buClr>
              <a:buSzPct val="70000"/>
              <a:buFont typeface="Arial"/>
              <a:buChar char=""/>
              <a:tabLst>
                <a:tab pos="317500" algn="l"/>
              </a:tabLst>
            </a:pPr>
            <a:r>
              <a:rPr sz="3000" spc="100" dirty="0">
                <a:solidFill>
                  <a:srgbClr val="FFFFFF"/>
                </a:solidFill>
                <a:latin typeface="Trebuchet MS"/>
                <a:cs typeface="Trebuchet MS"/>
              </a:rPr>
              <a:t>Debating </a:t>
            </a:r>
            <a:r>
              <a:rPr sz="3000" spc="30" dirty="0">
                <a:solidFill>
                  <a:srgbClr val="FFFFFF"/>
                </a:solidFill>
                <a:latin typeface="Trebuchet MS"/>
                <a:cs typeface="Trebuchet MS"/>
              </a:rPr>
              <a:t>allows </a:t>
            </a:r>
            <a:r>
              <a:rPr sz="3000" spc="45" dirty="0">
                <a:solidFill>
                  <a:srgbClr val="FFFFFF"/>
                </a:solidFill>
                <a:latin typeface="Trebuchet MS"/>
                <a:cs typeface="Trebuchet MS"/>
              </a:rPr>
              <a:t>several</a:t>
            </a:r>
            <a:r>
              <a:rPr sz="3000" spc="-6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Trebuchet MS"/>
                <a:cs typeface="Trebuchet MS"/>
              </a:rPr>
              <a:t>different </a:t>
            </a:r>
            <a:r>
              <a:rPr sz="3000" spc="-45" dirty="0">
                <a:solidFill>
                  <a:srgbClr val="FFFFFF"/>
                </a:solidFill>
                <a:latin typeface="Trebuchet MS"/>
                <a:cs typeface="Trebuchet MS"/>
              </a:rPr>
              <a:t>qualities  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3000" spc="45" dirty="0">
                <a:solidFill>
                  <a:srgbClr val="FFFFFF"/>
                </a:solidFill>
                <a:latin typeface="Trebuchet MS"/>
                <a:cs typeface="Trebuchet MS"/>
              </a:rPr>
              <a:t>emerge,</a:t>
            </a:r>
            <a:r>
              <a:rPr sz="3000" spc="-4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95" dirty="0">
                <a:solidFill>
                  <a:srgbClr val="FFFFFF"/>
                </a:solidFill>
                <a:latin typeface="Trebuchet MS"/>
                <a:cs typeface="Trebuchet MS"/>
              </a:rPr>
              <a:t>including</a:t>
            </a:r>
            <a:endParaRPr sz="3000">
              <a:latin typeface="Trebuchet MS"/>
              <a:cs typeface="Trebuchet MS"/>
            </a:endParaRPr>
          </a:p>
          <a:p>
            <a:pPr marL="847090" lvl="1" indent="-190500">
              <a:lnSpc>
                <a:spcPct val="100000"/>
              </a:lnSpc>
              <a:spcBef>
                <a:spcPts val="700"/>
              </a:spcBef>
              <a:buClr>
                <a:srgbClr val="A7CCD6"/>
              </a:buClr>
              <a:buFont typeface="Arial"/>
              <a:buChar char=""/>
              <a:tabLst>
                <a:tab pos="847090" algn="l"/>
              </a:tabLst>
            </a:pPr>
            <a:r>
              <a:rPr sz="2100" spc="30" dirty="0">
                <a:solidFill>
                  <a:srgbClr val="FFFFFF"/>
                </a:solidFill>
                <a:latin typeface="Trebuchet MS"/>
                <a:cs typeface="Trebuchet MS"/>
              </a:rPr>
              <a:t>collecting </a:t>
            </a:r>
            <a:r>
              <a:rPr sz="2100" spc="6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100" spc="60" dirty="0">
                <a:solidFill>
                  <a:srgbClr val="FFFFFF"/>
                </a:solidFill>
                <a:latin typeface="Trebuchet MS"/>
                <a:cs typeface="Trebuchet MS"/>
              </a:rPr>
              <a:t>organizing</a:t>
            </a:r>
            <a:r>
              <a:rPr sz="2100" spc="-4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25" dirty="0">
                <a:solidFill>
                  <a:srgbClr val="FFFFFF"/>
                </a:solidFill>
                <a:latin typeface="Trebuchet MS"/>
                <a:cs typeface="Trebuchet MS"/>
              </a:rPr>
              <a:t>ideas,</a:t>
            </a:r>
            <a:endParaRPr sz="2100">
              <a:latin typeface="Trebuchet MS"/>
              <a:cs typeface="Trebuchet MS"/>
            </a:endParaRPr>
          </a:p>
          <a:p>
            <a:pPr marL="847090" lvl="1" indent="-190500">
              <a:lnSpc>
                <a:spcPct val="100000"/>
              </a:lnSpc>
              <a:spcBef>
                <a:spcPts val="690"/>
              </a:spcBef>
              <a:buClr>
                <a:srgbClr val="A7CCD6"/>
              </a:buClr>
              <a:buFont typeface="Arial"/>
              <a:buChar char=""/>
              <a:tabLst>
                <a:tab pos="847090" algn="l"/>
              </a:tabLst>
            </a:pPr>
            <a:r>
              <a:rPr sz="2100" spc="20" dirty="0">
                <a:solidFill>
                  <a:srgbClr val="FFFFFF"/>
                </a:solidFill>
                <a:latin typeface="Trebuchet MS"/>
                <a:cs typeface="Trebuchet MS"/>
              </a:rPr>
              <a:t>evaluating</a:t>
            </a:r>
            <a:r>
              <a:rPr sz="21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25" dirty="0">
                <a:solidFill>
                  <a:srgbClr val="FFFFFF"/>
                </a:solidFill>
                <a:latin typeface="Trebuchet MS"/>
                <a:cs typeface="Trebuchet MS"/>
              </a:rPr>
              <a:t>ideas,</a:t>
            </a:r>
            <a:endParaRPr sz="2100">
              <a:latin typeface="Trebuchet MS"/>
              <a:cs typeface="Trebuchet MS"/>
            </a:endParaRPr>
          </a:p>
          <a:p>
            <a:pPr marL="847090" lvl="1" indent="-190500">
              <a:lnSpc>
                <a:spcPct val="100000"/>
              </a:lnSpc>
              <a:spcBef>
                <a:spcPts val="700"/>
              </a:spcBef>
              <a:buClr>
                <a:srgbClr val="A7CCD6"/>
              </a:buClr>
              <a:buFont typeface="Arial"/>
              <a:buChar char=""/>
              <a:tabLst>
                <a:tab pos="847090" algn="l"/>
              </a:tabLst>
            </a:pPr>
            <a:r>
              <a:rPr sz="2100" spc="90" dirty="0">
                <a:solidFill>
                  <a:srgbClr val="FFFFFF"/>
                </a:solidFill>
                <a:latin typeface="Trebuchet MS"/>
                <a:cs typeface="Trebuchet MS"/>
              </a:rPr>
              <a:t>seeing</a:t>
            </a:r>
            <a:r>
              <a:rPr sz="21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50" dirty="0">
                <a:solidFill>
                  <a:srgbClr val="FFFFFF"/>
                </a:solidFill>
                <a:latin typeface="Trebuchet MS"/>
                <a:cs typeface="Trebuchet MS"/>
              </a:rPr>
              <a:t>logical</a:t>
            </a:r>
            <a:r>
              <a:rPr sz="21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35" dirty="0">
                <a:solidFill>
                  <a:srgbClr val="FFFFFF"/>
                </a:solidFill>
                <a:latin typeface="Trebuchet MS"/>
                <a:cs typeface="Trebuchet MS"/>
              </a:rPr>
              <a:t>connections</a:t>
            </a:r>
            <a:r>
              <a:rPr sz="21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30" dirty="0">
                <a:solidFill>
                  <a:srgbClr val="FFFFFF"/>
                </a:solidFill>
                <a:latin typeface="Trebuchet MS"/>
                <a:cs typeface="Trebuchet MS"/>
              </a:rPr>
              <a:t>between</a:t>
            </a:r>
            <a:r>
              <a:rPr sz="21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25" dirty="0">
                <a:solidFill>
                  <a:srgbClr val="FFFFFF"/>
                </a:solidFill>
                <a:latin typeface="Trebuchet MS"/>
                <a:cs typeface="Trebuchet MS"/>
              </a:rPr>
              <a:t>ideas,</a:t>
            </a:r>
            <a:endParaRPr sz="2100">
              <a:latin typeface="Trebuchet MS"/>
              <a:cs typeface="Trebuchet MS"/>
            </a:endParaRPr>
          </a:p>
          <a:p>
            <a:pPr marL="847090" lvl="1" indent="-190500">
              <a:lnSpc>
                <a:spcPct val="100000"/>
              </a:lnSpc>
              <a:spcBef>
                <a:spcPts val="690"/>
              </a:spcBef>
              <a:buClr>
                <a:srgbClr val="A7CCD6"/>
              </a:buClr>
              <a:buFont typeface="Arial"/>
              <a:buChar char=""/>
              <a:tabLst>
                <a:tab pos="847090" algn="l"/>
              </a:tabLst>
            </a:pPr>
            <a:r>
              <a:rPr sz="2100" spc="50" dirty="0">
                <a:solidFill>
                  <a:srgbClr val="FFFFFF"/>
                </a:solidFill>
                <a:latin typeface="Trebuchet MS"/>
                <a:cs typeface="Trebuchet MS"/>
              </a:rPr>
              <a:t>adapting</a:t>
            </a:r>
            <a:r>
              <a:rPr sz="21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6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1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40" dirty="0">
                <a:solidFill>
                  <a:srgbClr val="FFFFFF"/>
                </a:solidFill>
                <a:latin typeface="Trebuchet MS"/>
                <a:cs typeface="Trebuchet MS"/>
              </a:rPr>
              <a:t>new</a:t>
            </a:r>
            <a:r>
              <a:rPr sz="21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FFFFFF"/>
                </a:solidFill>
                <a:latin typeface="Trebuchet MS"/>
                <a:cs typeface="Trebuchet MS"/>
              </a:rPr>
              <a:t>situations</a:t>
            </a:r>
            <a:r>
              <a:rPr sz="21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65" dirty="0">
                <a:solidFill>
                  <a:srgbClr val="FFFFFF"/>
                </a:solidFill>
                <a:latin typeface="Trebuchet MS"/>
                <a:cs typeface="Trebuchet MS"/>
              </a:rPr>
              <a:t>quickly</a:t>
            </a:r>
            <a:r>
              <a:rPr sz="21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6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1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45" dirty="0">
                <a:solidFill>
                  <a:srgbClr val="FFFFFF"/>
                </a:solidFill>
                <a:latin typeface="Trebuchet MS"/>
                <a:cs typeface="Trebuchet MS"/>
              </a:rPr>
              <a:t>efficiently,</a:t>
            </a:r>
            <a:r>
              <a:rPr sz="21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6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endParaRPr sz="2100">
              <a:latin typeface="Trebuchet MS"/>
              <a:cs typeface="Trebuchet MS"/>
            </a:endParaRPr>
          </a:p>
          <a:p>
            <a:pPr marL="847090" lvl="1" indent="-190500">
              <a:lnSpc>
                <a:spcPct val="100000"/>
              </a:lnSpc>
              <a:spcBef>
                <a:spcPts val="690"/>
              </a:spcBef>
              <a:buClr>
                <a:srgbClr val="A7CCD6"/>
              </a:buClr>
              <a:buFont typeface="Arial"/>
              <a:buChar char=""/>
              <a:tabLst>
                <a:tab pos="847090" algn="l"/>
              </a:tabLst>
            </a:pPr>
            <a:r>
              <a:rPr sz="2100" spc="95" dirty="0">
                <a:solidFill>
                  <a:srgbClr val="FFFFFF"/>
                </a:solidFill>
                <a:latin typeface="Trebuchet MS"/>
                <a:cs typeface="Trebuchet MS"/>
              </a:rPr>
              <a:t>speaking</a:t>
            </a:r>
            <a:r>
              <a:rPr sz="21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20" dirty="0">
                <a:solidFill>
                  <a:srgbClr val="FFFFFF"/>
                </a:solidFill>
                <a:latin typeface="Trebuchet MS"/>
                <a:cs typeface="Trebuchet MS"/>
              </a:rPr>
              <a:t>persuasively.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850" y="248919"/>
            <a:ext cx="8540750" cy="1165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3504" rIns="0" bIns="0" rtlCol="0">
            <a:spAutoFit/>
          </a:bodyPr>
          <a:lstStyle/>
          <a:p>
            <a:pPr marL="291465" marR="17780" indent="-292100">
              <a:lnSpc>
                <a:spcPct val="110000"/>
              </a:lnSpc>
              <a:spcBef>
                <a:spcPts val="105"/>
              </a:spcBef>
            </a:pPr>
            <a:r>
              <a:rPr sz="2850" spc="517" baseline="14619" dirty="0">
                <a:solidFill>
                  <a:srgbClr val="71A275"/>
                </a:solidFill>
                <a:latin typeface="Arial"/>
                <a:cs typeface="Arial"/>
              </a:rPr>
              <a:t> </a:t>
            </a:r>
            <a:r>
              <a:rPr sz="2700" spc="210" dirty="0"/>
              <a:t>As </a:t>
            </a:r>
            <a:r>
              <a:rPr sz="2700" spc="-35" dirty="0"/>
              <a:t>the </a:t>
            </a:r>
            <a:r>
              <a:rPr sz="2700" spc="65" dirty="0"/>
              <a:t>audience </a:t>
            </a:r>
            <a:r>
              <a:rPr sz="2700" spc="80" dirty="0"/>
              <a:t>is </a:t>
            </a:r>
            <a:r>
              <a:rPr sz="2700" spc="40" dirty="0"/>
              <a:t>acting </a:t>
            </a:r>
            <a:r>
              <a:rPr sz="2700" spc="75" dirty="0"/>
              <a:t>as </a:t>
            </a:r>
            <a:r>
              <a:rPr sz="2700" spc="10" dirty="0"/>
              <a:t>a </a:t>
            </a:r>
            <a:r>
              <a:rPr sz="2700" spc="75" dirty="0"/>
              <a:t>judge </a:t>
            </a:r>
            <a:r>
              <a:rPr sz="2700" spc="45" dirty="0"/>
              <a:t>in </a:t>
            </a:r>
            <a:r>
              <a:rPr sz="2700" spc="-35" dirty="0"/>
              <a:t>the  </a:t>
            </a:r>
            <a:r>
              <a:rPr sz="2700" dirty="0"/>
              <a:t>debate,</a:t>
            </a:r>
            <a:r>
              <a:rPr sz="2700" spc="-365" dirty="0"/>
              <a:t> </a:t>
            </a:r>
            <a:r>
              <a:rPr sz="2700" spc="-35" dirty="0"/>
              <a:t>the</a:t>
            </a:r>
            <a:r>
              <a:rPr sz="2700" spc="-145" dirty="0"/>
              <a:t> </a:t>
            </a:r>
            <a:r>
              <a:rPr sz="2700" spc="60" dirty="0"/>
              <a:t>debaters</a:t>
            </a:r>
            <a:r>
              <a:rPr sz="2700" spc="-140" dirty="0"/>
              <a:t> </a:t>
            </a:r>
            <a:r>
              <a:rPr sz="2700" spc="85" dirty="0"/>
              <a:t>should</a:t>
            </a:r>
            <a:r>
              <a:rPr sz="2700" spc="-145" dirty="0"/>
              <a:t> </a:t>
            </a:r>
            <a:r>
              <a:rPr sz="2700" spc="80" dirty="0"/>
              <a:t>remember</a:t>
            </a:r>
            <a:r>
              <a:rPr sz="2700" spc="-135" dirty="0"/>
              <a:t> </a:t>
            </a:r>
            <a:r>
              <a:rPr sz="2700" spc="10" dirty="0"/>
              <a:t>a</a:t>
            </a:r>
            <a:r>
              <a:rPr sz="2700" spc="-150" dirty="0"/>
              <a:t> </a:t>
            </a:r>
            <a:r>
              <a:rPr sz="2700" spc="-15" dirty="0"/>
              <a:t>few  </a:t>
            </a:r>
            <a:r>
              <a:rPr sz="2700" spc="25" dirty="0"/>
              <a:t>rules: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7130" y="3219450"/>
            <a:ext cx="7394575" cy="295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0"/>
              </a:spcBef>
              <a:buClr>
                <a:srgbClr val="A7CCD6"/>
              </a:buClr>
              <a:buFont typeface="Arial"/>
              <a:buChar char=""/>
              <a:tabLst>
                <a:tab pos="203200" algn="l"/>
              </a:tabLst>
            </a:pPr>
            <a:r>
              <a:rPr sz="2000" spc="4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Trebuchet MS"/>
                <a:cs typeface="Trebuchet MS"/>
              </a:rPr>
              <a:t>debater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Trebuchet MS"/>
                <a:cs typeface="Trebuchet MS"/>
              </a:rPr>
              <a:t>should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25" dirty="0">
                <a:solidFill>
                  <a:srgbClr val="FFFFFF"/>
                </a:solidFill>
                <a:latin typeface="Georgia"/>
                <a:cs typeface="Georgia"/>
              </a:rPr>
              <a:t>not</a:t>
            </a:r>
            <a:r>
              <a:rPr sz="2000" b="1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Trebuchet MS"/>
                <a:cs typeface="Trebuchet MS"/>
              </a:rPr>
              <a:t>deliver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too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Trebuchet MS"/>
                <a:cs typeface="Trebuchet MS"/>
              </a:rPr>
              <a:t>many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facts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Trebuchet MS"/>
                <a:cs typeface="Trebuchet MS"/>
              </a:rPr>
              <a:t>short</a:t>
            </a:r>
            <a:r>
              <a:rPr sz="20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time.</a:t>
            </a:r>
            <a:endParaRPr sz="2000">
              <a:latin typeface="Trebuchet MS"/>
              <a:cs typeface="Trebuchet MS"/>
            </a:endParaRPr>
          </a:p>
          <a:p>
            <a:pPr marL="203200" marR="232410" indent="-190500">
              <a:lnSpc>
                <a:spcPct val="110000"/>
              </a:lnSpc>
              <a:spcBef>
                <a:spcPts val="1200"/>
              </a:spcBef>
              <a:buClr>
                <a:srgbClr val="A7CCD6"/>
              </a:buClr>
              <a:buFont typeface="Arial"/>
              <a:buChar char=""/>
              <a:tabLst>
                <a:tab pos="203200" algn="l"/>
              </a:tabLst>
            </a:pPr>
            <a:r>
              <a:rPr sz="2000" spc="4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Trebuchet MS"/>
                <a:cs typeface="Trebuchet MS"/>
              </a:rPr>
              <a:t>debater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Trebuchet MS"/>
                <a:cs typeface="Trebuchet MS"/>
              </a:rPr>
              <a:t>should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Trebuchet MS"/>
                <a:cs typeface="Trebuchet MS"/>
              </a:rPr>
              <a:t>present</a:t>
            </a:r>
            <a:r>
              <a:rPr sz="20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information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Trebuchet MS"/>
                <a:cs typeface="Trebuchet MS"/>
              </a:rPr>
              <a:t>audience  </a:t>
            </a:r>
            <a:r>
              <a:rPr sz="2000" spc="60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Trebuchet MS"/>
                <a:cs typeface="Trebuchet MS"/>
              </a:rPr>
              <a:t>completed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work,</a:t>
            </a:r>
            <a:r>
              <a:rPr sz="20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not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Trebuchet MS"/>
                <a:cs typeface="Trebuchet MS"/>
              </a:rPr>
              <a:t>short</a:t>
            </a:r>
            <a:r>
              <a:rPr sz="20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facts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Trebuchet MS"/>
                <a:cs typeface="Trebuchet MS"/>
              </a:rPr>
              <a:t>glued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together.</a:t>
            </a:r>
            <a:endParaRPr sz="2000">
              <a:latin typeface="Trebuchet MS"/>
              <a:cs typeface="Trebuchet MS"/>
            </a:endParaRPr>
          </a:p>
          <a:p>
            <a:pPr marL="203200" marR="380365" indent="-190500">
              <a:lnSpc>
                <a:spcPct val="110000"/>
              </a:lnSpc>
              <a:spcBef>
                <a:spcPts val="1190"/>
              </a:spcBef>
              <a:buClr>
                <a:srgbClr val="A7CCD6"/>
              </a:buClr>
              <a:buFont typeface="Arial"/>
              <a:buChar char=""/>
              <a:tabLst>
                <a:tab pos="203200" algn="l"/>
              </a:tabLst>
            </a:pPr>
            <a:r>
              <a:rPr sz="2000" spc="4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Trebuchet MS"/>
                <a:cs typeface="Trebuchet MS"/>
              </a:rPr>
              <a:t>language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Trebuchet MS"/>
                <a:cs typeface="Trebuchet MS"/>
              </a:rPr>
              <a:t>used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Trebuchet MS"/>
                <a:cs typeface="Trebuchet MS"/>
              </a:rPr>
              <a:t>debate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rebuchet MS"/>
                <a:cs typeface="Trebuchet MS"/>
              </a:rPr>
              <a:t>must</a:t>
            </a:r>
            <a:r>
              <a:rPr sz="20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Trebuchet MS"/>
                <a:cs typeface="Trebuchet MS"/>
              </a:rPr>
              <a:t>intelligible,</a:t>
            </a:r>
            <a:r>
              <a:rPr sz="20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free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Trebuchet MS"/>
                <a:cs typeface="Trebuchet MS"/>
              </a:rPr>
              <a:t>of  </a:t>
            </a:r>
            <a:r>
              <a:rPr sz="2000" spc="30" dirty="0">
                <a:solidFill>
                  <a:srgbClr val="FFFFFF"/>
                </a:solidFill>
                <a:latin typeface="Trebuchet MS"/>
                <a:cs typeface="Trebuchet MS"/>
              </a:rPr>
              <a:t>jargon </a:t>
            </a:r>
            <a:r>
              <a:rPr sz="2000" spc="6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0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Trebuchet MS"/>
                <a:cs typeface="Trebuchet MS"/>
              </a:rPr>
              <a:t>clichés.</a:t>
            </a:r>
            <a:endParaRPr sz="2000">
              <a:latin typeface="Trebuchet MS"/>
              <a:cs typeface="Trebuchet MS"/>
            </a:endParaRPr>
          </a:p>
          <a:p>
            <a:pPr marL="203200" indent="-190500">
              <a:lnSpc>
                <a:spcPct val="100000"/>
              </a:lnSpc>
              <a:spcBef>
                <a:spcPts val="1440"/>
              </a:spcBef>
              <a:buClr>
                <a:srgbClr val="A7CCD6"/>
              </a:buClr>
              <a:buFont typeface="Arial"/>
              <a:buChar char=""/>
              <a:tabLst>
                <a:tab pos="203200" algn="l"/>
              </a:tabLst>
            </a:pPr>
            <a:r>
              <a:rPr sz="2000" spc="4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Trebuchet MS"/>
                <a:cs typeface="Trebuchet MS"/>
              </a:rPr>
              <a:t>speech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rebuchet MS"/>
                <a:cs typeface="Trebuchet MS"/>
              </a:rPr>
              <a:t>must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clear,</a:t>
            </a:r>
            <a:r>
              <a:rPr sz="20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Trebuchet MS"/>
                <a:cs typeface="Trebuchet MS"/>
              </a:rPr>
              <a:t>well-organized,</a:t>
            </a:r>
            <a:r>
              <a:rPr sz="20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000" spc="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rebuchet MS"/>
                <a:cs typeface="Trebuchet MS"/>
              </a:rPr>
              <a:t>informative</a:t>
            </a:r>
            <a:endParaRPr sz="2000">
              <a:latin typeface="Trebuchet MS"/>
              <a:cs typeface="Trebuchet MS"/>
            </a:endParaRPr>
          </a:p>
          <a:p>
            <a:pPr marL="203200" indent="-190500">
              <a:lnSpc>
                <a:spcPct val="100000"/>
              </a:lnSpc>
              <a:spcBef>
                <a:spcPts val="1440"/>
              </a:spcBef>
              <a:buClr>
                <a:srgbClr val="A7CCD6"/>
              </a:buClr>
              <a:buFont typeface="Arial"/>
              <a:buChar char=""/>
              <a:tabLst>
                <a:tab pos="203200" algn="l"/>
              </a:tabLst>
            </a:pPr>
            <a:r>
              <a:rPr sz="2000" spc="135" dirty="0">
                <a:solidFill>
                  <a:srgbClr val="FFFFFF"/>
                </a:solidFill>
                <a:latin typeface="Trebuchet MS"/>
                <a:cs typeface="Trebuchet MS"/>
              </a:rPr>
              <a:t>Good</a:t>
            </a:r>
            <a:r>
              <a:rPr sz="20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Trebuchet MS"/>
                <a:cs typeface="Trebuchet MS"/>
              </a:rPr>
              <a:t>use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rebuchet MS"/>
                <a:cs typeface="Trebuchet MS"/>
              </a:rPr>
              <a:t>transitions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0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Trebuchet MS"/>
                <a:cs typeface="Trebuchet MS"/>
              </a:rPr>
              <a:t>key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20" dirty="0">
                <a:solidFill>
                  <a:srgbClr val="FFFFFF"/>
                </a:solidFill>
                <a:latin typeface="Trebuchet MS"/>
                <a:cs typeface="Trebuchet MS"/>
              </a:rPr>
              <a:t>good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debate.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850" y="248919"/>
            <a:ext cx="8540750" cy="1165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0540" y="1596390"/>
            <a:ext cx="8120380" cy="45135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30200" marR="667385" indent="-292100">
              <a:lnSpc>
                <a:spcPct val="79900"/>
              </a:lnSpc>
              <a:spcBef>
                <a:spcPts val="750"/>
              </a:spcBef>
              <a:buClr>
                <a:srgbClr val="71A275"/>
              </a:buClr>
              <a:buSzPct val="70370"/>
              <a:buFont typeface="Arial"/>
              <a:buChar char=""/>
              <a:tabLst>
                <a:tab pos="330200" algn="l"/>
              </a:tabLst>
            </a:pPr>
            <a:r>
              <a:rPr sz="2700" spc="65" dirty="0">
                <a:solidFill>
                  <a:srgbClr val="FFFFFF"/>
                </a:solidFill>
                <a:latin typeface="Trebuchet MS"/>
                <a:cs typeface="Trebuchet MS"/>
              </a:rPr>
              <a:t>Debate</a:t>
            </a:r>
            <a:r>
              <a:rPr sz="27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8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7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20" dirty="0">
                <a:solidFill>
                  <a:srgbClr val="FFFFFF"/>
                </a:solidFill>
                <a:latin typeface="Trebuchet MS"/>
                <a:cs typeface="Trebuchet MS"/>
              </a:rPr>
              <a:t>controversial</a:t>
            </a:r>
            <a:r>
              <a:rPr sz="2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8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40" dirty="0">
                <a:solidFill>
                  <a:srgbClr val="FFFFFF"/>
                </a:solidFill>
                <a:latin typeface="Trebuchet MS"/>
                <a:cs typeface="Trebuchet MS"/>
              </a:rPr>
              <a:t>controversy</a:t>
            </a:r>
            <a:r>
              <a:rPr sz="27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150" dirty="0">
                <a:solidFill>
                  <a:srgbClr val="FFFFFF"/>
                </a:solidFill>
                <a:latin typeface="Trebuchet MS"/>
                <a:cs typeface="Trebuchet MS"/>
              </a:rPr>
              <a:t>often  </a:t>
            </a:r>
            <a:r>
              <a:rPr sz="2700" spc="110" dirty="0">
                <a:solidFill>
                  <a:srgbClr val="FFFFFF"/>
                </a:solidFill>
                <a:latin typeface="Trebuchet MS"/>
                <a:cs typeface="Trebuchet MS"/>
              </a:rPr>
              <a:t>becomes </a:t>
            </a:r>
            <a:r>
              <a:rPr sz="2700" spc="-10" dirty="0">
                <a:solidFill>
                  <a:srgbClr val="FFFFFF"/>
                </a:solidFill>
                <a:latin typeface="Trebuchet MS"/>
                <a:cs typeface="Trebuchet MS"/>
              </a:rPr>
              <a:t>heated. However, </a:t>
            </a:r>
            <a:r>
              <a:rPr sz="2700" spc="80" dirty="0">
                <a:solidFill>
                  <a:srgbClr val="FFFFFF"/>
                </a:solidFill>
                <a:latin typeface="Trebuchet MS"/>
                <a:cs typeface="Trebuchet MS"/>
              </a:rPr>
              <a:t>trying </a:t>
            </a:r>
            <a:r>
              <a:rPr sz="2700" spc="-8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700" spc="-45" dirty="0">
                <a:solidFill>
                  <a:srgbClr val="FFFFFF"/>
                </a:solidFill>
                <a:latin typeface="Trebuchet MS"/>
                <a:cs typeface="Trebuchet MS"/>
              </a:rPr>
              <a:t>attack  </a:t>
            </a:r>
            <a:r>
              <a:rPr sz="2700" spc="70" dirty="0">
                <a:solidFill>
                  <a:srgbClr val="FFFFFF"/>
                </a:solidFill>
                <a:latin typeface="Trebuchet MS"/>
                <a:cs typeface="Trebuchet MS"/>
              </a:rPr>
              <a:t>opponents </a:t>
            </a:r>
            <a:r>
              <a:rPr sz="2700" spc="105" dirty="0">
                <a:solidFill>
                  <a:srgbClr val="FFFFFF"/>
                </a:solidFill>
                <a:latin typeface="Trebuchet MS"/>
                <a:cs typeface="Trebuchet MS"/>
              </a:rPr>
              <a:t>gains</a:t>
            </a:r>
            <a:r>
              <a:rPr sz="2700" spc="-3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10" dirty="0">
                <a:solidFill>
                  <a:srgbClr val="FFFFFF"/>
                </a:solidFill>
                <a:latin typeface="Trebuchet MS"/>
                <a:cs typeface="Trebuchet MS"/>
              </a:rPr>
              <a:t>nothing.</a:t>
            </a:r>
            <a:endParaRPr sz="2700">
              <a:latin typeface="Trebuchet MS"/>
              <a:cs typeface="Trebuchet MS"/>
            </a:endParaRPr>
          </a:p>
          <a:p>
            <a:pPr marL="330200" marR="223520" indent="-292100">
              <a:lnSpc>
                <a:spcPct val="80100"/>
              </a:lnSpc>
              <a:spcBef>
                <a:spcPts val="1195"/>
              </a:spcBef>
              <a:buClr>
                <a:srgbClr val="71A275"/>
              </a:buClr>
              <a:buSzPct val="70370"/>
              <a:buFont typeface="Arial"/>
              <a:buChar char=""/>
              <a:tabLst>
                <a:tab pos="330200" algn="l"/>
              </a:tabLst>
            </a:pPr>
            <a:r>
              <a:rPr sz="2700" spc="75" dirty="0">
                <a:solidFill>
                  <a:srgbClr val="FFFFFF"/>
                </a:solidFill>
                <a:latin typeface="Trebuchet MS"/>
                <a:cs typeface="Trebuchet MS"/>
              </a:rPr>
              <a:t>Debaters </a:t>
            </a:r>
            <a:r>
              <a:rPr sz="2700" spc="85" dirty="0">
                <a:solidFill>
                  <a:srgbClr val="FFFFFF"/>
                </a:solidFill>
                <a:latin typeface="Trebuchet MS"/>
                <a:cs typeface="Trebuchet MS"/>
              </a:rPr>
              <a:t>should </a:t>
            </a:r>
            <a:r>
              <a:rPr sz="2700" spc="95" dirty="0">
                <a:solidFill>
                  <a:srgbClr val="FFFFFF"/>
                </a:solidFill>
                <a:latin typeface="Trebuchet MS"/>
                <a:cs typeface="Trebuchet MS"/>
              </a:rPr>
              <a:t>display </a:t>
            </a:r>
            <a:r>
              <a:rPr sz="2700" spc="55" dirty="0">
                <a:solidFill>
                  <a:srgbClr val="FFFFFF"/>
                </a:solidFill>
                <a:latin typeface="Trebuchet MS"/>
                <a:cs typeface="Trebuchet MS"/>
              </a:rPr>
              <a:t>courtesy </a:t>
            </a:r>
            <a:r>
              <a:rPr sz="2700" spc="8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700" spc="60" dirty="0">
                <a:solidFill>
                  <a:srgbClr val="FFFFFF"/>
                </a:solidFill>
                <a:latin typeface="Trebuchet MS"/>
                <a:cs typeface="Trebuchet MS"/>
              </a:rPr>
              <a:t>show  </a:t>
            </a:r>
            <a:r>
              <a:rPr sz="2700" spc="30" dirty="0">
                <a:solidFill>
                  <a:srgbClr val="FFFFFF"/>
                </a:solidFill>
                <a:latin typeface="Trebuchet MS"/>
                <a:cs typeface="Trebuchet MS"/>
              </a:rPr>
              <a:t>respect</a:t>
            </a:r>
            <a:r>
              <a:rPr sz="27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7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70" dirty="0">
                <a:solidFill>
                  <a:srgbClr val="FFFFFF"/>
                </a:solidFill>
                <a:latin typeface="Trebuchet MS"/>
                <a:cs typeface="Trebuchet MS"/>
              </a:rPr>
              <a:t>opponents</a:t>
            </a:r>
            <a:r>
              <a:rPr sz="27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8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7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7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4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7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Trebuchet MS"/>
                <a:cs typeface="Trebuchet MS"/>
              </a:rPr>
              <a:t>worth</a:t>
            </a:r>
            <a:r>
              <a:rPr sz="27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6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7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85" dirty="0">
                <a:solidFill>
                  <a:srgbClr val="FFFFFF"/>
                </a:solidFill>
                <a:latin typeface="Trebuchet MS"/>
                <a:cs typeface="Trebuchet MS"/>
              </a:rPr>
              <a:t>ideas  </a:t>
            </a:r>
            <a:r>
              <a:rPr sz="2700" spc="-125" dirty="0">
                <a:solidFill>
                  <a:srgbClr val="FFFFFF"/>
                </a:solidFill>
                <a:latin typeface="Trebuchet MS"/>
                <a:cs typeface="Trebuchet MS"/>
              </a:rPr>
              <a:t>at </a:t>
            </a:r>
            <a:r>
              <a:rPr sz="2700" spc="-5" dirty="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sz="27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25" dirty="0">
                <a:solidFill>
                  <a:srgbClr val="FFFFFF"/>
                </a:solidFill>
                <a:latin typeface="Trebuchet MS"/>
                <a:cs typeface="Trebuchet MS"/>
              </a:rPr>
              <a:t>times.</a:t>
            </a:r>
            <a:endParaRPr sz="2700">
              <a:latin typeface="Trebuchet MS"/>
              <a:cs typeface="Trebuchet MS"/>
            </a:endParaRPr>
          </a:p>
          <a:p>
            <a:pPr marL="330200" marR="1269365" indent="-292100">
              <a:lnSpc>
                <a:spcPct val="79900"/>
              </a:lnSpc>
              <a:spcBef>
                <a:spcPts val="1200"/>
              </a:spcBef>
              <a:buClr>
                <a:srgbClr val="71A275"/>
              </a:buClr>
              <a:buSzPct val="70370"/>
              <a:buFont typeface="Arial"/>
              <a:buChar char=""/>
              <a:tabLst>
                <a:tab pos="330200" algn="l"/>
              </a:tabLst>
            </a:pPr>
            <a:r>
              <a:rPr sz="2700" spc="-90" dirty="0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r>
              <a:rPr sz="27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8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7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35" dirty="0">
                <a:solidFill>
                  <a:srgbClr val="FFFFFF"/>
                </a:solidFill>
                <a:latin typeface="Trebuchet MS"/>
                <a:cs typeface="Trebuchet MS"/>
              </a:rPr>
              <a:t>not</a:t>
            </a:r>
            <a:r>
              <a:rPr sz="27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FFFFFF"/>
                </a:solidFill>
                <a:latin typeface="Trebuchet MS"/>
                <a:cs typeface="Trebuchet MS"/>
              </a:rPr>
              <a:t>realistic</a:t>
            </a:r>
            <a:r>
              <a:rPr sz="27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8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7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20" dirty="0">
                <a:solidFill>
                  <a:srgbClr val="FFFFFF"/>
                </a:solidFill>
                <a:latin typeface="Trebuchet MS"/>
                <a:cs typeface="Trebuchet MS"/>
              </a:rPr>
              <a:t>take</a:t>
            </a:r>
            <a:r>
              <a:rPr sz="27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7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85" dirty="0">
                <a:solidFill>
                  <a:srgbClr val="FFFFFF"/>
                </a:solidFill>
                <a:latin typeface="Trebuchet MS"/>
                <a:cs typeface="Trebuchet MS"/>
              </a:rPr>
              <a:t>"right</a:t>
            </a:r>
            <a:r>
              <a:rPr sz="27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85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7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35" dirty="0">
                <a:solidFill>
                  <a:srgbClr val="FFFFFF"/>
                </a:solidFill>
                <a:latin typeface="Trebuchet MS"/>
                <a:cs typeface="Trebuchet MS"/>
              </a:rPr>
              <a:t>wrong"  </a:t>
            </a:r>
            <a:r>
              <a:rPr sz="2700" spc="-55" dirty="0">
                <a:solidFill>
                  <a:srgbClr val="FFFFFF"/>
                </a:solidFill>
                <a:latin typeface="Trebuchet MS"/>
                <a:cs typeface="Trebuchet MS"/>
              </a:rPr>
              <a:t>attitude </a:t>
            </a:r>
            <a:r>
              <a:rPr sz="2700" spc="-20" dirty="0">
                <a:solidFill>
                  <a:srgbClr val="FFFFFF"/>
                </a:solidFill>
                <a:latin typeface="Trebuchet MS"/>
                <a:cs typeface="Trebuchet MS"/>
              </a:rPr>
              <a:t>toward</a:t>
            </a:r>
            <a:r>
              <a:rPr sz="27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FFFFFF"/>
                </a:solidFill>
                <a:latin typeface="Trebuchet MS"/>
                <a:cs typeface="Trebuchet MS"/>
              </a:rPr>
              <a:t>debate.</a:t>
            </a:r>
            <a:endParaRPr sz="2700">
              <a:latin typeface="Trebuchet MS"/>
              <a:cs typeface="Trebuchet MS"/>
            </a:endParaRPr>
          </a:p>
          <a:p>
            <a:pPr marL="330200" marR="30480" indent="-292100" algn="just">
              <a:lnSpc>
                <a:spcPct val="79900"/>
              </a:lnSpc>
              <a:spcBef>
                <a:spcPts val="1200"/>
              </a:spcBef>
              <a:buClr>
                <a:srgbClr val="71A275"/>
              </a:buClr>
              <a:buSzPct val="70370"/>
              <a:buFont typeface="Arial"/>
              <a:buChar char=""/>
              <a:tabLst>
                <a:tab pos="330200" algn="l"/>
              </a:tabLst>
            </a:pPr>
            <a:r>
              <a:rPr sz="2700" spc="95" dirty="0">
                <a:solidFill>
                  <a:srgbClr val="FFFFFF"/>
                </a:solidFill>
                <a:latin typeface="Trebuchet MS"/>
                <a:cs typeface="Trebuchet MS"/>
              </a:rPr>
              <a:t>Speakers</a:t>
            </a:r>
            <a:r>
              <a:rPr sz="27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85" dirty="0">
                <a:solidFill>
                  <a:srgbClr val="FFFFFF"/>
                </a:solidFill>
                <a:latin typeface="Trebuchet MS"/>
                <a:cs typeface="Trebuchet MS"/>
              </a:rPr>
              <a:t>should</a:t>
            </a:r>
            <a:r>
              <a:rPr sz="27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55" dirty="0">
                <a:solidFill>
                  <a:srgbClr val="FFFFFF"/>
                </a:solidFill>
                <a:latin typeface="Trebuchet MS"/>
                <a:cs typeface="Trebuchet MS"/>
              </a:rPr>
              <a:t>never</a:t>
            </a:r>
            <a:r>
              <a:rPr sz="27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5" dirty="0">
                <a:solidFill>
                  <a:srgbClr val="FFFFFF"/>
                </a:solidFill>
                <a:latin typeface="Trebuchet MS"/>
                <a:cs typeface="Trebuchet MS"/>
              </a:rPr>
              <a:t>forget</a:t>
            </a:r>
            <a:r>
              <a:rPr sz="27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110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27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7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165" dirty="0">
                <a:solidFill>
                  <a:srgbClr val="FFFFFF"/>
                </a:solidFill>
                <a:latin typeface="Trebuchet MS"/>
                <a:cs typeface="Trebuchet MS"/>
              </a:rPr>
              <a:t>good</a:t>
            </a:r>
            <a:r>
              <a:rPr sz="27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45" dirty="0">
                <a:solidFill>
                  <a:srgbClr val="FFFFFF"/>
                </a:solidFill>
                <a:latin typeface="Trebuchet MS"/>
                <a:cs typeface="Trebuchet MS"/>
              </a:rPr>
              <a:t>debate  </a:t>
            </a:r>
            <a:r>
              <a:rPr sz="2700" spc="8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7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40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27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30" dirty="0">
                <a:solidFill>
                  <a:srgbClr val="FFFFFF"/>
                </a:solidFill>
                <a:latin typeface="Trebuchet MS"/>
                <a:cs typeface="Trebuchet MS"/>
              </a:rPr>
              <a:t>honest</a:t>
            </a:r>
            <a:r>
              <a:rPr sz="27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60" dirty="0">
                <a:solidFill>
                  <a:srgbClr val="FFFFFF"/>
                </a:solidFill>
                <a:latin typeface="Trebuchet MS"/>
                <a:cs typeface="Trebuchet MS"/>
              </a:rPr>
              <a:t>attempt</a:t>
            </a:r>
            <a:r>
              <a:rPr sz="27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8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7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80" dirty="0">
                <a:solidFill>
                  <a:srgbClr val="FFFFFF"/>
                </a:solidFill>
                <a:latin typeface="Trebuchet MS"/>
                <a:cs typeface="Trebuchet MS"/>
              </a:rPr>
              <a:t>provide</a:t>
            </a:r>
            <a:r>
              <a:rPr sz="27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4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7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65" dirty="0">
                <a:solidFill>
                  <a:srgbClr val="FFFFFF"/>
                </a:solidFill>
                <a:latin typeface="Trebuchet MS"/>
                <a:cs typeface="Trebuchet MS"/>
              </a:rPr>
              <a:t>audience</a:t>
            </a:r>
            <a:r>
              <a:rPr sz="27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30" dirty="0">
                <a:solidFill>
                  <a:srgbClr val="FFFFFF"/>
                </a:solidFill>
                <a:latin typeface="Trebuchet MS"/>
                <a:cs typeface="Trebuchet MS"/>
              </a:rPr>
              <a:t>with  </a:t>
            </a:r>
            <a:r>
              <a:rPr sz="2700" spc="-65" dirty="0">
                <a:solidFill>
                  <a:srgbClr val="FFFFFF"/>
                </a:solidFill>
                <a:latin typeface="Trebuchet MS"/>
                <a:cs typeface="Trebuchet MS"/>
              </a:rPr>
              <a:t>two</a:t>
            </a:r>
            <a:r>
              <a:rPr sz="27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25" dirty="0">
                <a:solidFill>
                  <a:srgbClr val="FFFFFF"/>
                </a:solidFill>
                <a:latin typeface="Trebuchet MS"/>
                <a:cs typeface="Trebuchet MS"/>
              </a:rPr>
              <a:t>different</a:t>
            </a:r>
            <a:r>
              <a:rPr sz="27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70" dirty="0">
                <a:solidFill>
                  <a:srgbClr val="FFFFFF"/>
                </a:solidFill>
                <a:latin typeface="Trebuchet MS"/>
                <a:cs typeface="Trebuchet MS"/>
              </a:rPr>
              <a:t>answers</a:t>
            </a:r>
            <a:r>
              <a:rPr sz="27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8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7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3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7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40" dirty="0">
                <a:solidFill>
                  <a:srgbClr val="FFFFFF"/>
                </a:solidFill>
                <a:latin typeface="Trebuchet MS"/>
                <a:cs typeface="Trebuchet MS"/>
              </a:rPr>
              <a:t>question</a:t>
            </a:r>
            <a:r>
              <a:rPr sz="27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95" dirty="0">
                <a:solidFill>
                  <a:srgbClr val="FFFFFF"/>
                </a:solidFill>
                <a:latin typeface="Trebuchet MS"/>
                <a:cs typeface="Trebuchet MS"/>
              </a:rPr>
              <a:t>asked</a:t>
            </a:r>
            <a:r>
              <a:rPr sz="27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4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7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-40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2700" spc="30" dirty="0">
                <a:solidFill>
                  <a:srgbClr val="FFFFFF"/>
                </a:solidFill>
                <a:latin typeface="Trebuchet MS"/>
                <a:cs typeface="Trebuchet MS"/>
              </a:rPr>
              <a:t>proposition.</a:t>
            </a:r>
            <a:endParaRPr sz="2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859" y="224789"/>
            <a:ext cx="8491220" cy="1159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504950"/>
            <a:ext cx="152400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229" dirty="0">
                <a:solidFill>
                  <a:srgbClr val="71A275"/>
                </a:solidFill>
                <a:latin typeface="Arial"/>
                <a:cs typeface="Arial"/>
              </a:rPr>
              <a:t>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823719"/>
            <a:ext cx="152400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229" dirty="0">
                <a:solidFill>
                  <a:srgbClr val="71A275"/>
                </a:solidFill>
                <a:latin typeface="Arial"/>
                <a:cs typeface="Arial"/>
              </a:rPr>
              <a:t>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630169"/>
            <a:ext cx="152400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229" dirty="0">
                <a:solidFill>
                  <a:srgbClr val="71A275"/>
                </a:solidFill>
                <a:latin typeface="Arial"/>
                <a:cs typeface="Arial"/>
              </a:rPr>
              <a:t>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948939"/>
            <a:ext cx="152400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229" dirty="0">
                <a:solidFill>
                  <a:srgbClr val="71A275"/>
                </a:solidFill>
                <a:latin typeface="Arial"/>
                <a:cs typeface="Arial"/>
              </a:rPr>
              <a:t>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511550"/>
            <a:ext cx="152400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229" dirty="0">
                <a:solidFill>
                  <a:srgbClr val="71A275"/>
                </a:solidFill>
                <a:latin typeface="Arial"/>
                <a:cs typeface="Arial"/>
              </a:rPr>
              <a:t>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4074159"/>
            <a:ext cx="152400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229" dirty="0">
                <a:solidFill>
                  <a:srgbClr val="71A275"/>
                </a:solidFill>
                <a:latin typeface="Arial"/>
                <a:cs typeface="Arial"/>
              </a:rPr>
              <a:t>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4636770"/>
            <a:ext cx="152400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229" dirty="0">
                <a:solidFill>
                  <a:srgbClr val="71A275"/>
                </a:solidFill>
                <a:latin typeface="Arial"/>
                <a:cs typeface="Arial"/>
              </a:rPr>
              <a:t>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4956809"/>
            <a:ext cx="152400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229" dirty="0">
                <a:solidFill>
                  <a:srgbClr val="71A275"/>
                </a:solidFill>
                <a:latin typeface="Arial"/>
                <a:cs typeface="Arial"/>
              </a:rPr>
              <a:t>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5761990"/>
            <a:ext cx="152400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229" dirty="0">
                <a:solidFill>
                  <a:srgbClr val="71A275"/>
                </a:solidFill>
                <a:latin typeface="Arial"/>
                <a:cs typeface="Arial"/>
              </a:rPr>
              <a:t>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8039" y="1405889"/>
            <a:ext cx="7983220" cy="460248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Students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90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divided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into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two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Trebuchet MS"/>
                <a:cs typeface="Trebuchet MS"/>
              </a:rPr>
              <a:t>groups,</a:t>
            </a:r>
            <a:r>
              <a:rPr sz="16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each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12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students.</a:t>
            </a:r>
            <a:endParaRPr sz="1600">
              <a:latin typeface="Trebuchet MS"/>
              <a:cs typeface="Trebuchet MS"/>
            </a:endParaRPr>
          </a:p>
          <a:p>
            <a:pPr marL="12700" marR="125095">
              <a:lnSpc>
                <a:spcPct val="100000"/>
              </a:lnSpc>
              <a:spcBef>
                <a:spcPts val="590"/>
              </a:spcBef>
            </a:pP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Each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rebuchet MS"/>
                <a:cs typeface="Trebuchet MS"/>
              </a:rPr>
              <a:t>group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rebuchet MS"/>
                <a:cs typeface="Trebuchet MS"/>
              </a:rPr>
              <a:t>divide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Trebuchet MS"/>
              </a:rPr>
              <a:t>itself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into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two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teams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(6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rebuchet MS"/>
                <a:cs typeface="Trebuchet MS"/>
              </a:rPr>
              <a:t>members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each):</a:t>
            </a:r>
            <a:r>
              <a:rPr sz="16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one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team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support  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proposition 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(the affirmative 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Trebuchet MS"/>
              </a:rPr>
              <a:t>team).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other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team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sz="1600" spc="70" dirty="0">
                <a:solidFill>
                  <a:srgbClr val="FFFFFF"/>
                </a:solidFill>
                <a:latin typeface="Trebuchet MS"/>
                <a:cs typeface="Trebuchet MS"/>
              </a:rPr>
              <a:t>oppose 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proposition  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(the 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negative</a:t>
            </a:r>
            <a:r>
              <a:rPr sz="16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Trebuchet MS"/>
              </a:rPr>
              <a:t>team).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spc="85" dirty="0">
                <a:solidFill>
                  <a:srgbClr val="FFFFFF"/>
                </a:solidFill>
                <a:latin typeface="Trebuchet MS"/>
                <a:cs typeface="Trebuchet MS"/>
              </a:rPr>
              <a:t>When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Trebuchet MS"/>
                <a:cs typeface="Trebuchet MS"/>
              </a:rPr>
              <a:t>one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rebuchet MS"/>
                <a:cs typeface="Trebuchet MS"/>
              </a:rPr>
              <a:t>group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debating,</a:t>
            </a:r>
            <a:r>
              <a:rPr sz="1600" spc="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rebuchet MS"/>
                <a:cs typeface="Trebuchet MS"/>
              </a:rPr>
              <a:t>members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other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rebuchet MS"/>
                <a:cs typeface="Trebuchet MS"/>
              </a:rPr>
              <a:t>group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act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judges.</a:t>
            </a:r>
            <a:endParaRPr sz="1600">
              <a:latin typeface="Trebuchet MS"/>
              <a:cs typeface="Trebuchet MS"/>
            </a:endParaRPr>
          </a:p>
          <a:p>
            <a:pPr marL="12700" marR="100965">
              <a:lnSpc>
                <a:spcPct val="100000"/>
              </a:lnSpc>
              <a:spcBef>
                <a:spcPts val="600"/>
              </a:spcBef>
            </a:pP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First,</a:t>
            </a:r>
            <a:r>
              <a:rPr sz="16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rebuchet MS"/>
                <a:cs typeface="Trebuchet MS"/>
              </a:rPr>
              <a:t>member</a:t>
            </a:r>
            <a:r>
              <a:rPr sz="1600" spc="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600" spc="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affirmative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team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Trebuchet MS"/>
                <a:cs typeface="Trebuchet MS"/>
              </a:rPr>
              <a:t>speak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Trebuchet MS"/>
                <a:cs typeface="Trebuchet MS"/>
              </a:rPr>
              <a:t>minutes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after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which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s/he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will  </a:t>
            </a:r>
            <a:r>
              <a:rPr sz="1600" spc="90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cross-examined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90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three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rebuchet MS"/>
                <a:cs typeface="Trebuchet MS"/>
              </a:rPr>
              <a:t>members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negative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team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(one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question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each)</a:t>
            </a:r>
            <a:r>
              <a:rPr sz="1600" spc="5" dirty="0">
                <a:solidFill>
                  <a:srgbClr val="FFBF00"/>
                </a:solidFill>
                <a:latin typeface="Trebuchet MS"/>
                <a:cs typeface="Trebuchet MS"/>
              </a:rPr>
              <a:t>(8m)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1600">
              <a:latin typeface="Trebuchet MS"/>
              <a:cs typeface="Trebuchet MS"/>
            </a:endParaRPr>
          </a:p>
          <a:p>
            <a:pPr marL="12700" marR="259079">
              <a:lnSpc>
                <a:spcPct val="100000"/>
              </a:lnSpc>
              <a:spcBef>
                <a:spcPts val="590"/>
              </a:spcBef>
            </a:pP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Next,</a:t>
            </a:r>
            <a:r>
              <a:rPr sz="16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member</a:t>
            </a:r>
            <a:r>
              <a:rPr sz="1600" spc="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600" spc="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negative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team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also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Trebuchet MS"/>
                <a:cs typeface="Trebuchet MS"/>
              </a:rPr>
              <a:t>speak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Trebuchet MS"/>
                <a:cs typeface="Trebuchet MS"/>
              </a:rPr>
              <a:t>minutes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also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90" dirty="0">
                <a:solidFill>
                  <a:srgbClr val="FFFFFF"/>
                </a:solidFill>
                <a:latin typeface="Trebuchet MS"/>
                <a:cs typeface="Trebuchet MS"/>
              </a:rPr>
              <a:t>be 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cross-examined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90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three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rebuchet MS"/>
                <a:cs typeface="Trebuchet MS"/>
              </a:rPr>
              <a:t>members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6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opponent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team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(one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question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each)</a:t>
            </a:r>
            <a:r>
              <a:rPr sz="1600" spc="5" dirty="0">
                <a:solidFill>
                  <a:srgbClr val="FFBF00"/>
                </a:solidFill>
                <a:latin typeface="Trebuchet MS"/>
                <a:cs typeface="Trebuchet MS"/>
              </a:rPr>
              <a:t>(8m)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1600">
              <a:latin typeface="Trebuchet MS"/>
              <a:cs typeface="Trebuchet MS"/>
            </a:endParaRPr>
          </a:p>
          <a:p>
            <a:pPr marL="12700" marR="113664">
              <a:lnSpc>
                <a:spcPct val="100000"/>
              </a:lnSpc>
              <a:spcBef>
                <a:spcPts val="590"/>
              </a:spcBef>
            </a:pPr>
            <a:r>
              <a:rPr sz="1600" spc="17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rebuttal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then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take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place,</a:t>
            </a:r>
            <a:r>
              <a:rPr sz="16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Trebuchet MS"/>
              </a:rPr>
              <a:t>first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90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member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affirmative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team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talking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2  </a:t>
            </a:r>
            <a:r>
              <a:rPr sz="1600" spc="10" dirty="0">
                <a:solidFill>
                  <a:srgbClr val="FFFFFF"/>
                </a:solidFill>
                <a:latin typeface="Trebuchet MS"/>
                <a:cs typeface="Trebuchet MS"/>
              </a:rPr>
              <a:t>minutes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them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member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negative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teach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also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talking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Trebuchet MS"/>
                <a:cs typeface="Trebuchet MS"/>
              </a:rPr>
              <a:t>minutes</a:t>
            </a:r>
            <a:r>
              <a:rPr sz="16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BF00"/>
                </a:solidFill>
                <a:latin typeface="Trebuchet MS"/>
                <a:cs typeface="Trebuchet MS"/>
              </a:rPr>
              <a:t>(4m).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audience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then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Trebuchet MS"/>
                <a:cs typeface="Trebuchet MS"/>
              </a:rPr>
              <a:t>minutes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Trebuchet MS"/>
                <a:cs typeface="Trebuchet MS"/>
              </a:rPr>
              <a:t>ask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questions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both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teams</a:t>
            </a:r>
            <a:r>
              <a:rPr sz="16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BF00"/>
                </a:solidFill>
                <a:latin typeface="Trebuchet MS"/>
                <a:cs typeface="Trebuchet MS"/>
              </a:rPr>
              <a:t>(5m).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ct val="99700"/>
              </a:lnSpc>
              <a:spcBef>
                <a:spcPts val="595"/>
              </a:spcBef>
            </a:pP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Following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that,</a:t>
            </a:r>
            <a:r>
              <a:rPr sz="16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different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member</a:t>
            </a:r>
            <a:r>
              <a:rPr sz="1600" spc="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each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team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16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Trebuchet MS"/>
                <a:cs typeface="Trebuchet MS"/>
              </a:rPr>
              <a:t>minutes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Trebuchet MS"/>
                <a:cs typeface="Trebuchet MS"/>
              </a:rPr>
              <a:t>make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closing  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statement, 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Trebuchet MS"/>
              </a:rPr>
              <a:t>first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member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affirmative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group,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then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member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negative </a:t>
            </a:r>
            <a:r>
              <a:rPr sz="1600" spc="70" dirty="0">
                <a:solidFill>
                  <a:srgbClr val="FFFFFF"/>
                </a:solidFill>
                <a:latin typeface="Trebuchet MS"/>
                <a:cs typeface="Trebuchet MS"/>
              </a:rPr>
              <a:t>group</a:t>
            </a:r>
            <a:r>
              <a:rPr sz="16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BF00"/>
                </a:solidFill>
                <a:latin typeface="Trebuchet MS"/>
                <a:cs typeface="Trebuchet MS"/>
              </a:rPr>
              <a:t>(4m).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audience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then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vote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determine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which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team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won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debate</a:t>
            </a:r>
            <a:r>
              <a:rPr sz="16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BF00"/>
                </a:solidFill>
                <a:latin typeface="Trebuchet MS"/>
                <a:cs typeface="Trebuchet MS"/>
              </a:rPr>
              <a:t>(1m).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05230" y="6195059"/>
            <a:ext cx="691578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5" dirty="0">
                <a:solidFill>
                  <a:srgbClr val="FFBF00"/>
                </a:solidFill>
                <a:latin typeface="Trebuchet MS"/>
                <a:cs typeface="Trebuchet MS"/>
              </a:rPr>
              <a:t>The</a:t>
            </a:r>
            <a:r>
              <a:rPr sz="1600" spc="-150" dirty="0">
                <a:solidFill>
                  <a:srgbClr val="FFBF00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FFBF00"/>
                </a:solidFill>
                <a:latin typeface="Trebuchet MS"/>
                <a:cs typeface="Trebuchet MS"/>
              </a:rPr>
              <a:t>TOTAL</a:t>
            </a:r>
            <a:r>
              <a:rPr sz="1600" spc="-160" dirty="0">
                <a:solidFill>
                  <a:srgbClr val="FFBF00"/>
                </a:solidFill>
                <a:latin typeface="Trebuchet MS"/>
                <a:cs typeface="Trebuchet MS"/>
              </a:rPr>
              <a:t> </a:t>
            </a:r>
            <a:r>
              <a:rPr sz="1600" spc="110" dirty="0">
                <a:solidFill>
                  <a:srgbClr val="FFBF00"/>
                </a:solidFill>
                <a:latin typeface="Trebuchet MS"/>
                <a:cs typeface="Trebuchet MS"/>
              </a:rPr>
              <a:t>TIME</a:t>
            </a:r>
            <a:r>
              <a:rPr sz="1600" spc="-95" dirty="0">
                <a:solidFill>
                  <a:srgbClr val="FFBF0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BF00"/>
                </a:solidFill>
                <a:latin typeface="Trebuchet MS"/>
                <a:cs typeface="Trebuchet MS"/>
              </a:rPr>
              <a:t>for</a:t>
            </a:r>
            <a:r>
              <a:rPr sz="1600" spc="-90" dirty="0">
                <a:solidFill>
                  <a:srgbClr val="FFBF00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FFBF00"/>
                </a:solidFill>
                <a:latin typeface="Trebuchet MS"/>
                <a:cs typeface="Trebuchet MS"/>
              </a:rPr>
              <a:t>the</a:t>
            </a:r>
            <a:r>
              <a:rPr sz="1600" spc="-90" dirty="0">
                <a:solidFill>
                  <a:srgbClr val="FFBF00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FFBF00"/>
                </a:solidFill>
                <a:latin typeface="Trebuchet MS"/>
                <a:cs typeface="Trebuchet MS"/>
              </a:rPr>
              <a:t>entire</a:t>
            </a:r>
            <a:r>
              <a:rPr sz="1600" spc="-90" dirty="0">
                <a:solidFill>
                  <a:srgbClr val="FFBF00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BF00"/>
                </a:solidFill>
                <a:latin typeface="Trebuchet MS"/>
                <a:cs typeface="Trebuchet MS"/>
              </a:rPr>
              <a:t>debate</a:t>
            </a:r>
            <a:r>
              <a:rPr sz="1600" spc="-90" dirty="0">
                <a:solidFill>
                  <a:srgbClr val="FFBF00"/>
                </a:solidFill>
                <a:latin typeface="Trebuchet MS"/>
                <a:cs typeface="Trebuchet MS"/>
              </a:rPr>
              <a:t> </a:t>
            </a:r>
            <a:r>
              <a:rPr sz="1600" spc="45" dirty="0">
                <a:solidFill>
                  <a:srgbClr val="FFBF00"/>
                </a:solidFill>
                <a:latin typeface="Trebuchet MS"/>
                <a:cs typeface="Trebuchet MS"/>
              </a:rPr>
              <a:t>should</a:t>
            </a:r>
            <a:r>
              <a:rPr sz="1600" spc="-95" dirty="0">
                <a:solidFill>
                  <a:srgbClr val="FFBF00"/>
                </a:solidFill>
                <a:latin typeface="Trebuchet MS"/>
                <a:cs typeface="Trebuchet MS"/>
              </a:rPr>
              <a:t> </a:t>
            </a:r>
            <a:r>
              <a:rPr sz="1600" spc="95" dirty="0">
                <a:solidFill>
                  <a:srgbClr val="FFBF00"/>
                </a:solidFill>
                <a:latin typeface="Trebuchet MS"/>
                <a:cs typeface="Trebuchet MS"/>
              </a:rPr>
              <a:t>be</a:t>
            </a:r>
            <a:r>
              <a:rPr sz="1600" spc="-95" dirty="0">
                <a:solidFill>
                  <a:srgbClr val="FFBF00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FFBF00"/>
                </a:solidFill>
                <a:latin typeface="Trebuchet MS"/>
                <a:cs typeface="Trebuchet MS"/>
              </a:rPr>
              <a:t>between</a:t>
            </a:r>
            <a:r>
              <a:rPr sz="1600" spc="-90" dirty="0">
                <a:solidFill>
                  <a:srgbClr val="FFBF00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FFBF00"/>
                </a:solidFill>
                <a:latin typeface="Trebuchet MS"/>
                <a:cs typeface="Trebuchet MS"/>
              </a:rPr>
              <a:t>30</a:t>
            </a:r>
            <a:r>
              <a:rPr sz="1600" spc="-90" dirty="0">
                <a:solidFill>
                  <a:srgbClr val="FFBF00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FFBF00"/>
                </a:solidFill>
                <a:latin typeface="Trebuchet MS"/>
                <a:cs typeface="Trebuchet MS"/>
              </a:rPr>
              <a:t>to</a:t>
            </a:r>
            <a:r>
              <a:rPr sz="1600" spc="-90" dirty="0">
                <a:solidFill>
                  <a:srgbClr val="FFBF00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BF00"/>
                </a:solidFill>
                <a:latin typeface="Trebuchet MS"/>
                <a:cs typeface="Trebuchet MS"/>
              </a:rPr>
              <a:t>35</a:t>
            </a:r>
            <a:r>
              <a:rPr sz="1600" spc="-90" dirty="0">
                <a:solidFill>
                  <a:srgbClr val="FFBF00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FFBF00"/>
                </a:solidFill>
                <a:latin typeface="Trebuchet MS"/>
                <a:cs typeface="Trebuchet MS"/>
              </a:rPr>
              <a:t>minutes</a:t>
            </a:r>
            <a:endParaRPr sz="1600">
              <a:latin typeface="Trebuchet MS"/>
              <a:cs typeface="Trebuchet MS"/>
            </a:endParaRPr>
          </a:p>
          <a:p>
            <a:pPr marL="671830">
              <a:lnSpc>
                <a:spcPct val="100000"/>
              </a:lnSpc>
            </a:pP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few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extra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minutes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spent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transition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between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speakers.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14400" y="6096000"/>
            <a:ext cx="7391400" cy="1270"/>
          </a:xfrm>
          <a:custGeom>
            <a:avLst/>
            <a:gdLst/>
            <a:ahLst/>
            <a:cxnLst/>
            <a:rect l="l" t="t" r="r" b="b"/>
            <a:pathLst>
              <a:path w="7391400" h="1270">
                <a:moveTo>
                  <a:pt x="0" y="0"/>
                </a:moveTo>
                <a:lnTo>
                  <a:pt x="7391400" y="1270"/>
                </a:lnTo>
              </a:path>
            </a:pathLst>
          </a:custGeom>
          <a:ln w="9344">
            <a:solidFill>
              <a:srgbClr val="6692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850" y="248919"/>
            <a:ext cx="8540750" cy="1165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3240" y="2730500"/>
            <a:ext cx="7927340" cy="340614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17500" marR="551180" indent="-292100">
              <a:lnSpc>
                <a:spcPts val="3240"/>
              </a:lnSpc>
              <a:spcBef>
                <a:spcPts val="505"/>
              </a:spcBef>
              <a:buClr>
                <a:srgbClr val="71A275"/>
              </a:buClr>
              <a:buSzPct val="70000"/>
              <a:buFont typeface="Arial"/>
              <a:buChar char=""/>
              <a:tabLst>
                <a:tab pos="317500" algn="l"/>
              </a:tabLst>
            </a:pPr>
            <a:r>
              <a:rPr sz="3000" spc="70" dirty="0">
                <a:solidFill>
                  <a:srgbClr val="FFFFFF"/>
                </a:solidFill>
                <a:latin typeface="Trebuchet MS"/>
                <a:cs typeface="Trebuchet MS"/>
              </a:rPr>
              <a:t>How</a:t>
            </a:r>
            <a:r>
              <a:rPr sz="30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15" dirty="0">
                <a:solidFill>
                  <a:srgbClr val="FFFFFF"/>
                </a:solidFill>
                <a:latin typeface="Trebuchet MS"/>
                <a:cs typeface="Trebuchet MS"/>
              </a:rPr>
              <a:t>well</a:t>
            </a:r>
            <a:r>
              <a:rPr sz="3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135" dirty="0">
                <a:solidFill>
                  <a:srgbClr val="FFFFFF"/>
                </a:solidFill>
                <a:latin typeface="Trebuchet MS"/>
                <a:cs typeface="Trebuchet MS"/>
              </a:rPr>
              <a:t>did</a:t>
            </a:r>
            <a:r>
              <a:rPr sz="3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110" dirty="0">
                <a:solidFill>
                  <a:srgbClr val="FFFFFF"/>
                </a:solidFill>
                <a:latin typeface="Trebuchet MS"/>
                <a:cs typeface="Trebuchet MS"/>
              </a:rPr>
              <a:t>speakers</a:t>
            </a:r>
            <a:r>
              <a:rPr sz="30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rebuchet MS"/>
                <a:cs typeface="Trebuchet MS"/>
              </a:rPr>
              <a:t>communicate  </a:t>
            </a:r>
            <a:r>
              <a:rPr sz="3000" spc="-10" dirty="0">
                <a:solidFill>
                  <a:srgbClr val="FFFFFF"/>
                </a:solidFill>
                <a:latin typeface="Trebuchet MS"/>
                <a:cs typeface="Trebuchet MS"/>
              </a:rPr>
              <a:t>their</a:t>
            </a:r>
            <a:r>
              <a:rPr sz="3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125" dirty="0">
                <a:solidFill>
                  <a:srgbClr val="FFFFFF"/>
                </a:solidFill>
                <a:latin typeface="Trebuchet MS"/>
                <a:cs typeface="Trebuchet MS"/>
              </a:rPr>
              <a:t>ideas?</a:t>
            </a:r>
            <a:endParaRPr sz="3000">
              <a:latin typeface="Trebuchet MS"/>
              <a:cs typeface="Trebuchet MS"/>
            </a:endParaRPr>
          </a:p>
          <a:p>
            <a:pPr marL="317500" marR="653415" indent="-292100">
              <a:lnSpc>
                <a:spcPts val="3240"/>
              </a:lnSpc>
              <a:spcBef>
                <a:spcPts val="1190"/>
              </a:spcBef>
              <a:buClr>
                <a:srgbClr val="71A275"/>
              </a:buClr>
              <a:buSzPct val="70000"/>
              <a:buFont typeface="Arial"/>
              <a:buChar char=""/>
              <a:tabLst>
                <a:tab pos="317500" algn="l"/>
              </a:tabLst>
            </a:pPr>
            <a:r>
              <a:rPr sz="3000" spc="70" dirty="0">
                <a:solidFill>
                  <a:srgbClr val="FFFFFF"/>
                </a:solidFill>
                <a:latin typeface="Trebuchet MS"/>
                <a:cs typeface="Trebuchet MS"/>
              </a:rPr>
              <a:t>How</a:t>
            </a:r>
            <a:r>
              <a:rPr sz="3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70" dirty="0">
                <a:solidFill>
                  <a:srgbClr val="FFFFFF"/>
                </a:solidFill>
                <a:latin typeface="Trebuchet MS"/>
                <a:cs typeface="Trebuchet MS"/>
              </a:rPr>
              <a:t>much</a:t>
            </a:r>
            <a:r>
              <a:rPr sz="30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10" dirty="0">
                <a:solidFill>
                  <a:srgbClr val="FFFFFF"/>
                </a:solidFill>
                <a:latin typeface="Trebuchet MS"/>
                <a:cs typeface="Trebuchet MS"/>
              </a:rPr>
              <a:t>information</a:t>
            </a:r>
            <a:r>
              <a:rPr sz="3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135" dirty="0">
                <a:solidFill>
                  <a:srgbClr val="FFFFFF"/>
                </a:solidFill>
                <a:latin typeface="Trebuchet MS"/>
                <a:cs typeface="Trebuchet MS"/>
              </a:rPr>
              <a:t>did</a:t>
            </a:r>
            <a:r>
              <a:rPr sz="30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35" dirty="0">
                <a:solidFill>
                  <a:srgbClr val="FFFFFF"/>
                </a:solidFill>
                <a:latin typeface="Trebuchet MS"/>
                <a:cs typeface="Trebuchet MS"/>
              </a:rPr>
              <a:t>speakers  </a:t>
            </a:r>
            <a:r>
              <a:rPr sz="3000" spc="80" dirty="0">
                <a:solidFill>
                  <a:srgbClr val="FFFFFF"/>
                </a:solidFill>
                <a:latin typeface="Trebuchet MS"/>
                <a:cs typeface="Trebuchet MS"/>
              </a:rPr>
              <a:t>know </a:t>
            </a:r>
            <a:r>
              <a:rPr sz="3000" spc="30" dirty="0">
                <a:solidFill>
                  <a:srgbClr val="FFFFFF"/>
                </a:solidFill>
                <a:latin typeface="Trebuchet MS"/>
                <a:cs typeface="Trebuchet MS"/>
              </a:rPr>
              <a:t>about </a:t>
            </a:r>
            <a:r>
              <a:rPr sz="3000" spc="-10" dirty="0">
                <a:solidFill>
                  <a:srgbClr val="FFFFFF"/>
                </a:solidFill>
                <a:latin typeface="Trebuchet MS"/>
                <a:cs typeface="Trebuchet MS"/>
              </a:rPr>
              <a:t>their</a:t>
            </a:r>
            <a:r>
              <a:rPr sz="3000" spc="-5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65" dirty="0">
                <a:solidFill>
                  <a:srgbClr val="FFFFFF"/>
                </a:solidFill>
                <a:latin typeface="Trebuchet MS"/>
                <a:cs typeface="Trebuchet MS"/>
              </a:rPr>
              <a:t>topic?</a:t>
            </a:r>
            <a:endParaRPr sz="3000">
              <a:latin typeface="Trebuchet MS"/>
              <a:cs typeface="Trebuchet MS"/>
            </a:endParaRPr>
          </a:p>
          <a:p>
            <a:pPr marL="317500" indent="-292100">
              <a:lnSpc>
                <a:spcPct val="100000"/>
              </a:lnSpc>
              <a:spcBef>
                <a:spcPts val="795"/>
              </a:spcBef>
              <a:buClr>
                <a:srgbClr val="71A275"/>
              </a:buClr>
              <a:buSzPct val="70000"/>
              <a:buFont typeface="Arial"/>
              <a:buChar char=""/>
              <a:tabLst>
                <a:tab pos="317500" algn="l"/>
              </a:tabLst>
            </a:pPr>
            <a:r>
              <a:rPr sz="3000" spc="65" dirty="0">
                <a:solidFill>
                  <a:srgbClr val="FFFFFF"/>
                </a:solidFill>
                <a:latin typeface="Trebuchet MS"/>
                <a:cs typeface="Trebuchet MS"/>
              </a:rPr>
              <a:t>Were </a:t>
            </a:r>
            <a:r>
              <a:rPr sz="3000" spc="-5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000" spc="-25" dirty="0">
                <a:solidFill>
                  <a:srgbClr val="FFFFFF"/>
                </a:solidFill>
                <a:latin typeface="Trebuchet MS"/>
                <a:cs typeface="Trebuchet MS"/>
              </a:rPr>
              <a:t>team </a:t>
            </a:r>
            <a:r>
              <a:rPr sz="3000" spc="120" dirty="0">
                <a:solidFill>
                  <a:srgbClr val="FFFFFF"/>
                </a:solidFill>
                <a:latin typeface="Trebuchet MS"/>
                <a:cs typeface="Trebuchet MS"/>
              </a:rPr>
              <a:t>members</a:t>
            </a:r>
            <a:r>
              <a:rPr sz="3000" spc="-6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55" dirty="0">
                <a:solidFill>
                  <a:srgbClr val="FFFFFF"/>
                </a:solidFill>
                <a:latin typeface="Trebuchet MS"/>
                <a:cs typeface="Trebuchet MS"/>
              </a:rPr>
              <a:t>polite?</a:t>
            </a:r>
            <a:endParaRPr sz="3000">
              <a:latin typeface="Trebuchet MS"/>
              <a:cs typeface="Trebuchet MS"/>
            </a:endParaRPr>
          </a:p>
          <a:p>
            <a:pPr marL="317500" marR="17780" indent="-292100">
              <a:lnSpc>
                <a:spcPts val="3240"/>
              </a:lnSpc>
              <a:spcBef>
                <a:spcPts val="1235"/>
              </a:spcBef>
              <a:buClr>
                <a:srgbClr val="71A275"/>
              </a:buClr>
              <a:buSzPct val="70000"/>
              <a:buFont typeface="Arial"/>
              <a:buChar char=""/>
              <a:tabLst>
                <a:tab pos="317500" algn="l"/>
              </a:tabLst>
            </a:pPr>
            <a:r>
              <a:rPr sz="3000" spc="185" dirty="0">
                <a:solidFill>
                  <a:srgbClr val="FFFFFF"/>
                </a:solidFill>
                <a:latin typeface="Trebuchet MS"/>
                <a:cs typeface="Trebuchet MS"/>
              </a:rPr>
              <a:t>Did</a:t>
            </a:r>
            <a:r>
              <a:rPr sz="3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110" dirty="0">
                <a:solidFill>
                  <a:srgbClr val="FFFFFF"/>
                </a:solidFill>
                <a:latin typeface="Trebuchet MS"/>
                <a:cs typeface="Trebuchet MS"/>
              </a:rPr>
              <a:t>second</a:t>
            </a:r>
            <a:r>
              <a:rPr sz="30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100" dirty="0">
                <a:solidFill>
                  <a:srgbClr val="FFFFFF"/>
                </a:solidFill>
                <a:latin typeface="Trebuchet MS"/>
                <a:cs typeface="Trebuchet MS"/>
              </a:rPr>
              <a:t>speaker</a:t>
            </a:r>
            <a:r>
              <a:rPr sz="30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9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3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60" dirty="0">
                <a:solidFill>
                  <a:srgbClr val="FFFFFF"/>
                </a:solidFill>
                <a:latin typeface="Trebuchet MS"/>
                <a:cs typeface="Trebuchet MS"/>
              </a:rPr>
              <a:t>each</a:t>
            </a:r>
            <a:r>
              <a:rPr sz="3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rebuchet MS"/>
                <a:cs typeface="Trebuchet MS"/>
              </a:rPr>
              <a:t>team</a:t>
            </a:r>
            <a:r>
              <a:rPr sz="30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Trebuchet MS"/>
                <a:cs typeface="Trebuchet MS"/>
              </a:rPr>
              <a:t>build  </a:t>
            </a:r>
            <a:r>
              <a:rPr sz="3000" spc="9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30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Trebuchet MS"/>
                <a:cs typeface="Trebuchet MS"/>
              </a:rPr>
              <a:t>what</a:t>
            </a:r>
            <a:r>
              <a:rPr sz="30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Trebuchet MS"/>
                <a:cs typeface="Trebuchet MS"/>
              </a:rPr>
              <a:t>first</a:t>
            </a:r>
            <a:r>
              <a:rPr sz="3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rebuchet MS"/>
                <a:cs typeface="Trebuchet MS"/>
              </a:rPr>
              <a:t>team</a:t>
            </a:r>
            <a:r>
              <a:rPr sz="3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114" dirty="0">
                <a:solidFill>
                  <a:srgbClr val="FFFFFF"/>
                </a:solidFill>
                <a:latin typeface="Trebuchet MS"/>
                <a:cs typeface="Trebuchet MS"/>
              </a:rPr>
              <a:t>member</a:t>
            </a:r>
            <a:r>
              <a:rPr sz="30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95" dirty="0">
                <a:solidFill>
                  <a:srgbClr val="FFFFFF"/>
                </a:solidFill>
                <a:latin typeface="Trebuchet MS"/>
                <a:cs typeface="Trebuchet MS"/>
              </a:rPr>
              <a:t>had</a:t>
            </a:r>
            <a:r>
              <a:rPr sz="30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140" dirty="0">
                <a:solidFill>
                  <a:srgbClr val="FFFFFF"/>
                </a:solidFill>
                <a:latin typeface="Trebuchet MS"/>
                <a:cs typeface="Trebuchet MS"/>
              </a:rPr>
              <a:t>said?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1840" y="1764029"/>
            <a:ext cx="27044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295" dirty="0">
                <a:solidFill>
                  <a:srgbClr val="FFFFFF"/>
                </a:solidFill>
                <a:latin typeface="Trebuchet MS"/>
                <a:cs typeface="Trebuchet MS"/>
              </a:rPr>
              <a:t>Consider…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850" y="248919"/>
            <a:ext cx="8540750" cy="1165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37450" y="6088379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1910" y="1593910"/>
          <a:ext cx="7467600" cy="4571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/>
                <a:gridCol w="1003300"/>
                <a:gridCol w="1003300"/>
                <a:gridCol w="1003300"/>
                <a:gridCol w="1003300"/>
                <a:gridCol w="1003300"/>
                <a:gridCol w="1003300"/>
              </a:tblGrid>
              <a:tr h="6273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0" marR="179705" indent="-31115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100" b="1" spc="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S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PE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K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R  </a:t>
                      </a:r>
                      <a:r>
                        <a:rPr sz="1100" b="1" spc="6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1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0" marR="179705" indent="-31115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100" b="1" spc="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S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PE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K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R 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2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0" marR="179705" indent="-31115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100" b="1" spc="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S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PE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K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R  </a:t>
                      </a:r>
                      <a:r>
                        <a:rPr sz="1100" b="1" spc="-8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3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marR="90805" indent="-635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100" b="1" spc="-4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CROSS- 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EX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AMI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R  </a:t>
                      </a:r>
                      <a:r>
                        <a:rPr sz="1100" b="1" spc="6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1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90805" indent="-635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100" b="1" spc="-4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CROSS- 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E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X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MI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R  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2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90805" indent="-635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100" b="1" spc="-4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CROSS- 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E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X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MI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R  </a:t>
                      </a:r>
                      <a:r>
                        <a:rPr sz="1100" b="1" spc="-8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3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27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200" spc="65" dirty="0">
                          <a:latin typeface="Trebuchet MS"/>
                          <a:cs typeface="Trebuchet MS"/>
                        </a:rPr>
                        <a:t>CLARITY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200" spc="65" dirty="0">
                          <a:latin typeface="Trebuchet MS"/>
                          <a:cs typeface="Trebuchet MS"/>
                        </a:rPr>
                        <a:t>PRESENTATION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261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200" spc="80" dirty="0">
                          <a:latin typeface="Trebuchet MS"/>
                          <a:cs typeface="Trebuchet MS"/>
                        </a:rPr>
                        <a:t>INFORMATION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773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200" spc="80" dirty="0">
                          <a:latin typeface="Trebuchet MS"/>
                          <a:cs typeface="Trebuchet MS"/>
                        </a:rPr>
                        <a:t>ORGANIZATION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27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200" spc="65" dirty="0">
                          <a:latin typeface="Trebuchet MS"/>
                          <a:cs typeface="Trebuchet MS"/>
                        </a:rPr>
                        <a:t>PERSUASION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61669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1200" spc="120" dirty="0">
                          <a:latin typeface="Trebuchet MS"/>
                          <a:cs typeface="Trebuchet MS"/>
                        </a:rPr>
                        <a:t>COMMENTS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spc="50" dirty="0">
                          <a:latin typeface="Trebuchet MS"/>
                          <a:cs typeface="Trebuchet MS"/>
                        </a:rPr>
                        <a:t>TOTAL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850" y="298450"/>
            <a:ext cx="8540750" cy="1165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3240" y="1526540"/>
            <a:ext cx="7209155" cy="10617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0" indent="-292100">
              <a:lnSpc>
                <a:spcPct val="100000"/>
              </a:lnSpc>
              <a:spcBef>
                <a:spcPts val="580"/>
              </a:spcBef>
              <a:buClr>
                <a:srgbClr val="71A275"/>
              </a:buClr>
              <a:buSzPct val="70000"/>
              <a:buFont typeface="Arial"/>
              <a:buChar char=""/>
              <a:tabLst>
                <a:tab pos="317500" algn="l"/>
              </a:tabLst>
            </a:pPr>
            <a:r>
              <a:rPr sz="3000" spc="105" dirty="0">
                <a:solidFill>
                  <a:srgbClr val="FFFFFF"/>
                </a:solidFill>
                <a:latin typeface="Trebuchet MS"/>
                <a:cs typeface="Trebuchet MS"/>
              </a:rPr>
              <a:t>Each</a:t>
            </a:r>
            <a:r>
              <a:rPr sz="3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135" dirty="0">
                <a:solidFill>
                  <a:srgbClr val="FFFFFF"/>
                </a:solidFill>
                <a:latin typeface="Trebuchet MS"/>
                <a:cs typeface="Trebuchet MS"/>
              </a:rPr>
              <a:t>group</a:t>
            </a:r>
            <a:r>
              <a:rPr sz="3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15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3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180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30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110" dirty="0">
                <a:solidFill>
                  <a:srgbClr val="FFFFFF"/>
                </a:solidFill>
                <a:latin typeface="Trebuchet MS"/>
                <a:cs typeface="Trebuchet MS"/>
              </a:rPr>
              <a:t>given</a:t>
            </a:r>
            <a:r>
              <a:rPr sz="30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1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0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rebuchet MS"/>
                <a:cs typeface="Trebuchet MS"/>
              </a:rPr>
              <a:t>proposition.</a:t>
            </a:r>
            <a:endParaRPr sz="3000">
              <a:latin typeface="Trebuchet MS"/>
              <a:cs typeface="Trebuchet MS"/>
            </a:endParaRPr>
          </a:p>
          <a:p>
            <a:pPr marL="317500" indent="-292100">
              <a:lnSpc>
                <a:spcPct val="100000"/>
              </a:lnSpc>
              <a:spcBef>
                <a:spcPts val="480"/>
              </a:spcBef>
              <a:buClr>
                <a:srgbClr val="71A275"/>
              </a:buClr>
              <a:buSzPct val="70000"/>
              <a:buFont typeface="Arial"/>
              <a:buChar char=""/>
              <a:tabLst>
                <a:tab pos="317500" algn="l"/>
              </a:tabLst>
            </a:pPr>
            <a:r>
              <a:rPr sz="3000" spc="60" dirty="0">
                <a:solidFill>
                  <a:srgbClr val="FFFFFF"/>
                </a:solidFill>
                <a:latin typeface="Trebuchet MS"/>
                <a:cs typeface="Trebuchet MS"/>
              </a:rPr>
              <a:t>Research </a:t>
            </a:r>
            <a:r>
              <a:rPr sz="3000" spc="8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3000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15" dirty="0">
                <a:solidFill>
                  <a:srgbClr val="FFFFFF"/>
                </a:solidFill>
                <a:latin typeface="Trebuchet MS"/>
                <a:cs typeface="Trebuchet MS"/>
              </a:rPr>
              <a:t>crucial.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7840" y="2622550"/>
            <a:ext cx="7726680" cy="395986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42900" marR="1409700" indent="-292100">
              <a:lnSpc>
                <a:spcPct val="80000"/>
              </a:lnSpc>
              <a:spcBef>
                <a:spcPts val="820"/>
              </a:spcBef>
            </a:pPr>
            <a:r>
              <a:rPr sz="3150" spc="592" baseline="14550" dirty="0">
                <a:solidFill>
                  <a:srgbClr val="71A275"/>
                </a:solidFill>
                <a:latin typeface="Arial"/>
                <a:cs typeface="Arial"/>
              </a:rPr>
              <a:t></a:t>
            </a:r>
            <a:r>
              <a:rPr sz="3150" spc="-240" baseline="14550" dirty="0">
                <a:solidFill>
                  <a:srgbClr val="71A275"/>
                </a:solidFill>
                <a:latin typeface="Arial"/>
                <a:cs typeface="Arial"/>
              </a:rPr>
              <a:t> </a:t>
            </a:r>
            <a:r>
              <a:rPr sz="3000" spc="85" dirty="0">
                <a:solidFill>
                  <a:srgbClr val="FFFFFF"/>
                </a:solidFill>
                <a:latin typeface="Trebuchet MS"/>
                <a:cs typeface="Trebuchet MS"/>
              </a:rPr>
              <a:t>Researching</a:t>
            </a:r>
            <a:r>
              <a:rPr sz="30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9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0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95" dirty="0">
                <a:solidFill>
                  <a:srgbClr val="FFFFFF"/>
                </a:solidFill>
                <a:latin typeface="Trebuchet MS"/>
                <a:cs typeface="Trebuchet MS"/>
              </a:rPr>
              <a:t>learning</a:t>
            </a:r>
            <a:r>
              <a:rPr sz="30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rebuchet MS"/>
                <a:cs typeface="Trebuchet MS"/>
              </a:rPr>
              <a:t>specific  </a:t>
            </a:r>
            <a:r>
              <a:rPr sz="3000" spc="85" dirty="0">
                <a:solidFill>
                  <a:srgbClr val="FFFFFF"/>
                </a:solidFill>
                <a:latin typeface="Trebuchet MS"/>
                <a:cs typeface="Trebuchet MS"/>
              </a:rPr>
              <a:t>vocabulary </a:t>
            </a:r>
            <a:r>
              <a:rPr sz="3000" spc="90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3000" spc="60" dirty="0">
                <a:solidFill>
                  <a:srgbClr val="FFFFFF"/>
                </a:solidFill>
                <a:latin typeface="Trebuchet MS"/>
                <a:cs typeface="Trebuchet MS"/>
              </a:rPr>
              <a:t>equally</a:t>
            </a:r>
            <a:r>
              <a:rPr sz="3000" spc="-6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10" dirty="0">
                <a:solidFill>
                  <a:srgbClr val="FFFFFF"/>
                </a:solidFill>
                <a:latin typeface="Trebuchet MS"/>
                <a:cs typeface="Trebuchet MS"/>
              </a:rPr>
              <a:t>crucial.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00">
              <a:latin typeface="Trebuchet MS"/>
              <a:cs typeface="Trebuchet MS"/>
            </a:endParaRPr>
          </a:p>
          <a:p>
            <a:pPr marL="559435">
              <a:lnSpc>
                <a:spcPct val="100000"/>
              </a:lnSpc>
            </a:pPr>
            <a:r>
              <a:rPr sz="3000" spc="65" dirty="0">
                <a:solidFill>
                  <a:srgbClr val="FFFFFF"/>
                </a:solidFill>
                <a:latin typeface="Trebuchet MS"/>
                <a:cs typeface="Trebuchet MS"/>
              </a:rPr>
              <a:t>Here</a:t>
            </a:r>
            <a:r>
              <a:rPr sz="30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10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30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110" dirty="0">
                <a:solidFill>
                  <a:srgbClr val="FFFFFF"/>
                </a:solidFill>
                <a:latin typeface="Trebuchet MS"/>
                <a:cs typeface="Trebuchet MS"/>
              </a:rPr>
              <a:t>some</a:t>
            </a:r>
            <a:r>
              <a:rPr sz="3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85" dirty="0">
                <a:solidFill>
                  <a:srgbClr val="FFFFFF"/>
                </a:solidFill>
                <a:latin typeface="Trebuchet MS"/>
                <a:cs typeface="Trebuchet MS"/>
              </a:rPr>
              <a:t>links</a:t>
            </a:r>
            <a:r>
              <a:rPr sz="30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30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85" dirty="0">
                <a:solidFill>
                  <a:srgbClr val="FFFFFF"/>
                </a:solidFill>
                <a:latin typeface="Trebuchet MS"/>
                <a:cs typeface="Trebuchet MS"/>
              </a:rPr>
              <a:t>may</a:t>
            </a:r>
            <a:r>
              <a:rPr sz="30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175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30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6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0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20" dirty="0">
                <a:solidFill>
                  <a:srgbClr val="FFFFFF"/>
                </a:solidFill>
                <a:latin typeface="Trebuchet MS"/>
                <a:cs typeface="Trebuchet MS"/>
              </a:rPr>
              <a:t>help:</a:t>
            </a:r>
            <a:endParaRPr sz="3000">
              <a:latin typeface="Trebuchet MS"/>
              <a:cs typeface="Trebuchet MS"/>
            </a:endParaRPr>
          </a:p>
          <a:p>
            <a:pPr marL="714375" algn="ctr">
              <a:lnSpc>
                <a:spcPct val="100000"/>
              </a:lnSpc>
              <a:spcBef>
                <a:spcPts val="1280"/>
              </a:spcBef>
            </a:pPr>
            <a:r>
              <a:rPr sz="2200" spc="135" dirty="0">
                <a:solidFill>
                  <a:srgbClr val="FFFFFF"/>
                </a:solidFill>
                <a:latin typeface="Trebuchet MS"/>
                <a:cs typeface="Trebuchet MS"/>
              </a:rPr>
              <a:t>DEBATE</a:t>
            </a:r>
            <a:r>
              <a:rPr sz="22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140" dirty="0">
                <a:solidFill>
                  <a:srgbClr val="FFFFFF"/>
                </a:solidFill>
                <a:latin typeface="Trebuchet MS"/>
                <a:cs typeface="Trebuchet MS"/>
              </a:rPr>
              <a:t>CENTRAL</a:t>
            </a:r>
            <a:endParaRPr sz="2200">
              <a:latin typeface="Trebuchet MS"/>
              <a:cs typeface="Trebuchet MS"/>
            </a:endParaRPr>
          </a:p>
          <a:p>
            <a:pPr marL="860425" algn="ctr">
              <a:lnSpc>
                <a:spcPct val="100000"/>
              </a:lnSpc>
              <a:spcBef>
                <a:spcPts val="950"/>
              </a:spcBef>
            </a:pPr>
            <a:r>
              <a:rPr sz="2550" spc="-1327" baseline="4901" dirty="0">
                <a:solidFill>
                  <a:srgbClr val="A7CCD6"/>
                </a:solidFill>
                <a:latin typeface="Arial"/>
                <a:cs typeface="Arial"/>
              </a:rPr>
              <a:t></a:t>
            </a:r>
            <a:r>
              <a:rPr sz="2550" spc="600" baseline="4901" dirty="0">
                <a:solidFill>
                  <a:srgbClr val="A7CCD6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DA5252"/>
                </a:solidFill>
                <a:latin typeface="Trebuchet MS"/>
                <a:cs typeface="Trebuchet MS"/>
                <a:hlinkClick r:id="rId3"/>
              </a:rPr>
              <a:t>http://www.uvm.edu/~debate/learndebate.html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000">
              <a:latin typeface="Trebuchet MS"/>
              <a:cs typeface="Trebuchet MS"/>
            </a:endParaRPr>
          </a:p>
          <a:p>
            <a:pPr marL="713105" algn="ctr">
              <a:lnSpc>
                <a:spcPct val="100000"/>
              </a:lnSpc>
              <a:spcBef>
                <a:spcPts val="1650"/>
              </a:spcBef>
            </a:pPr>
            <a:r>
              <a:rPr sz="2200" spc="114" dirty="0">
                <a:solidFill>
                  <a:srgbClr val="FFFFFF"/>
                </a:solidFill>
                <a:latin typeface="Trebuchet MS"/>
                <a:cs typeface="Trebuchet MS"/>
              </a:rPr>
              <a:t>INTERNATIONAL</a:t>
            </a:r>
            <a:r>
              <a:rPr sz="22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135" dirty="0">
                <a:solidFill>
                  <a:srgbClr val="FFFFFF"/>
                </a:solidFill>
                <a:latin typeface="Trebuchet MS"/>
                <a:cs typeface="Trebuchet MS"/>
              </a:rPr>
              <a:t>DEBATE</a:t>
            </a:r>
            <a:r>
              <a:rPr sz="22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160" dirty="0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165" dirty="0">
                <a:solidFill>
                  <a:srgbClr val="FFFFFF"/>
                </a:solidFill>
                <a:latin typeface="Trebuchet MS"/>
                <a:cs typeface="Trebuchet MS"/>
              </a:rPr>
              <a:t>ASSOCIATION</a:t>
            </a:r>
            <a:endParaRPr sz="2200">
              <a:latin typeface="Trebuchet MS"/>
              <a:cs typeface="Trebuchet MS"/>
            </a:endParaRPr>
          </a:p>
          <a:p>
            <a:pPr marL="859790" algn="ctr">
              <a:lnSpc>
                <a:spcPct val="100000"/>
              </a:lnSpc>
              <a:spcBef>
                <a:spcPts val="790"/>
              </a:spcBef>
            </a:pPr>
            <a:r>
              <a:rPr sz="2550" spc="-1327" baseline="4901" dirty="0">
                <a:solidFill>
                  <a:srgbClr val="A7CCD6"/>
                </a:solidFill>
                <a:latin typeface="Arial"/>
                <a:cs typeface="Arial"/>
              </a:rPr>
              <a:t></a:t>
            </a:r>
            <a:r>
              <a:rPr sz="2550" spc="607" baseline="4901" dirty="0">
                <a:solidFill>
                  <a:srgbClr val="A7CCD6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DA5252"/>
                </a:solidFill>
                <a:latin typeface="Trebuchet MS"/>
                <a:cs typeface="Trebuchet MS"/>
                <a:hlinkClick r:id="rId4"/>
              </a:rPr>
              <a:t>http://www.idebate.org/debatabase/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850" y="248919"/>
            <a:ext cx="8540750" cy="1165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3504" rIns="0" bIns="0" rtlCol="0">
            <a:spAutoFit/>
          </a:bodyPr>
          <a:lstStyle/>
          <a:p>
            <a:pPr marL="13970" marR="5080" algn="ctr">
              <a:lnSpc>
                <a:spcPct val="89900"/>
              </a:lnSpc>
              <a:spcBef>
                <a:spcPts val="484"/>
              </a:spcBef>
            </a:pPr>
            <a:r>
              <a:rPr sz="3200" spc="100" dirty="0"/>
              <a:t>In</a:t>
            </a:r>
            <a:r>
              <a:rPr sz="3200" spc="-165" dirty="0"/>
              <a:t> </a:t>
            </a:r>
            <a:r>
              <a:rPr sz="3200" spc="-5" dirty="0"/>
              <a:t>recent</a:t>
            </a:r>
            <a:r>
              <a:rPr sz="3200" spc="-155" dirty="0"/>
              <a:t> </a:t>
            </a:r>
            <a:r>
              <a:rPr sz="3200" spc="30" dirty="0"/>
              <a:t>years,</a:t>
            </a:r>
            <a:r>
              <a:rPr sz="3200" spc="-420" dirty="0"/>
              <a:t> </a:t>
            </a:r>
            <a:r>
              <a:rPr sz="3200" spc="60" dirty="0"/>
              <a:t>more</a:t>
            </a:r>
            <a:r>
              <a:rPr sz="3200" spc="-160" dirty="0"/>
              <a:t> </a:t>
            </a:r>
            <a:r>
              <a:rPr sz="3200" spc="35" dirty="0"/>
              <a:t>juveniles</a:t>
            </a:r>
            <a:r>
              <a:rPr sz="3200" spc="-165" dirty="0"/>
              <a:t> </a:t>
            </a:r>
            <a:r>
              <a:rPr sz="3200" spc="90" dirty="0"/>
              <a:t>(under</a:t>
            </a:r>
            <a:r>
              <a:rPr sz="3200" spc="-165" dirty="0"/>
              <a:t> </a:t>
            </a:r>
            <a:r>
              <a:rPr sz="3200" spc="45" dirty="0"/>
              <a:t>18)  </a:t>
            </a:r>
            <a:r>
              <a:rPr sz="3200" spc="10" dirty="0"/>
              <a:t>are </a:t>
            </a:r>
            <a:r>
              <a:rPr sz="3200" spc="170" dirty="0"/>
              <a:t>being </a:t>
            </a:r>
            <a:r>
              <a:rPr sz="3200" spc="30" dirty="0"/>
              <a:t>tried </a:t>
            </a:r>
            <a:r>
              <a:rPr sz="3200" spc="90" dirty="0"/>
              <a:t>as </a:t>
            </a:r>
            <a:r>
              <a:rPr sz="3200" spc="25" dirty="0"/>
              <a:t>adults </a:t>
            </a:r>
            <a:r>
              <a:rPr sz="3200" spc="70" dirty="0"/>
              <a:t>when </a:t>
            </a:r>
            <a:r>
              <a:rPr sz="3200" spc="-10" dirty="0"/>
              <a:t>they  </a:t>
            </a:r>
            <a:r>
              <a:rPr sz="3200" spc="20" dirty="0"/>
              <a:t>commit</a:t>
            </a:r>
            <a:r>
              <a:rPr sz="3200" spc="-160" dirty="0"/>
              <a:t> </a:t>
            </a:r>
            <a:r>
              <a:rPr sz="3200" spc="-5" dirty="0"/>
              <a:t>adult</a:t>
            </a:r>
            <a:r>
              <a:rPr sz="3200" spc="-160" dirty="0"/>
              <a:t> </a:t>
            </a:r>
            <a:r>
              <a:rPr sz="3200" spc="50" dirty="0"/>
              <a:t>crimes.</a:t>
            </a:r>
            <a:r>
              <a:rPr sz="3200" spc="-660" dirty="0"/>
              <a:t> </a:t>
            </a:r>
            <a:r>
              <a:rPr sz="3200" spc="65" dirty="0"/>
              <a:t>What</a:t>
            </a:r>
            <a:r>
              <a:rPr sz="3200" spc="-160" dirty="0"/>
              <a:t> </a:t>
            </a:r>
            <a:r>
              <a:rPr sz="3200" spc="165" dirty="0"/>
              <a:t>do</a:t>
            </a:r>
            <a:r>
              <a:rPr sz="3200" spc="-170" dirty="0"/>
              <a:t> </a:t>
            </a:r>
            <a:r>
              <a:rPr sz="3200" spc="80" dirty="0"/>
              <a:t>you</a:t>
            </a:r>
            <a:r>
              <a:rPr sz="3200" spc="-170" dirty="0"/>
              <a:t> </a:t>
            </a:r>
            <a:r>
              <a:rPr sz="3200" spc="20" dirty="0"/>
              <a:t>think  </a:t>
            </a:r>
            <a:r>
              <a:rPr sz="3200" spc="30" dirty="0"/>
              <a:t>about</a:t>
            </a:r>
            <a:r>
              <a:rPr sz="3200" spc="-160" dirty="0"/>
              <a:t> </a:t>
            </a:r>
            <a:r>
              <a:rPr sz="3200" spc="60" dirty="0"/>
              <a:t>this?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99769" y="3384550"/>
            <a:ext cx="7744459" cy="303403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 algn="ctr">
              <a:lnSpc>
                <a:spcPts val="3450"/>
              </a:lnSpc>
              <a:spcBef>
                <a:spcPts val="540"/>
              </a:spcBef>
            </a:pPr>
            <a:r>
              <a:rPr sz="3200" spc="120" dirty="0">
                <a:solidFill>
                  <a:srgbClr val="FFFFFF"/>
                </a:solidFill>
                <a:latin typeface="Trebuchet MS"/>
                <a:cs typeface="Trebuchet MS"/>
              </a:rPr>
              <a:t>Hold</a:t>
            </a:r>
            <a:r>
              <a:rPr sz="32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1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2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Trebuchet MS"/>
                <a:cs typeface="Trebuchet MS"/>
              </a:rPr>
              <a:t>classroom</a:t>
            </a:r>
            <a:r>
              <a:rPr sz="32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55" dirty="0">
                <a:solidFill>
                  <a:srgbClr val="FFFFFF"/>
                </a:solidFill>
                <a:latin typeface="Trebuchet MS"/>
                <a:cs typeface="Trebuchet MS"/>
              </a:rPr>
              <a:t>debate</a:t>
            </a:r>
            <a:r>
              <a:rPr sz="32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10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32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2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Trebuchet MS"/>
                <a:cs typeface="Trebuchet MS"/>
              </a:rPr>
              <a:t>following  </a:t>
            </a:r>
            <a:r>
              <a:rPr sz="3200" spc="40" dirty="0">
                <a:solidFill>
                  <a:srgbClr val="FFFFFF"/>
                </a:solidFill>
                <a:latin typeface="Trebuchet MS"/>
                <a:cs typeface="Trebuchet MS"/>
              </a:rPr>
              <a:t>proposition: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Trebuchet MS"/>
              <a:cs typeface="Trebuchet MS"/>
            </a:endParaRPr>
          </a:p>
          <a:p>
            <a:pPr marL="36195" marR="24765" indent="-635" algn="ctr">
              <a:lnSpc>
                <a:spcPct val="89900"/>
              </a:lnSpc>
            </a:pPr>
            <a:r>
              <a:rPr sz="4000" b="1" spc="-155" dirty="0">
                <a:solidFill>
                  <a:srgbClr val="FFFFFF"/>
                </a:solidFill>
                <a:latin typeface="Georgia"/>
                <a:cs typeface="Georgia"/>
              </a:rPr>
              <a:t>Juveniles </a:t>
            </a:r>
            <a:r>
              <a:rPr sz="4000" b="1" spc="-140" dirty="0">
                <a:solidFill>
                  <a:srgbClr val="FFFFFF"/>
                </a:solidFill>
                <a:latin typeface="Georgia"/>
                <a:cs typeface="Georgia"/>
              </a:rPr>
              <a:t>should </a:t>
            </a:r>
            <a:r>
              <a:rPr sz="4000" b="1" spc="-40" dirty="0">
                <a:solidFill>
                  <a:srgbClr val="FFFFFF"/>
                </a:solidFill>
                <a:latin typeface="Georgia"/>
                <a:cs typeface="Georgia"/>
              </a:rPr>
              <a:t>be </a:t>
            </a:r>
            <a:r>
              <a:rPr sz="4000" b="1" spc="-110" dirty="0">
                <a:solidFill>
                  <a:srgbClr val="FFFFFF"/>
                </a:solidFill>
                <a:latin typeface="Georgia"/>
                <a:cs typeface="Georgia"/>
              </a:rPr>
              <a:t>tried </a:t>
            </a:r>
            <a:r>
              <a:rPr sz="4000" b="1" spc="-35" dirty="0">
                <a:solidFill>
                  <a:srgbClr val="FFFFFF"/>
                </a:solidFill>
                <a:latin typeface="Georgia"/>
                <a:cs typeface="Georgia"/>
              </a:rPr>
              <a:t>as  </a:t>
            </a:r>
            <a:r>
              <a:rPr sz="4000" b="1" spc="-105" dirty="0">
                <a:solidFill>
                  <a:srgbClr val="FFFFFF"/>
                </a:solidFill>
                <a:latin typeface="Georgia"/>
                <a:cs typeface="Georgia"/>
              </a:rPr>
              <a:t>adults </a:t>
            </a:r>
            <a:r>
              <a:rPr sz="4000" b="1" spc="-195" dirty="0">
                <a:solidFill>
                  <a:srgbClr val="FFFFFF"/>
                </a:solidFill>
                <a:latin typeface="Georgia"/>
                <a:cs typeface="Georgia"/>
              </a:rPr>
              <a:t>when </a:t>
            </a:r>
            <a:r>
              <a:rPr sz="4000" b="1" spc="-95" dirty="0">
                <a:solidFill>
                  <a:srgbClr val="FFFFFF"/>
                </a:solidFill>
                <a:latin typeface="Georgia"/>
                <a:cs typeface="Georgia"/>
              </a:rPr>
              <a:t>they commit </a:t>
            </a:r>
            <a:r>
              <a:rPr sz="4000" b="1" spc="-120" dirty="0">
                <a:solidFill>
                  <a:srgbClr val="FFFFFF"/>
                </a:solidFill>
                <a:latin typeface="Georgia"/>
                <a:cs typeface="Georgia"/>
              </a:rPr>
              <a:t>adult  </a:t>
            </a:r>
            <a:r>
              <a:rPr sz="4000" b="1" spc="-30" dirty="0">
                <a:solidFill>
                  <a:srgbClr val="FFFFFF"/>
                </a:solidFill>
                <a:latin typeface="Georgia"/>
                <a:cs typeface="Georgia"/>
              </a:rPr>
              <a:t>crimes.</a:t>
            </a:r>
            <a:endParaRPr sz="4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A525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848</Words>
  <Application>Microsoft Office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Academic Debate      Course book </vt:lpstr>
      <vt:lpstr> When debating, teams explore arguments  for and against a specific proposition</vt:lpstr>
      <vt:lpstr>PowerPoint Presentation</vt:lpstr>
      <vt:lpstr>PowerPoint Presentation</vt:lpstr>
      <vt:lpstr>PowerPoint Presentation</vt:lpstr>
      <vt:lpstr>Consider…</vt:lpstr>
      <vt:lpstr>PowerPoint Presentation</vt:lpstr>
      <vt:lpstr>Each group will be given a proposition. Research is crucial.</vt:lpstr>
      <vt:lpstr>PowerPoint Presentation</vt:lpstr>
      <vt:lpstr>PowerPoint Presentation</vt:lpstr>
      <vt:lpstr>DEBATE PROPOSITION 3</vt:lpstr>
      <vt:lpstr>Juveniles should be tried as  adults when they commit adult  crimes.</vt:lpstr>
      <vt:lpstr>The institution of marriage as a  religious and legal bond may be  considered outdated in today’s  society.</vt:lpstr>
      <vt:lpstr>DEBATE PROPOSITION 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 Racilan Andrade</dc:creator>
  <cp:lastModifiedBy>Maher</cp:lastModifiedBy>
  <cp:revision>1</cp:revision>
  <dcterms:created xsi:type="dcterms:W3CDTF">2020-07-06T23:01:17Z</dcterms:created>
  <dcterms:modified xsi:type="dcterms:W3CDTF">2020-07-06T23:05:23Z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2009-12-07T00:00:00Z</vt:filetime>
  </property>
  <property fmtid="{D5CDD505-2E9C-101B-9397-08002B2CF9AE}" pid="3" name="Creator">
    <vt:lpwstr>Impress</vt:lpwstr>
  </property>
  <property fmtid="{D5CDD505-2E9C-101B-9397-08002B2CF9AE}" pid="4" name="LastSaved">
    <vt:filetime>2020-07-06T00:00:00Z</vt:filetime>
  </property>
</Properties>
</file>