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C1649-04B1-4FE2-B72C-3BDB65AC7FF7}" type="datetimeFigureOut">
              <a:rPr lang="en-US" smtClean="0"/>
              <a:t>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B71B0-DB69-4116-80B8-45384BCBB56B}" type="slidenum">
              <a:rPr lang="en-US" smtClean="0"/>
              <a:t>‹#›</a:t>
            </a:fld>
            <a:endParaRPr lang="en-US"/>
          </a:p>
        </p:txBody>
      </p:sp>
    </p:spTree>
    <p:extLst>
      <p:ext uri="{BB962C8B-B14F-4D97-AF65-F5344CB8AC3E}">
        <p14:creationId xmlns:p14="http://schemas.microsoft.com/office/powerpoint/2010/main" val="91406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B71B0-DB69-4116-80B8-45384BCBB56B}" type="slidenum">
              <a:rPr lang="en-US" smtClean="0"/>
              <a:t>27</a:t>
            </a:fld>
            <a:endParaRPr lang="en-US"/>
          </a:p>
        </p:txBody>
      </p:sp>
    </p:spTree>
    <p:extLst>
      <p:ext uri="{BB962C8B-B14F-4D97-AF65-F5344CB8AC3E}">
        <p14:creationId xmlns:p14="http://schemas.microsoft.com/office/powerpoint/2010/main" val="92250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5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5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6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 Id="rId5" Type="http://schemas.openxmlformats.org/officeDocument/2006/relationships/image" Target="../media/image144.png"/><Relationship Id="rId4" Type="http://schemas.openxmlformats.org/officeDocument/2006/relationships/image" Target="../media/image143.png"/></Relationships>
</file>

<file path=ppt/slides/_rels/slide6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6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6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 Id="rId4" Type="http://schemas.openxmlformats.org/officeDocument/2006/relationships/image" Target="../media/image159.png"/></Relationships>
</file>

<file path=ppt/slides/_rels/slide6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7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7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7.xml"/><Relationship Id="rId4" Type="http://schemas.openxmlformats.org/officeDocument/2006/relationships/image" Target="../media/image176.png"/></Relationships>
</file>

<file path=ppt/slides/_rels/slide76.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7.xml"/><Relationship Id="rId4" Type="http://schemas.openxmlformats.org/officeDocument/2006/relationships/image" Target="../media/image179.png"/></Relationships>
</file>

<file path=ppt/slides/_rels/slide7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26068"/>
            <a:ext cx="2417906" cy="369332"/>
          </a:xfrm>
          <a:prstGeom prst="rect">
            <a:avLst/>
          </a:prstGeom>
        </p:spPr>
        <p:txBody>
          <a:bodyPr wrap="none">
            <a:spAutoFit/>
          </a:bodyPr>
          <a:lstStyle/>
          <a:p>
            <a:r>
              <a:rPr lang="en-US" dirty="0"/>
              <a:t>QUANTUM MECHANICS</a:t>
            </a:r>
          </a:p>
        </p:txBody>
      </p:sp>
      <p:sp>
        <p:nvSpPr>
          <p:cNvPr id="3" name="TextBox 2"/>
          <p:cNvSpPr txBox="1"/>
          <p:nvPr/>
        </p:nvSpPr>
        <p:spPr>
          <a:xfrm>
            <a:off x="3068782" y="76200"/>
            <a:ext cx="2590800" cy="646331"/>
          </a:xfrm>
          <a:prstGeom prst="rect">
            <a:avLst/>
          </a:prstGeom>
          <a:noFill/>
        </p:spPr>
        <p:txBody>
          <a:bodyPr wrap="square" rtlCol="0">
            <a:spAutoFit/>
          </a:bodyPr>
          <a:lstStyle/>
          <a:p>
            <a:pPr algn="ctr"/>
            <a:r>
              <a:rPr lang="en-US" sz="3600" dirty="0" smtClean="0"/>
              <a:t>Chapter 5</a:t>
            </a:r>
            <a:endParaRPr lang="en-US" sz="3600" dirty="0"/>
          </a:p>
        </p:txBody>
      </p:sp>
      <p:sp>
        <p:nvSpPr>
          <p:cNvPr id="4" name="Rectangle 3"/>
          <p:cNvSpPr/>
          <p:nvPr/>
        </p:nvSpPr>
        <p:spPr>
          <a:xfrm>
            <a:off x="152400" y="1447800"/>
            <a:ext cx="8839200" cy="1754326"/>
          </a:xfrm>
          <a:prstGeom prst="rect">
            <a:avLst/>
          </a:prstGeom>
        </p:spPr>
        <p:txBody>
          <a:bodyPr wrap="square">
            <a:spAutoFit/>
          </a:bodyPr>
          <a:lstStyle/>
          <a:p>
            <a:pPr algn="just"/>
            <a:r>
              <a:rPr lang="en-US" dirty="0"/>
              <a:t>The fundamental difference between </a:t>
            </a:r>
            <a:r>
              <a:rPr lang="en-US" dirty="0">
                <a:solidFill>
                  <a:srgbClr val="00B050"/>
                </a:solidFill>
              </a:rPr>
              <a:t>classical </a:t>
            </a:r>
            <a:r>
              <a:rPr lang="en-US" dirty="0"/>
              <a:t>(or Newtonian) and </a:t>
            </a:r>
            <a:r>
              <a:rPr lang="en-US" dirty="0">
                <a:solidFill>
                  <a:srgbClr val="00B050"/>
                </a:solidFill>
              </a:rPr>
              <a:t>quantum mechanics </a:t>
            </a:r>
            <a:r>
              <a:rPr lang="en-US" dirty="0"/>
              <a:t>lies in what they describe. </a:t>
            </a:r>
            <a:r>
              <a:rPr lang="en-US" dirty="0">
                <a:solidFill>
                  <a:srgbClr val="C00000"/>
                </a:solidFill>
              </a:rPr>
              <a:t>In classical mechanics, the future history of a particle is completely determined by its initial position and momentum together with the forces that act on it. </a:t>
            </a:r>
            <a:r>
              <a:rPr lang="en-US" dirty="0"/>
              <a:t>In the every day world, i.e. the world of macroscopic bodies, all these quantities can be determined well enough for the predictions of classical mechanics to agree with observations. </a:t>
            </a:r>
          </a:p>
        </p:txBody>
      </p:sp>
      <p:sp>
        <p:nvSpPr>
          <p:cNvPr id="5" name="Rectangle 4"/>
          <p:cNvSpPr/>
          <p:nvPr/>
        </p:nvSpPr>
        <p:spPr>
          <a:xfrm>
            <a:off x="152400" y="3962400"/>
            <a:ext cx="8839200" cy="1200329"/>
          </a:xfrm>
          <a:prstGeom prst="rect">
            <a:avLst/>
          </a:prstGeom>
        </p:spPr>
        <p:txBody>
          <a:bodyPr wrap="square">
            <a:spAutoFit/>
          </a:bodyPr>
          <a:lstStyle/>
          <a:p>
            <a:pPr algn="just"/>
            <a:r>
              <a:rPr lang="en-US" dirty="0">
                <a:solidFill>
                  <a:srgbClr val="0070C0"/>
                </a:solidFill>
              </a:rPr>
              <a:t>The </a:t>
            </a:r>
            <a:r>
              <a:rPr lang="en-US" dirty="0">
                <a:solidFill>
                  <a:srgbClr val="C00000"/>
                </a:solidFill>
              </a:rPr>
              <a:t>uncertainty principle </a:t>
            </a:r>
            <a:r>
              <a:rPr lang="en-US" dirty="0">
                <a:solidFill>
                  <a:srgbClr val="0070C0"/>
                </a:solidFill>
              </a:rPr>
              <a:t>suggests that the nature of an </a:t>
            </a:r>
            <a:r>
              <a:rPr lang="en-US" dirty="0">
                <a:solidFill>
                  <a:srgbClr val="7030A0"/>
                </a:solidFill>
              </a:rPr>
              <a:t>observable quantity </a:t>
            </a:r>
            <a:r>
              <a:rPr lang="en-US" dirty="0">
                <a:solidFill>
                  <a:srgbClr val="0070C0"/>
                </a:solidFill>
              </a:rPr>
              <a:t>is different in the world of microscopic particles. It is impossible to determine exactly the future history of a particle because its initial state cannot be established with sufficient accuracy. </a:t>
            </a:r>
            <a:r>
              <a:rPr lang="en-US" dirty="0">
                <a:solidFill>
                  <a:srgbClr val="C00000"/>
                </a:solidFill>
              </a:rPr>
              <a:t>This world requires quantum mechanics.</a:t>
            </a:r>
          </a:p>
        </p:txBody>
      </p:sp>
    </p:spTree>
    <p:extLst>
      <p:ext uri="{BB962C8B-B14F-4D97-AF65-F5344CB8AC3E}">
        <p14:creationId xmlns:p14="http://schemas.microsoft.com/office/powerpoint/2010/main" val="40185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839200" cy="923330"/>
          </a:xfrm>
          <a:prstGeom prst="rect">
            <a:avLst/>
          </a:prstGeom>
        </p:spPr>
        <p:txBody>
          <a:bodyPr wrap="square">
            <a:spAutoFit/>
          </a:bodyPr>
          <a:lstStyle/>
          <a:p>
            <a:r>
              <a:rPr lang="en-US" b="1" dirty="0"/>
              <a:t>Time-dependent Schrodinger equation</a:t>
            </a:r>
            <a:endParaRPr lang="en-US" dirty="0"/>
          </a:p>
          <a:p>
            <a:pPr algn="just"/>
            <a:r>
              <a:rPr lang="en-US" dirty="0"/>
              <a:t>In quantum mechanics, a particle is described by a wave function Ψ. We assume that the wave function of a free particle moving along the +x direction is specified by</a:t>
            </a:r>
          </a:p>
        </p:txBody>
      </p:sp>
      <mc:AlternateContent xmlns:mc="http://schemas.openxmlformats.org/markup-compatibility/2006" xmlns:a14="http://schemas.microsoft.com/office/drawing/2010/main">
        <mc:Choice Requires="a14">
          <p:sp>
            <p:nvSpPr>
              <p:cNvPr id="3" name="Rectangle 2"/>
              <p:cNvSpPr/>
              <p:nvPr/>
            </p:nvSpPr>
            <p:spPr>
              <a:xfrm>
                <a:off x="609600" y="1676400"/>
                <a:ext cx="6477000" cy="4687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𝛹</m:t>
                      </m:r>
                      <m:r>
                        <a:rPr lang="en-US" i="1">
                          <a:latin typeface="Cambria Math"/>
                        </a:rPr>
                        <m:t>=</m:t>
                      </m:r>
                      <m:r>
                        <a:rPr lang="en-US" i="1">
                          <a:latin typeface="Cambria Math"/>
                        </a:rPr>
                        <m:t>𝐴</m:t>
                      </m:r>
                      <m:sSup>
                        <m:sSupPr>
                          <m:ctrlPr>
                            <a:rPr lang="en-US" i="1">
                              <a:latin typeface="Cambria Math"/>
                            </a:rPr>
                          </m:ctrlPr>
                        </m:sSupPr>
                        <m:e>
                          <m:r>
                            <a:rPr lang="en-US" i="1">
                              <a:latin typeface="Cambria Math"/>
                            </a:rPr>
                            <m:t>𝑒</m:t>
                          </m:r>
                        </m:e>
                        <m:sup>
                          <m:r>
                            <a:rPr lang="en-US" i="1">
                              <a:latin typeface="Cambria Math"/>
                            </a:rPr>
                            <m:t>−</m:t>
                          </m:r>
                          <m:r>
                            <a:rPr lang="en-US" i="1">
                              <a:latin typeface="Cambria Math"/>
                            </a:rPr>
                            <m:t>𝑖𝑤</m:t>
                          </m:r>
                          <m:r>
                            <a:rPr lang="en-US" i="1">
                              <a:latin typeface="Cambria Math"/>
                            </a:rPr>
                            <m:t>(</m:t>
                          </m:r>
                          <m:r>
                            <a:rPr lang="en-US" i="1">
                              <a:latin typeface="Cambria Math"/>
                            </a:rPr>
                            <m:t>𝑡</m:t>
                          </m:r>
                          <m:r>
                            <a:rPr lang="en-US" i="1">
                              <a:latin typeface="Cambria Math"/>
                            </a:rPr>
                            <m:t>−</m:t>
                          </m:r>
                          <m:f>
                            <m:fPr>
                              <m:ctrlPr>
                                <a:rPr lang="en-US" i="1">
                                  <a:latin typeface="Cambria Math"/>
                                </a:rPr>
                              </m:ctrlPr>
                            </m:fPr>
                            <m:num>
                              <m:r>
                                <a:rPr lang="en-US" i="1">
                                  <a:latin typeface="Cambria Math"/>
                                </a:rPr>
                                <m:t>𝑥</m:t>
                              </m:r>
                            </m:num>
                            <m:den>
                              <m:r>
                                <a:rPr lang="en-US" i="1">
                                  <a:latin typeface="Cambria Math"/>
                                </a:rPr>
                                <m:t>𝑣</m:t>
                              </m:r>
                            </m:den>
                          </m:f>
                          <m:r>
                            <a:rPr lang="en-US" i="1">
                              <a:latin typeface="Cambria Math"/>
                            </a:rPr>
                            <m:t>)</m:t>
                          </m:r>
                        </m:sup>
                      </m:sSup>
                      <m:r>
                        <a:rPr lang="en-US" i="1">
                          <a:latin typeface="Cambria Math"/>
                        </a:rPr>
                        <m:t>                                                             (5−6)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09600" y="1676400"/>
                <a:ext cx="6477000" cy="468783"/>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381000" y="2743200"/>
            <a:ext cx="6248400" cy="369332"/>
          </a:xfrm>
          <a:prstGeom prst="rect">
            <a:avLst/>
          </a:prstGeom>
        </p:spPr>
        <p:txBody>
          <a:bodyPr wrap="square">
            <a:spAutoFit/>
          </a:bodyPr>
          <a:lstStyle/>
          <a:p>
            <a:r>
              <a:rPr lang="en-US" dirty="0"/>
              <a:t>When we use the relations W =2𝝿𝜈 and ʋ=λ𝜈, we have</a:t>
            </a:r>
          </a:p>
        </p:txBody>
      </p:sp>
      <mc:AlternateContent xmlns:mc="http://schemas.openxmlformats.org/markup-compatibility/2006" xmlns:a14="http://schemas.microsoft.com/office/drawing/2010/main">
        <mc:Choice Requires="a14">
          <p:sp>
            <p:nvSpPr>
              <p:cNvPr id="5" name="Rectangle 4"/>
              <p:cNvSpPr/>
              <p:nvPr/>
            </p:nvSpPr>
            <p:spPr>
              <a:xfrm>
                <a:off x="838200" y="3339678"/>
                <a:ext cx="6096000" cy="4703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𝛹</m:t>
                      </m:r>
                      <m:r>
                        <a:rPr lang="en-US" i="1">
                          <a:latin typeface="Cambria Math"/>
                        </a:rPr>
                        <m:t>=</m:t>
                      </m:r>
                      <m:r>
                        <a:rPr lang="en-US" i="1">
                          <a:latin typeface="Cambria Math"/>
                        </a:rPr>
                        <m:t>𝐴</m:t>
                      </m:r>
                      <m:sSup>
                        <m:sSupPr>
                          <m:ctrlPr>
                            <a:rPr lang="en-US" i="1">
                              <a:latin typeface="Cambria Math"/>
                            </a:rPr>
                          </m:ctrlPr>
                        </m:sSupPr>
                        <m:e>
                          <m:r>
                            <a:rPr lang="en-US" i="1">
                              <a:latin typeface="Cambria Math"/>
                            </a:rPr>
                            <m:t>𝑒</m:t>
                          </m:r>
                        </m:e>
                        <m:sup>
                          <m:r>
                            <a:rPr lang="en-US" i="1">
                              <a:latin typeface="Cambria Math"/>
                            </a:rPr>
                            <m:t>−2</m:t>
                          </m:r>
                          <m:r>
                            <a:rPr lang="en-US" i="1">
                              <a:latin typeface="Cambria Math"/>
                            </a:rPr>
                            <m:t>𝜋</m:t>
                          </m:r>
                          <m:r>
                            <a:rPr lang="en-US" i="1">
                              <a:latin typeface="Cambria Math"/>
                            </a:rPr>
                            <m:t>𝑖</m:t>
                          </m:r>
                          <m:r>
                            <a:rPr lang="en-US" i="1">
                              <a:latin typeface="Cambria Math"/>
                            </a:rPr>
                            <m:t>(</m:t>
                          </m:r>
                          <m:r>
                            <a:rPr lang="en-US" i="1">
                              <a:latin typeface="Cambria Math"/>
                            </a:rPr>
                            <m:t>𝜈</m:t>
                          </m:r>
                          <m:r>
                            <a:rPr lang="en-US" i="1">
                              <a:latin typeface="Cambria Math"/>
                            </a:rPr>
                            <m:t>𝑡</m:t>
                          </m:r>
                          <m:r>
                            <a:rPr lang="en-US" i="1">
                              <a:latin typeface="Cambria Math"/>
                            </a:rPr>
                            <m:t>−</m:t>
                          </m:r>
                          <m:f>
                            <m:fPr>
                              <m:ctrlPr>
                                <a:rPr lang="en-US" i="1">
                                  <a:latin typeface="Cambria Math"/>
                                </a:rPr>
                              </m:ctrlPr>
                            </m:fPr>
                            <m:num>
                              <m:r>
                                <a:rPr lang="en-US" i="1">
                                  <a:latin typeface="Cambria Math"/>
                                </a:rPr>
                                <m:t>𝑥</m:t>
                              </m:r>
                            </m:num>
                            <m:den>
                              <m:r>
                                <a:rPr lang="en-US" i="1">
                                  <a:latin typeface="Cambria Math"/>
                                </a:rPr>
                                <m:t>𝜆</m:t>
                              </m:r>
                            </m:den>
                          </m:f>
                          <m:r>
                            <a:rPr lang="en-US" i="1">
                              <a:latin typeface="Cambria Math"/>
                            </a:rPr>
                            <m:t>)</m:t>
                          </m:r>
                        </m:sup>
                      </m:sSup>
                      <m:r>
                        <a:rPr lang="en-US" i="1">
                          <a:latin typeface="Cambria Math"/>
                        </a:rPr>
                        <m:t>                                                          (5−7)</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38200" y="3339678"/>
                <a:ext cx="6096000" cy="470322"/>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304800" y="4267200"/>
            <a:ext cx="8610600" cy="646331"/>
          </a:xfrm>
          <a:prstGeom prst="rect">
            <a:avLst/>
          </a:prstGeom>
        </p:spPr>
        <p:txBody>
          <a:bodyPr wrap="square">
            <a:spAutoFit/>
          </a:bodyPr>
          <a:lstStyle/>
          <a:p>
            <a:r>
              <a:rPr lang="en-US" dirty="0"/>
              <a:t>In terms of the total energy E = h𝜈 =2𝝿ħ𝜈 and the momentum p = h/λ =2𝝿ħ/λ, the wave function of the free particle is</a:t>
            </a:r>
          </a:p>
        </p:txBody>
      </p:sp>
      <mc:AlternateContent xmlns:mc="http://schemas.openxmlformats.org/markup-compatibility/2006" xmlns:a14="http://schemas.microsoft.com/office/drawing/2010/main">
        <mc:Choice Requires="a14">
          <p:sp>
            <p:nvSpPr>
              <p:cNvPr id="7" name="Rectangle 6"/>
              <p:cNvSpPr/>
              <p:nvPr/>
            </p:nvSpPr>
            <p:spPr>
              <a:xfrm>
                <a:off x="990600" y="5291383"/>
                <a:ext cx="6054436" cy="4998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𝛹</m:t>
                      </m:r>
                      <m:r>
                        <a:rPr lang="en-US" i="1">
                          <a:latin typeface="Cambria Math"/>
                        </a:rPr>
                        <m:t>=</m:t>
                      </m:r>
                      <m:r>
                        <a:rPr lang="en-US" i="1">
                          <a:latin typeface="Cambria Math"/>
                        </a:rPr>
                        <m:t>𝐴</m:t>
                      </m:r>
                      <m:sSup>
                        <m:sSupPr>
                          <m:ctrlPr>
                            <a:rPr lang="en-US" i="1">
                              <a:latin typeface="Cambria Math"/>
                            </a:rPr>
                          </m:ctrlPr>
                        </m:sSupPr>
                        <m:e>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m:t>
                          </m:r>
                          <m:r>
                            <a:rPr lang="en-US" i="1">
                              <a:latin typeface="Cambria Math"/>
                            </a:rPr>
                            <m:t>𝐸𝑡</m:t>
                          </m:r>
                          <m:r>
                            <a:rPr lang="en-US" i="1">
                              <a:latin typeface="Cambria Math"/>
                            </a:rPr>
                            <m:t>−</m:t>
                          </m:r>
                          <m:r>
                            <a:rPr lang="en-US" i="1">
                              <a:latin typeface="Cambria Math"/>
                            </a:rPr>
                            <m:t>𝑝𝑥</m:t>
                          </m:r>
                          <m:r>
                            <a:rPr lang="en-US" i="1">
                              <a:latin typeface="Cambria Math"/>
                            </a:rPr>
                            <m:t>)</m:t>
                          </m:r>
                        </m:sup>
                      </m:sSup>
                      <m:r>
                        <a:rPr lang="en-US" i="1">
                          <a:latin typeface="Cambria Math"/>
                        </a:rPr>
                        <m:t>                                                        (5−8)</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990600" y="5291383"/>
                <a:ext cx="6054436" cy="499817"/>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100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6248400" cy="369332"/>
          </a:xfrm>
          <a:prstGeom prst="rect">
            <a:avLst/>
          </a:prstGeom>
        </p:spPr>
        <p:txBody>
          <a:bodyPr wrap="square">
            <a:spAutoFit/>
          </a:bodyPr>
          <a:lstStyle/>
          <a:p>
            <a:r>
              <a:rPr lang="en-US" dirty="0"/>
              <a:t>We differentiate Eq.(5-8) twice with respect to x. Then we obtain</a:t>
            </a:r>
          </a:p>
        </p:txBody>
      </p:sp>
      <mc:AlternateContent xmlns:mc="http://schemas.openxmlformats.org/markup-compatibility/2006" xmlns:a14="http://schemas.microsoft.com/office/drawing/2010/main">
        <mc:Choice Requires="a14">
          <p:sp>
            <p:nvSpPr>
              <p:cNvPr id="3" name="Rectangle 2"/>
              <p:cNvSpPr/>
              <p:nvPr/>
            </p:nvSpPr>
            <p:spPr>
              <a:xfrm>
                <a:off x="1143000" y="990600"/>
                <a:ext cx="2885597" cy="720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𝛹</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𝑝</m:t>
                              </m:r>
                            </m:e>
                            <m:sup>
                              <m:r>
                                <a:rPr lang="en-US" i="1">
                                  <a:latin typeface="Cambria Math"/>
                                </a:rPr>
                                <m:t>2</m:t>
                              </m:r>
                            </m:sup>
                          </m:sSup>
                        </m:num>
                        <m:den>
                          <m:sSup>
                            <m:sSupPr>
                              <m:ctrlPr>
                                <a:rPr lang="en-US" i="1">
                                  <a:latin typeface="Cambria Math"/>
                                </a:rPr>
                              </m:ctrlPr>
                            </m:sSupPr>
                            <m:e>
                              <m:r>
                                <a:rPr lang="en-US" i="1">
                                  <a:latin typeface="Cambria Math"/>
                                </a:rPr>
                                <m:t>ħ</m:t>
                              </m:r>
                            </m:e>
                            <m:sup>
                              <m:r>
                                <a:rPr lang="en-US" i="1">
                                  <a:latin typeface="Cambria Math"/>
                                </a:rPr>
                                <m:t>2</m:t>
                              </m:r>
                            </m:sup>
                          </m:sSup>
                        </m:den>
                      </m:f>
                      <m:r>
                        <a:rPr lang="en-US" i="1">
                          <a:latin typeface="Cambria Math"/>
                        </a:rPr>
                        <m:t> </m:t>
                      </m:r>
                      <m:r>
                        <a:rPr lang="en-US" i="1">
                          <a:latin typeface="Cambria Math"/>
                        </a:rPr>
                        <m:t>𝛹</m:t>
                      </m:r>
                      <m:r>
                        <a:rPr lang="en-US" i="1">
                          <a:latin typeface="Cambria Math"/>
                        </a:rPr>
                        <m:t>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143000" y="990600"/>
                <a:ext cx="2885597" cy="72096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14600" y="2043376"/>
                <a:ext cx="63246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𝑝</m:t>
                          </m:r>
                        </m:e>
                        <m:sup>
                          <m:r>
                            <a:rPr lang="en-US" i="1">
                              <a:latin typeface="Cambria Math"/>
                            </a:rPr>
                            <m:t>2</m:t>
                          </m:r>
                        </m:sup>
                      </m:sSup>
                      <m:r>
                        <a:rPr lang="en-US" i="1">
                          <a:latin typeface="Cambria Math"/>
                        </a:rPr>
                        <m:t>𝛹</m:t>
                      </m:r>
                      <m:r>
                        <a:rPr lang="en-US" i="1">
                          <a:latin typeface="Cambria Math"/>
                        </a:rPr>
                        <m:t>=−</m:t>
                      </m:r>
                      <m:sSup>
                        <m:sSupPr>
                          <m:ctrlPr>
                            <a:rPr lang="en-US" i="1">
                              <a:latin typeface="Cambria Math"/>
                            </a:rPr>
                          </m:ctrlPr>
                        </m:sSupPr>
                        <m:e>
                          <m:r>
                            <a:rPr lang="en-US" i="1">
                              <a:latin typeface="Cambria Math"/>
                            </a:rPr>
                            <m:t>ħ</m:t>
                          </m:r>
                        </m:e>
                        <m:sup>
                          <m:r>
                            <a:rPr lang="en-US" i="1">
                              <a:latin typeface="Cambria Math"/>
                            </a:rPr>
                            <m:t>2</m:t>
                          </m:r>
                        </m:sup>
                      </m:sSup>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𝛹</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                                                                     (5−9)</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514600" y="2043376"/>
                <a:ext cx="6324600" cy="720967"/>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762000" y="3105835"/>
            <a:ext cx="6096000" cy="369332"/>
          </a:xfrm>
          <a:prstGeom prst="rect">
            <a:avLst/>
          </a:prstGeom>
        </p:spPr>
        <p:txBody>
          <a:bodyPr wrap="square">
            <a:spAutoFit/>
          </a:bodyPr>
          <a:lstStyle/>
          <a:p>
            <a:r>
              <a:rPr lang="en-US" dirty="0"/>
              <a:t>Differentiating Eq. (5.8) once with respect to t gives</a:t>
            </a:r>
          </a:p>
        </p:txBody>
      </p:sp>
      <mc:AlternateContent xmlns:mc="http://schemas.openxmlformats.org/markup-compatibility/2006" xmlns:a14="http://schemas.microsoft.com/office/drawing/2010/main">
        <mc:Choice Requires="a14">
          <p:sp>
            <p:nvSpPr>
              <p:cNvPr id="6" name="Rectangle 5"/>
              <p:cNvSpPr/>
              <p:nvPr/>
            </p:nvSpPr>
            <p:spPr>
              <a:xfrm>
                <a:off x="2971800" y="3865418"/>
                <a:ext cx="1487908"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𝜕𝛹</m:t>
                          </m:r>
                        </m:num>
                        <m:den>
                          <m:r>
                            <a:rPr lang="en-US" i="1">
                              <a:latin typeface="Cambria Math"/>
                            </a:rPr>
                            <m:t>𝜕</m:t>
                          </m:r>
                          <m:r>
                            <a:rPr lang="en-US" i="1">
                              <a:latin typeface="Cambria Math"/>
                            </a:rPr>
                            <m:t>𝑡</m:t>
                          </m:r>
                        </m:den>
                      </m:f>
                      <m:r>
                        <a:rPr lang="en-US" i="1">
                          <a:latin typeface="Cambria Math"/>
                        </a:rPr>
                        <m:t>=−</m:t>
                      </m:r>
                      <m:f>
                        <m:fPr>
                          <m:ctrlPr>
                            <a:rPr lang="en-US" i="1">
                              <a:latin typeface="Cambria Math"/>
                            </a:rPr>
                          </m:ctrlPr>
                        </m:fPr>
                        <m:num>
                          <m:r>
                            <a:rPr lang="en-US" i="1">
                              <a:latin typeface="Cambria Math"/>
                            </a:rPr>
                            <m:t>𝑖𝐸</m:t>
                          </m:r>
                        </m:num>
                        <m:den>
                          <m:r>
                            <a:rPr lang="en-US" i="1">
                              <a:latin typeface="Cambria Math"/>
                            </a:rPr>
                            <m:t>ħ</m:t>
                          </m:r>
                        </m:den>
                      </m:f>
                      <m:r>
                        <a:rPr lang="en-US" i="1">
                          <a:latin typeface="Cambria Math"/>
                        </a:rPr>
                        <m:t>𝛹</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971800" y="3865418"/>
                <a:ext cx="1487908" cy="61901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95600" y="5019784"/>
                <a:ext cx="6096000" cy="6190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𝛹</m:t>
                      </m:r>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f>
                        <m:fPr>
                          <m:ctrlPr>
                            <a:rPr lang="en-US" i="1">
                              <a:latin typeface="Cambria Math"/>
                            </a:rPr>
                          </m:ctrlPr>
                        </m:fPr>
                        <m:num>
                          <m:r>
                            <a:rPr lang="en-US" i="1">
                              <a:latin typeface="Cambria Math"/>
                            </a:rPr>
                            <m:t>𝜕𝛹</m:t>
                          </m:r>
                        </m:num>
                        <m:den>
                          <m:r>
                            <a:rPr lang="en-US" i="1">
                              <a:latin typeface="Cambria Math"/>
                            </a:rPr>
                            <m:t>𝜕</m:t>
                          </m:r>
                          <m:r>
                            <a:rPr lang="en-US" i="1">
                              <a:latin typeface="Cambria Math"/>
                            </a:rPr>
                            <m:t>𝑡</m:t>
                          </m:r>
                        </m:den>
                      </m:f>
                      <m:r>
                        <a:rPr lang="en-US" i="1">
                          <a:latin typeface="Cambria Math"/>
                        </a:rPr>
                        <m:t>                                                                (5−10)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895600" y="5019784"/>
                <a:ext cx="6096000" cy="61901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208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923330"/>
          </a:xfrm>
          <a:prstGeom prst="rect">
            <a:avLst/>
          </a:prstGeom>
        </p:spPr>
        <p:txBody>
          <a:bodyPr wrap="square">
            <a:spAutoFit/>
          </a:bodyPr>
          <a:lstStyle/>
          <a:p>
            <a:pPr algn="just"/>
            <a:r>
              <a:rPr lang="en-US" dirty="0"/>
              <a:t>Assume that </a:t>
            </a:r>
            <a:r>
              <a:rPr lang="en-US" dirty="0" err="1"/>
              <a:t>Eqs</a:t>
            </a:r>
            <a:r>
              <a:rPr lang="en-US" dirty="0"/>
              <a:t>. (5-9) and (5-10) are valid for an arbitrary particle. Assume that the velocity ʋ of the particle is small compared to the light velocity c. Then, the total energy E of the particle is the sum of its kinetic energy p</a:t>
            </a:r>
            <a:r>
              <a:rPr lang="en-US" baseline="30000" dirty="0"/>
              <a:t>2</a:t>
            </a:r>
            <a:r>
              <a:rPr lang="en-US" dirty="0"/>
              <a:t> /2m and its potential energy U(</a:t>
            </a:r>
            <a:r>
              <a:rPr lang="en-US" dirty="0" err="1"/>
              <a:t>x;t</a:t>
            </a:r>
            <a:r>
              <a:rPr lang="en-US" dirty="0"/>
              <a:t>):</a:t>
            </a:r>
          </a:p>
        </p:txBody>
      </p:sp>
      <mc:AlternateContent xmlns:mc="http://schemas.openxmlformats.org/markup-compatibility/2006" xmlns:a14="http://schemas.microsoft.com/office/drawing/2010/main">
        <mc:Choice Requires="a14">
          <p:sp>
            <p:nvSpPr>
              <p:cNvPr id="3" name="Rectangle 2"/>
              <p:cNvSpPr/>
              <p:nvPr/>
            </p:nvSpPr>
            <p:spPr>
              <a:xfrm>
                <a:off x="990600" y="1676400"/>
                <a:ext cx="6172200" cy="6551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𝑝</m:t>
                              </m:r>
                            </m:e>
                            <m:sup>
                              <m:r>
                                <a:rPr lang="en-US" i="1">
                                  <a:latin typeface="Cambria Math"/>
                                </a:rPr>
                                <m:t>2</m:t>
                              </m:r>
                            </m:sup>
                          </m:sSup>
                        </m:num>
                        <m:den>
                          <m:r>
                            <a:rPr lang="en-US" i="1">
                              <a:latin typeface="Cambria Math"/>
                            </a:rPr>
                            <m:t>2</m:t>
                          </m:r>
                          <m:r>
                            <a:rPr lang="en-US" i="1">
                              <a:latin typeface="Cambria Math"/>
                            </a:rPr>
                            <m:t>𝑚</m:t>
                          </m:r>
                        </m:den>
                      </m:f>
                      <m:r>
                        <a:rPr lang="en-US" i="1">
                          <a:latin typeface="Cambria Math"/>
                        </a:rPr>
                        <m:t>+</m:t>
                      </m:r>
                      <m:r>
                        <a:rPr lang="en-US" i="1">
                          <a:latin typeface="Cambria Math"/>
                        </a:rPr>
                        <m:t>𝑈</m:t>
                      </m:r>
                      <m:d>
                        <m:dPr>
                          <m:ctrlPr>
                            <a:rPr lang="en-US" i="1">
                              <a:latin typeface="Cambria Math"/>
                            </a:rPr>
                          </m:ctrlPr>
                        </m:dPr>
                        <m:e>
                          <m:r>
                            <a:rPr lang="en-US" i="1">
                              <a:latin typeface="Cambria Math"/>
                            </a:rPr>
                            <m:t>𝑥</m:t>
                          </m:r>
                          <m:r>
                            <a:rPr lang="en-US" i="1">
                              <a:latin typeface="Cambria Math"/>
                            </a:rPr>
                            <m:t>,</m:t>
                          </m:r>
                          <m:r>
                            <a:rPr lang="en-US" i="1">
                              <a:latin typeface="Cambria Math"/>
                            </a:rPr>
                            <m:t>𝑡</m:t>
                          </m:r>
                        </m:e>
                      </m:d>
                      <m:r>
                        <a:rPr lang="en-US" i="1">
                          <a:latin typeface="Cambria Math"/>
                        </a:rPr>
                        <m:t>                                                      (5−11)</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990600" y="1676400"/>
                <a:ext cx="6172200" cy="655179"/>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533400" y="2743200"/>
            <a:ext cx="6324600" cy="369332"/>
          </a:xfrm>
          <a:prstGeom prst="rect">
            <a:avLst/>
          </a:prstGeom>
        </p:spPr>
        <p:txBody>
          <a:bodyPr wrap="square">
            <a:spAutoFit/>
          </a:bodyPr>
          <a:lstStyle/>
          <a:p>
            <a:r>
              <a:rPr lang="en-US" dirty="0"/>
              <a:t>Multiplying both sides of Eq. (5.11) by the wave function Ψ gives</a:t>
            </a:r>
          </a:p>
        </p:txBody>
      </p:sp>
      <mc:AlternateContent xmlns:mc="http://schemas.openxmlformats.org/markup-compatibility/2006" xmlns:a14="http://schemas.microsoft.com/office/drawing/2010/main">
        <mc:Choice Requires="a14">
          <p:sp>
            <p:nvSpPr>
              <p:cNvPr id="5" name="Rectangle 4"/>
              <p:cNvSpPr/>
              <p:nvPr/>
            </p:nvSpPr>
            <p:spPr>
              <a:xfrm>
                <a:off x="1752600" y="3383421"/>
                <a:ext cx="6629400" cy="6551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𝛹</m:t>
                      </m:r>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𝑝</m:t>
                              </m:r>
                            </m:e>
                            <m:sup>
                              <m:r>
                                <a:rPr lang="en-US" i="1">
                                  <a:latin typeface="Cambria Math"/>
                                </a:rPr>
                                <m:t>2</m:t>
                              </m:r>
                            </m:sup>
                          </m:sSup>
                          <m:r>
                            <a:rPr lang="en-US" i="1">
                              <a:latin typeface="Cambria Math"/>
                            </a:rPr>
                            <m:t>𝛹</m:t>
                          </m:r>
                        </m:num>
                        <m:den>
                          <m:r>
                            <a:rPr lang="en-US" i="1">
                              <a:latin typeface="Cambria Math"/>
                            </a:rPr>
                            <m:t>2</m:t>
                          </m:r>
                          <m:r>
                            <a:rPr lang="en-US" i="1">
                              <a:latin typeface="Cambria Math"/>
                            </a:rPr>
                            <m:t>𝑚</m:t>
                          </m:r>
                        </m:den>
                      </m:f>
                      <m:r>
                        <a:rPr lang="en-US" i="1">
                          <a:latin typeface="Cambria Math"/>
                        </a:rPr>
                        <m:t>+</m:t>
                      </m:r>
                      <m:r>
                        <a:rPr lang="en-US" i="1">
                          <a:latin typeface="Cambria Math"/>
                        </a:rPr>
                        <m:t>𝑈</m:t>
                      </m:r>
                      <m:r>
                        <a:rPr lang="en-US" i="1">
                          <a:latin typeface="Cambria Math"/>
                        </a:rPr>
                        <m:t>𝛹</m:t>
                      </m:r>
                      <m:r>
                        <a:rPr lang="en-US" i="1">
                          <a:latin typeface="Cambria Math"/>
                        </a:rPr>
                        <m:t>                                                       (5−12)</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752600" y="3383421"/>
                <a:ext cx="6629400" cy="655179"/>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228600" y="4191000"/>
            <a:ext cx="8534400" cy="646331"/>
          </a:xfrm>
          <a:prstGeom prst="rect">
            <a:avLst/>
          </a:prstGeom>
        </p:spPr>
        <p:txBody>
          <a:bodyPr wrap="square">
            <a:spAutoFit/>
          </a:bodyPr>
          <a:lstStyle/>
          <a:p>
            <a:r>
              <a:rPr lang="en-US" dirty="0"/>
              <a:t>Now we substitute for EΨ and p</a:t>
            </a:r>
            <a:r>
              <a:rPr lang="en-US" baseline="30000" dirty="0"/>
              <a:t>2</a:t>
            </a:r>
            <a:r>
              <a:rPr lang="en-US" dirty="0"/>
              <a:t>Ψ from </a:t>
            </a:r>
            <a:r>
              <a:rPr lang="en-US" dirty="0" err="1"/>
              <a:t>Eqs</a:t>
            </a:r>
            <a:r>
              <a:rPr lang="en-US" dirty="0"/>
              <a:t>. (5.9) and (5.10) to obtain the time- dependent form of Schrödinger’s equation:</a:t>
            </a:r>
          </a:p>
        </p:txBody>
      </p:sp>
      <mc:AlternateContent xmlns:mc="http://schemas.openxmlformats.org/markup-compatibility/2006" xmlns:a14="http://schemas.microsoft.com/office/drawing/2010/main">
        <mc:Choice Requires="a14">
          <p:sp>
            <p:nvSpPr>
              <p:cNvPr id="7" name="Rectangle 6"/>
              <p:cNvSpPr/>
              <p:nvPr/>
            </p:nvSpPr>
            <p:spPr>
              <a:xfrm>
                <a:off x="609600" y="4953000"/>
                <a:ext cx="78486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𝑖</m:t>
                      </m:r>
                      <m:r>
                        <a:rPr lang="en-US" i="1">
                          <a:latin typeface="Cambria Math"/>
                        </a:rPr>
                        <m:t>ħ</m:t>
                      </m:r>
                      <m:f>
                        <m:fPr>
                          <m:ctrlPr>
                            <a:rPr lang="en-US" i="1">
                              <a:latin typeface="Cambria Math"/>
                            </a:rPr>
                          </m:ctrlPr>
                        </m:fPr>
                        <m:num>
                          <m:r>
                            <a:rPr lang="en-US" i="1">
                              <a:latin typeface="Cambria Math"/>
                            </a:rPr>
                            <m:t>𝜕𝛹</m:t>
                          </m:r>
                        </m:num>
                        <m:den>
                          <m:r>
                            <a:rPr lang="en-US" i="1">
                              <a:latin typeface="Cambria Math"/>
                            </a:rPr>
                            <m:t>𝜕</m:t>
                          </m:r>
                          <m:r>
                            <a:rPr lang="en-US" i="1">
                              <a:latin typeface="Cambria Math"/>
                            </a:rPr>
                            <m:t>𝑡</m:t>
                          </m:r>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den>
                      </m:f>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𝛹</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r>
                        <a:rPr lang="en-US" i="1">
                          <a:latin typeface="Cambria Math"/>
                        </a:rPr>
                        <m:t>𝑈</m:t>
                      </m:r>
                      <m:r>
                        <a:rPr lang="en-US" i="1">
                          <a:latin typeface="Cambria Math"/>
                        </a:rPr>
                        <m:t>𝛹</m:t>
                      </m:r>
                      <m:r>
                        <a:rPr lang="en-US" i="1">
                          <a:latin typeface="Cambria Math"/>
                        </a:rPr>
                        <m:t>                                        (5−13)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09600" y="4953000"/>
                <a:ext cx="7848600" cy="720967"/>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952500" y="6183868"/>
            <a:ext cx="6591300" cy="369332"/>
          </a:xfrm>
          <a:prstGeom prst="rect">
            <a:avLst/>
          </a:prstGeom>
        </p:spPr>
        <p:txBody>
          <a:bodyPr wrap="square">
            <a:spAutoFit/>
          </a:bodyPr>
          <a:lstStyle/>
          <a:p>
            <a:r>
              <a:rPr lang="en-US" dirty="0"/>
              <a:t>This is the time-dependent Schrödinger equation in one dimension.</a:t>
            </a:r>
          </a:p>
        </p:txBody>
      </p:sp>
    </p:spTree>
    <p:extLst>
      <p:ext uri="{BB962C8B-B14F-4D97-AF65-F5344CB8AC3E}">
        <p14:creationId xmlns:p14="http://schemas.microsoft.com/office/powerpoint/2010/main" val="152261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7467600" cy="369332"/>
          </a:xfrm>
          <a:prstGeom prst="rect">
            <a:avLst/>
          </a:prstGeom>
        </p:spPr>
        <p:txBody>
          <a:bodyPr wrap="square">
            <a:spAutoFit/>
          </a:bodyPr>
          <a:lstStyle/>
          <a:p>
            <a:r>
              <a:rPr lang="en-US" dirty="0"/>
              <a:t>In three dimensions, the time-dependent Schrödinger equation is</a:t>
            </a:r>
          </a:p>
        </p:txBody>
      </p:sp>
      <mc:AlternateContent xmlns:mc="http://schemas.openxmlformats.org/markup-compatibility/2006" xmlns:a14="http://schemas.microsoft.com/office/drawing/2010/main">
        <mc:Choice Requires="a14">
          <p:sp>
            <p:nvSpPr>
              <p:cNvPr id="3" name="Rectangle 2"/>
              <p:cNvSpPr/>
              <p:nvPr/>
            </p:nvSpPr>
            <p:spPr>
              <a:xfrm>
                <a:off x="990600" y="1295400"/>
                <a:ext cx="7543800" cy="7682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𝑖</m:t>
                      </m:r>
                      <m:r>
                        <a:rPr lang="en-US" i="1">
                          <a:latin typeface="Cambria Math"/>
                        </a:rPr>
                        <m:t>ħ</m:t>
                      </m:r>
                      <m:f>
                        <m:fPr>
                          <m:ctrlPr>
                            <a:rPr lang="en-US" i="1">
                              <a:latin typeface="Cambria Math"/>
                            </a:rPr>
                          </m:ctrlPr>
                        </m:fPr>
                        <m:num>
                          <m:r>
                            <a:rPr lang="en-US" i="1">
                              <a:latin typeface="Cambria Math"/>
                            </a:rPr>
                            <m:t>𝜕𝛹</m:t>
                          </m:r>
                        </m:num>
                        <m:den>
                          <m:r>
                            <a:rPr lang="en-US" i="1">
                              <a:latin typeface="Cambria Math"/>
                            </a:rPr>
                            <m:t>𝜕</m:t>
                          </m:r>
                          <m:r>
                            <a:rPr lang="en-US" i="1">
                              <a:latin typeface="Cambria Math"/>
                            </a:rPr>
                            <m:t>𝑡</m:t>
                          </m:r>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𝛹</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𝛹</m:t>
                          </m:r>
                        </m:num>
                        <m:den>
                          <m:sSup>
                            <m:sSupPr>
                              <m:ctrlPr>
                                <a:rPr lang="en-US" i="1">
                                  <a:latin typeface="Cambria Math"/>
                                </a:rPr>
                              </m:ctrlPr>
                            </m:sSupPr>
                            <m:e>
                              <m:r>
                                <a:rPr lang="en-US" i="1">
                                  <a:latin typeface="Cambria Math"/>
                                </a:rPr>
                                <m:t>𝜕</m:t>
                              </m:r>
                              <m:r>
                                <a:rPr lang="en-US" i="1">
                                  <a:latin typeface="Cambria Math"/>
                                </a:rPr>
                                <m:t>𝑦</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𝛹</m:t>
                          </m:r>
                        </m:num>
                        <m:den>
                          <m:sSup>
                            <m:sSupPr>
                              <m:ctrlPr>
                                <a:rPr lang="en-US" i="1">
                                  <a:latin typeface="Cambria Math"/>
                                </a:rPr>
                              </m:ctrlPr>
                            </m:sSupPr>
                            <m:e>
                              <m:r>
                                <a:rPr lang="en-US" i="1">
                                  <a:latin typeface="Cambria Math"/>
                                </a:rPr>
                                <m:t>𝜕</m:t>
                              </m:r>
                              <m:r>
                                <a:rPr lang="en-US" i="1">
                                  <a:latin typeface="Cambria Math"/>
                                </a:rPr>
                                <m:t>𝑧</m:t>
                              </m:r>
                            </m:e>
                            <m:sup>
                              <m:r>
                                <a:rPr lang="en-US" i="1">
                                  <a:latin typeface="Cambria Math"/>
                                </a:rPr>
                                <m:t>2</m:t>
                              </m:r>
                            </m:sup>
                          </m:sSup>
                        </m:den>
                      </m:f>
                      <m:r>
                        <a:rPr lang="en-US" i="1">
                          <a:latin typeface="Cambria Math"/>
                        </a:rPr>
                        <m:t>)+</m:t>
                      </m:r>
                      <m:r>
                        <a:rPr lang="en-US" i="1">
                          <a:latin typeface="Cambria Math"/>
                        </a:rPr>
                        <m:t>𝑈</m:t>
                      </m:r>
                      <m:r>
                        <a:rPr lang="en-US" i="1">
                          <a:latin typeface="Cambria Math"/>
                        </a:rPr>
                        <m:t>𝛹</m:t>
                      </m:r>
                      <m:r>
                        <a:rPr lang="en-US" i="1">
                          <a:latin typeface="Cambria Math"/>
                        </a:rPr>
                        <m:t>                       (5−14)</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990600" y="1295400"/>
                <a:ext cx="7543800" cy="76828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838200" y="2743200"/>
            <a:ext cx="6019800" cy="369332"/>
          </a:xfrm>
          <a:prstGeom prst="rect">
            <a:avLst/>
          </a:prstGeom>
        </p:spPr>
        <p:txBody>
          <a:bodyPr wrap="square">
            <a:spAutoFit/>
          </a:bodyPr>
          <a:lstStyle/>
          <a:p>
            <a:r>
              <a:rPr lang="en-US" dirty="0"/>
              <a:t>Here, the potential energy U is a function of  x, y, z, and t.</a:t>
            </a:r>
          </a:p>
        </p:txBody>
      </p:sp>
      <p:sp>
        <p:nvSpPr>
          <p:cNvPr id="5" name="Rectangle 4"/>
          <p:cNvSpPr/>
          <p:nvPr/>
        </p:nvSpPr>
        <p:spPr>
          <a:xfrm>
            <a:off x="228600" y="3544669"/>
            <a:ext cx="8686800" cy="646331"/>
          </a:xfrm>
          <a:prstGeom prst="rect">
            <a:avLst/>
          </a:prstGeom>
        </p:spPr>
        <p:txBody>
          <a:bodyPr wrap="square">
            <a:spAutoFit/>
          </a:bodyPr>
          <a:lstStyle/>
          <a:p>
            <a:pPr algn="just"/>
            <a:r>
              <a:rPr lang="en-US" dirty="0">
                <a:solidFill>
                  <a:srgbClr val="C00000"/>
                </a:solidFill>
              </a:rPr>
              <a:t>The Schrödinger equation is a basic principle. It must be postulated. It cannot be derived from other principles of physics.</a:t>
            </a:r>
          </a:p>
        </p:txBody>
      </p:sp>
    </p:spTree>
    <p:extLst>
      <p:ext uri="{BB962C8B-B14F-4D97-AF65-F5344CB8AC3E}">
        <p14:creationId xmlns:p14="http://schemas.microsoft.com/office/powerpoint/2010/main" val="842024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2256452" cy="369332"/>
          </a:xfrm>
          <a:prstGeom prst="rect">
            <a:avLst/>
          </a:prstGeom>
        </p:spPr>
        <p:txBody>
          <a:bodyPr wrap="none">
            <a:spAutoFit/>
          </a:bodyPr>
          <a:lstStyle/>
          <a:p>
            <a:r>
              <a:rPr lang="en-US" b="1" dirty="0">
                <a:solidFill>
                  <a:srgbClr val="C00000"/>
                </a:solidFill>
              </a:rPr>
              <a:t>EXPECTATION VALUES</a:t>
            </a:r>
            <a:endParaRPr lang="en-US" dirty="0">
              <a:solidFill>
                <a:srgbClr val="C00000"/>
              </a:solidFill>
            </a:endParaRPr>
          </a:p>
        </p:txBody>
      </p:sp>
      <p:sp>
        <p:nvSpPr>
          <p:cNvPr id="3" name="Rectangle 2"/>
          <p:cNvSpPr/>
          <p:nvPr/>
        </p:nvSpPr>
        <p:spPr>
          <a:xfrm>
            <a:off x="990600" y="838200"/>
            <a:ext cx="5562600" cy="369332"/>
          </a:xfrm>
          <a:prstGeom prst="rect">
            <a:avLst/>
          </a:prstGeom>
        </p:spPr>
        <p:txBody>
          <a:bodyPr wrap="square">
            <a:spAutoFit/>
          </a:bodyPr>
          <a:lstStyle/>
          <a:p>
            <a:r>
              <a:rPr lang="en-US" b="1" i="1" dirty="0"/>
              <a:t>How to extract information from a wave function</a:t>
            </a:r>
            <a:endParaRPr lang="en-US" dirty="0"/>
          </a:p>
        </p:txBody>
      </p:sp>
      <p:sp>
        <p:nvSpPr>
          <p:cNvPr id="4" name="Rectangle 3"/>
          <p:cNvSpPr/>
          <p:nvPr/>
        </p:nvSpPr>
        <p:spPr>
          <a:xfrm>
            <a:off x="457200" y="1600200"/>
            <a:ext cx="8305800" cy="1200329"/>
          </a:xfrm>
          <a:prstGeom prst="rect">
            <a:avLst/>
          </a:prstGeom>
        </p:spPr>
        <p:txBody>
          <a:bodyPr wrap="square">
            <a:spAutoFit/>
          </a:bodyPr>
          <a:lstStyle/>
          <a:p>
            <a:pPr algn="just"/>
            <a:r>
              <a:rPr lang="en-US" dirty="0">
                <a:solidFill>
                  <a:srgbClr val="C00000"/>
                </a:solidFill>
              </a:rPr>
              <a:t>The wave function of a particle contains all the information about the particle. How to extract information from the wave function? </a:t>
            </a:r>
            <a:r>
              <a:rPr lang="en-US" dirty="0"/>
              <a:t>As an example, </a:t>
            </a:r>
            <a:r>
              <a:rPr lang="en-US" dirty="0">
                <a:solidFill>
                  <a:srgbClr val="7030A0"/>
                </a:solidFill>
              </a:rPr>
              <a:t>let us calculate the expectation value ˂</a:t>
            </a:r>
            <a:r>
              <a:rPr lang="en-US" i="1" dirty="0">
                <a:solidFill>
                  <a:srgbClr val="7030A0"/>
                </a:solidFill>
              </a:rPr>
              <a:t>x</a:t>
            </a:r>
            <a:r>
              <a:rPr lang="en-US" dirty="0">
                <a:solidFill>
                  <a:srgbClr val="7030A0"/>
                </a:solidFill>
              </a:rPr>
              <a:t>˃ of the position of a particle that is described by the wave function Ψ(</a:t>
            </a:r>
            <a:r>
              <a:rPr lang="en-US" i="1" dirty="0" err="1">
                <a:solidFill>
                  <a:srgbClr val="7030A0"/>
                </a:solidFill>
              </a:rPr>
              <a:t>x,t</a:t>
            </a:r>
            <a:r>
              <a:rPr lang="en-US" dirty="0">
                <a:solidFill>
                  <a:srgbClr val="7030A0"/>
                </a:solidFill>
              </a:rPr>
              <a:t>) in one dimension.</a:t>
            </a:r>
          </a:p>
        </p:txBody>
      </p:sp>
      <p:sp>
        <p:nvSpPr>
          <p:cNvPr id="5" name="Rectangle 4"/>
          <p:cNvSpPr/>
          <p:nvPr/>
        </p:nvSpPr>
        <p:spPr>
          <a:xfrm>
            <a:off x="609600" y="3343870"/>
            <a:ext cx="7696200" cy="923330"/>
          </a:xfrm>
          <a:prstGeom prst="rect">
            <a:avLst/>
          </a:prstGeom>
        </p:spPr>
        <p:txBody>
          <a:bodyPr wrap="square">
            <a:spAutoFit/>
          </a:bodyPr>
          <a:lstStyle/>
          <a:p>
            <a:pPr algn="just"/>
            <a:r>
              <a:rPr lang="en-US" dirty="0"/>
              <a:t>To make the procedure clear, </a:t>
            </a:r>
            <a:r>
              <a:rPr lang="en-US" dirty="0">
                <a:solidFill>
                  <a:srgbClr val="FF0000"/>
                </a:solidFill>
              </a:rPr>
              <a:t>we first consider a number of identical particles. </a:t>
            </a:r>
            <a:r>
              <a:rPr lang="en-US" dirty="0"/>
              <a:t>Assume that there are N</a:t>
            </a:r>
            <a:r>
              <a:rPr lang="en-US" baseline="-25000" dirty="0"/>
              <a:t>1</a:t>
            </a:r>
            <a:r>
              <a:rPr lang="en-US" dirty="0"/>
              <a:t> particles at x</a:t>
            </a:r>
            <a:r>
              <a:rPr lang="en-US" baseline="-25000" dirty="0"/>
              <a:t>1</a:t>
            </a:r>
            <a:r>
              <a:rPr lang="en-US" dirty="0"/>
              <a:t>, N</a:t>
            </a:r>
            <a:r>
              <a:rPr lang="en-US" baseline="-25000" dirty="0"/>
              <a:t>2</a:t>
            </a:r>
            <a:r>
              <a:rPr lang="en-US" dirty="0"/>
              <a:t> particles at x</a:t>
            </a:r>
            <a:r>
              <a:rPr lang="en-US" baseline="-25000" dirty="0"/>
              <a:t>2</a:t>
            </a:r>
            <a:r>
              <a:rPr lang="en-US" dirty="0"/>
              <a:t>, and soon.  The average position is then given by</a:t>
            </a:r>
          </a:p>
        </p:txBody>
      </p:sp>
      <mc:AlternateContent xmlns:mc="http://schemas.openxmlformats.org/markup-compatibility/2006" xmlns:a14="http://schemas.microsoft.com/office/drawing/2010/main">
        <mc:Choice Requires="a14">
          <p:sp>
            <p:nvSpPr>
              <p:cNvPr id="6" name="Rectangle 5"/>
              <p:cNvSpPr/>
              <p:nvPr/>
            </p:nvSpPr>
            <p:spPr>
              <a:xfrm>
                <a:off x="457200" y="4852021"/>
                <a:ext cx="8305800" cy="7105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i="1">
                              <a:latin typeface="Cambria Math"/>
                            </a:rPr>
                            <m:t>𝑥</m:t>
                          </m:r>
                        </m:e>
                      </m:acc>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𝑁</m:t>
                              </m:r>
                            </m:e>
                            <m:sub>
                              <m:r>
                                <a:rPr lang="en-US" i="1">
                                  <a:latin typeface="Cambria Math"/>
                                </a:rPr>
                                <m:t>1</m:t>
                              </m:r>
                            </m:sub>
                          </m:sSub>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𝑁</m:t>
                              </m:r>
                            </m:e>
                            <m:sub>
                              <m:r>
                                <a:rPr lang="en-US" b="0" i="1" smtClean="0">
                                  <a:latin typeface="Cambria Math"/>
                                </a:rPr>
                                <m:t>2</m:t>
                              </m:r>
                            </m:sub>
                          </m:sSub>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𝑁</m:t>
                              </m:r>
                            </m:e>
                            <m:sub>
                              <m:r>
                                <a:rPr lang="en-US" i="1">
                                  <a:latin typeface="Cambria Math"/>
                                </a:rPr>
                                <m:t>3</m:t>
                              </m:r>
                            </m:sub>
                          </m:sSub>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m:t>
                          </m:r>
                        </m:num>
                        <m:den>
                          <m:sSub>
                            <m:sSubPr>
                              <m:ctrlPr>
                                <a:rPr lang="en-US" i="1">
                                  <a:latin typeface="Cambria Math"/>
                                </a:rPr>
                              </m:ctrlPr>
                            </m:sSubPr>
                            <m:e>
                              <m:r>
                                <a:rPr lang="en-US" i="1">
                                  <a:latin typeface="Cambria Math"/>
                                </a:rPr>
                                <m:t>𝑁</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𝑁</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𝑁</m:t>
                              </m:r>
                            </m:e>
                            <m:sub>
                              <m:r>
                                <a:rPr lang="en-US" i="1">
                                  <a:latin typeface="Cambria Math"/>
                                </a:rPr>
                                <m:t>3</m:t>
                              </m:r>
                            </m:sub>
                          </m:sSub>
                          <m:r>
                            <a:rPr lang="en-US" i="1">
                              <a:latin typeface="Cambria Math"/>
                            </a:rPr>
                            <m:t>+…</m:t>
                          </m:r>
                        </m:den>
                      </m:f>
                      <m:r>
                        <a:rPr lang="en-US" i="1">
                          <a:latin typeface="Cambria Math"/>
                        </a:rPr>
                        <m:t>=</m:t>
                      </m:r>
                      <m:f>
                        <m:fPr>
                          <m:ctrlPr>
                            <a:rPr lang="en-US" i="1">
                              <a:latin typeface="Cambria Math"/>
                            </a:rPr>
                          </m:ctrlPr>
                        </m:fPr>
                        <m:num>
                          <m:nary>
                            <m:naryPr>
                              <m:chr m:val="∑"/>
                              <m:limLoc m:val="undOvr"/>
                              <m:subHide m:val="on"/>
                              <m:supHide m:val="on"/>
                              <m:ctrlPr>
                                <a:rPr lang="en-US" i="1">
                                  <a:latin typeface="Cambria Math"/>
                                </a:rPr>
                              </m:ctrlPr>
                            </m:naryPr>
                            <m:sub/>
                            <m:sup/>
                            <m:e>
                              <m:sSub>
                                <m:sSubPr>
                                  <m:ctrlPr>
                                    <a:rPr lang="en-US" i="1">
                                      <a:latin typeface="Cambria Math"/>
                                    </a:rPr>
                                  </m:ctrlPr>
                                </m:sSubPr>
                                <m:e>
                                  <m:r>
                                    <a:rPr lang="en-US" i="1">
                                      <a:latin typeface="Cambria Math"/>
                                    </a:rPr>
                                    <m:t>𝑁</m:t>
                                  </m:r>
                                </m:e>
                                <m:sub>
                                  <m:r>
                                    <a:rPr lang="en-US" i="1">
                                      <a:latin typeface="Cambria Math"/>
                                    </a:rPr>
                                    <m:t>𝑖</m:t>
                                  </m:r>
                                </m:sub>
                              </m:sSub>
                              <m:sSub>
                                <m:sSubPr>
                                  <m:ctrlPr>
                                    <a:rPr lang="en-US" i="1">
                                      <a:latin typeface="Cambria Math"/>
                                    </a:rPr>
                                  </m:ctrlPr>
                                </m:sSubPr>
                                <m:e>
                                  <m:r>
                                    <a:rPr lang="en-US" i="1">
                                      <a:latin typeface="Cambria Math"/>
                                    </a:rPr>
                                    <m:t>𝑥</m:t>
                                  </m:r>
                                </m:e>
                                <m:sub>
                                  <m:r>
                                    <a:rPr lang="en-US" i="1">
                                      <a:latin typeface="Cambria Math"/>
                                    </a:rPr>
                                    <m:t>𝑖</m:t>
                                  </m:r>
                                </m:sub>
                              </m:sSub>
                            </m:e>
                          </m:nary>
                        </m:num>
                        <m:den>
                          <m:sSub>
                            <m:sSubPr>
                              <m:ctrlPr>
                                <a:rPr lang="en-US" i="1">
                                  <a:latin typeface="Cambria Math"/>
                                </a:rPr>
                              </m:ctrlPr>
                            </m:sSubPr>
                            <m:e>
                              <m:nary>
                                <m:naryPr>
                                  <m:chr m:val="∑"/>
                                  <m:limLoc m:val="undOvr"/>
                                  <m:subHide m:val="on"/>
                                  <m:supHide m:val="on"/>
                                  <m:ctrlPr>
                                    <a:rPr lang="en-US" i="1">
                                      <a:latin typeface="Cambria Math"/>
                                    </a:rPr>
                                  </m:ctrlPr>
                                </m:naryPr>
                                <m:sub/>
                                <m:sup/>
                                <m:e>
                                  <m:r>
                                    <a:rPr lang="en-US" i="1">
                                      <a:latin typeface="Cambria Math"/>
                                    </a:rPr>
                                    <m:t>𝑁</m:t>
                                  </m:r>
                                </m:e>
                              </m:nary>
                            </m:e>
                            <m:sub>
                              <m:r>
                                <a:rPr lang="en-US" i="1">
                                  <a:latin typeface="Cambria Math"/>
                                </a:rPr>
                                <m:t>𝑖</m:t>
                              </m:r>
                            </m:sub>
                          </m:sSub>
                        </m:den>
                      </m:f>
                      <m:r>
                        <a:rPr lang="en-US" i="1">
                          <a:latin typeface="Cambria Math"/>
                        </a:rPr>
                        <m:t>                                          (5−15)</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57200" y="4852021"/>
                <a:ext cx="8305800" cy="71057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33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458200" cy="923330"/>
          </a:xfrm>
          <a:prstGeom prst="rect">
            <a:avLst/>
          </a:prstGeom>
        </p:spPr>
        <p:txBody>
          <a:bodyPr wrap="square">
            <a:spAutoFit/>
          </a:bodyPr>
          <a:lstStyle/>
          <a:p>
            <a:pPr algn="just"/>
            <a:r>
              <a:rPr lang="en-US" dirty="0">
                <a:solidFill>
                  <a:srgbClr val="7030A0"/>
                </a:solidFill>
              </a:rPr>
              <a:t>When we are dealing with a single particle, we must replace the number N</a:t>
            </a:r>
            <a:r>
              <a:rPr lang="en-US" baseline="-25000" dirty="0">
                <a:solidFill>
                  <a:srgbClr val="7030A0"/>
                </a:solidFill>
              </a:rPr>
              <a:t>i</a:t>
            </a:r>
            <a:r>
              <a:rPr lang="en-US" dirty="0">
                <a:solidFill>
                  <a:srgbClr val="7030A0"/>
                </a:solidFill>
              </a:rPr>
              <a:t> of particles at x</a:t>
            </a:r>
            <a:r>
              <a:rPr lang="en-US" baseline="-25000" dirty="0">
                <a:solidFill>
                  <a:srgbClr val="7030A0"/>
                </a:solidFill>
              </a:rPr>
              <a:t>i</a:t>
            </a:r>
            <a:r>
              <a:rPr lang="en-US" dirty="0">
                <a:solidFill>
                  <a:srgbClr val="7030A0"/>
                </a:solidFill>
              </a:rPr>
              <a:t> by the probability P</a:t>
            </a:r>
            <a:r>
              <a:rPr lang="en-US" baseline="-25000" dirty="0">
                <a:solidFill>
                  <a:srgbClr val="7030A0"/>
                </a:solidFill>
              </a:rPr>
              <a:t>i</a:t>
            </a:r>
            <a:r>
              <a:rPr lang="en-US" dirty="0">
                <a:solidFill>
                  <a:srgbClr val="7030A0"/>
                </a:solidFill>
              </a:rPr>
              <a:t> that the particle be found in an interval dx at x</a:t>
            </a:r>
            <a:r>
              <a:rPr lang="en-US" baseline="-25000" dirty="0">
                <a:solidFill>
                  <a:srgbClr val="7030A0"/>
                </a:solidFill>
              </a:rPr>
              <a:t>i</a:t>
            </a:r>
            <a:r>
              <a:rPr lang="en-US" dirty="0">
                <a:solidFill>
                  <a:srgbClr val="7030A0"/>
                </a:solidFill>
              </a:rPr>
              <a:t>.</a:t>
            </a:r>
            <a:r>
              <a:rPr lang="en-US" dirty="0"/>
              <a:t> </a:t>
            </a:r>
            <a:r>
              <a:rPr lang="en-US" dirty="0">
                <a:solidFill>
                  <a:srgbClr val="C00000"/>
                </a:solidFill>
              </a:rPr>
              <a:t>This probability is</a:t>
            </a:r>
          </a:p>
        </p:txBody>
      </p:sp>
      <mc:AlternateContent xmlns:mc="http://schemas.openxmlformats.org/markup-compatibility/2006" xmlns:a14="http://schemas.microsoft.com/office/drawing/2010/main">
        <mc:Choice Requires="a14">
          <p:sp>
            <p:nvSpPr>
              <p:cNvPr id="3" name="Rectangle 2"/>
              <p:cNvSpPr/>
              <p:nvPr/>
            </p:nvSpPr>
            <p:spPr>
              <a:xfrm>
                <a:off x="762000" y="1524000"/>
                <a:ext cx="6096000" cy="4349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𝑖</m:t>
                          </m:r>
                        </m:sub>
                      </m:sSub>
                      <m:r>
                        <a:rPr lang="en-US" i="1">
                          <a:latin typeface="Cambria Math"/>
                        </a:rPr>
                        <m:t>=</m:t>
                      </m:r>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r>
                        <a:rPr lang="en-US" i="1">
                          <a:latin typeface="Cambria Math"/>
                        </a:rPr>
                        <m:t>𝑑𝑥</m:t>
                      </m:r>
                      <m:r>
                        <a:rPr lang="en-US" i="1">
                          <a:latin typeface="Cambria Math"/>
                        </a:rPr>
                        <m:t>                                                                    (5−16)</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62000" y="1524000"/>
                <a:ext cx="6096000" cy="434991"/>
              </a:xfrm>
              <a:prstGeom prst="rect">
                <a:avLst/>
              </a:prstGeom>
              <a:blipFill rotWithShape="1">
                <a:blip r:embed="rId2"/>
                <a:stretch>
                  <a:fillRect b="-5634"/>
                </a:stretch>
              </a:blipFill>
            </p:spPr>
            <p:txBody>
              <a:bodyPr/>
              <a:lstStyle/>
              <a:p>
                <a:r>
                  <a:rPr lang="en-US">
                    <a:noFill/>
                  </a:rPr>
                  <a:t> </a:t>
                </a:r>
              </a:p>
            </p:txBody>
          </p:sp>
        </mc:Fallback>
      </mc:AlternateContent>
      <p:sp>
        <p:nvSpPr>
          <p:cNvPr id="4" name="Rectangle 3"/>
          <p:cNvSpPr/>
          <p:nvPr/>
        </p:nvSpPr>
        <p:spPr>
          <a:xfrm>
            <a:off x="228600" y="2590800"/>
            <a:ext cx="8610600" cy="923330"/>
          </a:xfrm>
          <a:prstGeom prst="rect">
            <a:avLst/>
          </a:prstGeom>
        </p:spPr>
        <p:txBody>
          <a:bodyPr wrap="square">
            <a:spAutoFit/>
          </a:bodyPr>
          <a:lstStyle/>
          <a:p>
            <a:pPr algn="just"/>
            <a:r>
              <a:rPr lang="en-US" dirty="0"/>
              <a:t>Where </a:t>
            </a:r>
            <a:r>
              <a:rPr lang="en-US" dirty="0" err="1"/>
              <a:t>Ψ</a:t>
            </a:r>
            <a:r>
              <a:rPr lang="en-US" baseline="-25000" dirty="0" err="1"/>
              <a:t>i</a:t>
            </a:r>
            <a:r>
              <a:rPr lang="en-US" dirty="0"/>
              <a:t> is the wave function evaluated at </a:t>
            </a:r>
            <a:r>
              <a:rPr lang="en-US" i="1" dirty="0"/>
              <a:t>x = xi</a:t>
            </a:r>
            <a:r>
              <a:rPr lang="en-US" dirty="0"/>
              <a:t>. Making the substitution N</a:t>
            </a:r>
            <a:r>
              <a:rPr lang="en-US" baseline="-25000" dirty="0"/>
              <a:t>i</a:t>
            </a:r>
            <a:r>
              <a:rPr lang="en-US" dirty="0"/>
              <a:t> = P</a:t>
            </a:r>
            <a:r>
              <a:rPr lang="en-US" baseline="-25000" dirty="0"/>
              <a:t>i</a:t>
            </a:r>
            <a:r>
              <a:rPr lang="en-US" dirty="0"/>
              <a:t> = |Ψ|</a:t>
            </a:r>
            <a:r>
              <a:rPr lang="en-US" baseline="30000" dirty="0"/>
              <a:t>2</a:t>
            </a:r>
            <a:r>
              <a:rPr lang="en-US" dirty="0"/>
              <a:t>dx and </a:t>
            </a:r>
            <a:r>
              <a:rPr lang="en-US" dirty="0">
                <a:solidFill>
                  <a:srgbClr val="C00000"/>
                </a:solidFill>
              </a:rPr>
              <a:t>changing the summations to integrals</a:t>
            </a:r>
            <a:r>
              <a:rPr lang="en-US" dirty="0"/>
              <a:t>, </a:t>
            </a:r>
            <a:r>
              <a:rPr lang="en-US" dirty="0">
                <a:solidFill>
                  <a:srgbClr val="C00000"/>
                </a:solidFill>
              </a:rPr>
              <a:t>we find that the expectation value of the position of the single particle is</a:t>
            </a:r>
          </a:p>
        </p:txBody>
      </p:sp>
      <mc:AlternateContent xmlns:mc="http://schemas.openxmlformats.org/markup-compatibility/2006" xmlns:a14="http://schemas.microsoft.com/office/drawing/2010/main">
        <mc:Choice Requires="a14">
          <p:sp>
            <p:nvSpPr>
              <p:cNvPr id="5" name="Rectangle 4"/>
              <p:cNvSpPr/>
              <p:nvPr/>
            </p:nvSpPr>
            <p:spPr>
              <a:xfrm>
                <a:off x="1143000" y="3810000"/>
                <a:ext cx="6705600" cy="8360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&lt;</m:t>
                      </m:r>
                      <m:r>
                        <a:rPr lang="en-US" i="1">
                          <a:latin typeface="Cambria Math"/>
                        </a:rPr>
                        <m:t>𝑥</m:t>
                      </m:r>
                      <m:r>
                        <a:rPr lang="en-US" i="1">
                          <a:latin typeface="Cambria Math"/>
                        </a:rPr>
                        <m:t>&gt; =</m:t>
                      </m:r>
                      <m:f>
                        <m:fPr>
                          <m:ctrlPr>
                            <a:rPr lang="en-US" i="1">
                              <a:latin typeface="Cambria Math"/>
                            </a:rPr>
                          </m:ctrlPr>
                        </m:fPr>
                        <m:num>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𝑥</m:t>
                              </m:r>
                              <m:r>
                                <a:rPr lang="en-US" i="1">
                                  <a:latin typeface="Cambria Math"/>
                                </a:rPr>
                                <m:t> </m:t>
                              </m:r>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r>
                                <a:rPr lang="en-US" i="1">
                                  <a:latin typeface="Cambria Math"/>
                                </a:rPr>
                                <m:t>𝑑𝑥</m:t>
                              </m:r>
                            </m:e>
                          </m:nary>
                        </m:num>
                        <m:den>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 </m:t>
                              </m:r>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r>
                                <a:rPr lang="en-US" i="1">
                                  <a:latin typeface="Cambria Math"/>
                                </a:rPr>
                                <m:t>𝑑𝑥</m:t>
                              </m:r>
                            </m:e>
                          </m:nary>
                        </m:den>
                      </m:f>
                      <m:r>
                        <a:rPr lang="en-US" i="1">
                          <a:latin typeface="Cambria Math"/>
                        </a:rPr>
                        <m:t>                                               (5−17)</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143000" y="3810000"/>
                <a:ext cx="6705600" cy="83606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3400" y="5222312"/>
                <a:ext cx="8305800" cy="721288"/>
              </a:xfrm>
              <a:prstGeom prst="rect">
                <a:avLst/>
              </a:prstGeom>
            </p:spPr>
            <p:txBody>
              <a:bodyPr wrap="square">
                <a:spAutoFit/>
              </a:bodyPr>
              <a:lstStyle/>
              <a:p>
                <a:pPr algn="just"/>
                <a:r>
                  <a:rPr lang="en-US" dirty="0"/>
                  <a:t>We say that Ψ is a normalized wave function if  </a:t>
                </a:r>
                <a14:m>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 </m:t>
                        </m:r>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r>
                          <a:rPr lang="en-US" i="1">
                            <a:latin typeface="Cambria Math"/>
                          </a:rPr>
                          <m:t>𝑑𝑥</m:t>
                        </m:r>
                      </m:e>
                    </m:nary>
                    <m:r>
                      <a:rPr lang="en-US" i="1">
                        <a:latin typeface="Cambria Math"/>
                      </a:rPr>
                      <m:t>=1</m:t>
                    </m:r>
                  </m:oMath>
                </a14:m>
                <a:r>
                  <a:rPr lang="en-US" dirty="0"/>
                  <a:t> .When Ψ is normalized, </a:t>
                </a:r>
                <a:r>
                  <a:rPr lang="en-US" dirty="0">
                    <a:solidFill>
                      <a:srgbClr val="7030A0"/>
                    </a:solidFill>
                  </a:rPr>
                  <a:t>the expectation value for position is</a:t>
                </a:r>
              </a:p>
            </p:txBody>
          </p:sp>
        </mc:Choice>
        <mc:Fallback xmlns="">
          <p:sp>
            <p:nvSpPr>
              <p:cNvPr id="6" name="Rectangle 5"/>
              <p:cNvSpPr>
                <a:spLocks noRot="1" noChangeAspect="1" noMove="1" noResize="1" noEditPoints="1" noAdjustHandles="1" noChangeArrowheads="1" noChangeShapeType="1" noTextEdit="1"/>
              </p:cNvSpPr>
              <p:nvPr/>
            </p:nvSpPr>
            <p:spPr>
              <a:xfrm>
                <a:off x="533400" y="5222312"/>
                <a:ext cx="8305800" cy="721288"/>
              </a:xfrm>
              <a:prstGeom prst="rect">
                <a:avLst/>
              </a:prstGeom>
              <a:blipFill rotWithShape="1">
                <a:blip r:embed="rId4"/>
                <a:stretch>
                  <a:fillRect l="-661" t="-71186" r="-587" b="-72881"/>
                </a:stretch>
              </a:blipFill>
            </p:spPr>
            <p:txBody>
              <a:bodyPr/>
              <a:lstStyle/>
              <a:p>
                <a:r>
                  <a:rPr lang="en-US">
                    <a:noFill/>
                  </a:rPr>
                  <a:t> </a:t>
                </a:r>
              </a:p>
            </p:txBody>
          </p:sp>
        </mc:Fallback>
      </mc:AlternateContent>
    </p:spTree>
    <p:extLst>
      <p:ext uri="{BB962C8B-B14F-4D97-AF65-F5344CB8AC3E}">
        <p14:creationId xmlns:p14="http://schemas.microsoft.com/office/powerpoint/2010/main" val="25459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85800" y="381000"/>
                <a:ext cx="7696200"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&lt;</m:t>
                      </m:r>
                      <m:r>
                        <a:rPr lang="en-US" i="1">
                          <a:latin typeface="Cambria Math"/>
                        </a:rPr>
                        <m:t>𝑥</m:t>
                      </m:r>
                      <m:r>
                        <a:rPr lang="en-US" i="1">
                          <a:latin typeface="Cambria Math"/>
                        </a:rPr>
                        <m:t>&gt; = </m:t>
                      </m:r>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𝑥</m:t>
                          </m:r>
                          <m:r>
                            <a:rPr lang="en-US" i="1">
                              <a:latin typeface="Cambria Math"/>
                            </a:rPr>
                            <m:t> </m:t>
                          </m:r>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r>
                            <a:rPr lang="en-US" i="1">
                              <a:latin typeface="Cambria Math"/>
                            </a:rPr>
                            <m:t>𝑑𝑥</m:t>
                          </m:r>
                        </m:e>
                      </m:nary>
                      <m:r>
                        <a:rPr lang="en-US" i="1">
                          <a:latin typeface="Cambria Math"/>
                        </a:rPr>
                        <m:t>                                            (5−18)</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85800" y="381000"/>
                <a:ext cx="7696200" cy="688715"/>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304800" y="1447800"/>
            <a:ext cx="8610600" cy="646331"/>
          </a:xfrm>
          <a:prstGeom prst="rect">
            <a:avLst/>
          </a:prstGeom>
        </p:spPr>
        <p:txBody>
          <a:bodyPr wrap="square">
            <a:spAutoFit/>
          </a:bodyPr>
          <a:lstStyle/>
          <a:p>
            <a:r>
              <a:rPr lang="en-US" dirty="0"/>
              <a:t>In more general, consider an arbitrary quantity G(x) that depends on the position x but not on the momentum p. The expectation value of this quantity is calculated as</a:t>
            </a:r>
          </a:p>
        </p:txBody>
      </p:sp>
      <mc:AlternateContent xmlns:mc="http://schemas.openxmlformats.org/markup-compatibility/2006" xmlns:a14="http://schemas.microsoft.com/office/drawing/2010/main">
        <mc:Choice Requires="a14">
          <p:sp>
            <p:nvSpPr>
              <p:cNvPr id="4" name="Rectangle 3"/>
              <p:cNvSpPr/>
              <p:nvPr/>
            </p:nvSpPr>
            <p:spPr>
              <a:xfrm>
                <a:off x="304800" y="2667000"/>
                <a:ext cx="8610600"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&lt;</m:t>
                      </m:r>
                      <m:r>
                        <a:rPr lang="en-US" i="1">
                          <a:latin typeface="Cambria Math"/>
                        </a:rPr>
                        <m:t>𝐺</m:t>
                      </m:r>
                      <m:r>
                        <a:rPr lang="en-US" i="1">
                          <a:latin typeface="Cambria Math"/>
                        </a:rPr>
                        <m:t>(</m:t>
                      </m:r>
                      <m:r>
                        <a:rPr lang="en-US" i="1">
                          <a:latin typeface="Cambria Math"/>
                        </a:rPr>
                        <m:t>𝑥</m:t>
                      </m:r>
                      <m:r>
                        <a:rPr lang="en-US" i="1">
                          <a:latin typeface="Cambria Math"/>
                        </a:rPr>
                        <m:t>)&gt; = </m:t>
                      </m:r>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𝐺</m:t>
                          </m:r>
                          <m:d>
                            <m:dPr>
                              <m:ctrlPr>
                                <a:rPr lang="en-US" i="1">
                                  <a:latin typeface="Cambria Math"/>
                                </a:rPr>
                              </m:ctrlPr>
                            </m:dPr>
                            <m:e>
                              <m:r>
                                <a:rPr lang="en-US" i="1">
                                  <a:latin typeface="Cambria Math"/>
                                </a:rPr>
                                <m:t>𝑥</m:t>
                              </m:r>
                            </m:e>
                          </m:d>
                          <m:sSup>
                            <m:sSupPr>
                              <m:ctrlPr>
                                <a:rPr lang="en-US" i="1">
                                  <a:latin typeface="Cambria Math"/>
                                </a:rPr>
                              </m:ctrlPr>
                            </m:sSupPr>
                            <m:e>
                              <m:d>
                                <m:dPr>
                                  <m:begChr m:val="|"/>
                                  <m:endChr m:val="|"/>
                                  <m:ctrlPr>
                                    <a:rPr lang="en-US" i="1">
                                      <a:latin typeface="Cambria Math"/>
                                    </a:rPr>
                                  </m:ctrlPr>
                                </m:dPr>
                                <m:e>
                                  <m:r>
                                    <a:rPr lang="en-US" i="1">
                                      <a:latin typeface="Cambria Math"/>
                                    </a:rPr>
                                    <m:t>𝛹</m:t>
                                  </m:r>
                                </m:e>
                              </m:d>
                            </m:e>
                            <m:sup>
                              <m:r>
                                <a:rPr lang="en-US" i="1">
                                  <a:latin typeface="Cambria Math"/>
                                </a:rPr>
                                <m:t>2</m:t>
                              </m:r>
                            </m:sup>
                          </m:sSup>
                          <m:r>
                            <a:rPr lang="en-US" i="1">
                              <a:latin typeface="Cambria Math"/>
                            </a:rPr>
                            <m:t>𝑑𝑥</m:t>
                          </m:r>
                          <m:r>
                            <a:rPr lang="en-US" i="1">
                              <a:latin typeface="Cambria Math"/>
                            </a:rPr>
                            <m:t>                                            (5−19)</m:t>
                          </m:r>
                        </m:e>
                      </m:nary>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4800" y="2667000"/>
                <a:ext cx="8610600" cy="688715"/>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304800" y="4133671"/>
            <a:ext cx="8610600" cy="1200329"/>
          </a:xfrm>
          <a:prstGeom prst="rect">
            <a:avLst/>
          </a:prstGeom>
        </p:spPr>
        <p:txBody>
          <a:bodyPr wrap="square">
            <a:spAutoFit/>
          </a:bodyPr>
          <a:lstStyle/>
          <a:p>
            <a:pPr algn="just"/>
            <a:r>
              <a:rPr lang="en-US" dirty="0">
                <a:solidFill>
                  <a:srgbClr val="C00000"/>
                </a:solidFill>
              </a:rPr>
              <a:t>The expectation value &lt;p&gt; for momentum cannot be calculated this way because, according to the uncertainty principle</a:t>
            </a:r>
            <a:r>
              <a:rPr lang="en-US" dirty="0"/>
              <a:t>, no such function as p(x) can exist. Indeed, if we specify x, so that </a:t>
            </a:r>
            <a:r>
              <a:rPr lang="en-US" dirty="0" err="1"/>
              <a:t>Δx</a:t>
            </a:r>
            <a:r>
              <a:rPr lang="en-US" dirty="0"/>
              <a:t> =0, we cannot specify a corresponding p since </a:t>
            </a:r>
            <a:r>
              <a:rPr lang="en-US" dirty="0" err="1"/>
              <a:t>ΔxΔp</a:t>
            </a:r>
            <a:r>
              <a:rPr lang="en-US" dirty="0"/>
              <a:t> ≥ ħ/2.The same problem occurs for the expectation value &lt;E&gt; for energy.</a:t>
            </a:r>
          </a:p>
        </p:txBody>
      </p:sp>
    </p:spTree>
    <p:extLst>
      <p:ext uri="{BB962C8B-B14F-4D97-AF65-F5344CB8AC3E}">
        <p14:creationId xmlns:p14="http://schemas.microsoft.com/office/powerpoint/2010/main" val="32668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91600" cy="1754326"/>
          </a:xfrm>
          <a:prstGeom prst="rect">
            <a:avLst/>
          </a:prstGeom>
        </p:spPr>
        <p:txBody>
          <a:bodyPr wrap="square">
            <a:spAutoFit/>
          </a:bodyPr>
          <a:lstStyle/>
          <a:p>
            <a:r>
              <a:rPr lang="en-US" dirty="0"/>
              <a:t>Example</a:t>
            </a:r>
          </a:p>
          <a:p>
            <a:r>
              <a:rPr lang="en-US" dirty="0"/>
              <a:t>A particle limited to the x axis has the wave function Ψ= ax between x =0 and x =1; Ψ=0 elsewhere.</a:t>
            </a:r>
          </a:p>
          <a:p>
            <a:r>
              <a:rPr lang="en-US" dirty="0"/>
              <a:t> (a) Find a for which Ψ is normalized wave function.</a:t>
            </a:r>
          </a:p>
          <a:p>
            <a:r>
              <a:rPr lang="en-US" dirty="0"/>
              <a:t>(b) Find the probability that the particle can be found between x = 0.45 and x  = 0.55. </a:t>
            </a:r>
          </a:p>
          <a:p>
            <a:r>
              <a:rPr lang="en-US" dirty="0"/>
              <a:t>(c) Find the expectation value &lt;x&gt; of the particle’s position.</a:t>
            </a:r>
          </a:p>
        </p:txBody>
      </p:sp>
      <p:sp>
        <p:nvSpPr>
          <p:cNvPr id="3" name="Rectangle 2"/>
          <p:cNvSpPr/>
          <p:nvPr/>
        </p:nvSpPr>
        <p:spPr>
          <a:xfrm>
            <a:off x="457200" y="2362200"/>
            <a:ext cx="960519" cy="369332"/>
          </a:xfrm>
          <a:prstGeom prst="rect">
            <a:avLst/>
          </a:prstGeom>
        </p:spPr>
        <p:txBody>
          <a:bodyPr wrap="none">
            <a:spAutoFit/>
          </a:bodyPr>
          <a:lstStyle/>
          <a:p>
            <a:r>
              <a:rPr lang="en-US" dirty="0"/>
              <a:t>Solution</a:t>
            </a:r>
          </a:p>
        </p:txBody>
      </p:sp>
      <p:sp>
        <p:nvSpPr>
          <p:cNvPr id="4" name="Rectangle 3"/>
          <p:cNvSpPr/>
          <p:nvPr/>
        </p:nvSpPr>
        <p:spPr>
          <a:xfrm>
            <a:off x="762000" y="2895600"/>
            <a:ext cx="6096000" cy="369332"/>
          </a:xfrm>
          <a:prstGeom prst="rect">
            <a:avLst/>
          </a:prstGeom>
        </p:spPr>
        <p:txBody>
          <a:bodyPr wrap="square">
            <a:spAutoFit/>
          </a:bodyPr>
          <a:lstStyle/>
          <a:p>
            <a:r>
              <a:rPr lang="en-US" dirty="0"/>
              <a:t>(a)The constant a satisfies the normalization condition</a:t>
            </a:r>
          </a:p>
        </p:txBody>
      </p:sp>
      <mc:AlternateContent xmlns:mc="http://schemas.openxmlformats.org/markup-compatibility/2006" xmlns:a14="http://schemas.microsoft.com/office/drawing/2010/main">
        <mc:Choice Requires="a14">
          <p:sp>
            <p:nvSpPr>
              <p:cNvPr id="5" name="Rectangle 4"/>
              <p:cNvSpPr/>
              <p:nvPr/>
            </p:nvSpPr>
            <p:spPr>
              <a:xfrm>
                <a:off x="609600" y="3657600"/>
                <a:ext cx="6248400" cy="7218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0</m:t>
                          </m:r>
                        </m:sub>
                        <m:sup>
                          <m:r>
                            <a:rPr lang="en-US" i="1">
                              <a:latin typeface="Cambria Math"/>
                            </a:rPr>
                            <m:t>1</m:t>
                          </m:r>
                        </m:sup>
                        <m:e>
                          <m:sSup>
                            <m:sSupPr>
                              <m:ctrlPr>
                                <a:rPr lang="en-US" i="1">
                                  <a:latin typeface="Cambria Math"/>
                                </a:rPr>
                              </m:ctrlPr>
                            </m:sSupPr>
                            <m:e>
                              <m:d>
                                <m:dPr>
                                  <m:begChr m:val="|"/>
                                  <m:endChr m:val="|"/>
                                  <m:ctrlPr>
                                    <a:rPr lang="en-US" i="1">
                                      <a:latin typeface="Cambria Math"/>
                                    </a:rPr>
                                  </m:ctrlPr>
                                </m:dPr>
                                <m:e>
                                  <m:r>
                                    <a:rPr lang="en-US" i="1">
                                      <a:latin typeface="Cambria Math"/>
                                    </a:rPr>
                                    <m:t>𝛹</m:t>
                                  </m:r>
                                </m:e>
                              </m:d>
                            </m:e>
                            <m:sup>
                              <m:r>
                                <a:rPr lang="en-US" i="1">
                                  <a:latin typeface="Cambria Math"/>
                                </a:rPr>
                                <m:t>2</m:t>
                              </m:r>
                            </m:sup>
                          </m:sSup>
                        </m:e>
                      </m:nary>
                      <m:r>
                        <a:rPr lang="en-US" i="1">
                          <a:latin typeface="Cambria Math"/>
                        </a:rPr>
                        <m:t>𝑑𝑥</m:t>
                      </m:r>
                      <m:r>
                        <a:rPr lang="en-US" i="1">
                          <a:latin typeface="Cambria Math"/>
                        </a:rPr>
                        <m:t>=1         =</m:t>
                      </m:r>
                      <m:sSup>
                        <m:sSupPr>
                          <m:ctrlPr>
                            <a:rPr lang="en-US" i="1">
                              <a:latin typeface="Cambria Math"/>
                            </a:rPr>
                          </m:ctrlPr>
                        </m:sSupPr>
                        <m:e>
                          <m:r>
                            <a:rPr lang="en-US" i="1">
                              <a:latin typeface="Cambria Math"/>
                            </a:rPr>
                            <m:t>𝑎</m:t>
                          </m:r>
                        </m:e>
                        <m:sup>
                          <m:r>
                            <a:rPr lang="en-US" i="1">
                              <a:latin typeface="Cambria Math"/>
                            </a:rPr>
                            <m:t>2</m:t>
                          </m:r>
                        </m:sup>
                      </m:sSup>
                      <m:nary>
                        <m:naryPr>
                          <m:limLoc m:val="subSup"/>
                          <m:ctrlPr>
                            <a:rPr lang="en-US" i="1">
                              <a:latin typeface="Cambria Math"/>
                            </a:rPr>
                          </m:ctrlPr>
                        </m:naryPr>
                        <m:sub>
                          <m:r>
                            <a:rPr lang="en-US" i="1">
                              <a:latin typeface="Cambria Math"/>
                            </a:rPr>
                            <m:t>0</m:t>
                          </m:r>
                        </m:sub>
                        <m:sup>
                          <m:r>
                            <a:rPr lang="en-US" i="1">
                              <a:latin typeface="Cambria Math"/>
                            </a:rPr>
                            <m:t>1</m:t>
                          </m:r>
                        </m:sup>
                        <m:e>
                          <m:sSup>
                            <m:sSupPr>
                              <m:ctrlPr>
                                <a:rPr lang="en-US" i="1">
                                  <a:latin typeface="Cambria Math"/>
                                </a:rPr>
                              </m:ctrlPr>
                            </m:sSupPr>
                            <m:e>
                              <m:r>
                                <a:rPr lang="en-US" i="1">
                                  <a:latin typeface="Cambria Math"/>
                                </a:rPr>
                                <m:t>𝑥</m:t>
                              </m:r>
                            </m:e>
                            <m:sup>
                              <m:r>
                                <a:rPr lang="en-US" i="1">
                                  <a:latin typeface="Cambria Math"/>
                                </a:rPr>
                                <m:t>2</m:t>
                              </m:r>
                            </m:sup>
                          </m:sSup>
                        </m:e>
                      </m:nary>
                      <m:r>
                        <a:rPr lang="en-US" i="1">
                          <a:latin typeface="Cambria Math"/>
                        </a:rPr>
                        <m:t>𝑑𝑥</m:t>
                      </m:r>
                      <m:r>
                        <a:rPr lang="en-US" i="1">
                          <a:latin typeface="Cambria Math"/>
                        </a:rPr>
                        <m:t>=</m:t>
                      </m:r>
                      <m:sSup>
                        <m:sSupPr>
                          <m:ctrlPr>
                            <a:rPr lang="en-US" i="1">
                              <a:latin typeface="Cambria Math"/>
                            </a:rPr>
                          </m:ctrlPr>
                        </m:sSupPr>
                        <m:e>
                          <m:r>
                            <a:rPr lang="en-US" i="1">
                              <a:latin typeface="Cambria Math"/>
                            </a:rPr>
                            <m:t>𝑎</m:t>
                          </m:r>
                        </m:e>
                        <m:sup>
                          <m:r>
                            <a:rPr lang="en-US" i="1">
                              <a:latin typeface="Cambria Math"/>
                            </a:rPr>
                            <m:t>2</m:t>
                          </m:r>
                        </m:sup>
                      </m:sSup>
                      <m:f>
                        <m:fPr>
                          <m:ctrlPr>
                            <a:rPr lang="en-US" i="1">
                              <a:latin typeface="Cambria Math"/>
                            </a:rPr>
                          </m:ctrlPr>
                        </m:fPr>
                        <m:num>
                          <m:sSup>
                            <m:sSupPr>
                              <m:ctrlPr>
                                <a:rPr lang="en-US" i="1">
                                  <a:latin typeface="Cambria Math"/>
                                </a:rPr>
                              </m:ctrlPr>
                            </m:sSupPr>
                            <m:e>
                              <m:r>
                                <a:rPr lang="en-US" i="1">
                                  <a:latin typeface="Cambria Math"/>
                                </a:rPr>
                                <m:t>𝑥</m:t>
                              </m:r>
                            </m:e>
                            <m:sup>
                              <m:r>
                                <a:rPr lang="en-US" i="1">
                                  <a:latin typeface="Cambria Math"/>
                                </a:rPr>
                                <m:t>3</m:t>
                              </m:r>
                            </m:sup>
                          </m:sSup>
                        </m:num>
                        <m:den>
                          <m:r>
                            <a:rPr lang="en-US" i="1">
                              <a:latin typeface="Cambria Math"/>
                            </a:rPr>
                            <m:t>3</m:t>
                          </m:r>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𝑎</m:t>
                              </m:r>
                            </m:e>
                            <m:sup>
                              <m:r>
                                <a:rPr lang="en-US" i="1">
                                  <a:latin typeface="Cambria Math"/>
                                </a:rPr>
                                <m:t>2</m:t>
                              </m:r>
                            </m:sup>
                          </m:sSup>
                        </m:num>
                        <m:den>
                          <m:r>
                            <a:rPr lang="en-US" i="1">
                              <a:latin typeface="Cambria Math"/>
                            </a:rPr>
                            <m:t>3</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09600" y="3657600"/>
                <a:ext cx="6248400" cy="72180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76400" y="4800600"/>
                <a:ext cx="2293064" cy="395429"/>
              </a:xfrm>
              <a:prstGeom prst="rect">
                <a:avLst/>
              </a:prstGeom>
            </p:spPr>
            <p:txBody>
              <a:bodyPr wrap="none">
                <a:spAutoFit/>
              </a:bodyPr>
              <a:lstStyle/>
              <a:p>
                <a:r>
                  <a:rPr lang="en-US" dirty="0"/>
                  <a:t>Hence we find </a:t>
                </a:r>
                <a14:m>
                  <m:oMath xmlns:m="http://schemas.openxmlformats.org/officeDocument/2006/math">
                    <m:r>
                      <a:rPr lang="en-US" i="1">
                        <a:latin typeface="Cambria Math"/>
                      </a:rPr>
                      <m:t>𝑎</m:t>
                    </m:r>
                    <m:r>
                      <a:rPr lang="en-US" i="1">
                        <a:latin typeface="Cambria Math"/>
                      </a:rPr>
                      <m:t>=</m:t>
                    </m:r>
                    <m:rad>
                      <m:radPr>
                        <m:degHide m:val="on"/>
                        <m:ctrlPr>
                          <a:rPr lang="en-US" i="1">
                            <a:latin typeface="Cambria Math"/>
                          </a:rPr>
                        </m:ctrlPr>
                      </m:radPr>
                      <m:deg/>
                      <m:e>
                        <m:r>
                          <a:rPr lang="en-US" i="1">
                            <a:latin typeface="Cambria Math"/>
                          </a:rPr>
                          <m:t>3</m:t>
                        </m:r>
                      </m:e>
                    </m:rad>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676400" y="4800600"/>
                <a:ext cx="2293064" cy="395429"/>
              </a:xfrm>
              <a:prstGeom prst="rect">
                <a:avLst/>
              </a:prstGeom>
              <a:blipFill rotWithShape="1">
                <a:blip r:embed="rId3"/>
                <a:stretch>
                  <a:fillRect l="-2128" b="-25000"/>
                </a:stretch>
              </a:blipFill>
            </p:spPr>
            <p:txBody>
              <a:bodyPr/>
              <a:lstStyle/>
              <a:p>
                <a:r>
                  <a:rPr lang="en-US">
                    <a:noFill/>
                  </a:rPr>
                  <a:t> </a:t>
                </a:r>
              </a:p>
            </p:txBody>
          </p:sp>
        </mc:Fallback>
      </mc:AlternateContent>
    </p:spTree>
    <p:extLst>
      <p:ext uri="{BB962C8B-B14F-4D97-AF65-F5344CB8AC3E}">
        <p14:creationId xmlns:p14="http://schemas.microsoft.com/office/powerpoint/2010/main" val="41438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381000"/>
                <a:ext cx="7772400" cy="1556901"/>
              </a:xfrm>
              <a:prstGeom prst="rect">
                <a:avLst/>
              </a:prstGeom>
            </p:spPr>
            <p:txBody>
              <a:bodyPr wrap="square">
                <a:spAutoFit/>
              </a:bodyPr>
              <a:lstStyle/>
              <a:p>
                <a:r>
                  <a:rPr lang="en-US" dirty="0"/>
                  <a:t>(b) The probability </a:t>
                </a:r>
                <a:r>
                  <a:rPr lang="en-US" dirty="0" smtClean="0"/>
                  <a:t>is</a:t>
                </a:r>
              </a:p>
              <a:p>
                <a:endParaRPr lang="en-US" dirty="0"/>
              </a:p>
              <a:p>
                <a:endParaRPr lang="en-US" dirty="0"/>
              </a:p>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𝑥</m:t>
                          </m:r>
                          <m:r>
                            <a:rPr lang="en-US" i="1">
                              <a:latin typeface="Cambria Math"/>
                            </a:rPr>
                            <m:t>1</m:t>
                          </m:r>
                        </m:sub>
                        <m:sup>
                          <m:r>
                            <a:rPr lang="en-US" i="1">
                              <a:latin typeface="Cambria Math"/>
                            </a:rPr>
                            <m:t>𝑥</m:t>
                          </m:r>
                          <m:r>
                            <a:rPr lang="en-US" i="1">
                              <a:latin typeface="Cambria Math"/>
                            </a:rPr>
                            <m:t>2</m:t>
                          </m:r>
                        </m:sup>
                        <m:e>
                          <m:sSup>
                            <m:sSupPr>
                              <m:ctrlPr>
                                <a:rPr lang="en-US" i="1">
                                  <a:latin typeface="Cambria Math"/>
                                </a:rPr>
                              </m:ctrlPr>
                            </m:sSupPr>
                            <m:e>
                              <m:d>
                                <m:dPr>
                                  <m:begChr m:val="|"/>
                                  <m:endChr m:val="|"/>
                                  <m:ctrlPr>
                                    <a:rPr lang="en-US" i="1">
                                      <a:latin typeface="Cambria Math"/>
                                    </a:rPr>
                                  </m:ctrlPr>
                                </m:dPr>
                                <m:e>
                                  <m:r>
                                    <a:rPr lang="en-US" i="1">
                                      <a:latin typeface="Cambria Math"/>
                                    </a:rPr>
                                    <m:t>𝛹</m:t>
                                  </m:r>
                                </m:e>
                              </m:d>
                            </m:e>
                            <m:sup>
                              <m:r>
                                <a:rPr lang="en-US" i="1">
                                  <a:latin typeface="Cambria Math"/>
                                </a:rPr>
                                <m:t>2</m:t>
                              </m:r>
                            </m:sup>
                          </m:sSup>
                        </m:e>
                      </m:nary>
                      <m:r>
                        <a:rPr lang="en-US" i="1">
                          <a:latin typeface="Cambria Math"/>
                        </a:rPr>
                        <m:t>𝑑𝑥</m:t>
                      </m:r>
                      <m:r>
                        <a:rPr lang="en-US" i="1">
                          <a:latin typeface="Cambria Math"/>
                        </a:rPr>
                        <m:t>= </m:t>
                      </m:r>
                      <m:sSup>
                        <m:sSupPr>
                          <m:ctrlPr>
                            <a:rPr lang="en-US" i="1">
                              <a:latin typeface="Cambria Math"/>
                            </a:rPr>
                          </m:ctrlPr>
                        </m:sSupPr>
                        <m:e>
                          <m:r>
                            <a:rPr lang="en-US" i="1">
                              <a:latin typeface="Cambria Math"/>
                            </a:rPr>
                            <m:t>𝑎</m:t>
                          </m:r>
                        </m:e>
                        <m:sup>
                          <m:r>
                            <a:rPr lang="en-US" i="1">
                              <a:latin typeface="Cambria Math"/>
                            </a:rPr>
                            <m:t>2</m:t>
                          </m:r>
                        </m:sup>
                      </m:sSup>
                      <m:nary>
                        <m:naryPr>
                          <m:limLoc m:val="subSup"/>
                          <m:ctrlPr>
                            <a:rPr lang="en-US" i="1">
                              <a:latin typeface="Cambria Math"/>
                            </a:rPr>
                          </m:ctrlPr>
                        </m:naryPr>
                        <m:sub>
                          <m:r>
                            <a:rPr lang="en-US" i="1">
                              <a:latin typeface="Cambria Math"/>
                            </a:rPr>
                            <m:t>0.45</m:t>
                          </m:r>
                        </m:sub>
                        <m:sup>
                          <m:r>
                            <a:rPr lang="en-US" i="1">
                              <a:latin typeface="Cambria Math"/>
                            </a:rPr>
                            <m:t>0.55</m:t>
                          </m:r>
                        </m:sup>
                        <m:e>
                          <m:sSup>
                            <m:sSupPr>
                              <m:ctrlPr>
                                <a:rPr lang="en-US" i="1">
                                  <a:latin typeface="Cambria Math"/>
                                </a:rPr>
                              </m:ctrlPr>
                            </m:sSupPr>
                            <m:e>
                              <m:r>
                                <a:rPr lang="en-US" i="1">
                                  <a:latin typeface="Cambria Math"/>
                                </a:rPr>
                                <m:t>𝑥</m:t>
                              </m:r>
                            </m:e>
                            <m:sup>
                              <m:r>
                                <a:rPr lang="en-US" i="1">
                                  <a:latin typeface="Cambria Math"/>
                                </a:rPr>
                                <m:t>2</m:t>
                              </m:r>
                            </m:sup>
                          </m:sSup>
                        </m:e>
                      </m:nary>
                      <m:r>
                        <a:rPr lang="en-US" i="1">
                          <a:latin typeface="Cambria Math"/>
                        </a:rPr>
                        <m:t>𝑑𝑥</m:t>
                      </m:r>
                      <m:r>
                        <a:rPr lang="en-US" i="1">
                          <a:latin typeface="Cambria Math"/>
                        </a:rPr>
                        <m:t>=</m:t>
                      </m:r>
                      <m:sSup>
                        <m:sSupPr>
                          <m:ctrlPr>
                            <a:rPr lang="en-US" i="1">
                              <a:latin typeface="Cambria Math"/>
                            </a:rPr>
                          </m:ctrlPr>
                        </m:sSupPr>
                        <m:e>
                          <m:r>
                            <a:rPr lang="en-US" i="1">
                              <a:latin typeface="Cambria Math"/>
                            </a:rPr>
                            <m:t>𝑎</m:t>
                          </m:r>
                        </m:e>
                        <m:sup>
                          <m:r>
                            <a:rPr lang="en-US" i="1">
                              <a:latin typeface="Cambria Math"/>
                            </a:rPr>
                            <m:t>2</m:t>
                          </m:r>
                        </m:sup>
                      </m:sSup>
                      <m:f>
                        <m:fPr>
                          <m:ctrlPr>
                            <a:rPr lang="en-US" i="1">
                              <a:latin typeface="Cambria Math"/>
                            </a:rPr>
                          </m:ctrlPr>
                        </m:fPr>
                        <m:num>
                          <m:sSup>
                            <m:sSupPr>
                              <m:ctrlPr>
                                <a:rPr lang="en-US" i="1">
                                  <a:latin typeface="Cambria Math"/>
                                </a:rPr>
                              </m:ctrlPr>
                            </m:sSupPr>
                            <m:e>
                              <m:r>
                                <a:rPr lang="en-US" i="1">
                                  <a:latin typeface="Cambria Math"/>
                                </a:rPr>
                                <m:t>𝑥</m:t>
                              </m:r>
                            </m:e>
                            <m:sup>
                              <m:r>
                                <a:rPr lang="en-US" i="1">
                                  <a:latin typeface="Cambria Math"/>
                                </a:rPr>
                                <m:t>3</m:t>
                              </m:r>
                            </m:sup>
                          </m:sSup>
                        </m:num>
                        <m:den>
                          <m:r>
                            <a:rPr lang="en-US" i="1">
                              <a:latin typeface="Cambria Math"/>
                            </a:rPr>
                            <m:t>3</m:t>
                          </m:r>
                        </m:den>
                      </m:f>
                      <m:r>
                        <a:rPr lang="en-US" i="1">
                          <a:latin typeface="Cambria Math"/>
                        </a:rPr>
                        <m:t>=0.0251 </m:t>
                      </m:r>
                      <m:sSup>
                        <m:sSupPr>
                          <m:ctrlPr>
                            <a:rPr lang="en-US" i="1">
                              <a:latin typeface="Cambria Math"/>
                            </a:rPr>
                          </m:ctrlPr>
                        </m:sSupPr>
                        <m:e>
                          <m:r>
                            <a:rPr lang="en-US" i="1">
                              <a:latin typeface="Cambria Math"/>
                            </a:rPr>
                            <m:t>𝑎</m:t>
                          </m:r>
                        </m:e>
                        <m:sup>
                          <m:r>
                            <a:rPr lang="en-US" i="1">
                              <a:latin typeface="Cambria Math"/>
                            </a:rPr>
                            <m:t>2</m:t>
                          </m:r>
                        </m:sup>
                      </m:sSup>
                      <m:r>
                        <a:rPr lang="en-US" i="1">
                          <a:latin typeface="Cambria Math"/>
                        </a:rPr>
                        <m:t>=0.0753     </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28600" y="381000"/>
                <a:ext cx="7772400" cy="1556901"/>
              </a:xfrm>
              <a:prstGeom prst="rect">
                <a:avLst/>
              </a:prstGeom>
              <a:blipFill rotWithShape="1">
                <a:blip r:embed="rId2"/>
                <a:stretch>
                  <a:fillRect l="-706"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2649075"/>
                <a:ext cx="8458200" cy="1545551"/>
              </a:xfrm>
              <a:prstGeom prst="rect">
                <a:avLst/>
              </a:prstGeom>
            </p:spPr>
            <p:txBody>
              <a:bodyPr wrap="square">
                <a:spAutoFit/>
              </a:bodyPr>
              <a:lstStyle/>
              <a:p>
                <a:r>
                  <a:rPr lang="en-US" dirty="0"/>
                  <a:t>(c) The expectation value for position </a:t>
                </a:r>
                <a:r>
                  <a:rPr lang="en-US" dirty="0" smtClean="0"/>
                  <a:t>is</a:t>
                </a:r>
              </a:p>
              <a:p>
                <a:endParaRPr lang="en-US" dirty="0"/>
              </a:p>
              <a:p>
                <a:endParaRPr lang="en-US" dirty="0"/>
              </a:p>
              <a:p>
                <a:pPr/>
                <a14:m>
                  <m:oMathPara xmlns:m="http://schemas.openxmlformats.org/officeDocument/2006/math">
                    <m:oMathParaPr>
                      <m:jc m:val="centerGroup"/>
                    </m:oMathParaPr>
                    <m:oMath xmlns:m="http://schemas.openxmlformats.org/officeDocument/2006/math">
                      <m:r>
                        <a:rPr lang="en-US" i="1">
                          <a:latin typeface="Cambria Math"/>
                        </a:rPr>
                        <m:t>&lt;</m:t>
                      </m:r>
                      <m:r>
                        <a:rPr lang="en-US" i="1">
                          <a:latin typeface="Cambria Math"/>
                        </a:rPr>
                        <m:t>𝑥</m:t>
                      </m:r>
                      <m:r>
                        <a:rPr lang="en-US" i="1" dirty="0" smtClean="0">
                          <a:latin typeface="Cambria Math"/>
                          <a:ea typeface="Cambria Math"/>
                        </a:rPr>
                        <m:t>&gt;</m:t>
                      </m:r>
                      <m:r>
                        <a:rPr lang="en-US" i="1">
                          <a:latin typeface="Cambria Math"/>
                        </a:rPr>
                        <m:t> =</m:t>
                      </m:r>
                      <m:nary>
                        <m:naryPr>
                          <m:limLoc m:val="subSup"/>
                          <m:ctrlPr>
                            <a:rPr lang="en-US" i="1">
                              <a:latin typeface="Cambria Math"/>
                            </a:rPr>
                          </m:ctrlPr>
                        </m:naryPr>
                        <m:sub>
                          <m:r>
                            <a:rPr lang="en-US" i="1">
                              <a:latin typeface="Cambria Math"/>
                            </a:rPr>
                            <m:t>0</m:t>
                          </m:r>
                        </m:sub>
                        <m:sup>
                          <m:r>
                            <a:rPr lang="en-US" i="1">
                              <a:latin typeface="Cambria Math"/>
                            </a:rPr>
                            <m:t>1</m:t>
                          </m:r>
                        </m:sup>
                        <m:e>
                          <m:sSup>
                            <m:sSupPr>
                              <m:ctrlPr>
                                <a:rPr lang="en-US" i="1">
                                  <a:latin typeface="Cambria Math"/>
                                </a:rPr>
                              </m:ctrlPr>
                            </m:sSupPr>
                            <m:e>
                              <m:r>
                                <a:rPr lang="en-US" i="1">
                                  <a:latin typeface="Cambria Math"/>
                                </a:rPr>
                                <m:t>𝑥</m:t>
                              </m:r>
                              <m:d>
                                <m:dPr>
                                  <m:begChr m:val="|"/>
                                  <m:endChr m:val="|"/>
                                  <m:ctrlPr>
                                    <a:rPr lang="en-US" i="1">
                                      <a:latin typeface="Cambria Math"/>
                                    </a:rPr>
                                  </m:ctrlPr>
                                </m:dPr>
                                <m:e>
                                  <m:r>
                                    <a:rPr lang="en-US" i="1">
                                      <a:latin typeface="Cambria Math"/>
                                    </a:rPr>
                                    <m:t>𝛹</m:t>
                                  </m:r>
                                </m:e>
                              </m:d>
                            </m:e>
                            <m:sup>
                              <m:r>
                                <a:rPr lang="en-US" i="1">
                                  <a:latin typeface="Cambria Math"/>
                                </a:rPr>
                                <m:t>2</m:t>
                              </m:r>
                            </m:sup>
                          </m:sSup>
                        </m:e>
                      </m:nary>
                      <m:r>
                        <a:rPr lang="en-US" i="1">
                          <a:latin typeface="Cambria Math"/>
                        </a:rPr>
                        <m:t>𝑑𝑥</m:t>
                      </m:r>
                      <m:r>
                        <a:rPr lang="en-US" i="1">
                          <a:latin typeface="Cambria Math"/>
                        </a:rPr>
                        <m:t>=</m:t>
                      </m:r>
                      <m:sSup>
                        <m:sSupPr>
                          <m:ctrlPr>
                            <a:rPr lang="en-US" i="1">
                              <a:latin typeface="Cambria Math"/>
                            </a:rPr>
                          </m:ctrlPr>
                        </m:sSupPr>
                        <m:e>
                          <m:r>
                            <a:rPr lang="en-US" i="1">
                              <a:latin typeface="Cambria Math"/>
                            </a:rPr>
                            <m:t>𝑎</m:t>
                          </m:r>
                        </m:e>
                        <m:sup>
                          <m:r>
                            <a:rPr lang="en-US" i="1">
                              <a:latin typeface="Cambria Math"/>
                            </a:rPr>
                            <m:t>2</m:t>
                          </m:r>
                        </m:sup>
                      </m:sSup>
                      <m:nary>
                        <m:naryPr>
                          <m:limLoc m:val="subSup"/>
                          <m:ctrlPr>
                            <a:rPr lang="en-US" i="1">
                              <a:latin typeface="Cambria Math"/>
                            </a:rPr>
                          </m:ctrlPr>
                        </m:naryPr>
                        <m:sub>
                          <m:r>
                            <a:rPr lang="en-US" i="1">
                              <a:latin typeface="Cambria Math"/>
                            </a:rPr>
                            <m:t>0</m:t>
                          </m:r>
                        </m:sub>
                        <m:sup>
                          <m:r>
                            <a:rPr lang="en-US" i="1">
                              <a:latin typeface="Cambria Math"/>
                            </a:rPr>
                            <m:t>1</m:t>
                          </m:r>
                        </m:sup>
                        <m:e>
                          <m:sSup>
                            <m:sSupPr>
                              <m:ctrlPr>
                                <a:rPr lang="en-US" i="1">
                                  <a:latin typeface="Cambria Math"/>
                                </a:rPr>
                              </m:ctrlPr>
                            </m:sSupPr>
                            <m:e>
                              <m:r>
                                <a:rPr lang="en-US" i="1">
                                  <a:latin typeface="Cambria Math"/>
                                </a:rPr>
                                <m:t>𝑥</m:t>
                              </m:r>
                            </m:e>
                            <m:sup>
                              <m:r>
                                <a:rPr lang="en-US" i="1">
                                  <a:latin typeface="Cambria Math"/>
                                </a:rPr>
                                <m:t>3</m:t>
                              </m:r>
                            </m:sup>
                          </m:sSup>
                        </m:e>
                      </m:nary>
                      <m:r>
                        <a:rPr lang="en-US" i="1">
                          <a:latin typeface="Cambria Math"/>
                        </a:rPr>
                        <m:t>𝑑𝑥</m:t>
                      </m:r>
                      <m:r>
                        <a:rPr lang="en-US" i="1">
                          <a:latin typeface="Cambria Math"/>
                        </a:rPr>
                        <m:t>=</m:t>
                      </m:r>
                      <m:sSup>
                        <m:sSupPr>
                          <m:ctrlPr>
                            <a:rPr lang="en-US" i="1">
                              <a:latin typeface="Cambria Math"/>
                            </a:rPr>
                          </m:ctrlPr>
                        </m:sSupPr>
                        <m:e>
                          <m:r>
                            <a:rPr lang="en-US" i="1">
                              <a:latin typeface="Cambria Math"/>
                            </a:rPr>
                            <m:t>𝑎</m:t>
                          </m:r>
                        </m:e>
                        <m:sup>
                          <m:r>
                            <a:rPr lang="en-US" i="1">
                              <a:latin typeface="Cambria Math"/>
                            </a:rPr>
                            <m:t>2</m:t>
                          </m:r>
                        </m:sup>
                      </m:sSup>
                      <m:f>
                        <m:fPr>
                          <m:ctrlPr>
                            <a:rPr lang="en-US" i="1">
                              <a:latin typeface="Cambria Math"/>
                            </a:rPr>
                          </m:ctrlPr>
                        </m:fPr>
                        <m:num>
                          <m:sSup>
                            <m:sSupPr>
                              <m:ctrlPr>
                                <a:rPr lang="en-US" i="1">
                                  <a:latin typeface="Cambria Math"/>
                                </a:rPr>
                              </m:ctrlPr>
                            </m:sSupPr>
                            <m:e>
                              <m:r>
                                <a:rPr lang="en-US" i="1">
                                  <a:latin typeface="Cambria Math"/>
                                </a:rPr>
                                <m:t>𝑥</m:t>
                              </m:r>
                            </m:e>
                            <m:sup>
                              <m:r>
                                <a:rPr lang="en-US" i="1">
                                  <a:latin typeface="Cambria Math"/>
                                </a:rPr>
                                <m:t>4</m:t>
                              </m:r>
                            </m:sup>
                          </m:sSup>
                        </m:num>
                        <m:den>
                          <m:r>
                            <a:rPr lang="en-US" i="1">
                              <a:latin typeface="Cambria Math"/>
                            </a:rPr>
                            <m:t>4</m:t>
                          </m:r>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𝑎</m:t>
                              </m:r>
                            </m:e>
                            <m:sup>
                              <m:r>
                                <a:rPr lang="en-US" i="1">
                                  <a:latin typeface="Cambria Math"/>
                                </a:rPr>
                                <m:t>2</m:t>
                              </m:r>
                            </m:sup>
                          </m:sSup>
                        </m:num>
                        <m:den>
                          <m:r>
                            <a:rPr lang="en-US" i="1">
                              <a:latin typeface="Cambria Math"/>
                            </a:rPr>
                            <m:t>4</m:t>
                          </m:r>
                        </m:den>
                      </m:f>
                      <m:r>
                        <a:rPr lang="en-US" i="1">
                          <a:latin typeface="Cambria Math"/>
                        </a:rPr>
                        <m:t>=</m:t>
                      </m:r>
                      <m:f>
                        <m:fPr>
                          <m:ctrlPr>
                            <a:rPr lang="en-US" i="1">
                              <a:latin typeface="Cambria Math"/>
                            </a:rPr>
                          </m:ctrlPr>
                        </m:fPr>
                        <m:num>
                          <m:r>
                            <a:rPr lang="en-US" i="1">
                              <a:latin typeface="Cambria Math"/>
                            </a:rPr>
                            <m:t>3</m:t>
                          </m:r>
                        </m:num>
                        <m:den>
                          <m:r>
                            <a:rPr lang="en-US" i="1">
                              <a:latin typeface="Cambria Math"/>
                            </a:rPr>
                            <m:t>4</m:t>
                          </m:r>
                        </m:den>
                      </m:f>
                      <m:r>
                        <a:rPr lang="en-US" i="1">
                          <a:latin typeface="Cambria Math"/>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8600" y="2649075"/>
                <a:ext cx="8458200" cy="1545551"/>
              </a:xfrm>
              <a:prstGeom prst="rect">
                <a:avLst/>
              </a:prstGeom>
              <a:blipFill rotWithShape="1">
                <a:blip r:embed="rId3"/>
                <a:stretch>
                  <a:fillRect l="-649" t="-1976"/>
                </a:stretch>
              </a:blipFill>
            </p:spPr>
            <p:txBody>
              <a:bodyPr/>
              <a:lstStyle/>
              <a:p>
                <a:r>
                  <a:rPr lang="en-US">
                    <a:noFill/>
                  </a:rPr>
                  <a:t> </a:t>
                </a:r>
              </a:p>
            </p:txBody>
          </p:sp>
        </mc:Fallback>
      </mc:AlternateContent>
    </p:spTree>
    <p:extLst>
      <p:ext uri="{BB962C8B-B14F-4D97-AF65-F5344CB8AC3E}">
        <p14:creationId xmlns:p14="http://schemas.microsoft.com/office/powerpoint/2010/main" val="7201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646331"/>
          </a:xfrm>
          <a:prstGeom prst="rect">
            <a:avLst/>
          </a:prstGeom>
        </p:spPr>
        <p:txBody>
          <a:bodyPr>
            <a:spAutoFit/>
          </a:bodyPr>
          <a:lstStyle/>
          <a:p>
            <a:r>
              <a:rPr lang="en-US" b="1" dirty="0"/>
              <a:t>5.6 OPERATORS</a:t>
            </a:r>
            <a:endParaRPr lang="en-US" dirty="0"/>
          </a:p>
          <a:p>
            <a:r>
              <a:rPr lang="en-US" b="1" i="1" dirty="0"/>
              <a:t>Another way to find expectation values</a:t>
            </a:r>
            <a:endParaRPr lang="en-US" dirty="0"/>
          </a:p>
        </p:txBody>
      </p:sp>
      <p:sp>
        <p:nvSpPr>
          <p:cNvPr id="3" name="Rectangle 2"/>
          <p:cNvSpPr/>
          <p:nvPr/>
        </p:nvSpPr>
        <p:spPr>
          <a:xfrm>
            <a:off x="304800" y="1219200"/>
            <a:ext cx="8610600" cy="369332"/>
          </a:xfrm>
          <a:prstGeom prst="rect">
            <a:avLst/>
          </a:prstGeom>
        </p:spPr>
        <p:txBody>
          <a:bodyPr wrap="square">
            <a:spAutoFit/>
          </a:bodyPr>
          <a:lstStyle/>
          <a:p>
            <a:r>
              <a:rPr lang="en-US" dirty="0">
                <a:solidFill>
                  <a:srgbClr val="C00000"/>
                </a:solidFill>
              </a:rPr>
              <a:t>An operator is a rule or an instruction which transforms a function into another function. </a:t>
            </a:r>
          </a:p>
        </p:txBody>
      </p:sp>
      <mc:AlternateContent xmlns:mc="http://schemas.openxmlformats.org/markup-compatibility/2006" xmlns:a14="http://schemas.microsoft.com/office/drawing/2010/main">
        <mc:Choice Requires="a14">
          <p:sp>
            <p:nvSpPr>
              <p:cNvPr id="4" name="Rectangle 3"/>
              <p:cNvSpPr/>
              <p:nvPr/>
            </p:nvSpPr>
            <p:spPr>
              <a:xfrm>
                <a:off x="228600" y="2216337"/>
                <a:ext cx="8686800" cy="755463"/>
              </a:xfrm>
              <a:prstGeom prst="rect">
                <a:avLst/>
              </a:prstGeom>
            </p:spPr>
            <p:txBody>
              <a:bodyPr wrap="square">
                <a:spAutoFit/>
              </a:bodyPr>
              <a:lstStyle/>
              <a:p>
                <a:r>
                  <a:rPr lang="en-US" dirty="0"/>
                  <a:t>A hint as to the proper way to evaluate ˂p˃ and˂ E ˃ comes from differentiating the free-particle wave function  </a:t>
                </a:r>
                <a14:m>
                  <m:oMath xmlns:m="http://schemas.openxmlformats.org/officeDocument/2006/math">
                    <m:r>
                      <a:rPr lang="en-US" i="1">
                        <a:latin typeface="Cambria Math"/>
                      </a:rPr>
                      <m:t>Ѱ=</m:t>
                    </m:r>
                    <m:r>
                      <a:rPr lang="en-US" i="1">
                        <a:latin typeface="Cambria Math"/>
                      </a:rPr>
                      <m:t>𝐴</m:t>
                    </m:r>
                    <m:sSup>
                      <m:sSupPr>
                        <m:ctrlPr>
                          <a:rPr lang="en-US" i="1">
                            <a:latin typeface="Cambria Math"/>
                          </a:rPr>
                        </m:ctrlPr>
                      </m:sSupPr>
                      <m:e>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m:t>
                        </m:r>
                        <m:d>
                          <m:dPr>
                            <m:ctrlPr>
                              <a:rPr lang="en-US" i="1">
                                <a:latin typeface="Cambria Math"/>
                              </a:rPr>
                            </m:ctrlPr>
                          </m:dPr>
                          <m:e>
                            <m:r>
                              <a:rPr lang="en-US" i="1">
                                <a:latin typeface="Cambria Math"/>
                              </a:rPr>
                              <m:t>𝐸𝑡</m:t>
                            </m:r>
                            <m:r>
                              <a:rPr lang="en-US" i="1">
                                <a:latin typeface="Cambria Math"/>
                              </a:rPr>
                              <m:t>−</m:t>
                            </m:r>
                            <m:r>
                              <a:rPr lang="en-US" i="1">
                                <a:latin typeface="Cambria Math"/>
                              </a:rPr>
                              <m:t>𝑃𝑥</m:t>
                            </m:r>
                          </m:e>
                        </m:d>
                      </m:sup>
                    </m:sSup>
                  </m:oMath>
                </a14:m>
                <a:r>
                  <a:rPr lang="en-US" dirty="0"/>
                  <a:t>   with respect to x and to t. We find that</a:t>
                </a:r>
              </a:p>
            </p:txBody>
          </p:sp>
        </mc:Choice>
        <mc:Fallback xmlns="">
          <p:sp>
            <p:nvSpPr>
              <p:cNvPr id="4" name="Rectangle 3"/>
              <p:cNvSpPr>
                <a:spLocks noRot="1" noChangeAspect="1" noMove="1" noResize="1" noEditPoints="1" noAdjustHandles="1" noChangeArrowheads="1" noChangeShapeType="1" noTextEdit="1"/>
              </p:cNvSpPr>
              <p:nvPr/>
            </p:nvSpPr>
            <p:spPr>
              <a:xfrm>
                <a:off x="228600" y="2216337"/>
                <a:ext cx="8686800" cy="755463"/>
              </a:xfrm>
              <a:prstGeom prst="rect">
                <a:avLst/>
              </a:prstGeom>
              <a:blipFill rotWithShape="1">
                <a:blip r:embed="rId2"/>
                <a:stretch>
                  <a:fillRect l="-632" t="-4032" b="-12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14600" y="3276600"/>
                <a:ext cx="1337225"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m:t>
                          </m:r>
                          <m:r>
                            <a:rPr lang="en-US" i="1">
                              <a:latin typeface="Cambria Math"/>
                            </a:rPr>
                            <m:t>Ѱ</m:t>
                          </m:r>
                        </m:num>
                        <m:den>
                          <m:r>
                            <a:rPr lang="en-US" i="1">
                              <a:latin typeface="Cambria Math"/>
                            </a:rPr>
                            <m:t>𝜕</m:t>
                          </m:r>
                          <m:r>
                            <a:rPr lang="en-US" i="1">
                              <a:latin typeface="Cambria Math"/>
                            </a:rPr>
                            <m:t>𝑥</m:t>
                          </m:r>
                        </m:den>
                      </m:f>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𝑃</m:t>
                      </m:r>
                      <m:r>
                        <a:rPr lang="en-US" i="1">
                          <a:latin typeface="Cambria Math"/>
                        </a:rPr>
                        <m:t>Ѱ</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514600" y="3276600"/>
                <a:ext cx="1337225" cy="61901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14600" y="4191000"/>
                <a:ext cx="1550424"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m:t>
                          </m:r>
                          <m:r>
                            <a:rPr lang="en-US" i="1">
                              <a:latin typeface="Cambria Math"/>
                            </a:rPr>
                            <m:t>Ѱ</m:t>
                          </m:r>
                        </m:num>
                        <m:den>
                          <m:r>
                            <a:rPr lang="en-US" i="1">
                              <a:latin typeface="Cambria Math"/>
                            </a:rPr>
                            <m:t>𝜕</m:t>
                          </m:r>
                          <m:r>
                            <a:rPr lang="en-US" i="1">
                              <a:latin typeface="Cambria Math"/>
                            </a:rPr>
                            <m:t>𝑡</m:t>
                          </m:r>
                        </m:den>
                      </m:f>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𝐸</m:t>
                      </m:r>
                      <m:r>
                        <a:rPr lang="en-US" i="1">
                          <a:latin typeface="Cambria Math"/>
                        </a:rPr>
                        <m:t>Ѱ</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514600" y="4191000"/>
                <a:ext cx="1550424" cy="619016"/>
              </a:xfrm>
              <a:prstGeom prst="rect">
                <a:avLst/>
              </a:prstGeom>
              <a:blipFill rotWithShape="1">
                <a:blip r:embed="rId4"/>
                <a:stretch>
                  <a:fillRect/>
                </a:stretch>
              </a:blipFill>
            </p:spPr>
            <p:txBody>
              <a:bodyPr/>
              <a:lstStyle/>
              <a:p>
                <a:r>
                  <a:rPr lang="en-US">
                    <a:noFill/>
                  </a:rPr>
                  <a:t> </a:t>
                </a:r>
              </a:p>
            </p:txBody>
          </p:sp>
        </mc:Fallback>
      </mc:AlternateContent>
      <p:sp>
        <p:nvSpPr>
          <p:cNvPr id="7" name="Rectangle 6"/>
          <p:cNvSpPr/>
          <p:nvPr/>
        </p:nvSpPr>
        <p:spPr>
          <a:xfrm>
            <a:off x="685800" y="5334000"/>
            <a:ext cx="4373761" cy="369332"/>
          </a:xfrm>
          <a:prstGeom prst="rect">
            <a:avLst/>
          </a:prstGeom>
        </p:spPr>
        <p:txBody>
          <a:bodyPr wrap="none">
            <a:spAutoFit/>
          </a:bodyPr>
          <a:lstStyle/>
          <a:p>
            <a:r>
              <a:rPr lang="en-US" dirty="0"/>
              <a:t>which can be written in the suggestive forms</a:t>
            </a:r>
          </a:p>
        </p:txBody>
      </p:sp>
    </p:spTree>
    <p:extLst>
      <p:ext uri="{BB962C8B-B14F-4D97-AF65-F5344CB8AC3E}">
        <p14:creationId xmlns:p14="http://schemas.microsoft.com/office/powerpoint/2010/main" val="251986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1477328"/>
          </a:xfrm>
          <a:prstGeom prst="rect">
            <a:avLst/>
          </a:prstGeom>
        </p:spPr>
        <p:txBody>
          <a:bodyPr wrap="square">
            <a:spAutoFit/>
          </a:bodyPr>
          <a:lstStyle/>
          <a:p>
            <a:pPr algn="just"/>
            <a:r>
              <a:rPr lang="en-US" dirty="0">
                <a:solidFill>
                  <a:srgbClr val="C00000"/>
                </a:solidFill>
              </a:rPr>
              <a:t>The quantities whose relationships quantum mechanics explores are probabilities</a:t>
            </a:r>
            <a:r>
              <a:rPr lang="en-US" dirty="0"/>
              <a:t>. </a:t>
            </a:r>
            <a:r>
              <a:rPr lang="en-US" dirty="0">
                <a:solidFill>
                  <a:srgbClr val="7030A0"/>
                </a:solidFill>
              </a:rPr>
              <a:t>For example, </a:t>
            </a:r>
            <a:r>
              <a:rPr lang="en-US" dirty="0"/>
              <a:t>instead of asserting that the radius of the electron's orbit in the ground-state hydrogen atom is 5.3 × 10</a:t>
            </a:r>
            <a:r>
              <a:rPr lang="en-US" baseline="30000" dirty="0"/>
              <a:t>-11</a:t>
            </a:r>
            <a:r>
              <a:rPr lang="en-US" dirty="0"/>
              <a:t> m, as the Bohr Theory does, quantum mechanics states that this is the most probable radius. In a suitable experiment most trials will yield different values, either larger or smaller, the value most likely to be found will be 5.3 ×10</a:t>
            </a:r>
            <a:r>
              <a:rPr lang="en-US" baseline="30000" dirty="0"/>
              <a:t>-11</a:t>
            </a:r>
            <a:r>
              <a:rPr lang="en-US" dirty="0"/>
              <a:t>m.</a:t>
            </a:r>
          </a:p>
        </p:txBody>
      </p:sp>
      <p:sp>
        <p:nvSpPr>
          <p:cNvPr id="3" name="Rectangle 2"/>
          <p:cNvSpPr/>
          <p:nvPr/>
        </p:nvSpPr>
        <p:spPr>
          <a:xfrm>
            <a:off x="228600" y="2413338"/>
            <a:ext cx="8686800" cy="1200329"/>
          </a:xfrm>
          <a:prstGeom prst="rect">
            <a:avLst/>
          </a:prstGeom>
        </p:spPr>
        <p:txBody>
          <a:bodyPr wrap="square">
            <a:spAutoFit/>
          </a:bodyPr>
          <a:lstStyle/>
          <a:p>
            <a:pPr algn="just"/>
            <a:r>
              <a:rPr lang="en-US" dirty="0"/>
              <a:t>Classical mechanics is an approximate version of quantum mechanics. The certainties in classical mechanics are illusory, and their apparent agreement with experiment occurs because ordinary objects consist of so many individual atoms that departures from average behavior are unnoticeable.</a:t>
            </a:r>
          </a:p>
        </p:txBody>
      </p:sp>
    </p:spTree>
    <p:extLst>
      <p:ext uri="{BB962C8B-B14F-4D97-AF65-F5344CB8AC3E}">
        <p14:creationId xmlns:p14="http://schemas.microsoft.com/office/powerpoint/2010/main" val="10823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457200"/>
                <a:ext cx="6248400" cy="6190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𝑃</m:t>
                      </m:r>
                      <m:r>
                        <a:rPr lang="en-US" i="1">
                          <a:latin typeface="Cambria Math"/>
                        </a:rPr>
                        <m:t>Ѱ=</m:t>
                      </m:r>
                      <m:f>
                        <m:fPr>
                          <m:ctrlPr>
                            <a:rPr lang="en-US" i="1">
                              <a:latin typeface="Cambria Math"/>
                            </a:rPr>
                          </m:ctrlPr>
                        </m:fPr>
                        <m:num>
                          <m:r>
                            <a:rPr lang="en-US" i="1">
                              <a:latin typeface="Cambria Math"/>
                            </a:rPr>
                            <m:t>ħ</m:t>
                          </m:r>
                        </m:num>
                        <m:den>
                          <m:r>
                            <a:rPr lang="en-US" i="1">
                              <a:latin typeface="Cambria Math"/>
                            </a:rPr>
                            <m:t>𝑖</m:t>
                          </m:r>
                        </m:den>
                      </m:f>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Ѱ                                                                           (5−20)</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28600" y="457200"/>
                <a:ext cx="6248400" cy="6190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04800" y="1447800"/>
                <a:ext cx="8077200" cy="61901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a:latin typeface="Cambria Math"/>
                        </a:rPr>
                        <m:t>𝐸</m:t>
                      </m:r>
                      <m:r>
                        <a:rPr lang="en-US" i="1">
                          <a:latin typeface="Cambria Math"/>
                        </a:rPr>
                        <m:t>Ѱ=</m:t>
                      </m:r>
                      <m:r>
                        <a:rPr lang="en-US" i="1">
                          <a:latin typeface="Cambria Math"/>
                        </a:rPr>
                        <m:t>𝑖</m:t>
                      </m:r>
                      <m:r>
                        <a:rPr lang="en-US" i="1">
                          <a:latin typeface="Cambria Math"/>
                        </a:rPr>
                        <m:t>ħ</m:t>
                      </m:r>
                      <m:f>
                        <m:fPr>
                          <m:ctrlPr>
                            <a:rPr lang="en-US" i="1">
                              <a:latin typeface="Cambria Math"/>
                            </a:rPr>
                          </m:ctrlPr>
                        </m:fPr>
                        <m:num>
                          <m:r>
                            <a:rPr lang="en-US" i="1">
                              <a:latin typeface="Cambria Math"/>
                            </a:rPr>
                            <m:t>𝜕</m:t>
                          </m:r>
                        </m:num>
                        <m:den>
                          <m:r>
                            <a:rPr lang="en-US" i="1">
                              <a:latin typeface="Cambria Math"/>
                            </a:rPr>
                            <m:t>𝜕</m:t>
                          </m:r>
                          <m:r>
                            <a:rPr lang="en-US" i="1">
                              <a:latin typeface="Cambria Math"/>
                            </a:rPr>
                            <m:t>𝑡</m:t>
                          </m:r>
                        </m:den>
                      </m:f>
                      <m:r>
                        <a:rPr lang="en-US" i="1">
                          <a:latin typeface="Cambria Math"/>
                        </a:rPr>
                        <m:t>Ѱ                                                                          (5−21)</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04800" y="1447800"/>
                <a:ext cx="8077200" cy="61901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28600" y="2690336"/>
                <a:ext cx="8763000" cy="923330"/>
              </a:xfrm>
              <a:prstGeom prst="rect">
                <a:avLst/>
              </a:prstGeom>
            </p:spPr>
            <p:txBody>
              <a:bodyPr wrap="square">
                <a:spAutoFit/>
              </a:bodyPr>
              <a:lstStyle/>
              <a:p>
                <a:pPr algn="just"/>
                <a:r>
                  <a:rPr lang="en-US" dirty="0"/>
                  <a:t>It is customary to denote operators by using a</a:t>
                </a:r>
                <a:r>
                  <a:rPr lang="en-US" dirty="0">
                    <a:solidFill>
                      <a:srgbClr val="C00000"/>
                    </a:solidFill>
                  </a:rPr>
                  <a:t> caret</a:t>
                </a:r>
                <a:r>
                  <a:rPr lang="en-US" dirty="0"/>
                  <a:t>, so that </a:t>
                </a:r>
                <a14:m>
                  <m:oMath xmlns:m="http://schemas.openxmlformats.org/officeDocument/2006/math">
                    <m:acc>
                      <m:accPr>
                        <m:chr m:val="̂"/>
                        <m:ctrlPr>
                          <a:rPr lang="en-US" i="1">
                            <a:latin typeface="Cambria Math"/>
                          </a:rPr>
                        </m:ctrlPr>
                      </m:accPr>
                      <m:e>
                        <m:r>
                          <a:rPr lang="en-US" i="1">
                            <a:latin typeface="Cambria Math"/>
                          </a:rPr>
                          <m:t>𝑝</m:t>
                        </m:r>
                      </m:e>
                    </m:acc>
                  </m:oMath>
                </a14:m>
                <a:r>
                  <a:rPr lang="en-US" dirty="0"/>
                  <a:t>  is the operator that corresponds to momentum p and  Ê is the operator that corresponds to total energy E.  From </a:t>
                </a:r>
                <a:r>
                  <a:rPr lang="en-US" dirty="0" err="1"/>
                  <a:t>Eqs</a:t>
                </a:r>
                <a:r>
                  <a:rPr lang="en-US" dirty="0"/>
                  <a:t>. (5.20) and (5.21) these operators are</a:t>
                </a:r>
              </a:p>
            </p:txBody>
          </p:sp>
        </mc:Choice>
        <mc:Fallback>
          <p:sp>
            <p:nvSpPr>
              <p:cNvPr id="4" name="Rectangle 3"/>
              <p:cNvSpPr>
                <a:spLocks noRot="1" noChangeAspect="1" noMove="1" noResize="1" noEditPoints="1" noAdjustHandles="1" noChangeArrowheads="1" noChangeShapeType="1" noTextEdit="1"/>
              </p:cNvSpPr>
              <p:nvPr/>
            </p:nvSpPr>
            <p:spPr>
              <a:xfrm>
                <a:off x="228600" y="2690336"/>
                <a:ext cx="8763000" cy="923330"/>
              </a:xfrm>
              <a:prstGeom prst="rect">
                <a:avLst/>
              </a:prstGeom>
              <a:blipFill rotWithShape="1">
                <a:blip r:embed="rId4"/>
                <a:stretch>
                  <a:fillRect l="-626" t="-3289" r="-557"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8600" y="4038600"/>
                <a:ext cx="8763000" cy="6190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𝑚𝑜𝑚𝑒𝑛𝑡𝑢𝑚</m:t>
                      </m:r>
                      <m:r>
                        <a:rPr lang="en-US" i="1">
                          <a:latin typeface="Cambria Math"/>
                        </a:rPr>
                        <m:t> </m:t>
                      </m:r>
                      <m:r>
                        <a:rPr lang="en-US" i="1">
                          <a:latin typeface="Cambria Math"/>
                        </a:rPr>
                        <m:t>𝑜𝑝𝑒𝑟𝑡𝑜𝑟</m:t>
                      </m:r>
                      <m:r>
                        <a:rPr lang="en-US" i="1">
                          <a:latin typeface="Cambria Math"/>
                        </a:rPr>
                        <m:t>                                   </m:t>
                      </m:r>
                      <m:box>
                        <m:boxPr>
                          <m:ctrlPr>
                            <a:rPr lang="en-US" i="1">
                              <a:latin typeface="Cambria Math"/>
                            </a:rPr>
                          </m:ctrlPr>
                        </m:boxPr>
                        <m:e>
                          <m:box>
                            <m:boxPr>
                              <m:ctrlPr>
                                <a:rPr lang="en-US" i="1">
                                  <a:latin typeface="Cambria Math"/>
                                </a:rPr>
                              </m:ctrlPr>
                            </m:boxPr>
                            <m:e>
                              <m:acc>
                                <m:accPr>
                                  <m:chr m:val="̂"/>
                                  <m:ctrlPr>
                                    <a:rPr lang="en-US" i="1">
                                      <a:latin typeface="Cambria Math"/>
                                    </a:rPr>
                                  </m:ctrlPr>
                                </m:accPr>
                                <m:e>
                                  <m:r>
                                    <a:rPr lang="en-US" i="1">
                                      <a:latin typeface="Cambria Math"/>
                                    </a:rPr>
                                    <m:t>𝑝</m:t>
                                  </m:r>
                                </m:e>
                              </m:acc>
                            </m:e>
                          </m:box>
                        </m:e>
                      </m:box>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                                (5−22)</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8600" y="4038600"/>
                <a:ext cx="8763000" cy="61901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1000" y="5019784"/>
                <a:ext cx="8382000" cy="6190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𝑡𝑜𝑡𝑎𝑙</m:t>
                      </m:r>
                      <m:r>
                        <a:rPr lang="en-US" i="1">
                          <a:latin typeface="Cambria Math"/>
                        </a:rPr>
                        <m:t>−</m:t>
                      </m:r>
                      <m:r>
                        <a:rPr lang="en-US" i="1">
                          <a:latin typeface="Cambria Math"/>
                        </a:rPr>
                        <m:t>𝑒𝑛𝑒𝑟𝑔𝑦</m:t>
                      </m:r>
                      <m:r>
                        <a:rPr lang="en-US" i="1">
                          <a:latin typeface="Cambria Math"/>
                        </a:rPr>
                        <m:t> </m:t>
                      </m:r>
                      <m:r>
                        <a:rPr lang="en-US" i="1">
                          <a:latin typeface="Cambria Math"/>
                        </a:rPr>
                        <m:t>𝑜𝑝𝑒𝑟𝑎𝑡𝑜𝑟</m:t>
                      </m:r>
                      <m:r>
                        <a:rPr lang="en-US" i="1">
                          <a:latin typeface="Cambria Math"/>
                        </a:rPr>
                        <m:t>                                Ê=</m:t>
                      </m:r>
                      <m:r>
                        <a:rPr lang="en-US" i="1">
                          <a:latin typeface="Cambria Math"/>
                        </a:rPr>
                        <m:t>𝑖</m:t>
                      </m:r>
                      <m:r>
                        <a:rPr lang="en-US" i="1">
                          <a:latin typeface="Cambria Math"/>
                        </a:rPr>
                        <m:t>ħ</m:t>
                      </m:r>
                      <m:f>
                        <m:fPr>
                          <m:ctrlPr>
                            <a:rPr lang="en-US" i="1">
                              <a:latin typeface="Cambria Math"/>
                            </a:rPr>
                          </m:ctrlPr>
                        </m:fPr>
                        <m:num>
                          <m:r>
                            <a:rPr lang="en-US" i="1">
                              <a:latin typeface="Cambria Math"/>
                            </a:rPr>
                            <m:t>𝜕</m:t>
                          </m:r>
                        </m:num>
                        <m:den>
                          <m:r>
                            <a:rPr lang="en-US" i="1">
                              <a:latin typeface="Cambria Math"/>
                            </a:rPr>
                            <m:t>𝜕</m:t>
                          </m:r>
                          <m:r>
                            <a:rPr lang="en-US" i="1">
                              <a:latin typeface="Cambria Math"/>
                            </a:rPr>
                            <m:t>𝑡</m:t>
                          </m:r>
                        </m:den>
                      </m:f>
                      <m:r>
                        <a:rPr lang="en-US" i="1">
                          <a:latin typeface="Cambria Math"/>
                        </a:rPr>
                        <m:t>                             (5−23)</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81000" y="5019784"/>
                <a:ext cx="8382000" cy="619016"/>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12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10600" cy="1200329"/>
          </a:xfrm>
          <a:prstGeom prst="rect">
            <a:avLst/>
          </a:prstGeom>
        </p:spPr>
        <p:txBody>
          <a:bodyPr wrap="square">
            <a:spAutoFit/>
          </a:bodyPr>
          <a:lstStyle/>
          <a:p>
            <a:pPr algn="just"/>
            <a:r>
              <a:rPr lang="en-US" dirty="0"/>
              <a:t>Though we have only shown that the correspondences expressed in </a:t>
            </a:r>
            <a:r>
              <a:rPr lang="en-US" dirty="0" err="1"/>
              <a:t>Eqs</a:t>
            </a:r>
            <a:r>
              <a:rPr lang="en-US" dirty="0"/>
              <a:t>. (5.22) and (5.23) hold for free particles; they are entirely general results whose validity is the same as that of Schrödinger’s equation. </a:t>
            </a:r>
            <a:r>
              <a:rPr lang="en-US" dirty="0">
                <a:solidFill>
                  <a:srgbClr val="7030A0"/>
                </a:solidFill>
              </a:rPr>
              <a:t>To support this statement, we can re-place the equation E = KE + U for the total energy of a particle with the operator equation</a:t>
            </a:r>
          </a:p>
        </p:txBody>
      </p:sp>
      <mc:AlternateContent xmlns:mc="http://schemas.openxmlformats.org/markup-compatibility/2006" xmlns:a14="http://schemas.microsoft.com/office/drawing/2010/main">
        <mc:Choice Requires="a14">
          <p:sp>
            <p:nvSpPr>
              <p:cNvPr id="3" name="Rectangle 2"/>
              <p:cNvSpPr/>
              <p:nvPr/>
            </p:nvSpPr>
            <p:spPr>
              <a:xfrm>
                <a:off x="1371600" y="1828800"/>
                <a:ext cx="6629400" cy="3979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Ê=</m:t>
                      </m:r>
                      <m:sSup>
                        <m:sSupPr>
                          <m:ctrlPr>
                            <a:rPr lang="en-US" i="1">
                              <a:latin typeface="Cambria Math"/>
                            </a:rPr>
                          </m:ctrlPr>
                        </m:sSupPr>
                        <m:e>
                          <m:r>
                            <a:rPr lang="en-US" i="1">
                              <a:latin typeface="Cambria Math"/>
                            </a:rPr>
                            <m:t>𝐾𝐸</m:t>
                          </m:r>
                        </m:e>
                        <m:sup>
                          <m:r>
                            <a:rPr lang="en-US" i="1">
                              <a:latin typeface="Cambria Math"/>
                            </a:rPr>
                            <m:t>ˆ</m:t>
                          </m:r>
                        </m:sup>
                      </m:sSup>
                      <m:r>
                        <a:rPr lang="en-US" i="1">
                          <a:latin typeface="Cambria Math"/>
                        </a:rPr>
                        <m:t>+</m:t>
                      </m:r>
                      <m:sSup>
                        <m:sSupPr>
                          <m:ctrlPr>
                            <a:rPr lang="en-US" i="1">
                              <a:latin typeface="Cambria Math"/>
                            </a:rPr>
                          </m:ctrlPr>
                        </m:sSupPr>
                        <m:e>
                          <m:r>
                            <a:rPr lang="en-US" i="1">
                              <a:latin typeface="Cambria Math"/>
                            </a:rPr>
                            <m:t>𝑈</m:t>
                          </m:r>
                        </m:e>
                        <m:sup>
                          <m:r>
                            <a:rPr lang="en-US" i="1">
                              <a:latin typeface="Cambria Math"/>
                            </a:rPr>
                            <m:t>ˆ</m:t>
                          </m:r>
                        </m:sup>
                      </m:sSup>
                      <m:r>
                        <a:rPr lang="en-US" i="1">
                          <a:latin typeface="Cambria Math"/>
                        </a:rPr>
                        <m:t>                                                                 (5−24)</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371600" y="1828800"/>
                <a:ext cx="6629400" cy="397994"/>
              </a:xfrm>
              <a:prstGeom prst="rect">
                <a:avLst/>
              </a:prstGeom>
              <a:blipFill rotWithShape="1">
                <a:blip r:embed="rId2"/>
                <a:stretch>
                  <a:fillRect b="-12308"/>
                </a:stretch>
              </a:blipFill>
            </p:spPr>
            <p:txBody>
              <a:bodyPr/>
              <a:lstStyle/>
              <a:p>
                <a:r>
                  <a:rPr lang="en-US">
                    <a:noFill/>
                  </a:rPr>
                  <a:t> </a:t>
                </a:r>
              </a:p>
            </p:txBody>
          </p:sp>
        </mc:Fallback>
      </mc:AlternateContent>
      <p:sp>
        <p:nvSpPr>
          <p:cNvPr id="4" name="Rectangle 3"/>
          <p:cNvSpPr/>
          <p:nvPr/>
        </p:nvSpPr>
        <p:spPr>
          <a:xfrm>
            <a:off x="381000" y="2819400"/>
            <a:ext cx="8382000" cy="369332"/>
          </a:xfrm>
          <a:prstGeom prst="rect">
            <a:avLst/>
          </a:prstGeom>
        </p:spPr>
        <p:txBody>
          <a:bodyPr wrap="square">
            <a:spAutoFit/>
          </a:bodyPr>
          <a:lstStyle/>
          <a:p>
            <a:r>
              <a:rPr lang="en-US" dirty="0"/>
              <a:t>The operator Uˆ is just U(Ѱ). The kinetic energy KE is given in terms of momentum p by</a:t>
            </a:r>
          </a:p>
        </p:txBody>
      </p:sp>
      <mc:AlternateContent xmlns:mc="http://schemas.openxmlformats.org/markup-compatibility/2006" xmlns:a14="http://schemas.microsoft.com/office/drawing/2010/main">
        <mc:Choice Requires="a14">
          <p:sp>
            <p:nvSpPr>
              <p:cNvPr id="5" name="Rectangle 4"/>
              <p:cNvSpPr/>
              <p:nvPr/>
            </p:nvSpPr>
            <p:spPr>
              <a:xfrm>
                <a:off x="3733800" y="3432126"/>
                <a:ext cx="1167307" cy="672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𝐾𝐸</m:t>
                      </m:r>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𝑃</m:t>
                              </m:r>
                            </m:e>
                            <m:sup>
                              <m:r>
                                <a:rPr lang="en-US" i="1">
                                  <a:latin typeface="Cambria Math"/>
                                </a:rPr>
                                <m:t>2</m:t>
                              </m:r>
                            </m:sup>
                          </m:sSup>
                        </m:num>
                        <m:den>
                          <m:r>
                            <a:rPr lang="en-US" i="1">
                              <a:latin typeface="Cambria Math"/>
                            </a:rPr>
                            <m:t>2</m:t>
                          </m:r>
                          <m:r>
                            <a:rPr lang="en-US" i="1">
                              <a:latin typeface="Cambria Math"/>
                            </a:rPr>
                            <m:t>𝑚</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733800" y="3432126"/>
                <a:ext cx="1167307" cy="672620"/>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515844" y="4364182"/>
            <a:ext cx="1656094" cy="369332"/>
          </a:xfrm>
          <a:prstGeom prst="rect">
            <a:avLst/>
          </a:prstGeom>
        </p:spPr>
        <p:txBody>
          <a:bodyPr wrap="none">
            <a:spAutoFit/>
          </a:bodyPr>
          <a:lstStyle/>
          <a:p>
            <a:r>
              <a:rPr lang="en-US" dirty="0"/>
              <a:t>And so we have</a:t>
            </a:r>
          </a:p>
        </p:txBody>
      </p:sp>
      <mc:AlternateContent xmlns:mc="http://schemas.openxmlformats.org/markup-compatibility/2006" xmlns:a14="http://schemas.microsoft.com/office/drawing/2010/main">
        <mc:Choice Requires="a14">
          <p:sp>
            <p:nvSpPr>
              <p:cNvPr id="7" name="Rectangle 6"/>
              <p:cNvSpPr/>
              <p:nvPr/>
            </p:nvSpPr>
            <p:spPr>
              <a:xfrm>
                <a:off x="152400" y="4953000"/>
                <a:ext cx="8839200" cy="7215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𝑘𝑖𝑛𝑒𝑡𝑖𝑐</m:t>
                      </m:r>
                      <m:r>
                        <a:rPr lang="en-US" i="1">
                          <a:latin typeface="Cambria Math"/>
                        </a:rPr>
                        <m:t>−</m:t>
                      </m:r>
                      <m:r>
                        <a:rPr lang="en-US" i="1">
                          <a:latin typeface="Cambria Math"/>
                        </a:rPr>
                        <m:t>𝑒𝑛𝑒𝑟𝑔𝑦</m:t>
                      </m:r>
                      <m:r>
                        <a:rPr lang="en-US" i="1">
                          <a:latin typeface="Cambria Math"/>
                        </a:rPr>
                        <m:t> </m:t>
                      </m:r>
                      <m:r>
                        <a:rPr lang="en-US" i="1">
                          <a:latin typeface="Cambria Math"/>
                        </a:rPr>
                        <m:t>𝑜𝑝𝑒𝑟𝑎𝑡𝑜𝑟</m:t>
                      </m:r>
                      <m:r>
                        <a:rPr lang="en-US" i="1">
                          <a:latin typeface="Cambria Math"/>
                        </a:rPr>
                        <m:t>     </m:t>
                      </m:r>
                      <m:sSup>
                        <m:sSupPr>
                          <m:ctrlPr>
                            <a:rPr lang="en-US" i="1">
                              <a:latin typeface="Cambria Math"/>
                            </a:rPr>
                          </m:ctrlPr>
                        </m:sSupPr>
                        <m:e>
                          <m:r>
                            <a:rPr lang="en-US" i="1">
                              <a:latin typeface="Cambria Math"/>
                            </a:rPr>
                            <m:t> </m:t>
                          </m:r>
                          <m:r>
                            <a:rPr lang="en-US" i="1">
                              <a:latin typeface="Cambria Math"/>
                            </a:rPr>
                            <m:t>𝐾𝐸</m:t>
                          </m:r>
                        </m:e>
                        <m:sup>
                          <m:r>
                            <a:rPr lang="en-US" i="1">
                              <a:latin typeface="Cambria Math"/>
                            </a:rPr>
                            <m:t>ˆ</m:t>
                          </m:r>
                        </m:sup>
                      </m:sSup>
                      <m:r>
                        <a:rPr lang="en-US" i="1">
                          <a:latin typeface="Cambria Math"/>
                        </a:rPr>
                        <m:t>=</m:t>
                      </m:r>
                      <m:f>
                        <m:fPr>
                          <m:ctrlPr>
                            <a:rPr lang="en-US" i="1">
                              <a:latin typeface="Cambria Math"/>
                            </a:rPr>
                          </m:ctrlPr>
                        </m:fPr>
                        <m:num>
                          <m:sSup>
                            <m:sSupPr>
                              <m:ctrlPr>
                                <a:rPr lang="en-US" i="1">
                                  <a:latin typeface="Cambria Math"/>
                                </a:rPr>
                              </m:ctrlPr>
                            </m:sSupPr>
                            <m:e>
                              <m:acc>
                                <m:accPr>
                                  <m:chr m:val="̂"/>
                                  <m:ctrlPr>
                                    <a:rPr lang="en-US" i="1">
                                      <a:latin typeface="Cambria Math"/>
                                    </a:rPr>
                                  </m:ctrlPr>
                                </m:accPr>
                                <m:e>
                                  <m:r>
                                    <a:rPr lang="en-US" i="1">
                                      <a:latin typeface="Cambria Math"/>
                                    </a:rPr>
                                    <m:t>𝑝</m:t>
                                  </m:r>
                                </m:e>
                              </m:acc>
                            </m:e>
                            <m:sup>
                              <m:r>
                                <a:rPr lang="en-US" i="1">
                                  <a:latin typeface="Cambria Math"/>
                                </a:rPr>
                                <m:t>2</m:t>
                              </m:r>
                            </m:sup>
                          </m:sSup>
                        </m:num>
                        <m:den>
                          <m:r>
                            <a:rPr lang="en-US" i="1">
                              <a:latin typeface="Cambria Math"/>
                            </a:rPr>
                            <m:t>2</m:t>
                          </m:r>
                          <m:r>
                            <a:rPr lang="en-US" i="1">
                              <a:latin typeface="Cambria Math"/>
                            </a:rPr>
                            <m:t>𝑚</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r>
                            <a:rPr lang="en-US" i="1">
                              <a:latin typeface="Cambria Math"/>
                            </a:rPr>
                            <m:t>𝑚</m:t>
                          </m:r>
                        </m:den>
                      </m:f>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m:t>
                          </m:r>
                        </m:e>
                        <m:sup>
                          <m:r>
                            <a:rPr lang="en-US" i="1">
                              <a:latin typeface="Cambria Math"/>
                            </a:rPr>
                            <m:t>2</m:t>
                          </m:r>
                        </m:sup>
                      </m:sSup>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den>
                      </m:f>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   (5−25)</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4953000"/>
                <a:ext cx="8839200" cy="72154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475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3139962" cy="369332"/>
          </a:xfrm>
          <a:prstGeom prst="rect">
            <a:avLst/>
          </a:prstGeom>
        </p:spPr>
        <p:txBody>
          <a:bodyPr wrap="none">
            <a:spAutoFit/>
          </a:bodyPr>
          <a:lstStyle/>
          <a:p>
            <a:r>
              <a:rPr lang="en-US" dirty="0"/>
              <a:t>Equation (5-24) therefore reads</a:t>
            </a:r>
          </a:p>
        </p:txBody>
      </p:sp>
      <mc:AlternateContent xmlns:mc="http://schemas.openxmlformats.org/markup-compatibility/2006" xmlns:a14="http://schemas.microsoft.com/office/drawing/2010/main">
        <mc:Choice Requires="a14">
          <p:sp>
            <p:nvSpPr>
              <p:cNvPr id="3" name="Rectangle 2"/>
              <p:cNvSpPr/>
              <p:nvPr/>
            </p:nvSpPr>
            <p:spPr>
              <a:xfrm>
                <a:off x="533400" y="1066800"/>
                <a:ext cx="65532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𝑖</m:t>
                      </m:r>
                      <m:r>
                        <a:rPr lang="en-US" i="1">
                          <a:latin typeface="Cambria Math"/>
                        </a:rPr>
                        <m:t>ħ</m:t>
                      </m:r>
                      <m:f>
                        <m:fPr>
                          <m:ctrlPr>
                            <a:rPr lang="en-US" i="1">
                              <a:latin typeface="Cambria Math"/>
                            </a:rPr>
                          </m:ctrlPr>
                        </m:fPr>
                        <m:num>
                          <m:r>
                            <a:rPr lang="en-US" i="1">
                              <a:latin typeface="Cambria Math"/>
                            </a:rPr>
                            <m:t>𝜕</m:t>
                          </m:r>
                        </m:num>
                        <m:den>
                          <m:r>
                            <a:rPr lang="en-US" i="1">
                              <a:latin typeface="Cambria Math"/>
                            </a:rPr>
                            <m:t>𝜕</m:t>
                          </m:r>
                          <m:r>
                            <a:rPr lang="en-US" i="1">
                              <a:latin typeface="Cambria Math"/>
                            </a:rPr>
                            <m:t>𝑡</m:t>
                          </m:r>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den>
                      </m:f>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r>
                        <a:rPr lang="en-US" i="1">
                          <a:latin typeface="Cambria Math"/>
                        </a:rPr>
                        <m:t>𝑈</m:t>
                      </m:r>
                      <m:r>
                        <a:rPr lang="en-US" i="1">
                          <a:latin typeface="Cambria Math"/>
                        </a:rPr>
                        <m:t>                                                      (5−26)</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33400" y="1066800"/>
                <a:ext cx="6553200" cy="72096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547255" y="2362200"/>
            <a:ext cx="6172200" cy="369332"/>
          </a:xfrm>
          <a:prstGeom prst="rect">
            <a:avLst/>
          </a:prstGeom>
        </p:spPr>
        <p:txBody>
          <a:bodyPr wrap="square">
            <a:spAutoFit/>
          </a:bodyPr>
          <a:lstStyle/>
          <a:p>
            <a:r>
              <a:rPr lang="en-US" dirty="0"/>
              <a:t>Now we multiply the identity Ѱ=Ѱ by Eq. (5.26) and obtain</a:t>
            </a:r>
          </a:p>
        </p:txBody>
      </p:sp>
      <mc:AlternateContent xmlns:mc="http://schemas.openxmlformats.org/markup-compatibility/2006" xmlns:a14="http://schemas.microsoft.com/office/drawing/2010/main">
        <mc:Choice Requires="a14">
          <p:sp>
            <p:nvSpPr>
              <p:cNvPr id="5" name="Rectangle 4"/>
              <p:cNvSpPr/>
              <p:nvPr/>
            </p:nvSpPr>
            <p:spPr>
              <a:xfrm>
                <a:off x="1751301" y="3130598"/>
                <a:ext cx="3764107" cy="720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𝑖</m:t>
                      </m:r>
                      <m:r>
                        <a:rPr lang="en-US" i="1">
                          <a:latin typeface="Cambria Math"/>
                        </a:rPr>
                        <m:t>ħ</m:t>
                      </m:r>
                      <m:f>
                        <m:fPr>
                          <m:ctrlPr>
                            <a:rPr lang="en-US" i="1">
                              <a:latin typeface="Cambria Math"/>
                            </a:rPr>
                          </m:ctrlPr>
                        </m:fPr>
                        <m:num>
                          <m:r>
                            <a:rPr lang="en-US" i="1">
                              <a:latin typeface="Cambria Math"/>
                            </a:rPr>
                            <m:t>𝜕</m:t>
                          </m:r>
                          <m:r>
                            <a:rPr lang="en-US" i="1">
                              <a:latin typeface="Cambria Math"/>
                            </a:rPr>
                            <m:t>Ѱ</m:t>
                          </m:r>
                        </m:num>
                        <m:den>
                          <m:r>
                            <a:rPr lang="en-US" i="1">
                              <a:latin typeface="Cambria Math"/>
                            </a:rPr>
                            <m:t>𝜕</m:t>
                          </m:r>
                          <m:r>
                            <a:rPr lang="en-US" i="1">
                              <a:latin typeface="Cambria Math"/>
                            </a:rPr>
                            <m:t>𝑡</m:t>
                          </m:r>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den>
                      </m:f>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Ѱ</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r>
                        <a:rPr lang="en-US" i="1">
                          <a:latin typeface="Cambria Math"/>
                        </a:rPr>
                        <m:t>𝑈</m:t>
                      </m:r>
                      <m:r>
                        <a:rPr lang="en-US" i="1">
                          <a:latin typeface="Cambria Math"/>
                        </a:rPr>
                        <m:t>Ѱ                    </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751301" y="3130598"/>
                <a:ext cx="3764107" cy="720967"/>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304800" y="4419600"/>
            <a:ext cx="8153400" cy="646331"/>
          </a:xfrm>
          <a:prstGeom prst="rect">
            <a:avLst/>
          </a:prstGeom>
        </p:spPr>
        <p:txBody>
          <a:bodyPr wrap="square">
            <a:spAutoFit/>
          </a:bodyPr>
          <a:lstStyle/>
          <a:p>
            <a:r>
              <a:rPr lang="en-US" dirty="0"/>
              <a:t>which is Schrödinger’s equation.  Postulating  </a:t>
            </a:r>
            <a:r>
              <a:rPr lang="en-US" dirty="0" err="1"/>
              <a:t>Eqs</a:t>
            </a:r>
            <a:r>
              <a:rPr lang="en-US" dirty="0"/>
              <a:t>. (5.22) and (5.23) is equivalent to postulating Schrödinger’s equation.</a:t>
            </a:r>
          </a:p>
        </p:txBody>
      </p:sp>
    </p:spTree>
    <p:extLst>
      <p:ext uri="{BB962C8B-B14F-4D97-AF65-F5344CB8AC3E}">
        <p14:creationId xmlns:p14="http://schemas.microsoft.com/office/powerpoint/2010/main" val="38044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3431902" cy="369332"/>
          </a:xfrm>
          <a:prstGeom prst="rect">
            <a:avLst/>
          </a:prstGeom>
        </p:spPr>
        <p:txBody>
          <a:bodyPr wrap="none">
            <a:spAutoFit/>
          </a:bodyPr>
          <a:lstStyle/>
          <a:p>
            <a:r>
              <a:rPr lang="en-US" b="1" i="1" dirty="0"/>
              <a:t>Operators and Expectation Values</a:t>
            </a:r>
            <a:endParaRPr lang="en-US" dirty="0"/>
          </a:p>
        </p:txBody>
      </p:sp>
      <p:sp>
        <p:nvSpPr>
          <p:cNvPr id="3" name="Rectangle 2"/>
          <p:cNvSpPr/>
          <p:nvPr/>
        </p:nvSpPr>
        <p:spPr>
          <a:xfrm>
            <a:off x="304800" y="990600"/>
            <a:ext cx="8534400" cy="923330"/>
          </a:xfrm>
          <a:prstGeom prst="rect">
            <a:avLst/>
          </a:prstGeom>
        </p:spPr>
        <p:txBody>
          <a:bodyPr wrap="square">
            <a:spAutoFit/>
          </a:bodyPr>
          <a:lstStyle/>
          <a:p>
            <a:r>
              <a:rPr lang="en-US" dirty="0">
                <a:solidFill>
                  <a:srgbClr val="7030A0"/>
                </a:solidFill>
              </a:rPr>
              <a:t>Because p and E can be replaced by their corresponding operators in an equation, we can use these operators to obtain expectation values for p and E.</a:t>
            </a:r>
            <a:r>
              <a:rPr lang="en-US" dirty="0"/>
              <a:t> Thus the expectation value for p is</a:t>
            </a:r>
          </a:p>
        </p:txBody>
      </p:sp>
      <mc:AlternateContent xmlns:mc="http://schemas.openxmlformats.org/markup-compatibility/2006" xmlns:a14="http://schemas.microsoft.com/office/drawing/2010/main">
        <mc:Choice Requires="a14">
          <p:sp>
            <p:nvSpPr>
              <p:cNvPr id="4" name="Rectangle 3"/>
              <p:cNvSpPr/>
              <p:nvPr/>
            </p:nvSpPr>
            <p:spPr>
              <a:xfrm>
                <a:off x="0" y="2362200"/>
                <a:ext cx="883920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&lt;</m:t>
                      </m:r>
                      <m:r>
                        <a:rPr lang="en-US" i="1" smtClean="0">
                          <a:latin typeface="Cambria Math"/>
                        </a:rPr>
                        <m:t>𝑝</m:t>
                      </m:r>
                      <m:r>
                        <a:rPr lang="en-US" i="1" smtClean="0">
                          <a:latin typeface="Cambria Math"/>
                        </a:rPr>
                        <m:t>&gt; =</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e>
                      </m:nary>
                      <m:acc>
                        <m:accPr>
                          <m:chr m:val="̂"/>
                          <m:ctrlPr>
                            <a:rPr lang="en-US" i="1">
                              <a:latin typeface="Cambria Math"/>
                            </a:rPr>
                          </m:ctrlPr>
                        </m:accPr>
                        <m:e>
                          <m:r>
                            <a:rPr lang="en-US" i="1">
                              <a:latin typeface="Cambria Math"/>
                            </a:rPr>
                            <m:t>𝑝</m:t>
                          </m:r>
                        </m:e>
                      </m:acc>
                      <m:r>
                        <a:rPr lang="en-US" i="1">
                          <a:latin typeface="Cambria Math"/>
                        </a:rPr>
                        <m:t>Ѱ</m:t>
                      </m:r>
                      <m:r>
                        <a:rPr lang="en-US" i="1">
                          <a:latin typeface="Cambria Math"/>
                        </a:rPr>
                        <m:t>𝑑𝑥</m:t>
                      </m:r>
                      <m:r>
                        <a:rPr lang="en-US" i="1">
                          <a:latin typeface="Cambria Math"/>
                        </a:rPr>
                        <m:t>=</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e>
                      </m:nary>
                      <m:d>
                        <m:dPr>
                          <m:ctrlPr>
                            <a:rPr lang="en-US" i="1">
                              <a:latin typeface="Cambria Math"/>
                            </a:rPr>
                          </m:ctrlPr>
                        </m:dPr>
                        <m:e>
                          <m:r>
                            <a:rPr lang="en-US" b="0" i="1" smtClean="0">
                              <a:latin typeface="Cambria Math"/>
                            </a:rPr>
                            <m:t>−</m:t>
                          </m:r>
                          <m:r>
                            <a:rPr lang="en-US" b="0" i="1" smtClean="0">
                              <a:latin typeface="Cambria Math"/>
                            </a:rPr>
                            <m:t>𝑖</m:t>
                          </m:r>
                          <m:r>
                            <a:rPr lang="en-US" i="1">
                              <a:latin typeface="Cambria Math"/>
                            </a:rPr>
                            <m:t>ħ</m:t>
                          </m:r>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e>
                      </m:d>
                      <m:r>
                        <a:rPr lang="en-US" i="1">
                          <a:latin typeface="Cambria Math"/>
                        </a:rPr>
                        <m:t>Ѱ</m:t>
                      </m:r>
                      <m:r>
                        <a:rPr lang="en-US" i="1">
                          <a:latin typeface="Cambria Math"/>
                        </a:rPr>
                        <m:t>𝑑𝑥</m:t>
                      </m:r>
                      <m:r>
                        <a:rPr lang="en-US" i="1">
                          <a:latin typeface="Cambria Math"/>
                        </a:rPr>
                        <m:t>=−</m:t>
                      </m:r>
                      <m:r>
                        <a:rPr lang="en-US" i="1">
                          <a:latin typeface="Cambria Math"/>
                        </a:rPr>
                        <m:t>𝑖</m:t>
                      </m:r>
                      <m:r>
                        <a:rPr lang="en-US" i="1">
                          <a:latin typeface="Cambria Math"/>
                        </a:rPr>
                        <m:t>ħ</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e>
                      </m:nary>
                      <m:f>
                        <m:fPr>
                          <m:ctrlPr>
                            <a:rPr lang="en-US" i="1">
                              <a:latin typeface="Cambria Math"/>
                            </a:rPr>
                          </m:ctrlPr>
                        </m:fPr>
                        <m:num>
                          <m:r>
                            <a:rPr lang="en-US" i="1">
                              <a:latin typeface="Cambria Math"/>
                            </a:rPr>
                            <m:t>𝜕</m:t>
                          </m:r>
                          <m:r>
                            <a:rPr lang="en-US" i="1">
                              <a:latin typeface="Cambria Math"/>
                            </a:rPr>
                            <m:t>Ѱ</m:t>
                          </m:r>
                        </m:num>
                        <m:den>
                          <m:r>
                            <a:rPr lang="en-US" i="1">
                              <a:latin typeface="Cambria Math"/>
                            </a:rPr>
                            <m:t>𝜕</m:t>
                          </m:r>
                          <m:r>
                            <a:rPr lang="en-US" i="1">
                              <a:latin typeface="Cambria Math"/>
                            </a:rPr>
                            <m:t>𝑥</m:t>
                          </m:r>
                        </m:den>
                      </m:f>
                      <m:r>
                        <a:rPr lang="en-US" i="1">
                          <a:latin typeface="Cambria Math"/>
                        </a:rPr>
                        <m:t>𝑑𝑥</m:t>
                      </m:r>
                      <m:r>
                        <a:rPr lang="en-US" i="1">
                          <a:latin typeface="Cambria Math"/>
                        </a:rPr>
                        <m:t>                        (5−27)</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0" y="2362200"/>
                <a:ext cx="8839200" cy="714683"/>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609600" y="3613666"/>
            <a:ext cx="3319498" cy="369332"/>
          </a:xfrm>
          <a:prstGeom prst="rect">
            <a:avLst/>
          </a:prstGeom>
        </p:spPr>
        <p:txBody>
          <a:bodyPr wrap="none">
            <a:spAutoFit/>
          </a:bodyPr>
          <a:lstStyle/>
          <a:p>
            <a:r>
              <a:rPr lang="en-US" dirty="0"/>
              <a:t>And the expectation value for E is</a:t>
            </a:r>
          </a:p>
        </p:txBody>
      </p:sp>
      <p:sp>
        <p:nvSpPr>
          <p:cNvPr id="7" name="Rectangle 6"/>
          <p:cNvSpPr/>
          <p:nvPr/>
        </p:nvSpPr>
        <p:spPr>
          <a:xfrm>
            <a:off x="381000" y="5498068"/>
            <a:ext cx="8686800" cy="369332"/>
          </a:xfrm>
          <a:prstGeom prst="rect">
            <a:avLst/>
          </a:prstGeom>
        </p:spPr>
        <p:txBody>
          <a:bodyPr wrap="square">
            <a:spAutoFit/>
          </a:bodyPr>
          <a:lstStyle/>
          <a:p>
            <a:r>
              <a:rPr lang="en-US" dirty="0">
                <a:solidFill>
                  <a:srgbClr val="7030A0"/>
                </a:solidFill>
              </a:rPr>
              <a:t>Both </a:t>
            </a:r>
            <a:r>
              <a:rPr lang="en-US" dirty="0" err="1">
                <a:solidFill>
                  <a:srgbClr val="7030A0"/>
                </a:solidFill>
              </a:rPr>
              <a:t>Eqs</a:t>
            </a:r>
            <a:r>
              <a:rPr lang="en-US" dirty="0">
                <a:solidFill>
                  <a:srgbClr val="7030A0"/>
                </a:solidFill>
              </a:rPr>
              <a:t>. (5.27) and (5.28) can be evaluated for any acceptable wave function Ѱ(x, t). </a:t>
            </a:r>
          </a:p>
        </p:txBody>
      </p:sp>
      <mc:AlternateContent xmlns:mc="http://schemas.openxmlformats.org/markup-compatibility/2006" xmlns:a14="http://schemas.microsoft.com/office/drawing/2010/main">
        <mc:Choice Requires="a14">
          <p:sp>
            <p:nvSpPr>
              <p:cNvPr id="8" name="Rectangle 7"/>
              <p:cNvSpPr/>
              <p:nvPr/>
            </p:nvSpPr>
            <p:spPr>
              <a:xfrm>
                <a:off x="304800" y="4238317"/>
                <a:ext cx="838200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&lt;</m:t>
                      </m:r>
                      <m:r>
                        <a:rPr lang="en-US" i="1" smtClean="0">
                          <a:latin typeface="Cambria Math"/>
                        </a:rPr>
                        <m:t>𝐸</m:t>
                      </m:r>
                      <m:r>
                        <a:rPr lang="en-US" i="1" smtClean="0">
                          <a:latin typeface="Cambria Math"/>
                        </a:rPr>
                        <m:t>&gt; =</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e>
                      </m:nary>
                      <m:sSup>
                        <m:sSupPr>
                          <m:ctrlPr>
                            <a:rPr lang="en-US" i="1">
                              <a:latin typeface="Cambria Math"/>
                            </a:rPr>
                          </m:ctrlPr>
                        </m:sSupPr>
                        <m:e>
                          <m:r>
                            <a:rPr lang="en-US" i="1">
                              <a:latin typeface="Cambria Math"/>
                            </a:rPr>
                            <m:t>𝐸</m:t>
                          </m:r>
                        </m:e>
                        <m:sup>
                          <m:r>
                            <a:rPr lang="en-US" i="1">
                              <a:latin typeface="Cambria Math"/>
                            </a:rPr>
                            <m:t>ˆ</m:t>
                          </m:r>
                        </m:sup>
                      </m:sSup>
                      <m:r>
                        <a:rPr lang="en-US" i="1">
                          <a:latin typeface="Cambria Math"/>
                        </a:rPr>
                        <m:t>Ѱ</m:t>
                      </m:r>
                      <m:r>
                        <a:rPr lang="en-US" i="1">
                          <a:latin typeface="Cambria Math"/>
                        </a:rPr>
                        <m:t>𝑑𝑥</m:t>
                      </m:r>
                      <m:r>
                        <a:rPr lang="en-US" i="1">
                          <a:latin typeface="Cambria Math"/>
                        </a:rPr>
                        <m:t>=</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e>
                      </m:nary>
                      <m:d>
                        <m:dPr>
                          <m:ctrlPr>
                            <a:rPr lang="en-US" i="1">
                              <a:latin typeface="Cambria Math"/>
                            </a:rPr>
                          </m:ctrlPr>
                        </m:dPr>
                        <m:e>
                          <m:r>
                            <a:rPr lang="en-US" i="1">
                              <a:latin typeface="Cambria Math"/>
                            </a:rPr>
                            <m:t>𝑖</m:t>
                          </m:r>
                          <m:r>
                            <a:rPr lang="en-US" i="1">
                              <a:latin typeface="Cambria Math"/>
                            </a:rPr>
                            <m:t>ħ</m:t>
                          </m:r>
                          <m:f>
                            <m:fPr>
                              <m:ctrlPr>
                                <a:rPr lang="en-US" i="1">
                                  <a:latin typeface="Cambria Math"/>
                                </a:rPr>
                              </m:ctrlPr>
                            </m:fPr>
                            <m:num>
                              <m:r>
                                <a:rPr lang="en-US" i="1">
                                  <a:latin typeface="Cambria Math"/>
                                </a:rPr>
                                <m:t>𝜕</m:t>
                              </m:r>
                            </m:num>
                            <m:den>
                              <m:r>
                                <a:rPr lang="en-US" i="1">
                                  <a:latin typeface="Cambria Math"/>
                                </a:rPr>
                                <m:t>𝜕</m:t>
                              </m:r>
                              <m:r>
                                <a:rPr lang="en-US" i="1">
                                  <a:latin typeface="Cambria Math"/>
                                </a:rPr>
                                <m:t>𝑡</m:t>
                              </m:r>
                            </m:den>
                          </m:f>
                        </m:e>
                      </m:d>
                      <m:r>
                        <a:rPr lang="en-US" i="1">
                          <a:latin typeface="Cambria Math"/>
                        </a:rPr>
                        <m:t>Ѱ</m:t>
                      </m:r>
                      <m:r>
                        <a:rPr lang="en-US" i="1">
                          <a:latin typeface="Cambria Math"/>
                        </a:rPr>
                        <m:t>𝑑𝑥</m:t>
                      </m:r>
                      <m:r>
                        <a:rPr lang="en-US" i="1">
                          <a:latin typeface="Cambria Math"/>
                        </a:rPr>
                        <m:t>=</m:t>
                      </m:r>
                      <m:r>
                        <a:rPr lang="en-US" i="1">
                          <a:latin typeface="Cambria Math"/>
                        </a:rPr>
                        <m:t>𝑖</m:t>
                      </m:r>
                      <m:r>
                        <a:rPr lang="en-US" i="1">
                          <a:latin typeface="Cambria Math"/>
                        </a:rPr>
                        <m:t>ħ</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e>
                      </m:nary>
                      <m:f>
                        <m:fPr>
                          <m:ctrlPr>
                            <a:rPr lang="en-US" i="1">
                              <a:latin typeface="Cambria Math"/>
                            </a:rPr>
                          </m:ctrlPr>
                        </m:fPr>
                        <m:num>
                          <m:r>
                            <a:rPr lang="en-US" i="1">
                              <a:latin typeface="Cambria Math"/>
                            </a:rPr>
                            <m:t>𝜕</m:t>
                          </m:r>
                          <m:r>
                            <a:rPr lang="en-US" i="1">
                              <a:latin typeface="Cambria Math"/>
                            </a:rPr>
                            <m:t>Ѱ</m:t>
                          </m:r>
                        </m:num>
                        <m:den>
                          <m:r>
                            <a:rPr lang="en-US" i="1">
                              <a:latin typeface="Cambria Math"/>
                            </a:rPr>
                            <m:t>𝜕</m:t>
                          </m:r>
                          <m:r>
                            <a:rPr lang="en-US" i="1">
                              <a:latin typeface="Cambria Math"/>
                            </a:rPr>
                            <m:t>𝑡</m:t>
                          </m:r>
                        </m:den>
                      </m:f>
                      <m:r>
                        <a:rPr lang="en-US" i="1">
                          <a:latin typeface="Cambria Math"/>
                        </a:rPr>
                        <m:t>𝑑𝑥</m:t>
                      </m:r>
                      <m:r>
                        <a:rPr lang="en-US" i="1">
                          <a:latin typeface="Cambria Math"/>
                        </a:rPr>
                        <m:t>                    (5−28)</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04800" y="4238317"/>
                <a:ext cx="8382000" cy="71468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7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369332"/>
          </a:xfrm>
          <a:prstGeom prst="rect">
            <a:avLst/>
          </a:prstGeom>
        </p:spPr>
        <p:txBody>
          <a:bodyPr wrap="square">
            <a:spAutoFit/>
          </a:bodyPr>
          <a:lstStyle/>
          <a:p>
            <a:r>
              <a:rPr lang="en-US" dirty="0">
                <a:solidFill>
                  <a:srgbClr val="7030A0"/>
                </a:solidFill>
              </a:rPr>
              <a:t>Let us see why expectation values involving operators have to be expressed in the form</a:t>
            </a:r>
          </a:p>
        </p:txBody>
      </p:sp>
      <mc:AlternateContent xmlns:mc="http://schemas.openxmlformats.org/markup-compatibility/2006" xmlns:a14="http://schemas.microsoft.com/office/drawing/2010/main">
        <mc:Choice Requires="a14">
          <p:sp>
            <p:nvSpPr>
              <p:cNvPr id="3" name="Rectangle 2"/>
              <p:cNvSpPr/>
              <p:nvPr/>
            </p:nvSpPr>
            <p:spPr>
              <a:xfrm>
                <a:off x="2438942" y="1066800"/>
                <a:ext cx="2456570" cy="689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&lt;</m:t>
                      </m:r>
                      <m:r>
                        <a:rPr lang="en-US" i="1" smtClean="0">
                          <a:latin typeface="Cambria Math"/>
                        </a:rPr>
                        <m:t>𝑝</m:t>
                      </m:r>
                      <m:r>
                        <a:rPr lang="en-US" i="1" smtClean="0">
                          <a:latin typeface="Cambria Math"/>
                        </a:rPr>
                        <m:t>&gt; =</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e>
                      </m:nary>
                      <m:sSup>
                        <m:sSupPr>
                          <m:ctrlPr>
                            <a:rPr lang="en-US" i="1">
                              <a:latin typeface="Cambria Math"/>
                            </a:rPr>
                          </m:ctrlPr>
                        </m:sSupPr>
                        <m:e>
                          <m:r>
                            <a:rPr lang="en-US" i="1">
                              <a:latin typeface="Cambria Math"/>
                            </a:rPr>
                            <m:t>𝑝</m:t>
                          </m:r>
                        </m:e>
                        <m:sup>
                          <m:r>
                            <a:rPr lang="en-US" i="1">
                              <a:latin typeface="Cambria Math"/>
                            </a:rPr>
                            <m:t>ˆ</m:t>
                          </m:r>
                        </m:sup>
                      </m:sSup>
                      <m:r>
                        <a:rPr lang="en-US" i="1">
                          <a:latin typeface="Cambria Math"/>
                        </a:rPr>
                        <m:t>Ѱ</m:t>
                      </m:r>
                      <m:r>
                        <a:rPr lang="en-US" i="1">
                          <a:latin typeface="Cambria Math"/>
                        </a:rPr>
                        <m:t>𝑑𝑥</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438942" y="1066800"/>
                <a:ext cx="2456570" cy="689932"/>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304800" y="1981200"/>
            <a:ext cx="2523191" cy="369332"/>
          </a:xfrm>
          <a:prstGeom prst="rect">
            <a:avLst/>
          </a:prstGeom>
        </p:spPr>
        <p:txBody>
          <a:bodyPr wrap="none">
            <a:spAutoFit/>
          </a:bodyPr>
          <a:lstStyle/>
          <a:p>
            <a:r>
              <a:rPr lang="en-US" dirty="0"/>
              <a:t>The other alternative are</a:t>
            </a:r>
          </a:p>
        </p:txBody>
      </p:sp>
      <mc:AlternateContent xmlns:mc="http://schemas.openxmlformats.org/markup-compatibility/2006" xmlns:a14="http://schemas.microsoft.com/office/drawing/2010/main">
        <mc:Choice Requires="a14">
          <p:sp>
            <p:nvSpPr>
              <p:cNvPr id="5" name="Rectangle 4"/>
              <p:cNvSpPr/>
              <p:nvPr/>
            </p:nvSpPr>
            <p:spPr>
              <a:xfrm>
                <a:off x="266971" y="2667000"/>
                <a:ext cx="6553200" cy="7086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 </m:t>
                              </m:r>
                              <m:box>
                                <m:boxPr>
                                  <m:ctrlPr>
                                    <a:rPr lang="en-US" i="1">
                                      <a:latin typeface="Cambria Math"/>
                                    </a:rPr>
                                  </m:ctrlPr>
                                </m:boxPr>
                                <m:e>
                                  <m:acc>
                                    <m:accPr>
                                      <m:chr m:val="̂"/>
                                      <m:ctrlPr>
                                        <a:rPr lang="en-US" i="1">
                                          <a:latin typeface="Cambria Math"/>
                                        </a:rPr>
                                      </m:ctrlPr>
                                    </m:accPr>
                                    <m:e>
                                      <m:r>
                                        <a:rPr lang="en-US" i="1">
                                          <a:latin typeface="Cambria Math"/>
                                        </a:rPr>
                                        <m:t>𝑝</m:t>
                                      </m:r>
                                    </m:e>
                                  </m:acc>
                                </m:e>
                              </m:box>
                              <m:r>
                                <a:rPr lang="en-US" i="1">
                                  <a:latin typeface="Cambria Math"/>
                                </a:rPr>
                                <m:t>Ѱ</m:t>
                              </m:r>
                            </m:e>
                            <m:sup>
                              <m:r>
                                <a:rPr lang="en-US" i="1">
                                  <a:latin typeface="Cambria Math"/>
                                </a:rPr>
                                <m:t>∗</m:t>
                              </m:r>
                            </m:sup>
                          </m:sSup>
                        </m:e>
                      </m:nary>
                      <m:r>
                        <a:rPr lang="en-US" i="1">
                          <a:latin typeface="Cambria Math"/>
                        </a:rPr>
                        <m:t>Ѱ</m:t>
                      </m:r>
                      <m:r>
                        <a:rPr lang="en-US" i="1">
                          <a:latin typeface="Cambria Math"/>
                        </a:rPr>
                        <m:t>𝑑𝑥</m:t>
                      </m:r>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(Ѱ</m:t>
                              </m:r>
                            </m:e>
                            <m:sup>
                              <m:r>
                                <a:rPr lang="en-US" i="1">
                                  <a:latin typeface="Cambria Math"/>
                                </a:rPr>
                                <m:t>∗</m:t>
                              </m:r>
                            </m:sup>
                          </m:sSup>
                          <m:r>
                            <a:rPr lang="en-US" i="1">
                              <a:latin typeface="Cambria Math"/>
                            </a:rPr>
                            <m:t>Ѱ)</m:t>
                          </m:r>
                        </m:e>
                      </m:nary>
                      <m:r>
                        <a:rPr lang="en-US" i="1">
                          <a:latin typeface="Cambria Math"/>
                        </a:rPr>
                        <m:t>𝑑𝑥</m:t>
                      </m:r>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r>
                        <a:rPr lang="en-US" i="1">
                          <a:latin typeface="Cambria Math"/>
                        </a:rPr>
                        <m:t> </m:t>
                      </m:r>
                      <m:d>
                        <m:dPr>
                          <m:begChr m:val="["/>
                          <m:endChr m:val="]"/>
                          <m:ctrlPr>
                            <a:rPr lang="en-US" i="1">
                              <a:latin typeface="Cambria Math"/>
                            </a:rPr>
                          </m:ctrlPr>
                        </m:dPr>
                        <m:e>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Ѱ</m:t>
                          </m:r>
                        </m:e>
                      </m:d>
                      <m:f>
                        <m:fPr>
                          <m:type m:val="noBar"/>
                          <m:ctrlPr>
                            <a:rPr lang="en-US" i="1">
                              <a:latin typeface="Cambria Math"/>
                            </a:rPr>
                          </m:ctrlPr>
                        </m:fPr>
                        <m:num>
                          <m:r>
                            <a:rPr lang="en-US" i="1">
                              <a:latin typeface="Cambria Math"/>
                            </a:rPr>
                            <m:t>∞</m:t>
                          </m:r>
                        </m:num>
                        <m:den>
                          <m:r>
                            <a:rPr lang="en-US" i="1">
                              <a:latin typeface="Cambria Math"/>
                            </a:rPr>
                            <m:t>−∞</m:t>
                          </m:r>
                        </m:den>
                      </m:f>
                      <m:r>
                        <a:rPr lang="en-US" i="1">
                          <a:latin typeface="Cambria Math"/>
                        </a:rPr>
                        <m:t>=0</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66971" y="2667000"/>
                <a:ext cx="6553200" cy="70865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46720" y="3886200"/>
                <a:ext cx="4001480" cy="369332"/>
              </a:xfrm>
              <a:prstGeom prst="rect">
                <a:avLst/>
              </a:prstGeom>
            </p:spPr>
            <p:txBody>
              <a:bodyPr wrap="none">
                <a:spAutoFit/>
              </a:bodyPr>
              <a:lstStyle/>
              <a:p>
                <a:r>
                  <a:rPr lang="en-US" dirty="0"/>
                  <a:t>Since </a:t>
                </a:r>
                <a14:m>
                  <m:oMath xmlns:m="http://schemas.openxmlformats.org/officeDocument/2006/math">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 </m:t>
                    </m:r>
                    <m:r>
                      <a:rPr lang="en-US" i="1">
                        <a:latin typeface="Cambria Math"/>
                      </a:rPr>
                      <m:t>𝑎𝑛𝑑</m:t>
                    </m:r>
                    <m:r>
                      <a:rPr lang="en-US" i="1">
                        <a:latin typeface="Cambria Math"/>
                      </a:rPr>
                      <m:t> Ѱ</m:t>
                    </m:r>
                  </m:oMath>
                </a14:m>
                <a:r>
                  <a:rPr lang="en-US" dirty="0"/>
                  <a:t> must be 0  at x=±∞, and</a:t>
                </a:r>
              </a:p>
            </p:txBody>
          </p:sp>
        </mc:Choice>
        <mc:Fallback xmlns="">
          <p:sp>
            <p:nvSpPr>
              <p:cNvPr id="6" name="Rectangle 5"/>
              <p:cNvSpPr>
                <a:spLocks noRot="1" noChangeAspect="1" noMove="1" noResize="1" noEditPoints="1" noAdjustHandles="1" noChangeArrowheads="1" noChangeShapeType="1" noTextEdit="1"/>
              </p:cNvSpPr>
              <p:nvPr/>
            </p:nvSpPr>
            <p:spPr>
              <a:xfrm>
                <a:off x="646720" y="3886200"/>
                <a:ext cx="4001480" cy="369332"/>
              </a:xfrm>
              <a:prstGeom prst="rect">
                <a:avLst/>
              </a:prstGeom>
              <a:blipFill rotWithShape="1">
                <a:blip r:embed="rId4"/>
                <a:stretch>
                  <a:fillRect l="-1218" t="-8333" r="-304"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66395" y="4648200"/>
                <a:ext cx="3417987" cy="688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e>
                      </m:nary>
                      <m:r>
                        <a:rPr lang="en-US" i="1">
                          <a:latin typeface="Cambria Math"/>
                        </a:rPr>
                        <m:t>Ѱ</m:t>
                      </m:r>
                      <m:sSup>
                        <m:sSupPr>
                          <m:ctrlPr>
                            <a:rPr lang="en-US" i="1">
                              <a:latin typeface="Cambria Math"/>
                            </a:rPr>
                          </m:ctrlPr>
                        </m:sSupPr>
                        <m:e>
                          <m:r>
                            <a:rPr lang="en-US" i="1">
                              <a:latin typeface="Cambria Math"/>
                            </a:rPr>
                            <m:t>𝑝</m:t>
                          </m:r>
                        </m:e>
                        <m:sup>
                          <m:r>
                            <a:rPr lang="en-US" i="1">
                              <a:latin typeface="Cambria Math"/>
                            </a:rPr>
                            <m:t>ˆ</m:t>
                          </m:r>
                        </m:sup>
                      </m:sSup>
                      <m:r>
                        <a:rPr lang="en-US" i="1">
                          <a:latin typeface="Cambria Math"/>
                        </a:rPr>
                        <m:t>𝑑𝑥</m:t>
                      </m:r>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Ѱ</m:t>
                          </m:r>
                        </m:e>
                      </m:nary>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𝑑𝑥</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66395" y="4648200"/>
                <a:ext cx="3417987" cy="68871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377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923330"/>
          </a:xfrm>
          <a:prstGeom prst="rect">
            <a:avLst/>
          </a:prstGeom>
        </p:spPr>
        <p:txBody>
          <a:bodyPr wrap="square">
            <a:spAutoFit/>
          </a:bodyPr>
          <a:lstStyle/>
          <a:p>
            <a:pPr algn="just"/>
            <a:r>
              <a:rPr lang="en-US" dirty="0">
                <a:solidFill>
                  <a:srgbClr val="7030A0"/>
                </a:solidFill>
              </a:rPr>
              <a:t>which makes no sense. In the case of algebraic quantities such as x and V(x), the order of factors in the integrand is unimportant, but when differential operators are involved, the correct order of factors must be observed. </a:t>
            </a:r>
          </a:p>
        </p:txBody>
      </p:sp>
      <mc:AlternateContent xmlns:mc="http://schemas.openxmlformats.org/markup-compatibility/2006">
        <mc:Choice xmlns:a14="http://schemas.microsoft.com/office/drawing/2010/main" Requires="a14">
          <p:sp>
            <p:nvSpPr>
              <p:cNvPr id="3" name="Rectangle 2"/>
              <p:cNvSpPr/>
              <p:nvPr/>
            </p:nvSpPr>
            <p:spPr>
              <a:xfrm>
                <a:off x="228600" y="1600200"/>
                <a:ext cx="8610600" cy="1337867"/>
              </a:xfrm>
              <a:prstGeom prst="rect">
                <a:avLst/>
              </a:prstGeom>
            </p:spPr>
            <p:txBody>
              <a:bodyPr wrap="square">
                <a:spAutoFit/>
              </a:bodyPr>
              <a:lstStyle/>
              <a:p>
                <a:r>
                  <a:rPr lang="en-US" dirty="0">
                    <a:solidFill>
                      <a:srgbClr val="C00000"/>
                    </a:solidFill>
                  </a:rPr>
                  <a:t>Every observable quantity G characteristic of a physical system may be represented by a suitable quantum-mechanical operator G</a:t>
                </a:r>
                <a:r>
                  <a:rPr lang="en-US" baseline="30000" dirty="0">
                    <a:solidFill>
                      <a:srgbClr val="C00000"/>
                    </a:solidFill>
                  </a:rPr>
                  <a:t>ˆ</a:t>
                </a:r>
                <a:r>
                  <a:rPr lang="en-US" dirty="0"/>
                  <a:t>. To obtain this operator, we express G in terms of x and p and then replace p by   </a:t>
                </a:r>
                <a14:m>
                  <m:oMath xmlns:m="http://schemas.openxmlformats.org/officeDocument/2006/math">
                    <m:d>
                      <m:dPr>
                        <m:ctrlPr>
                          <a:rPr lang="en-US" i="1">
                            <a:latin typeface="Cambria Math"/>
                          </a:rPr>
                        </m:ctrlPr>
                      </m:dPr>
                      <m:e>
                        <m:f>
                          <m:fPr>
                            <m:ctrlPr>
                              <a:rPr lang="en-US" i="1">
                                <a:latin typeface="Cambria Math"/>
                              </a:rPr>
                            </m:ctrlPr>
                          </m:fPr>
                          <m:num>
                            <m:r>
                              <a:rPr lang="en-US" i="1">
                                <a:latin typeface="Cambria Math"/>
                              </a:rPr>
                              <m:t>ħ</m:t>
                            </m:r>
                          </m:num>
                          <m:den>
                            <m:r>
                              <a:rPr lang="en-US" i="1">
                                <a:latin typeface="Cambria Math"/>
                              </a:rPr>
                              <m:t>𝑖</m:t>
                            </m:r>
                          </m:den>
                        </m:f>
                      </m:e>
                    </m:d>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m:t>
                    </m:r>
                  </m:oMath>
                </a14:m>
                <a:r>
                  <a:rPr lang="en-US" dirty="0"/>
                  <a:t>  If the wave function Ѱ of the system is known, the expectation value </a:t>
                </a:r>
                <a:r>
                  <a:rPr lang="en-US" dirty="0" smtClean="0"/>
                  <a:t>of </a:t>
                </a:r>
                <a:r>
                  <a:rPr lang="en-US" dirty="0"/>
                  <a:t>G(x, p) is</a:t>
                </a:r>
              </a:p>
            </p:txBody>
          </p:sp>
        </mc:Choice>
        <mc:Fallback>
          <p:sp>
            <p:nvSpPr>
              <p:cNvPr id="3" name="Rectangle 2"/>
              <p:cNvSpPr>
                <a:spLocks noRot="1" noChangeAspect="1" noMove="1" noResize="1" noEditPoints="1" noAdjustHandles="1" noChangeArrowheads="1" noChangeShapeType="1" noTextEdit="1"/>
              </p:cNvSpPr>
              <p:nvPr/>
            </p:nvSpPr>
            <p:spPr>
              <a:xfrm>
                <a:off x="228600" y="1600200"/>
                <a:ext cx="8610600" cy="1337867"/>
              </a:xfrm>
              <a:prstGeom prst="rect">
                <a:avLst/>
              </a:prstGeom>
              <a:blipFill rotWithShape="1">
                <a:blip r:embed="rId2"/>
                <a:stretch>
                  <a:fillRect l="-637" t="-2283" b="-59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8600" y="3349885"/>
                <a:ext cx="8610600"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𝐸𝑥𝑝𝑒𝑐𝑡𝑎𝑖𝑜𝑛</m:t>
                      </m:r>
                      <m:r>
                        <a:rPr lang="en-US" i="1">
                          <a:latin typeface="Cambria Math"/>
                        </a:rPr>
                        <m:t> </m:t>
                      </m:r>
                      <m:r>
                        <a:rPr lang="en-US" i="1">
                          <a:latin typeface="Cambria Math"/>
                        </a:rPr>
                        <m:t>𝑣𝑎𝑙𝑢𝑒</m:t>
                      </m:r>
                      <m:r>
                        <a:rPr lang="en-US" i="1">
                          <a:latin typeface="Cambria Math"/>
                        </a:rPr>
                        <m:t> </m:t>
                      </m:r>
                      <m:r>
                        <a:rPr lang="en-US" i="1">
                          <a:latin typeface="Cambria Math"/>
                        </a:rPr>
                        <m:t>𝑜𝑓</m:t>
                      </m:r>
                      <m:r>
                        <a:rPr lang="en-US" i="1">
                          <a:latin typeface="Cambria Math"/>
                        </a:rPr>
                        <m:t> </m:t>
                      </m:r>
                      <m:r>
                        <a:rPr lang="en-US" i="1">
                          <a:latin typeface="Cambria Math"/>
                        </a:rPr>
                        <m:t>𝑎𝑛</m:t>
                      </m:r>
                      <m:r>
                        <a:rPr lang="en-US" i="1">
                          <a:latin typeface="Cambria Math"/>
                        </a:rPr>
                        <m:t> </m:t>
                      </m:r>
                      <m:r>
                        <a:rPr lang="en-US" i="1">
                          <a:latin typeface="Cambria Math"/>
                        </a:rPr>
                        <m:t>𝑜𝑝𝑒𝑟𝑎𝑡𝑜𝑟</m:t>
                      </m:r>
                      <m:r>
                        <a:rPr lang="en-US" i="1">
                          <a:latin typeface="Cambria Math"/>
                        </a:rPr>
                        <m:t>         &lt;</m:t>
                      </m:r>
                      <m:r>
                        <a:rPr lang="en-US" i="1">
                          <a:latin typeface="Cambria Math"/>
                        </a:rPr>
                        <m:t>𝐺</m:t>
                      </m:r>
                      <m:d>
                        <m:dPr>
                          <m:ctrlPr>
                            <a:rPr lang="en-US" i="1">
                              <a:latin typeface="Cambria Math"/>
                            </a:rPr>
                          </m:ctrlPr>
                        </m:dPr>
                        <m:e>
                          <m:r>
                            <a:rPr lang="en-US" i="1">
                              <a:latin typeface="Cambria Math"/>
                            </a:rPr>
                            <m:t>𝑥</m:t>
                          </m:r>
                          <m:r>
                            <a:rPr lang="en-US" i="1">
                              <a:latin typeface="Cambria Math"/>
                            </a:rPr>
                            <m:t>,</m:t>
                          </m:r>
                          <m:r>
                            <a:rPr lang="en-US" i="1">
                              <a:latin typeface="Cambria Math"/>
                            </a:rPr>
                            <m:t>𝑝</m:t>
                          </m:r>
                        </m:e>
                      </m:d>
                      <m:r>
                        <a:rPr lang="en-US" i="1">
                          <a:latin typeface="Cambria Math"/>
                        </a:rPr>
                        <m:t>&gt;=</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 </m:t>
                          </m:r>
                          <m:box>
                            <m:boxPr>
                              <m:ctrlPr>
                                <a:rPr lang="en-US" i="1">
                                  <a:latin typeface="Cambria Math"/>
                                </a:rPr>
                              </m:ctrlPr>
                            </m:boxPr>
                            <m:e>
                              <m:acc>
                                <m:accPr>
                                  <m:chr m:val="̂"/>
                                  <m:ctrlPr>
                                    <a:rPr lang="en-US" i="1">
                                      <a:latin typeface="Cambria Math"/>
                                    </a:rPr>
                                  </m:ctrlPr>
                                </m:accPr>
                                <m:e>
                                  <m:r>
                                    <a:rPr lang="en-US" i="1">
                                      <a:latin typeface="Cambria Math"/>
                                    </a:rPr>
                                    <m:t>𝐺</m:t>
                                  </m:r>
                                </m:e>
                              </m:acc>
                            </m:e>
                          </m:box>
                        </m:e>
                      </m:nary>
                      <m:r>
                        <a:rPr lang="en-US" i="1">
                          <a:latin typeface="Cambria Math"/>
                        </a:rPr>
                        <m:t>Ѱ</m:t>
                      </m:r>
                      <m:r>
                        <a:rPr lang="en-US" i="1">
                          <a:latin typeface="Cambria Math"/>
                        </a:rPr>
                        <m:t>𝑑𝑥</m:t>
                      </m:r>
                      <m:r>
                        <a:rPr lang="en-US" i="1">
                          <a:latin typeface="Cambria Math"/>
                        </a:rPr>
                        <m:t>   (5.29)</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28600" y="3349885"/>
                <a:ext cx="8610600" cy="688715"/>
              </a:xfrm>
              <a:prstGeom prst="rect">
                <a:avLst/>
              </a:prstGeom>
              <a:blipFill rotWithShape="1">
                <a:blip r:embed="rId3"/>
                <a:stretch>
                  <a:fillRect/>
                </a:stretch>
              </a:blipFill>
            </p:spPr>
            <p:txBody>
              <a:bodyPr/>
              <a:lstStyle/>
              <a:p>
                <a:r>
                  <a:rPr lang="en-US">
                    <a:noFill/>
                  </a:rPr>
                  <a:t> </a:t>
                </a:r>
              </a:p>
            </p:txBody>
          </p:sp>
        </mc:Fallback>
      </mc:AlternateContent>
      <p:sp>
        <p:nvSpPr>
          <p:cNvPr id="6" name="Rounded Rectangle 5"/>
          <p:cNvSpPr/>
          <p:nvPr/>
        </p:nvSpPr>
        <p:spPr>
          <a:xfrm>
            <a:off x="304800" y="4038600"/>
            <a:ext cx="8382000" cy="1295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381000" y="4343400"/>
            <a:ext cx="82296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solidFill>
                  <a:srgbClr val="7030A0"/>
                </a:solidFill>
              </a:rPr>
              <a:t>In this way all the information about a system that is permitted by the uncertainty principle can be obtained from its wave function Ѱ.</a:t>
            </a:r>
          </a:p>
        </p:txBody>
      </p:sp>
    </p:spTree>
    <p:extLst>
      <p:ext uri="{BB962C8B-B14F-4D97-AF65-F5344CB8AC3E}">
        <p14:creationId xmlns:p14="http://schemas.microsoft.com/office/powerpoint/2010/main" val="402002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3474862" cy="369332"/>
          </a:xfrm>
          <a:prstGeom prst="rect">
            <a:avLst/>
          </a:prstGeom>
        </p:spPr>
        <p:txBody>
          <a:bodyPr wrap="none">
            <a:spAutoFit/>
          </a:bodyPr>
          <a:lstStyle/>
          <a:p>
            <a:r>
              <a:rPr lang="en-US" b="1" i="1" dirty="0">
                <a:solidFill>
                  <a:srgbClr val="C00000"/>
                </a:solidFill>
              </a:rPr>
              <a:t>Steady-state Schrodinger equation</a:t>
            </a:r>
          </a:p>
        </p:txBody>
      </p:sp>
      <p:sp>
        <p:nvSpPr>
          <p:cNvPr id="3" name="Rectangle 2"/>
          <p:cNvSpPr/>
          <p:nvPr/>
        </p:nvSpPr>
        <p:spPr>
          <a:xfrm>
            <a:off x="381000" y="838200"/>
            <a:ext cx="8229600" cy="369332"/>
          </a:xfrm>
          <a:prstGeom prst="rect">
            <a:avLst/>
          </a:prstGeom>
        </p:spPr>
        <p:txBody>
          <a:bodyPr wrap="square">
            <a:spAutoFit/>
          </a:bodyPr>
          <a:lstStyle/>
          <a:p>
            <a:r>
              <a:rPr lang="en-US" dirty="0"/>
              <a:t>Note that the wave function of a free particle (U = 0) can be written as</a:t>
            </a:r>
          </a:p>
        </p:txBody>
      </p:sp>
      <mc:AlternateContent xmlns:mc="http://schemas.openxmlformats.org/markup-compatibility/2006" xmlns:a14="http://schemas.microsoft.com/office/drawing/2010/main">
        <mc:Choice Requires="a14">
          <p:sp>
            <p:nvSpPr>
              <p:cNvPr id="4" name="Rectangle 3"/>
              <p:cNvSpPr/>
              <p:nvPr/>
            </p:nvSpPr>
            <p:spPr>
              <a:xfrm>
                <a:off x="381000" y="1709983"/>
                <a:ext cx="8686800" cy="4998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𝛹</m:t>
                      </m:r>
                      <m:r>
                        <a:rPr lang="en-US" i="1">
                          <a:latin typeface="Cambria Math"/>
                        </a:rPr>
                        <m:t>=</m:t>
                      </m:r>
                      <m:r>
                        <a:rPr lang="en-US" i="1">
                          <a:latin typeface="Cambria Math"/>
                        </a:rPr>
                        <m:t>𝐴</m:t>
                      </m:r>
                      <m:sSup>
                        <m:sSupPr>
                          <m:ctrlPr>
                            <a:rPr lang="en-US" i="1">
                              <a:latin typeface="Cambria Math"/>
                            </a:rPr>
                          </m:ctrlPr>
                        </m:sSupPr>
                        <m:e>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m:t>
                          </m:r>
                          <m:r>
                            <a:rPr lang="en-US" i="1">
                              <a:latin typeface="Cambria Math"/>
                            </a:rPr>
                            <m:t>𝐸𝑡</m:t>
                          </m:r>
                          <m:r>
                            <a:rPr lang="en-US" i="1">
                              <a:latin typeface="Cambria Math"/>
                            </a:rPr>
                            <m:t>−</m:t>
                          </m:r>
                          <m:r>
                            <a:rPr lang="en-US" i="1">
                              <a:latin typeface="Cambria Math"/>
                            </a:rPr>
                            <m:t>𝑝𝑥</m:t>
                          </m:r>
                          <m:r>
                            <a:rPr lang="en-US" i="1">
                              <a:latin typeface="Cambria Math"/>
                            </a:rPr>
                            <m:t>)</m:t>
                          </m:r>
                        </m:sup>
                      </m:sSup>
                      <m:r>
                        <a:rPr lang="en-US" i="1">
                          <a:latin typeface="Cambria Math"/>
                        </a:rPr>
                        <m:t>   =</m:t>
                      </m:r>
                      <m:r>
                        <a:rPr lang="en-US" i="1">
                          <a:latin typeface="Cambria Math"/>
                        </a:rPr>
                        <m:t>𝐴</m:t>
                      </m:r>
                      <m:sSup>
                        <m:sSupPr>
                          <m:ctrlPr>
                            <a:rPr lang="en-US" i="1">
                              <a:latin typeface="Cambria Math"/>
                            </a:rPr>
                          </m:ctrlPr>
                        </m:sSupPr>
                        <m:e>
                          <m:r>
                            <a:rPr lang="en-US" i="1">
                              <a:latin typeface="Cambria Math"/>
                            </a:rPr>
                            <m:t> </m:t>
                          </m:r>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𝐸𝑡</m:t>
                          </m:r>
                          <m:r>
                            <a:rPr lang="en-US" i="1">
                              <a:latin typeface="Cambria Math"/>
                            </a:rPr>
                            <m:t> </m:t>
                          </m:r>
                        </m:sup>
                      </m:sSup>
                      <m:r>
                        <a:rPr lang="en-US" i="1">
                          <a:latin typeface="Cambria Math"/>
                        </a:rPr>
                        <m:t>     </m:t>
                      </m:r>
                      <m:sSup>
                        <m:sSupPr>
                          <m:ctrlPr>
                            <a:rPr lang="en-US" i="1">
                              <a:latin typeface="Cambria Math"/>
                            </a:rPr>
                          </m:ctrlPr>
                        </m:sSupPr>
                        <m:e>
                          <m:r>
                            <a:rPr lang="en-US" i="1">
                              <a:latin typeface="Cambria Math"/>
                            </a:rPr>
                            <m:t>𝑒</m:t>
                          </m:r>
                        </m:e>
                        <m:sup>
                          <m:r>
                            <a:rPr lang="en-US" i="1">
                              <a:latin typeface="Cambria Math"/>
                            </a:rPr>
                            <m:t>𝑖𝑝𝑥</m:t>
                          </m:r>
                          <m:r>
                            <a:rPr lang="en-US" i="1">
                              <a:latin typeface="Cambria Math"/>
                            </a:rPr>
                            <m:t>/ħ</m:t>
                          </m:r>
                        </m:sup>
                      </m:sSup>
                      <m:r>
                        <a:rPr lang="en-US" i="1">
                          <a:latin typeface="Cambria Math"/>
                        </a:rPr>
                        <m:t> =</m:t>
                      </m:r>
                      <m:r>
                        <a:rPr lang="en-US" i="1">
                          <a:latin typeface="Cambria Math"/>
                        </a:rPr>
                        <m:t>𝜓</m:t>
                      </m:r>
                      <m:sSup>
                        <m:sSupPr>
                          <m:ctrlPr>
                            <a:rPr lang="en-US" i="1">
                              <a:latin typeface="Cambria Math"/>
                            </a:rPr>
                          </m:ctrlPr>
                        </m:sSupPr>
                        <m:e>
                          <m:r>
                            <a:rPr lang="en-US" i="1">
                              <a:latin typeface="Cambria Math"/>
                            </a:rPr>
                            <m:t> </m:t>
                          </m:r>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𝐸𝑡</m:t>
                          </m:r>
                          <m:r>
                            <a:rPr lang="en-US" i="1">
                              <a:latin typeface="Cambria Math"/>
                            </a:rPr>
                            <m:t> </m:t>
                          </m:r>
                        </m:sup>
                      </m:sSup>
                      <m:r>
                        <a:rPr lang="en-US" i="1">
                          <a:latin typeface="Cambria Math"/>
                        </a:rPr>
                        <m:t>                                  (5−30)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81000" y="1709983"/>
                <a:ext cx="8686800" cy="499817"/>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609600" y="2667000"/>
            <a:ext cx="4548233" cy="369332"/>
          </a:xfrm>
          <a:prstGeom prst="rect">
            <a:avLst/>
          </a:prstGeom>
        </p:spPr>
        <p:txBody>
          <a:bodyPr wrap="none">
            <a:spAutoFit/>
          </a:bodyPr>
          <a:lstStyle/>
          <a:p>
            <a:r>
              <a:rPr lang="en-US" dirty="0"/>
              <a:t>where 𝜓 depends on position but not on time.</a:t>
            </a:r>
          </a:p>
        </p:txBody>
      </p:sp>
      <p:sp>
        <p:nvSpPr>
          <p:cNvPr id="6" name="Rectangle 5"/>
          <p:cNvSpPr/>
          <p:nvPr/>
        </p:nvSpPr>
        <p:spPr>
          <a:xfrm>
            <a:off x="381000" y="3343870"/>
            <a:ext cx="8458200" cy="923330"/>
          </a:xfrm>
          <a:prstGeom prst="rect">
            <a:avLst/>
          </a:prstGeom>
        </p:spPr>
        <p:txBody>
          <a:bodyPr wrap="square">
            <a:spAutoFit/>
          </a:bodyPr>
          <a:lstStyle/>
          <a:p>
            <a:pPr algn="just"/>
            <a:r>
              <a:rPr lang="en-US" dirty="0"/>
              <a:t>Consider the case where the particle is not free. Assume that the potential U is a function of x but is independent of time. Consider the situation where the wave function Ψ can be written in the form</a:t>
            </a:r>
          </a:p>
        </p:txBody>
      </p:sp>
      <mc:AlternateContent xmlns:mc="http://schemas.openxmlformats.org/markup-compatibility/2006" xmlns:a14="http://schemas.microsoft.com/office/drawing/2010/main">
        <mc:Choice Requires="a14">
          <p:sp>
            <p:nvSpPr>
              <p:cNvPr id="7" name="Rectangle 6"/>
              <p:cNvSpPr/>
              <p:nvPr/>
            </p:nvSpPr>
            <p:spPr>
              <a:xfrm>
                <a:off x="1809770" y="4724400"/>
                <a:ext cx="2762230" cy="499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𝛹</m:t>
                      </m:r>
                      <m:r>
                        <a:rPr lang="en-US" i="1">
                          <a:latin typeface="Cambria Math"/>
                        </a:rPr>
                        <m:t>=</m:t>
                      </m:r>
                      <m:r>
                        <a:rPr lang="en-US" i="1">
                          <a:latin typeface="Cambria Math"/>
                        </a:rPr>
                        <m:t>𝜓</m:t>
                      </m:r>
                      <m:sSup>
                        <m:sSupPr>
                          <m:ctrlPr>
                            <a:rPr lang="en-US" i="1">
                              <a:latin typeface="Cambria Math"/>
                            </a:rPr>
                          </m:ctrlPr>
                        </m:sSupPr>
                        <m:e>
                          <m:r>
                            <a:rPr lang="en-US" i="1">
                              <a:latin typeface="Cambria Math"/>
                            </a:rPr>
                            <m:t> </m:t>
                          </m:r>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𝐸𝑡</m:t>
                          </m:r>
                          <m:r>
                            <a:rPr lang="en-US" i="1">
                              <a:latin typeface="Cambria Math"/>
                            </a:rPr>
                            <m:t> </m:t>
                          </m:r>
                        </m:sup>
                      </m:sSup>
                      <m:r>
                        <a:rPr lang="en-US" i="1">
                          <a:latin typeface="Cambria Math"/>
                        </a:rPr>
                        <m:t>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809770" y="4724400"/>
                <a:ext cx="2762230" cy="499817"/>
              </a:xfrm>
              <a:prstGeom prst="rect">
                <a:avLst/>
              </a:prstGeom>
              <a:blipFill rotWithShape="1">
                <a:blip r:embed="rId3"/>
                <a:stretch>
                  <a:fillRect/>
                </a:stretch>
              </a:blipFill>
            </p:spPr>
            <p:txBody>
              <a:bodyPr/>
              <a:lstStyle/>
              <a:p>
                <a:r>
                  <a:rPr lang="en-US">
                    <a:noFill/>
                  </a:rPr>
                  <a:t> </a:t>
                </a:r>
              </a:p>
            </p:txBody>
          </p:sp>
        </mc:Fallback>
      </mc:AlternateContent>
      <p:sp>
        <p:nvSpPr>
          <p:cNvPr id="8" name="Rectangle 7"/>
          <p:cNvSpPr/>
          <p:nvPr/>
        </p:nvSpPr>
        <p:spPr>
          <a:xfrm>
            <a:off x="228600" y="5678269"/>
            <a:ext cx="8610600" cy="646331"/>
          </a:xfrm>
          <a:prstGeom prst="rect">
            <a:avLst/>
          </a:prstGeom>
        </p:spPr>
        <p:txBody>
          <a:bodyPr wrap="square">
            <a:spAutoFit/>
          </a:bodyPr>
          <a:lstStyle/>
          <a:p>
            <a:r>
              <a:rPr lang="en-US" dirty="0"/>
              <a:t>where 𝜓 is independent of time. This situation is called the steady state. Substituting Eq. (5-30) in to Eq. (5-13), we find</a:t>
            </a:r>
          </a:p>
        </p:txBody>
      </p:sp>
    </p:spTree>
    <p:extLst>
      <p:ext uri="{BB962C8B-B14F-4D97-AF65-F5344CB8AC3E}">
        <p14:creationId xmlns:p14="http://schemas.microsoft.com/office/powerpoint/2010/main" val="191750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1000" y="381000"/>
                <a:ext cx="64770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𝜓</m:t>
                      </m:r>
                      <m:sSup>
                        <m:sSupPr>
                          <m:ctrlPr>
                            <a:rPr lang="en-US" i="1">
                              <a:latin typeface="Cambria Math"/>
                            </a:rPr>
                          </m:ctrlPr>
                        </m:sSupPr>
                        <m:e>
                          <m:r>
                            <a:rPr lang="en-US" i="1">
                              <a:latin typeface="Cambria Math"/>
                            </a:rPr>
                            <m:t> </m:t>
                          </m:r>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𝐸𝑡</m:t>
                          </m:r>
                          <m:r>
                            <a:rPr lang="en-US" i="1">
                              <a:latin typeface="Cambria Math"/>
                            </a:rPr>
                            <m:t> </m:t>
                          </m:r>
                        </m:sup>
                      </m:sSup>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den>
                      </m:f>
                      <m:sSup>
                        <m:sSupPr>
                          <m:ctrlPr>
                            <a:rPr lang="en-US" i="1">
                              <a:latin typeface="Cambria Math"/>
                            </a:rPr>
                          </m:ctrlPr>
                        </m:sSupPr>
                        <m:e>
                          <m:r>
                            <a:rPr lang="en-US" i="1">
                              <a:latin typeface="Cambria Math"/>
                            </a:rPr>
                            <m:t> </m:t>
                          </m:r>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𝐸𝑡</m:t>
                          </m:r>
                          <m:r>
                            <a:rPr lang="en-US" i="1">
                              <a:latin typeface="Cambria Math"/>
                            </a:rPr>
                            <m:t> </m:t>
                          </m:r>
                        </m:sup>
                      </m:sSup>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r>
                        <a:rPr lang="en-US" i="1">
                          <a:latin typeface="Cambria Math"/>
                        </a:rPr>
                        <m:t>𝑈</m:t>
                      </m:r>
                      <m:r>
                        <a:rPr lang="en-US" i="1">
                          <a:latin typeface="Cambria Math"/>
                        </a:rPr>
                        <m:t>𝜓</m:t>
                      </m:r>
                      <m:sSup>
                        <m:sSupPr>
                          <m:ctrlPr>
                            <a:rPr lang="en-US" i="1">
                              <a:latin typeface="Cambria Math"/>
                            </a:rPr>
                          </m:ctrlPr>
                        </m:sSupPr>
                        <m:e>
                          <m:r>
                            <a:rPr lang="en-US" i="1">
                              <a:latin typeface="Cambria Math"/>
                            </a:rPr>
                            <m:t> </m:t>
                          </m:r>
                          <m:r>
                            <a:rPr lang="en-US" i="1">
                              <a:latin typeface="Cambria Math"/>
                            </a:rPr>
                            <m:t>𝑒</m:t>
                          </m:r>
                        </m:e>
                        <m:sup>
                          <m:r>
                            <a:rPr lang="en-US" i="1">
                              <a:latin typeface="Cambria Math"/>
                            </a:rPr>
                            <m:t>−</m:t>
                          </m:r>
                          <m:f>
                            <m:fPr>
                              <m:ctrlPr>
                                <a:rPr lang="en-US" i="1">
                                  <a:latin typeface="Cambria Math"/>
                                </a:rPr>
                              </m:ctrlPr>
                            </m:fPr>
                            <m:num>
                              <m:r>
                                <a:rPr lang="en-US" i="1">
                                  <a:latin typeface="Cambria Math"/>
                                </a:rPr>
                                <m:t>𝑖</m:t>
                              </m:r>
                            </m:num>
                            <m:den>
                              <m:r>
                                <a:rPr lang="en-US" i="1">
                                  <a:latin typeface="Cambria Math"/>
                                </a:rPr>
                                <m:t>ħ</m:t>
                              </m:r>
                            </m:den>
                          </m:f>
                          <m:r>
                            <a:rPr lang="en-US" i="1">
                              <a:latin typeface="Cambria Math"/>
                            </a:rPr>
                            <m:t>𝐸𝑡</m:t>
                          </m:r>
                          <m:r>
                            <a:rPr lang="en-US" i="1">
                              <a:latin typeface="Cambria Math"/>
                            </a:rPr>
                            <m:t> </m:t>
                          </m:r>
                        </m:sup>
                      </m:sSup>
                      <m:r>
                        <a:rPr lang="en-US" i="1">
                          <a:latin typeface="Cambria Math"/>
                        </a:rPr>
                        <m:t>                               </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81000" y="381000"/>
                <a:ext cx="6477000" cy="720967"/>
              </a:xfrm>
              <a:prstGeom prst="rect">
                <a:avLst/>
              </a:prstGeom>
              <a:blipFill rotWithShape="1">
                <a:blip r:embed="rId3"/>
                <a:stretch>
                  <a:fillRect/>
                </a:stretch>
              </a:blipFill>
            </p:spPr>
            <p:txBody>
              <a:bodyPr/>
              <a:lstStyle/>
              <a:p>
                <a:r>
                  <a:rPr lang="en-US">
                    <a:noFill/>
                  </a:rPr>
                  <a:t> </a:t>
                </a:r>
              </a:p>
            </p:txBody>
          </p:sp>
        </mc:Fallback>
      </mc:AlternateContent>
      <p:sp>
        <p:nvSpPr>
          <p:cNvPr id="3" name="Rectangle 2"/>
          <p:cNvSpPr/>
          <p:nvPr/>
        </p:nvSpPr>
        <p:spPr>
          <a:xfrm>
            <a:off x="381000" y="1447800"/>
            <a:ext cx="7772400" cy="369332"/>
          </a:xfrm>
          <a:prstGeom prst="rect">
            <a:avLst/>
          </a:prstGeom>
        </p:spPr>
        <p:txBody>
          <a:bodyPr wrap="square">
            <a:spAutoFit/>
          </a:bodyPr>
          <a:lstStyle/>
          <a:p>
            <a:r>
              <a:rPr lang="en-US" dirty="0"/>
              <a:t>Dividing the above equation by the common exponential factor gives</a:t>
            </a:r>
          </a:p>
        </p:txBody>
      </p:sp>
      <mc:AlternateContent xmlns:mc="http://schemas.openxmlformats.org/markup-compatibility/2006" xmlns:a14="http://schemas.microsoft.com/office/drawing/2010/main">
        <mc:Choice Requires="a14">
          <p:sp>
            <p:nvSpPr>
              <p:cNvPr id="4" name="Rectangle 3"/>
              <p:cNvSpPr/>
              <p:nvPr/>
            </p:nvSpPr>
            <p:spPr>
              <a:xfrm>
                <a:off x="76200" y="2133600"/>
                <a:ext cx="80772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2</m:t>
                          </m:r>
                          <m:r>
                            <a:rPr lang="en-US" i="1">
                              <a:latin typeface="Cambria Math"/>
                            </a:rPr>
                            <m:t>𝑚</m:t>
                          </m:r>
                        </m:num>
                        <m:den>
                          <m:sSup>
                            <m:sSupPr>
                              <m:ctrlPr>
                                <a:rPr lang="en-US" i="1">
                                  <a:latin typeface="Cambria Math"/>
                                </a:rPr>
                              </m:ctrlPr>
                            </m:sSupPr>
                            <m:e>
                              <m:r>
                                <a:rPr lang="en-US" i="1">
                                  <a:latin typeface="Cambria Math"/>
                                </a:rPr>
                                <m:t>ħ</m:t>
                              </m:r>
                            </m:e>
                            <m:sup>
                              <m:r>
                                <a:rPr lang="en-US" i="1">
                                  <a:latin typeface="Cambria Math"/>
                                </a:rPr>
                                <m:t>2</m:t>
                              </m:r>
                            </m:sup>
                          </m:sSup>
                        </m:den>
                      </m:f>
                      <m:d>
                        <m:dPr>
                          <m:ctrlPr>
                            <a:rPr lang="en-US" i="1">
                              <a:latin typeface="Cambria Math"/>
                            </a:rPr>
                          </m:ctrlPr>
                        </m:dPr>
                        <m:e>
                          <m:r>
                            <a:rPr lang="en-US" i="1">
                              <a:latin typeface="Cambria Math"/>
                            </a:rPr>
                            <m:t>𝐸</m:t>
                          </m:r>
                          <m:r>
                            <a:rPr lang="en-US" i="1">
                              <a:latin typeface="Cambria Math"/>
                            </a:rPr>
                            <m:t>−</m:t>
                          </m:r>
                          <m:r>
                            <a:rPr lang="en-US" i="1">
                              <a:latin typeface="Cambria Math"/>
                            </a:rPr>
                            <m:t>𝑈</m:t>
                          </m:r>
                        </m:e>
                      </m:d>
                      <m:r>
                        <a:rPr lang="en-US" i="1">
                          <a:latin typeface="Cambria Math"/>
                        </a:rPr>
                        <m:t>𝜓</m:t>
                      </m:r>
                      <m:r>
                        <a:rPr lang="en-US" i="1">
                          <a:latin typeface="Cambria Math"/>
                        </a:rPr>
                        <m:t>=0                                                       (5−31)</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6200" y="2133600"/>
                <a:ext cx="8077200" cy="720967"/>
              </a:xfrm>
              <a:prstGeom prst="rect">
                <a:avLst/>
              </a:prstGeom>
              <a:blipFill rotWithShape="1">
                <a:blip r:embed="rId4"/>
                <a:stretch>
                  <a:fillRect/>
                </a:stretch>
              </a:blipFill>
            </p:spPr>
            <p:txBody>
              <a:bodyPr/>
              <a:lstStyle/>
              <a:p>
                <a:r>
                  <a:rPr lang="en-US">
                    <a:noFill/>
                  </a:rPr>
                  <a:t> </a:t>
                </a:r>
              </a:p>
            </p:txBody>
          </p:sp>
        </mc:Fallback>
      </mc:AlternateContent>
      <p:sp>
        <p:nvSpPr>
          <p:cNvPr id="5" name="Rectangle 4"/>
          <p:cNvSpPr/>
          <p:nvPr/>
        </p:nvSpPr>
        <p:spPr>
          <a:xfrm>
            <a:off x="228600" y="3239869"/>
            <a:ext cx="8382000" cy="646331"/>
          </a:xfrm>
          <a:prstGeom prst="rect">
            <a:avLst/>
          </a:prstGeom>
        </p:spPr>
        <p:txBody>
          <a:bodyPr wrap="square">
            <a:spAutoFit/>
          </a:bodyPr>
          <a:lstStyle/>
          <a:p>
            <a:r>
              <a:rPr lang="en-US" dirty="0"/>
              <a:t>The above equation is called the steady-state Schrodinger equation in one dimension. In three dimensions, the steady-state Schrodinger equation is</a:t>
            </a:r>
          </a:p>
        </p:txBody>
      </p:sp>
      <mc:AlternateContent xmlns:mc="http://schemas.openxmlformats.org/markup-compatibility/2006" xmlns:a14="http://schemas.microsoft.com/office/drawing/2010/main">
        <mc:Choice Requires="a14">
          <p:sp>
            <p:nvSpPr>
              <p:cNvPr id="6" name="Rectangle 5"/>
              <p:cNvSpPr/>
              <p:nvPr/>
            </p:nvSpPr>
            <p:spPr>
              <a:xfrm>
                <a:off x="914400" y="4114800"/>
                <a:ext cx="7239000" cy="7682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𝑦</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𝑧</m:t>
                              </m:r>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2</m:t>
                          </m:r>
                          <m:r>
                            <a:rPr lang="en-US" i="1">
                              <a:latin typeface="Cambria Math"/>
                            </a:rPr>
                            <m:t>𝑚</m:t>
                          </m:r>
                        </m:num>
                        <m:den>
                          <m:sSup>
                            <m:sSupPr>
                              <m:ctrlPr>
                                <a:rPr lang="en-US" i="1">
                                  <a:latin typeface="Cambria Math"/>
                                </a:rPr>
                              </m:ctrlPr>
                            </m:sSupPr>
                            <m:e>
                              <m:r>
                                <a:rPr lang="en-US" i="1">
                                  <a:latin typeface="Cambria Math"/>
                                </a:rPr>
                                <m:t>ħ</m:t>
                              </m:r>
                            </m:e>
                            <m:sup>
                              <m:r>
                                <a:rPr lang="en-US" i="1">
                                  <a:latin typeface="Cambria Math"/>
                                </a:rPr>
                                <m:t>2</m:t>
                              </m:r>
                            </m:sup>
                          </m:sSup>
                        </m:den>
                      </m:f>
                      <m:d>
                        <m:dPr>
                          <m:ctrlPr>
                            <a:rPr lang="en-US" i="1">
                              <a:latin typeface="Cambria Math"/>
                            </a:rPr>
                          </m:ctrlPr>
                        </m:dPr>
                        <m:e>
                          <m:r>
                            <a:rPr lang="en-US" i="1">
                              <a:latin typeface="Cambria Math"/>
                            </a:rPr>
                            <m:t>𝐸</m:t>
                          </m:r>
                          <m:r>
                            <a:rPr lang="en-US" i="1">
                              <a:latin typeface="Cambria Math"/>
                            </a:rPr>
                            <m:t>−</m:t>
                          </m:r>
                          <m:r>
                            <a:rPr lang="en-US" i="1">
                              <a:latin typeface="Cambria Math"/>
                            </a:rPr>
                            <m:t>𝑈</m:t>
                          </m:r>
                        </m:e>
                      </m:d>
                      <m:r>
                        <a:rPr lang="en-US" i="1">
                          <a:latin typeface="Cambria Math"/>
                        </a:rPr>
                        <m:t>𝜓</m:t>
                      </m:r>
                      <m:r>
                        <a:rPr lang="en-US" i="1">
                          <a:latin typeface="Cambria Math"/>
                        </a:rPr>
                        <m:t>=0                                      (5−32)</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14400" y="4114800"/>
                <a:ext cx="7239000" cy="768287"/>
              </a:xfrm>
              <a:prstGeom prst="rect">
                <a:avLst/>
              </a:prstGeom>
              <a:blipFill rotWithShape="1">
                <a:blip r:embed="rId5"/>
                <a:stretch>
                  <a:fillRect/>
                </a:stretch>
              </a:blipFill>
            </p:spPr>
            <p:txBody>
              <a:bodyPr/>
              <a:lstStyle/>
              <a:p>
                <a:r>
                  <a:rPr lang="en-US">
                    <a:noFill/>
                  </a:rPr>
                  <a:t> </a:t>
                </a:r>
              </a:p>
            </p:txBody>
          </p:sp>
        </mc:Fallback>
      </mc:AlternateContent>
      <p:sp>
        <p:nvSpPr>
          <p:cNvPr id="7" name="Rectangle 6"/>
          <p:cNvSpPr/>
          <p:nvPr/>
        </p:nvSpPr>
        <p:spPr>
          <a:xfrm>
            <a:off x="228600" y="5325070"/>
            <a:ext cx="8610600" cy="923330"/>
          </a:xfrm>
          <a:prstGeom prst="rect">
            <a:avLst/>
          </a:prstGeom>
        </p:spPr>
        <p:txBody>
          <a:bodyPr wrap="square">
            <a:spAutoFit/>
          </a:bodyPr>
          <a:lstStyle/>
          <a:p>
            <a:pPr algn="just"/>
            <a:r>
              <a:rPr lang="en-US" dirty="0">
                <a:solidFill>
                  <a:srgbClr val="C00000"/>
                </a:solidFill>
              </a:rPr>
              <a:t>An important property of the steady-state Schrodinger equation is that, if it has one or more solutions for a given system, each of these solutions corresponds to a specific value of the energy E. That is how energy quantization appears in quantum mechanics.</a:t>
            </a:r>
          </a:p>
        </p:txBody>
      </p:sp>
    </p:spTree>
    <p:extLst>
      <p:ext uri="{BB962C8B-B14F-4D97-AF65-F5344CB8AC3E}">
        <p14:creationId xmlns:p14="http://schemas.microsoft.com/office/powerpoint/2010/main" val="32190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458200" cy="2308324"/>
          </a:xfrm>
          <a:prstGeom prst="rect">
            <a:avLst/>
          </a:prstGeom>
        </p:spPr>
        <p:txBody>
          <a:bodyPr wrap="square">
            <a:spAutoFit/>
          </a:bodyPr>
          <a:lstStyle/>
          <a:p>
            <a:pPr algn="just"/>
            <a:r>
              <a:rPr lang="en-US" b="1" dirty="0"/>
              <a:t>Eigen values and Eigen </a:t>
            </a:r>
            <a:r>
              <a:rPr lang="en-US" b="1" dirty="0" smtClean="0"/>
              <a:t>functions</a:t>
            </a:r>
          </a:p>
          <a:p>
            <a:pPr algn="just"/>
            <a:endParaRPr lang="en-US" dirty="0"/>
          </a:p>
          <a:p>
            <a:pPr algn="just">
              <a:lnSpc>
                <a:spcPct val="150000"/>
              </a:lnSpc>
            </a:pPr>
            <a:r>
              <a:rPr lang="en-US" dirty="0"/>
              <a:t>The values of energy E</a:t>
            </a:r>
            <a:r>
              <a:rPr lang="en-US" baseline="-25000" dirty="0"/>
              <a:t>n </a:t>
            </a:r>
            <a:r>
              <a:rPr lang="en-US" dirty="0"/>
              <a:t>for which the steady-state Schrodinger equation can be solved are called Eigen values or Eigen energies. The corresponding wave functions 𝜓</a:t>
            </a:r>
            <a:r>
              <a:rPr lang="en-US" baseline="-25000" dirty="0"/>
              <a:t>n</a:t>
            </a:r>
            <a:r>
              <a:rPr lang="en-US" dirty="0"/>
              <a:t> are called Eigen functions or Eigen states. </a:t>
            </a:r>
            <a:r>
              <a:rPr lang="en-US" dirty="0">
                <a:solidFill>
                  <a:srgbClr val="C00000"/>
                </a:solidFill>
              </a:rPr>
              <a:t>An example of a set of Eigen energies is the discrete energy levels of the hydrogen atom:</a:t>
            </a:r>
          </a:p>
        </p:txBody>
      </p:sp>
      <mc:AlternateContent xmlns:mc="http://schemas.openxmlformats.org/markup-compatibility/2006" xmlns:a14="http://schemas.microsoft.com/office/drawing/2010/main">
        <mc:Choice Requires="a14">
          <p:sp>
            <p:nvSpPr>
              <p:cNvPr id="3" name="Rectangle 2"/>
              <p:cNvSpPr/>
              <p:nvPr/>
            </p:nvSpPr>
            <p:spPr>
              <a:xfrm>
                <a:off x="1267691" y="3048000"/>
                <a:ext cx="5791200" cy="6980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𝐸</m:t>
                          </m:r>
                        </m:e>
                        <m:sub>
                          <m:r>
                            <a:rPr lang="en-US" i="1">
                              <a:latin typeface="Cambria Math"/>
                            </a:rPr>
                            <m:t>𝑛</m:t>
                          </m:r>
                        </m:sub>
                      </m:sSub>
                      <m:r>
                        <a:rPr lang="en-US" i="1">
                          <a:latin typeface="Cambria Math"/>
                        </a:rPr>
                        <m:t>=</m:t>
                      </m:r>
                      <m:r>
                        <a:rPr lang="en-US" b="0" i="1" smtClean="0">
                          <a:latin typeface="Cambria Math"/>
                        </a:rPr>
                        <m:t>−</m:t>
                      </m:r>
                      <m:f>
                        <m:fPr>
                          <m:ctrlPr>
                            <a:rPr lang="en-US" i="1">
                              <a:latin typeface="Cambria Math"/>
                            </a:rPr>
                          </m:ctrlPr>
                        </m:fPr>
                        <m:num>
                          <m:r>
                            <a:rPr lang="en-US" i="1">
                              <a:latin typeface="Cambria Math"/>
                            </a:rPr>
                            <m:t>𝑚</m:t>
                          </m:r>
                          <m:sSup>
                            <m:sSupPr>
                              <m:ctrlPr>
                                <a:rPr lang="en-US" i="1">
                                  <a:latin typeface="Cambria Math"/>
                                </a:rPr>
                              </m:ctrlPr>
                            </m:sSupPr>
                            <m:e>
                              <m:r>
                                <a:rPr lang="en-US" i="1">
                                  <a:latin typeface="Cambria Math"/>
                                </a:rPr>
                                <m:t>𝑒</m:t>
                              </m:r>
                            </m:e>
                            <m:sup>
                              <m:r>
                                <a:rPr lang="en-US" i="1">
                                  <a:latin typeface="Cambria Math"/>
                                </a:rPr>
                                <m:t>4</m:t>
                              </m:r>
                            </m:sup>
                          </m:sSup>
                        </m:num>
                        <m:den>
                          <m:r>
                            <a:rPr lang="en-US" i="1">
                              <a:latin typeface="Cambria Math"/>
                            </a:rPr>
                            <m:t>32</m:t>
                          </m:r>
                          <m:sSup>
                            <m:sSupPr>
                              <m:ctrlPr>
                                <a:rPr lang="en-US" i="1">
                                  <a:latin typeface="Cambria Math"/>
                                </a:rPr>
                              </m:ctrlPr>
                            </m:sSupPr>
                            <m:e>
                              <m:r>
                                <a:rPr lang="en-US" i="1">
                                  <a:latin typeface="Cambria Math"/>
                                </a:rPr>
                                <m:t>𝜋</m:t>
                              </m:r>
                            </m:e>
                            <m:sup>
                              <m:r>
                                <a:rPr lang="en-US" i="1">
                                  <a:latin typeface="Cambria Math"/>
                                </a:rPr>
                                <m:t>2</m:t>
                              </m:r>
                            </m:sup>
                          </m:sSup>
                          <m:sSup>
                            <m:sSupPr>
                              <m:ctrlPr>
                                <a:rPr lang="en-US" i="1">
                                  <a:latin typeface="Cambria Math"/>
                                </a:rPr>
                              </m:ctrlPr>
                            </m:sSupPr>
                            <m:e>
                              <m:sSub>
                                <m:sSubPr>
                                  <m:ctrlPr>
                                    <a:rPr lang="en-US" i="1">
                                      <a:latin typeface="Cambria Math"/>
                                    </a:rPr>
                                  </m:ctrlPr>
                                </m:sSubPr>
                                <m:e>
                                  <m:r>
                                    <a:rPr lang="en-US" i="1">
                                      <a:latin typeface="Cambria Math"/>
                                    </a:rPr>
                                    <m:t>∈</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ħ</m:t>
                              </m:r>
                            </m:e>
                            <m:sup>
                              <m:r>
                                <a:rPr lang="en-US" i="1">
                                  <a:latin typeface="Cambria Math"/>
                                </a:rPr>
                                <m:t>2</m:t>
                              </m:r>
                            </m:sup>
                          </m:sSup>
                        </m:den>
                      </m:f>
                      <m:f>
                        <m:fPr>
                          <m:ctrlPr>
                            <a:rPr lang="en-US" i="1">
                              <a:latin typeface="Cambria Math"/>
                            </a:rPr>
                          </m:ctrlPr>
                        </m:fPr>
                        <m:num>
                          <m:r>
                            <a:rPr lang="en-US" i="1">
                              <a:latin typeface="Cambria Math"/>
                            </a:rPr>
                            <m:t>1</m:t>
                          </m:r>
                        </m:num>
                        <m:den>
                          <m:sSup>
                            <m:sSupPr>
                              <m:ctrlPr>
                                <a:rPr lang="en-US" i="1">
                                  <a:latin typeface="Cambria Math"/>
                                </a:rPr>
                              </m:ctrlPr>
                            </m:sSupPr>
                            <m:e>
                              <m:r>
                                <a:rPr lang="en-US" i="1">
                                  <a:latin typeface="Cambria Math"/>
                                </a:rPr>
                                <m:t>𝑛</m:t>
                              </m:r>
                            </m:e>
                            <m:sup>
                              <m:r>
                                <a:rPr lang="en-US" i="1">
                                  <a:latin typeface="Cambria Math"/>
                                </a:rPr>
                                <m:t>2</m:t>
                              </m:r>
                            </m:sup>
                          </m:sSup>
                        </m:den>
                      </m:f>
                      <m:r>
                        <a:rPr lang="en-US" i="1">
                          <a:latin typeface="Cambria Math"/>
                        </a:rPr>
                        <m:t>   ,       </m:t>
                      </m:r>
                      <m:r>
                        <a:rPr lang="en-US" i="1">
                          <a:latin typeface="Cambria Math"/>
                        </a:rPr>
                        <m:t>𝑤𝑖𝑡h</m:t>
                      </m:r>
                      <m:r>
                        <a:rPr lang="en-US" i="1">
                          <a:latin typeface="Cambria Math"/>
                        </a:rPr>
                        <m:t> </m:t>
                      </m:r>
                      <m:r>
                        <a:rPr lang="en-US" i="1">
                          <a:latin typeface="Cambria Math"/>
                        </a:rPr>
                        <m:t>𝑛</m:t>
                      </m:r>
                      <m:r>
                        <a:rPr lang="en-US" i="1">
                          <a:latin typeface="Cambria Math"/>
                        </a:rPr>
                        <m:t>=1,2,3,…</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267691" y="3048000"/>
                <a:ext cx="5791200" cy="69801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45535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1477328"/>
          </a:xfrm>
          <a:prstGeom prst="rect">
            <a:avLst/>
          </a:prstGeom>
        </p:spPr>
        <p:txBody>
          <a:bodyPr wrap="square">
            <a:spAutoFit/>
          </a:bodyPr>
          <a:lstStyle/>
          <a:p>
            <a:r>
              <a:rPr lang="en-US" b="1" dirty="0"/>
              <a:t>Operators and </a:t>
            </a:r>
            <a:r>
              <a:rPr lang="en-US" b="1" dirty="0" smtClean="0"/>
              <a:t>Eigenvalues</a:t>
            </a:r>
          </a:p>
          <a:p>
            <a:endParaRPr lang="en-US" dirty="0"/>
          </a:p>
          <a:p>
            <a:r>
              <a:rPr lang="en-US" dirty="0"/>
              <a:t>The condition that a certain dynamical variable G be restricted to the discrete values </a:t>
            </a:r>
            <a:r>
              <a:rPr lang="en-US" dirty="0" err="1"/>
              <a:t>Gn</a:t>
            </a:r>
            <a:r>
              <a:rPr lang="en-US" dirty="0"/>
              <a:t>—in other words, that G be quantized—is that the wave functions  </a:t>
            </a:r>
            <a:r>
              <a:rPr lang="en-US" dirty="0" err="1"/>
              <a:t>ѱ</a:t>
            </a:r>
            <a:r>
              <a:rPr lang="en-US" baseline="-25000" dirty="0" err="1"/>
              <a:t>n</a:t>
            </a:r>
            <a:r>
              <a:rPr lang="en-US" dirty="0"/>
              <a:t> of the system be such that</a:t>
            </a:r>
          </a:p>
        </p:txBody>
      </p:sp>
      <mc:AlternateContent xmlns:mc="http://schemas.openxmlformats.org/markup-compatibility/2006" xmlns:a14="http://schemas.microsoft.com/office/drawing/2010/main">
        <mc:Choice Requires="a14">
          <p:sp>
            <p:nvSpPr>
              <p:cNvPr id="3" name="Rectangle 2"/>
              <p:cNvSpPr/>
              <p:nvPr/>
            </p:nvSpPr>
            <p:spPr>
              <a:xfrm>
                <a:off x="533400" y="1981200"/>
                <a:ext cx="8382000" cy="413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𝐸𝑖𝑔𝑒𝑛𝑣𝑎𝑙𝑢𝑒</m:t>
                      </m:r>
                      <m:r>
                        <a:rPr lang="en-US" i="1">
                          <a:latin typeface="Cambria Math"/>
                        </a:rPr>
                        <m:t> </m:t>
                      </m:r>
                      <m:r>
                        <a:rPr lang="en-US" i="1">
                          <a:latin typeface="Cambria Math"/>
                        </a:rPr>
                        <m:t>𝑒𝑞𝑢𝑎𝑡𝑖𝑜𝑛</m:t>
                      </m:r>
                      <m:r>
                        <a:rPr lang="en-US" i="1">
                          <a:latin typeface="Cambria Math"/>
                        </a:rPr>
                        <m:t>           </m:t>
                      </m:r>
                      <m:acc>
                        <m:accPr>
                          <m:chr m:val="̂"/>
                          <m:ctrlPr>
                            <a:rPr lang="en-US" i="1">
                              <a:latin typeface="Cambria Math"/>
                            </a:rPr>
                          </m:ctrlPr>
                        </m:accPr>
                        <m:e>
                          <m:r>
                            <a:rPr lang="en-US" i="1">
                              <a:latin typeface="Cambria Math"/>
                            </a:rPr>
                            <m:t>𝐺</m:t>
                          </m:r>
                        </m:e>
                      </m:acc>
                      <m:sSub>
                        <m:sSubPr>
                          <m:ctrlPr>
                            <a:rPr lang="en-US" i="1">
                              <a:latin typeface="Cambria Math"/>
                            </a:rPr>
                          </m:ctrlPr>
                        </m:sSubPr>
                        <m:e>
                          <m:r>
                            <a:rPr lang="en-US" i="1">
                              <a:latin typeface="Cambria Math"/>
                            </a:rPr>
                            <m:t>ѱ</m:t>
                          </m:r>
                        </m:e>
                        <m:sub>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𝐺</m:t>
                          </m:r>
                        </m:e>
                        <m:sub>
                          <m:r>
                            <a:rPr lang="en-US" i="1">
                              <a:latin typeface="Cambria Math"/>
                            </a:rPr>
                            <m:t>𝑛</m:t>
                          </m:r>
                        </m:sub>
                      </m:sSub>
                      <m:sSub>
                        <m:sSubPr>
                          <m:ctrlPr>
                            <a:rPr lang="en-US" i="1">
                              <a:latin typeface="Cambria Math"/>
                            </a:rPr>
                          </m:ctrlPr>
                        </m:sSubPr>
                        <m:e>
                          <m:r>
                            <a:rPr lang="en-US" i="1">
                              <a:latin typeface="Cambria Math"/>
                            </a:rPr>
                            <m:t>ѱ</m:t>
                          </m:r>
                        </m:e>
                        <m:sub>
                          <m:r>
                            <a:rPr lang="en-US" i="1">
                              <a:latin typeface="Cambria Math"/>
                            </a:rPr>
                            <m:t>𝑛</m:t>
                          </m:r>
                        </m:sub>
                      </m:sSub>
                      <m:r>
                        <a:rPr lang="en-US" i="1">
                          <a:latin typeface="Cambria Math"/>
                        </a:rPr>
                        <m:t>                                                   (5−33)</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33400" y="1981200"/>
                <a:ext cx="8382000" cy="413126"/>
              </a:xfrm>
              <a:prstGeom prst="rect">
                <a:avLst/>
              </a:prstGeom>
              <a:blipFill rotWithShape="1">
                <a:blip r:embed="rId2"/>
                <a:stretch>
                  <a:fillRect b="-4412"/>
                </a:stretch>
              </a:blipFill>
            </p:spPr>
            <p:txBody>
              <a:bodyPr/>
              <a:lstStyle/>
              <a:p>
                <a:r>
                  <a:rPr lang="en-US">
                    <a:noFill/>
                  </a:rPr>
                  <a:t> </a:t>
                </a:r>
              </a:p>
            </p:txBody>
          </p:sp>
        </mc:Fallback>
      </mc:AlternateContent>
      <p:sp>
        <p:nvSpPr>
          <p:cNvPr id="4" name="Rectangle 3"/>
          <p:cNvSpPr/>
          <p:nvPr/>
        </p:nvSpPr>
        <p:spPr>
          <a:xfrm>
            <a:off x="228600" y="2895600"/>
            <a:ext cx="8686800" cy="2126864"/>
          </a:xfrm>
          <a:prstGeom prst="rect">
            <a:avLst/>
          </a:prstGeom>
        </p:spPr>
        <p:txBody>
          <a:bodyPr wrap="square">
            <a:spAutoFit/>
          </a:bodyPr>
          <a:lstStyle/>
          <a:p>
            <a:pPr algn="just">
              <a:lnSpc>
                <a:spcPct val="150000"/>
              </a:lnSpc>
            </a:pPr>
            <a:r>
              <a:rPr lang="en-US" dirty="0"/>
              <a:t>where Gˆ is the operator that corresponds to G and each </a:t>
            </a:r>
            <a:r>
              <a:rPr lang="en-US" dirty="0" err="1"/>
              <a:t>G</a:t>
            </a:r>
            <a:r>
              <a:rPr lang="en-US" baseline="-25000" dirty="0" err="1"/>
              <a:t>n</a:t>
            </a:r>
            <a:r>
              <a:rPr lang="en-US" dirty="0"/>
              <a:t> is a real number. When Eq. (5.33) holds for the wave functions of a system, it is a fundamental postulate of quantum mechanics that any measurement of G can only yield one of the values G</a:t>
            </a:r>
            <a:r>
              <a:rPr lang="en-US" baseline="-25000" dirty="0"/>
              <a:t>n</a:t>
            </a:r>
            <a:r>
              <a:rPr lang="en-US" dirty="0"/>
              <a:t>. If measurements of G are made on a number of identical systems all in states described by the particular Eigen function </a:t>
            </a:r>
            <a:r>
              <a:rPr lang="en-US" dirty="0" err="1"/>
              <a:t>ѱ</a:t>
            </a:r>
            <a:r>
              <a:rPr lang="en-US" baseline="-25000" dirty="0" err="1"/>
              <a:t>k</a:t>
            </a:r>
            <a:r>
              <a:rPr lang="en-US" dirty="0"/>
              <a:t>, each measurement will yield the single value G</a:t>
            </a:r>
            <a:r>
              <a:rPr lang="en-US" baseline="-25000" dirty="0"/>
              <a:t>k</a:t>
            </a:r>
            <a:r>
              <a:rPr lang="en-US" dirty="0"/>
              <a:t>.</a:t>
            </a:r>
          </a:p>
        </p:txBody>
      </p:sp>
    </p:spTree>
    <p:extLst>
      <p:ext uri="{BB962C8B-B14F-4D97-AF65-F5344CB8AC3E}">
        <p14:creationId xmlns:p14="http://schemas.microsoft.com/office/powerpoint/2010/main" val="1617198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381000"/>
            <a:ext cx="1571969" cy="369332"/>
          </a:xfrm>
          <a:prstGeom prst="rect">
            <a:avLst/>
          </a:prstGeom>
        </p:spPr>
        <p:txBody>
          <a:bodyPr wrap="none">
            <a:spAutoFit/>
          </a:bodyPr>
          <a:lstStyle/>
          <a:p>
            <a:r>
              <a:rPr lang="en-US" b="1" dirty="0"/>
              <a:t>Wave function</a:t>
            </a:r>
            <a:endParaRPr lang="en-US" dirty="0"/>
          </a:p>
        </p:txBody>
      </p:sp>
      <p:sp>
        <p:nvSpPr>
          <p:cNvPr id="3" name="Rectangle 2"/>
          <p:cNvSpPr/>
          <p:nvPr/>
        </p:nvSpPr>
        <p:spPr>
          <a:xfrm>
            <a:off x="152400" y="990600"/>
            <a:ext cx="8763000" cy="1754326"/>
          </a:xfrm>
          <a:prstGeom prst="rect">
            <a:avLst/>
          </a:prstGeom>
        </p:spPr>
        <p:txBody>
          <a:bodyPr wrap="square">
            <a:spAutoFit/>
          </a:bodyPr>
          <a:lstStyle/>
          <a:p>
            <a:pPr algn="just"/>
            <a:r>
              <a:rPr lang="en-US" dirty="0"/>
              <a:t>The quantity with which quantum mechanics is concerned is the wave function Ψ of a body. The wave function Ψ itself </a:t>
            </a:r>
            <a:r>
              <a:rPr lang="en-US" dirty="0">
                <a:solidFill>
                  <a:srgbClr val="C00000"/>
                </a:solidFill>
              </a:rPr>
              <a:t>has no physical interpretation</a:t>
            </a:r>
            <a:r>
              <a:rPr lang="en-US" dirty="0"/>
              <a:t>. However, the square of its absolute value, |Ψ(</a:t>
            </a:r>
            <a:r>
              <a:rPr lang="en-US" i="1" dirty="0" err="1"/>
              <a:t>x</a:t>
            </a:r>
            <a:r>
              <a:rPr lang="en-US" dirty="0" err="1"/>
              <a:t>,t</a:t>
            </a:r>
            <a:r>
              <a:rPr lang="en-US" dirty="0"/>
              <a:t>)|</a:t>
            </a:r>
            <a:r>
              <a:rPr lang="en-US" baseline="30000" dirty="0"/>
              <a:t>2</a:t>
            </a:r>
            <a:r>
              <a:rPr lang="en-US" dirty="0"/>
              <a:t> , evaluated at a particular place </a:t>
            </a:r>
            <a:r>
              <a:rPr lang="en-US" i="1" dirty="0"/>
              <a:t>x</a:t>
            </a:r>
            <a:r>
              <a:rPr lang="en-US" dirty="0"/>
              <a:t> at a given time t, is proportional to the probability of finding the body there at that time. </a:t>
            </a:r>
            <a:r>
              <a:rPr lang="en-US" dirty="0">
                <a:solidFill>
                  <a:srgbClr val="C00000"/>
                </a:solidFill>
              </a:rPr>
              <a:t>The probabilities of all other characteristics of the body, such as linear momentum, angular momentum, and energy, can also be established from Ψ.</a:t>
            </a:r>
          </a:p>
        </p:txBody>
      </p:sp>
      <p:sp>
        <p:nvSpPr>
          <p:cNvPr id="4" name="Rectangle 3"/>
          <p:cNvSpPr/>
          <p:nvPr/>
        </p:nvSpPr>
        <p:spPr>
          <a:xfrm>
            <a:off x="152400" y="3191470"/>
            <a:ext cx="8763000" cy="923330"/>
          </a:xfrm>
          <a:prstGeom prst="rect">
            <a:avLst/>
          </a:prstGeom>
        </p:spPr>
        <p:txBody>
          <a:bodyPr wrap="square">
            <a:spAutoFit/>
          </a:bodyPr>
          <a:lstStyle/>
          <a:p>
            <a:pPr algn="just"/>
            <a:r>
              <a:rPr lang="en-US" dirty="0"/>
              <a:t>The problem of quantum mechanics is to determine Ψ for a body when its freedom of motion is limited by the action of external forces. </a:t>
            </a:r>
            <a:r>
              <a:rPr lang="en-US" dirty="0">
                <a:solidFill>
                  <a:srgbClr val="C00000"/>
                </a:solidFill>
              </a:rPr>
              <a:t>Wave functions are usually complex, with both real and imaginary parts. </a:t>
            </a:r>
            <a:r>
              <a:rPr lang="en-US" dirty="0"/>
              <a:t>Every complex wave function can be written as</a:t>
            </a:r>
          </a:p>
        </p:txBody>
      </p:sp>
      <mc:AlternateContent xmlns:mc="http://schemas.openxmlformats.org/markup-compatibility/2006" xmlns:a14="http://schemas.microsoft.com/office/drawing/2010/main">
        <mc:Choice Requires="a14">
          <p:sp>
            <p:nvSpPr>
              <p:cNvPr id="5" name="Rectangle 4"/>
              <p:cNvSpPr/>
              <p:nvPr/>
            </p:nvSpPr>
            <p:spPr>
              <a:xfrm>
                <a:off x="152400" y="4572000"/>
                <a:ext cx="8763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𝑤𝑎𝑣𝑒</m:t>
                      </m:r>
                      <m:r>
                        <a:rPr lang="en-US" i="1">
                          <a:latin typeface="Cambria Math"/>
                        </a:rPr>
                        <m:t> </m:t>
                      </m:r>
                      <m:r>
                        <a:rPr lang="en-US" i="1">
                          <a:latin typeface="Cambria Math"/>
                        </a:rPr>
                        <m:t>𝑓𝑢𝑛𝑐𝑡𝑖𝑜𝑛</m:t>
                      </m:r>
                      <m:r>
                        <a:rPr lang="en-US" i="1">
                          <a:latin typeface="Cambria Math"/>
                        </a:rPr>
                        <m:t>                 </m:t>
                      </m:r>
                      <m:r>
                        <a:rPr lang="en-US" i="1">
                          <a:latin typeface="Cambria Math"/>
                        </a:rPr>
                        <m:t>𝛹</m:t>
                      </m:r>
                      <m:r>
                        <a:rPr lang="en-US" i="1">
                          <a:latin typeface="Cambria Math"/>
                        </a:rPr>
                        <m:t>=</m:t>
                      </m:r>
                      <m:r>
                        <a:rPr lang="en-US" i="1">
                          <a:latin typeface="Cambria Math"/>
                        </a:rPr>
                        <m:t>𝐴</m:t>
                      </m:r>
                      <m:r>
                        <a:rPr lang="en-US" i="1">
                          <a:latin typeface="Cambria Math"/>
                        </a:rPr>
                        <m:t>+</m:t>
                      </m:r>
                      <m:r>
                        <a:rPr lang="en-US" i="1">
                          <a:latin typeface="Cambria Math"/>
                        </a:rPr>
                        <m:t>𝑖𝐵</m:t>
                      </m:r>
                      <m:r>
                        <a:rPr lang="en-US" i="1">
                          <a:latin typeface="Cambria Math"/>
                        </a:rPr>
                        <m:t>                   </m:t>
                      </m:r>
                      <m:r>
                        <a:rPr lang="en-US" i="1">
                          <a:latin typeface="Cambria Math"/>
                        </a:rPr>
                        <m:t>𝑤h𝑒𝑟𝑒</m:t>
                      </m:r>
                      <m:r>
                        <a:rPr lang="en-US" i="1">
                          <a:latin typeface="Cambria Math"/>
                        </a:rPr>
                        <m:t> </m:t>
                      </m:r>
                      <m:r>
                        <a:rPr lang="en-US" i="1">
                          <a:latin typeface="Cambria Math"/>
                        </a:rPr>
                        <m:t>𝐴</m:t>
                      </m:r>
                      <m:r>
                        <a:rPr lang="en-US" i="1">
                          <a:latin typeface="Cambria Math"/>
                        </a:rPr>
                        <m:t> </m:t>
                      </m:r>
                      <m:r>
                        <a:rPr lang="en-US" i="1">
                          <a:latin typeface="Cambria Math"/>
                        </a:rPr>
                        <m:t>𝑎𝑛𝑑</m:t>
                      </m:r>
                      <m:r>
                        <a:rPr lang="en-US" i="1">
                          <a:latin typeface="Cambria Math"/>
                        </a:rPr>
                        <m:t> </m:t>
                      </m:r>
                      <m:r>
                        <a:rPr lang="en-US" i="1">
                          <a:latin typeface="Cambria Math"/>
                        </a:rPr>
                        <m:t>𝐵</m:t>
                      </m:r>
                      <m:r>
                        <a:rPr lang="en-US" i="1">
                          <a:latin typeface="Cambria Math"/>
                        </a:rPr>
                        <m:t> </m:t>
                      </m:r>
                      <m:r>
                        <a:rPr lang="en-US" i="1">
                          <a:latin typeface="Cambria Math"/>
                        </a:rPr>
                        <m:t>𝑎𝑟𝑒</m:t>
                      </m:r>
                      <m:r>
                        <a:rPr lang="en-US" i="1">
                          <a:latin typeface="Cambria Math"/>
                        </a:rPr>
                        <m:t> </m:t>
                      </m:r>
                      <m:r>
                        <a:rPr lang="en-US" i="1">
                          <a:latin typeface="Cambria Math"/>
                        </a:rPr>
                        <m:t>𝑟𝑒𝑎𝑙</m:t>
                      </m:r>
                      <m:r>
                        <a:rPr lang="en-US" i="1">
                          <a:latin typeface="Cambria Math"/>
                        </a:rPr>
                        <m:t> </m:t>
                      </m:r>
                      <m:r>
                        <a:rPr lang="en-US" i="1">
                          <a:latin typeface="Cambria Math"/>
                        </a:rPr>
                        <m:t>𝑓𝑢𝑛𝑐𝑡𝑖𝑜𝑛𝑠</m:t>
                      </m:r>
                      <m:r>
                        <a:rPr lang="en-US" i="1">
                          <a:latin typeface="Cambria Math"/>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52400" y="4572000"/>
                <a:ext cx="8763000" cy="369332"/>
              </a:xfrm>
              <a:prstGeom prst="rect">
                <a:avLst/>
              </a:prstGeom>
              <a:blipFill rotWithShape="1">
                <a:blip r:embed="rId2"/>
                <a:stretch>
                  <a:fillRect b="-11475"/>
                </a:stretch>
              </a:blipFill>
            </p:spPr>
            <p:txBody>
              <a:bodyPr/>
              <a:lstStyle/>
              <a:p>
                <a:r>
                  <a:rPr lang="en-US">
                    <a:noFill/>
                  </a:rPr>
                  <a:t> </a:t>
                </a:r>
              </a:p>
            </p:txBody>
          </p:sp>
        </mc:Fallback>
      </mc:AlternateContent>
      <p:sp>
        <p:nvSpPr>
          <p:cNvPr id="6" name="Rectangle 5"/>
          <p:cNvSpPr/>
          <p:nvPr/>
        </p:nvSpPr>
        <p:spPr>
          <a:xfrm>
            <a:off x="1059691" y="5181600"/>
            <a:ext cx="2542491" cy="369332"/>
          </a:xfrm>
          <a:prstGeom prst="rect">
            <a:avLst/>
          </a:prstGeom>
        </p:spPr>
        <p:txBody>
          <a:bodyPr wrap="none">
            <a:spAutoFit/>
          </a:bodyPr>
          <a:lstStyle/>
          <a:p>
            <a:r>
              <a:rPr lang="en-US" dirty="0"/>
              <a:t>The complex conjugate is</a:t>
            </a:r>
          </a:p>
        </p:txBody>
      </p:sp>
      <mc:AlternateContent xmlns:mc="http://schemas.openxmlformats.org/markup-compatibility/2006" xmlns:a14="http://schemas.microsoft.com/office/drawing/2010/main">
        <mc:Choice Requires="a14">
          <p:sp>
            <p:nvSpPr>
              <p:cNvPr id="7" name="Rectangle 6"/>
              <p:cNvSpPr/>
              <p:nvPr/>
            </p:nvSpPr>
            <p:spPr>
              <a:xfrm>
                <a:off x="2743200" y="5867400"/>
                <a:ext cx="29930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𝛹</m:t>
                          </m:r>
                        </m:e>
                        <m:sup>
                          <m:r>
                            <a:rPr lang="en-US" i="1">
                              <a:latin typeface="Cambria Math"/>
                            </a:rPr>
                            <m:t>∗</m:t>
                          </m:r>
                        </m:sup>
                      </m:sSup>
                      <m:r>
                        <a:rPr lang="en-US" i="1">
                          <a:latin typeface="Cambria Math"/>
                        </a:rPr>
                        <m:t>=</m:t>
                      </m:r>
                      <m:r>
                        <a:rPr lang="en-US" i="1">
                          <a:latin typeface="Cambria Math"/>
                        </a:rPr>
                        <m:t>𝐴</m:t>
                      </m:r>
                      <m:r>
                        <a:rPr lang="en-US" i="1">
                          <a:latin typeface="Cambria Math"/>
                        </a:rPr>
                        <m:t>−</m:t>
                      </m:r>
                      <m:r>
                        <a:rPr lang="en-US" i="1">
                          <a:latin typeface="Cambria Math"/>
                        </a:rPr>
                        <m:t>𝑖𝐵</m:t>
                      </m:r>
                      <m:r>
                        <a:rPr lang="en-US" i="1">
                          <a:latin typeface="Cambria Math"/>
                        </a:rPr>
                        <m:t>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743200" y="5867400"/>
                <a:ext cx="2993062"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61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4636" y="228600"/>
                <a:ext cx="8686800" cy="801181"/>
              </a:xfrm>
              <a:prstGeom prst="rect">
                <a:avLst/>
              </a:prstGeom>
            </p:spPr>
            <p:txBody>
              <a:bodyPr wrap="square">
                <a:spAutoFit/>
              </a:bodyPr>
              <a:lstStyle/>
              <a:p>
                <a:r>
                  <a:rPr lang="en-US" dirty="0"/>
                  <a:t>Example </a:t>
                </a:r>
              </a:p>
              <a:p>
                <a:r>
                  <a:rPr lang="en-US" dirty="0"/>
                  <a:t>An </a:t>
                </a:r>
                <a:r>
                  <a:rPr lang="en-US" dirty="0" smtClean="0"/>
                  <a:t>Eigen function </a:t>
                </a:r>
                <a:r>
                  <a:rPr lang="en-US" dirty="0"/>
                  <a:t>of the operator </a:t>
                </a:r>
                <a14:m>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num>
                      <m:den>
                        <m:sSup>
                          <m:sSupPr>
                            <m:ctrlPr>
                              <a:rPr lang="en-US" i="1">
                                <a:latin typeface="Cambria Math"/>
                              </a:rPr>
                            </m:ctrlPr>
                          </m:sSupPr>
                          <m:e>
                            <m:r>
                              <a:rPr lang="en-US" i="1">
                                <a:latin typeface="Cambria Math"/>
                              </a:rPr>
                              <m:t>𝑑𝑥</m:t>
                            </m:r>
                          </m:e>
                          <m:sup>
                            <m:r>
                              <a:rPr lang="en-US" i="1">
                                <a:latin typeface="Cambria Math"/>
                              </a:rPr>
                              <m:t>2</m:t>
                            </m:r>
                          </m:sup>
                        </m:sSup>
                      </m:den>
                    </m:f>
                    <m:r>
                      <a:rPr lang="en-US" i="1">
                        <a:latin typeface="Cambria Math"/>
                      </a:rPr>
                      <m:t> </m:t>
                    </m:r>
                    <m:r>
                      <a:rPr lang="en-US" i="1">
                        <a:latin typeface="Cambria Math"/>
                      </a:rPr>
                      <m:t>𝑖𝑠</m:t>
                    </m:r>
                    <m:r>
                      <a:rPr lang="en-US" i="1">
                        <a:latin typeface="Cambria Math"/>
                      </a:rPr>
                      <m:t> ѱ=</m:t>
                    </m:r>
                    <m:sSup>
                      <m:sSupPr>
                        <m:ctrlPr>
                          <a:rPr lang="en-US" i="1">
                            <a:latin typeface="Cambria Math"/>
                          </a:rPr>
                        </m:ctrlPr>
                      </m:sSupPr>
                      <m:e>
                        <m:r>
                          <a:rPr lang="en-US" i="1">
                            <a:latin typeface="Cambria Math"/>
                          </a:rPr>
                          <m:t>𝑒</m:t>
                        </m:r>
                      </m:e>
                      <m:sup>
                        <m:r>
                          <a:rPr lang="en-US" i="1">
                            <a:latin typeface="Cambria Math"/>
                          </a:rPr>
                          <m:t>2</m:t>
                        </m:r>
                        <m:r>
                          <a:rPr lang="en-US" i="1">
                            <a:latin typeface="Cambria Math"/>
                          </a:rPr>
                          <m:t>𝑥</m:t>
                        </m:r>
                      </m:sup>
                    </m:sSup>
                    <m:r>
                      <a:rPr lang="en-US" i="1">
                        <a:latin typeface="Cambria Math"/>
                      </a:rPr>
                      <m:t>. </m:t>
                    </m:r>
                    <m:r>
                      <a:rPr lang="en-US" i="1">
                        <a:latin typeface="Cambria Math"/>
                      </a:rPr>
                      <m:t>𝑓𝑖𝑛𝑑</m:t>
                    </m:r>
                    <m:r>
                      <a:rPr lang="en-US" i="1">
                        <a:latin typeface="Cambria Math"/>
                      </a:rPr>
                      <m:t> </m:t>
                    </m:r>
                    <m:r>
                      <a:rPr lang="en-US" i="1">
                        <a:latin typeface="Cambria Math"/>
                      </a:rPr>
                      <m:t>𝑡h𝑒</m:t>
                    </m:r>
                    <m:r>
                      <a:rPr lang="en-US" i="1">
                        <a:latin typeface="Cambria Math"/>
                      </a:rPr>
                      <m:t> </m:t>
                    </m:r>
                    <m:r>
                      <a:rPr lang="en-US" i="1">
                        <a:latin typeface="Cambria Math"/>
                      </a:rPr>
                      <m:t>𝑐𝑜𝑟𝑟𝑒𝑠𝑝𝑜𝑛𝑑𝑖𝑛𝑔</m:t>
                    </m:r>
                    <m:r>
                      <a:rPr lang="en-US" i="1">
                        <a:latin typeface="Cambria Math"/>
                      </a:rPr>
                      <m:t> </m:t>
                    </m:r>
                    <m:r>
                      <a:rPr lang="en-US" i="1">
                        <a:latin typeface="Cambria Math"/>
                      </a:rPr>
                      <m:t>𝑒𝑖𝑔𝑒𝑛𝑣𝑎𝑙𝑢𝑒</m:t>
                    </m:r>
                    <m:r>
                      <a:rPr lang="en-US" i="1">
                        <a:latin typeface="Cambria Math"/>
                      </a:rPr>
                      <m:t>.</m:t>
                    </m:r>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4636" y="228600"/>
                <a:ext cx="8686800" cy="801181"/>
              </a:xfrm>
              <a:prstGeom prst="rect">
                <a:avLst/>
              </a:prstGeom>
              <a:blipFill rotWithShape="1">
                <a:blip r:embed="rId2"/>
                <a:stretch>
                  <a:fillRect l="-632" t="-3817" b="-3817"/>
                </a:stretch>
              </a:blipFill>
            </p:spPr>
            <p:txBody>
              <a:bodyPr/>
              <a:lstStyle/>
              <a:p>
                <a:r>
                  <a:rPr lang="en-US">
                    <a:noFill/>
                  </a:rPr>
                  <a:t> </a:t>
                </a:r>
              </a:p>
            </p:txBody>
          </p:sp>
        </mc:Fallback>
      </mc:AlternateContent>
      <p:sp>
        <p:nvSpPr>
          <p:cNvPr id="3" name="Rectangle 2"/>
          <p:cNvSpPr/>
          <p:nvPr/>
        </p:nvSpPr>
        <p:spPr>
          <a:xfrm>
            <a:off x="457200" y="1524000"/>
            <a:ext cx="960519" cy="369332"/>
          </a:xfrm>
          <a:prstGeom prst="rect">
            <a:avLst/>
          </a:prstGeom>
        </p:spPr>
        <p:txBody>
          <a:bodyPr wrap="none">
            <a:spAutoFit/>
          </a:bodyPr>
          <a:lstStyle/>
          <a:p>
            <a:r>
              <a:rPr lang="en-US" dirty="0"/>
              <a:t>Solution</a:t>
            </a:r>
          </a:p>
        </p:txBody>
      </p:sp>
      <mc:AlternateContent xmlns:mc="http://schemas.openxmlformats.org/markup-compatibility/2006" xmlns:a14="http://schemas.microsoft.com/office/drawing/2010/main">
        <mc:Choice Requires="a14">
          <p:sp>
            <p:nvSpPr>
              <p:cNvPr id="4" name="Rectangle 3"/>
              <p:cNvSpPr/>
              <p:nvPr/>
            </p:nvSpPr>
            <p:spPr>
              <a:xfrm>
                <a:off x="457200" y="2133600"/>
                <a:ext cx="1815690" cy="566052"/>
              </a:xfrm>
              <a:prstGeom prst="rect">
                <a:avLst/>
              </a:prstGeom>
            </p:spPr>
            <p:txBody>
              <a:bodyPr wrap="none">
                <a:spAutoFit/>
              </a:bodyPr>
              <a:lstStyle/>
              <a:p>
                <a:r>
                  <a:rPr lang="en-US" dirty="0"/>
                  <a:t>Here </a:t>
                </a:r>
                <a14:m>
                  <m:oMath xmlns:m="http://schemas.openxmlformats.org/officeDocument/2006/math">
                    <m:acc>
                      <m:accPr>
                        <m:chr m:val="̂"/>
                        <m:ctrlPr>
                          <a:rPr lang="en-US" i="1">
                            <a:latin typeface="Cambria Math"/>
                          </a:rPr>
                        </m:ctrlPr>
                      </m:accPr>
                      <m:e>
                        <m:r>
                          <a:rPr lang="en-US" i="1">
                            <a:latin typeface="Cambria Math"/>
                          </a:rPr>
                          <m:t>𝐺</m:t>
                        </m:r>
                      </m:e>
                    </m:acc>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num>
                      <m:den>
                        <m:sSup>
                          <m:sSupPr>
                            <m:ctrlPr>
                              <a:rPr lang="en-US" i="1">
                                <a:latin typeface="Cambria Math"/>
                              </a:rPr>
                            </m:ctrlPr>
                          </m:sSupPr>
                          <m:e>
                            <m:r>
                              <a:rPr lang="en-US" i="1">
                                <a:latin typeface="Cambria Math"/>
                              </a:rPr>
                              <m:t>𝑑𝑥</m:t>
                            </m:r>
                          </m:e>
                          <m:sup>
                            <m:r>
                              <a:rPr lang="en-US" i="1">
                                <a:latin typeface="Cambria Math"/>
                              </a:rPr>
                              <m:t>2</m:t>
                            </m:r>
                          </m:sup>
                        </m:sSup>
                      </m:den>
                    </m:f>
                    <m:r>
                      <a:rPr lang="en-US" i="1">
                        <a:latin typeface="Cambria Math"/>
                      </a:rPr>
                      <m:t> , </m:t>
                    </m:r>
                    <m:r>
                      <a:rPr lang="en-US" i="1">
                        <a:latin typeface="Cambria Math"/>
                      </a:rPr>
                      <m:t>𝑠𝑜</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57200" y="2133600"/>
                <a:ext cx="1815690" cy="566052"/>
              </a:xfrm>
              <a:prstGeom prst="rect">
                <a:avLst/>
              </a:prstGeom>
              <a:blipFill rotWithShape="1">
                <a:blip r:embed="rId3"/>
                <a:stretch>
                  <a:fillRect l="-2685" b="-4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09600" y="2912801"/>
                <a:ext cx="6248400" cy="7491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𝐺</m:t>
                          </m:r>
                        </m:e>
                      </m:acc>
                      <m:r>
                        <a:rPr lang="en-US" i="1">
                          <a:latin typeface="Cambria Math"/>
                        </a:rPr>
                        <m:t>ѱ=</m:t>
                      </m:r>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num>
                        <m:den>
                          <m:sSup>
                            <m:sSupPr>
                              <m:ctrlPr>
                                <a:rPr lang="en-US" i="1">
                                  <a:latin typeface="Cambria Math"/>
                                </a:rPr>
                              </m:ctrlPr>
                            </m:sSupPr>
                            <m:e>
                              <m:r>
                                <a:rPr lang="en-US" i="1">
                                  <a:latin typeface="Cambria Math"/>
                                </a:rPr>
                                <m:t>𝑑𝑥</m:t>
                              </m:r>
                            </m:e>
                            <m:sup>
                              <m:r>
                                <a:rPr lang="en-US" i="1">
                                  <a:latin typeface="Cambria Math"/>
                                </a:rPr>
                                <m:t>2</m:t>
                              </m:r>
                            </m:sup>
                          </m:sSup>
                        </m:den>
                      </m:f>
                      <m:d>
                        <m:dPr>
                          <m:ctrlPr>
                            <a:rPr lang="en-US" i="1">
                              <a:latin typeface="Cambria Math"/>
                            </a:rPr>
                          </m:ctrlPr>
                        </m:dPr>
                        <m:e>
                          <m:sSup>
                            <m:sSupPr>
                              <m:ctrlPr>
                                <a:rPr lang="en-US" i="1">
                                  <a:latin typeface="Cambria Math"/>
                                </a:rPr>
                              </m:ctrlPr>
                            </m:sSupPr>
                            <m:e>
                              <m:r>
                                <a:rPr lang="en-US" i="1">
                                  <a:latin typeface="Cambria Math"/>
                                </a:rPr>
                                <m:t>𝑒</m:t>
                              </m:r>
                            </m:e>
                            <m:sup>
                              <m:r>
                                <a:rPr lang="en-US" i="1">
                                  <a:latin typeface="Cambria Math"/>
                                </a:rPr>
                                <m:t>2</m:t>
                              </m:r>
                              <m:r>
                                <a:rPr lang="en-US" i="1">
                                  <a:latin typeface="Cambria Math"/>
                                </a:rPr>
                                <m:t>𝑥</m:t>
                              </m:r>
                            </m:sup>
                          </m:sSup>
                        </m:e>
                      </m:d>
                      <m:r>
                        <a:rPr lang="en-US" i="1">
                          <a:latin typeface="Cambria Math"/>
                        </a:rPr>
                        <m:t>=</m:t>
                      </m:r>
                      <m:f>
                        <m:fPr>
                          <m:ctrlPr>
                            <a:rPr lang="en-US" i="1">
                              <a:latin typeface="Cambria Math"/>
                            </a:rPr>
                          </m:ctrlPr>
                        </m:fPr>
                        <m:num>
                          <m:r>
                            <a:rPr lang="en-US" i="1">
                              <a:latin typeface="Cambria Math"/>
                            </a:rPr>
                            <m:t>𝑑</m:t>
                          </m:r>
                        </m:num>
                        <m:den>
                          <m:r>
                            <a:rPr lang="en-US" i="1">
                              <a:latin typeface="Cambria Math"/>
                            </a:rPr>
                            <m:t>𝑑𝑥</m:t>
                          </m:r>
                        </m:den>
                      </m:f>
                      <m:d>
                        <m:dPr>
                          <m:begChr m:val="["/>
                          <m:endChr m:val="]"/>
                          <m:ctrlPr>
                            <a:rPr lang="en-US" i="1">
                              <a:latin typeface="Cambria Math"/>
                            </a:rPr>
                          </m:ctrlPr>
                        </m:dPr>
                        <m:e>
                          <m:f>
                            <m:fPr>
                              <m:ctrlPr>
                                <a:rPr lang="en-US" i="1">
                                  <a:latin typeface="Cambria Math"/>
                                </a:rPr>
                              </m:ctrlPr>
                            </m:fPr>
                            <m:num>
                              <m:r>
                                <a:rPr lang="en-US" i="1">
                                  <a:latin typeface="Cambria Math"/>
                                </a:rPr>
                                <m:t>𝑑</m:t>
                              </m:r>
                            </m:num>
                            <m:den>
                              <m:r>
                                <a:rPr lang="en-US" i="1">
                                  <a:latin typeface="Cambria Math"/>
                                </a:rPr>
                                <m:t>𝑑𝑥</m:t>
                              </m:r>
                            </m:den>
                          </m:f>
                          <m:d>
                            <m:dPr>
                              <m:ctrlPr>
                                <a:rPr lang="en-US" i="1">
                                  <a:latin typeface="Cambria Math"/>
                                </a:rPr>
                              </m:ctrlPr>
                            </m:dPr>
                            <m:e>
                              <m:sSup>
                                <m:sSupPr>
                                  <m:ctrlPr>
                                    <a:rPr lang="en-US" i="1">
                                      <a:latin typeface="Cambria Math"/>
                                    </a:rPr>
                                  </m:ctrlPr>
                                </m:sSupPr>
                                <m:e>
                                  <m:r>
                                    <a:rPr lang="en-US" i="1">
                                      <a:latin typeface="Cambria Math"/>
                                    </a:rPr>
                                    <m:t>𝑒</m:t>
                                  </m:r>
                                </m:e>
                                <m:sup>
                                  <m:r>
                                    <a:rPr lang="en-US" i="1">
                                      <a:latin typeface="Cambria Math"/>
                                    </a:rPr>
                                    <m:t>2</m:t>
                                  </m:r>
                                  <m:r>
                                    <a:rPr lang="en-US" i="1">
                                      <a:latin typeface="Cambria Math"/>
                                    </a:rPr>
                                    <m:t>𝑥</m:t>
                                  </m:r>
                                </m:sup>
                              </m:sSup>
                            </m:e>
                          </m:d>
                        </m:e>
                      </m:d>
                      <m:r>
                        <a:rPr lang="en-US" i="1">
                          <a:latin typeface="Cambria Math"/>
                        </a:rPr>
                        <m:t>=</m:t>
                      </m:r>
                      <m:f>
                        <m:fPr>
                          <m:ctrlPr>
                            <a:rPr lang="en-US" i="1">
                              <a:latin typeface="Cambria Math"/>
                            </a:rPr>
                          </m:ctrlPr>
                        </m:fPr>
                        <m:num>
                          <m:r>
                            <a:rPr lang="en-US" i="1">
                              <a:latin typeface="Cambria Math"/>
                            </a:rPr>
                            <m:t>𝑑</m:t>
                          </m:r>
                        </m:num>
                        <m:den>
                          <m:r>
                            <a:rPr lang="en-US" i="1">
                              <a:latin typeface="Cambria Math"/>
                            </a:rPr>
                            <m:t>𝑑𝑥</m:t>
                          </m:r>
                        </m:den>
                      </m:f>
                      <m:d>
                        <m:dPr>
                          <m:ctrlPr>
                            <a:rPr lang="en-US" i="1">
                              <a:latin typeface="Cambria Math"/>
                            </a:rPr>
                          </m:ctrlPr>
                        </m:dPr>
                        <m:e>
                          <m:sSup>
                            <m:sSupPr>
                              <m:ctrlPr>
                                <a:rPr lang="en-US" i="1">
                                  <a:latin typeface="Cambria Math"/>
                                </a:rPr>
                              </m:ctrlPr>
                            </m:sSupPr>
                            <m:e>
                              <m:r>
                                <a:rPr lang="en-US" i="1">
                                  <a:latin typeface="Cambria Math"/>
                                </a:rPr>
                                <m:t>2</m:t>
                              </m:r>
                              <m:r>
                                <a:rPr lang="en-US" i="1">
                                  <a:latin typeface="Cambria Math"/>
                                </a:rPr>
                                <m:t>𝑒</m:t>
                              </m:r>
                            </m:e>
                            <m:sup>
                              <m:r>
                                <a:rPr lang="en-US" i="1">
                                  <a:latin typeface="Cambria Math"/>
                                </a:rPr>
                                <m:t>2</m:t>
                              </m:r>
                              <m:r>
                                <a:rPr lang="en-US" i="1">
                                  <a:latin typeface="Cambria Math"/>
                                </a:rPr>
                                <m:t>𝑥</m:t>
                              </m:r>
                            </m:sup>
                          </m:sSup>
                        </m:e>
                      </m:d>
                      <m:r>
                        <a:rPr lang="en-US" i="1">
                          <a:latin typeface="Cambria Math"/>
                        </a:rPr>
                        <m:t>=4</m:t>
                      </m:r>
                      <m:sSup>
                        <m:sSupPr>
                          <m:ctrlPr>
                            <a:rPr lang="en-US" i="1">
                              <a:latin typeface="Cambria Math"/>
                            </a:rPr>
                          </m:ctrlPr>
                        </m:sSupPr>
                        <m:e>
                          <m:r>
                            <a:rPr lang="en-US" i="1">
                              <a:latin typeface="Cambria Math"/>
                            </a:rPr>
                            <m:t>𝑒</m:t>
                          </m:r>
                        </m:e>
                        <m:sup>
                          <m:r>
                            <a:rPr lang="en-US" i="1">
                              <a:latin typeface="Cambria Math"/>
                            </a:rPr>
                            <m:t>2</m:t>
                          </m:r>
                          <m:r>
                            <a:rPr lang="en-US" i="1">
                              <a:latin typeface="Cambria Math"/>
                            </a:rPr>
                            <m:t>𝑥</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09600" y="2912801"/>
                <a:ext cx="6248400" cy="74917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65045" y="3962400"/>
                <a:ext cx="1652953" cy="375552"/>
              </a:xfrm>
              <a:prstGeom prst="rect">
                <a:avLst/>
              </a:prstGeom>
            </p:spPr>
            <p:txBody>
              <a:bodyPr wrap="none">
                <a:spAutoFit/>
              </a:bodyPr>
              <a:lstStyle/>
              <a:p>
                <a:r>
                  <a:rPr lang="en-US" dirty="0"/>
                  <a:t>But </a:t>
                </a:r>
                <a14:m>
                  <m:oMath xmlns:m="http://schemas.openxmlformats.org/officeDocument/2006/math">
                    <m:sSup>
                      <m:sSupPr>
                        <m:ctrlPr>
                          <a:rPr lang="en-US" i="1">
                            <a:latin typeface="Cambria Math"/>
                          </a:rPr>
                        </m:ctrlPr>
                      </m:sSupPr>
                      <m:e>
                        <m:r>
                          <a:rPr lang="en-US" i="1">
                            <a:latin typeface="Cambria Math"/>
                          </a:rPr>
                          <m:t>𝑒</m:t>
                        </m:r>
                      </m:e>
                      <m:sup>
                        <m:r>
                          <a:rPr lang="en-US" i="1">
                            <a:latin typeface="Cambria Math"/>
                          </a:rPr>
                          <m:t>2</m:t>
                        </m:r>
                        <m:r>
                          <a:rPr lang="en-US" i="1">
                            <a:latin typeface="Cambria Math"/>
                          </a:rPr>
                          <m:t>𝑥</m:t>
                        </m:r>
                      </m:sup>
                    </m:sSup>
                    <m:r>
                      <a:rPr lang="en-US" i="1">
                        <a:latin typeface="Cambria Math"/>
                      </a:rPr>
                      <m:t>=ѱ, </m:t>
                    </m:r>
                    <m:r>
                      <a:rPr lang="en-US" i="1">
                        <a:latin typeface="Cambria Math"/>
                      </a:rPr>
                      <m:t>𝑠𝑜</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365045" y="3962400"/>
                <a:ext cx="1652953" cy="375552"/>
              </a:xfrm>
              <a:prstGeom prst="rect">
                <a:avLst/>
              </a:prstGeom>
              <a:blipFill rotWithShape="1">
                <a:blip r:embed="rId5"/>
                <a:stretch>
                  <a:fillRect l="-3321" t="-645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505200" y="4648200"/>
                <a:ext cx="1146468"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𝐺</m:t>
                          </m:r>
                        </m:e>
                      </m:acc>
                      <m:r>
                        <a:rPr lang="en-US" i="1">
                          <a:latin typeface="Cambria Math"/>
                        </a:rPr>
                        <m:t>ѱ=4ѱ</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505200" y="4648200"/>
                <a:ext cx="1146468" cy="378630"/>
              </a:xfrm>
              <a:prstGeom prst="rect">
                <a:avLst/>
              </a:prstGeom>
              <a:blipFill rotWithShape="1">
                <a:blip r:embed="rId6"/>
                <a:stretch>
                  <a:fillRect t="-1613" b="-11290"/>
                </a:stretch>
              </a:blipFill>
            </p:spPr>
            <p:txBody>
              <a:bodyPr/>
              <a:lstStyle/>
              <a:p>
                <a:r>
                  <a:rPr lang="en-US">
                    <a:noFill/>
                  </a:rPr>
                  <a:t> </a:t>
                </a:r>
              </a:p>
            </p:txBody>
          </p:sp>
        </mc:Fallback>
      </mc:AlternateContent>
      <p:sp>
        <p:nvSpPr>
          <p:cNvPr id="8" name="Rectangle 7"/>
          <p:cNvSpPr/>
          <p:nvPr/>
        </p:nvSpPr>
        <p:spPr>
          <a:xfrm>
            <a:off x="1371600" y="5650468"/>
            <a:ext cx="7010400" cy="369332"/>
          </a:xfrm>
          <a:prstGeom prst="rect">
            <a:avLst/>
          </a:prstGeom>
        </p:spPr>
        <p:txBody>
          <a:bodyPr wrap="square">
            <a:spAutoFit/>
          </a:bodyPr>
          <a:lstStyle/>
          <a:p>
            <a:r>
              <a:rPr lang="en-US" dirty="0"/>
              <a:t>From Eq. (5.34) we see that the eigenvalue G here is just G = 4.</a:t>
            </a:r>
          </a:p>
        </p:txBody>
      </p:sp>
    </p:spTree>
    <p:extLst>
      <p:ext uri="{BB962C8B-B14F-4D97-AF65-F5344CB8AC3E}">
        <p14:creationId xmlns:p14="http://schemas.microsoft.com/office/powerpoint/2010/main" val="56317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534400" cy="646331"/>
          </a:xfrm>
          <a:prstGeom prst="rect">
            <a:avLst/>
          </a:prstGeom>
        </p:spPr>
        <p:txBody>
          <a:bodyPr wrap="square">
            <a:spAutoFit/>
          </a:bodyPr>
          <a:lstStyle/>
          <a:p>
            <a:r>
              <a:rPr lang="en-US" dirty="0"/>
              <a:t>In view of </a:t>
            </a:r>
            <a:r>
              <a:rPr lang="en-US" dirty="0" err="1"/>
              <a:t>Eqs</a:t>
            </a:r>
            <a:r>
              <a:rPr lang="en-US" dirty="0"/>
              <a:t>. (5.24) and (5.25) the total-energy operator </a:t>
            </a:r>
            <a:r>
              <a:rPr lang="en-US" dirty="0" err="1"/>
              <a:t>Eˆof</a:t>
            </a:r>
            <a:r>
              <a:rPr lang="en-US" dirty="0"/>
              <a:t> Eq. (5.23) can also be written as</a:t>
            </a:r>
          </a:p>
        </p:txBody>
      </p:sp>
      <mc:AlternateContent xmlns:mc="http://schemas.openxmlformats.org/markup-compatibility/2006" xmlns:a14="http://schemas.microsoft.com/office/drawing/2010/main">
        <mc:Choice Requires="a14">
          <p:sp>
            <p:nvSpPr>
              <p:cNvPr id="3" name="Rectangle 2"/>
              <p:cNvSpPr/>
              <p:nvPr/>
            </p:nvSpPr>
            <p:spPr>
              <a:xfrm>
                <a:off x="152400" y="1447800"/>
                <a:ext cx="88392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𝐻𝑎𝑚𝑖𝑙𝑡𝑜𝑛𝑖𝑎𝑛</m:t>
                      </m:r>
                      <m:r>
                        <a:rPr lang="en-US" i="1">
                          <a:latin typeface="Cambria Math"/>
                        </a:rPr>
                        <m:t> </m:t>
                      </m:r>
                      <m:r>
                        <a:rPr lang="en-US" i="1">
                          <a:latin typeface="Cambria Math"/>
                        </a:rPr>
                        <m:t>𝑜𝑝𝑒𝑟𝑎𝑡𝑜𝑟</m:t>
                      </m:r>
                      <m:r>
                        <a:rPr lang="en-US" i="1">
                          <a:latin typeface="Cambria Math"/>
                        </a:rPr>
                        <m:t>                           </m:t>
                      </m:r>
                      <m:acc>
                        <m:accPr>
                          <m:chr m:val="̂"/>
                          <m:ctrlPr>
                            <a:rPr lang="en-US" i="1">
                              <a:latin typeface="Cambria Math"/>
                            </a:rPr>
                          </m:ctrlPr>
                        </m:accPr>
                        <m:e>
                          <m:r>
                            <a:rPr lang="en-US" i="1">
                              <a:latin typeface="Cambria Math"/>
                            </a:rPr>
                            <m:t>𝐻</m:t>
                          </m:r>
                        </m:e>
                      </m:acc>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den>
                      </m:f>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r>
                        <a:rPr lang="en-US" i="1">
                          <a:latin typeface="Cambria Math"/>
                        </a:rPr>
                        <m:t>𝑈</m:t>
                      </m:r>
                      <m:r>
                        <a:rPr lang="en-US" i="1">
                          <a:latin typeface="Cambria Math"/>
                        </a:rPr>
                        <m:t>                                 (5.34)</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52400" y="1447800"/>
                <a:ext cx="8839200" cy="72096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304800" y="2762071"/>
            <a:ext cx="8686800" cy="1200329"/>
          </a:xfrm>
          <a:prstGeom prst="rect">
            <a:avLst/>
          </a:prstGeom>
        </p:spPr>
        <p:txBody>
          <a:bodyPr wrap="square">
            <a:spAutoFit/>
          </a:bodyPr>
          <a:lstStyle/>
          <a:p>
            <a:pPr algn="just"/>
            <a:r>
              <a:rPr lang="en-US" dirty="0"/>
              <a:t>and is called the Hamiltonian operator because it is reminiscent of the Hamiltonian function in advanced classical mechanics, which is an expression for </a:t>
            </a:r>
            <a:r>
              <a:rPr lang="en-US" dirty="0">
                <a:solidFill>
                  <a:srgbClr val="00B050"/>
                </a:solidFill>
              </a:rPr>
              <a:t>the total energy of a system in terms of coordinates and momenta only</a:t>
            </a:r>
            <a:r>
              <a:rPr lang="en-US" dirty="0"/>
              <a:t>. Evidently the steady-state Schrödinger equation can be written simply as</a:t>
            </a:r>
          </a:p>
        </p:txBody>
      </p:sp>
      <mc:AlternateContent xmlns:mc="http://schemas.openxmlformats.org/markup-compatibility/2006" xmlns:a14="http://schemas.microsoft.com/office/drawing/2010/main">
        <mc:Choice Requires="a14">
          <p:sp>
            <p:nvSpPr>
              <p:cNvPr id="5" name="Rectangle 4"/>
              <p:cNvSpPr/>
              <p:nvPr/>
            </p:nvSpPr>
            <p:spPr>
              <a:xfrm>
                <a:off x="152400" y="4572000"/>
                <a:ext cx="8534400" cy="4112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𝑆𝑐h𝑟𝑜𝑑𝑖𝑛𝑔𝑒𝑟𝑠</m:t>
                      </m:r>
                      <m:r>
                        <a:rPr lang="en-US" i="1">
                          <a:latin typeface="Cambria Math"/>
                        </a:rPr>
                        <m:t> </m:t>
                      </m:r>
                      <m:r>
                        <a:rPr lang="en-US" i="1">
                          <a:latin typeface="Cambria Math"/>
                        </a:rPr>
                        <m:t>𝑒𝑞𝑢𝑎𝑡𝑖𝑜𝑛</m:t>
                      </m:r>
                      <m:r>
                        <a:rPr lang="en-US" i="1">
                          <a:latin typeface="Cambria Math"/>
                        </a:rPr>
                        <m:t>                                 </m:t>
                      </m:r>
                      <m:acc>
                        <m:accPr>
                          <m:chr m:val="̂"/>
                          <m:ctrlPr>
                            <a:rPr lang="en-US" i="1">
                              <a:latin typeface="Cambria Math"/>
                            </a:rPr>
                          </m:ctrlPr>
                        </m:accPr>
                        <m:e>
                          <m:r>
                            <a:rPr lang="en-US" i="1">
                              <a:latin typeface="Cambria Math"/>
                            </a:rPr>
                            <m:t>𝐻</m:t>
                          </m:r>
                        </m:e>
                      </m:acc>
                      <m:sSub>
                        <m:sSubPr>
                          <m:ctrlPr>
                            <a:rPr lang="en-US" i="1">
                              <a:latin typeface="Cambria Math"/>
                            </a:rPr>
                          </m:ctrlPr>
                        </m:sSubPr>
                        <m:e>
                          <m:r>
                            <a:rPr lang="en-US" i="1">
                              <a:latin typeface="Cambria Math"/>
                            </a:rPr>
                            <m:t>ѱ</m:t>
                          </m:r>
                        </m:e>
                        <m:sub>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𝑛</m:t>
                          </m:r>
                        </m:sub>
                      </m:sSub>
                      <m:sSub>
                        <m:sSubPr>
                          <m:ctrlPr>
                            <a:rPr lang="en-US" i="1">
                              <a:latin typeface="Cambria Math"/>
                            </a:rPr>
                          </m:ctrlPr>
                        </m:sSubPr>
                        <m:e>
                          <m:r>
                            <a:rPr lang="en-US" i="1">
                              <a:latin typeface="Cambria Math"/>
                            </a:rPr>
                            <m:t>ѱ</m:t>
                          </m:r>
                        </m:e>
                        <m:sub>
                          <m:r>
                            <a:rPr lang="en-US" i="1">
                              <a:latin typeface="Cambria Math"/>
                            </a:rPr>
                            <m:t>𝑛</m:t>
                          </m:r>
                        </m:sub>
                      </m:sSub>
                      <m:r>
                        <a:rPr lang="en-US" i="1">
                          <a:latin typeface="Cambria Math"/>
                        </a:rPr>
                        <m:t>                                     (5.35)</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52400" y="4572000"/>
                <a:ext cx="8534400" cy="411266"/>
              </a:xfrm>
              <a:prstGeom prst="rect">
                <a:avLst/>
              </a:prstGeom>
              <a:blipFill rotWithShape="1">
                <a:blip r:embed="rId3"/>
                <a:stretch>
                  <a:fillRect b="-5970"/>
                </a:stretch>
              </a:blipFill>
            </p:spPr>
            <p:txBody>
              <a:bodyPr/>
              <a:lstStyle/>
              <a:p>
                <a:r>
                  <a:rPr lang="en-US">
                    <a:noFill/>
                  </a:rPr>
                  <a:t> </a:t>
                </a:r>
              </a:p>
            </p:txBody>
          </p:sp>
        </mc:Fallback>
      </mc:AlternateContent>
    </p:spTree>
    <p:extLst>
      <p:ext uri="{BB962C8B-B14F-4D97-AF65-F5344CB8AC3E}">
        <p14:creationId xmlns:p14="http://schemas.microsoft.com/office/powerpoint/2010/main" val="2919363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66900"/>
            <a:ext cx="8001000" cy="369332"/>
          </a:xfrm>
          <a:prstGeom prst="rect">
            <a:avLst/>
          </a:prstGeom>
        </p:spPr>
        <p:txBody>
          <a:bodyPr wrap="square">
            <a:spAutoFit/>
          </a:bodyPr>
          <a:lstStyle/>
          <a:p>
            <a:r>
              <a:rPr lang="en-US" dirty="0"/>
              <a:t>Table 5.1 Operators Associated with Various Observable Quantities</a:t>
            </a:r>
          </a:p>
        </p:txBody>
      </p:sp>
      <p:sp>
        <p:nvSpPr>
          <p:cNvPr id="5" name="Rectangle 4"/>
          <p:cNvSpPr/>
          <p:nvPr/>
        </p:nvSpPr>
        <p:spPr>
          <a:xfrm>
            <a:off x="381000" y="228600"/>
            <a:ext cx="8458200" cy="1295868"/>
          </a:xfrm>
          <a:prstGeom prst="rect">
            <a:avLst/>
          </a:prstGeom>
        </p:spPr>
        <p:txBody>
          <a:bodyPr wrap="square">
            <a:spAutoFit/>
          </a:bodyPr>
          <a:lstStyle/>
          <a:p>
            <a:pPr algn="just">
              <a:lnSpc>
                <a:spcPct val="150000"/>
              </a:lnSpc>
            </a:pPr>
            <a:r>
              <a:rPr lang="en-US" dirty="0"/>
              <a:t>so we can say that the various E</a:t>
            </a:r>
            <a:r>
              <a:rPr lang="en-US" baseline="-25000" dirty="0"/>
              <a:t>n</a:t>
            </a:r>
            <a:r>
              <a:rPr lang="en-US" dirty="0"/>
              <a:t> are the eigenvalues of the Hamiltonian operator  Hˆ. This kind of association between eigenvalues and quantum-mechanical operators is quite general. Table 5.1 lists the operators that correspond to various observable quantities.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62200"/>
            <a:ext cx="8991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6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1981504" cy="369332"/>
          </a:xfrm>
          <a:prstGeom prst="rect">
            <a:avLst/>
          </a:prstGeom>
        </p:spPr>
        <p:txBody>
          <a:bodyPr wrap="none">
            <a:spAutoFit/>
          </a:bodyPr>
          <a:lstStyle/>
          <a:p>
            <a:r>
              <a:rPr lang="en-US" b="1" dirty="0"/>
              <a:t>PARTICLE IN A BOX</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57250"/>
            <a:ext cx="29241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867400" y="3613666"/>
            <a:ext cx="2885277" cy="369332"/>
          </a:xfrm>
          <a:prstGeom prst="rect">
            <a:avLst/>
          </a:prstGeom>
        </p:spPr>
        <p:txBody>
          <a:bodyPr wrap="none">
            <a:spAutoFit/>
          </a:bodyPr>
          <a:lstStyle/>
          <a:p>
            <a:r>
              <a:rPr lang="en-US" dirty="0"/>
              <a:t>FIG.5.1: An infinite potential.</a:t>
            </a:r>
          </a:p>
        </p:txBody>
      </p:sp>
      <p:sp>
        <p:nvSpPr>
          <p:cNvPr id="4" name="Rectangle 3"/>
          <p:cNvSpPr/>
          <p:nvPr/>
        </p:nvSpPr>
        <p:spPr>
          <a:xfrm>
            <a:off x="228600" y="1066800"/>
            <a:ext cx="4876800" cy="3416320"/>
          </a:xfrm>
          <a:prstGeom prst="rect">
            <a:avLst/>
          </a:prstGeom>
        </p:spPr>
        <p:txBody>
          <a:bodyPr wrap="square">
            <a:spAutoFit/>
          </a:bodyPr>
          <a:lstStyle/>
          <a:p>
            <a:pPr algn="just"/>
            <a:r>
              <a:rPr lang="en-US" dirty="0">
                <a:solidFill>
                  <a:srgbClr val="C00000"/>
                </a:solidFill>
              </a:rPr>
              <a:t>The simplest quantum- mechanical problem is that of a particle trapped in a box with infinitely hard walls. </a:t>
            </a:r>
            <a:r>
              <a:rPr lang="en-US" dirty="0">
                <a:solidFill>
                  <a:srgbClr val="00B050"/>
                </a:solidFill>
              </a:rPr>
              <a:t>Consider a particle that is restricted to traveling along the x axis between x = 0and x = L by infinitely hard walls. </a:t>
            </a:r>
            <a:r>
              <a:rPr lang="en-US" dirty="0">
                <a:solidFill>
                  <a:srgbClr val="7030A0"/>
                </a:solidFill>
              </a:rPr>
              <a:t>This situation can be described by the potential energy U that is infinite on both sides of the box and is a finite constant on the inside. </a:t>
            </a:r>
            <a:r>
              <a:rPr lang="en-US" dirty="0">
                <a:solidFill>
                  <a:srgbClr val="FF0000"/>
                </a:solidFill>
              </a:rPr>
              <a:t>Because the particle cannot have an infinite amount of energy, it cannot exist outside the box</a:t>
            </a:r>
            <a:r>
              <a:rPr lang="en-US" dirty="0">
                <a:solidFill>
                  <a:srgbClr val="002060"/>
                </a:solidFill>
              </a:rPr>
              <a:t>. Hence, the wave function 𝜓 is zero for x≤0 and x ¸ ≥ L. </a:t>
            </a:r>
            <a:r>
              <a:rPr lang="en-US" dirty="0"/>
              <a:t>We will calculate the steady-state wave function 𝜓 for the inside of the box.</a:t>
            </a:r>
          </a:p>
        </p:txBody>
      </p:sp>
    </p:spTree>
    <p:extLst>
      <p:ext uri="{BB962C8B-B14F-4D97-AF65-F5344CB8AC3E}">
        <p14:creationId xmlns:p14="http://schemas.microsoft.com/office/powerpoint/2010/main" val="3432822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646331"/>
          </a:xfrm>
          <a:prstGeom prst="rect">
            <a:avLst/>
          </a:prstGeom>
        </p:spPr>
        <p:txBody>
          <a:bodyPr wrap="square">
            <a:spAutoFit/>
          </a:bodyPr>
          <a:lstStyle/>
          <a:p>
            <a:r>
              <a:rPr lang="en-US" dirty="0">
                <a:solidFill>
                  <a:srgbClr val="C00000"/>
                </a:solidFill>
              </a:rPr>
              <a:t>Inside the box, U is a constant. For convenience, we take U = 0 for the inside of the box. Then, the steady- state Schrodinger equation (5-21) becomes</a:t>
            </a:r>
          </a:p>
        </p:txBody>
      </p:sp>
      <mc:AlternateContent xmlns:mc="http://schemas.openxmlformats.org/markup-compatibility/2006" xmlns:a14="http://schemas.microsoft.com/office/drawing/2010/main">
        <mc:Choice Requires="a14">
          <p:sp>
            <p:nvSpPr>
              <p:cNvPr id="3" name="Rectangle 2"/>
              <p:cNvSpPr/>
              <p:nvPr/>
            </p:nvSpPr>
            <p:spPr>
              <a:xfrm>
                <a:off x="1066800" y="1447800"/>
                <a:ext cx="60960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2</m:t>
                          </m:r>
                          <m:r>
                            <a:rPr lang="en-US" i="1">
                              <a:latin typeface="Cambria Math"/>
                            </a:rPr>
                            <m:t>𝑚</m:t>
                          </m:r>
                        </m:num>
                        <m:den>
                          <m:sSup>
                            <m:sSupPr>
                              <m:ctrlPr>
                                <a:rPr lang="en-US" i="1">
                                  <a:latin typeface="Cambria Math"/>
                                </a:rPr>
                              </m:ctrlPr>
                            </m:sSupPr>
                            <m:e>
                              <m:r>
                                <a:rPr lang="en-US" i="1">
                                  <a:latin typeface="Cambria Math"/>
                                </a:rPr>
                                <m:t>ħ</m:t>
                              </m:r>
                            </m:e>
                            <m:sup>
                              <m:r>
                                <a:rPr lang="en-US" i="1">
                                  <a:latin typeface="Cambria Math"/>
                                </a:rPr>
                                <m:t>2</m:t>
                              </m:r>
                            </m:sup>
                          </m:sSup>
                        </m:den>
                      </m:f>
                      <m:r>
                        <a:rPr lang="en-US" i="1">
                          <a:latin typeface="Cambria Math"/>
                        </a:rPr>
                        <m:t>𝐸</m:t>
                      </m:r>
                      <m:r>
                        <a:rPr lang="en-US" i="1">
                          <a:latin typeface="Cambria Math"/>
                        </a:rPr>
                        <m:t>𝜓</m:t>
                      </m:r>
                      <m:r>
                        <a:rPr lang="en-US" i="1">
                          <a:latin typeface="Cambria Math"/>
                        </a:rPr>
                        <m:t>=0                                                             (5−36)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66800" y="1447800"/>
                <a:ext cx="6096000" cy="72096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81000" y="2591431"/>
                <a:ext cx="8534400" cy="1078180"/>
              </a:xfrm>
              <a:prstGeom prst="rect">
                <a:avLst/>
              </a:prstGeom>
            </p:spPr>
            <p:txBody>
              <a:bodyPr wrap="square">
                <a:spAutoFit/>
              </a:bodyPr>
              <a:lstStyle/>
              <a:p>
                <a:pPr algn="just"/>
                <a:r>
                  <a:rPr lang="en-US" dirty="0"/>
                  <a:t>Since U = 0 there. (The total derivative d</a:t>
                </a:r>
                <a:r>
                  <a:rPr lang="en-US" baseline="30000" dirty="0"/>
                  <a:t>2</a:t>
                </a:r>
                <a:r>
                  <a:rPr lang="en-US" dirty="0"/>
                  <a:t>ѱ/dx</a:t>
                </a:r>
                <a:r>
                  <a:rPr lang="en-US" baseline="30000" dirty="0"/>
                  <a:t>2</a:t>
                </a:r>
                <a:r>
                  <a:rPr lang="en-US" dirty="0"/>
                  <a:t> is the same as the partial derivative  </a:t>
                </a:r>
                <a14:m>
                  <m:oMath xmlns:m="http://schemas.openxmlformats.org/officeDocument/2006/math">
                    <m:f>
                      <m:fPr>
                        <m:ctrlPr>
                          <a:rPr lang="en-US" i="1">
                            <a:latin typeface="Cambria Math"/>
                          </a:rPr>
                        </m:ctrlPr>
                      </m:fPr>
                      <m:num>
                        <m:sSup>
                          <m:sSupPr>
                            <m:ctrlPr>
                              <a:rPr lang="en-US" i="1">
                                <a:latin typeface="Cambria Math"/>
                              </a:rPr>
                            </m:ctrlPr>
                          </m:sSupPr>
                          <m:e>
                            <m:r>
                              <a:rPr lang="en-US">
                                <a:latin typeface="Cambria Math"/>
                              </a:rPr>
                              <m:t>𝜕</m:t>
                            </m:r>
                          </m:e>
                          <m:sup>
                            <m:r>
                              <a:rPr lang="en-US">
                                <a:latin typeface="Cambria Math"/>
                              </a:rPr>
                              <m:t>2</m:t>
                            </m:r>
                          </m:sup>
                        </m:sSup>
                        <m:r>
                          <a:rPr lang="en-US">
                            <a:latin typeface="Cambria Math"/>
                          </a:rPr>
                          <m:t>ѱ</m:t>
                        </m:r>
                      </m:num>
                      <m:den>
                        <m:sSup>
                          <m:sSupPr>
                            <m:ctrlPr>
                              <a:rPr lang="en-US" i="1">
                                <a:latin typeface="Cambria Math"/>
                              </a:rPr>
                            </m:ctrlPr>
                          </m:sSupPr>
                          <m:e>
                            <m:r>
                              <a:rPr lang="en-US">
                                <a:latin typeface="Cambria Math"/>
                              </a:rPr>
                              <m:t>𝜕</m:t>
                            </m:r>
                            <m:r>
                              <m:rPr>
                                <m:sty m:val="p"/>
                              </m:rPr>
                              <a:rPr lang="en-US">
                                <a:latin typeface="Cambria Math"/>
                              </a:rPr>
                              <m:t>x</m:t>
                            </m:r>
                          </m:e>
                          <m:sup>
                            <m:r>
                              <a:rPr lang="en-US">
                                <a:latin typeface="Cambria Math"/>
                              </a:rPr>
                              <m:t>2</m:t>
                            </m:r>
                          </m:sup>
                        </m:sSup>
                      </m:den>
                    </m:f>
                  </m:oMath>
                </a14:m>
                <a:r>
                  <a:rPr lang="en-US" dirty="0"/>
                  <a:t>  because ѱ is a function only of x in this problem. </a:t>
                </a:r>
                <a:r>
                  <a:rPr lang="en-US" dirty="0">
                    <a:solidFill>
                      <a:srgbClr val="C00000"/>
                    </a:solidFill>
                  </a:rPr>
                  <a:t>The general solution of the above equation is</a:t>
                </a:r>
              </a:p>
            </p:txBody>
          </p:sp>
        </mc:Choice>
        <mc:Fallback xmlns="">
          <p:sp>
            <p:nvSpPr>
              <p:cNvPr id="5" name="Rectangle 4"/>
              <p:cNvSpPr>
                <a:spLocks noRot="1" noChangeAspect="1" noMove="1" noResize="1" noEditPoints="1" noAdjustHandles="1" noChangeArrowheads="1" noChangeShapeType="1" noTextEdit="1"/>
              </p:cNvSpPr>
              <p:nvPr/>
            </p:nvSpPr>
            <p:spPr>
              <a:xfrm>
                <a:off x="381000" y="2591431"/>
                <a:ext cx="8534400" cy="1078180"/>
              </a:xfrm>
              <a:prstGeom prst="rect">
                <a:avLst/>
              </a:prstGeom>
              <a:blipFill rotWithShape="1">
                <a:blip r:embed="rId3"/>
                <a:stretch>
                  <a:fillRect l="-643" r="-571" b="-79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1000" y="4038600"/>
                <a:ext cx="8534400" cy="673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𝜓</m:t>
                      </m:r>
                      <m:r>
                        <a:rPr lang="en-US" i="1">
                          <a:latin typeface="Cambria Math"/>
                        </a:rPr>
                        <m:t>=</m:t>
                      </m:r>
                      <m:r>
                        <a:rPr lang="en-US" i="1">
                          <a:latin typeface="Cambria Math"/>
                        </a:rPr>
                        <m:t>𝐴</m:t>
                      </m:r>
                      <m:func>
                        <m:funcPr>
                          <m:ctrlPr>
                            <a:rPr lang="en-US" i="1">
                              <a:latin typeface="Cambria Math"/>
                            </a:rPr>
                          </m:ctrlPr>
                        </m:funcPr>
                        <m:fName>
                          <m:r>
                            <m:rPr>
                              <m:sty m:val="p"/>
                            </m:rPr>
                            <a:rPr lang="en-US">
                              <a:latin typeface="Cambria Math"/>
                            </a:rPr>
                            <m:t>sin</m:t>
                          </m:r>
                        </m:fName>
                        <m:e>
                          <m:f>
                            <m:fPr>
                              <m:ctrlPr>
                                <a:rPr lang="en-US" i="1">
                                  <a:latin typeface="Cambria Math"/>
                                </a:rPr>
                              </m:ctrlPr>
                            </m:fPr>
                            <m:num>
                              <m:rad>
                                <m:radPr>
                                  <m:degHide m:val="on"/>
                                  <m:ctrlPr>
                                    <a:rPr lang="en-US" i="1">
                                      <a:latin typeface="Cambria Math"/>
                                    </a:rPr>
                                  </m:ctrlPr>
                                </m:radPr>
                                <m:deg/>
                                <m:e>
                                  <m:r>
                                    <a:rPr lang="en-US" i="1">
                                      <a:latin typeface="Cambria Math"/>
                                    </a:rPr>
                                    <m:t>2</m:t>
                                  </m:r>
                                  <m:r>
                                    <a:rPr lang="en-US" i="1">
                                      <a:latin typeface="Cambria Math"/>
                                    </a:rPr>
                                    <m:t>𝑚𝐸</m:t>
                                  </m:r>
                                </m:e>
                              </m:rad>
                            </m:num>
                            <m:den>
                              <m:r>
                                <a:rPr lang="en-US" i="1">
                                  <a:latin typeface="Cambria Math"/>
                                </a:rPr>
                                <m:t>ħ</m:t>
                              </m:r>
                            </m:den>
                          </m:f>
                        </m:e>
                      </m:func>
                      <m:r>
                        <a:rPr lang="en-US" i="1">
                          <a:latin typeface="Cambria Math"/>
                        </a:rPr>
                        <m:t>𝑥</m:t>
                      </m:r>
                      <m:r>
                        <a:rPr lang="en-US" i="1">
                          <a:latin typeface="Cambria Math"/>
                        </a:rPr>
                        <m:t>+</m:t>
                      </m:r>
                      <m:r>
                        <a:rPr lang="en-US" i="1">
                          <a:latin typeface="Cambria Math"/>
                        </a:rPr>
                        <m:t>𝐵𝑐𝑜𝑠</m:t>
                      </m:r>
                      <m:f>
                        <m:fPr>
                          <m:ctrlPr>
                            <a:rPr lang="en-US" i="1">
                              <a:latin typeface="Cambria Math"/>
                            </a:rPr>
                          </m:ctrlPr>
                        </m:fPr>
                        <m:num>
                          <m:rad>
                            <m:radPr>
                              <m:degHide m:val="on"/>
                              <m:ctrlPr>
                                <a:rPr lang="en-US" i="1">
                                  <a:latin typeface="Cambria Math"/>
                                </a:rPr>
                              </m:ctrlPr>
                            </m:radPr>
                            <m:deg/>
                            <m:e>
                              <m:r>
                                <a:rPr lang="en-US" i="1">
                                  <a:latin typeface="Cambria Math"/>
                                </a:rPr>
                                <m:t>2</m:t>
                              </m:r>
                              <m:r>
                                <a:rPr lang="en-US" i="1">
                                  <a:latin typeface="Cambria Math"/>
                                </a:rPr>
                                <m:t>𝑚𝐸</m:t>
                              </m:r>
                            </m:e>
                          </m:rad>
                        </m:num>
                        <m:den>
                          <m:r>
                            <a:rPr lang="en-US" i="1">
                              <a:latin typeface="Cambria Math"/>
                            </a:rPr>
                            <m:t>ħ</m:t>
                          </m:r>
                        </m:den>
                      </m:f>
                      <m:r>
                        <a:rPr lang="en-US" i="1">
                          <a:latin typeface="Cambria Math"/>
                        </a:rPr>
                        <m:t>𝑥</m:t>
                      </m:r>
                      <m:r>
                        <a:rPr lang="en-US" i="1">
                          <a:latin typeface="Cambria Math"/>
                        </a:rPr>
                        <m:t>                                             (5−37)</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81000" y="4038600"/>
                <a:ext cx="8534400" cy="673261"/>
              </a:xfrm>
              <a:prstGeom prst="rect">
                <a:avLst/>
              </a:prstGeom>
              <a:blipFill rotWithShape="1">
                <a:blip r:embed="rId4"/>
                <a:stretch>
                  <a:fillRect/>
                </a:stretch>
              </a:blipFill>
            </p:spPr>
            <p:txBody>
              <a:bodyPr/>
              <a:lstStyle/>
              <a:p>
                <a:r>
                  <a:rPr lang="en-US">
                    <a:noFill/>
                  </a:rPr>
                  <a:t> </a:t>
                </a:r>
              </a:p>
            </p:txBody>
          </p:sp>
        </mc:Fallback>
      </mc:AlternateContent>
      <p:sp>
        <p:nvSpPr>
          <p:cNvPr id="7" name="Rectangle 6"/>
          <p:cNvSpPr/>
          <p:nvPr/>
        </p:nvSpPr>
        <p:spPr>
          <a:xfrm>
            <a:off x="1295400" y="5334000"/>
            <a:ext cx="4520661" cy="369332"/>
          </a:xfrm>
          <a:prstGeom prst="rect">
            <a:avLst/>
          </a:prstGeom>
        </p:spPr>
        <p:txBody>
          <a:bodyPr wrap="none">
            <a:spAutoFit/>
          </a:bodyPr>
          <a:lstStyle/>
          <a:p>
            <a:r>
              <a:rPr lang="en-US" dirty="0"/>
              <a:t>Here, A and B are coefficients to be evaluated.</a:t>
            </a:r>
          </a:p>
        </p:txBody>
      </p:sp>
    </p:spTree>
    <p:extLst>
      <p:ext uri="{BB962C8B-B14F-4D97-AF65-F5344CB8AC3E}">
        <p14:creationId xmlns:p14="http://schemas.microsoft.com/office/powerpoint/2010/main" val="3315510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854" y="228600"/>
                <a:ext cx="9053945" cy="813492"/>
              </a:xfrm>
              <a:prstGeom prst="rect">
                <a:avLst/>
              </a:prstGeom>
            </p:spPr>
            <p:txBody>
              <a:bodyPr wrap="square">
                <a:spAutoFit/>
              </a:bodyPr>
              <a:lstStyle/>
              <a:p>
                <a:r>
                  <a:rPr lang="en-US" dirty="0"/>
                  <a:t>The boundary conditions are 𝜓 (0)=0 and 𝜓(L) = 0. From 𝜓 (0) = 0, sin 0 = 0 and </a:t>
                </a:r>
                <a:r>
                  <a:rPr lang="en-US" dirty="0" err="1"/>
                  <a:t>cos</a:t>
                </a:r>
                <a:r>
                  <a:rPr lang="en-US" dirty="0"/>
                  <a:t> 0 =1,we find B = 0. The condition 𝜓 (L)= 0 will be satisfied if sin   </a:t>
                </a:r>
                <a14:m>
                  <m:oMath xmlns:m="http://schemas.openxmlformats.org/officeDocument/2006/math">
                    <m:f>
                      <m:fPr>
                        <m:ctrlPr>
                          <a:rPr lang="en-US" i="1">
                            <a:latin typeface="Cambria Math"/>
                          </a:rPr>
                        </m:ctrlPr>
                      </m:fPr>
                      <m:num>
                        <m:rad>
                          <m:radPr>
                            <m:degHide m:val="on"/>
                            <m:ctrlPr>
                              <a:rPr lang="en-US" i="1">
                                <a:latin typeface="Cambria Math"/>
                              </a:rPr>
                            </m:ctrlPr>
                          </m:radPr>
                          <m:deg/>
                          <m:e>
                            <m:r>
                              <a:rPr lang="en-US" i="1">
                                <a:latin typeface="Cambria Math"/>
                              </a:rPr>
                              <m:t>2</m:t>
                            </m:r>
                            <m:r>
                              <a:rPr lang="en-US" i="1">
                                <a:latin typeface="Cambria Math"/>
                              </a:rPr>
                              <m:t>𝑚𝐸</m:t>
                            </m:r>
                          </m:e>
                        </m:rad>
                      </m:num>
                      <m:den>
                        <m:r>
                          <a:rPr lang="en-US" i="1">
                            <a:latin typeface="Cambria Math"/>
                          </a:rPr>
                          <m:t>ħ</m:t>
                        </m:r>
                      </m:den>
                    </m:f>
                    <m:r>
                      <a:rPr lang="en-US" i="1">
                        <a:latin typeface="Cambria Math"/>
                      </a:rPr>
                      <m:t>=0</m:t>
                    </m:r>
                  </m:oMath>
                </a14:m>
                <a:r>
                  <a:rPr lang="en-US" dirty="0"/>
                  <a:t>, that is, if</a:t>
                </a:r>
              </a:p>
            </p:txBody>
          </p:sp>
        </mc:Choice>
        <mc:Fallback xmlns="">
          <p:sp>
            <p:nvSpPr>
              <p:cNvPr id="2" name="Rectangle 1"/>
              <p:cNvSpPr>
                <a:spLocks noRot="1" noChangeAspect="1" noMove="1" noResize="1" noEditPoints="1" noAdjustHandles="1" noChangeArrowheads="1" noChangeShapeType="1" noTextEdit="1"/>
              </p:cNvSpPr>
              <p:nvPr/>
            </p:nvSpPr>
            <p:spPr>
              <a:xfrm>
                <a:off x="13854" y="228600"/>
                <a:ext cx="9053945" cy="813492"/>
              </a:xfrm>
              <a:prstGeom prst="rect">
                <a:avLst/>
              </a:prstGeom>
              <a:blipFill rotWithShape="1">
                <a:blip r:embed="rId2"/>
                <a:stretch>
                  <a:fillRect l="-539" t="-5263" b="-3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57200" y="1524000"/>
                <a:ext cx="8458200" cy="6741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ad>
                            <m:radPr>
                              <m:degHide m:val="on"/>
                              <m:ctrlPr>
                                <a:rPr lang="en-US" i="1">
                                  <a:latin typeface="Cambria Math"/>
                                </a:rPr>
                              </m:ctrlPr>
                            </m:radPr>
                            <m:deg/>
                            <m:e>
                              <m:r>
                                <a:rPr lang="en-US">
                                  <a:latin typeface="Cambria Math"/>
                                </a:rPr>
                                <m:t>2</m:t>
                              </m:r>
                              <m:r>
                                <m:rPr>
                                  <m:sty m:val="p"/>
                                </m:rPr>
                                <a:rPr lang="en-US">
                                  <a:latin typeface="Cambria Math"/>
                                </a:rPr>
                                <m:t>mE</m:t>
                              </m:r>
                            </m:e>
                          </m:rad>
                        </m:num>
                        <m:den>
                          <m:r>
                            <a:rPr lang="en-US">
                              <a:latin typeface="Cambria Math"/>
                            </a:rPr>
                            <m:t>ħ</m:t>
                          </m:r>
                        </m:den>
                      </m:f>
                      <m:r>
                        <a:rPr lang="en-US" i="1">
                          <a:latin typeface="Cambria Math"/>
                        </a:rPr>
                        <m:t>𝑙</m:t>
                      </m:r>
                      <m:r>
                        <a:rPr lang="en-US">
                          <a:latin typeface="Cambria Math"/>
                        </a:rPr>
                        <m:t>=</m:t>
                      </m:r>
                      <m:r>
                        <m:rPr>
                          <m:sty m:val="p"/>
                        </m:rPr>
                        <a:rPr lang="en-US">
                          <a:latin typeface="Cambria Math"/>
                        </a:rPr>
                        <m:t>nπ</m:t>
                      </m:r>
                      <m:r>
                        <a:rPr lang="en-US">
                          <a:latin typeface="Cambria Math"/>
                        </a:rPr>
                        <m:t>,                      </m:t>
                      </m:r>
                      <m:r>
                        <m:rPr>
                          <m:sty m:val="p"/>
                        </m:rPr>
                        <a:rPr lang="en-US">
                          <a:latin typeface="Cambria Math"/>
                        </a:rPr>
                        <m:t>with</m:t>
                      </m:r>
                      <m:r>
                        <a:rPr lang="en-US">
                          <a:latin typeface="Cambria Math"/>
                        </a:rPr>
                        <m:t>  </m:t>
                      </m:r>
                      <m:r>
                        <m:rPr>
                          <m:sty m:val="p"/>
                        </m:rPr>
                        <a:rPr lang="en-US">
                          <a:latin typeface="Cambria Math"/>
                        </a:rPr>
                        <m:t>n</m:t>
                      </m:r>
                      <m:r>
                        <a:rPr lang="en-US">
                          <a:latin typeface="Cambria Math"/>
                        </a:rPr>
                        <m:t>=1,2,3…                                  (5</m:t>
                      </m:r>
                      <m:r>
                        <a:rPr lang="en-US" i="1">
                          <a:latin typeface="Cambria Math"/>
                        </a:rPr>
                        <m:t>−</m:t>
                      </m:r>
                      <m:r>
                        <a:rPr lang="en-US">
                          <a:latin typeface="Cambria Math"/>
                        </a:rPr>
                        <m:t>38)</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57200" y="1524000"/>
                <a:ext cx="8458200" cy="674159"/>
              </a:xfrm>
              <a:prstGeom prst="rect">
                <a:avLst/>
              </a:prstGeom>
              <a:blipFill rotWithShape="1">
                <a:blip r:embed="rId3"/>
                <a:stretch>
                  <a:fillRect/>
                </a:stretch>
              </a:blipFill>
            </p:spPr>
            <p:txBody>
              <a:bodyPr/>
              <a:lstStyle/>
              <a:p>
                <a:r>
                  <a:rPr lang="en-US">
                    <a:noFill/>
                  </a:rPr>
                  <a:t> </a:t>
                </a:r>
              </a:p>
            </p:txBody>
          </p:sp>
        </mc:Fallback>
      </mc:AlternateContent>
      <p:sp>
        <p:nvSpPr>
          <p:cNvPr id="4" name="Rectangle 3"/>
          <p:cNvSpPr/>
          <p:nvPr/>
        </p:nvSpPr>
        <p:spPr>
          <a:xfrm>
            <a:off x="609600" y="2667000"/>
            <a:ext cx="6248400" cy="369332"/>
          </a:xfrm>
          <a:prstGeom prst="rect">
            <a:avLst/>
          </a:prstGeom>
        </p:spPr>
        <p:txBody>
          <a:bodyPr wrap="square">
            <a:spAutoFit/>
          </a:bodyPr>
          <a:lstStyle/>
          <a:p>
            <a:r>
              <a:rPr lang="en-US" dirty="0"/>
              <a:t>Hence, the energy of the particle can have only certain values</a:t>
            </a:r>
          </a:p>
        </p:txBody>
      </p:sp>
      <mc:AlternateContent xmlns:mc="http://schemas.openxmlformats.org/markup-compatibility/2006" xmlns:a14="http://schemas.microsoft.com/office/drawing/2010/main">
        <mc:Choice Requires="a14">
          <p:sp>
            <p:nvSpPr>
              <p:cNvPr id="5" name="Rectangle 4"/>
              <p:cNvSpPr/>
              <p:nvPr/>
            </p:nvSpPr>
            <p:spPr>
              <a:xfrm>
                <a:off x="304800" y="3471508"/>
                <a:ext cx="8382000" cy="7194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𝑝𝑎𝑟𝑡𝑖𝑐𝑙𝑒</m:t>
                      </m:r>
                      <m:r>
                        <a:rPr lang="en-US" i="1">
                          <a:latin typeface="Cambria Math"/>
                        </a:rPr>
                        <m:t> </m:t>
                      </m:r>
                      <m:r>
                        <a:rPr lang="en-US" i="1">
                          <a:latin typeface="Cambria Math"/>
                        </a:rPr>
                        <m:t>𝑖𝑛</m:t>
                      </m:r>
                      <m:r>
                        <a:rPr lang="en-US" i="1">
                          <a:latin typeface="Cambria Math"/>
                        </a:rPr>
                        <m:t> </m:t>
                      </m:r>
                      <m:r>
                        <a:rPr lang="en-US" i="1">
                          <a:latin typeface="Cambria Math"/>
                        </a:rPr>
                        <m:t>𝑎</m:t>
                      </m:r>
                      <m:r>
                        <a:rPr lang="en-US" i="1">
                          <a:latin typeface="Cambria Math"/>
                        </a:rPr>
                        <m:t> </m:t>
                      </m:r>
                      <m:r>
                        <a:rPr lang="en-US" i="1">
                          <a:latin typeface="Cambria Math"/>
                        </a:rPr>
                        <m:t>𝑏𝑜𝑥</m:t>
                      </m:r>
                      <m:r>
                        <a:rPr lang="en-US" i="1">
                          <a:latin typeface="Cambria Math"/>
                        </a:rPr>
                        <m:t>          </m:t>
                      </m:r>
                      <m:sSub>
                        <m:sSubPr>
                          <m:ctrlPr>
                            <a:rPr lang="en-US" i="1">
                              <a:latin typeface="Cambria Math"/>
                            </a:rPr>
                          </m:ctrlPr>
                        </m:sSubPr>
                        <m:e>
                          <m:r>
                            <a:rPr lang="en-US" i="1">
                              <a:latin typeface="Cambria Math"/>
                            </a:rPr>
                            <m:t>𝐸</m:t>
                          </m:r>
                        </m:e>
                        <m:sub>
                          <m:r>
                            <a:rPr lang="en-US" i="1">
                              <a:latin typeface="Cambria Math"/>
                            </a:rPr>
                            <m:t>𝑛</m:t>
                          </m:r>
                        </m:sub>
                      </m:sSub>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𝑛</m:t>
                              </m:r>
                            </m:e>
                            <m:sup>
                              <m:r>
                                <a:rPr lang="en-US" i="1">
                                  <a:latin typeface="Cambria Math"/>
                                </a:rPr>
                                <m:t>2</m:t>
                              </m:r>
                            </m:sup>
                          </m:sSup>
                          <m:sSup>
                            <m:sSupPr>
                              <m:ctrlPr>
                                <a:rPr lang="en-US" i="1">
                                  <a:latin typeface="Cambria Math"/>
                                </a:rPr>
                              </m:ctrlPr>
                            </m:sSupPr>
                            <m:e>
                              <m:r>
                                <a:rPr lang="en-US" i="1">
                                  <a:latin typeface="Cambria Math"/>
                                </a:rPr>
                                <m:t>𝜋</m:t>
                              </m:r>
                            </m:e>
                            <m:sup>
                              <m:r>
                                <a:rPr lang="en-US" i="1">
                                  <a:latin typeface="Cambria Math"/>
                                </a:rPr>
                                <m:t>2</m:t>
                              </m:r>
                            </m:sup>
                          </m:sSup>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sSup>
                            <m:sSupPr>
                              <m:ctrlPr>
                                <a:rPr lang="en-US" i="1">
                                  <a:latin typeface="Cambria Math"/>
                                </a:rPr>
                              </m:ctrlPr>
                            </m:sSupPr>
                            <m:e>
                              <m:r>
                                <a:rPr lang="en-US" i="1">
                                  <a:latin typeface="Cambria Math"/>
                                </a:rPr>
                                <m:t>𝑙</m:t>
                              </m:r>
                            </m:e>
                            <m:sup>
                              <m:r>
                                <a:rPr lang="en-US" i="1">
                                  <a:latin typeface="Cambria Math"/>
                                </a:rPr>
                                <m:t>2</m:t>
                              </m:r>
                            </m:sup>
                          </m:sSup>
                        </m:den>
                      </m:f>
                      <m:r>
                        <a:rPr lang="en-US" i="1">
                          <a:latin typeface="Cambria Math"/>
                        </a:rPr>
                        <m:t>             </m:t>
                      </m:r>
                      <m:r>
                        <a:rPr lang="en-US" i="1">
                          <a:latin typeface="Cambria Math"/>
                        </a:rPr>
                        <m:t>𝑛</m:t>
                      </m:r>
                      <m:r>
                        <a:rPr lang="en-US" i="1">
                          <a:latin typeface="Cambria Math"/>
                        </a:rPr>
                        <m:t>=1,2,3,……..                        (5−39)</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04800" y="3471508"/>
                <a:ext cx="8382000" cy="719492"/>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457200" y="4611469"/>
            <a:ext cx="8382000" cy="646331"/>
          </a:xfrm>
          <a:prstGeom prst="rect">
            <a:avLst/>
          </a:prstGeom>
        </p:spPr>
        <p:txBody>
          <a:bodyPr wrap="square">
            <a:spAutoFit/>
          </a:bodyPr>
          <a:lstStyle/>
          <a:p>
            <a:r>
              <a:rPr lang="en-US" dirty="0">
                <a:solidFill>
                  <a:srgbClr val="C00000"/>
                </a:solidFill>
              </a:rPr>
              <a:t>The above values are the Eigen energies of the particle. They constitute the </a:t>
            </a:r>
            <a:r>
              <a:rPr lang="en-US" b="1" dirty="0">
                <a:solidFill>
                  <a:srgbClr val="C00000"/>
                </a:solidFill>
              </a:rPr>
              <a:t>energy levels</a:t>
            </a:r>
            <a:r>
              <a:rPr lang="en-US" dirty="0">
                <a:solidFill>
                  <a:srgbClr val="C00000"/>
                </a:solidFill>
              </a:rPr>
              <a:t> of the particle.</a:t>
            </a:r>
          </a:p>
        </p:txBody>
      </p:sp>
    </p:spTree>
    <p:extLst>
      <p:ext uri="{BB962C8B-B14F-4D97-AF65-F5344CB8AC3E}">
        <p14:creationId xmlns:p14="http://schemas.microsoft.com/office/powerpoint/2010/main" val="619259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3564694" cy="369332"/>
          </a:xfrm>
          <a:prstGeom prst="rect">
            <a:avLst/>
          </a:prstGeom>
        </p:spPr>
        <p:txBody>
          <a:bodyPr wrap="none">
            <a:spAutoFit/>
          </a:bodyPr>
          <a:lstStyle/>
          <a:p>
            <a:r>
              <a:rPr lang="en-US" b="1" dirty="0"/>
              <a:t>Wave function of a particle in a box</a:t>
            </a:r>
            <a:endParaRPr lang="en-US" dirty="0"/>
          </a:p>
        </p:txBody>
      </p:sp>
      <p:sp>
        <p:nvSpPr>
          <p:cNvPr id="3" name="Rectangle 2"/>
          <p:cNvSpPr/>
          <p:nvPr/>
        </p:nvSpPr>
        <p:spPr>
          <a:xfrm>
            <a:off x="228600" y="990600"/>
            <a:ext cx="5943600" cy="369332"/>
          </a:xfrm>
          <a:prstGeom prst="rect">
            <a:avLst/>
          </a:prstGeom>
        </p:spPr>
        <p:txBody>
          <a:bodyPr wrap="square">
            <a:spAutoFit/>
          </a:bodyPr>
          <a:lstStyle/>
          <a:p>
            <a:r>
              <a:rPr lang="en-US" dirty="0"/>
              <a:t>Since B = 0, the wave function of the particle inside a box is</a:t>
            </a:r>
          </a:p>
        </p:txBody>
      </p:sp>
      <mc:AlternateContent xmlns:mc="http://schemas.openxmlformats.org/markup-compatibility/2006" xmlns:a14="http://schemas.microsoft.com/office/drawing/2010/main">
        <mc:Choice Requires="a14">
          <p:sp>
            <p:nvSpPr>
              <p:cNvPr id="4" name="Rectangle 3"/>
              <p:cNvSpPr/>
              <p:nvPr/>
            </p:nvSpPr>
            <p:spPr>
              <a:xfrm>
                <a:off x="249382" y="1752600"/>
                <a:ext cx="6400800" cy="6848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𝜓</m:t>
                          </m:r>
                        </m:e>
                        <m:sub>
                          <m:r>
                            <a:rPr lang="en-US" i="1">
                              <a:latin typeface="Cambria Math"/>
                            </a:rPr>
                            <m:t>𝑛</m:t>
                          </m:r>
                        </m:sub>
                      </m:sSub>
                      <m:r>
                        <a:rPr lang="en-US" i="1">
                          <a:latin typeface="Cambria Math"/>
                        </a:rPr>
                        <m:t>=</m:t>
                      </m:r>
                      <m:r>
                        <a:rPr lang="en-US" i="1">
                          <a:latin typeface="Cambria Math"/>
                        </a:rPr>
                        <m:t>𝐴</m:t>
                      </m:r>
                      <m:func>
                        <m:funcPr>
                          <m:ctrlPr>
                            <a:rPr lang="en-US" i="1">
                              <a:latin typeface="Cambria Math"/>
                            </a:rPr>
                          </m:ctrlPr>
                        </m:funcPr>
                        <m:fName>
                          <m:r>
                            <m:rPr>
                              <m:sty m:val="p"/>
                            </m:rPr>
                            <a:rPr lang="en-US">
                              <a:latin typeface="Cambria Math"/>
                            </a:rPr>
                            <m:t>sin</m:t>
                          </m:r>
                        </m:fName>
                        <m:e>
                          <m:f>
                            <m:fPr>
                              <m:ctrlPr>
                                <a:rPr lang="en-US" i="1">
                                  <a:latin typeface="Cambria Math"/>
                                </a:rPr>
                              </m:ctrlPr>
                            </m:fPr>
                            <m:num>
                              <m:rad>
                                <m:radPr>
                                  <m:degHide m:val="on"/>
                                  <m:ctrlPr>
                                    <a:rPr lang="en-US" i="1">
                                      <a:latin typeface="Cambria Math"/>
                                    </a:rPr>
                                  </m:ctrlPr>
                                </m:radPr>
                                <m:deg/>
                                <m:e>
                                  <m:r>
                                    <a:rPr lang="en-US" i="1">
                                      <a:latin typeface="Cambria Math"/>
                                    </a:rPr>
                                    <m:t>2</m:t>
                                  </m:r>
                                  <m:r>
                                    <a:rPr lang="en-US" i="1">
                                      <a:latin typeface="Cambria Math"/>
                                    </a:rPr>
                                    <m:t>𝑚</m:t>
                                  </m:r>
                                  <m:sSub>
                                    <m:sSubPr>
                                      <m:ctrlPr>
                                        <a:rPr lang="en-US" i="1">
                                          <a:latin typeface="Cambria Math"/>
                                        </a:rPr>
                                      </m:ctrlPr>
                                    </m:sSubPr>
                                    <m:e>
                                      <m:r>
                                        <a:rPr lang="en-US" i="1">
                                          <a:latin typeface="Cambria Math"/>
                                        </a:rPr>
                                        <m:t>𝐸</m:t>
                                      </m:r>
                                    </m:e>
                                    <m:sub>
                                      <m:r>
                                        <a:rPr lang="en-US" i="1">
                                          <a:latin typeface="Cambria Math"/>
                                        </a:rPr>
                                        <m:t>𝑛</m:t>
                                      </m:r>
                                    </m:sub>
                                  </m:sSub>
                                </m:e>
                              </m:rad>
                            </m:num>
                            <m:den>
                              <m:r>
                                <a:rPr lang="en-US" i="1">
                                  <a:latin typeface="Cambria Math"/>
                                </a:rPr>
                                <m:t>ħ</m:t>
                              </m:r>
                            </m:den>
                          </m:f>
                        </m:e>
                      </m:func>
                      <m:r>
                        <a:rPr lang="en-US" i="1">
                          <a:latin typeface="Cambria Math"/>
                        </a:rPr>
                        <m:t>𝑥</m:t>
                      </m:r>
                      <m:r>
                        <a:rPr lang="en-US" i="1">
                          <a:latin typeface="Cambria Math"/>
                        </a:rPr>
                        <m:t>                                              (5−40)</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49382" y="1752600"/>
                <a:ext cx="6400800" cy="684867"/>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270164" y="2875002"/>
            <a:ext cx="2984407" cy="369332"/>
          </a:xfrm>
          <a:prstGeom prst="rect">
            <a:avLst/>
          </a:prstGeom>
        </p:spPr>
        <p:txBody>
          <a:bodyPr wrap="none">
            <a:spAutoFit/>
          </a:bodyPr>
          <a:lstStyle/>
          <a:p>
            <a:r>
              <a:rPr lang="en-US" dirty="0"/>
              <a:t>Using Eq.(5-39) for E</a:t>
            </a:r>
            <a:r>
              <a:rPr lang="en-US" baseline="-25000" dirty="0"/>
              <a:t>n</a:t>
            </a:r>
            <a:r>
              <a:rPr lang="en-US" dirty="0"/>
              <a:t>, we find</a:t>
            </a:r>
          </a:p>
        </p:txBody>
      </p:sp>
      <mc:AlternateContent xmlns:mc="http://schemas.openxmlformats.org/markup-compatibility/2006" xmlns:a14="http://schemas.microsoft.com/office/drawing/2010/main">
        <mc:Choice Requires="a14">
          <p:sp>
            <p:nvSpPr>
              <p:cNvPr id="6" name="Rectangle 5"/>
              <p:cNvSpPr/>
              <p:nvPr/>
            </p:nvSpPr>
            <p:spPr>
              <a:xfrm>
                <a:off x="609600" y="3626102"/>
                <a:ext cx="6158345" cy="5648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𝜓</m:t>
                          </m:r>
                        </m:e>
                        <m:sub>
                          <m:r>
                            <a:rPr lang="en-US" i="1">
                              <a:latin typeface="Cambria Math"/>
                            </a:rPr>
                            <m:t>𝑛</m:t>
                          </m:r>
                        </m:sub>
                      </m:sSub>
                      <m:r>
                        <a:rPr lang="en-US" i="1">
                          <a:latin typeface="Cambria Math"/>
                        </a:rPr>
                        <m:t>=</m:t>
                      </m:r>
                      <m:r>
                        <a:rPr lang="en-US" i="1">
                          <a:latin typeface="Cambria Math"/>
                        </a:rPr>
                        <m:t>𝐴</m:t>
                      </m:r>
                      <m:func>
                        <m:funcPr>
                          <m:ctrlPr>
                            <a:rPr lang="en-US" i="1">
                              <a:latin typeface="Cambria Math"/>
                            </a:rPr>
                          </m:ctrlPr>
                        </m:funcPr>
                        <m:fName>
                          <m:r>
                            <m:rPr>
                              <m:sty m:val="p"/>
                            </m:rPr>
                            <a:rPr lang="en-US">
                              <a:latin typeface="Cambria Math"/>
                            </a:rPr>
                            <m:t>sin</m:t>
                          </m:r>
                        </m:fName>
                        <m:e>
                          <m:f>
                            <m:fPr>
                              <m:ctrlPr>
                                <a:rPr lang="en-US" i="1">
                                  <a:latin typeface="Cambria Math"/>
                                </a:rPr>
                              </m:ctrlPr>
                            </m:fPr>
                            <m:num>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func>
                      <m:r>
                        <a:rPr lang="en-US" i="1">
                          <a:latin typeface="Cambria Math"/>
                        </a:rPr>
                        <m:t>                                                      (5−41)</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09600" y="3626102"/>
                <a:ext cx="6158345" cy="564898"/>
              </a:xfrm>
              <a:prstGeom prst="rect">
                <a:avLst/>
              </a:prstGeom>
              <a:blipFill rotWithShape="1">
                <a:blip r:embed="rId3"/>
                <a:stretch>
                  <a:fillRect/>
                </a:stretch>
              </a:blipFill>
            </p:spPr>
            <p:txBody>
              <a:bodyPr/>
              <a:lstStyle/>
              <a:p>
                <a:r>
                  <a:rPr lang="en-US">
                    <a:noFill/>
                  </a:rPr>
                  <a:t> </a:t>
                </a:r>
              </a:p>
            </p:txBody>
          </p:sp>
        </mc:Fallback>
      </mc:AlternateContent>
      <p:sp>
        <p:nvSpPr>
          <p:cNvPr id="7" name="Rectangle 6"/>
          <p:cNvSpPr/>
          <p:nvPr/>
        </p:nvSpPr>
        <p:spPr>
          <a:xfrm>
            <a:off x="270164" y="4618672"/>
            <a:ext cx="8645236" cy="1477328"/>
          </a:xfrm>
          <a:prstGeom prst="rect">
            <a:avLst/>
          </a:prstGeom>
        </p:spPr>
        <p:txBody>
          <a:bodyPr wrap="square">
            <a:spAutoFit/>
          </a:bodyPr>
          <a:lstStyle/>
          <a:p>
            <a:pPr algn="just"/>
            <a:r>
              <a:rPr lang="en-US" dirty="0">
                <a:solidFill>
                  <a:srgbClr val="FF0000"/>
                </a:solidFill>
              </a:rPr>
              <a:t>It is easy to verify that the above wave function satisfies the steady- state Schrodinger equation </a:t>
            </a:r>
            <a:r>
              <a:rPr lang="en-US" dirty="0"/>
              <a:t>and the boundary conditions 𝜓(0)= 𝜓(L)= 0. Note that Eq.(5-41) is valid only for 0 ≤ x ≥ L. Outside the box, we have  𝜓</a:t>
            </a:r>
            <a:r>
              <a:rPr lang="en-US" baseline="-25000" dirty="0"/>
              <a:t>n</a:t>
            </a:r>
            <a:r>
              <a:rPr lang="en-US" dirty="0"/>
              <a:t> = 0. We also note that the spatial derivative 𝜓</a:t>
            </a:r>
            <a:r>
              <a:rPr lang="en-US" baseline="-25000" dirty="0"/>
              <a:t>n</a:t>
            </a:r>
            <a:r>
              <a:rPr lang="en-US" dirty="0"/>
              <a:t>´ of the wave function (5-41) is not continuous at x =0 as well as at x = L. </a:t>
            </a:r>
            <a:r>
              <a:rPr lang="en-US" dirty="0">
                <a:solidFill>
                  <a:srgbClr val="C00000"/>
                </a:solidFill>
              </a:rPr>
              <a:t>The reason is that the box </a:t>
            </a:r>
            <a:r>
              <a:rPr lang="en-US" dirty="0" smtClean="0">
                <a:solidFill>
                  <a:srgbClr val="C00000"/>
                </a:solidFill>
              </a:rPr>
              <a:t>with infinitely </a:t>
            </a:r>
            <a:r>
              <a:rPr lang="en-US" dirty="0">
                <a:solidFill>
                  <a:srgbClr val="C00000"/>
                </a:solidFill>
              </a:rPr>
              <a:t>hard walls is just an approximate model, not a realistic situation.</a:t>
            </a:r>
          </a:p>
        </p:txBody>
      </p:sp>
    </p:spTree>
    <p:extLst>
      <p:ext uri="{BB962C8B-B14F-4D97-AF65-F5344CB8AC3E}">
        <p14:creationId xmlns:p14="http://schemas.microsoft.com/office/powerpoint/2010/main" val="221123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369332"/>
          </a:xfrm>
          <a:prstGeom prst="rect">
            <a:avLst/>
          </a:prstGeom>
        </p:spPr>
        <p:txBody>
          <a:bodyPr wrap="square">
            <a:spAutoFit/>
          </a:bodyPr>
          <a:lstStyle/>
          <a:p>
            <a:r>
              <a:rPr lang="en-US" dirty="0"/>
              <a:t>To find the constant A, we calculate the integral of |Ψ</a:t>
            </a:r>
            <a:r>
              <a:rPr lang="en-US" baseline="-25000" dirty="0"/>
              <a:t>n</a:t>
            </a:r>
            <a:r>
              <a:rPr lang="en-US" dirty="0"/>
              <a:t>|</a:t>
            </a:r>
            <a:r>
              <a:rPr lang="en-US" baseline="30000" dirty="0"/>
              <a:t>2</a:t>
            </a:r>
            <a:r>
              <a:rPr lang="en-US" dirty="0"/>
              <a:t> from x = -∞ to x =+∞. We find</a:t>
            </a:r>
          </a:p>
        </p:txBody>
      </p:sp>
      <mc:AlternateContent xmlns:mc="http://schemas.openxmlformats.org/markup-compatibility/2006" xmlns:a14="http://schemas.microsoft.com/office/drawing/2010/main">
        <mc:Choice Requires="a14">
          <p:sp>
            <p:nvSpPr>
              <p:cNvPr id="3" name="Rectangle 2"/>
              <p:cNvSpPr/>
              <p:nvPr/>
            </p:nvSpPr>
            <p:spPr>
              <a:xfrm>
                <a:off x="228600" y="1063536"/>
                <a:ext cx="8610600" cy="13748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smtClean="0">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d>
                                <m:dPr>
                                  <m:begChr m:val="|"/>
                                  <m:endChr m:val="|"/>
                                  <m:ctrlPr>
                                    <a:rPr lang="en-US" i="1">
                                      <a:latin typeface="Cambria Math"/>
                                    </a:rPr>
                                  </m:ctrlPr>
                                </m:dPr>
                                <m:e>
                                  <m:r>
                                    <a:rPr lang="en-US" i="1">
                                      <a:latin typeface="Cambria Math"/>
                                    </a:rPr>
                                    <m:t>𝛹</m:t>
                                  </m:r>
                                </m:e>
                              </m:d>
                            </m:e>
                            <m:sup>
                              <m:r>
                                <a:rPr lang="en-US" i="1">
                                  <a:latin typeface="Cambria Math"/>
                                </a:rPr>
                                <m:t>2</m:t>
                              </m:r>
                            </m:sup>
                          </m:sSup>
                        </m:e>
                      </m:nary>
                      <m:r>
                        <a:rPr lang="en-US" i="1">
                          <a:latin typeface="Cambria Math"/>
                        </a:rPr>
                        <m:t>𝑑𝑥</m:t>
                      </m:r>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𝐿</m:t>
                          </m:r>
                        </m:sup>
                        <m:e>
                          <m:sSup>
                            <m:sSupPr>
                              <m:ctrlPr>
                                <a:rPr lang="en-US" i="1">
                                  <a:latin typeface="Cambria Math"/>
                                </a:rPr>
                              </m:ctrlPr>
                            </m:sSupPr>
                            <m:e>
                              <m:d>
                                <m:dPr>
                                  <m:begChr m:val="|"/>
                                  <m:endChr m:val="|"/>
                                  <m:ctrlPr>
                                    <a:rPr lang="en-US" i="1">
                                      <a:latin typeface="Cambria Math"/>
                                    </a:rPr>
                                  </m:ctrlPr>
                                </m:dPr>
                                <m:e>
                                  <m:r>
                                    <a:rPr lang="en-US" i="1">
                                      <a:latin typeface="Cambria Math"/>
                                    </a:rPr>
                                    <m:t>𝛹</m:t>
                                  </m:r>
                                </m:e>
                              </m:d>
                            </m:e>
                            <m:sup>
                              <m:r>
                                <a:rPr lang="en-US" i="1">
                                  <a:latin typeface="Cambria Math"/>
                                </a:rPr>
                                <m:t>2</m:t>
                              </m:r>
                            </m:sup>
                          </m:sSup>
                          <m:r>
                            <a:rPr lang="en-US" i="1">
                              <a:latin typeface="Cambria Math"/>
                            </a:rPr>
                            <m:t>𝑑𝑥</m:t>
                          </m:r>
                        </m:e>
                      </m:nary>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2</m:t>
                          </m:r>
                        </m:sup>
                      </m:sSup>
                      <m:nary>
                        <m:naryPr>
                          <m:limLoc m:val="subSup"/>
                          <m:ctrlPr>
                            <a:rPr lang="en-US" i="1">
                              <a:latin typeface="Cambria Math"/>
                            </a:rPr>
                          </m:ctrlPr>
                        </m:naryPr>
                        <m:sub>
                          <m:r>
                            <a:rPr lang="en-US" i="1">
                              <a:latin typeface="Cambria Math"/>
                            </a:rPr>
                            <m:t>0</m:t>
                          </m:r>
                        </m:sub>
                        <m:sup>
                          <m:r>
                            <a:rPr lang="en-US" i="1">
                              <a:latin typeface="Cambria Math"/>
                            </a:rPr>
                            <m:t>𝐿</m:t>
                          </m:r>
                        </m:sup>
                        <m:e>
                          <m:func>
                            <m:funcPr>
                              <m:ctrlPr>
                                <a:rPr lang="en-US" i="1">
                                  <a:latin typeface="Cambria Math"/>
                                </a:rPr>
                              </m:ctrlPr>
                            </m:funcPr>
                            <m:fName>
                              <m:sSup>
                                <m:sSupPr>
                                  <m:ctrlPr>
                                    <a:rPr lang="en-US" i="1">
                                      <a:latin typeface="Cambria Math"/>
                                    </a:rPr>
                                  </m:ctrlPr>
                                </m:sSupPr>
                                <m:e>
                                  <m:r>
                                    <m:rPr>
                                      <m:sty m:val="p"/>
                                    </m:rPr>
                                    <a:rPr lang="en-US">
                                      <a:latin typeface="Cambria Math"/>
                                    </a:rPr>
                                    <m:t>sin</m:t>
                                  </m:r>
                                </m:e>
                                <m:sup>
                                  <m:r>
                                    <a:rPr lang="en-US" i="1">
                                      <a:latin typeface="Cambria Math"/>
                                    </a:rPr>
                                    <m:t>2</m:t>
                                  </m:r>
                                </m:sup>
                              </m:sSup>
                            </m:fName>
                            <m:e>
                              <m:f>
                                <m:fPr>
                                  <m:ctrlPr>
                                    <a:rPr lang="en-US" i="1">
                                      <a:latin typeface="Cambria Math"/>
                                    </a:rPr>
                                  </m:ctrlPr>
                                </m:fPr>
                                <m:num>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func>
                        </m:e>
                      </m:nary>
                      <m:r>
                        <a:rPr lang="en-US" i="1">
                          <a:latin typeface="Cambria Math"/>
                        </a:rPr>
                        <m:t>  </m:t>
                      </m:r>
                      <m:r>
                        <a:rPr lang="en-US" i="1">
                          <a:latin typeface="Cambria Math"/>
                        </a:rPr>
                        <m:t>𝑑𝑥</m:t>
                      </m:r>
                      <m:r>
                        <a:rPr lang="en-US" i="1">
                          <a:latin typeface="Cambria Math"/>
                        </a:rPr>
                        <m:t>                                                                        =   </m:t>
                      </m:r>
                      <m:f>
                        <m:fPr>
                          <m:ctrlPr>
                            <a:rPr lang="en-US" i="1">
                              <a:latin typeface="Cambria Math"/>
                            </a:rPr>
                          </m:ctrlPr>
                        </m:fPr>
                        <m:num>
                          <m:sSup>
                            <m:sSupPr>
                              <m:ctrlPr>
                                <a:rPr lang="en-US" i="1">
                                  <a:latin typeface="Cambria Math"/>
                                </a:rPr>
                              </m:ctrlPr>
                            </m:sSupPr>
                            <m:e>
                              <m:r>
                                <a:rPr lang="en-US" i="1">
                                  <a:latin typeface="Cambria Math"/>
                                </a:rPr>
                                <m:t>𝐴</m:t>
                              </m:r>
                            </m:e>
                            <m:sup>
                              <m:r>
                                <a:rPr lang="en-US" i="1">
                                  <a:latin typeface="Cambria Math"/>
                                </a:rPr>
                                <m:t>2</m:t>
                              </m:r>
                            </m:sup>
                          </m:sSup>
                        </m:num>
                        <m:den>
                          <m:r>
                            <a:rPr lang="en-US" i="1">
                              <a:latin typeface="Cambria Math"/>
                            </a:rPr>
                            <m:t>2</m:t>
                          </m:r>
                        </m:den>
                      </m:f>
                      <m:nary>
                        <m:naryPr>
                          <m:limLoc m:val="subSup"/>
                          <m:ctrlPr>
                            <a:rPr lang="en-US" i="1">
                              <a:latin typeface="Cambria Math"/>
                            </a:rPr>
                          </m:ctrlPr>
                        </m:naryPr>
                        <m:sub>
                          <m:r>
                            <a:rPr lang="en-US" i="1">
                              <a:latin typeface="Cambria Math"/>
                            </a:rPr>
                            <m:t>0</m:t>
                          </m:r>
                        </m:sub>
                        <m:sup>
                          <m:r>
                            <a:rPr lang="en-US" i="1">
                              <a:latin typeface="Cambria Math"/>
                            </a:rPr>
                            <m:t>𝐿</m:t>
                          </m:r>
                        </m:sup>
                        <m:e>
                          <m:d>
                            <m:dPr>
                              <m:ctrlPr>
                                <a:rPr lang="en-US" i="1">
                                  <a:latin typeface="Cambria Math"/>
                                </a:rPr>
                              </m:ctrlPr>
                            </m:dPr>
                            <m:e>
                              <m:r>
                                <a:rPr lang="en-US" i="1">
                                  <a:latin typeface="Cambria Math"/>
                                </a:rPr>
                                <m:t>1−</m:t>
                              </m:r>
                              <m:r>
                                <a:rPr lang="en-US" i="1">
                                  <a:latin typeface="Cambria Math"/>
                                </a:rPr>
                                <m:t>𝑐𝑜𝑠</m:t>
                              </m:r>
                              <m:f>
                                <m:fPr>
                                  <m:ctrlPr>
                                    <a:rPr lang="en-US" i="1">
                                      <a:latin typeface="Cambria Math"/>
                                    </a:rPr>
                                  </m:ctrlPr>
                                </m:fPr>
                                <m:num>
                                  <m:r>
                                    <a:rPr lang="en-US" i="1">
                                      <a:latin typeface="Cambria Math"/>
                                    </a:rPr>
                                    <m:t>2</m:t>
                                  </m:r>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d>
                          <m:r>
                            <a:rPr lang="en-US" i="1">
                              <a:latin typeface="Cambria Math"/>
                            </a:rPr>
                            <m:t>𝑑𝑥</m:t>
                          </m:r>
                          <m:r>
                            <a:rPr lang="en-US" i="1">
                              <a:latin typeface="Cambria Math"/>
                            </a:rPr>
                            <m:t>=</m:t>
                          </m:r>
                        </m:e>
                      </m:nary>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𝐴</m:t>
                              </m:r>
                            </m:e>
                            <m:sup>
                              <m:r>
                                <a:rPr lang="en-US" i="1">
                                  <a:latin typeface="Cambria Math"/>
                                </a:rPr>
                                <m:t>2</m:t>
                              </m:r>
                            </m:sup>
                          </m:sSup>
                          <m:r>
                            <a:rPr lang="en-US" i="1">
                              <a:latin typeface="Cambria Math"/>
                            </a:rPr>
                            <m:t>𝐿</m:t>
                          </m:r>
                        </m:num>
                        <m:den>
                          <m:r>
                            <a:rPr lang="en-US" i="1">
                              <a:latin typeface="Cambria Math"/>
                            </a:rPr>
                            <m:t>2</m:t>
                          </m:r>
                        </m:den>
                      </m:f>
                      <m:r>
                        <a:rPr lang="en-US" i="1">
                          <a:latin typeface="Cambria Math"/>
                        </a:rPr>
                        <m:t>                  (5−42)</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8600" y="1063536"/>
                <a:ext cx="8610600" cy="1374864"/>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49382" y="2891227"/>
            <a:ext cx="3697422" cy="369332"/>
          </a:xfrm>
          <a:prstGeom prst="rect">
            <a:avLst/>
          </a:prstGeom>
        </p:spPr>
        <p:txBody>
          <a:bodyPr wrap="none">
            <a:spAutoFit/>
          </a:bodyPr>
          <a:lstStyle/>
          <a:p>
            <a:r>
              <a:rPr lang="en-US" dirty="0"/>
              <a:t>To satisfy the normalization condition</a:t>
            </a:r>
          </a:p>
        </p:txBody>
      </p:sp>
      <mc:AlternateContent xmlns:mc="http://schemas.openxmlformats.org/markup-compatibility/2006" xmlns:a14="http://schemas.microsoft.com/office/drawing/2010/main">
        <mc:Choice Requires="a14">
          <p:sp>
            <p:nvSpPr>
              <p:cNvPr id="5" name="Rectangle 4"/>
              <p:cNvSpPr/>
              <p:nvPr/>
            </p:nvSpPr>
            <p:spPr>
              <a:xfrm>
                <a:off x="249382" y="3426085"/>
                <a:ext cx="7980218"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e>
                      </m:nary>
                      <m:r>
                        <a:rPr lang="en-US" i="1">
                          <a:latin typeface="Cambria Math"/>
                        </a:rPr>
                        <m:t>𝑑𝑥</m:t>
                      </m:r>
                      <m:r>
                        <a:rPr lang="en-US" i="1">
                          <a:latin typeface="Cambria Math"/>
                        </a:rPr>
                        <m:t>=1                                                                   (5−43)</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49382" y="3426085"/>
                <a:ext cx="7980218" cy="688715"/>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228600" y="4572000"/>
            <a:ext cx="1218154" cy="369332"/>
          </a:xfrm>
          <a:prstGeom prst="rect">
            <a:avLst/>
          </a:prstGeom>
        </p:spPr>
        <p:txBody>
          <a:bodyPr wrap="none">
            <a:spAutoFit/>
          </a:bodyPr>
          <a:lstStyle/>
          <a:p>
            <a:r>
              <a:rPr lang="en-US" dirty="0"/>
              <a:t>We choose</a:t>
            </a:r>
          </a:p>
        </p:txBody>
      </p:sp>
      <mc:AlternateContent xmlns:mc="http://schemas.openxmlformats.org/markup-compatibility/2006" xmlns:a14="http://schemas.microsoft.com/office/drawing/2010/main">
        <mc:Choice Requires="a14">
          <p:sp>
            <p:nvSpPr>
              <p:cNvPr id="7" name="Rectangle 6"/>
              <p:cNvSpPr/>
              <p:nvPr/>
            </p:nvSpPr>
            <p:spPr>
              <a:xfrm>
                <a:off x="609600" y="5185301"/>
                <a:ext cx="7848600"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2</m:t>
                              </m:r>
                            </m:num>
                            <m:den>
                              <m:r>
                                <a:rPr lang="en-US" i="1">
                                  <a:latin typeface="Cambria Math"/>
                                </a:rPr>
                                <m:t>𝐿</m:t>
                              </m:r>
                            </m:den>
                          </m:f>
                        </m:e>
                      </m:rad>
                      <m:r>
                        <a:rPr lang="en-US" i="1">
                          <a:latin typeface="Cambria Math"/>
                        </a:rPr>
                        <m:t>                                                                             (5−44)</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09600" y="5185301"/>
                <a:ext cx="7848600" cy="91069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3866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6400800" cy="369332"/>
          </a:xfrm>
          <a:prstGeom prst="rect">
            <a:avLst/>
          </a:prstGeom>
        </p:spPr>
        <p:txBody>
          <a:bodyPr wrap="square">
            <a:spAutoFit/>
          </a:bodyPr>
          <a:lstStyle/>
          <a:p>
            <a:r>
              <a:rPr lang="en-US" dirty="0"/>
              <a:t>Thus the normalized wave functions of the particle are</a:t>
            </a:r>
          </a:p>
        </p:txBody>
      </p:sp>
      <mc:AlternateContent xmlns:mc="http://schemas.openxmlformats.org/markup-compatibility/2006" xmlns:a14="http://schemas.microsoft.com/office/drawing/2010/main">
        <mc:Choice Requires="a14">
          <p:sp>
            <p:nvSpPr>
              <p:cNvPr id="3" name="Rectangle 2"/>
              <p:cNvSpPr/>
              <p:nvPr/>
            </p:nvSpPr>
            <p:spPr>
              <a:xfrm>
                <a:off x="152400" y="838200"/>
                <a:ext cx="8610600"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𝑝𝑎𝑟𝑡𝑖𝑐𝑙𝑒</m:t>
                      </m:r>
                      <m:r>
                        <a:rPr lang="en-US" i="1">
                          <a:latin typeface="Cambria Math"/>
                        </a:rPr>
                        <m:t> </m:t>
                      </m:r>
                      <m:r>
                        <a:rPr lang="en-US" i="1">
                          <a:latin typeface="Cambria Math"/>
                        </a:rPr>
                        <m:t>𝑖𝑛</m:t>
                      </m:r>
                      <m:r>
                        <a:rPr lang="en-US" i="1">
                          <a:latin typeface="Cambria Math"/>
                        </a:rPr>
                        <m:t> </m:t>
                      </m:r>
                      <m:r>
                        <a:rPr lang="en-US" i="1">
                          <a:latin typeface="Cambria Math"/>
                        </a:rPr>
                        <m:t>𝑎</m:t>
                      </m:r>
                      <m:r>
                        <a:rPr lang="en-US" i="1">
                          <a:latin typeface="Cambria Math"/>
                        </a:rPr>
                        <m:t> </m:t>
                      </m:r>
                      <m:r>
                        <a:rPr lang="en-US" i="1">
                          <a:latin typeface="Cambria Math"/>
                        </a:rPr>
                        <m:t>𝑏𝑜𝑥</m:t>
                      </m:r>
                      <m:r>
                        <a:rPr lang="en-US" i="1">
                          <a:latin typeface="Cambria Math"/>
                        </a:rPr>
                        <m:t>         </m:t>
                      </m:r>
                      <m:sSub>
                        <m:sSubPr>
                          <m:ctrlPr>
                            <a:rPr lang="en-US" i="1">
                              <a:latin typeface="Cambria Math"/>
                            </a:rPr>
                          </m:ctrlPr>
                        </m:sSubPr>
                        <m:e>
                          <m:r>
                            <a:rPr lang="en-US" i="1">
                              <a:latin typeface="Cambria Math"/>
                            </a:rPr>
                            <m:t>𝜓</m:t>
                          </m:r>
                        </m:e>
                        <m:sub>
                          <m:r>
                            <a:rPr lang="en-US" i="1">
                              <a:latin typeface="Cambria Math"/>
                            </a:rPr>
                            <m:t>𝑛</m:t>
                          </m:r>
                        </m:sub>
                      </m:sSub>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2</m:t>
                              </m:r>
                            </m:num>
                            <m:den>
                              <m:r>
                                <a:rPr lang="en-US" i="1">
                                  <a:latin typeface="Cambria Math"/>
                                </a:rPr>
                                <m:t>𝐿</m:t>
                              </m:r>
                            </m:den>
                          </m:f>
                        </m:e>
                      </m:rad>
                      <m:func>
                        <m:funcPr>
                          <m:ctrlPr>
                            <a:rPr lang="en-US" i="1">
                              <a:latin typeface="Cambria Math"/>
                            </a:rPr>
                          </m:ctrlPr>
                        </m:funcPr>
                        <m:fName>
                          <m:r>
                            <m:rPr>
                              <m:sty m:val="p"/>
                            </m:rPr>
                            <a:rPr lang="en-US">
                              <a:latin typeface="Cambria Math"/>
                            </a:rPr>
                            <m:t>sin</m:t>
                          </m:r>
                        </m:fName>
                        <m:e>
                          <m:f>
                            <m:fPr>
                              <m:ctrlPr>
                                <a:rPr lang="en-US" i="1">
                                  <a:latin typeface="Cambria Math"/>
                                </a:rPr>
                              </m:ctrlPr>
                            </m:fPr>
                            <m:num>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func>
                      <m:r>
                        <a:rPr lang="en-US" i="1">
                          <a:latin typeface="Cambria Math"/>
                        </a:rPr>
                        <m:t>              </m:t>
                      </m:r>
                      <m:r>
                        <a:rPr lang="en-US" i="1">
                          <a:latin typeface="Cambria Math"/>
                        </a:rPr>
                        <m:t>𝑤𝑖𝑡h</m:t>
                      </m:r>
                      <m:r>
                        <a:rPr lang="en-US" i="1">
                          <a:latin typeface="Cambria Math"/>
                        </a:rPr>
                        <m:t> </m:t>
                      </m:r>
                      <m:r>
                        <a:rPr lang="en-US" i="1">
                          <a:latin typeface="Cambria Math"/>
                        </a:rPr>
                        <m:t>𝑛</m:t>
                      </m:r>
                      <m:r>
                        <a:rPr lang="en-US" i="1">
                          <a:latin typeface="Cambria Math"/>
                        </a:rPr>
                        <m:t>=1,2,3,…                  (5−45)</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52400" y="838200"/>
                <a:ext cx="8610600" cy="910699"/>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28600" y="2057400"/>
            <a:ext cx="8534400" cy="646331"/>
          </a:xfrm>
          <a:prstGeom prst="rect">
            <a:avLst/>
          </a:prstGeom>
        </p:spPr>
        <p:txBody>
          <a:bodyPr wrap="square">
            <a:spAutoFit/>
          </a:bodyPr>
          <a:lstStyle/>
          <a:p>
            <a:r>
              <a:rPr lang="en-US" dirty="0"/>
              <a:t>The normalized wave functions 𝜓1, 𝜓 2 and 𝜓 3 together with the probability densities |Ψ</a:t>
            </a:r>
            <a:r>
              <a:rPr lang="en-US" baseline="-25000" dirty="0"/>
              <a:t>1</a:t>
            </a:r>
            <a:r>
              <a:rPr lang="en-US" dirty="0"/>
              <a:t>|</a:t>
            </a:r>
            <a:r>
              <a:rPr lang="en-US" baseline="30000" dirty="0"/>
              <a:t>2,</a:t>
            </a:r>
            <a:r>
              <a:rPr lang="en-US" dirty="0"/>
              <a:t> |Ψ</a:t>
            </a:r>
            <a:r>
              <a:rPr lang="en-US" baseline="-25000" dirty="0"/>
              <a:t>2</a:t>
            </a:r>
            <a:r>
              <a:rPr lang="en-US" dirty="0"/>
              <a:t>|</a:t>
            </a:r>
            <a:r>
              <a:rPr lang="en-US" baseline="30000" dirty="0"/>
              <a:t>2 </a:t>
            </a:r>
            <a:r>
              <a:rPr lang="en-US" dirty="0"/>
              <a:t>and |Ψ</a:t>
            </a:r>
            <a:r>
              <a:rPr lang="en-US" baseline="-25000" dirty="0"/>
              <a:t>3</a:t>
            </a:r>
            <a:r>
              <a:rPr lang="en-US" dirty="0"/>
              <a:t>|</a:t>
            </a:r>
            <a:r>
              <a:rPr lang="en-US" baseline="30000" dirty="0"/>
              <a:t>2</a:t>
            </a:r>
            <a:r>
              <a:rPr lang="en-US" dirty="0"/>
              <a:t> are plotted in Fig. 5.2.</a:t>
            </a:r>
          </a:p>
        </p:txBody>
      </p:sp>
      <p:sp>
        <p:nvSpPr>
          <p:cNvPr id="5" name="Rectangle 4"/>
          <p:cNvSpPr/>
          <p:nvPr/>
        </p:nvSpPr>
        <p:spPr>
          <a:xfrm>
            <a:off x="152400" y="3316069"/>
            <a:ext cx="8610600" cy="646331"/>
          </a:xfrm>
          <a:prstGeom prst="rect">
            <a:avLst/>
          </a:prstGeom>
        </p:spPr>
        <p:txBody>
          <a:bodyPr wrap="square">
            <a:spAutoFit/>
          </a:bodyPr>
          <a:lstStyle/>
          <a:p>
            <a:r>
              <a:rPr lang="en-US" dirty="0">
                <a:solidFill>
                  <a:srgbClr val="C00000"/>
                </a:solidFill>
              </a:rPr>
              <a:t>As seen, 𝜓</a:t>
            </a:r>
            <a:r>
              <a:rPr lang="en-US" baseline="-25000" dirty="0">
                <a:solidFill>
                  <a:srgbClr val="C00000"/>
                </a:solidFill>
              </a:rPr>
              <a:t>n</a:t>
            </a:r>
            <a:r>
              <a:rPr lang="en-US" dirty="0">
                <a:solidFill>
                  <a:srgbClr val="C00000"/>
                </a:solidFill>
              </a:rPr>
              <a:t> = 0 at x = 0 and x = L. At a particular place in the box, the probability of finding the particle may be very different for different quantum numbers. For example,</a:t>
            </a:r>
          </a:p>
        </p:txBody>
      </p:sp>
    </p:spTree>
    <p:extLst>
      <p:ext uri="{BB962C8B-B14F-4D97-AF65-F5344CB8AC3E}">
        <p14:creationId xmlns:p14="http://schemas.microsoft.com/office/powerpoint/2010/main" val="1555719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21717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
            <a:ext cx="24955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3810000"/>
            <a:ext cx="8534400" cy="369332"/>
          </a:xfrm>
          <a:prstGeom prst="rect">
            <a:avLst/>
          </a:prstGeom>
        </p:spPr>
        <p:txBody>
          <a:bodyPr wrap="square">
            <a:spAutoFit/>
          </a:bodyPr>
          <a:lstStyle/>
          <a:p>
            <a:r>
              <a:rPr lang="en-US" dirty="0"/>
              <a:t>Fig.5.2: Wave functions and probability densities of a particle in a box with rigid walls.</a:t>
            </a:r>
          </a:p>
        </p:txBody>
      </p:sp>
      <p:sp>
        <p:nvSpPr>
          <p:cNvPr id="5" name="Rectangle 4"/>
          <p:cNvSpPr/>
          <p:nvPr/>
        </p:nvSpPr>
        <p:spPr>
          <a:xfrm>
            <a:off x="152400" y="4743271"/>
            <a:ext cx="8686800" cy="1200329"/>
          </a:xfrm>
          <a:prstGeom prst="rect">
            <a:avLst/>
          </a:prstGeom>
        </p:spPr>
        <p:txBody>
          <a:bodyPr wrap="square">
            <a:spAutoFit/>
          </a:bodyPr>
          <a:lstStyle/>
          <a:p>
            <a:pPr algn="just"/>
            <a:r>
              <a:rPr lang="en-US" dirty="0"/>
              <a:t>|Ψ</a:t>
            </a:r>
            <a:r>
              <a:rPr lang="en-US" baseline="-25000" dirty="0"/>
              <a:t>1</a:t>
            </a:r>
            <a:r>
              <a:rPr lang="en-US" dirty="0"/>
              <a:t>|</a:t>
            </a:r>
            <a:r>
              <a:rPr lang="en-US" baseline="30000" dirty="0"/>
              <a:t>2 </a:t>
            </a:r>
            <a:r>
              <a:rPr lang="en-US" dirty="0"/>
              <a:t>has its maximum value in the middle of the box, while |Ψ</a:t>
            </a:r>
            <a:r>
              <a:rPr lang="en-US" baseline="-25000" dirty="0"/>
              <a:t>2</a:t>
            </a:r>
            <a:r>
              <a:rPr lang="en-US" dirty="0"/>
              <a:t>|</a:t>
            </a:r>
            <a:r>
              <a:rPr lang="en-US" baseline="30000" dirty="0"/>
              <a:t>2</a:t>
            </a:r>
            <a:r>
              <a:rPr lang="en-US" dirty="0"/>
              <a:t> = 0 there. </a:t>
            </a:r>
            <a:r>
              <a:rPr lang="en-US" dirty="0">
                <a:solidFill>
                  <a:srgbClr val="C00000"/>
                </a:solidFill>
              </a:rPr>
              <a:t>In other words, a particle in the lowest energy level of n =1 is most likely to be in the middle of the box, while a particle in the next higher state of n =2 is never there.</a:t>
            </a:r>
            <a:r>
              <a:rPr lang="en-US" dirty="0"/>
              <a:t> </a:t>
            </a:r>
            <a:r>
              <a:rPr lang="en-US" dirty="0">
                <a:solidFill>
                  <a:srgbClr val="00B050"/>
                </a:solidFill>
              </a:rPr>
              <a:t>Classical physics, of course, suggests the same probability for the particle being anywhere in the box.</a:t>
            </a:r>
          </a:p>
        </p:txBody>
      </p:sp>
    </p:spTree>
    <p:extLst>
      <p:ext uri="{BB962C8B-B14F-4D97-AF65-F5344CB8AC3E}">
        <p14:creationId xmlns:p14="http://schemas.microsoft.com/office/powerpoint/2010/main" val="3157864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2532553" cy="369332"/>
          </a:xfrm>
          <a:prstGeom prst="rect">
            <a:avLst/>
          </a:prstGeom>
        </p:spPr>
        <p:txBody>
          <a:bodyPr wrap="none">
            <a:spAutoFit/>
          </a:bodyPr>
          <a:lstStyle/>
          <a:p>
            <a:r>
              <a:rPr lang="en-US" dirty="0"/>
              <a:t>The probability density is</a:t>
            </a:r>
          </a:p>
        </p:txBody>
      </p:sp>
      <mc:AlternateContent xmlns:mc="http://schemas.openxmlformats.org/markup-compatibility/2006" xmlns:a14="http://schemas.microsoft.com/office/drawing/2010/main">
        <mc:Choice Requires="a14">
          <p:sp>
            <p:nvSpPr>
              <p:cNvPr id="3" name="Rectangle 2"/>
              <p:cNvSpPr/>
              <p:nvPr/>
            </p:nvSpPr>
            <p:spPr>
              <a:xfrm>
                <a:off x="1600200" y="1066800"/>
                <a:ext cx="2489528" cy="4004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r>
                        <a:rPr lang="en-US" i="1">
                          <a:latin typeface="Cambria Math"/>
                        </a:rPr>
                        <m:t>=</m:t>
                      </m:r>
                      <m:r>
                        <a:rPr lang="en-US" i="1">
                          <a:latin typeface="Cambria Math"/>
                        </a:rPr>
                        <m:t>𝛹</m:t>
                      </m:r>
                      <m:sSup>
                        <m:sSupPr>
                          <m:ctrlPr>
                            <a:rPr lang="en-US" i="1">
                              <a:latin typeface="Cambria Math"/>
                            </a:rPr>
                          </m:ctrlPr>
                        </m:sSupPr>
                        <m:e>
                          <m:r>
                            <a:rPr lang="en-US" i="1">
                              <a:latin typeface="Cambria Math"/>
                            </a:rPr>
                            <m:t>𝛹</m:t>
                          </m:r>
                        </m:e>
                        <m:sup>
                          <m:r>
                            <a:rPr lang="en-US" i="1">
                              <a:latin typeface="Cambria Math"/>
                            </a:rPr>
                            <m:t>∗</m:t>
                          </m:r>
                        </m:sup>
                      </m:sSup>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𝐵</m:t>
                          </m:r>
                        </m:e>
                        <m:sup>
                          <m:r>
                            <a:rPr lang="en-US" i="1">
                              <a:latin typeface="Cambria Math"/>
                            </a:rPr>
                            <m:t>2</m:t>
                          </m:r>
                        </m:sup>
                      </m:sSup>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600200" y="1066800"/>
                <a:ext cx="2489528" cy="400431"/>
              </a:xfrm>
              <a:prstGeom prst="rect">
                <a:avLst/>
              </a:prstGeom>
              <a:blipFill rotWithShape="1">
                <a:blip r:embed="rId2"/>
                <a:stretch>
                  <a:fillRect b="-10606"/>
                </a:stretch>
              </a:blipFill>
            </p:spPr>
            <p:txBody>
              <a:bodyPr/>
              <a:lstStyle/>
              <a:p>
                <a:r>
                  <a:rPr lang="en-US">
                    <a:noFill/>
                  </a:rPr>
                  <a:t> </a:t>
                </a:r>
              </a:p>
            </p:txBody>
          </p:sp>
        </mc:Fallback>
      </mc:AlternateContent>
      <p:sp>
        <p:nvSpPr>
          <p:cNvPr id="4" name="Rectangle 3"/>
          <p:cNvSpPr/>
          <p:nvPr/>
        </p:nvSpPr>
        <p:spPr>
          <a:xfrm>
            <a:off x="304800" y="1752600"/>
            <a:ext cx="8610600" cy="369332"/>
          </a:xfrm>
          <a:prstGeom prst="rect">
            <a:avLst/>
          </a:prstGeom>
        </p:spPr>
        <p:txBody>
          <a:bodyPr wrap="square">
            <a:spAutoFit/>
          </a:bodyPr>
          <a:lstStyle/>
          <a:p>
            <a:r>
              <a:rPr lang="en-US" dirty="0"/>
              <a:t>Thus the probability density P α |Ψ|</a:t>
            </a:r>
            <a:r>
              <a:rPr lang="en-US" baseline="30000" dirty="0"/>
              <a:t>2</a:t>
            </a:r>
            <a:r>
              <a:rPr lang="en-US" dirty="0"/>
              <a:t> is always a positive real number, as required.</a:t>
            </a:r>
          </a:p>
        </p:txBody>
      </p:sp>
      <p:sp>
        <p:nvSpPr>
          <p:cNvPr id="5" name="Rectangle 4"/>
          <p:cNvSpPr/>
          <p:nvPr/>
        </p:nvSpPr>
        <p:spPr>
          <a:xfrm>
            <a:off x="611083" y="2514600"/>
            <a:ext cx="4467762" cy="369332"/>
          </a:xfrm>
          <a:prstGeom prst="rect">
            <a:avLst/>
          </a:prstGeom>
        </p:spPr>
        <p:txBody>
          <a:bodyPr wrap="none">
            <a:spAutoFit/>
          </a:bodyPr>
          <a:lstStyle/>
          <a:p>
            <a:r>
              <a:rPr lang="en-US" dirty="0"/>
              <a:t>We now establish certain requirements for Ψ.</a:t>
            </a:r>
          </a:p>
        </p:txBody>
      </p:sp>
      <p:sp>
        <p:nvSpPr>
          <p:cNvPr id="6" name="Rectangle 5"/>
          <p:cNvSpPr/>
          <p:nvPr/>
        </p:nvSpPr>
        <p:spPr>
          <a:xfrm>
            <a:off x="304800" y="3087469"/>
            <a:ext cx="8610600" cy="646331"/>
          </a:xfrm>
          <a:prstGeom prst="rect">
            <a:avLst/>
          </a:prstGeom>
        </p:spPr>
        <p:txBody>
          <a:bodyPr wrap="square">
            <a:spAutoFit/>
          </a:bodyPr>
          <a:lstStyle/>
          <a:p>
            <a:r>
              <a:rPr lang="en-US" dirty="0"/>
              <a:t>Since |Ψ|</a:t>
            </a:r>
            <a:r>
              <a:rPr lang="en-US" baseline="30000" dirty="0"/>
              <a:t>2</a:t>
            </a:r>
            <a:r>
              <a:rPr lang="en-US" dirty="0"/>
              <a:t> is proportional to the probability of finding the body at a point, </a:t>
            </a:r>
            <a:r>
              <a:rPr lang="en-US" dirty="0">
                <a:solidFill>
                  <a:srgbClr val="7030A0"/>
                </a:solidFill>
              </a:rPr>
              <a:t>the integral of |Ψ|</a:t>
            </a:r>
            <a:r>
              <a:rPr lang="en-US" baseline="30000" dirty="0">
                <a:solidFill>
                  <a:srgbClr val="7030A0"/>
                </a:solidFill>
              </a:rPr>
              <a:t>2</a:t>
            </a:r>
            <a:r>
              <a:rPr lang="en-US" dirty="0">
                <a:solidFill>
                  <a:srgbClr val="7030A0"/>
                </a:solidFill>
              </a:rPr>
              <a:t> over all space,</a:t>
            </a:r>
          </a:p>
        </p:txBody>
      </p:sp>
      <mc:AlternateContent xmlns:mc="http://schemas.openxmlformats.org/markup-compatibility/2006" xmlns:a14="http://schemas.microsoft.com/office/drawing/2010/main">
        <mc:Choice Requires="a14">
          <p:sp>
            <p:nvSpPr>
              <p:cNvPr id="7" name="Rectangle 6"/>
              <p:cNvSpPr/>
              <p:nvPr/>
            </p:nvSpPr>
            <p:spPr>
              <a:xfrm>
                <a:off x="3414671" y="3733800"/>
                <a:ext cx="1350113" cy="688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e>
                      </m:nary>
                      <m:r>
                        <a:rPr lang="en-US" i="1">
                          <a:latin typeface="Cambria Math"/>
                        </a:rPr>
                        <m:t>𝑑𝑉</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414671" y="3733800"/>
                <a:ext cx="1350113" cy="688715"/>
              </a:xfrm>
              <a:prstGeom prst="rect">
                <a:avLst/>
              </a:prstGeom>
              <a:blipFill rotWithShape="1">
                <a:blip r:embed="rId3"/>
                <a:stretch>
                  <a:fillRect/>
                </a:stretch>
              </a:blipFill>
            </p:spPr>
            <p:txBody>
              <a:bodyPr/>
              <a:lstStyle/>
              <a:p>
                <a:r>
                  <a:rPr lang="en-US">
                    <a:noFill/>
                  </a:rPr>
                  <a:t> </a:t>
                </a:r>
              </a:p>
            </p:txBody>
          </p:sp>
        </mc:Fallback>
      </mc:AlternateContent>
      <p:sp>
        <p:nvSpPr>
          <p:cNvPr id="8" name="Rectangle 7"/>
          <p:cNvSpPr/>
          <p:nvPr/>
        </p:nvSpPr>
        <p:spPr>
          <a:xfrm>
            <a:off x="152400" y="5029200"/>
            <a:ext cx="8763000" cy="923330"/>
          </a:xfrm>
          <a:prstGeom prst="rect">
            <a:avLst/>
          </a:prstGeom>
        </p:spPr>
        <p:txBody>
          <a:bodyPr wrap="square">
            <a:spAutoFit/>
          </a:bodyPr>
          <a:lstStyle/>
          <a:p>
            <a:pPr algn="just"/>
            <a:r>
              <a:rPr lang="en-US" dirty="0"/>
              <a:t>Is proportional to the probability of finding the body somewhere in space. </a:t>
            </a:r>
            <a:r>
              <a:rPr lang="en-US" dirty="0">
                <a:solidFill>
                  <a:srgbClr val="00B050"/>
                </a:solidFill>
              </a:rPr>
              <a:t>Therefore, this integral must be finite.</a:t>
            </a:r>
            <a:r>
              <a:rPr lang="en-US" dirty="0"/>
              <a:t> </a:t>
            </a:r>
            <a:r>
              <a:rPr lang="en-US" dirty="0">
                <a:solidFill>
                  <a:srgbClr val="0070C0"/>
                </a:solidFill>
              </a:rPr>
              <a:t>It cannot be 0 or 1. </a:t>
            </a:r>
            <a:r>
              <a:rPr lang="en-US" dirty="0"/>
              <a:t>If this integral is zero, the particle does not exist. If this integral is 1, it cannot have the meaning of a probability.</a:t>
            </a:r>
          </a:p>
        </p:txBody>
      </p:sp>
    </p:spTree>
    <p:extLst>
      <p:ext uri="{BB962C8B-B14F-4D97-AF65-F5344CB8AC3E}">
        <p14:creationId xmlns:p14="http://schemas.microsoft.com/office/powerpoint/2010/main" val="19176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534400" cy="923330"/>
          </a:xfrm>
          <a:prstGeom prst="rect">
            <a:avLst/>
          </a:prstGeom>
        </p:spPr>
        <p:txBody>
          <a:bodyPr wrap="square">
            <a:spAutoFit/>
          </a:bodyPr>
          <a:lstStyle/>
          <a:p>
            <a:r>
              <a:rPr lang="en-US" dirty="0"/>
              <a:t>Example </a:t>
            </a:r>
          </a:p>
          <a:p>
            <a:r>
              <a:rPr lang="en-US" dirty="0"/>
              <a:t>Find the </a:t>
            </a:r>
            <a:r>
              <a:rPr lang="en-US" dirty="0">
                <a:solidFill>
                  <a:srgbClr val="C00000"/>
                </a:solidFill>
              </a:rPr>
              <a:t>probability </a:t>
            </a:r>
            <a:r>
              <a:rPr lang="en-US" dirty="0"/>
              <a:t>that a particle trapped in a box L wide can be found between </a:t>
            </a:r>
            <a:r>
              <a:rPr lang="en-US" dirty="0">
                <a:solidFill>
                  <a:srgbClr val="00B050"/>
                </a:solidFill>
              </a:rPr>
              <a:t>0.45L and 0.55L </a:t>
            </a:r>
            <a:r>
              <a:rPr lang="en-US" dirty="0"/>
              <a:t>for the ground and first excited states.</a:t>
            </a:r>
          </a:p>
        </p:txBody>
      </p:sp>
      <p:sp>
        <p:nvSpPr>
          <p:cNvPr id="3" name="Rectangle 2"/>
          <p:cNvSpPr/>
          <p:nvPr/>
        </p:nvSpPr>
        <p:spPr>
          <a:xfrm>
            <a:off x="381000" y="1676400"/>
            <a:ext cx="960519" cy="369332"/>
          </a:xfrm>
          <a:prstGeom prst="rect">
            <a:avLst/>
          </a:prstGeom>
        </p:spPr>
        <p:txBody>
          <a:bodyPr wrap="none">
            <a:spAutoFit/>
          </a:bodyPr>
          <a:lstStyle/>
          <a:p>
            <a:r>
              <a:rPr lang="en-US" dirty="0"/>
              <a:t>Solution</a:t>
            </a:r>
          </a:p>
        </p:txBody>
      </p:sp>
      <p:sp>
        <p:nvSpPr>
          <p:cNvPr id="4" name="Rectangle 3"/>
          <p:cNvSpPr/>
          <p:nvPr/>
        </p:nvSpPr>
        <p:spPr>
          <a:xfrm>
            <a:off x="381000" y="2136339"/>
            <a:ext cx="8382000" cy="1477328"/>
          </a:xfrm>
          <a:prstGeom prst="rect">
            <a:avLst/>
          </a:prstGeom>
        </p:spPr>
        <p:txBody>
          <a:bodyPr wrap="square">
            <a:spAutoFit/>
          </a:bodyPr>
          <a:lstStyle/>
          <a:p>
            <a:pPr algn="just"/>
            <a:r>
              <a:rPr lang="en-US" dirty="0">
                <a:solidFill>
                  <a:srgbClr val="C00000"/>
                </a:solidFill>
              </a:rPr>
              <a:t>This part of the box is one-tenth of the box’s width and is centered on the middle of the box. </a:t>
            </a:r>
            <a:r>
              <a:rPr lang="en-US" dirty="0">
                <a:solidFill>
                  <a:srgbClr val="00B050"/>
                </a:solidFill>
              </a:rPr>
              <a:t>Classically we would expect the particle to be in this region 10 percent of the time. </a:t>
            </a:r>
            <a:r>
              <a:rPr lang="en-US" dirty="0">
                <a:solidFill>
                  <a:srgbClr val="00B0F0"/>
                </a:solidFill>
              </a:rPr>
              <a:t>Quantum mechanics gives quite different predictions that depend on the quantum number of the particle’s state. </a:t>
            </a:r>
            <a:r>
              <a:rPr lang="en-US" dirty="0">
                <a:solidFill>
                  <a:srgbClr val="7030A0"/>
                </a:solidFill>
              </a:rPr>
              <a:t>The probability of finding the particle between x</a:t>
            </a:r>
            <a:r>
              <a:rPr lang="en-US" baseline="-25000" dirty="0">
                <a:solidFill>
                  <a:srgbClr val="7030A0"/>
                </a:solidFill>
              </a:rPr>
              <a:t>1</a:t>
            </a:r>
            <a:r>
              <a:rPr lang="en-US" dirty="0">
                <a:solidFill>
                  <a:srgbClr val="7030A0"/>
                </a:solidFill>
              </a:rPr>
              <a:t> and x</a:t>
            </a:r>
            <a:r>
              <a:rPr lang="en-US" baseline="-25000" dirty="0">
                <a:solidFill>
                  <a:srgbClr val="7030A0"/>
                </a:solidFill>
              </a:rPr>
              <a:t>2</a:t>
            </a:r>
            <a:r>
              <a:rPr lang="en-US" dirty="0">
                <a:solidFill>
                  <a:srgbClr val="7030A0"/>
                </a:solidFill>
              </a:rPr>
              <a:t> when it is in the nth state is</a:t>
            </a:r>
          </a:p>
        </p:txBody>
      </p:sp>
      <mc:AlternateContent xmlns:mc="http://schemas.openxmlformats.org/markup-compatibility/2006" xmlns:a14="http://schemas.microsoft.com/office/drawing/2010/main">
        <mc:Choice Requires="a14">
          <p:sp>
            <p:nvSpPr>
              <p:cNvPr id="5" name="Rectangle 4"/>
              <p:cNvSpPr/>
              <p:nvPr/>
            </p:nvSpPr>
            <p:spPr>
              <a:xfrm>
                <a:off x="381000" y="3886200"/>
                <a:ext cx="8382000" cy="14997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𝑃</m:t>
                          </m:r>
                        </m:e>
                        <m:sub>
                          <m:r>
                            <a:rPr lang="en-US" i="1">
                              <a:latin typeface="Cambria Math"/>
                            </a:rPr>
                            <m:t>𝑥</m:t>
                          </m:r>
                          <m:r>
                            <a:rPr lang="en-US" i="1">
                              <a:latin typeface="Cambria Math"/>
                            </a:rPr>
                            <m:t>1</m:t>
                          </m:r>
                          <m:r>
                            <a:rPr lang="en-US" i="1">
                              <a:latin typeface="Cambria Math"/>
                            </a:rPr>
                            <m:t>𝑥</m:t>
                          </m:r>
                          <m:r>
                            <a:rPr lang="en-US" i="1">
                              <a:latin typeface="Cambria Math"/>
                            </a:rPr>
                            <m:t>2</m:t>
                          </m:r>
                        </m:sub>
                      </m:sSub>
                      <m:r>
                        <a:rPr lang="en-US" i="1">
                          <a:latin typeface="Cambria Math"/>
                        </a:rPr>
                        <m:t>=</m:t>
                      </m:r>
                      <m:nary>
                        <m:naryPr>
                          <m:limLoc m:val="subSup"/>
                          <m:ctrlPr>
                            <a:rPr lang="en-US" i="1">
                              <a:latin typeface="Cambria Math"/>
                            </a:rPr>
                          </m:ctrlPr>
                        </m:naryPr>
                        <m:sub>
                          <m:r>
                            <a:rPr lang="en-US" i="1">
                              <a:latin typeface="Cambria Math"/>
                            </a:rPr>
                            <m:t>𝑥</m:t>
                          </m:r>
                          <m:r>
                            <a:rPr lang="en-US" i="1">
                              <a:latin typeface="Cambria Math"/>
                            </a:rPr>
                            <m:t>1</m:t>
                          </m:r>
                        </m:sub>
                        <m:sup>
                          <m:r>
                            <a:rPr lang="en-US" i="1">
                              <a:latin typeface="Cambria Math"/>
                            </a:rPr>
                            <m:t>𝑥</m:t>
                          </m:r>
                          <m:r>
                            <a:rPr lang="en-US" i="1">
                              <a:latin typeface="Cambria Math"/>
                            </a:rPr>
                            <m:t>2</m:t>
                          </m:r>
                        </m:sup>
                        <m:e>
                          <m:sSup>
                            <m:sSupPr>
                              <m:ctrlPr>
                                <a:rPr lang="en-US" i="1">
                                  <a:latin typeface="Cambria Math"/>
                                </a:rPr>
                              </m:ctrlPr>
                            </m:sSupPr>
                            <m:e>
                              <m:r>
                                <a:rPr lang="en-US" i="1">
                                  <a:latin typeface="Cambria Math"/>
                                </a:rPr>
                                <m:t>|</m:t>
                              </m:r>
                              <m:sSub>
                                <m:sSubPr>
                                  <m:ctrlPr>
                                    <a:rPr lang="en-US" i="1">
                                      <a:latin typeface="Cambria Math"/>
                                    </a:rPr>
                                  </m:ctrlPr>
                                </m:sSubPr>
                                <m:e>
                                  <m:r>
                                    <a:rPr lang="en-US" i="1">
                                      <a:latin typeface="Cambria Math"/>
                                    </a:rPr>
                                    <m:t>ѱ</m:t>
                                  </m:r>
                                </m:e>
                                <m:sub>
                                  <m:r>
                                    <a:rPr lang="en-US" i="1">
                                      <a:latin typeface="Cambria Math"/>
                                    </a:rPr>
                                    <m:t>𝑛</m:t>
                                  </m:r>
                                </m:sub>
                              </m:sSub>
                              <m:r>
                                <a:rPr lang="en-US" i="1">
                                  <a:latin typeface="Cambria Math"/>
                                </a:rPr>
                                <m:t>|</m:t>
                              </m:r>
                            </m:e>
                            <m:sup>
                              <m:r>
                                <a:rPr lang="en-US" i="1">
                                  <a:latin typeface="Cambria Math"/>
                                </a:rPr>
                                <m:t>2</m:t>
                              </m:r>
                            </m:sup>
                          </m:sSup>
                          <m:r>
                            <a:rPr lang="en-US" i="1">
                              <a:latin typeface="Cambria Math"/>
                            </a:rPr>
                            <m:t>𝑑𝑥</m:t>
                          </m:r>
                          <m:r>
                            <a:rPr lang="en-US" i="1">
                              <a:latin typeface="Cambria Math"/>
                            </a:rPr>
                            <m:t>  =</m:t>
                          </m:r>
                          <m:f>
                            <m:fPr>
                              <m:ctrlPr>
                                <a:rPr lang="en-US" i="1">
                                  <a:latin typeface="Cambria Math"/>
                                </a:rPr>
                              </m:ctrlPr>
                            </m:fPr>
                            <m:num>
                              <m:r>
                                <a:rPr lang="en-US" i="1">
                                  <a:latin typeface="Cambria Math"/>
                                </a:rPr>
                                <m:t>2</m:t>
                              </m:r>
                            </m:num>
                            <m:den>
                              <m:r>
                                <a:rPr lang="en-US" i="1">
                                  <a:latin typeface="Cambria Math"/>
                                </a:rPr>
                                <m:t>𝐿</m:t>
                              </m:r>
                            </m:den>
                          </m:f>
                          <m:r>
                            <a:rPr lang="en-US" i="1">
                              <a:latin typeface="Cambria Math"/>
                            </a:rPr>
                            <m:t>  </m:t>
                          </m:r>
                          <m:nary>
                            <m:naryPr>
                              <m:limLoc m:val="subSup"/>
                              <m:ctrlPr>
                                <a:rPr lang="en-US" i="1">
                                  <a:latin typeface="Cambria Math"/>
                                </a:rPr>
                              </m:ctrlPr>
                            </m:naryPr>
                            <m:sub>
                              <m:r>
                                <a:rPr lang="en-US" i="1">
                                  <a:latin typeface="Cambria Math"/>
                                </a:rPr>
                                <m:t>𝑥</m:t>
                              </m:r>
                              <m:r>
                                <a:rPr lang="en-US" i="1">
                                  <a:latin typeface="Cambria Math"/>
                                </a:rPr>
                                <m:t>1</m:t>
                              </m:r>
                            </m:sub>
                            <m:sup>
                              <m:r>
                                <a:rPr lang="en-US" i="1">
                                  <a:latin typeface="Cambria Math"/>
                                </a:rPr>
                                <m:t>𝑥</m:t>
                              </m:r>
                              <m:r>
                                <a:rPr lang="en-US" i="1">
                                  <a:latin typeface="Cambria Math"/>
                                </a:rPr>
                                <m:t>2</m:t>
                              </m:r>
                            </m:sup>
                            <m:e>
                              <m:func>
                                <m:funcPr>
                                  <m:ctrlPr>
                                    <a:rPr lang="en-US" i="1">
                                      <a:latin typeface="Cambria Math"/>
                                    </a:rPr>
                                  </m:ctrlPr>
                                </m:funcPr>
                                <m:fName>
                                  <m:sSup>
                                    <m:sSupPr>
                                      <m:ctrlPr>
                                        <a:rPr lang="en-US" i="1">
                                          <a:latin typeface="Cambria Math"/>
                                        </a:rPr>
                                      </m:ctrlPr>
                                    </m:sSupPr>
                                    <m:e>
                                      <m:r>
                                        <a:rPr lang="en-US" i="1">
                                          <a:latin typeface="Cambria Math"/>
                                        </a:rPr>
                                        <m:t>𝑠𝑖𝑛</m:t>
                                      </m:r>
                                    </m:e>
                                    <m:sup>
                                      <m:r>
                                        <a:rPr lang="en-US" i="1">
                                          <a:latin typeface="Cambria Math"/>
                                        </a:rPr>
                                        <m:t>2</m:t>
                                      </m:r>
                                    </m:sup>
                                  </m:sSup>
                                </m:fName>
                                <m:e>
                                  <m:f>
                                    <m:fPr>
                                      <m:ctrlPr>
                                        <a:rPr lang="en-US" i="1">
                                          <a:latin typeface="Cambria Math"/>
                                        </a:rPr>
                                      </m:ctrlPr>
                                    </m:fPr>
                                    <m:num>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func>
                            </m:e>
                          </m:nary>
                          <m:r>
                            <a:rPr lang="en-US" i="1">
                              <a:latin typeface="Cambria Math"/>
                            </a:rPr>
                            <m:t>  </m:t>
                          </m:r>
                          <m:r>
                            <a:rPr lang="en-US" i="1">
                              <a:latin typeface="Cambria Math"/>
                            </a:rPr>
                            <m:t>𝑑𝑥</m:t>
                          </m:r>
                          <m:r>
                            <a:rPr lang="en-US" i="1">
                              <a:latin typeface="Cambria Math"/>
                            </a:rPr>
                            <m:t>=(</m:t>
                          </m:r>
                          <m:f>
                            <m:fPr>
                              <m:ctrlPr>
                                <a:rPr lang="en-US" i="1">
                                  <a:latin typeface="Cambria Math"/>
                                </a:rPr>
                              </m:ctrlPr>
                            </m:fPr>
                            <m:num>
                              <m:r>
                                <a:rPr lang="en-US" i="1">
                                  <a:latin typeface="Cambria Math"/>
                                </a:rPr>
                                <m:t>𝑥</m:t>
                              </m:r>
                            </m:num>
                            <m:den>
                              <m:r>
                                <a:rPr lang="en-US" i="1">
                                  <a:latin typeface="Cambria Math"/>
                                </a:rPr>
                                <m:t>𝐿</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r>
                                <a:rPr lang="en-US" i="1">
                                  <a:latin typeface="Cambria Math"/>
                                </a:rPr>
                                <m:t>𝜋</m:t>
                              </m:r>
                              <m:r>
                                <a:rPr lang="en-US" i="1">
                                  <a:latin typeface="Cambria Math"/>
                                </a:rPr>
                                <m:t>𝑛</m:t>
                              </m:r>
                            </m:den>
                          </m:f>
                          <m:func>
                            <m:funcPr>
                              <m:ctrlPr>
                                <a:rPr lang="en-US" i="1">
                                  <a:latin typeface="Cambria Math"/>
                                </a:rPr>
                              </m:ctrlPr>
                            </m:funcPr>
                            <m:fName>
                              <m:r>
                                <m:rPr>
                                  <m:sty m:val="p"/>
                                </m:rPr>
                                <a:rPr lang="en-US">
                                  <a:latin typeface="Cambria Math"/>
                                </a:rPr>
                                <m:t>sin</m:t>
                              </m:r>
                            </m:fName>
                            <m:e>
                              <m:f>
                                <m:fPr>
                                  <m:ctrlPr>
                                    <a:rPr lang="en-US" i="1">
                                      <a:latin typeface="Cambria Math"/>
                                    </a:rPr>
                                  </m:ctrlPr>
                                </m:fPr>
                                <m:num>
                                  <m:r>
                                    <a:rPr lang="en-US" i="1">
                                      <a:latin typeface="Cambria Math"/>
                                    </a:rPr>
                                    <m:t>2</m:t>
                                  </m:r>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func>
                          <m:r>
                            <a:rPr lang="en-US" i="1">
                              <a:latin typeface="Cambria Math"/>
                            </a:rPr>
                            <m:t>)</m:t>
                          </m:r>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𝑥</m:t>
                                    </m:r>
                                  </m:e>
                                  <m:sub>
                                    <m:r>
                                      <a:rPr lang="en-US" i="1">
                                        <a:latin typeface="Cambria Math"/>
                                      </a:rPr>
                                      <m:t>2</m:t>
                                    </m:r>
                                  </m:sub>
                                </m:sSub>
                              </m:e>
                            </m:mr>
                            <m:mr>
                              <m:e>
                                <m:r>
                                  <a:rPr lang="en-US" i="1">
                                    <a:latin typeface="Cambria Math"/>
                                  </a:rPr>
                                  <m:t>⃒</m:t>
                                </m:r>
                              </m:e>
                            </m:mr>
                            <m:mr>
                              <m:e>
                                <m:sSub>
                                  <m:sSubPr>
                                    <m:ctrlPr>
                                      <a:rPr lang="en-US" i="1">
                                        <a:latin typeface="Cambria Math"/>
                                      </a:rPr>
                                    </m:ctrlPr>
                                  </m:sSubPr>
                                  <m:e>
                                    <m:r>
                                      <a:rPr lang="en-US" i="1">
                                        <a:latin typeface="Cambria Math"/>
                                      </a:rPr>
                                      <m:t>𝑥</m:t>
                                    </m:r>
                                  </m:e>
                                  <m:sub>
                                    <m:r>
                                      <a:rPr lang="en-US" i="1">
                                        <a:latin typeface="Cambria Math"/>
                                      </a:rPr>
                                      <m:t>1</m:t>
                                    </m:r>
                                  </m:sub>
                                </m:sSub>
                              </m:e>
                            </m:mr>
                          </m:m>
                          <m:r>
                            <a:rPr lang="en-US" i="1">
                              <a:latin typeface="Cambria Math"/>
                            </a:rPr>
                            <m:t>     </m:t>
                          </m:r>
                        </m:e>
                      </m:nary>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1</m:t>
                              </m:r>
                            </m:sub>
                          </m:sSub>
                        </m:num>
                        <m:den>
                          <m:r>
                            <a:rPr lang="en-US" i="1">
                              <a:latin typeface="Cambria Math"/>
                            </a:rPr>
                            <m:t>𝐿</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𝑛</m:t>
                          </m:r>
                          <m:r>
                            <a:rPr lang="en-US" i="1">
                              <a:latin typeface="Cambria Math"/>
                            </a:rPr>
                            <m:t>𝜋</m:t>
                          </m:r>
                        </m:den>
                      </m:f>
                      <m:r>
                        <a:rPr lang="en-US" i="1">
                          <a:latin typeface="Cambria Math"/>
                        </a:rPr>
                        <m:t>𝑐𝑜𝑠</m:t>
                      </m:r>
                      <m:f>
                        <m:fPr>
                          <m:ctrlPr>
                            <a:rPr lang="en-US" i="1">
                              <a:latin typeface="Cambria Math"/>
                            </a:rPr>
                          </m:ctrlPr>
                        </m:fPr>
                        <m:num>
                          <m:r>
                            <a:rPr lang="en-US" i="1">
                              <a:latin typeface="Cambria Math"/>
                            </a:rPr>
                            <m:t>𝑛</m:t>
                          </m:r>
                          <m:r>
                            <a:rPr lang="en-US" i="1">
                              <a:latin typeface="Cambria Math"/>
                            </a:rPr>
                            <m:t>𝜋</m:t>
                          </m:r>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m:t>
                          </m:r>
                        </m:num>
                        <m:den>
                          <m:r>
                            <a:rPr lang="en-US" i="1">
                              <a:latin typeface="Cambria Math"/>
                            </a:rPr>
                            <m:t>𝐿</m:t>
                          </m:r>
                        </m:den>
                      </m:f>
                      <m:r>
                        <a:rPr lang="en-US" i="1">
                          <a:latin typeface="Cambria Math"/>
                        </a:rPr>
                        <m:t>𝑠𝑖𝑛</m:t>
                      </m:r>
                      <m:f>
                        <m:fPr>
                          <m:ctrlPr>
                            <a:rPr lang="en-US" i="1">
                              <a:latin typeface="Cambria Math"/>
                            </a:rPr>
                          </m:ctrlPr>
                        </m:fPr>
                        <m:num>
                          <m:r>
                            <a:rPr lang="en-US" i="1">
                              <a:latin typeface="Cambria Math"/>
                            </a:rPr>
                            <m:t>𝑛</m:t>
                          </m:r>
                          <m:r>
                            <a:rPr lang="en-US" i="1">
                              <a:latin typeface="Cambria Math"/>
                            </a:rPr>
                            <m:t>𝜋</m:t>
                          </m:r>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m:t>
                          </m:r>
                        </m:num>
                        <m:den>
                          <m:r>
                            <a:rPr lang="en-US" i="1">
                              <a:latin typeface="Cambria Math"/>
                            </a:rPr>
                            <m:t>𝐿</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81000" y="3886200"/>
                <a:ext cx="8382000" cy="1499706"/>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1736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33900" y="1295400"/>
            <a:ext cx="26289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381000" y="457200"/>
            <a:ext cx="3859646" cy="369332"/>
          </a:xfrm>
          <a:prstGeom prst="rect">
            <a:avLst/>
          </a:prstGeom>
        </p:spPr>
        <p:txBody>
          <a:bodyPr wrap="none">
            <a:spAutoFit/>
          </a:bodyPr>
          <a:lstStyle/>
          <a:p>
            <a:r>
              <a:rPr lang="en-US" dirty="0"/>
              <a:t>For x</a:t>
            </a:r>
            <a:r>
              <a:rPr lang="en-US" baseline="-25000" dirty="0"/>
              <a:t>1</a:t>
            </a:r>
            <a:r>
              <a:rPr lang="en-US" dirty="0"/>
              <a:t>=0.45 L and x</a:t>
            </a:r>
            <a:r>
              <a:rPr lang="en-US" baseline="-25000" dirty="0"/>
              <a:t>2</a:t>
            </a:r>
            <a:r>
              <a:rPr lang="en-US" dirty="0"/>
              <a:t> = 0.55 L, we obtain</a:t>
            </a:r>
          </a:p>
        </p:txBody>
      </p:sp>
      <mc:AlternateContent xmlns:mc="http://schemas.openxmlformats.org/markup-compatibility/2006" xmlns:a14="http://schemas.microsoft.com/office/drawing/2010/main">
        <mc:Choice Requires="a14">
          <p:sp>
            <p:nvSpPr>
              <p:cNvPr id="3" name="Rectangle 2"/>
              <p:cNvSpPr/>
              <p:nvPr/>
            </p:nvSpPr>
            <p:spPr>
              <a:xfrm>
                <a:off x="228600" y="1295400"/>
                <a:ext cx="7543800" cy="7478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𝑃</m:t>
                          </m:r>
                        </m:e>
                        <m:sub>
                          <m:r>
                            <a:rPr lang="en-US" i="1">
                              <a:latin typeface="Cambria Math"/>
                            </a:rPr>
                            <m:t>𝑥</m:t>
                          </m:r>
                          <m:r>
                            <a:rPr lang="en-US" i="1">
                              <a:latin typeface="Cambria Math"/>
                            </a:rPr>
                            <m:t>1</m:t>
                          </m:r>
                          <m:r>
                            <a:rPr lang="en-US" i="1">
                              <a:latin typeface="Cambria Math"/>
                            </a:rPr>
                            <m:t>𝑥</m:t>
                          </m:r>
                          <m:r>
                            <a:rPr lang="en-US" i="1">
                              <a:latin typeface="Cambria Math"/>
                            </a:rPr>
                            <m:t>2</m:t>
                          </m:r>
                        </m:sub>
                      </m:sSub>
                      <m:r>
                        <a:rPr lang="en-US" i="1">
                          <a:latin typeface="Cambria Math"/>
                        </a:rPr>
                        <m:t>=</m:t>
                      </m:r>
                      <m:f>
                        <m:fPr>
                          <m:ctrlPr>
                            <a:rPr lang="en-US" i="1">
                              <a:latin typeface="Cambria Math"/>
                            </a:rPr>
                          </m:ctrlPr>
                        </m:fPr>
                        <m:num>
                          <m:r>
                            <a:rPr lang="en-US" i="1">
                              <a:latin typeface="Cambria Math"/>
                            </a:rPr>
                            <m:t>1</m:t>
                          </m:r>
                        </m:num>
                        <m:den>
                          <m:r>
                            <a:rPr lang="en-US" i="1">
                              <a:latin typeface="Cambria Math"/>
                            </a:rPr>
                            <m:t>10</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𝑛</m:t>
                          </m:r>
                          <m:r>
                            <a:rPr lang="en-US" i="1">
                              <a:latin typeface="Cambria Math"/>
                            </a:rPr>
                            <m:t>𝜋</m:t>
                          </m:r>
                        </m:den>
                      </m:f>
                      <m:r>
                        <a:rPr lang="en-US" i="1">
                          <a:latin typeface="Cambria Math"/>
                        </a:rPr>
                        <m:t>𝑐𝑜𝑠𝑛</m:t>
                      </m:r>
                      <m:r>
                        <a:rPr lang="en-US" i="1">
                          <a:latin typeface="Cambria Math"/>
                        </a:rPr>
                        <m:t>𝜋</m:t>
                      </m:r>
                      <m:r>
                        <a:rPr lang="en-US" i="1">
                          <a:latin typeface="Cambria Math"/>
                        </a:rPr>
                        <m:t> </m:t>
                      </m:r>
                      <m:r>
                        <a:rPr lang="en-US" i="1">
                          <a:latin typeface="Cambria Math"/>
                        </a:rPr>
                        <m:t>𝑠𝑖𝑛</m:t>
                      </m:r>
                      <m:f>
                        <m:fPr>
                          <m:ctrlPr>
                            <a:rPr lang="en-US" i="1">
                              <a:latin typeface="Cambria Math"/>
                            </a:rPr>
                          </m:ctrlPr>
                        </m:fPr>
                        <m:num>
                          <m:r>
                            <a:rPr lang="en-US" i="1">
                              <a:latin typeface="Cambria Math"/>
                            </a:rPr>
                            <m:t>𝑛</m:t>
                          </m:r>
                          <m:r>
                            <a:rPr lang="en-US" i="1">
                              <a:latin typeface="Cambria Math"/>
                            </a:rPr>
                            <m:t>𝜋</m:t>
                          </m:r>
                        </m:num>
                        <m:den>
                          <m:r>
                            <a:rPr lang="en-US" i="1">
                              <a:latin typeface="Cambria Math"/>
                            </a:rPr>
                            <m:t>10</m:t>
                          </m:r>
                        </m:den>
                      </m:f>
                      <m:r>
                        <a:rPr lang="en-US" i="1">
                          <a:latin typeface="Cambria Math"/>
                        </a:rPr>
                        <m:t>=</m:t>
                      </m:r>
                      <m:r>
                        <a:rPr lang="en-US" b="0" i="1" smtClean="0">
                          <a:latin typeface="Cambria Math"/>
                        </a:rPr>
                        <m:t>      </m:t>
                      </m:r>
                      <m:f>
                        <m:fPr>
                          <m:ctrlPr>
                            <a:rPr lang="en-US" i="1">
                              <a:latin typeface="Cambria Math"/>
                            </a:rPr>
                          </m:ctrlPr>
                        </m:fPr>
                        <m:num>
                          <m:r>
                            <a:rPr lang="en-US" i="1">
                              <a:latin typeface="Cambria Math"/>
                            </a:rPr>
                            <m:t>1</m:t>
                          </m:r>
                        </m:num>
                        <m:den>
                          <m:r>
                            <a:rPr lang="en-US" i="1">
                              <a:latin typeface="Cambria Math"/>
                            </a:rPr>
                            <m:t>10</m:t>
                          </m:r>
                        </m:den>
                      </m:f>
                      <m:r>
                        <a:rPr lang="en-US" i="1">
                          <a:latin typeface="Cambria Math"/>
                        </a:rPr>
                        <m:t>+</m:t>
                      </m:r>
                      <m:sSup>
                        <m:sSupPr>
                          <m:ctrlPr>
                            <a:rPr lang="en-US" i="1">
                              <a:latin typeface="Cambria Math"/>
                            </a:rPr>
                          </m:ctrlPr>
                        </m:sSupPr>
                        <m:e>
                          <m:r>
                            <a:rPr lang="en-US" i="1">
                              <a:latin typeface="Cambria Math"/>
                            </a:rPr>
                            <m:t>(−1)</m:t>
                          </m:r>
                        </m:e>
                        <m:sup>
                          <m:r>
                            <a:rPr lang="en-US" i="1">
                              <a:latin typeface="Cambria Math"/>
                            </a:rPr>
                            <m:t>𝑛</m:t>
                          </m:r>
                          <m:r>
                            <a:rPr lang="en-US" i="1">
                              <a:latin typeface="Cambria Math"/>
                            </a:rPr>
                            <m:t>+1   </m:t>
                          </m:r>
                        </m:sup>
                      </m:sSup>
                      <m:f>
                        <m:fPr>
                          <m:ctrlPr>
                            <a:rPr lang="en-US" i="1">
                              <a:latin typeface="Cambria Math"/>
                            </a:rPr>
                          </m:ctrlPr>
                        </m:fPr>
                        <m:num>
                          <m:r>
                            <a:rPr lang="en-US" i="1">
                              <a:latin typeface="Cambria Math"/>
                            </a:rPr>
                            <m:t>𝑠𝑖𝑛</m:t>
                          </m:r>
                          <m:f>
                            <m:fPr>
                              <m:ctrlPr>
                                <a:rPr lang="en-US" i="1">
                                  <a:latin typeface="Cambria Math"/>
                                </a:rPr>
                              </m:ctrlPr>
                            </m:fPr>
                            <m:num>
                              <m:r>
                                <a:rPr lang="en-US" i="1">
                                  <a:latin typeface="Cambria Math"/>
                                </a:rPr>
                                <m:t>𝑛</m:t>
                              </m:r>
                              <m:r>
                                <a:rPr lang="en-US" i="1">
                                  <a:latin typeface="Cambria Math"/>
                                </a:rPr>
                                <m:t>𝜋</m:t>
                              </m:r>
                            </m:num>
                            <m:den>
                              <m:r>
                                <a:rPr lang="en-US" i="1">
                                  <a:latin typeface="Cambria Math"/>
                                </a:rPr>
                                <m:t>10</m:t>
                              </m:r>
                            </m:den>
                          </m:f>
                        </m:num>
                        <m:den>
                          <m:r>
                            <a:rPr lang="en-US" i="1">
                              <a:latin typeface="Cambria Math"/>
                            </a:rPr>
                            <m:t>𝑛</m:t>
                          </m:r>
                          <m:r>
                            <a:rPr lang="en-US" i="1">
                              <a:latin typeface="Cambria Math"/>
                            </a:rPr>
                            <m:t>𝜋</m:t>
                          </m:r>
                        </m:den>
                      </m:f>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8600" y="1295400"/>
                <a:ext cx="7543800" cy="74789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627496" y="2209800"/>
            <a:ext cx="6172200" cy="369332"/>
          </a:xfrm>
          <a:prstGeom prst="rect">
            <a:avLst/>
          </a:prstGeom>
        </p:spPr>
        <p:txBody>
          <a:bodyPr wrap="square">
            <a:spAutoFit/>
          </a:bodyPr>
          <a:lstStyle/>
          <a:p>
            <a:r>
              <a:rPr lang="en-US" dirty="0"/>
              <a:t>For the ground state, which corresponds to n =1, we have</a:t>
            </a:r>
          </a:p>
        </p:txBody>
      </p:sp>
      <mc:AlternateContent xmlns:mc="http://schemas.openxmlformats.org/markup-compatibility/2006" xmlns:a14="http://schemas.microsoft.com/office/drawing/2010/main">
        <mc:Choice Requires="a14">
          <p:sp>
            <p:nvSpPr>
              <p:cNvPr id="5" name="Rectangle 4"/>
              <p:cNvSpPr/>
              <p:nvPr/>
            </p:nvSpPr>
            <p:spPr>
              <a:xfrm>
                <a:off x="1032300" y="2957669"/>
                <a:ext cx="2557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𝑥</m:t>
                          </m:r>
                          <m:r>
                            <a:rPr lang="en-US" i="1">
                              <a:latin typeface="Cambria Math"/>
                            </a:rPr>
                            <m:t>1</m:t>
                          </m:r>
                          <m:r>
                            <a:rPr lang="en-US" i="1">
                              <a:latin typeface="Cambria Math"/>
                            </a:rPr>
                            <m:t>𝑥</m:t>
                          </m:r>
                          <m:r>
                            <a:rPr lang="en-US" i="1">
                              <a:latin typeface="Cambria Math"/>
                            </a:rPr>
                            <m:t>2</m:t>
                          </m:r>
                        </m:sub>
                      </m:sSub>
                      <m:r>
                        <a:rPr lang="en-US" i="1">
                          <a:latin typeface="Cambria Math"/>
                        </a:rPr>
                        <m:t>=0.198=19.8%</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032300" y="2957669"/>
                <a:ext cx="2557046" cy="369332"/>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627496" y="3675735"/>
            <a:ext cx="4206601" cy="369332"/>
          </a:xfrm>
          <a:prstGeom prst="rect">
            <a:avLst/>
          </a:prstGeom>
        </p:spPr>
        <p:txBody>
          <a:bodyPr wrap="none">
            <a:spAutoFit/>
          </a:bodyPr>
          <a:lstStyle/>
          <a:p>
            <a:r>
              <a:rPr lang="en-US" dirty="0">
                <a:solidFill>
                  <a:srgbClr val="C00000"/>
                </a:solidFill>
              </a:rPr>
              <a:t>This is about twice the classical probability.</a:t>
            </a:r>
          </a:p>
        </p:txBody>
      </p:sp>
      <p:sp>
        <p:nvSpPr>
          <p:cNvPr id="7" name="Rectangle 6"/>
          <p:cNvSpPr/>
          <p:nvPr/>
        </p:nvSpPr>
        <p:spPr>
          <a:xfrm>
            <a:off x="627496" y="4209135"/>
            <a:ext cx="7373504" cy="369332"/>
          </a:xfrm>
          <a:prstGeom prst="rect">
            <a:avLst/>
          </a:prstGeom>
        </p:spPr>
        <p:txBody>
          <a:bodyPr wrap="square">
            <a:spAutoFit/>
          </a:bodyPr>
          <a:lstStyle/>
          <a:p>
            <a:r>
              <a:rPr lang="en-US" dirty="0"/>
              <a:t>For the first excited state, which corresponds to n =2, we have</a:t>
            </a:r>
          </a:p>
        </p:txBody>
      </p:sp>
      <mc:AlternateContent xmlns:mc="http://schemas.openxmlformats.org/markup-compatibility/2006" xmlns:a14="http://schemas.microsoft.com/office/drawing/2010/main">
        <mc:Choice Requires="a14">
          <p:sp>
            <p:nvSpPr>
              <p:cNvPr id="8" name="Rectangle 7"/>
              <p:cNvSpPr/>
              <p:nvPr/>
            </p:nvSpPr>
            <p:spPr>
              <a:xfrm>
                <a:off x="1028310" y="4742535"/>
                <a:ext cx="26852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𝑥</m:t>
                          </m:r>
                          <m:r>
                            <a:rPr lang="en-US" i="1">
                              <a:latin typeface="Cambria Math"/>
                            </a:rPr>
                            <m:t>1</m:t>
                          </m:r>
                          <m:r>
                            <a:rPr lang="en-US" i="1">
                              <a:latin typeface="Cambria Math"/>
                            </a:rPr>
                            <m:t>𝑥</m:t>
                          </m:r>
                          <m:r>
                            <a:rPr lang="en-US" i="1">
                              <a:latin typeface="Cambria Math"/>
                            </a:rPr>
                            <m:t>2</m:t>
                          </m:r>
                        </m:sub>
                      </m:sSub>
                      <m:r>
                        <a:rPr lang="en-US" i="1">
                          <a:latin typeface="Cambria Math"/>
                        </a:rPr>
                        <m:t>=0.0065=0.65%</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028310" y="4742535"/>
                <a:ext cx="2685286" cy="369332"/>
              </a:xfrm>
              <a:prstGeom prst="rect">
                <a:avLst/>
              </a:prstGeom>
              <a:blipFill rotWithShape="1">
                <a:blip r:embed="rId4"/>
                <a:stretch>
                  <a:fillRect/>
                </a:stretch>
              </a:blipFill>
            </p:spPr>
            <p:txBody>
              <a:bodyPr/>
              <a:lstStyle/>
              <a:p>
                <a:r>
                  <a:rPr lang="en-US">
                    <a:noFill/>
                  </a:rPr>
                  <a:t> </a:t>
                </a:r>
              </a:p>
            </p:txBody>
          </p:sp>
        </mc:Fallback>
      </mc:AlternateContent>
      <p:sp>
        <p:nvSpPr>
          <p:cNvPr id="9" name="Rectangle 8"/>
          <p:cNvSpPr/>
          <p:nvPr/>
        </p:nvSpPr>
        <p:spPr>
          <a:xfrm>
            <a:off x="1028310" y="5257800"/>
            <a:ext cx="7429890" cy="369332"/>
          </a:xfrm>
          <a:prstGeom prst="rect">
            <a:avLst/>
          </a:prstGeom>
        </p:spPr>
        <p:txBody>
          <a:bodyPr wrap="square">
            <a:spAutoFit/>
          </a:bodyPr>
          <a:lstStyle/>
          <a:p>
            <a:r>
              <a:rPr lang="en-US" dirty="0"/>
              <a:t>This low probability is consistent with the fact that |ѱ</a:t>
            </a:r>
            <a:r>
              <a:rPr lang="en-US" baseline="-25000" dirty="0"/>
              <a:t>2</a:t>
            </a:r>
            <a:r>
              <a:rPr lang="en-US" dirty="0"/>
              <a:t>|</a:t>
            </a:r>
            <a:r>
              <a:rPr lang="en-US" baseline="30000" dirty="0"/>
              <a:t>2</a:t>
            </a:r>
            <a:r>
              <a:rPr lang="en-US" dirty="0"/>
              <a:t> = 0 at x = 0.5 L.</a:t>
            </a:r>
          </a:p>
        </p:txBody>
      </p:sp>
      <p:sp>
        <p:nvSpPr>
          <p:cNvPr id="10" name="Rectangle 9"/>
          <p:cNvSpPr/>
          <p:nvPr/>
        </p:nvSpPr>
        <p:spPr>
          <a:xfrm>
            <a:off x="381000" y="5906869"/>
            <a:ext cx="8305800" cy="646331"/>
          </a:xfrm>
          <a:prstGeom prst="rect">
            <a:avLst/>
          </a:prstGeom>
        </p:spPr>
        <p:txBody>
          <a:bodyPr wrap="square">
            <a:spAutoFit/>
          </a:bodyPr>
          <a:lstStyle/>
          <a:p>
            <a:r>
              <a:rPr lang="en-US" dirty="0">
                <a:solidFill>
                  <a:srgbClr val="C00000"/>
                </a:solidFill>
              </a:rPr>
              <a:t>Note that, when n is very large, we have Px</a:t>
            </a:r>
            <a:r>
              <a:rPr lang="en-US" baseline="-25000" dirty="0">
                <a:solidFill>
                  <a:srgbClr val="C00000"/>
                </a:solidFill>
              </a:rPr>
              <a:t>1</a:t>
            </a:r>
            <a:r>
              <a:rPr lang="en-US" dirty="0">
                <a:solidFill>
                  <a:srgbClr val="C00000"/>
                </a:solidFill>
              </a:rPr>
              <a:t>x</a:t>
            </a:r>
            <a:r>
              <a:rPr lang="en-US" baseline="-25000" dirty="0">
                <a:solidFill>
                  <a:srgbClr val="C00000"/>
                </a:solidFill>
              </a:rPr>
              <a:t>2</a:t>
            </a:r>
            <a:r>
              <a:rPr lang="en-US" dirty="0">
                <a:solidFill>
                  <a:srgbClr val="C00000"/>
                </a:solidFill>
              </a:rPr>
              <a:t> → (x</a:t>
            </a:r>
            <a:r>
              <a:rPr lang="en-US" baseline="-25000" dirty="0">
                <a:solidFill>
                  <a:srgbClr val="C00000"/>
                </a:solidFill>
              </a:rPr>
              <a:t>2</a:t>
            </a:r>
            <a:r>
              <a:rPr lang="en-US" dirty="0">
                <a:solidFill>
                  <a:srgbClr val="C00000"/>
                </a:solidFill>
              </a:rPr>
              <a:t>-x</a:t>
            </a:r>
            <a:r>
              <a:rPr lang="en-US" baseline="-25000" dirty="0">
                <a:solidFill>
                  <a:srgbClr val="C00000"/>
                </a:solidFill>
              </a:rPr>
              <a:t>1</a:t>
            </a:r>
            <a:r>
              <a:rPr lang="en-US" dirty="0">
                <a:solidFill>
                  <a:srgbClr val="C00000"/>
                </a:solidFill>
              </a:rPr>
              <a:t>) = L. This result is in agreement with classical physics, as required by the correspondence principle.</a:t>
            </a:r>
          </a:p>
        </p:txBody>
      </p:sp>
    </p:spTree>
    <p:extLst>
      <p:ext uri="{BB962C8B-B14F-4D97-AF65-F5344CB8AC3E}">
        <p14:creationId xmlns:p14="http://schemas.microsoft.com/office/powerpoint/2010/main" val="1127504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305800" cy="923330"/>
          </a:xfrm>
          <a:prstGeom prst="rect">
            <a:avLst/>
          </a:prstGeom>
        </p:spPr>
        <p:txBody>
          <a:bodyPr wrap="square">
            <a:spAutoFit/>
          </a:bodyPr>
          <a:lstStyle/>
          <a:p>
            <a:r>
              <a:rPr lang="en-US" dirty="0"/>
              <a:t>Example</a:t>
            </a:r>
          </a:p>
          <a:p>
            <a:r>
              <a:rPr lang="en-US" dirty="0"/>
              <a:t>Consider a particle trapped in a box of with L. Find the expectation value &lt;x˃ of the position of the particle.</a:t>
            </a:r>
          </a:p>
        </p:txBody>
      </p:sp>
      <p:sp>
        <p:nvSpPr>
          <p:cNvPr id="3" name="Rectangle 2"/>
          <p:cNvSpPr/>
          <p:nvPr/>
        </p:nvSpPr>
        <p:spPr>
          <a:xfrm>
            <a:off x="304800" y="1676400"/>
            <a:ext cx="960519" cy="369332"/>
          </a:xfrm>
          <a:prstGeom prst="rect">
            <a:avLst/>
          </a:prstGeom>
        </p:spPr>
        <p:txBody>
          <a:bodyPr wrap="none">
            <a:spAutoFit/>
          </a:bodyPr>
          <a:lstStyle/>
          <a:p>
            <a:r>
              <a:rPr lang="en-US" dirty="0"/>
              <a:t>Solution</a:t>
            </a:r>
          </a:p>
        </p:txBody>
      </p:sp>
      <mc:AlternateContent xmlns:mc="http://schemas.openxmlformats.org/markup-compatibility/2006" xmlns:a14="http://schemas.microsoft.com/office/drawing/2010/main">
        <mc:Choice Requires="a14">
          <p:sp>
            <p:nvSpPr>
              <p:cNvPr id="4" name="Rectangle 3"/>
              <p:cNvSpPr/>
              <p:nvPr/>
            </p:nvSpPr>
            <p:spPr>
              <a:xfrm>
                <a:off x="304800" y="2048269"/>
                <a:ext cx="8458200" cy="1112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&lt;</m:t>
                      </m:r>
                      <m:r>
                        <a:rPr lang="en-US" i="1">
                          <a:latin typeface="Cambria Math"/>
                        </a:rPr>
                        <m:t>𝑥</m:t>
                      </m:r>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𝐿</m:t>
                          </m:r>
                        </m:sup>
                        <m:e>
                          <m:r>
                            <a:rPr lang="en-US" i="1">
                              <a:latin typeface="Cambria Math"/>
                            </a:rPr>
                            <m:t>𝑥</m:t>
                          </m:r>
                          <m:sSup>
                            <m:sSupPr>
                              <m:ctrlPr>
                                <a:rPr lang="en-US" i="1">
                                  <a:latin typeface="Cambria Math"/>
                                </a:rPr>
                              </m:ctrlPr>
                            </m:sSupPr>
                            <m:e>
                              <m:d>
                                <m:dPr>
                                  <m:begChr m:val="|"/>
                                  <m:endChr m:val="|"/>
                                  <m:ctrlPr>
                                    <a:rPr lang="en-US" i="1">
                                      <a:latin typeface="Cambria Math"/>
                                    </a:rPr>
                                  </m:ctrlPr>
                                </m:dPr>
                                <m:e>
                                  <m:r>
                                    <a:rPr lang="en-US" i="1">
                                      <a:latin typeface="Cambria Math"/>
                                    </a:rPr>
                                    <m:t>ѱ</m:t>
                                  </m:r>
                                </m:e>
                              </m:d>
                            </m:e>
                            <m:sup>
                              <m:r>
                                <a:rPr lang="en-US" i="1">
                                  <a:latin typeface="Cambria Math"/>
                                </a:rPr>
                                <m:t>2</m:t>
                              </m:r>
                            </m:sup>
                          </m:sSup>
                          <m:r>
                            <a:rPr lang="en-US" i="1">
                              <a:latin typeface="Cambria Math"/>
                            </a:rPr>
                            <m:t>𝑑𝑥</m:t>
                          </m:r>
                        </m:e>
                      </m:nary>
                      <m:r>
                        <a:rPr lang="en-US" i="1">
                          <a:latin typeface="Cambria Math"/>
                        </a:rPr>
                        <m:t>=</m:t>
                      </m:r>
                      <m:f>
                        <m:fPr>
                          <m:ctrlPr>
                            <a:rPr lang="en-US" i="1">
                              <a:latin typeface="Cambria Math"/>
                            </a:rPr>
                          </m:ctrlPr>
                        </m:fPr>
                        <m:num>
                          <m:r>
                            <a:rPr lang="en-US" i="1">
                              <a:latin typeface="Cambria Math"/>
                            </a:rPr>
                            <m:t>2</m:t>
                          </m:r>
                        </m:num>
                        <m:den>
                          <m:r>
                            <a:rPr lang="en-US" i="1">
                              <a:latin typeface="Cambria Math"/>
                            </a:rPr>
                            <m:t>𝐿</m:t>
                          </m:r>
                        </m:den>
                      </m:f>
                      <m:nary>
                        <m:naryPr>
                          <m:limLoc m:val="subSup"/>
                          <m:ctrlPr>
                            <a:rPr lang="en-US" i="1">
                              <a:latin typeface="Cambria Math"/>
                            </a:rPr>
                          </m:ctrlPr>
                        </m:naryPr>
                        <m:sub>
                          <m:r>
                            <a:rPr lang="en-US" i="1">
                              <a:latin typeface="Cambria Math"/>
                            </a:rPr>
                            <m:t>0</m:t>
                          </m:r>
                        </m:sub>
                        <m:sup>
                          <m:r>
                            <a:rPr lang="en-US" i="1">
                              <a:latin typeface="Cambria Math"/>
                            </a:rPr>
                            <m:t>𝐿</m:t>
                          </m:r>
                        </m:sup>
                        <m:e>
                          <m:r>
                            <a:rPr lang="en-US" i="1">
                              <a:latin typeface="Cambria Math"/>
                            </a:rPr>
                            <m:t>𝑥</m:t>
                          </m:r>
                          <m:sSup>
                            <m:sSupPr>
                              <m:ctrlPr>
                                <a:rPr lang="en-US" i="1">
                                  <a:latin typeface="Cambria Math"/>
                                </a:rPr>
                              </m:ctrlPr>
                            </m:sSupPr>
                            <m:e>
                              <m:r>
                                <a:rPr lang="en-US" i="1">
                                  <a:latin typeface="Cambria Math"/>
                                </a:rPr>
                                <m:t>𝑠𝑖𝑛</m:t>
                              </m:r>
                            </m:e>
                            <m:sup>
                              <m:r>
                                <a:rPr lang="en-US" i="1">
                                  <a:latin typeface="Cambria Math"/>
                                </a:rPr>
                                <m:t>2</m:t>
                              </m:r>
                            </m:sup>
                          </m:sSup>
                          <m:f>
                            <m:fPr>
                              <m:ctrlPr>
                                <a:rPr lang="en-US" i="1">
                                  <a:latin typeface="Cambria Math"/>
                                </a:rPr>
                              </m:ctrlPr>
                            </m:fPr>
                            <m:num>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r>
                            <a:rPr lang="en-US" i="1">
                              <a:latin typeface="Cambria Math"/>
                            </a:rPr>
                            <m:t>𝑑𝑥</m:t>
                          </m:r>
                        </m:e>
                      </m:nary>
                      <m:r>
                        <a:rPr lang="en-US" i="1">
                          <a:latin typeface="Cambria Math"/>
                        </a:rPr>
                        <m:t>=</m:t>
                      </m:r>
                      <m:f>
                        <m:fPr>
                          <m:ctrlPr>
                            <a:rPr lang="en-US" i="1">
                              <a:latin typeface="Cambria Math"/>
                            </a:rPr>
                          </m:ctrlPr>
                        </m:fPr>
                        <m:num>
                          <m:r>
                            <a:rPr lang="en-US" i="1">
                              <a:latin typeface="Cambria Math"/>
                            </a:rPr>
                            <m:t>2</m:t>
                          </m:r>
                        </m:num>
                        <m:den>
                          <m:r>
                            <a:rPr lang="en-US" i="1">
                              <a:latin typeface="Cambria Math"/>
                            </a:rPr>
                            <m:t>𝐿</m:t>
                          </m:r>
                        </m:den>
                      </m:f>
                      <m:d>
                        <m:dPr>
                          <m:begChr m:val="["/>
                          <m:endChr m:val="]"/>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a:rPr>
                                    <m:t>𝑥</m:t>
                                  </m:r>
                                </m:e>
                                <m:sup>
                                  <m:r>
                                    <a:rPr lang="en-US" i="1">
                                      <a:latin typeface="Cambria Math"/>
                                    </a:rPr>
                                    <m:t>2</m:t>
                                  </m:r>
                                </m:sup>
                              </m:sSup>
                            </m:num>
                            <m:den>
                              <m:r>
                                <a:rPr lang="en-US" i="1">
                                  <a:latin typeface="Cambria Math"/>
                                </a:rPr>
                                <m:t>4</m:t>
                              </m:r>
                            </m:den>
                          </m:f>
                          <m:r>
                            <a:rPr lang="en-US" i="1">
                              <a:latin typeface="Cambria Math"/>
                            </a:rPr>
                            <m:t>−</m:t>
                          </m:r>
                          <m:f>
                            <m:fPr>
                              <m:ctrlPr>
                                <a:rPr lang="en-US" i="1">
                                  <a:latin typeface="Cambria Math"/>
                                </a:rPr>
                              </m:ctrlPr>
                            </m:fPr>
                            <m:num>
                              <m:r>
                                <a:rPr lang="en-US" i="1">
                                  <a:latin typeface="Cambria Math"/>
                                </a:rPr>
                                <m:t>𝑥𝑠𝑖𝑛</m:t>
                              </m:r>
                              <m:d>
                                <m:dPr>
                                  <m:ctrlPr>
                                    <a:rPr lang="en-US" i="1">
                                      <a:latin typeface="Cambria Math"/>
                                    </a:rPr>
                                  </m:ctrlPr>
                                </m:dPr>
                                <m:e>
                                  <m:f>
                                    <m:fPr>
                                      <m:ctrlPr>
                                        <a:rPr lang="en-US" i="1">
                                          <a:latin typeface="Cambria Math"/>
                                        </a:rPr>
                                      </m:ctrlPr>
                                    </m:fPr>
                                    <m:num>
                                      <m:r>
                                        <a:rPr lang="en-US" i="1">
                                          <a:latin typeface="Cambria Math"/>
                                        </a:rPr>
                                        <m:t>2</m:t>
                                      </m:r>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d>
                            </m:num>
                            <m:den>
                              <m:f>
                                <m:fPr>
                                  <m:ctrlPr>
                                    <a:rPr lang="en-US" i="1">
                                      <a:latin typeface="Cambria Math"/>
                                    </a:rPr>
                                  </m:ctrlPr>
                                </m:fPr>
                                <m:num>
                                  <m:r>
                                    <a:rPr lang="en-US" i="1">
                                      <a:latin typeface="Cambria Math"/>
                                    </a:rPr>
                                    <m:t>4</m:t>
                                  </m:r>
                                  <m:r>
                                    <a:rPr lang="en-US" i="1">
                                      <a:latin typeface="Cambria Math"/>
                                    </a:rPr>
                                    <m:t>𝑛</m:t>
                                  </m:r>
                                  <m:r>
                                    <a:rPr lang="en-US" i="1">
                                      <a:latin typeface="Cambria Math"/>
                                    </a:rPr>
                                    <m:t>𝜋</m:t>
                                  </m:r>
                                </m:num>
                                <m:den>
                                  <m:r>
                                    <a:rPr lang="en-US" i="1">
                                      <a:latin typeface="Cambria Math"/>
                                    </a:rPr>
                                    <m:t>𝐿</m:t>
                                  </m:r>
                                </m:den>
                              </m:f>
                            </m:den>
                          </m:f>
                          <m:r>
                            <a:rPr lang="en-US" i="1">
                              <a:latin typeface="Cambria Math"/>
                            </a:rPr>
                            <m:t>−</m:t>
                          </m:r>
                          <m:f>
                            <m:fPr>
                              <m:ctrlPr>
                                <a:rPr lang="en-US" i="1">
                                  <a:latin typeface="Cambria Math"/>
                                </a:rPr>
                              </m:ctrlPr>
                            </m:fPr>
                            <m:num>
                              <m:r>
                                <a:rPr lang="en-US" i="1">
                                  <a:latin typeface="Cambria Math"/>
                                </a:rPr>
                                <m:t>𝑐𝑜𝑠</m:t>
                              </m:r>
                              <m:d>
                                <m:dPr>
                                  <m:ctrlPr>
                                    <a:rPr lang="en-US" i="1">
                                      <a:latin typeface="Cambria Math"/>
                                    </a:rPr>
                                  </m:ctrlPr>
                                </m:dPr>
                                <m:e>
                                  <m:f>
                                    <m:fPr>
                                      <m:ctrlPr>
                                        <a:rPr lang="en-US" i="1">
                                          <a:latin typeface="Cambria Math"/>
                                        </a:rPr>
                                      </m:ctrlPr>
                                    </m:fPr>
                                    <m:num>
                                      <m:r>
                                        <a:rPr lang="en-US" i="1">
                                          <a:latin typeface="Cambria Math"/>
                                        </a:rPr>
                                        <m:t>2</m:t>
                                      </m:r>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d>
                            </m:num>
                            <m:den>
                              <m:r>
                                <a:rPr lang="en-US" i="1">
                                  <a:latin typeface="Cambria Math"/>
                                </a:rPr>
                                <m:t>8</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𝑛</m:t>
                                          </m:r>
                                          <m:r>
                                            <a:rPr lang="en-US" i="1">
                                              <a:latin typeface="Cambria Math"/>
                                            </a:rPr>
                                            <m:t>𝜋</m:t>
                                          </m:r>
                                        </m:num>
                                        <m:den>
                                          <m:r>
                                            <a:rPr lang="en-US" i="1">
                                              <a:latin typeface="Cambria Math"/>
                                            </a:rPr>
                                            <m:t>𝐿</m:t>
                                          </m:r>
                                        </m:den>
                                      </m:f>
                                    </m:e>
                                  </m:d>
                                </m:e>
                                <m:sup>
                                  <m:r>
                                    <a:rPr lang="en-US" i="1">
                                      <a:latin typeface="Cambria Math"/>
                                    </a:rPr>
                                    <m:t>2</m:t>
                                  </m:r>
                                </m:sup>
                              </m:sSup>
                            </m:den>
                          </m:f>
                        </m:e>
                      </m:d>
                      <m:r>
                        <a:rPr lang="en-US" i="1">
                          <a:latin typeface="Cambria Math"/>
                        </a:rPr>
                        <m:t>=</m:t>
                      </m:r>
                      <m:f>
                        <m:fPr>
                          <m:ctrlPr>
                            <a:rPr lang="en-US" i="1">
                              <a:latin typeface="Cambria Math"/>
                            </a:rPr>
                          </m:ctrlPr>
                        </m:fPr>
                        <m:num>
                          <m:r>
                            <a:rPr lang="en-US" i="1">
                              <a:latin typeface="Cambria Math"/>
                            </a:rPr>
                            <m:t>𝐿</m:t>
                          </m:r>
                        </m:num>
                        <m:den>
                          <m:r>
                            <a:rPr lang="en-US" i="1">
                              <a:latin typeface="Cambria Math"/>
                            </a:rPr>
                            <m:t>2</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4800" y="2048269"/>
                <a:ext cx="8458200" cy="1112805"/>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457200" y="3648670"/>
            <a:ext cx="8229600" cy="1338828"/>
          </a:xfrm>
          <a:prstGeom prst="rect">
            <a:avLst/>
          </a:prstGeom>
        </p:spPr>
        <p:txBody>
          <a:bodyPr wrap="square">
            <a:spAutoFit/>
          </a:bodyPr>
          <a:lstStyle/>
          <a:p>
            <a:pPr algn="just">
              <a:lnSpc>
                <a:spcPct val="150000"/>
              </a:lnSpc>
            </a:pPr>
            <a:r>
              <a:rPr lang="en-US" dirty="0">
                <a:solidFill>
                  <a:srgbClr val="C00000"/>
                </a:solidFill>
              </a:rPr>
              <a:t>This result means that the average position of the particle is the middle of the box. </a:t>
            </a:r>
            <a:r>
              <a:rPr lang="en-US" dirty="0"/>
              <a:t>It reflects the </a:t>
            </a:r>
            <a:r>
              <a:rPr lang="en-US" dirty="0">
                <a:solidFill>
                  <a:srgbClr val="FF0000"/>
                </a:solidFill>
              </a:rPr>
              <a:t>symmetry of the system</a:t>
            </a:r>
            <a:r>
              <a:rPr lang="en-US" dirty="0"/>
              <a:t>. There is no conflict with the fact that |</a:t>
            </a:r>
            <a:r>
              <a:rPr lang="en-US" dirty="0" smtClean="0"/>
              <a:t>𝜓</a:t>
            </a:r>
            <a:r>
              <a:rPr lang="en-US" baseline="-25000" dirty="0" smtClean="0"/>
              <a:t>n</a:t>
            </a:r>
            <a:r>
              <a:rPr lang="en-US" dirty="0" smtClean="0"/>
              <a:t>|</a:t>
            </a:r>
            <a:r>
              <a:rPr lang="en-US" baseline="30000" dirty="0" smtClean="0"/>
              <a:t>2</a:t>
            </a:r>
            <a:r>
              <a:rPr lang="en-US" dirty="0" smtClean="0"/>
              <a:t>=0 </a:t>
            </a:r>
            <a:r>
              <a:rPr lang="en-US" dirty="0"/>
              <a:t>at L/2 for the states of n =2, 4, 6,…because &lt;x˃ is an average, not a probability.</a:t>
            </a:r>
          </a:p>
        </p:txBody>
      </p:sp>
    </p:spTree>
    <p:extLst>
      <p:ext uri="{BB962C8B-B14F-4D97-AF65-F5344CB8AC3E}">
        <p14:creationId xmlns:p14="http://schemas.microsoft.com/office/powerpoint/2010/main" val="2503919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2089098" cy="369332"/>
          </a:xfrm>
          <a:prstGeom prst="rect">
            <a:avLst/>
          </a:prstGeom>
        </p:spPr>
        <p:txBody>
          <a:bodyPr wrap="none">
            <a:spAutoFit/>
          </a:bodyPr>
          <a:lstStyle/>
          <a:p>
            <a:r>
              <a:rPr lang="en-US" b="1" dirty="0"/>
              <a:t>Finite potential well</a:t>
            </a:r>
            <a:endParaRPr lang="en-US" dirty="0"/>
          </a:p>
        </p:txBody>
      </p:sp>
      <p:sp>
        <p:nvSpPr>
          <p:cNvPr id="3" name="Rectangle 2"/>
          <p:cNvSpPr/>
          <p:nvPr/>
        </p:nvSpPr>
        <p:spPr>
          <a:xfrm>
            <a:off x="152400" y="914400"/>
            <a:ext cx="8763000" cy="923330"/>
          </a:xfrm>
          <a:prstGeom prst="rect">
            <a:avLst/>
          </a:prstGeom>
        </p:spPr>
        <p:txBody>
          <a:bodyPr wrap="square">
            <a:spAutoFit/>
          </a:bodyPr>
          <a:lstStyle/>
          <a:p>
            <a:pPr algn="just"/>
            <a:r>
              <a:rPr lang="en-US" dirty="0">
                <a:solidFill>
                  <a:srgbClr val="0070C0"/>
                </a:solidFill>
              </a:rPr>
              <a:t>Potential energies are never infinite in the real world. Therefore, the box </a:t>
            </a:r>
            <a:r>
              <a:rPr lang="en-US" dirty="0" smtClean="0">
                <a:solidFill>
                  <a:srgbClr val="0070C0"/>
                </a:solidFill>
              </a:rPr>
              <a:t>with </a:t>
            </a:r>
            <a:r>
              <a:rPr lang="en-US" dirty="0" smtClean="0">
                <a:solidFill>
                  <a:srgbClr val="FF0000"/>
                </a:solidFill>
              </a:rPr>
              <a:t>infinitely</a:t>
            </a:r>
            <a:r>
              <a:rPr lang="en-US" dirty="0" smtClean="0">
                <a:solidFill>
                  <a:srgbClr val="0070C0"/>
                </a:solidFill>
              </a:rPr>
              <a:t> </a:t>
            </a:r>
            <a:r>
              <a:rPr lang="en-US" dirty="0">
                <a:solidFill>
                  <a:srgbClr val="0070C0"/>
                </a:solidFill>
              </a:rPr>
              <a:t>hard walls has no physical counterpart. </a:t>
            </a:r>
            <a:r>
              <a:rPr lang="en-US" dirty="0">
                <a:solidFill>
                  <a:srgbClr val="C00000"/>
                </a:solidFill>
              </a:rPr>
              <a:t>However, potential wells with barriers of </a:t>
            </a:r>
            <a:r>
              <a:rPr lang="en-US" dirty="0">
                <a:solidFill>
                  <a:srgbClr val="00B050"/>
                </a:solidFill>
              </a:rPr>
              <a:t>finite </a:t>
            </a:r>
            <a:r>
              <a:rPr lang="en-US" dirty="0">
                <a:solidFill>
                  <a:srgbClr val="C00000"/>
                </a:solidFill>
              </a:rPr>
              <a:t>heights certainly do exist.</a:t>
            </a:r>
          </a:p>
        </p:txBody>
      </p:sp>
      <p:sp>
        <p:nvSpPr>
          <p:cNvPr id="4" name="Rectangle 3"/>
          <p:cNvSpPr/>
          <p:nvPr/>
        </p:nvSpPr>
        <p:spPr>
          <a:xfrm>
            <a:off x="228600" y="1997839"/>
            <a:ext cx="8686800" cy="1477328"/>
          </a:xfrm>
          <a:prstGeom prst="rect">
            <a:avLst/>
          </a:prstGeom>
        </p:spPr>
        <p:txBody>
          <a:bodyPr wrap="square">
            <a:spAutoFit/>
          </a:bodyPr>
          <a:lstStyle/>
          <a:p>
            <a:pPr algn="just"/>
            <a:r>
              <a:rPr lang="en-US" dirty="0"/>
              <a:t>Consider a potential well with square corners that is U high and L wide and contains a particle whose energy E is less than U. According to classical mechanics, </a:t>
            </a:r>
            <a:r>
              <a:rPr lang="en-US" dirty="0">
                <a:solidFill>
                  <a:srgbClr val="C00000"/>
                </a:solidFill>
              </a:rPr>
              <a:t>when the particle strikes the sides of the well, it bounces off without entering regions I and III.</a:t>
            </a:r>
            <a:r>
              <a:rPr lang="en-US" dirty="0">
                <a:solidFill>
                  <a:srgbClr val="7030A0"/>
                </a:solidFill>
              </a:rPr>
              <a:t> In quantum mechanics, the particle also bounces back and forth, </a:t>
            </a:r>
            <a:r>
              <a:rPr lang="en-US" dirty="0">
                <a:solidFill>
                  <a:srgbClr val="00B050"/>
                </a:solidFill>
              </a:rPr>
              <a:t>but now it has a probability of penetrating in to regions I and III even though E&lt;U.</a:t>
            </a:r>
          </a:p>
        </p:txBody>
      </p:sp>
      <p:sp>
        <p:nvSpPr>
          <p:cNvPr id="6" name="Rectangle 5"/>
          <p:cNvSpPr/>
          <p:nvPr/>
        </p:nvSpPr>
        <p:spPr>
          <a:xfrm>
            <a:off x="1596057" y="5486400"/>
            <a:ext cx="2975943" cy="369332"/>
          </a:xfrm>
          <a:prstGeom prst="rect">
            <a:avLst/>
          </a:prstGeom>
        </p:spPr>
        <p:txBody>
          <a:bodyPr wrap="none">
            <a:spAutoFit/>
          </a:bodyPr>
          <a:lstStyle/>
          <a:p>
            <a:r>
              <a:rPr lang="en-US" dirty="0"/>
              <a:t>Fig. 5.3 A finite potential well.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325" y="3886200"/>
            <a:ext cx="31908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206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6553200" cy="369332"/>
          </a:xfrm>
          <a:prstGeom prst="rect">
            <a:avLst/>
          </a:prstGeom>
        </p:spPr>
        <p:txBody>
          <a:bodyPr wrap="square">
            <a:spAutoFit/>
          </a:bodyPr>
          <a:lstStyle/>
          <a:p>
            <a:r>
              <a:rPr lang="en-US" dirty="0"/>
              <a:t>In regions I and III, the steady-state Schrodinger equation is</a:t>
            </a:r>
          </a:p>
        </p:txBody>
      </p:sp>
      <mc:AlternateContent xmlns:mc="http://schemas.openxmlformats.org/markup-compatibility/2006" xmlns:a14="http://schemas.microsoft.com/office/drawing/2010/main">
        <mc:Choice Requires="a14">
          <p:sp>
            <p:nvSpPr>
              <p:cNvPr id="3" name="Rectangle 2"/>
              <p:cNvSpPr/>
              <p:nvPr/>
            </p:nvSpPr>
            <p:spPr>
              <a:xfrm>
                <a:off x="558594" y="1143000"/>
                <a:ext cx="4013406" cy="720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2</m:t>
                          </m:r>
                          <m:r>
                            <a:rPr lang="en-US" i="1">
                              <a:latin typeface="Cambria Math"/>
                            </a:rPr>
                            <m:t>𝑚</m:t>
                          </m:r>
                        </m:num>
                        <m:den>
                          <m:sSup>
                            <m:sSupPr>
                              <m:ctrlPr>
                                <a:rPr lang="en-US" i="1">
                                  <a:latin typeface="Cambria Math"/>
                                </a:rPr>
                              </m:ctrlPr>
                            </m:sSupPr>
                            <m:e>
                              <m:r>
                                <a:rPr lang="en-US" i="1">
                                  <a:latin typeface="Cambria Math"/>
                                </a:rPr>
                                <m:t>ħ</m:t>
                              </m:r>
                            </m:e>
                            <m:sup>
                              <m:r>
                                <a:rPr lang="en-US" i="1">
                                  <a:latin typeface="Cambria Math"/>
                                </a:rPr>
                                <m:t>2</m:t>
                              </m:r>
                            </m:sup>
                          </m:sSup>
                        </m:den>
                      </m:f>
                      <m:d>
                        <m:dPr>
                          <m:ctrlPr>
                            <a:rPr lang="en-US" i="1">
                              <a:latin typeface="Cambria Math"/>
                            </a:rPr>
                          </m:ctrlPr>
                        </m:dPr>
                        <m:e>
                          <m:r>
                            <a:rPr lang="en-US" i="1">
                              <a:latin typeface="Cambria Math"/>
                            </a:rPr>
                            <m:t>𝐸</m:t>
                          </m:r>
                          <m:r>
                            <a:rPr lang="en-US" i="1">
                              <a:latin typeface="Cambria Math"/>
                            </a:rPr>
                            <m:t>−</m:t>
                          </m:r>
                          <m:r>
                            <a:rPr lang="en-US" i="1">
                              <a:latin typeface="Cambria Math"/>
                            </a:rPr>
                            <m:t>𝑈</m:t>
                          </m:r>
                        </m:e>
                      </m:d>
                      <m:r>
                        <a:rPr lang="en-US" i="1">
                          <a:latin typeface="Cambria Math"/>
                        </a:rPr>
                        <m:t>𝜓</m:t>
                      </m:r>
                      <m:r>
                        <a:rPr lang="en-US" i="1">
                          <a:latin typeface="Cambria Math"/>
                        </a:rPr>
                        <m:t>=0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58594" y="1143000"/>
                <a:ext cx="4013406" cy="72096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28600" y="2362200"/>
            <a:ext cx="3366947" cy="369332"/>
          </a:xfrm>
          <a:prstGeom prst="rect">
            <a:avLst/>
          </a:prstGeom>
        </p:spPr>
        <p:txBody>
          <a:bodyPr wrap="none">
            <a:spAutoFit/>
          </a:bodyPr>
          <a:lstStyle/>
          <a:p>
            <a:r>
              <a:rPr lang="en-US" dirty="0"/>
              <a:t>We rewrite the above equation as</a:t>
            </a:r>
          </a:p>
        </p:txBody>
      </p:sp>
      <mc:AlternateContent xmlns:mc="http://schemas.openxmlformats.org/markup-compatibility/2006" xmlns:a14="http://schemas.microsoft.com/office/drawing/2010/main">
        <mc:Choice Requires="a14">
          <p:sp>
            <p:nvSpPr>
              <p:cNvPr id="5" name="Rectangle 4"/>
              <p:cNvSpPr/>
              <p:nvPr/>
            </p:nvSpPr>
            <p:spPr>
              <a:xfrm>
                <a:off x="381000" y="2794692"/>
                <a:ext cx="80010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sSup>
                        <m:sSupPr>
                          <m:ctrlPr>
                            <a:rPr lang="en-US" i="1">
                              <a:latin typeface="Cambria Math"/>
                            </a:rPr>
                          </m:ctrlPr>
                        </m:sSupPr>
                        <m:e>
                          <m:r>
                            <a:rPr lang="en-US" i="1">
                              <a:latin typeface="Cambria Math"/>
                            </a:rPr>
                            <m:t>𝑎</m:t>
                          </m:r>
                        </m:e>
                        <m:sup>
                          <m:r>
                            <a:rPr lang="en-US" i="1">
                              <a:latin typeface="Cambria Math"/>
                            </a:rPr>
                            <m:t>2</m:t>
                          </m:r>
                        </m:sup>
                      </m:sSup>
                      <m:r>
                        <a:rPr lang="en-US" i="1">
                          <a:latin typeface="Cambria Math"/>
                        </a:rPr>
                        <m:t>𝜓</m:t>
                      </m:r>
                      <m:r>
                        <a:rPr lang="en-US" i="1">
                          <a:latin typeface="Cambria Math"/>
                        </a:rPr>
                        <m:t>=0    ,    </m:t>
                      </m:r>
                      <m:r>
                        <a:rPr lang="en-US" i="1">
                          <a:latin typeface="Cambria Math"/>
                        </a:rPr>
                        <m:t>𝑥</m:t>
                      </m:r>
                      <m:r>
                        <a:rPr lang="en-US" i="1">
                          <a:latin typeface="Cambria Math"/>
                        </a:rPr>
                        <m:t>&lt;0 </m:t>
                      </m:r>
                      <m:r>
                        <a:rPr lang="en-US" i="1">
                          <a:latin typeface="Cambria Math"/>
                        </a:rPr>
                        <m:t>𝑎𝑛𝑑</m:t>
                      </m:r>
                      <m:r>
                        <a:rPr lang="en-US" i="1">
                          <a:latin typeface="Cambria Math"/>
                        </a:rPr>
                        <m:t> </m:t>
                      </m:r>
                      <m:r>
                        <a:rPr lang="en-US" i="1">
                          <a:latin typeface="Cambria Math"/>
                        </a:rPr>
                        <m:t>𝑥</m:t>
                      </m:r>
                      <m:r>
                        <a:rPr lang="en-US" i="1">
                          <a:latin typeface="Cambria Math"/>
                        </a:rPr>
                        <m:t>&gt;</m:t>
                      </m:r>
                      <m:r>
                        <a:rPr lang="en-US" i="1">
                          <a:latin typeface="Cambria Math"/>
                        </a:rPr>
                        <m:t>𝐿</m:t>
                      </m:r>
                      <m:r>
                        <a:rPr lang="en-US" i="1">
                          <a:latin typeface="Cambria Math"/>
                        </a:rPr>
                        <m:t>                                        (5−46)</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81000" y="2794692"/>
                <a:ext cx="8001000" cy="72096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07972" y="4038600"/>
                <a:ext cx="2642518" cy="550792"/>
              </a:xfrm>
              <a:prstGeom prst="rect">
                <a:avLst/>
              </a:prstGeom>
            </p:spPr>
            <p:txBody>
              <a:bodyPr wrap="none">
                <a:spAutoFit/>
              </a:bodyPr>
              <a:lstStyle/>
              <a:p>
                <a:r>
                  <a:rPr lang="en-US" dirty="0" smtClean="0"/>
                  <a:t>Where   </a:t>
                </a:r>
                <a14:m>
                  <m:oMath xmlns:m="http://schemas.openxmlformats.org/officeDocument/2006/math">
                    <m:r>
                      <a:rPr lang="en-US" i="1">
                        <a:latin typeface="Cambria Math"/>
                      </a:rPr>
                      <m:t>𝑎</m:t>
                    </m:r>
                    <m:r>
                      <a:rPr lang="en-US" i="1">
                        <a:latin typeface="Cambria Math"/>
                      </a:rPr>
                      <m:t>=</m:t>
                    </m:r>
                    <m:f>
                      <m:fPr>
                        <m:ctrlPr>
                          <a:rPr lang="en-US" i="1">
                            <a:latin typeface="Cambria Math"/>
                          </a:rPr>
                        </m:ctrlPr>
                      </m:fPr>
                      <m:num>
                        <m:rad>
                          <m:radPr>
                            <m:degHide m:val="on"/>
                            <m:ctrlPr>
                              <a:rPr lang="en-US" i="1">
                                <a:latin typeface="Cambria Math"/>
                              </a:rPr>
                            </m:ctrlPr>
                          </m:radPr>
                          <m:deg/>
                          <m:e>
                            <m:r>
                              <a:rPr lang="en-US" i="1">
                                <a:latin typeface="Cambria Math"/>
                              </a:rPr>
                              <m:t>2</m:t>
                            </m:r>
                            <m:r>
                              <a:rPr lang="en-US" i="1">
                                <a:latin typeface="Cambria Math"/>
                              </a:rPr>
                              <m:t>𝑚</m:t>
                            </m:r>
                            <m:r>
                              <a:rPr lang="en-US" i="1">
                                <a:latin typeface="Cambria Math"/>
                              </a:rPr>
                              <m:t>(</m:t>
                            </m:r>
                            <m:r>
                              <a:rPr lang="en-US" i="1">
                                <a:latin typeface="Cambria Math"/>
                              </a:rPr>
                              <m:t>𝑈</m:t>
                            </m:r>
                            <m:r>
                              <a:rPr lang="en-US" b="0" i="1" smtClean="0">
                                <a:latin typeface="Cambria Math"/>
                              </a:rPr>
                              <m:t>−</m:t>
                            </m:r>
                            <m:r>
                              <a:rPr lang="en-US" b="0" i="1" smtClean="0">
                                <a:latin typeface="Cambria Math"/>
                              </a:rPr>
                              <m:t>𝐸</m:t>
                            </m:r>
                            <m:r>
                              <a:rPr lang="en-US" i="1">
                                <a:latin typeface="Cambria Math"/>
                              </a:rPr>
                              <m:t>)</m:t>
                            </m:r>
                          </m:e>
                        </m:rad>
                      </m:num>
                      <m:den>
                        <m:r>
                          <a:rPr lang="en-US" i="1">
                            <a:latin typeface="Cambria Math"/>
                          </a:rPr>
                          <m:t>ħ</m:t>
                        </m:r>
                      </m:den>
                    </m:f>
                    <m:r>
                      <a:rPr lang="en-US" i="1">
                        <a:latin typeface="Cambria Math"/>
                      </a:rPr>
                      <m:t>˃0.</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07972" y="4038600"/>
                <a:ext cx="2642518" cy="550792"/>
              </a:xfrm>
              <a:prstGeom prst="rect">
                <a:avLst/>
              </a:prstGeom>
              <a:blipFill rotWithShape="1">
                <a:blip r:embed="rId4"/>
                <a:stretch>
                  <a:fillRect l="-1843" b="-6667"/>
                </a:stretch>
              </a:blipFill>
            </p:spPr>
            <p:txBody>
              <a:bodyPr/>
              <a:lstStyle/>
              <a:p>
                <a:r>
                  <a:rPr lang="en-US">
                    <a:noFill/>
                  </a:rPr>
                  <a:t> </a:t>
                </a:r>
              </a:p>
            </p:txBody>
          </p:sp>
        </mc:Fallback>
      </mc:AlternateContent>
      <p:sp>
        <p:nvSpPr>
          <p:cNvPr id="7" name="Rectangle 6"/>
          <p:cNvSpPr/>
          <p:nvPr/>
        </p:nvSpPr>
        <p:spPr>
          <a:xfrm>
            <a:off x="762000" y="4800600"/>
            <a:ext cx="2862835" cy="369332"/>
          </a:xfrm>
          <a:prstGeom prst="rect">
            <a:avLst/>
          </a:prstGeom>
        </p:spPr>
        <p:txBody>
          <a:bodyPr wrap="none">
            <a:spAutoFit/>
          </a:bodyPr>
          <a:lstStyle/>
          <a:p>
            <a:r>
              <a:rPr lang="en-US" dirty="0"/>
              <a:t>The solution to eq.(5-46) are</a:t>
            </a:r>
          </a:p>
        </p:txBody>
      </p:sp>
      <mc:AlternateContent xmlns:mc="http://schemas.openxmlformats.org/markup-compatibility/2006" xmlns:a14="http://schemas.microsoft.com/office/drawing/2010/main">
        <mc:Choice Requires="a14">
          <p:sp>
            <p:nvSpPr>
              <p:cNvPr id="8" name="Rectangle 7"/>
              <p:cNvSpPr/>
              <p:nvPr/>
            </p:nvSpPr>
            <p:spPr>
              <a:xfrm>
                <a:off x="838200" y="5318738"/>
                <a:ext cx="6667500" cy="3962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𝜓</m:t>
                          </m:r>
                        </m:e>
                        <m:sub>
                          <m:r>
                            <a:rPr lang="en-US" i="1">
                              <a:latin typeface="Cambria Math"/>
                            </a:rPr>
                            <m:t>𝐼</m:t>
                          </m:r>
                        </m:sub>
                      </m:sSub>
                      <m:r>
                        <a:rPr lang="en-US" i="1">
                          <a:latin typeface="Cambria Math"/>
                        </a:rPr>
                        <m:t>=</m:t>
                      </m:r>
                      <m:r>
                        <a:rPr lang="en-US" i="1">
                          <a:latin typeface="Cambria Math"/>
                        </a:rPr>
                        <m:t>𝐴</m:t>
                      </m:r>
                      <m:sSup>
                        <m:sSupPr>
                          <m:ctrlPr>
                            <a:rPr lang="en-US" i="1">
                              <a:latin typeface="Cambria Math"/>
                            </a:rPr>
                          </m:ctrlPr>
                        </m:sSupPr>
                        <m:e>
                          <m:r>
                            <a:rPr lang="en-US" i="1">
                              <a:latin typeface="Cambria Math"/>
                            </a:rPr>
                            <m:t>𝑒</m:t>
                          </m:r>
                        </m:e>
                        <m:sup>
                          <m:r>
                            <a:rPr lang="en-US" i="1">
                              <a:latin typeface="Cambria Math"/>
                            </a:rPr>
                            <m:t>𝑎𝑥</m:t>
                          </m:r>
                        </m:sup>
                      </m:sSup>
                      <m:r>
                        <a:rPr lang="en-US" i="1">
                          <a:latin typeface="Cambria Math"/>
                        </a:rPr>
                        <m:t>+</m:t>
                      </m:r>
                      <m:r>
                        <a:rPr lang="en-US" i="1">
                          <a:latin typeface="Cambria Math"/>
                        </a:rPr>
                        <m:t>𝐵</m:t>
                      </m:r>
                      <m:sSup>
                        <m:sSupPr>
                          <m:ctrlPr>
                            <a:rPr lang="en-US" i="1">
                              <a:latin typeface="Cambria Math"/>
                            </a:rPr>
                          </m:ctrlPr>
                        </m:sSupPr>
                        <m:e>
                          <m:r>
                            <a:rPr lang="en-US" i="1">
                              <a:latin typeface="Cambria Math"/>
                            </a:rPr>
                            <m:t>𝑒</m:t>
                          </m:r>
                        </m:e>
                        <m:sup>
                          <m:r>
                            <a:rPr lang="en-US" i="1">
                              <a:latin typeface="Cambria Math"/>
                            </a:rPr>
                            <m:t>−</m:t>
                          </m:r>
                          <m:r>
                            <a:rPr lang="en-US" i="1">
                              <a:latin typeface="Cambria Math"/>
                            </a:rPr>
                            <m:t>𝑎𝑥</m:t>
                          </m:r>
                        </m:sup>
                      </m:sSup>
                      <m:r>
                        <a:rPr lang="en-US" i="1">
                          <a:latin typeface="Cambria Math"/>
                        </a:rPr>
                        <m:t>                                                         (5−47)</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38200" y="5318738"/>
                <a:ext cx="6667500" cy="396262"/>
              </a:xfrm>
              <a:prstGeom prst="rect">
                <a:avLst/>
              </a:prstGeom>
              <a:blipFill rotWithShape="1">
                <a:blip r:embed="rId5"/>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14400" y="6004538"/>
                <a:ext cx="6400800" cy="3962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𝜓</m:t>
                          </m:r>
                        </m:e>
                        <m:sub>
                          <m:r>
                            <a:rPr lang="en-US" i="1">
                              <a:latin typeface="Cambria Math"/>
                            </a:rPr>
                            <m:t>𝐼𝐼𝐼</m:t>
                          </m:r>
                        </m:sub>
                      </m:sSub>
                      <m:r>
                        <a:rPr lang="en-US" i="1">
                          <a:latin typeface="Cambria Math"/>
                        </a:rPr>
                        <m:t>=</m:t>
                      </m:r>
                      <m:r>
                        <a:rPr lang="en-US" i="1">
                          <a:latin typeface="Cambria Math"/>
                        </a:rPr>
                        <m:t>𝐶</m:t>
                      </m:r>
                      <m:sSup>
                        <m:sSupPr>
                          <m:ctrlPr>
                            <a:rPr lang="en-US" i="1">
                              <a:latin typeface="Cambria Math"/>
                            </a:rPr>
                          </m:ctrlPr>
                        </m:sSupPr>
                        <m:e>
                          <m:r>
                            <a:rPr lang="en-US" i="1">
                              <a:latin typeface="Cambria Math"/>
                            </a:rPr>
                            <m:t>𝑒</m:t>
                          </m:r>
                        </m:e>
                        <m:sup>
                          <m:r>
                            <a:rPr lang="en-US" i="1">
                              <a:latin typeface="Cambria Math"/>
                            </a:rPr>
                            <m:t>𝑎𝑥</m:t>
                          </m:r>
                        </m:sup>
                      </m:sSup>
                      <m:r>
                        <a:rPr lang="en-US" i="1">
                          <a:latin typeface="Cambria Math"/>
                        </a:rPr>
                        <m:t>+</m:t>
                      </m:r>
                      <m:r>
                        <a:rPr lang="en-US" i="1">
                          <a:latin typeface="Cambria Math"/>
                        </a:rPr>
                        <m:t>𝐷</m:t>
                      </m:r>
                      <m:sSup>
                        <m:sSupPr>
                          <m:ctrlPr>
                            <a:rPr lang="en-US" i="1">
                              <a:latin typeface="Cambria Math"/>
                            </a:rPr>
                          </m:ctrlPr>
                        </m:sSupPr>
                        <m:e>
                          <m:r>
                            <a:rPr lang="en-US" i="1">
                              <a:latin typeface="Cambria Math"/>
                            </a:rPr>
                            <m:t>𝑒</m:t>
                          </m:r>
                        </m:e>
                        <m:sup>
                          <m:r>
                            <a:rPr lang="en-US" i="1">
                              <a:latin typeface="Cambria Math"/>
                            </a:rPr>
                            <m:t>−</m:t>
                          </m:r>
                          <m:r>
                            <a:rPr lang="en-US" i="1">
                              <a:latin typeface="Cambria Math"/>
                            </a:rPr>
                            <m:t>𝑎𝑥</m:t>
                          </m:r>
                        </m:sup>
                      </m:sSup>
                      <m:r>
                        <a:rPr lang="en-US" i="1">
                          <a:latin typeface="Cambria Math"/>
                        </a:rPr>
                        <m:t>                                                       (5−48)</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914400" y="6004538"/>
                <a:ext cx="6400800" cy="396262"/>
              </a:xfrm>
              <a:prstGeom prst="rect">
                <a:avLst/>
              </a:prstGeom>
              <a:blipFill rotWithShape="1">
                <a:blip r:embed="rId6"/>
                <a:stretch>
                  <a:fillRect b="-6154"/>
                </a:stretch>
              </a:blipFill>
            </p:spPr>
            <p:txBody>
              <a:bodyPr/>
              <a:lstStyle/>
              <a:p>
                <a:r>
                  <a:rPr lang="en-US">
                    <a:noFill/>
                  </a:rPr>
                  <a:t> </a:t>
                </a:r>
              </a:p>
            </p:txBody>
          </p:sp>
        </mc:Fallback>
      </mc:AlternateContent>
    </p:spTree>
    <p:extLst>
      <p:ext uri="{BB962C8B-B14F-4D97-AF65-F5344CB8AC3E}">
        <p14:creationId xmlns:p14="http://schemas.microsoft.com/office/powerpoint/2010/main" val="4212916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7091"/>
            <a:ext cx="3048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42455"/>
            <a:ext cx="30003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752166"/>
            <a:ext cx="8763000" cy="369332"/>
          </a:xfrm>
          <a:prstGeom prst="rect">
            <a:avLst/>
          </a:prstGeom>
        </p:spPr>
        <p:txBody>
          <a:bodyPr wrap="square">
            <a:spAutoFit/>
          </a:bodyPr>
          <a:lstStyle/>
          <a:p>
            <a:r>
              <a:rPr lang="en-US" dirty="0"/>
              <a:t>Fig.5.4 Wave functions and probability densities of a particle in a finite potential well.</a:t>
            </a:r>
          </a:p>
        </p:txBody>
      </p:sp>
      <mc:AlternateContent xmlns:mc="http://schemas.openxmlformats.org/markup-compatibility/2006" xmlns:a14="http://schemas.microsoft.com/office/drawing/2010/main">
        <mc:Choice Requires="a14">
          <p:sp>
            <p:nvSpPr>
              <p:cNvPr id="3" name="Rectangle 2"/>
              <p:cNvSpPr/>
              <p:nvPr/>
            </p:nvSpPr>
            <p:spPr>
              <a:xfrm>
                <a:off x="228600" y="4419600"/>
                <a:ext cx="8077200" cy="646331"/>
              </a:xfrm>
              <a:prstGeom prst="rect">
                <a:avLst/>
              </a:prstGeom>
            </p:spPr>
            <p:txBody>
              <a:bodyPr wrap="square">
                <a:spAutoFit/>
              </a:bodyPr>
              <a:lstStyle/>
              <a:p>
                <a:r>
                  <a:rPr lang="en-US" dirty="0" smtClean="0"/>
                  <a:t>Both 𝜓</a:t>
                </a:r>
                <a:r>
                  <a:rPr lang="en-US" baseline="-25000" dirty="0"/>
                  <a:t>I</a:t>
                </a:r>
                <a:r>
                  <a:rPr lang="en-US" dirty="0"/>
                  <a:t> and 𝜓</a:t>
                </a:r>
                <a:r>
                  <a:rPr lang="en-US" baseline="-25000" dirty="0"/>
                  <a:t>III</a:t>
                </a:r>
                <a:r>
                  <a:rPr lang="en-US" dirty="0"/>
                  <a:t> must be finite everywhere. Since </a:t>
                </a:r>
                <a14:m>
                  <m:oMath xmlns:m="http://schemas.openxmlformats.org/officeDocument/2006/math">
                    <m:sSup>
                      <m:sSupPr>
                        <m:ctrlPr>
                          <a:rPr lang="en-US" i="1">
                            <a:latin typeface="Cambria Math"/>
                          </a:rPr>
                        </m:ctrlPr>
                      </m:sSupPr>
                      <m:e>
                        <m:r>
                          <a:rPr lang="en-US" i="1">
                            <a:latin typeface="Cambria Math"/>
                          </a:rPr>
                          <m:t>𝑒</m:t>
                        </m:r>
                      </m:e>
                      <m:sup>
                        <m:r>
                          <a:rPr lang="en-US" i="1">
                            <a:latin typeface="Cambria Math"/>
                          </a:rPr>
                          <m:t>−</m:t>
                        </m:r>
                        <m:r>
                          <a:rPr lang="en-US" i="1">
                            <a:latin typeface="Cambria Math"/>
                          </a:rPr>
                          <m:t>𝑎𝑥</m:t>
                        </m:r>
                      </m:sup>
                    </m:sSup>
                    <m:r>
                      <a:rPr lang="en-US" i="1">
                        <a:latin typeface="Cambria Math"/>
                      </a:rPr>
                      <m:t>→∞ </m:t>
                    </m:r>
                    <m:r>
                      <a:rPr lang="en-US" i="1">
                        <a:latin typeface="Cambria Math"/>
                      </a:rPr>
                      <m:t>𝑎𝑠</m:t>
                    </m:r>
                    <m:r>
                      <a:rPr lang="en-US" i="1">
                        <a:latin typeface="Cambria Math"/>
                      </a:rPr>
                      <m:t> </m:t>
                    </m:r>
                    <m:r>
                      <a:rPr lang="en-US" i="1">
                        <a:latin typeface="Cambria Math"/>
                      </a:rPr>
                      <m:t>𝑥</m:t>
                    </m:r>
                    <m:r>
                      <a:rPr lang="en-US" i="1">
                        <a:latin typeface="Cambria Math"/>
                      </a:rPr>
                      <m:t>→−∞ </m:t>
                    </m:r>
                    <m:r>
                      <a:rPr lang="en-US" i="1">
                        <a:latin typeface="Cambria Math"/>
                      </a:rPr>
                      <m:t>𝑎𝑛𝑑</m:t>
                    </m:r>
                    <m:r>
                      <a:rPr lang="en-US" i="1">
                        <a:latin typeface="Cambria Math"/>
                      </a:rPr>
                      <m:t> </m:t>
                    </m:r>
                    <m:sSup>
                      <m:sSupPr>
                        <m:ctrlPr>
                          <a:rPr lang="en-US" i="1">
                            <a:latin typeface="Cambria Math"/>
                          </a:rPr>
                        </m:ctrlPr>
                      </m:sSupPr>
                      <m:e>
                        <m:r>
                          <a:rPr lang="en-US" i="1">
                            <a:latin typeface="Cambria Math"/>
                          </a:rPr>
                          <m:t>𝑒</m:t>
                        </m:r>
                      </m:e>
                      <m:sup>
                        <m:r>
                          <a:rPr lang="en-US" i="1">
                            <a:latin typeface="Cambria Math"/>
                          </a:rPr>
                          <m:t>𝑎𝑥</m:t>
                        </m:r>
                      </m:sup>
                    </m:sSup>
                    <m:r>
                      <a:rPr lang="en-US" i="1">
                        <a:latin typeface="Cambria Math"/>
                      </a:rPr>
                      <m:t>→∞ </m:t>
                    </m:r>
                    <m:r>
                      <a:rPr lang="en-US" i="1">
                        <a:latin typeface="Cambria Math"/>
                      </a:rPr>
                      <m:t>𝑎𝑠</m:t>
                    </m:r>
                    <m:r>
                      <a:rPr lang="en-US" i="1">
                        <a:latin typeface="Cambria Math"/>
                      </a:rPr>
                      <m:t> </m:t>
                    </m:r>
                    <m:r>
                      <a:rPr lang="en-US" i="1">
                        <a:latin typeface="Cambria Math"/>
                      </a:rPr>
                      <m:t>𝑥</m:t>
                    </m:r>
                    <m:r>
                      <a:rPr lang="en-US" i="1">
                        <a:latin typeface="Cambria Math"/>
                      </a:rPr>
                      <m:t>→∞, </m:t>
                    </m:r>
                    <m:r>
                      <a:rPr lang="en-US" i="1">
                        <a:latin typeface="Cambria Math"/>
                      </a:rPr>
                      <m:t>𝑡h𝑒</m:t>
                    </m:r>
                    <m:r>
                      <a:rPr lang="en-US" i="1">
                        <a:latin typeface="Cambria Math"/>
                      </a:rPr>
                      <m:t> </m:t>
                    </m:r>
                    <m:r>
                      <a:rPr lang="en-US" i="1">
                        <a:latin typeface="Cambria Math"/>
                      </a:rPr>
                      <m:t>𝑐𝑜𝑒𝑓𝑓𝑖𝑐𝑖𝑒𝑛𝑡𝑠</m:t>
                    </m:r>
                    <m:r>
                      <a:rPr lang="en-US" i="1">
                        <a:latin typeface="Cambria Math"/>
                      </a:rPr>
                      <m:t> </m:t>
                    </m:r>
                    <m:r>
                      <a:rPr lang="en-US" i="1">
                        <a:latin typeface="Cambria Math"/>
                      </a:rPr>
                      <m:t>𝐵</m:t>
                    </m:r>
                    <m:r>
                      <a:rPr lang="en-US" i="1">
                        <a:latin typeface="Cambria Math"/>
                      </a:rPr>
                      <m:t> </m:t>
                    </m:r>
                    <m:r>
                      <a:rPr lang="en-US" i="1">
                        <a:latin typeface="Cambria Math"/>
                      </a:rPr>
                      <m:t>𝑎𝑛𝑑</m:t>
                    </m:r>
                    <m:r>
                      <a:rPr lang="en-US" i="1">
                        <a:latin typeface="Cambria Math"/>
                      </a:rPr>
                      <m:t> </m:t>
                    </m:r>
                    <m:r>
                      <a:rPr lang="en-US" b="0" i="1" smtClean="0">
                        <a:latin typeface="Cambria Math"/>
                      </a:rPr>
                      <m:t>𝐶</m:t>
                    </m:r>
                    <m:r>
                      <a:rPr lang="en-US" b="0" i="1" smtClean="0">
                        <a:latin typeface="Cambria Math"/>
                      </a:rPr>
                      <m:t> </m:t>
                    </m:r>
                    <m:r>
                      <a:rPr lang="en-US" i="1">
                        <a:latin typeface="Cambria Math"/>
                      </a:rPr>
                      <m:t>𝑚𝑢𝑠𝑡</m:t>
                    </m:r>
                    <m:r>
                      <a:rPr lang="en-US" i="1">
                        <a:latin typeface="Cambria Math"/>
                      </a:rPr>
                      <m:t> </m:t>
                    </m:r>
                    <m:r>
                      <a:rPr lang="en-US" i="1">
                        <a:latin typeface="Cambria Math"/>
                      </a:rPr>
                      <m:t>𝑏𝑒</m:t>
                    </m:r>
                    <m:r>
                      <a:rPr lang="en-US" i="1">
                        <a:latin typeface="Cambria Math"/>
                      </a:rPr>
                      <m:t> </m:t>
                    </m:r>
                    <m:r>
                      <a:rPr lang="en-US" i="1">
                        <a:latin typeface="Cambria Math"/>
                      </a:rPr>
                      <m:t>𝑧𝑒𝑟𝑜</m:t>
                    </m:r>
                    <m:r>
                      <a:rPr lang="en-US" i="1">
                        <a:latin typeface="Cambria Math"/>
                      </a:rPr>
                      <m:t>. </m:t>
                    </m:r>
                    <m:r>
                      <a:rPr lang="en-US" i="1">
                        <a:latin typeface="Cambria Math"/>
                      </a:rPr>
                      <m:t>h𝑒𝑛𝑐𝑒</m:t>
                    </m:r>
                    <m:r>
                      <a:rPr lang="en-US" i="1">
                        <a:latin typeface="Cambria Math"/>
                      </a:rPr>
                      <m:t> </m:t>
                    </m:r>
                    <m:r>
                      <a:rPr lang="en-US" i="1">
                        <a:latin typeface="Cambria Math"/>
                      </a:rPr>
                      <m:t>𝑤𝑒</m:t>
                    </m:r>
                    <m:r>
                      <a:rPr lang="en-US" i="1">
                        <a:latin typeface="Cambria Math"/>
                      </a:rPr>
                      <m:t> </m:t>
                    </m:r>
                    <m:r>
                      <a:rPr lang="en-US" i="1">
                        <a:latin typeface="Cambria Math"/>
                      </a:rPr>
                      <m:t>h𝑎𝑣𝑒</m:t>
                    </m:r>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8600" y="4419600"/>
                <a:ext cx="8077200" cy="646331"/>
              </a:xfrm>
              <a:prstGeom prst="rect">
                <a:avLst/>
              </a:prstGeom>
              <a:blipFill rotWithShape="1">
                <a:blip r:embed="rId4"/>
                <a:stretch>
                  <a:fillRect l="-679" t="-6604"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5257800"/>
                <a:ext cx="6400800" cy="3962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𝜓</m:t>
                          </m:r>
                        </m:e>
                        <m:sub>
                          <m:r>
                            <a:rPr lang="en-US" i="1">
                              <a:latin typeface="Cambria Math"/>
                            </a:rPr>
                            <m:t>𝐼</m:t>
                          </m:r>
                        </m:sub>
                      </m:sSub>
                      <m:r>
                        <a:rPr lang="en-US" i="1">
                          <a:latin typeface="Cambria Math"/>
                        </a:rPr>
                        <m:t>=</m:t>
                      </m:r>
                      <m:r>
                        <a:rPr lang="en-US" i="1">
                          <a:latin typeface="Cambria Math"/>
                        </a:rPr>
                        <m:t>𝐴</m:t>
                      </m:r>
                      <m:sSup>
                        <m:sSupPr>
                          <m:ctrlPr>
                            <a:rPr lang="en-US" i="1">
                              <a:latin typeface="Cambria Math"/>
                            </a:rPr>
                          </m:ctrlPr>
                        </m:sSupPr>
                        <m:e>
                          <m:r>
                            <a:rPr lang="en-US" i="1">
                              <a:latin typeface="Cambria Math"/>
                            </a:rPr>
                            <m:t>𝑒</m:t>
                          </m:r>
                        </m:e>
                        <m:sup>
                          <m:r>
                            <a:rPr lang="en-US" i="1">
                              <a:latin typeface="Cambria Math"/>
                            </a:rPr>
                            <m:t>𝑎𝑥</m:t>
                          </m:r>
                        </m:sup>
                      </m:sSup>
                      <m:r>
                        <a:rPr lang="en-US" i="1">
                          <a:latin typeface="Cambria Math"/>
                        </a:rPr>
                        <m:t>                                                                              (5−49)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62000" y="5257800"/>
                <a:ext cx="6400800" cy="396262"/>
              </a:xfrm>
              <a:prstGeom prst="rect">
                <a:avLst/>
              </a:prstGeom>
              <a:blipFill rotWithShape="1">
                <a:blip r:embed="rId5"/>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09600" y="5943600"/>
                <a:ext cx="6629400" cy="3962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𝜓</m:t>
                          </m:r>
                        </m:e>
                        <m:sub>
                          <m:r>
                            <a:rPr lang="en-US" i="1">
                              <a:latin typeface="Cambria Math"/>
                            </a:rPr>
                            <m:t>𝐼𝐼𝐼</m:t>
                          </m:r>
                        </m:sub>
                      </m:sSub>
                      <m:r>
                        <a:rPr lang="en-US" i="1">
                          <a:latin typeface="Cambria Math"/>
                        </a:rPr>
                        <m:t>=</m:t>
                      </m:r>
                      <m:r>
                        <a:rPr lang="en-US" i="1">
                          <a:latin typeface="Cambria Math"/>
                        </a:rPr>
                        <m:t>𝐷</m:t>
                      </m:r>
                      <m:sSup>
                        <m:sSupPr>
                          <m:ctrlPr>
                            <a:rPr lang="en-US" i="1">
                              <a:latin typeface="Cambria Math"/>
                            </a:rPr>
                          </m:ctrlPr>
                        </m:sSupPr>
                        <m:e>
                          <m:r>
                            <a:rPr lang="en-US" i="1">
                              <a:latin typeface="Cambria Math"/>
                            </a:rPr>
                            <m:t>𝑒</m:t>
                          </m:r>
                        </m:e>
                        <m:sup>
                          <m:r>
                            <a:rPr lang="en-US" i="1">
                              <a:latin typeface="Cambria Math"/>
                            </a:rPr>
                            <m:t>−</m:t>
                          </m:r>
                          <m:r>
                            <a:rPr lang="en-US" i="1">
                              <a:latin typeface="Cambria Math"/>
                            </a:rPr>
                            <m:t>𝑎𝑥</m:t>
                          </m:r>
                        </m:sup>
                      </m:sSup>
                      <m:r>
                        <a:rPr lang="en-US" i="1">
                          <a:latin typeface="Cambria Math"/>
                        </a:rPr>
                        <m:t>                                                                        (5−50)</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09600" y="5943600"/>
                <a:ext cx="6629400" cy="396262"/>
              </a:xfrm>
              <a:prstGeom prst="rect">
                <a:avLst/>
              </a:prstGeom>
              <a:blipFill rotWithShape="1">
                <a:blip r:embed="rId6"/>
                <a:stretch>
                  <a:fillRect b="-6154"/>
                </a:stretch>
              </a:blipFill>
            </p:spPr>
            <p:txBody>
              <a:bodyPr/>
              <a:lstStyle/>
              <a:p>
                <a:r>
                  <a:rPr lang="en-US">
                    <a:noFill/>
                  </a:rPr>
                  <a:t> </a:t>
                </a:r>
              </a:p>
            </p:txBody>
          </p:sp>
        </mc:Fallback>
      </mc:AlternateContent>
    </p:spTree>
    <p:extLst>
      <p:ext uri="{BB962C8B-B14F-4D97-AF65-F5344CB8AC3E}">
        <p14:creationId xmlns:p14="http://schemas.microsoft.com/office/powerpoint/2010/main" val="1500598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369332"/>
          </a:xfrm>
          <a:prstGeom prst="rect">
            <a:avLst/>
          </a:prstGeom>
        </p:spPr>
        <p:txBody>
          <a:bodyPr wrap="square">
            <a:spAutoFit/>
          </a:bodyPr>
          <a:lstStyle/>
          <a:p>
            <a:r>
              <a:rPr lang="en-US" dirty="0"/>
              <a:t>These wave functions decrease exponentially inside the barrier at the sides of the well.</a:t>
            </a:r>
          </a:p>
        </p:txBody>
      </p:sp>
      <p:sp>
        <p:nvSpPr>
          <p:cNvPr id="3" name="Rectangle 2"/>
          <p:cNvSpPr/>
          <p:nvPr/>
        </p:nvSpPr>
        <p:spPr>
          <a:xfrm>
            <a:off x="228600" y="1143000"/>
            <a:ext cx="8534400" cy="369332"/>
          </a:xfrm>
          <a:prstGeom prst="rect">
            <a:avLst/>
          </a:prstGeom>
        </p:spPr>
        <p:txBody>
          <a:bodyPr wrap="square">
            <a:spAutoFit/>
          </a:bodyPr>
          <a:lstStyle/>
          <a:p>
            <a:r>
              <a:rPr lang="en-US" dirty="0"/>
              <a:t>Inside the well, the steady-state Schrodinger equation is the same as Eq.(5-36), that is,</a:t>
            </a:r>
          </a:p>
        </p:txBody>
      </p:sp>
      <mc:AlternateContent xmlns:mc="http://schemas.openxmlformats.org/markup-compatibility/2006" xmlns:a14="http://schemas.microsoft.com/office/drawing/2010/main">
        <mc:Choice Requires="a14">
          <p:sp>
            <p:nvSpPr>
              <p:cNvPr id="4" name="Rectangle 3"/>
              <p:cNvSpPr/>
              <p:nvPr/>
            </p:nvSpPr>
            <p:spPr>
              <a:xfrm>
                <a:off x="1676400" y="1981200"/>
                <a:ext cx="3336106" cy="720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𝜓</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2</m:t>
                          </m:r>
                          <m:r>
                            <a:rPr lang="en-US" i="1">
                              <a:latin typeface="Cambria Math"/>
                            </a:rPr>
                            <m:t>𝑚</m:t>
                          </m:r>
                        </m:num>
                        <m:den>
                          <m:sSup>
                            <m:sSupPr>
                              <m:ctrlPr>
                                <a:rPr lang="en-US" i="1">
                                  <a:latin typeface="Cambria Math"/>
                                </a:rPr>
                              </m:ctrlPr>
                            </m:sSupPr>
                            <m:e>
                              <m:r>
                                <a:rPr lang="en-US" i="1">
                                  <a:latin typeface="Cambria Math"/>
                                </a:rPr>
                                <m:t>ħ</m:t>
                              </m:r>
                            </m:e>
                            <m:sup>
                              <m:r>
                                <a:rPr lang="en-US" i="1">
                                  <a:latin typeface="Cambria Math"/>
                                </a:rPr>
                                <m:t>2</m:t>
                              </m:r>
                            </m:sup>
                          </m:sSup>
                        </m:den>
                      </m:f>
                      <m:r>
                        <a:rPr lang="en-US" i="1">
                          <a:latin typeface="Cambria Math"/>
                        </a:rPr>
                        <m:t>𝐸</m:t>
                      </m:r>
                      <m:r>
                        <a:rPr lang="en-US" i="1">
                          <a:latin typeface="Cambria Math"/>
                        </a:rPr>
                        <m:t>𝜓</m:t>
                      </m:r>
                      <m:r>
                        <a:rPr lang="en-US" i="1">
                          <a:latin typeface="Cambria Math"/>
                        </a:rPr>
                        <m:t>=0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676400" y="1981200"/>
                <a:ext cx="3336106" cy="720967"/>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1248495" y="3244334"/>
            <a:ext cx="2095958" cy="369332"/>
          </a:xfrm>
          <a:prstGeom prst="rect">
            <a:avLst/>
          </a:prstGeom>
        </p:spPr>
        <p:txBody>
          <a:bodyPr wrap="none">
            <a:spAutoFit/>
          </a:bodyPr>
          <a:lstStyle/>
          <a:p>
            <a:r>
              <a:rPr lang="en-US" dirty="0"/>
              <a:t>The solution is again</a:t>
            </a:r>
          </a:p>
        </p:txBody>
      </p:sp>
      <mc:AlternateContent xmlns:mc="http://schemas.openxmlformats.org/markup-compatibility/2006" xmlns:a14="http://schemas.microsoft.com/office/drawing/2010/main">
        <mc:Choice Requires="a14">
          <p:sp>
            <p:nvSpPr>
              <p:cNvPr id="6" name="Rectangle 5"/>
              <p:cNvSpPr/>
              <p:nvPr/>
            </p:nvSpPr>
            <p:spPr>
              <a:xfrm>
                <a:off x="1371600" y="3974939"/>
                <a:ext cx="7239000" cy="673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𝜓</m:t>
                          </m:r>
                        </m:e>
                        <m:sub>
                          <m:r>
                            <a:rPr lang="en-US" i="1">
                              <a:latin typeface="Cambria Math"/>
                            </a:rPr>
                            <m:t>𝐼𝐼</m:t>
                          </m:r>
                        </m:sub>
                      </m:sSub>
                      <m:r>
                        <a:rPr lang="en-US" i="1">
                          <a:latin typeface="Cambria Math"/>
                        </a:rPr>
                        <m:t>=</m:t>
                      </m:r>
                      <m:r>
                        <a:rPr lang="en-US" i="1">
                          <a:latin typeface="Cambria Math"/>
                        </a:rPr>
                        <m:t>𝐺</m:t>
                      </m:r>
                      <m:func>
                        <m:funcPr>
                          <m:ctrlPr>
                            <a:rPr lang="en-US" i="1">
                              <a:latin typeface="Cambria Math"/>
                            </a:rPr>
                          </m:ctrlPr>
                        </m:funcPr>
                        <m:fName>
                          <m:r>
                            <m:rPr>
                              <m:sty m:val="p"/>
                            </m:rPr>
                            <a:rPr lang="en-US">
                              <a:latin typeface="Cambria Math"/>
                            </a:rPr>
                            <m:t>sin</m:t>
                          </m:r>
                        </m:fName>
                        <m:e>
                          <m:f>
                            <m:fPr>
                              <m:ctrlPr>
                                <a:rPr lang="en-US" i="1">
                                  <a:latin typeface="Cambria Math"/>
                                </a:rPr>
                              </m:ctrlPr>
                            </m:fPr>
                            <m:num>
                              <m:rad>
                                <m:radPr>
                                  <m:degHide m:val="on"/>
                                  <m:ctrlPr>
                                    <a:rPr lang="en-US" i="1">
                                      <a:latin typeface="Cambria Math"/>
                                    </a:rPr>
                                  </m:ctrlPr>
                                </m:radPr>
                                <m:deg/>
                                <m:e>
                                  <m:r>
                                    <a:rPr lang="en-US" i="1">
                                      <a:latin typeface="Cambria Math"/>
                                    </a:rPr>
                                    <m:t>2</m:t>
                                  </m:r>
                                  <m:r>
                                    <a:rPr lang="en-US" i="1">
                                      <a:latin typeface="Cambria Math"/>
                                    </a:rPr>
                                    <m:t>𝑚𝐸</m:t>
                                  </m:r>
                                </m:e>
                              </m:rad>
                            </m:num>
                            <m:den>
                              <m:r>
                                <a:rPr lang="en-US" i="1">
                                  <a:latin typeface="Cambria Math"/>
                                </a:rPr>
                                <m:t>ħ</m:t>
                              </m:r>
                            </m:den>
                          </m:f>
                          <m:r>
                            <a:rPr lang="en-US" i="1">
                              <a:latin typeface="Cambria Math"/>
                            </a:rPr>
                            <m:t>𝑥</m:t>
                          </m:r>
                          <m:r>
                            <a:rPr lang="en-US" i="1">
                              <a:latin typeface="Cambria Math"/>
                            </a:rPr>
                            <m:t>+</m:t>
                          </m:r>
                        </m:e>
                      </m:func>
                      <m:r>
                        <a:rPr lang="en-US" i="1">
                          <a:latin typeface="Cambria Math"/>
                        </a:rPr>
                        <m:t>𝐹</m:t>
                      </m:r>
                      <m:func>
                        <m:funcPr>
                          <m:ctrlPr>
                            <a:rPr lang="en-US" i="1">
                              <a:latin typeface="Cambria Math"/>
                            </a:rPr>
                          </m:ctrlPr>
                        </m:funcPr>
                        <m:fName>
                          <m:r>
                            <m:rPr>
                              <m:sty m:val="p"/>
                            </m:rPr>
                            <a:rPr lang="en-US">
                              <a:latin typeface="Cambria Math"/>
                            </a:rPr>
                            <m:t>cos</m:t>
                          </m:r>
                        </m:fName>
                        <m:e>
                          <m:f>
                            <m:fPr>
                              <m:ctrlPr>
                                <a:rPr lang="en-US" i="1">
                                  <a:latin typeface="Cambria Math"/>
                                </a:rPr>
                              </m:ctrlPr>
                            </m:fPr>
                            <m:num>
                              <m:rad>
                                <m:radPr>
                                  <m:degHide m:val="on"/>
                                  <m:ctrlPr>
                                    <a:rPr lang="en-US" i="1">
                                      <a:latin typeface="Cambria Math"/>
                                    </a:rPr>
                                  </m:ctrlPr>
                                </m:radPr>
                                <m:deg/>
                                <m:e>
                                  <m:r>
                                    <a:rPr lang="en-US" i="1">
                                      <a:latin typeface="Cambria Math"/>
                                    </a:rPr>
                                    <m:t>2</m:t>
                                  </m:r>
                                  <m:r>
                                    <a:rPr lang="en-US" i="1">
                                      <a:latin typeface="Cambria Math"/>
                                    </a:rPr>
                                    <m:t>𝑚𝐸</m:t>
                                  </m:r>
                                </m:e>
                              </m:rad>
                            </m:num>
                            <m:den>
                              <m:r>
                                <a:rPr lang="en-US" i="1">
                                  <a:latin typeface="Cambria Math"/>
                                </a:rPr>
                                <m:t>ħ</m:t>
                              </m:r>
                            </m:den>
                          </m:f>
                          <m:r>
                            <a:rPr lang="en-US" i="1">
                              <a:latin typeface="Cambria Math"/>
                            </a:rPr>
                            <m:t>𝑥</m:t>
                          </m:r>
                          <m:r>
                            <a:rPr lang="en-US" i="1">
                              <a:latin typeface="Cambria Math"/>
                            </a:rPr>
                            <m:t>    </m:t>
                          </m:r>
                        </m:e>
                      </m:func>
                      <m:r>
                        <a:rPr lang="en-US" i="1">
                          <a:latin typeface="Cambria Math"/>
                        </a:rPr>
                        <m:t>                               (5−51)</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371600" y="3974939"/>
                <a:ext cx="7239000" cy="673261"/>
              </a:xfrm>
              <a:prstGeom prst="rect">
                <a:avLst/>
              </a:prstGeom>
              <a:blipFill rotWithShape="1">
                <a:blip r:embed="rId3"/>
                <a:stretch>
                  <a:fillRect/>
                </a:stretch>
              </a:blipFill>
            </p:spPr>
            <p:txBody>
              <a:bodyPr/>
              <a:lstStyle/>
              <a:p>
                <a:r>
                  <a:rPr lang="en-US">
                    <a:noFill/>
                  </a:rPr>
                  <a:t> </a:t>
                </a:r>
              </a:p>
            </p:txBody>
          </p:sp>
        </mc:Fallback>
      </mc:AlternateContent>
      <p:sp>
        <p:nvSpPr>
          <p:cNvPr id="7" name="Rectangle 6"/>
          <p:cNvSpPr/>
          <p:nvPr/>
        </p:nvSpPr>
        <p:spPr>
          <a:xfrm>
            <a:off x="533400" y="5020270"/>
            <a:ext cx="8382000" cy="923330"/>
          </a:xfrm>
          <a:prstGeom prst="rect">
            <a:avLst/>
          </a:prstGeom>
        </p:spPr>
        <p:txBody>
          <a:bodyPr wrap="square">
            <a:spAutoFit/>
          </a:bodyPr>
          <a:lstStyle/>
          <a:p>
            <a:r>
              <a:rPr lang="en-US" dirty="0"/>
              <a:t>In the case of a well with infinitely high barriers, we found that F = 0 in order that 𝜓 =0 at x =0 and x = L. Here, because 𝜓</a:t>
            </a:r>
            <a:r>
              <a:rPr lang="en-US" baseline="-25000" dirty="0"/>
              <a:t>II</a:t>
            </a:r>
            <a:r>
              <a:rPr lang="en-US" dirty="0"/>
              <a:t> = A at x = 0 and 𝜓</a:t>
            </a:r>
            <a:r>
              <a:rPr lang="en-US" baseline="-25000" dirty="0"/>
              <a:t>II</a:t>
            </a:r>
            <a:r>
              <a:rPr lang="en-US" dirty="0"/>
              <a:t> = D at x = L, both the sine and cosine components in the solution (5-51) are possible.</a:t>
            </a:r>
          </a:p>
        </p:txBody>
      </p:sp>
    </p:spTree>
    <p:extLst>
      <p:ext uri="{BB962C8B-B14F-4D97-AF65-F5344CB8AC3E}">
        <p14:creationId xmlns:p14="http://schemas.microsoft.com/office/powerpoint/2010/main" val="2361285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2169825"/>
          </a:xfrm>
          <a:prstGeom prst="rect">
            <a:avLst/>
          </a:prstGeom>
        </p:spPr>
        <p:txBody>
          <a:bodyPr wrap="square">
            <a:spAutoFit/>
          </a:bodyPr>
          <a:lstStyle/>
          <a:p>
            <a:pPr algn="just">
              <a:lnSpc>
                <a:spcPct val="150000"/>
              </a:lnSpc>
            </a:pPr>
            <a:r>
              <a:rPr lang="en-US" dirty="0"/>
              <a:t>For either solution, both 𝜓 and d𝜓 /dx must be continuous at x = 0 and x = L. The wave functions inside and outside each side of the well must have the same values and the same slopes where they join. When these boundary conditions are taken into account, we find that exact matching occurs only for certain specific values E</a:t>
            </a:r>
            <a:r>
              <a:rPr lang="en-US" baseline="-25000" dirty="0"/>
              <a:t>n</a:t>
            </a:r>
            <a:r>
              <a:rPr lang="en-US" dirty="0"/>
              <a:t> of the particle energy.</a:t>
            </a:r>
          </a:p>
        </p:txBody>
      </p:sp>
    </p:spTree>
    <p:extLst>
      <p:ext uri="{BB962C8B-B14F-4D97-AF65-F5344CB8AC3E}">
        <p14:creationId xmlns:p14="http://schemas.microsoft.com/office/powerpoint/2010/main" val="980917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9072"/>
            <a:ext cx="8763000" cy="1754326"/>
          </a:xfrm>
          <a:prstGeom prst="rect">
            <a:avLst/>
          </a:prstGeom>
        </p:spPr>
        <p:txBody>
          <a:bodyPr wrap="square">
            <a:spAutoFit/>
          </a:bodyPr>
          <a:lstStyle/>
          <a:p>
            <a:r>
              <a:rPr lang="en-US" b="1" i="1" dirty="0">
                <a:solidFill>
                  <a:srgbClr val="00B050"/>
                </a:solidFill>
              </a:rPr>
              <a:t>HARMONIC OSCILLATOR</a:t>
            </a:r>
            <a:endParaRPr lang="en-US" dirty="0">
              <a:solidFill>
                <a:srgbClr val="00B050"/>
              </a:solidFill>
            </a:endParaRPr>
          </a:p>
          <a:p>
            <a:r>
              <a:rPr lang="en-US" i="1" dirty="0">
                <a:solidFill>
                  <a:srgbClr val="C00000"/>
                </a:solidFill>
              </a:rPr>
              <a:t>Its energy levels are evenly </a:t>
            </a:r>
            <a:r>
              <a:rPr lang="en-US" i="1" dirty="0" smtClean="0">
                <a:solidFill>
                  <a:srgbClr val="C00000"/>
                </a:solidFill>
              </a:rPr>
              <a:t>spaced</a:t>
            </a:r>
          </a:p>
          <a:p>
            <a:endParaRPr lang="en-US" dirty="0"/>
          </a:p>
          <a:p>
            <a:pPr algn="just"/>
            <a:r>
              <a:rPr lang="en-US" dirty="0"/>
              <a:t>In the special case of simple harmonic motion, the restoring force F on a particle of mass m is linear; that is, F is proportional to the particle’s displacement x from its equilibrium position and in the opposite direction. Thus</a:t>
            </a:r>
          </a:p>
        </p:txBody>
      </p:sp>
      <mc:AlternateContent xmlns:mc="http://schemas.openxmlformats.org/markup-compatibility/2006" xmlns:a14="http://schemas.microsoft.com/office/drawing/2010/main">
        <mc:Choice Requires="a14">
          <p:sp>
            <p:nvSpPr>
              <p:cNvPr id="3" name="Rectangle 2"/>
              <p:cNvSpPr/>
              <p:nvPr/>
            </p:nvSpPr>
            <p:spPr>
              <a:xfrm>
                <a:off x="685800" y="2286000"/>
                <a:ext cx="37240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𝐻𝑜𝑜𝑘𝑒𝑠</m:t>
                      </m:r>
                      <m:r>
                        <a:rPr lang="en-US" i="1">
                          <a:latin typeface="Cambria Math"/>
                        </a:rPr>
                        <m:t> </m:t>
                      </m:r>
                      <m:r>
                        <a:rPr lang="en-US" i="1">
                          <a:latin typeface="Cambria Math"/>
                        </a:rPr>
                        <m:t>𝑙𝑎𝑤</m:t>
                      </m:r>
                      <m:r>
                        <a:rPr lang="en-US" i="1">
                          <a:latin typeface="Cambria Math"/>
                        </a:rPr>
                        <m:t>                            </m:t>
                      </m:r>
                      <m:r>
                        <a:rPr lang="en-US" i="1">
                          <a:latin typeface="Cambria Math"/>
                        </a:rPr>
                        <m:t>𝐹</m:t>
                      </m:r>
                      <m:r>
                        <a:rPr lang="en-US" i="1">
                          <a:latin typeface="Cambria Math"/>
                        </a:rPr>
                        <m:t>=−</m:t>
                      </m:r>
                      <m:r>
                        <a:rPr lang="en-US" i="1">
                          <a:latin typeface="Cambria Math"/>
                        </a:rPr>
                        <m:t>𝑘𝑥</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85800" y="2286000"/>
                <a:ext cx="3724096" cy="369332"/>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762000" y="3048000"/>
            <a:ext cx="5943600" cy="369332"/>
          </a:xfrm>
          <a:prstGeom prst="rect">
            <a:avLst/>
          </a:prstGeom>
        </p:spPr>
        <p:txBody>
          <a:bodyPr wrap="square">
            <a:spAutoFit/>
          </a:bodyPr>
          <a:lstStyle/>
          <a:p>
            <a:r>
              <a:rPr lang="en-US" dirty="0"/>
              <a:t>From the second law of motion, F=ma, we have</a:t>
            </a:r>
          </a:p>
        </p:txBody>
      </p:sp>
      <mc:AlternateContent xmlns:mc="http://schemas.openxmlformats.org/markup-compatibility/2006" xmlns:a14="http://schemas.microsoft.com/office/drawing/2010/main">
        <mc:Choice Requires="a14">
          <p:sp>
            <p:nvSpPr>
              <p:cNvPr id="5" name="Rectangle 4"/>
              <p:cNvSpPr/>
              <p:nvPr/>
            </p:nvSpPr>
            <p:spPr>
              <a:xfrm>
                <a:off x="2256433" y="3623972"/>
                <a:ext cx="1553567" cy="7194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𝑘𝑥</m:t>
                      </m:r>
                      <m:r>
                        <a:rPr lang="en-US" i="1">
                          <a:latin typeface="Cambria Math"/>
                        </a:rPr>
                        <m:t>=</m:t>
                      </m:r>
                      <m:r>
                        <a:rPr lang="en-US" i="1">
                          <a:latin typeface="Cambria Math"/>
                        </a:rPr>
                        <m:t>𝑚</m:t>
                      </m:r>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i="1">
                              <a:latin typeface="Cambria Math"/>
                            </a:rPr>
                            <m:t>𝑥</m:t>
                          </m:r>
                        </m:num>
                        <m:den>
                          <m:sSup>
                            <m:sSupPr>
                              <m:ctrlPr>
                                <a:rPr lang="en-US" i="1">
                                  <a:latin typeface="Cambria Math"/>
                                </a:rPr>
                              </m:ctrlPr>
                            </m:sSupPr>
                            <m:e>
                              <m:r>
                                <a:rPr lang="en-US" i="1">
                                  <a:latin typeface="Cambria Math"/>
                                </a:rPr>
                                <m:t>𝑑𝑡</m:t>
                              </m:r>
                            </m:e>
                            <m:sup>
                              <m:r>
                                <a:rPr lang="en-US" i="1">
                                  <a:latin typeface="Cambria Math"/>
                                </a:rPr>
                                <m:t>2</m:t>
                              </m:r>
                            </m:sup>
                          </m:sSup>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56433" y="3623972"/>
                <a:ext cx="1553567" cy="71942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09600" y="4614572"/>
                <a:ext cx="8077200" cy="7194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h𝑎𝑟𝑚𝑜𝑛𝑖𝑐</m:t>
                      </m:r>
                      <m:r>
                        <a:rPr lang="en-US" i="1">
                          <a:latin typeface="Cambria Math"/>
                        </a:rPr>
                        <m:t> </m:t>
                      </m:r>
                      <m:r>
                        <a:rPr lang="en-US" i="1">
                          <a:latin typeface="Cambria Math"/>
                        </a:rPr>
                        <m:t>𝑜𝑠𝑐𝑖𝑙𝑎𝑡𝑜𝑟</m:t>
                      </m:r>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i="1">
                              <a:latin typeface="Cambria Math"/>
                            </a:rPr>
                            <m:t>𝑥</m:t>
                          </m:r>
                        </m:num>
                        <m:den>
                          <m:sSup>
                            <m:sSupPr>
                              <m:ctrlPr>
                                <a:rPr lang="en-US" i="1">
                                  <a:latin typeface="Cambria Math"/>
                                </a:rPr>
                              </m:ctrlPr>
                            </m:sSupPr>
                            <m:e>
                              <m:r>
                                <a:rPr lang="en-US" i="1">
                                  <a:latin typeface="Cambria Math"/>
                                </a:rPr>
                                <m:t>𝑑𝑡</m:t>
                              </m:r>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𝑘</m:t>
                          </m:r>
                        </m:num>
                        <m:den>
                          <m:r>
                            <a:rPr lang="en-US" i="1">
                              <a:latin typeface="Cambria Math"/>
                            </a:rPr>
                            <m:t>𝑚</m:t>
                          </m:r>
                        </m:den>
                      </m:f>
                      <m:r>
                        <a:rPr lang="en-US" i="1">
                          <a:latin typeface="Cambria Math"/>
                        </a:rPr>
                        <m:t>𝑥</m:t>
                      </m:r>
                      <m:r>
                        <a:rPr lang="en-US" i="1">
                          <a:latin typeface="Cambria Math"/>
                        </a:rPr>
                        <m:t>=0                                                         (5−52)</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09600" y="4614572"/>
                <a:ext cx="8077200" cy="719428"/>
              </a:xfrm>
              <a:prstGeom prst="rect">
                <a:avLst/>
              </a:prstGeom>
              <a:blipFill rotWithShape="1">
                <a:blip r:embed="rId4"/>
                <a:stretch>
                  <a:fillRect/>
                </a:stretch>
              </a:blipFill>
            </p:spPr>
            <p:txBody>
              <a:bodyPr/>
              <a:lstStyle/>
              <a:p>
                <a:r>
                  <a:rPr lang="en-US">
                    <a:noFill/>
                  </a:rPr>
                  <a:t> </a:t>
                </a:r>
              </a:p>
            </p:txBody>
          </p:sp>
        </mc:Fallback>
      </mc:AlternateContent>
      <p:sp>
        <p:nvSpPr>
          <p:cNvPr id="7" name="Rectangle 6"/>
          <p:cNvSpPr/>
          <p:nvPr/>
        </p:nvSpPr>
        <p:spPr>
          <a:xfrm>
            <a:off x="762000" y="5715000"/>
            <a:ext cx="3941272" cy="369332"/>
          </a:xfrm>
          <a:prstGeom prst="rect">
            <a:avLst/>
          </a:prstGeom>
        </p:spPr>
        <p:txBody>
          <a:bodyPr wrap="none">
            <a:spAutoFit/>
          </a:bodyPr>
          <a:lstStyle/>
          <a:p>
            <a:r>
              <a:rPr lang="en-US" dirty="0"/>
              <a:t>a common solution of equation (5-52) is</a:t>
            </a:r>
          </a:p>
        </p:txBody>
      </p:sp>
    </p:spTree>
    <p:extLst>
      <p:ext uri="{BB962C8B-B14F-4D97-AF65-F5344CB8AC3E}">
        <p14:creationId xmlns:p14="http://schemas.microsoft.com/office/powerpoint/2010/main" val="1123254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3400" y="304800"/>
                <a:ext cx="63246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𝑥</m:t>
                      </m:r>
                      <m:r>
                        <a:rPr lang="en-US" i="1">
                          <a:latin typeface="Cambria Math"/>
                        </a:rPr>
                        <m:t>=</m:t>
                      </m:r>
                      <m:r>
                        <a:rPr lang="en-US" i="1">
                          <a:latin typeface="Cambria Math"/>
                        </a:rPr>
                        <m:t>𝐴𝑐𝑜𝑠</m:t>
                      </m:r>
                      <m:d>
                        <m:dPr>
                          <m:ctrlPr>
                            <a:rPr lang="en-US" i="1">
                              <a:latin typeface="Cambria Math"/>
                            </a:rPr>
                          </m:ctrlPr>
                        </m:dPr>
                        <m:e>
                          <m:r>
                            <a:rPr lang="en-US" i="1">
                              <a:latin typeface="Cambria Math"/>
                            </a:rPr>
                            <m:t>2</m:t>
                          </m:r>
                          <m:r>
                            <a:rPr lang="en-US" i="1">
                              <a:latin typeface="Cambria Math"/>
                            </a:rPr>
                            <m:t>𝜋𝜈</m:t>
                          </m:r>
                          <m:r>
                            <a:rPr lang="en-US" i="1">
                              <a:latin typeface="Cambria Math"/>
                            </a:rPr>
                            <m:t>𝑡</m:t>
                          </m:r>
                          <m:r>
                            <a:rPr lang="en-US" i="1">
                              <a:latin typeface="Cambria Math"/>
                            </a:rPr>
                            <m:t>+∅</m:t>
                          </m:r>
                        </m:e>
                      </m:d>
                      <m:r>
                        <a:rPr lang="en-US" i="1">
                          <a:latin typeface="Cambria Math"/>
                        </a:rPr>
                        <m:t>                                                          (5−53)</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33400" y="304800"/>
                <a:ext cx="6324600" cy="369332"/>
              </a:xfrm>
              <a:prstGeom prst="rect">
                <a:avLst/>
              </a:prstGeom>
              <a:blipFill rotWithShape="1">
                <a:blip r:embed="rId2"/>
                <a:stretch>
                  <a:fillRect b="-11475"/>
                </a:stretch>
              </a:blipFill>
            </p:spPr>
            <p:txBody>
              <a:bodyPr/>
              <a:lstStyle/>
              <a:p>
                <a:r>
                  <a:rPr lang="en-US">
                    <a:noFill/>
                  </a:rPr>
                  <a:t> </a:t>
                </a:r>
              </a:p>
            </p:txBody>
          </p:sp>
        </mc:Fallback>
      </mc:AlternateContent>
      <p:sp>
        <p:nvSpPr>
          <p:cNvPr id="3" name="Rectangle 2"/>
          <p:cNvSpPr/>
          <p:nvPr/>
        </p:nvSpPr>
        <p:spPr>
          <a:xfrm>
            <a:off x="685800" y="1143000"/>
            <a:ext cx="819648" cy="369332"/>
          </a:xfrm>
          <a:prstGeom prst="rect">
            <a:avLst/>
          </a:prstGeom>
        </p:spPr>
        <p:txBody>
          <a:bodyPr wrap="none">
            <a:spAutoFit/>
          </a:bodyPr>
          <a:lstStyle/>
          <a:p>
            <a:r>
              <a:rPr lang="en-US" dirty="0"/>
              <a:t>Where</a:t>
            </a:r>
          </a:p>
        </p:txBody>
      </p:sp>
      <mc:AlternateContent xmlns:mc="http://schemas.openxmlformats.org/markup-compatibility/2006" xmlns:a14="http://schemas.microsoft.com/office/drawing/2010/main">
        <mc:Choice Requires="a14">
          <p:sp>
            <p:nvSpPr>
              <p:cNvPr id="4" name="Rectangle 3"/>
              <p:cNvSpPr/>
              <p:nvPr/>
            </p:nvSpPr>
            <p:spPr>
              <a:xfrm>
                <a:off x="457200" y="1752600"/>
                <a:ext cx="8458200"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𝑓𝑟𝑒𝑞𝑢𝑎𝑛𝑐𝑦</m:t>
                      </m:r>
                      <m:r>
                        <a:rPr lang="en-US" i="1">
                          <a:latin typeface="Cambria Math"/>
                        </a:rPr>
                        <m:t> </m:t>
                      </m:r>
                      <m:r>
                        <a:rPr lang="en-US" i="1">
                          <a:latin typeface="Cambria Math"/>
                        </a:rPr>
                        <m:t>𝑜𝑓</m:t>
                      </m:r>
                      <m:r>
                        <a:rPr lang="en-US" i="1">
                          <a:latin typeface="Cambria Math"/>
                        </a:rPr>
                        <m:t> </m:t>
                      </m:r>
                      <m:r>
                        <a:rPr lang="en-US" i="1">
                          <a:latin typeface="Cambria Math"/>
                        </a:rPr>
                        <m:t>h𝑎𝑟𝑚𝑜𝑛𝑖𝑐</m:t>
                      </m:r>
                      <m:r>
                        <a:rPr lang="en-US" i="1">
                          <a:latin typeface="Cambria Math"/>
                        </a:rPr>
                        <m:t> </m:t>
                      </m:r>
                      <m:r>
                        <a:rPr lang="en-US" i="1">
                          <a:latin typeface="Cambria Math"/>
                        </a:rPr>
                        <m:t>𝑜𝑠𝑐𝑖𝑙𝑎𝑡𝑜𝑟</m:t>
                      </m:r>
                      <m:r>
                        <a:rPr lang="en-US" i="1">
                          <a:latin typeface="Cambria Math"/>
                        </a:rPr>
                        <m:t>            </m:t>
                      </m:r>
                      <m:r>
                        <a:rPr lang="en-US" i="1">
                          <a:latin typeface="Cambria Math"/>
                        </a:rPr>
                        <m:t>𝜈</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r>
                            <a:rPr lang="en-US" i="1">
                              <a:latin typeface="Cambria Math"/>
                            </a:rPr>
                            <m:t>𝜋</m:t>
                          </m:r>
                        </m:den>
                      </m:f>
                      <m:rad>
                        <m:radPr>
                          <m:degHide m:val="on"/>
                          <m:ctrlPr>
                            <a:rPr lang="en-US" i="1">
                              <a:latin typeface="Cambria Math"/>
                            </a:rPr>
                          </m:ctrlPr>
                        </m:radPr>
                        <m:deg/>
                        <m:e>
                          <m:f>
                            <m:fPr>
                              <m:ctrlPr>
                                <a:rPr lang="en-US" i="1">
                                  <a:latin typeface="Cambria Math"/>
                                </a:rPr>
                              </m:ctrlPr>
                            </m:fPr>
                            <m:num>
                              <m:r>
                                <a:rPr lang="en-US" i="1">
                                  <a:latin typeface="Cambria Math"/>
                                </a:rPr>
                                <m:t>𝑘</m:t>
                              </m:r>
                            </m:num>
                            <m:den>
                              <m:r>
                                <a:rPr lang="en-US" i="1">
                                  <a:latin typeface="Cambria Math"/>
                                </a:rPr>
                                <m:t>𝑚</m:t>
                              </m:r>
                            </m:den>
                          </m:f>
                        </m:e>
                      </m:rad>
                      <m:r>
                        <a:rPr lang="en-US" i="1">
                          <a:latin typeface="Cambria Math"/>
                        </a:rPr>
                        <m:t>                                       (5−54)</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57200" y="1752600"/>
                <a:ext cx="8458200" cy="910699"/>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304800" y="2828836"/>
            <a:ext cx="8610600" cy="646331"/>
          </a:xfrm>
          <a:prstGeom prst="rect">
            <a:avLst/>
          </a:prstGeom>
        </p:spPr>
        <p:txBody>
          <a:bodyPr wrap="square">
            <a:spAutoFit/>
          </a:bodyPr>
          <a:lstStyle/>
          <a:p>
            <a:r>
              <a:rPr lang="en-US" dirty="0"/>
              <a:t>is the frequency of the oscillations and A is their amplitude. The value of ø , the phase angle, depends upon what x is at the time t = 0 and on the direction of motion then.</a:t>
            </a:r>
          </a:p>
        </p:txBody>
      </p:sp>
      <p:sp>
        <p:nvSpPr>
          <p:cNvPr id="6" name="Rectangle 5"/>
          <p:cNvSpPr/>
          <p:nvPr/>
        </p:nvSpPr>
        <p:spPr>
          <a:xfrm>
            <a:off x="304800" y="3810000"/>
            <a:ext cx="8534400" cy="646331"/>
          </a:xfrm>
          <a:prstGeom prst="rect">
            <a:avLst/>
          </a:prstGeom>
        </p:spPr>
        <p:txBody>
          <a:bodyPr wrap="square">
            <a:spAutoFit/>
          </a:bodyPr>
          <a:lstStyle/>
          <a:p>
            <a:r>
              <a:rPr lang="en-US" dirty="0">
                <a:solidFill>
                  <a:srgbClr val="C00000"/>
                </a:solidFill>
              </a:rPr>
              <a:t>any system in which something executes small vibrations about an equilibrium position behaves very much like a simple harmonic oscillator.</a:t>
            </a:r>
          </a:p>
        </p:txBody>
      </p:sp>
      <p:sp>
        <p:nvSpPr>
          <p:cNvPr id="7" name="Rectangle 6"/>
          <p:cNvSpPr/>
          <p:nvPr/>
        </p:nvSpPr>
        <p:spPr>
          <a:xfrm>
            <a:off x="304800" y="4918364"/>
            <a:ext cx="8534400" cy="646331"/>
          </a:xfrm>
          <a:prstGeom prst="rect">
            <a:avLst/>
          </a:prstGeom>
        </p:spPr>
        <p:txBody>
          <a:bodyPr wrap="square">
            <a:spAutoFit/>
          </a:bodyPr>
          <a:lstStyle/>
          <a:p>
            <a:r>
              <a:rPr lang="en-US" dirty="0">
                <a:solidFill>
                  <a:srgbClr val="00B050"/>
                </a:solidFill>
              </a:rPr>
              <a:t>To verify this important point, we note that any restoring force which is a function of x can be expressed in a </a:t>
            </a:r>
            <a:r>
              <a:rPr lang="en-US" dirty="0" err="1">
                <a:solidFill>
                  <a:srgbClr val="00B050"/>
                </a:solidFill>
              </a:rPr>
              <a:t>Maclaurin’s</a:t>
            </a:r>
            <a:r>
              <a:rPr lang="en-US" dirty="0">
                <a:solidFill>
                  <a:srgbClr val="00B050"/>
                </a:solidFill>
              </a:rPr>
              <a:t> series about the equilibrium position x=0 as</a:t>
            </a:r>
          </a:p>
        </p:txBody>
      </p:sp>
    </p:spTree>
    <p:extLst>
      <p:ext uri="{BB962C8B-B14F-4D97-AF65-F5344CB8AC3E}">
        <p14:creationId xmlns:p14="http://schemas.microsoft.com/office/powerpoint/2010/main" val="4068828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1" y="304800"/>
            <a:ext cx="8610600" cy="646331"/>
          </a:xfrm>
          <a:prstGeom prst="rect">
            <a:avLst/>
          </a:prstGeom>
        </p:spPr>
        <p:txBody>
          <a:bodyPr wrap="square">
            <a:spAutoFit/>
          </a:bodyPr>
          <a:lstStyle/>
          <a:p>
            <a:r>
              <a:rPr lang="en-US" dirty="0"/>
              <a:t>It is convenient to have|Ψ|</a:t>
            </a:r>
            <a:r>
              <a:rPr lang="en-US" baseline="30000" dirty="0"/>
              <a:t>2</a:t>
            </a:r>
            <a:r>
              <a:rPr lang="en-US" dirty="0"/>
              <a:t> be equal to the probability density P of finding the particle. If so, then it must be true that</a:t>
            </a:r>
          </a:p>
        </p:txBody>
      </p:sp>
      <mc:AlternateContent xmlns:mc="http://schemas.openxmlformats.org/markup-compatibility/2006" xmlns:a14="http://schemas.microsoft.com/office/drawing/2010/main">
        <mc:Choice Requires="a14">
          <p:sp>
            <p:nvSpPr>
              <p:cNvPr id="3" name="Rectangle 2"/>
              <p:cNvSpPr/>
              <p:nvPr/>
            </p:nvSpPr>
            <p:spPr>
              <a:xfrm>
                <a:off x="1447800" y="1295400"/>
                <a:ext cx="6553200"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e>
                      </m:nary>
                      <m:r>
                        <a:rPr lang="en-US" i="1">
                          <a:latin typeface="Cambria Math"/>
                        </a:rPr>
                        <m:t>𝑑𝑉</m:t>
                      </m:r>
                      <m:r>
                        <a:rPr lang="en-US" i="1">
                          <a:latin typeface="Cambria Math"/>
                        </a:rPr>
                        <m:t>=1                                                                (5−1)</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447800" y="1295400"/>
                <a:ext cx="6553200" cy="688715"/>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942052" y="2514600"/>
            <a:ext cx="1011495" cy="369332"/>
          </a:xfrm>
          <a:prstGeom prst="rect">
            <a:avLst/>
          </a:prstGeom>
        </p:spPr>
        <p:txBody>
          <a:bodyPr wrap="none">
            <a:spAutoFit/>
          </a:bodyPr>
          <a:lstStyle/>
          <a:p>
            <a:r>
              <a:rPr lang="en-US" dirty="0"/>
              <a:t>Because </a:t>
            </a:r>
          </a:p>
        </p:txBody>
      </p:sp>
      <mc:AlternateContent xmlns:mc="http://schemas.openxmlformats.org/markup-compatibility/2006" xmlns:a14="http://schemas.microsoft.com/office/drawing/2010/main">
        <mc:Choice Requires="a14">
          <p:sp>
            <p:nvSpPr>
              <p:cNvPr id="5" name="Rectangle 4"/>
              <p:cNvSpPr/>
              <p:nvPr/>
            </p:nvSpPr>
            <p:spPr>
              <a:xfrm>
                <a:off x="2819400" y="2509679"/>
                <a:ext cx="1547347" cy="688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𝑃</m:t>
                          </m:r>
                        </m:e>
                      </m:nary>
                      <m:r>
                        <a:rPr lang="en-US" i="1">
                          <a:latin typeface="Cambria Math"/>
                        </a:rPr>
                        <m:t>𝑑𝑉</m:t>
                      </m:r>
                      <m:r>
                        <a:rPr lang="en-US" i="1">
                          <a:latin typeface="Cambria Math"/>
                        </a:rPr>
                        <m:t>=1 </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819400" y="2509679"/>
                <a:ext cx="1547347" cy="688715"/>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200892" y="3733800"/>
            <a:ext cx="8790708" cy="646331"/>
          </a:xfrm>
          <a:prstGeom prst="rect">
            <a:avLst/>
          </a:prstGeom>
        </p:spPr>
        <p:txBody>
          <a:bodyPr wrap="square">
            <a:spAutoFit/>
          </a:bodyPr>
          <a:lstStyle/>
          <a:p>
            <a:r>
              <a:rPr lang="en-US" dirty="0"/>
              <a:t>A wave function that satisfies Eq.(5-1) is said to be normalized. </a:t>
            </a:r>
            <a:r>
              <a:rPr lang="en-US" dirty="0">
                <a:solidFill>
                  <a:srgbClr val="C00000"/>
                </a:solidFill>
              </a:rPr>
              <a:t>Every acceptable wave function can be normalized by multiplying it by an appropriate constant.</a:t>
            </a:r>
          </a:p>
        </p:txBody>
      </p:sp>
    </p:spTree>
    <p:extLst>
      <p:ext uri="{BB962C8B-B14F-4D97-AF65-F5344CB8AC3E}">
        <p14:creationId xmlns:p14="http://schemas.microsoft.com/office/powerpoint/2010/main" val="29546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228600"/>
                <a:ext cx="8229600" cy="7568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𝐹</m:t>
                      </m:r>
                      <m:d>
                        <m:dPr>
                          <m:ctrlPr>
                            <a:rPr lang="en-US" i="1">
                              <a:latin typeface="Cambria Math"/>
                            </a:rPr>
                          </m:ctrlPr>
                        </m:dPr>
                        <m:e>
                          <m:r>
                            <a:rPr lang="en-US" i="1">
                              <a:latin typeface="Cambria Math"/>
                            </a:rPr>
                            <m:t>𝑥</m:t>
                          </m:r>
                        </m:e>
                      </m:d>
                      <m:r>
                        <a:rPr lang="en-US" i="1">
                          <a:latin typeface="Cambria Math"/>
                        </a:rPr>
                        <m:t>=</m:t>
                      </m:r>
                      <m:sSub>
                        <m:sSubPr>
                          <m:ctrlPr>
                            <a:rPr lang="en-US" i="1">
                              <a:latin typeface="Cambria Math"/>
                            </a:rPr>
                          </m:ctrlPr>
                        </m:sSubPr>
                        <m:e>
                          <m:r>
                            <a:rPr lang="en-US" i="1">
                              <a:latin typeface="Cambria Math"/>
                            </a:rPr>
                            <m:t>𝐹</m:t>
                          </m:r>
                        </m:e>
                        <m:sub>
                          <m:r>
                            <a:rPr lang="en-US" i="1">
                              <a:latin typeface="Cambria Math"/>
                            </a:rPr>
                            <m:t>𝑥</m:t>
                          </m:r>
                          <m:r>
                            <a:rPr lang="en-US" i="1">
                              <a:latin typeface="Cambria Math"/>
                            </a:rPr>
                            <m:t>=0</m:t>
                          </m:r>
                        </m:sub>
                      </m:sSub>
                      <m:r>
                        <a:rPr lang="en-US" i="1">
                          <a:latin typeface="Cambria Math"/>
                        </a:rPr>
                        <m:t>+</m:t>
                      </m:r>
                      <m:sSub>
                        <m:sSubPr>
                          <m:ctrlPr>
                            <a:rPr lang="en-US" i="1">
                              <a:latin typeface="Cambria Math"/>
                            </a:rPr>
                          </m:ctrlPr>
                        </m:sSubPr>
                        <m:e>
                          <m:r>
                            <a:rPr lang="en-US" i="1">
                              <a:latin typeface="Cambria Math"/>
                            </a:rPr>
                            <m:t>(</m:t>
                          </m:r>
                          <m:f>
                            <m:fPr>
                              <m:ctrlPr>
                                <a:rPr lang="en-US" i="1">
                                  <a:latin typeface="Cambria Math"/>
                                </a:rPr>
                              </m:ctrlPr>
                            </m:fPr>
                            <m:num>
                              <m:r>
                                <a:rPr lang="en-US" i="1">
                                  <a:latin typeface="Cambria Math"/>
                                </a:rPr>
                                <m:t>𝑑𝐹</m:t>
                              </m:r>
                            </m:num>
                            <m:den>
                              <m:r>
                                <a:rPr lang="en-US" i="1">
                                  <a:latin typeface="Cambria Math"/>
                                </a:rPr>
                                <m:t>𝑑𝑥</m:t>
                              </m:r>
                            </m:den>
                          </m:f>
                          <m:r>
                            <a:rPr lang="en-US" i="1">
                              <a:latin typeface="Cambria Math"/>
                            </a:rPr>
                            <m:t>)</m:t>
                          </m:r>
                        </m:e>
                        <m:sub>
                          <m:r>
                            <a:rPr lang="en-US" i="1">
                              <a:latin typeface="Cambria Math"/>
                            </a:rPr>
                            <m:t>𝑥</m:t>
                          </m:r>
                          <m:r>
                            <a:rPr lang="en-US" i="1">
                              <a:latin typeface="Cambria Math"/>
                            </a:rPr>
                            <m:t>=0</m:t>
                          </m:r>
                        </m:sub>
                      </m:sSub>
                      <m:r>
                        <a:rPr lang="en-US" i="1">
                          <a:latin typeface="Cambria Math"/>
                        </a:rPr>
                        <m:t> </m:t>
                      </m:r>
                      <m:r>
                        <a:rPr lang="en-US" i="1">
                          <a:latin typeface="Cambria Math"/>
                        </a:rPr>
                        <m:t>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 </m:t>
                      </m:r>
                      <m:sSub>
                        <m:sSubPr>
                          <m:ctrlPr>
                            <a:rPr lang="en-US" i="1">
                              <a:latin typeface="Cambria Math"/>
                            </a:rPr>
                          </m:ctrlPr>
                        </m:sSubPr>
                        <m:e>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i="1">
                                  <a:latin typeface="Cambria Math"/>
                                </a:rPr>
                                <m:t>𝐹</m:t>
                              </m:r>
                            </m:num>
                            <m:den>
                              <m:sSup>
                                <m:sSupPr>
                                  <m:ctrlPr>
                                    <a:rPr lang="en-US" i="1">
                                      <a:latin typeface="Cambria Math"/>
                                    </a:rPr>
                                  </m:ctrlPr>
                                </m:sSupPr>
                                <m:e>
                                  <m:r>
                                    <a:rPr lang="en-US" i="1">
                                      <a:latin typeface="Cambria Math"/>
                                    </a:rPr>
                                    <m:t>𝑑𝑥</m:t>
                                  </m:r>
                                </m:e>
                                <m:sup>
                                  <m:r>
                                    <a:rPr lang="en-US" i="1">
                                      <a:latin typeface="Cambria Math"/>
                                    </a:rPr>
                                    <m:t>2</m:t>
                                  </m:r>
                                </m:sup>
                              </m:sSup>
                            </m:den>
                          </m:f>
                          <m:r>
                            <a:rPr lang="en-US" i="1">
                              <a:latin typeface="Cambria Math"/>
                            </a:rPr>
                            <m:t>)</m:t>
                          </m:r>
                        </m:e>
                        <m:sub>
                          <m:r>
                            <a:rPr lang="en-US" i="1">
                              <a:latin typeface="Cambria Math"/>
                            </a:rPr>
                            <m:t>𝑥</m:t>
                          </m:r>
                          <m:r>
                            <a:rPr lang="en-US" i="1">
                              <a:latin typeface="Cambria Math"/>
                            </a:rPr>
                            <m:t>=0</m:t>
                          </m:r>
                        </m:sub>
                      </m:sSub>
                      <m:r>
                        <a:rPr lang="en-US" i="1">
                          <a:latin typeface="Cambria Math"/>
                        </a:rPr>
                        <m:t> </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m:t>
                      </m:r>
                      <m:f>
                        <m:fPr>
                          <m:ctrlPr>
                            <a:rPr lang="en-US" i="1">
                              <a:latin typeface="Cambria Math"/>
                            </a:rPr>
                          </m:ctrlPr>
                        </m:fPr>
                        <m:num>
                          <m:r>
                            <a:rPr lang="en-US" i="1">
                              <a:latin typeface="Cambria Math"/>
                            </a:rPr>
                            <m:t>1</m:t>
                          </m:r>
                        </m:num>
                        <m:den>
                          <m:r>
                            <a:rPr lang="en-US" i="1">
                              <a:latin typeface="Cambria Math"/>
                            </a:rPr>
                            <m:t>6</m:t>
                          </m:r>
                        </m:den>
                      </m:f>
                      <m:r>
                        <a:rPr lang="en-US" i="1">
                          <a:latin typeface="Cambria Math"/>
                        </a:rPr>
                        <m:t> </m:t>
                      </m:r>
                      <m:sSub>
                        <m:sSubPr>
                          <m:ctrlPr>
                            <a:rPr lang="en-US" i="1">
                              <a:latin typeface="Cambria Math"/>
                            </a:rPr>
                          </m:ctrlPr>
                        </m:sSubPr>
                        <m:e>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3</m:t>
                                  </m:r>
                                </m:sup>
                              </m:sSup>
                              <m:r>
                                <a:rPr lang="en-US" i="1">
                                  <a:latin typeface="Cambria Math"/>
                                </a:rPr>
                                <m:t>𝐹</m:t>
                              </m:r>
                            </m:num>
                            <m:den>
                              <m:sSup>
                                <m:sSupPr>
                                  <m:ctrlPr>
                                    <a:rPr lang="en-US" i="1">
                                      <a:latin typeface="Cambria Math"/>
                                    </a:rPr>
                                  </m:ctrlPr>
                                </m:sSupPr>
                                <m:e>
                                  <m:r>
                                    <a:rPr lang="en-US" i="1">
                                      <a:latin typeface="Cambria Math"/>
                                    </a:rPr>
                                    <m:t>𝑑𝑥</m:t>
                                  </m:r>
                                </m:e>
                                <m:sup>
                                  <m:r>
                                    <a:rPr lang="en-US" i="1">
                                      <a:latin typeface="Cambria Math"/>
                                    </a:rPr>
                                    <m:t>3</m:t>
                                  </m:r>
                                </m:sup>
                              </m:sSup>
                            </m:den>
                          </m:f>
                          <m:r>
                            <a:rPr lang="en-US" i="1">
                              <a:latin typeface="Cambria Math"/>
                            </a:rPr>
                            <m:t>)</m:t>
                          </m:r>
                        </m:e>
                        <m:sub>
                          <m:r>
                            <a:rPr lang="en-US" i="1">
                              <a:latin typeface="Cambria Math"/>
                            </a:rPr>
                            <m:t>𝑥</m:t>
                          </m:r>
                          <m:r>
                            <a:rPr lang="en-US" i="1">
                              <a:latin typeface="Cambria Math"/>
                            </a:rPr>
                            <m:t>=0</m:t>
                          </m:r>
                        </m:sub>
                      </m:sSub>
                      <m:r>
                        <a:rPr lang="en-US" i="1">
                          <a:latin typeface="Cambria Math"/>
                        </a:rPr>
                        <m:t> </m:t>
                      </m:r>
                      <m:sSup>
                        <m:sSupPr>
                          <m:ctrlPr>
                            <a:rPr lang="en-US" i="1">
                              <a:latin typeface="Cambria Math"/>
                            </a:rPr>
                          </m:ctrlPr>
                        </m:sSupPr>
                        <m:e>
                          <m:r>
                            <a:rPr lang="en-US" i="1">
                              <a:latin typeface="Cambria Math"/>
                            </a:rPr>
                            <m:t>𝑥</m:t>
                          </m:r>
                        </m:e>
                        <m:sup>
                          <m:r>
                            <a:rPr lang="en-US" i="1">
                              <a:latin typeface="Cambria Math"/>
                            </a:rPr>
                            <m:t>3</m:t>
                          </m:r>
                        </m:sup>
                      </m:sSup>
                      <m:r>
                        <a:rPr lang="en-US" i="1">
                          <a:latin typeface="Cambria Math"/>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28600" y="228600"/>
                <a:ext cx="8229600" cy="756874"/>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228600" y="1371600"/>
            <a:ext cx="8610600" cy="1295868"/>
          </a:xfrm>
          <a:prstGeom prst="rect">
            <a:avLst/>
          </a:prstGeom>
        </p:spPr>
        <p:txBody>
          <a:bodyPr wrap="square">
            <a:spAutoFit/>
          </a:bodyPr>
          <a:lstStyle/>
          <a:p>
            <a:pPr algn="just">
              <a:lnSpc>
                <a:spcPct val="150000"/>
              </a:lnSpc>
            </a:pPr>
            <a:r>
              <a:rPr lang="en-US" dirty="0"/>
              <a:t>Since x = 0 is the equilibrium position, </a:t>
            </a:r>
            <a:r>
              <a:rPr lang="en-US" dirty="0" err="1"/>
              <a:t>F</a:t>
            </a:r>
            <a:r>
              <a:rPr lang="en-US" baseline="-25000" dirty="0" err="1"/>
              <a:t>x</a:t>
            </a:r>
            <a:r>
              <a:rPr lang="en-US" baseline="-25000" dirty="0"/>
              <a:t>=0 </a:t>
            </a:r>
            <a:r>
              <a:rPr lang="en-US" dirty="0"/>
              <a:t>= 0. For small x the values of x</a:t>
            </a:r>
            <a:r>
              <a:rPr lang="en-US" baseline="30000" dirty="0"/>
              <a:t>2</a:t>
            </a:r>
            <a:r>
              <a:rPr lang="en-US" dirty="0"/>
              <a:t>, x</a:t>
            </a:r>
            <a:r>
              <a:rPr lang="en-US" baseline="30000" dirty="0"/>
              <a:t>3</a:t>
            </a:r>
            <a:r>
              <a:rPr lang="en-US" dirty="0"/>
              <a:t>, . . . are very small compared with  x, so the third and higher terms of the series can be neglected. The only term of significance when x is small is therefore the second one. Hence</a:t>
            </a:r>
          </a:p>
        </p:txBody>
      </p:sp>
      <mc:AlternateContent xmlns:mc="http://schemas.openxmlformats.org/markup-compatibility/2006" xmlns:a14="http://schemas.microsoft.com/office/drawing/2010/main">
        <mc:Choice Requires="a14">
          <p:sp>
            <p:nvSpPr>
              <p:cNvPr id="4" name="Rectangle 3"/>
              <p:cNvSpPr/>
              <p:nvPr/>
            </p:nvSpPr>
            <p:spPr>
              <a:xfrm>
                <a:off x="1524000" y="2849508"/>
                <a:ext cx="1955151" cy="6556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𝐹</m:t>
                      </m:r>
                      <m:d>
                        <m:dPr>
                          <m:ctrlPr>
                            <a:rPr lang="en-US" i="1">
                              <a:latin typeface="Cambria Math"/>
                            </a:rPr>
                          </m:ctrlPr>
                        </m:dPr>
                        <m:e>
                          <m:r>
                            <a:rPr lang="en-US" i="1">
                              <a:latin typeface="Cambria Math"/>
                            </a:rPr>
                            <m:t>𝑥</m:t>
                          </m:r>
                        </m:e>
                      </m:d>
                      <m:r>
                        <a:rPr lang="en-US" i="1">
                          <a:latin typeface="Cambria Math"/>
                        </a:rPr>
                        <m:t>=</m:t>
                      </m:r>
                      <m:sSub>
                        <m:sSubPr>
                          <m:ctrlPr>
                            <a:rPr lang="en-US" i="1">
                              <a:latin typeface="Cambria Math"/>
                            </a:rPr>
                          </m:ctrlPr>
                        </m:sSubPr>
                        <m:e>
                          <m:r>
                            <a:rPr lang="en-US" i="1">
                              <a:latin typeface="Cambria Math"/>
                            </a:rPr>
                            <m:t>(</m:t>
                          </m:r>
                          <m:f>
                            <m:fPr>
                              <m:ctrlPr>
                                <a:rPr lang="en-US" i="1">
                                  <a:latin typeface="Cambria Math"/>
                                </a:rPr>
                              </m:ctrlPr>
                            </m:fPr>
                            <m:num>
                              <m:r>
                                <a:rPr lang="en-US" i="1">
                                  <a:latin typeface="Cambria Math"/>
                                </a:rPr>
                                <m:t>𝑑𝐹</m:t>
                              </m:r>
                            </m:num>
                            <m:den>
                              <m:r>
                                <a:rPr lang="en-US" i="1">
                                  <a:latin typeface="Cambria Math"/>
                                </a:rPr>
                                <m:t>𝑑𝑥</m:t>
                              </m:r>
                            </m:den>
                          </m:f>
                          <m:r>
                            <a:rPr lang="en-US" i="1">
                              <a:latin typeface="Cambria Math"/>
                            </a:rPr>
                            <m:t>)</m:t>
                          </m:r>
                        </m:e>
                        <m:sub>
                          <m:r>
                            <a:rPr lang="en-US" i="1">
                              <a:latin typeface="Cambria Math"/>
                            </a:rPr>
                            <m:t>𝑥</m:t>
                          </m:r>
                          <m:r>
                            <a:rPr lang="en-US" i="1">
                              <a:latin typeface="Cambria Math"/>
                            </a:rPr>
                            <m:t>=0</m:t>
                          </m:r>
                        </m:sub>
                      </m:sSub>
                      <m:r>
                        <a:rPr lang="en-US" i="1">
                          <a:latin typeface="Cambria Math"/>
                        </a:rPr>
                        <m:t> </m:t>
                      </m:r>
                      <m:r>
                        <a:rPr lang="en-US" i="1">
                          <a:latin typeface="Cambria Math"/>
                        </a:rPr>
                        <m:t>𝑥</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524000" y="2849508"/>
                <a:ext cx="1955151" cy="655692"/>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381000" y="3572470"/>
            <a:ext cx="8458200" cy="1295868"/>
          </a:xfrm>
          <a:prstGeom prst="rect">
            <a:avLst/>
          </a:prstGeom>
        </p:spPr>
        <p:txBody>
          <a:bodyPr wrap="square">
            <a:spAutoFit/>
          </a:bodyPr>
          <a:lstStyle/>
          <a:p>
            <a:pPr algn="just">
              <a:lnSpc>
                <a:spcPct val="150000"/>
              </a:lnSpc>
            </a:pPr>
            <a:r>
              <a:rPr lang="en-US" dirty="0"/>
              <a:t>which is Hooke’s law when (</a:t>
            </a:r>
            <a:r>
              <a:rPr lang="en-US" dirty="0" err="1"/>
              <a:t>dF</a:t>
            </a:r>
            <a:r>
              <a:rPr lang="en-US" dirty="0"/>
              <a:t>/dx)</a:t>
            </a:r>
            <a:r>
              <a:rPr lang="en-US" baseline="-25000" dirty="0"/>
              <a:t>x=0</a:t>
            </a:r>
            <a:r>
              <a:rPr lang="en-US" dirty="0"/>
              <a:t> is negative, as of course it is for any restoring force. The conclusion, then, is that all oscillations are simple harmonic in character when their amplitudes are sufficiently small.</a:t>
            </a:r>
          </a:p>
        </p:txBody>
      </p:sp>
    </p:spTree>
    <p:extLst>
      <p:ext uri="{BB962C8B-B14F-4D97-AF65-F5344CB8AC3E}">
        <p14:creationId xmlns:p14="http://schemas.microsoft.com/office/powerpoint/2010/main" val="2539625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923330"/>
          </a:xfrm>
          <a:prstGeom prst="rect">
            <a:avLst/>
          </a:prstGeom>
        </p:spPr>
        <p:txBody>
          <a:bodyPr wrap="square">
            <a:spAutoFit/>
          </a:bodyPr>
          <a:lstStyle/>
          <a:p>
            <a:pPr algn="just"/>
            <a:r>
              <a:rPr lang="en-US" dirty="0"/>
              <a:t>The potential-energy function U(x) that corresponds to a Hooke’s law force may be found by calculating the work needed to bring a particle from x = 0 to x = x against such a force. The result is</a:t>
            </a:r>
          </a:p>
        </p:txBody>
      </p:sp>
      <mc:AlternateContent xmlns:mc="http://schemas.openxmlformats.org/markup-compatibility/2006" xmlns:a14="http://schemas.microsoft.com/office/drawing/2010/main">
        <mc:Choice Requires="a14">
          <p:sp>
            <p:nvSpPr>
              <p:cNvPr id="3" name="Rectangle 2"/>
              <p:cNvSpPr/>
              <p:nvPr/>
            </p:nvSpPr>
            <p:spPr>
              <a:xfrm>
                <a:off x="152400" y="1447800"/>
                <a:ext cx="8610600" cy="688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𝑈</m:t>
                      </m:r>
                      <m:d>
                        <m:dPr>
                          <m:ctrlPr>
                            <a:rPr lang="en-US" i="1">
                              <a:latin typeface="Cambria Math"/>
                            </a:rPr>
                          </m:ctrlPr>
                        </m:dPr>
                        <m:e>
                          <m:r>
                            <a:rPr lang="en-US" i="1">
                              <a:latin typeface="Cambria Math"/>
                            </a:rPr>
                            <m:t>𝑥</m:t>
                          </m:r>
                        </m:e>
                      </m:d>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𝑥</m:t>
                          </m:r>
                        </m:sup>
                        <m:e>
                          <m:r>
                            <a:rPr lang="en-US" i="1">
                              <a:latin typeface="Cambria Math"/>
                            </a:rPr>
                            <m:t>𝐹</m:t>
                          </m:r>
                          <m:d>
                            <m:dPr>
                              <m:ctrlPr>
                                <a:rPr lang="en-US" i="1">
                                  <a:latin typeface="Cambria Math"/>
                                </a:rPr>
                              </m:ctrlPr>
                            </m:dPr>
                            <m:e>
                              <m:r>
                                <a:rPr lang="en-US" i="1">
                                  <a:latin typeface="Cambria Math"/>
                                </a:rPr>
                                <m:t>𝑥</m:t>
                              </m:r>
                            </m:e>
                          </m:d>
                          <m:r>
                            <a:rPr lang="en-US" i="1">
                              <a:latin typeface="Cambria Math"/>
                            </a:rPr>
                            <m:t>𝑑𝑥</m:t>
                          </m:r>
                          <m:r>
                            <a:rPr lang="en-US" i="1">
                              <a:latin typeface="Cambria Math"/>
                            </a:rPr>
                            <m:t>=</m:t>
                          </m:r>
                          <m:r>
                            <a:rPr lang="en-US" i="1">
                              <a:latin typeface="Cambria Math"/>
                            </a:rPr>
                            <m:t>𝑘</m:t>
                          </m:r>
                          <m:nary>
                            <m:naryPr>
                              <m:limLoc m:val="subSup"/>
                              <m:ctrlPr>
                                <a:rPr lang="en-US" i="1">
                                  <a:latin typeface="Cambria Math"/>
                                </a:rPr>
                              </m:ctrlPr>
                            </m:naryPr>
                            <m:sub>
                              <m:r>
                                <a:rPr lang="en-US" i="1">
                                  <a:latin typeface="Cambria Math"/>
                                </a:rPr>
                                <m:t>0</m:t>
                              </m:r>
                            </m:sub>
                            <m:sup>
                              <m:r>
                                <a:rPr lang="en-US" i="1">
                                  <a:latin typeface="Cambria Math"/>
                                </a:rPr>
                                <m:t>𝑥</m:t>
                              </m:r>
                            </m:sup>
                            <m:e>
                              <m:r>
                                <a:rPr lang="en-US" i="1">
                                  <a:latin typeface="Cambria Math"/>
                                </a:rPr>
                                <m:t>𝑥𝑑𝑥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𝑘</m:t>
                              </m:r>
                              <m:sSup>
                                <m:sSupPr>
                                  <m:ctrlPr>
                                    <a:rPr lang="en-US" i="1">
                                      <a:latin typeface="Cambria Math"/>
                                    </a:rPr>
                                  </m:ctrlPr>
                                </m:sSupPr>
                                <m:e>
                                  <m:r>
                                    <a:rPr lang="en-US" i="1">
                                      <a:latin typeface="Cambria Math"/>
                                    </a:rPr>
                                    <m:t>𝑥</m:t>
                                  </m:r>
                                </m:e>
                                <m:sup>
                                  <m:r>
                                    <a:rPr lang="en-US" i="1">
                                      <a:latin typeface="Cambria Math"/>
                                    </a:rPr>
                                    <m:t>2</m:t>
                                  </m:r>
                                </m:sup>
                              </m:sSup>
                            </m:e>
                          </m:nary>
                        </m:e>
                      </m:nary>
                      <m:r>
                        <a:rPr lang="en-US" i="1">
                          <a:latin typeface="Cambria Math"/>
                        </a:rPr>
                        <m:t>                                                (5−55)</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52400" y="1447800"/>
                <a:ext cx="8610600" cy="6882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04800" y="2629454"/>
                <a:ext cx="8458200" cy="1045094"/>
              </a:xfrm>
              <a:prstGeom prst="rect">
                <a:avLst/>
              </a:prstGeom>
            </p:spPr>
            <p:txBody>
              <a:bodyPr wrap="square">
                <a:spAutoFit/>
              </a:bodyPr>
              <a:lstStyle/>
              <a:p>
                <a:r>
                  <a:rPr lang="en-US" dirty="0"/>
                  <a:t>Which is plotted in </a:t>
                </a:r>
                <a:r>
                  <a:rPr lang="en-US" dirty="0" smtClean="0"/>
                  <a:t>Fig(5.5.)  </a:t>
                </a:r>
                <a:r>
                  <a:rPr lang="en-US" dirty="0"/>
                  <a:t>The curve of U(x) versus x is a parabola.  If the energy of the oscillator is E, the particle vibrates back and forth between x </a:t>
                </a:r>
                <a:r>
                  <a:rPr lang="en-US" dirty="0" smtClean="0"/>
                  <a:t>= - A </a:t>
                </a:r>
                <a:r>
                  <a:rPr lang="en-US" dirty="0"/>
                  <a:t>and x =+A, where E and A are related by </a:t>
                </a:r>
                <a14:m>
                  <m:oMath xmlns:m="http://schemas.openxmlformats.org/officeDocument/2006/math">
                    <m:r>
                      <a:rPr lang="en-US" i="1">
                        <a:latin typeface="Cambria Math"/>
                      </a:rPr>
                      <m:t>𝐸</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𝑘</m:t>
                    </m:r>
                    <m:sSup>
                      <m:sSupPr>
                        <m:ctrlPr>
                          <a:rPr lang="en-US" i="1">
                            <a:latin typeface="Cambria Math"/>
                          </a:rPr>
                        </m:ctrlPr>
                      </m:sSupPr>
                      <m:e>
                        <m:r>
                          <a:rPr lang="en-US" i="1">
                            <a:latin typeface="Cambria Math"/>
                          </a:rPr>
                          <m:t>𝐴</m:t>
                        </m:r>
                      </m:e>
                      <m:sup>
                        <m:r>
                          <a:rPr lang="en-US" i="1">
                            <a:latin typeface="Cambria Math"/>
                          </a:rPr>
                          <m:t>2</m:t>
                        </m:r>
                      </m:sup>
                    </m:sSup>
                    <m:r>
                      <a:rPr lang="en-US" i="1">
                        <a:latin typeface="Cambria Math"/>
                      </a:rPr>
                      <m:t>.</m:t>
                    </m:r>
                  </m:oMath>
                </a14:m>
                <a:r>
                  <a:rPr lang="en-US" dirty="0"/>
                  <a:t> </a:t>
                </a:r>
              </a:p>
            </p:txBody>
          </p:sp>
        </mc:Choice>
        <mc:Fallback xmlns="">
          <p:sp>
            <p:nvSpPr>
              <p:cNvPr id="4" name="Rectangle 3"/>
              <p:cNvSpPr>
                <a:spLocks noRot="1" noChangeAspect="1" noMove="1" noResize="1" noEditPoints="1" noAdjustHandles="1" noChangeArrowheads="1" noChangeShapeType="1" noTextEdit="1"/>
              </p:cNvSpPr>
              <p:nvPr/>
            </p:nvSpPr>
            <p:spPr>
              <a:xfrm>
                <a:off x="304800" y="2629454"/>
                <a:ext cx="8458200" cy="1045094"/>
              </a:xfrm>
              <a:prstGeom prst="rect">
                <a:avLst/>
              </a:prstGeom>
              <a:blipFill rotWithShape="1">
                <a:blip r:embed="rId3"/>
                <a:stretch>
                  <a:fillRect l="-576" t="-2907" r="-360" b="-2326"/>
                </a:stretch>
              </a:blipFill>
            </p:spPr>
            <p:txBody>
              <a:bodyPr/>
              <a:lstStyle/>
              <a:p>
                <a:r>
                  <a:rPr lang="en-US">
                    <a:noFill/>
                  </a:rPr>
                  <a:t> </a:t>
                </a:r>
              </a:p>
            </p:txBody>
          </p:sp>
        </mc:Fallback>
      </mc:AlternateContent>
      <p:sp>
        <p:nvSpPr>
          <p:cNvPr id="6" name="Rectangle 5"/>
          <p:cNvSpPr/>
          <p:nvPr/>
        </p:nvSpPr>
        <p:spPr>
          <a:xfrm>
            <a:off x="457200" y="4419600"/>
            <a:ext cx="4572000" cy="1754326"/>
          </a:xfrm>
          <a:prstGeom prst="rect">
            <a:avLst/>
          </a:prstGeom>
        </p:spPr>
        <p:txBody>
          <a:bodyPr>
            <a:spAutoFit/>
          </a:bodyPr>
          <a:lstStyle/>
          <a:p>
            <a:pPr algn="just"/>
            <a:r>
              <a:rPr lang="en-US" dirty="0"/>
              <a:t>Fig.5.5 The potential energy of a harmonic. is proportional to  x</a:t>
            </a:r>
            <a:r>
              <a:rPr lang="en-US" baseline="30000" dirty="0"/>
              <a:t>2</a:t>
            </a:r>
            <a:r>
              <a:rPr lang="en-US" dirty="0"/>
              <a:t>, where  x is the displacement from the equilibrium position. </a:t>
            </a:r>
            <a:r>
              <a:rPr lang="en-US" dirty="0">
                <a:solidFill>
                  <a:srgbClr val="0070C0"/>
                </a:solidFill>
              </a:rPr>
              <a:t>The amplitude  A of the motion is determined by the total energy E of the oscillator, which classically can have any value.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255" y="3660693"/>
            <a:ext cx="32766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505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830997"/>
          </a:xfrm>
          <a:prstGeom prst="rect">
            <a:avLst/>
          </a:prstGeom>
        </p:spPr>
        <p:txBody>
          <a:bodyPr wrap="square">
            <a:spAutoFit/>
          </a:bodyPr>
          <a:lstStyle/>
          <a:p>
            <a:r>
              <a:rPr lang="en-US" sz="2400" dirty="0"/>
              <a:t>Even before we make a detailed calculation we can </a:t>
            </a:r>
            <a:r>
              <a:rPr lang="en-US" sz="2400" dirty="0">
                <a:solidFill>
                  <a:srgbClr val="C00000"/>
                </a:solidFill>
              </a:rPr>
              <a:t>anticipate</a:t>
            </a:r>
            <a:r>
              <a:rPr lang="en-US" sz="2400" dirty="0"/>
              <a:t> three quantum mechanical modifications to this classical picture:</a:t>
            </a:r>
          </a:p>
        </p:txBody>
      </p:sp>
      <p:sp>
        <p:nvSpPr>
          <p:cNvPr id="3" name="Rectangle 2"/>
          <p:cNvSpPr/>
          <p:nvPr/>
        </p:nvSpPr>
        <p:spPr>
          <a:xfrm>
            <a:off x="228600" y="1524000"/>
            <a:ext cx="8229600" cy="830997"/>
          </a:xfrm>
          <a:prstGeom prst="rect">
            <a:avLst/>
          </a:prstGeom>
        </p:spPr>
        <p:txBody>
          <a:bodyPr wrap="square">
            <a:spAutoFit/>
          </a:bodyPr>
          <a:lstStyle/>
          <a:p>
            <a:pPr lvl="0"/>
            <a:r>
              <a:rPr lang="en-US" sz="2400" dirty="0"/>
              <a:t> </a:t>
            </a:r>
            <a:r>
              <a:rPr lang="en-US" sz="2400" dirty="0" smtClean="0"/>
              <a:t>1- The </a:t>
            </a:r>
            <a:r>
              <a:rPr lang="en-US" sz="2400" dirty="0"/>
              <a:t>allowed energies will not form a continuous spectrum but instead a </a:t>
            </a:r>
            <a:r>
              <a:rPr lang="en-US" sz="2400" dirty="0" smtClean="0">
                <a:solidFill>
                  <a:srgbClr val="C00000"/>
                </a:solidFill>
              </a:rPr>
              <a:t>discrete </a:t>
            </a:r>
            <a:r>
              <a:rPr lang="en-US" sz="2400" dirty="0">
                <a:solidFill>
                  <a:srgbClr val="C00000"/>
                </a:solidFill>
              </a:rPr>
              <a:t>spectrum </a:t>
            </a:r>
            <a:r>
              <a:rPr lang="en-US" sz="2400" dirty="0"/>
              <a:t>of certain specific values only.</a:t>
            </a:r>
          </a:p>
        </p:txBody>
      </p:sp>
      <p:sp>
        <p:nvSpPr>
          <p:cNvPr id="4" name="Rectangle 3"/>
          <p:cNvSpPr/>
          <p:nvPr/>
        </p:nvSpPr>
        <p:spPr>
          <a:xfrm>
            <a:off x="228600" y="3105835"/>
            <a:ext cx="8534400" cy="830997"/>
          </a:xfrm>
          <a:prstGeom prst="rect">
            <a:avLst/>
          </a:prstGeom>
        </p:spPr>
        <p:txBody>
          <a:bodyPr wrap="square">
            <a:spAutoFit/>
          </a:bodyPr>
          <a:lstStyle/>
          <a:p>
            <a:pPr lvl="0"/>
            <a:r>
              <a:rPr lang="en-US" sz="2400" dirty="0" smtClean="0"/>
              <a:t>2-The </a:t>
            </a:r>
            <a:r>
              <a:rPr lang="en-US" sz="2400" dirty="0"/>
              <a:t>lowest allowed energy will not be E = 0 but will be some definite minimum E = E</a:t>
            </a:r>
            <a:r>
              <a:rPr lang="en-US" sz="2400" baseline="-25000" dirty="0"/>
              <a:t>0</a:t>
            </a:r>
            <a:r>
              <a:rPr lang="en-US" sz="2400" dirty="0"/>
              <a:t>.</a:t>
            </a:r>
          </a:p>
        </p:txBody>
      </p:sp>
      <p:sp>
        <p:nvSpPr>
          <p:cNvPr id="5" name="Rectangle 4"/>
          <p:cNvSpPr/>
          <p:nvPr/>
        </p:nvSpPr>
        <p:spPr>
          <a:xfrm>
            <a:off x="228600" y="4230469"/>
            <a:ext cx="8534400" cy="830997"/>
          </a:xfrm>
          <a:prstGeom prst="rect">
            <a:avLst/>
          </a:prstGeom>
        </p:spPr>
        <p:txBody>
          <a:bodyPr wrap="square">
            <a:spAutoFit/>
          </a:bodyPr>
          <a:lstStyle/>
          <a:p>
            <a:pPr lvl="0"/>
            <a:r>
              <a:rPr lang="en-US" sz="2400" dirty="0" smtClean="0"/>
              <a:t>3- There </a:t>
            </a:r>
            <a:r>
              <a:rPr lang="en-US" sz="2400" dirty="0"/>
              <a:t>will be a certain probability that the particle can penetrate the potential well it is in and go beyond the limits of -A and +A.</a:t>
            </a:r>
          </a:p>
        </p:txBody>
      </p:sp>
    </p:spTree>
    <p:extLst>
      <p:ext uri="{BB962C8B-B14F-4D97-AF65-F5344CB8AC3E}">
        <p14:creationId xmlns:p14="http://schemas.microsoft.com/office/powerpoint/2010/main" val="4816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228600"/>
                <a:ext cx="8686800" cy="768095"/>
              </a:xfrm>
              <a:prstGeom prst="rect">
                <a:avLst/>
              </a:prstGeom>
            </p:spPr>
            <p:txBody>
              <a:bodyPr wrap="square">
                <a:spAutoFit/>
              </a:bodyPr>
              <a:lstStyle/>
              <a:p>
                <a:r>
                  <a:rPr lang="en-US" b="1" dirty="0">
                    <a:solidFill>
                      <a:srgbClr val="C00000"/>
                    </a:solidFill>
                  </a:rPr>
                  <a:t>Energy Levels</a:t>
                </a:r>
                <a:endParaRPr lang="en-US" dirty="0">
                  <a:solidFill>
                    <a:srgbClr val="C00000"/>
                  </a:solidFill>
                </a:endParaRPr>
              </a:p>
              <a:p>
                <a:r>
                  <a:rPr lang="en-US" dirty="0"/>
                  <a:t>Schrödinger’s equation for the harmonic oscillator is, with </a:t>
                </a:r>
                <a14:m>
                  <m:oMath xmlns:m="http://schemas.openxmlformats.org/officeDocument/2006/math">
                    <m:r>
                      <a:rPr lang="en-US" i="1">
                        <a:latin typeface="Cambria Math"/>
                      </a:rPr>
                      <m:t>𝑈</m:t>
                    </m:r>
                    <m:r>
                      <a:rPr lang="en-US" i="1">
                        <a:latin typeface="Cambria Math"/>
                      </a:rPr>
                      <m:t>= </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𝑘</m:t>
                    </m:r>
                    <m:sSup>
                      <m:sSupPr>
                        <m:ctrlPr>
                          <a:rPr lang="en-US" i="1">
                            <a:latin typeface="Cambria Math"/>
                          </a:rPr>
                        </m:ctrlPr>
                      </m:sSupPr>
                      <m:e>
                        <m:r>
                          <a:rPr lang="en-US" i="1">
                            <a:latin typeface="Cambria Math"/>
                          </a:rPr>
                          <m:t>𝑥</m:t>
                        </m:r>
                      </m:e>
                      <m:sup>
                        <m:r>
                          <a:rPr lang="en-US" i="1">
                            <a:latin typeface="Cambria Math"/>
                          </a:rPr>
                          <m:t>2</m:t>
                        </m:r>
                      </m:sup>
                    </m:sSup>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52400" y="228600"/>
                <a:ext cx="8686800" cy="768095"/>
              </a:xfrm>
              <a:prstGeom prst="rect">
                <a:avLst/>
              </a:prstGeom>
              <a:blipFill rotWithShape="1">
                <a:blip r:embed="rId2"/>
                <a:stretch>
                  <a:fillRect l="-561" t="-4000"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400" y="1143000"/>
                <a:ext cx="8763000" cy="752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i="1">
                              <a:latin typeface="Cambria Math"/>
                            </a:rPr>
                            <m:t> ѱ</m:t>
                          </m:r>
                        </m:num>
                        <m:den>
                          <m:sSup>
                            <m:sSupPr>
                              <m:ctrlPr>
                                <a:rPr lang="en-US" i="1">
                                  <a:latin typeface="Cambria Math"/>
                                </a:rPr>
                              </m:ctrlPr>
                            </m:sSupPr>
                            <m:e>
                              <m:r>
                                <a:rPr lang="en-US" i="1">
                                  <a:latin typeface="Cambria Math"/>
                                </a:rPr>
                                <m:t>𝑑𝑥</m:t>
                              </m:r>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2</m:t>
                          </m:r>
                          <m:r>
                            <a:rPr lang="en-US" i="1">
                              <a:latin typeface="Cambria Math"/>
                            </a:rPr>
                            <m:t>𝑚</m:t>
                          </m:r>
                        </m:num>
                        <m:den>
                          <m:sSup>
                            <m:sSupPr>
                              <m:ctrlPr>
                                <a:rPr lang="en-US" i="1">
                                  <a:latin typeface="Cambria Math"/>
                                </a:rPr>
                              </m:ctrlPr>
                            </m:sSupPr>
                            <m:e>
                              <m:r>
                                <a:rPr lang="en-US" i="1">
                                  <a:latin typeface="Cambria Math"/>
                                </a:rPr>
                                <m:t>ħ</m:t>
                              </m:r>
                            </m:e>
                            <m:sup>
                              <m:r>
                                <a:rPr lang="en-US" i="1">
                                  <a:latin typeface="Cambria Math"/>
                                </a:rPr>
                                <m:t>2</m:t>
                              </m:r>
                            </m:sup>
                          </m:sSup>
                        </m:den>
                      </m:f>
                      <m:d>
                        <m:dPr>
                          <m:ctrlPr>
                            <a:rPr lang="en-US" i="1">
                              <a:latin typeface="Cambria Math"/>
                            </a:rPr>
                          </m:ctrlPr>
                        </m:dPr>
                        <m:e>
                          <m:r>
                            <a:rPr lang="en-US" i="1">
                              <a:latin typeface="Cambria Math"/>
                            </a:rPr>
                            <m:t>𝐸</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𝑘</m:t>
                          </m:r>
                          <m:sSup>
                            <m:sSupPr>
                              <m:ctrlPr>
                                <a:rPr lang="en-US" i="1">
                                  <a:latin typeface="Cambria Math"/>
                                </a:rPr>
                              </m:ctrlPr>
                            </m:sSupPr>
                            <m:e>
                              <m:r>
                                <a:rPr lang="en-US" i="1">
                                  <a:latin typeface="Cambria Math"/>
                                </a:rPr>
                                <m:t>𝑥</m:t>
                              </m:r>
                            </m:e>
                            <m:sup>
                              <m:r>
                                <a:rPr lang="en-US" i="1">
                                  <a:latin typeface="Cambria Math"/>
                                </a:rPr>
                                <m:t>2</m:t>
                              </m:r>
                            </m:sup>
                          </m:sSup>
                        </m:e>
                      </m:d>
                      <m:r>
                        <a:rPr lang="en-US" i="1">
                          <a:latin typeface="Cambria Math"/>
                        </a:rPr>
                        <m:t>ѱ=0                                                                          (5−56)</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52400" y="1143000"/>
                <a:ext cx="8763000" cy="75219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400" y="2438400"/>
                <a:ext cx="8610600"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𝑦</m:t>
                      </m:r>
                      <m:r>
                        <a:rPr lang="en-US" i="1" smtClean="0">
                          <a:latin typeface="Cambria Math"/>
                        </a:rPr>
                        <m:t>=</m:t>
                      </m:r>
                      <m:sSup>
                        <m:sSupPr>
                          <m:ctrlPr>
                            <a:rPr lang="en-US" i="1">
                              <a:latin typeface="Cambria Math"/>
                            </a:rPr>
                          </m:ctrlPr>
                        </m:sSupPr>
                        <m:e>
                          <m:r>
                            <a:rPr lang="en-US" i="1">
                              <a:latin typeface="Cambria Math"/>
                            </a:rPr>
                            <m:t>(</m:t>
                          </m:r>
                          <m:r>
                            <a:rPr lang="en-US" b="0" i="1" smtClean="0">
                              <a:latin typeface="Cambria Math"/>
                            </a:rPr>
                            <m:t>  </m:t>
                          </m:r>
                          <m:f>
                            <m:fPr>
                              <m:ctrlPr>
                                <a:rPr lang="en-US" i="1">
                                  <a:latin typeface="Cambria Math"/>
                                </a:rPr>
                              </m:ctrlPr>
                            </m:fPr>
                            <m:num>
                              <m:r>
                                <a:rPr lang="en-US" i="1">
                                  <a:latin typeface="Cambria Math"/>
                                </a:rPr>
                                <m:t>1</m:t>
                              </m:r>
                            </m:num>
                            <m:den>
                              <m:r>
                                <a:rPr lang="en-US" i="1">
                                  <a:latin typeface="Cambria Math"/>
                                </a:rPr>
                                <m:t>ħ</m:t>
                              </m:r>
                            </m:den>
                          </m:f>
                          <m:rad>
                            <m:radPr>
                              <m:degHide m:val="on"/>
                              <m:ctrlPr>
                                <a:rPr lang="en-US" i="1" smtClean="0">
                                  <a:latin typeface="Cambria Math"/>
                                </a:rPr>
                              </m:ctrlPr>
                            </m:radPr>
                            <m:deg/>
                            <m:e>
                              <m:r>
                                <a:rPr lang="en-US" i="1">
                                  <a:latin typeface="Cambria Math"/>
                                </a:rPr>
                                <m:t>𝑘𝑚</m:t>
                              </m:r>
                              <m:r>
                                <a:rPr lang="en-US" b="0" i="1" smtClean="0">
                                  <a:latin typeface="Cambria Math"/>
                                </a:rPr>
                                <m:t> </m:t>
                              </m:r>
                            </m:e>
                          </m:rad>
                          <m:r>
                            <a:rPr lang="en-US" b="0" i="1" smtClean="0">
                              <a:latin typeface="Cambria Math"/>
                            </a:rPr>
                            <m:t>)</m:t>
                          </m:r>
                        </m:e>
                        <m:sup>
                          <m:r>
                            <a:rPr lang="en-US" i="1">
                              <a:latin typeface="Cambria Math"/>
                            </a:rPr>
                            <m:t>1/2</m:t>
                          </m:r>
                        </m:sup>
                      </m:sSup>
                      <m:r>
                        <a:rPr lang="en-US" b="0" i="1" smtClean="0">
                          <a:latin typeface="Cambria Math"/>
                        </a:rPr>
                        <m:t>  </m:t>
                      </m:r>
                      <m:r>
                        <a:rPr lang="en-US" i="1">
                          <a:latin typeface="Cambria Math"/>
                        </a:rPr>
                        <m:t>𝑥</m:t>
                      </m:r>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2</m:t>
                              </m:r>
                              <m:r>
                                <a:rPr lang="en-US" i="1">
                                  <a:latin typeface="Cambria Math"/>
                                </a:rPr>
                                <m:t>𝜋</m:t>
                              </m:r>
                              <m:r>
                                <a:rPr lang="en-US" i="1">
                                  <a:latin typeface="Cambria Math"/>
                                </a:rPr>
                                <m:t>𝑚</m:t>
                              </m:r>
                              <m:r>
                                <a:rPr lang="en-US" i="1">
                                  <a:latin typeface="Cambria Math"/>
                                </a:rPr>
                                <m:t>𝜈</m:t>
                              </m:r>
                            </m:num>
                            <m:den>
                              <m:r>
                                <a:rPr lang="en-US" i="1">
                                  <a:latin typeface="Cambria Math"/>
                                </a:rPr>
                                <m:t>ħ</m:t>
                              </m:r>
                            </m:den>
                          </m:f>
                        </m:e>
                      </m:rad>
                      <m:r>
                        <a:rPr lang="en-US" i="1">
                          <a:latin typeface="Cambria Math"/>
                        </a:rPr>
                        <m:t>  </m:t>
                      </m:r>
                      <m:r>
                        <a:rPr lang="en-US" i="1">
                          <a:latin typeface="Cambria Math"/>
                        </a:rPr>
                        <m:t>𝑥</m:t>
                      </m:r>
                      <m:r>
                        <a:rPr lang="en-US" i="1">
                          <a:latin typeface="Cambria Math"/>
                        </a:rPr>
                        <m:t>                                                                         (5−57)</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52400" y="2438400"/>
                <a:ext cx="8610600" cy="91069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81000" y="3763587"/>
                <a:ext cx="8458200" cy="656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𝛼</m:t>
                      </m:r>
                      <m:r>
                        <a:rPr lang="en-US" i="1">
                          <a:latin typeface="Cambria Math"/>
                        </a:rPr>
                        <m:t>=</m:t>
                      </m:r>
                      <m:f>
                        <m:fPr>
                          <m:ctrlPr>
                            <a:rPr lang="en-US" i="1">
                              <a:latin typeface="Cambria Math"/>
                            </a:rPr>
                          </m:ctrlPr>
                        </m:fPr>
                        <m:num>
                          <m:r>
                            <a:rPr lang="en-US" i="1">
                              <a:latin typeface="Cambria Math"/>
                            </a:rPr>
                            <m:t>2</m:t>
                          </m:r>
                          <m:r>
                            <a:rPr lang="en-US" i="1">
                              <a:latin typeface="Cambria Math"/>
                            </a:rPr>
                            <m:t>𝐸</m:t>
                          </m:r>
                        </m:num>
                        <m:den>
                          <m:r>
                            <a:rPr lang="en-US" i="1">
                              <a:latin typeface="Cambria Math"/>
                            </a:rPr>
                            <m:t>ħ</m:t>
                          </m:r>
                        </m:den>
                      </m:f>
                      <m:rad>
                        <m:radPr>
                          <m:degHide m:val="on"/>
                          <m:ctrlPr>
                            <a:rPr lang="en-US" i="1">
                              <a:latin typeface="Cambria Math"/>
                            </a:rPr>
                          </m:ctrlPr>
                        </m:radPr>
                        <m:deg/>
                        <m:e>
                          <m:f>
                            <m:fPr>
                              <m:ctrlPr>
                                <a:rPr lang="en-US" i="1">
                                  <a:latin typeface="Cambria Math"/>
                                </a:rPr>
                              </m:ctrlPr>
                            </m:fPr>
                            <m:num>
                              <m:r>
                                <a:rPr lang="en-US" i="1">
                                  <a:latin typeface="Cambria Math"/>
                                </a:rPr>
                                <m:t>𝑚</m:t>
                              </m:r>
                            </m:num>
                            <m:den>
                              <m:r>
                                <a:rPr lang="en-US" i="1">
                                  <a:latin typeface="Cambria Math"/>
                                </a:rPr>
                                <m:t>𝑘</m:t>
                              </m:r>
                            </m:den>
                          </m:f>
                        </m:e>
                      </m:rad>
                      <m:r>
                        <a:rPr lang="en-US" i="1">
                          <a:latin typeface="Cambria Math"/>
                        </a:rPr>
                        <m:t>=</m:t>
                      </m:r>
                      <m:f>
                        <m:fPr>
                          <m:ctrlPr>
                            <a:rPr lang="en-US" i="1">
                              <a:latin typeface="Cambria Math"/>
                            </a:rPr>
                          </m:ctrlPr>
                        </m:fPr>
                        <m:num>
                          <m:r>
                            <a:rPr lang="en-US" i="1">
                              <a:latin typeface="Cambria Math"/>
                            </a:rPr>
                            <m:t>2</m:t>
                          </m:r>
                          <m:r>
                            <a:rPr lang="en-US" i="1">
                              <a:latin typeface="Cambria Math"/>
                            </a:rPr>
                            <m:t>𝐸</m:t>
                          </m:r>
                        </m:num>
                        <m:den>
                          <m:r>
                            <a:rPr lang="en-US" i="1">
                              <a:latin typeface="Cambria Math"/>
                            </a:rPr>
                            <m:t>h</m:t>
                          </m:r>
                          <m:r>
                            <a:rPr lang="en-US" i="1">
                              <a:latin typeface="Cambria Math"/>
                            </a:rPr>
                            <m:t>𝜈</m:t>
                          </m:r>
                        </m:den>
                      </m:f>
                      <m:r>
                        <a:rPr lang="en-US" i="1">
                          <a:latin typeface="Cambria Math"/>
                        </a:rPr>
                        <m:t>                                                                                                 (5−58)</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81000" y="3763587"/>
                <a:ext cx="8458200" cy="656013"/>
              </a:xfrm>
              <a:prstGeom prst="rect">
                <a:avLst/>
              </a:prstGeom>
              <a:blipFill rotWithShape="1">
                <a:blip r:embed="rId5"/>
                <a:stretch>
                  <a:fillRect/>
                </a:stretch>
              </a:blipFill>
            </p:spPr>
            <p:txBody>
              <a:bodyPr/>
              <a:lstStyle/>
              <a:p>
                <a:r>
                  <a:rPr lang="en-US">
                    <a:noFill/>
                  </a:rPr>
                  <a:t> </a:t>
                </a:r>
              </a:p>
            </p:txBody>
          </p:sp>
        </mc:Fallback>
      </mc:AlternateContent>
      <p:sp>
        <p:nvSpPr>
          <p:cNvPr id="6" name="Rectangle 5"/>
          <p:cNvSpPr/>
          <p:nvPr/>
        </p:nvSpPr>
        <p:spPr>
          <a:xfrm>
            <a:off x="152400" y="4791670"/>
            <a:ext cx="8610600" cy="1295868"/>
          </a:xfrm>
          <a:prstGeom prst="rect">
            <a:avLst/>
          </a:prstGeom>
        </p:spPr>
        <p:txBody>
          <a:bodyPr wrap="square">
            <a:spAutoFit/>
          </a:bodyPr>
          <a:lstStyle/>
          <a:p>
            <a:pPr algn="just">
              <a:lnSpc>
                <a:spcPct val="150000"/>
              </a:lnSpc>
            </a:pPr>
            <a:r>
              <a:rPr lang="en-US" dirty="0"/>
              <a:t>where ν is the classical frequency of the oscillation given by Eq. (5.54). In making these substitutions, what we have done is change the units in which x and E are expressed from meters and joules, respectively, to dimensionless units.</a:t>
            </a:r>
          </a:p>
        </p:txBody>
      </p:sp>
    </p:spTree>
    <p:extLst>
      <p:ext uri="{BB962C8B-B14F-4D97-AF65-F5344CB8AC3E}">
        <p14:creationId xmlns:p14="http://schemas.microsoft.com/office/powerpoint/2010/main" val="6177858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6096000" cy="369332"/>
          </a:xfrm>
          <a:prstGeom prst="rect">
            <a:avLst/>
          </a:prstGeom>
        </p:spPr>
        <p:txBody>
          <a:bodyPr wrap="square">
            <a:spAutoFit/>
          </a:bodyPr>
          <a:lstStyle/>
          <a:p>
            <a:r>
              <a:rPr lang="en-US" dirty="0"/>
              <a:t>In terms of y and α  Schrödinger’s equation becomes</a:t>
            </a:r>
          </a:p>
        </p:txBody>
      </p:sp>
      <mc:AlternateContent xmlns:mc="http://schemas.openxmlformats.org/markup-compatibility/2006" xmlns:a14="http://schemas.microsoft.com/office/drawing/2010/main">
        <mc:Choice Requires="a14">
          <p:sp>
            <p:nvSpPr>
              <p:cNvPr id="3" name="Rectangle 2"/>
              <p:cNvSpPr/>
              <p:nvPr/>
            </p:nvSpPr>
            <p:spPr>
              <a:xfrm>
                <a:off x="429490" y="1066800"/>
                <a:ext cx="8181109" cy="6954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i="1">
                              <a:latin typeface="Cambria Math"/>
                            </a:rPr>
                            <m:t> ѱ</m:t>
                          </m:r>
                        </m:num>
                        <m:den>
                          <m:sSup>
                            <m:sSupPr>
                              <m:ctrlPr>
                                <a:rPr lang="en-US" i="1">
                                  <a:latin typeface="Cambria Math"/>
                                </a:rPr>
                              </m:ctrlPr>
                            </m:sSupPr>
                            <m:e>
                              <m:r>
                                <a:rPr lang="en-US" i="1">
                                  <a:latin typeface="Cambria Math"/>
                                </a:rPr>
                                <m:t>𝑑𝑦</m:t>
                              </m:r>
                            </m:e>
                            <m:sup>
                              <m:r>
                                <a:rPr lang="en-US" i="1">
                                  <a:latin typeface="Cambria Math"/>
                                </a:rPr>
                                <m:t>2</m:t>
                              </m:r>
                            </m:sup>
                          </m:sSup>
                        </m:den>
                      </m:f>
                      <m:r>
                        <a:rPr lang="en-US" i="1">
                          <a:latin typeface="Cambria Math"/>
                        </a:rPr>
                        <m:t>+</m:t>
                      </m:r>
                      <m:d>
                        <m:dPr>
                          <m:ctrlPr>
                            <a:rPr lang="en-US" i="1">
                              <a:latin typeface="Cambria Math"/>
                            </a:rPr>
                          </m:ctrlPr>
                        </m:dPr>
                        <m:e>
                          <m:r>
                            <a:rPr lang="en-US" i="1">
                              <a:latin typeface="Cambria Math"/>
                            </a:rPr>
                            <m:t>𝛼</m:t>
                          </m:r>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e>
                      </m:d>
                      <m:r>
                        <a:rPr lang="en-US" i="1">
                          <a:latin typeface="Cambria Math"/>
                        </a:rPr>
                        <m:t>ѱ=0                                                                     (5−59)</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29490" y="1066800"/>
                <a:ext cx="8181109" cy="69544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429491" y="2209800"/>
            <a:ext cx="8333509" cy="369332"/>
          </a:xfrm>
          <a:prstGeom prst="rect">
            <a:avLst/>
          </a:prstGeom>
        </p:spPr>
        <p:txBody>
          <a:bodyPr wrap="square">
            <a:spAutoFit/>
          </a:bodyPr>
          <a:lstStyle/>
          <a:p>
            <a:r>
              <a:rPr lang="en-US" dirty="0"/>
              <a:t>The solutions to this equation that are acceptable here are limited by the condition that</a:t>
            </a:r>
          </a:p>
        </p:txBody>
      </p:sp>
      <p:sp>
        <p:nvSpPr>
          <p:cNvPr id="5" name="Rectangle 4"/>
          <p:cNvSpPr/>
          <p:nvPr/>
        </p:nvSpPr>
        <p:spPr>
          <a:xfrm>
            <a:off x="408709" y="2891227"/>
            <a:ext cx="2771464" cy="369332"/>
          </a:xfrm>
          <a:prstGeom prst="rect">
            <a:avLst/>
          </a:prstGeom>
        </p:spPr>
        <p:txBody>
          <a:bodyPr wrap="none">
            <a:spAutoFit/>
          </a:bodyPr>
          <a:lstStyle/>
          <a:p>
            <a:r>
              <a:rPr lang="en-US" dirty="0"/>
              <a:t>ѱ→0 as y</a:t>
            </a:r>
            <a:r>
              <a:rPr lang="en-US" dirty="0" smtClean="0"/>
              <a:t>→∞ </a:t>
            </a:r>
            <a:r>
              <a:rPr lang="en-US" dirty="0"/>
              <a:t>in order that </a:t>
            </a:r>
          </a:p>
        </p:txBody>
      </p:sp>
      <mc:AlternateContent xmlns:mc="http://schemas.openxmlformats.org/markup-compatibility/2006" xmlns:a14="http://schemas.microsoft.com/office/drawing/2010/main">
        <mc:Choice Requires="a14">
          <p:sp>
            <p:nvSpPr>
              <p:cNvPr id="6" name="Rectangle 5"/>
              <p:cNvSpPr/>
              <p:nvPr/>
            </p:nvSpPr>
            <p:spPr>
              <a:xfrm>
                <a:off x="609600" y="3470748"/>
                <a:ext cx="1715790" cy="688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d>
                                <m:dPr>
                                  <m:begChr m:val="|"/>
                                  <m:endChr m:val="|"/>
                                  <m:ctrlPr>
                                    <a:rPr lang="en-US" i="1">
                                      <a:latin typeface="Cambria Math"/>
                                    </a:rPr>
                                  </m:ctrlPr>
                                </m:dPr>
                                <m:e>
                                  <m:r>
                                    <a:rPr lang="en-US" i="1">
                                      <a:latin typeface="Cambria Math"/>
                                    </a:rPr>
                                    <m:t>ѱ</m:t>
                                  </m:r>
                                </m:e>
                              </m:d>
                            </m:e>
                            <m:sup>
                              <m:r>
                                <a:rPr lang="en-US" i="1">
                                  <a:latin typeface="Cambria Math"/>
                                </a:rPr>
                                <m:t>2</m:t>
                              </m:r>
                            </m:sup>
                          </m:sSup>
                          <m:r>
                            <a:rPr lang="en-US" i="1">
                              <a:latin typeface="Cambria Math"/>
                            </a:rPr>
                            <m:t>𝑑𝑦</m:t>
                          </m:r>
                          <m:r>
                            <a:rPr lang="en-US" i="1">
                              <a:latin typeface="Cambria Math"/>
                            </a:rPr>
                            <m:t>=1</m:t>
                          </m:r>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09600" y="3470748"/>
                <a:ext cx="1715790" cy="688715"/>
              </a:xfrm>
              <a:prstGeom prst="rect">
                <a:avLst/>
              </a:prstGeom>
              <a:blipFill rotWithShape="1">
                <a:blip r:embed="rId3"/>
                <a:stretch>
                  <a:fillRect/>
                </a:stretch>
              </a:blipFill>
            </p:spPr>
            <p:txBody>
              <a:bodyPr/>
              <a:lstStyle/>
              <a:p>
                <a:r>
                  <a:rPr lang="en-US">
                    <a:noFill/>
                  </a:rPr>
                  <a:t> </a:t>
                </a:r>
              </a:p>
            </p:txBody>
          </p:sp>
        </mc:Fallback>
      </mc:AlternateContent>
      <p:sp>
        <p:nvSpPr>
          <p:cNvPr id="7" name="Rectangle 6"/>
          <p:cNvSpPr/>
          <p:nvPr/>
        </p:nvSpPr>
        <p:spPr>
          <a:xfrm>
            <a:off x="381000" y="4535269"/>
            <a:ext cx="8354291" cy="646331"/>
          </a:xfrm>
          <a:prstGeom prst="rect">
            <a:avLst/>
          </a:prstGeom>
        </p:spPr>
        <p:txBody>
          <a:bodyPr wrap="square">
            <a:spAutoFit/>
          </a:bodyPr>
          <a:lstStyle/>
          <a:p>
            <a:r>
              <a:rPr lang="en-US" dirty="0"/>
              <a:t>Otherwise the wave function cannot represent an actual particle. The mathematical properties of Eq. (5.59) are such that this condition will be fulfilled only when</a:t>
            </a:r>
          </a:p>
        </p:txBody>
      </p:sp>
      <p:sp>
        <p:nvSpPr>
          <p:cNvPr id="8" name="Rectangle 7"/>
          <p:cNvSpPr/>
          <p:nvPr/>
        </p:nvSpPr>
        <p:spPr>
          <a:xfrm>
            <a:off x="1877568" y="5410200"/>
            <a:ext cx="2372765" cy="369332"/>
          </a:xfrm>
          <a:prstGeom prst="rect">
            <a:avLst/>
          </a:prstGeom>
        </p:spPr>
        <p:txBody>
          <a:bodyPr wrap="none">
            <a:spAutoFit/>
          </a:bodyPr>
          <a:lstStyle/>
          <a:p>
            <a:r>
              <a:rPr lang="en-US" dirty="0"/>
              <a:t>α=2n+1     n</a:t>
            </a:r>
            <a:r>
              <a:rPr lang="en-US" dirty="0" smtClean="0"/>
              <a:t>= 0,1,2,3</a:t>
            </a:r>
            <a:r>
              <a:rPr lang="en-US" dirty="0"/>
              <a:t>,….</a:t>
            </a:r>
          </a:p>
        </p:txBody>
      </p:sp>
    </p:spTree>
    <p:extLst>
      <p:ext uri="{BB962C8B-B14F-4D97-AF65-F5344CB8AC3E}">
        <p14:creationId xmlns:p14="http://schemas.microsoft.com/office/powerpoint/2010/main" val="26850414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38200" y="3276600"/>
            <a:ext cx="7315200" cy="990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ounded Rectangle 6"/>
          <p:cNvSpPr/>
          <p:nvPr/>
        </p:nvSpPr>
        <p:spPr>
          <a:xfrm>
            <a:off x="228600" y="1371600"/>
            <a:ext cx="8686800" cy="8670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228600" y="381000"/>
            <a:ext cx="8686800" cy="646331"/>
          </a:xfrm>
          <a:prstGeom prst="rect">
            <a:avLst/>
          </a:prstGeom>
        </p:spPr>
        <p:txBody>
          <a:bodyPr wrap="square">
            <a:spAutoFit/>
          </a:bodyPr>
          <a:lstStyle/>
          <a:p>
            <a:r>
              <a:rPr lang="en-US" dirty="0"/>
              <a:t>Since  </a:t>
            </a:r>
            <a:r>
              <a:rPr lang="en-US" dirty="0">
                <a:solidFill>
                  <a:srgbClr val="C00000"/>
                </a:solidFill>
              </a:rPr>
              <a:t>α= 2E/</a:t>
            </a:r>
            <a:r>
              <a:rPr lang="en-US" dirty="0" err="1">
                <a:solidFill>
                  <a:srgbClr val="C00000"/>
                </a:solidFill>
              </a:rPr>
              <a:t>hν</a:t>
            </a:r>
            <a:r>
              <a:rPr lang="en-US" dirty="0">
                <a:solidFill>
                  <a:srgbClr val="C00000"/>
                </a:solidFill>
              </a:rPr>
              <a:t> </a:t>
            </a:r>
            <a:r>
              <a:rPr lang="en-US" dirty="0" smtClean="0">
                <a:solidFill>
                  <a:srgbClr val="C00000"/>
                </a:solidFill>
              </a:rPr>
              <a:t> </a:t>
            </a:r>
            <a:r>
              <a:rPr lang="en-US" dirty="0" smtClean="0"/>
              <a:t>according </a:t>
            </a:r>
            <a:r>
              <a:rPr lang="en-US" dirty="0"/>
              <a:t>to Eq. (5.58), the energy levels of a harmonic oscillator whose classical frequency of oscillation is ν are given by the formula</a:t>
            </a:r>
          </a:p>
        </p:txBody>
      </p:sp>
      <mc:AlternateContent xmlns:mc="http://schemas.openxmlformats.org/markup-compatibility/2006" xmlns:a14="http://schemas.microsoft.com/office/drawing/2010/main">
        <mc:Choice Requires="a14">
          <p:sp>
            <p:nvSpPr>
              <p:cNvPr id="3" name="Rectangle 2"/>
              <p:cNvSpPr/>
              <p:nvPr/>
            </p:nvSpPr>
            <p:spPr>
              <a:xfrm>
                <a:off x="228600" y="1524000"/>
                <a:ext cx="868680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𝐸𝑛𝑒𝑟𝑔𝑦</m:t>
                      </m:r>
                      <m:r>
                        <a:rPr lang="en-US" i="1">
                          <a:latin typeface="Cambria Math"/>
                        </a:rPr>
                        <m:t> </m:t>
                      </m:r>
                      <m:r>
                        <a:rPr lang="en-US" i="1">
                          <a:latin typeface="Cambria Math"/>
                        </a:rPr>
                        <m:t>𝑙𝑒𝑣𝑒𝑙</m:t>
                      </m:r>
                      <m:r>
                        <a:rPr lang="en-US" i="1">
                          <a:latin typeface="Cambria Math"/>
                        </a:rPr>
                        <m:t> </m:t>
                      </m:r>
                      <m:r>
                        <a:rPr lang="en-US" i="1">
                          <a:latin typeface="Cambria Math"/>
                        </a:rPr>
                        <m:t>𝑜𝑓</m:t>
                      </m:r>
                      <m:r>
                        <a:rPr lang="en-US" i="1">
                          <a:latin typeface="Cambria Math"/>
                        </a:rPr>
                        <m:t> </m:t>
                      </m:r>
                      <m:r>
                        <a:rPr lang="en-US" i="1">
                          <a:latin typeface="Cambria Math"/>
                        </a:rPr>
                        <m:t>h𝑎𝑟𝑚𝑜𝑛𝑖𝑐</m:t>
                      </m:r>
                      <m:r>
                        <a:rPr lang="en-US" i="1">
                          <a:latin typeface="Cambria Math"/>
                        </a:rPr>
                        <m:t> </m:t>
                      </m:r>
                      <m:r>
                        <a:rPr lang="en-US" i="1">
                          <a:latin typeface="Cambria Math"/>
                        </a:rPr>
                        <m:t>𝑜𝑠𝑐𝑖𝑙𝑎𝑡𝑜𝑟</m:t>
                      </m:r>
                      <m:r>
                        <a:rPr lang="en-US" i="1">
                          <a:latin typeface="Cambria Math"/>
                        </a:rPr>
                        <m:t>   </m:t>
                      </m:r>
                      <m:sSub>
                        <m:sSubPr>
                          <m:ctrlPr>
                            <a:rPr lang="en-US" i="1">
                              <a:latin typeface="Cambria Math"/>
                            </a:rPr>
                          </m:ctrlPr>
                        </m:sSubPr>
                        <m:e>
                          <m:r>
                            <a:rPr lang="en-US" i="1">
                              <a:latin typeface="Cambria Math"/>
                            </a:rPr>
                            <m:t>𝐸</m:t>
                          </m:r>
                        </m:e>
                        <m:sub>
                          <m:r>
                            <a:rPr lang="en-US" i="1">
                              <a:latin typeface="Cambria Math"/>
                            </a:rPr>
                            <m:t>𝑛</m:t>
                          </m:r>
                        </m:sub>
                      </m:sSub>
                      <m:r>
                        <a:rPr lang="en-US" i="1">
                          <a:latin typeface="Cambria Math"/>
                        </a:rPr>
                        <m:t>=</m:t>
                      </m:r>
                      <m:d>
                        <m:dPr>
                          <m:ctrlPr>
                            <a:rPr lang="en-US" i="1">
                              <a:latin typeface="Cambria Math"/>
                            </a:rPr>
                          </m:ctrlPr>
                        </m:dPr>
                        <m:e>
                          <m:r>
                            <a:rPr lang="en-US" i="1">
                              <a:latin typeface="Cambria Math"/>
                            </a:rPr>
                            <m:t>𝑛</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e>
                      </m:d>
                      <m:r>
                        <a:rPr lang="en-US" i="1">
                          <a:latin typeface="Cambria Math"/>
                        </a:rPr>
                        <m:t>h</m:t>
                      </m:r>
                      <m:r>
                        <a:rPr lang="en-US" i="1">
                          <a:latin typeface="Cambria Math"/>
                        </a:rPr>
                        <m:t>𝜈</m:t>
                      </m:r>
                      <m:r>
                        <a:rPr lang="en-US" i="1">
                          <a:latin typeface="Cambria Math"/>
                        </a:rPr>
                        <m:t>    , </m:t>
                      </m:r>
                      <m:r>
                        <a:rPr lang="en-US" i="1">
                          <a:latin typeface="Cambria Math"/>
                        </a:rPr>
                        <m:t>𝑛</m:t>
                      </m:r>
                      <m:r>
                        <a:rPr lang="en-US" i="1">
                          <a:latin typeface="Cambria Math"/>
                        </a:rPr>
                        <m:t>=0,1,2,3,…  (5−60)</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8600" y="1524000"/>
                <a:ext cx="8686800" cy="714683"/>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28600" y="2590800"/>
            <a:ext cx="8839200" cy="369332"/>
          </a:xfrm>
          <a:prstGeom prst="rect">
            <a:avLst/>
          </a:prstGeom>
        </p:spPr>
        <p:txBody>
          <a:bodyPr wrap="square">
            <a:spAutoFit/>
          </a:bodyPr>
          <a:lstStyle/>
          <a:p>
            <a:r>
              <a:rPr lang="en-US" dirty="0"/>
              <a:t>The energy of a harmonic oscillator is thus quantized in steps of </a:t>
            </a:r>
            <a:r>
              <a:rPr lang="en-US" dirty="0" err="1"/>
              <a:t>hν</a:t>
            </a:r>
            <a:r>
              <a:rPr lang="en-US" dirty="0"/>
              <a:t>. We note that when n =0,</a:t>
            </a:r>
          </a:p>
        </p:txBody>
      </p:sp>
      <mc:AlternateContent xmlns:mc="http://schemas.openxmlformats.org/markup-compatibility/2006" xmlns:a14="http://schemas.microsoft.com/office/drawing/2010/main">
        <mc:Choice Requires="a14">
          <p:sp>
            <p:nvSpPr>
              <p:cNvPr id="5" name="Rectangle 4"/>
              <p:cNvSpPr/>
              <p:nvPr/>
            </p:nvSpPr>
            <p:spPr>
              <a:xfrm>
                <a:off x="381000" y="3427664"/>
                <a:ext cx="8229600"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𝑍𝑒𝑟𝑜</m:t>
                      </m:r>
                      <m:r>
                        <a:rPr lang="en-US" i="1">
                          <a:latin typeface="Cambria Math"/>
                        </a:rPr>
                        <m:t> </m:t>
                      </m:r>
                      <m:r>
                        <a:rPr lang="en-US" i="1">
                          <a:latin typeface="Cambria Math"/>
                        </a:rPr>
                        <m:t>𝑝𝑜𝑖𝑛𝑡</m:t>
                      </m:r>
                      <m:r>
                        <a:rPr lang="en-US" i="1">
                          <a:latin typeface="Cambria Math"/>
                        </a:rPr>
                        <m:t> </m:t>
                      </m:r>
                      <m:r>
                        <a:rPr lang="en-US" i="1">
                          <a:latin typeface="Cambria Math"/>
                        </a:rPr>
                        <m:t>𝑒𝑛𝑒𝑟𝑔𝑦</m:t>
                      </m:r>
                      <m:r>
                        <a:rPr lang="en-US" i="1">
                          <a:latin typeface="Cambria Math"/>
                        </a:rPr>
                        <m:t>                      </m:t>
                      </m:r>
                      <m:sSub>
                        <m:sSubPr>
                          <m:ctrlPr>
                            <a:rPr lang="en-US" i="1">
                              <a:latin typeface="Cambria Math"/>
                            </a:rPr>
                          </m:ctrlPr>
                        </m:sSubPr>
                        <m:e>
                          <m:r>
                            <a:rPr lang="en-US" i="1">
                              <a:latin typeface="Cambria Math"/>
                            </a:rPr>
                            <m:t>𝐸</m:t>
                          </m:r>
                        </m:e>
                        <m:sub>
                          <m:r>
                            <a:rPr lang="en-US" i="1">
                              <a:latin typeface="Cambria Math"/>
                            </a:rPr>
                            <m:t>0</m:t>
                          </m:r>
                        </m:sub>
                      </m:sSub>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h</m:t>
                      </m:r>
                      <m:r>
                        <a:rPr lang="en-US" i="1">
                          <a:latin typeface="Cambria Math"/>
                        </a:rPr>
                        <m:t>𝜈</m:t>
                      </m:r>
                      <m:r>
                        <a:rPr lang="en-US" i="1">
                          <a:latin typeface="Cambria Math"/>
                        </a:rPr>
                        <m:t>                               (5−61)</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81000" y="3427664"/>
                <a:ext cx="8229600" cy="610936"/>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228600" y="4571532"/>
            <a:ext cx="8534400" cy="1295868"/>
          </a:xfrm>
          <a:prstGeom prst="rect">
            <a:avLst/>
          </a:prstGeom>
        </p:spPr>
        <p:txBody>
          <a:bodyPr wrap="square">
            <a:spAutoFit/>
          </a:bodyPr>
          <a:lstStyle/>
          <a:p>
            <a:pPr>
              <a:lnSpc>
                <a:spcPct val="150000"/>
              </a:lnSpc>
            </a:pPr>
            <a:r>
              <a:rPr lang="en-US" dirty="0"/>
              <a:t>which is the lowest value the energy of the oscillator can have. </a:t>
            </a:r>
            <a:r>
              <a:rPr lang="en-US" dirty="0">
                <a:solidFill>
                  <a:srgbClr val="C00000"/>
                </a:solidFill>
              </a:rPr>
              <a:t>This value is called the zero-point energy because a harmonic oscillator in equilibrium with its surroundings would approach an energy of E = E</a:t>
            </a:r>
            <a:r>
              <a:rPr lang="en-US" baseline="-25000" dirty="0">
                <a:solidFill>
                  <a:srgbClr val="C00000"/>
                </a:solidFill>
              </a:rPr>
              <a:t>0</a:t>
            </a:r>
            <a:r>
              <a:rPr lang="en-US" dirty="0">
                <a:solidFill>
                  <a:srgbClr val="C00000"/>
                </a:solidFill>
              </a:rPr>
              <a:t> and not E = 0 as the temperature approaches 0 K.</a:t>
            </a:r>
          </a:p>
        </p:txBody>
      </p:sp>
    </p:spTree>
    <p:extLst>
      <p:ext uri="{BB962C8B-B14F-4D97-AF65-F5344CB8AC3E}">
        <p14:creationId xmlns:p14="http://schemas.microsoft.com/office/powerpoint/2010/main" val="3464333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1711366"/>
          </a:xfrm>
          <a:prstGeom prst="rect">
            <a:avLst/>
          </a:prstGeom>
        </p:spPr>
        <p:txBody>
          <a:bodyPr wrap="square">
            <a:spAutoFit/>
          </a:bodyPr>
          <a:lstStyle/>
          <a:p>
            <a:pPr>
              <a:lnSpc>
                <a:spcPct val="150000"/>
              </a:lnSpc>
            </a:pPr>
            <a:r>
              <a:rPr lang="en-US" dirty="0"/>
              <a:t>Fig. 5.6 is a comparison of the energy levels of a </a:t>
            </a:r>
            <a:r>
              <a:rPr lang="en-US" dirty="0">
                <a:solidFill>
                  <a:srgbClr val="00B0F0"/>
                </a:solidFill>
              </a:rPr>
              <a:t>harmonic oscillator </a:t>
            </a:r>
            <a:r>
              <a:rPr lang="en-US" dirty="0"/>
              <a:t>with those of a </a:t>
            </a:r>
            <a:r>
              <a:rPr lang="en-US" dirty="0">
                <a:solidFill>
                  <a:srgbClr val="C00000"/>
                </a:solidFill>
              </a:rPr>
              <a:t>hydrogen atom </a:t>
            </a:r>
            <a:r>
              <a:rPr lang="en-US" dirty="0"/>
              <a:t>and of a </a:t>
            </a:r>
            <a:r>
              <a:rPr lang="en-US" dirty="0">
                <a:solidFill>
                  <a:srgbClr val="C00000"/>
                </a:solidFill>
              </a:rPr>
              <a:t>particle in a box with infinitely hard walls. </a:t>
            </a:r>
            <a:r>
              <a:rPr lang="en-US" dirty="0"/>
              <a:t>The shapes of the respective potential-energy curves are also shown. The spacing of the energy levels is constant only for the harmonic oscillator.</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219200" y="2289175"/>
            <a:ext cx="2305050" cy="2282825"/>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227422" y="2376496"/>
            <a:ext cx="2192303" cy="2195504"/>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117410" y="2400092"/>
            <a:ext cx="2254940" cy="2095708"/>
          </a:xfrm>
          <a:prstGeom prst="rect">
            <a:avLst/>
          </a:prstGeom>
        </p:spPr>
      </p:pic>
      <p:sp>
        <p:nvSpPr>
          <p:cNvPr id="6" name="Rectangle 5"/>
          <p:cNvSpPr/>
          <p:nvPr/>
        </p:nvSpPr>
        <p:spPr>
          <a:xfrm>
            <a:off x="228600" y="4952532"/>
            <a:ext cx="8686800" cy="1295868"/>
          </a:xfrm>
          <a:prstGeom prst="rect">
            <a:avLst/>
          </a:prstGeom>
        </p:spPr>
        <p:txBody>
          <a:bodyPr wrap="square">
            <a:spAutoFit/>
          </a:bodyPr>
          <a:lstStyle/>
          <a:p>
            <a:pPr>
              <a:lnSpc>
                <a:spcPct val="150000"/>
              </a:lnSpc>
            </a:pPr>
            <a:r>
              <a:rPr lang="en-US" dirty="0"/>
              <a:t>Fig. 5.6 Potential wells and energy levels of (a) a hydrogen atom, (b) a particle in a box, and (c) a harmonic oscillator. In each case the energy levels depend in a different way on the quantum number n. </a:t>
            </a:r>
            <a:r>
              <a:rPr lang="en-US" dirty="0">
                <a:solidFill>
                  <a:srgbClr val="C00000"/>
                </a:solidFill>
              </a:rPr>
              <a:t>Only for the harmonic oscillator are the levels equally spaced. </a:t>
            </a:r>
          </a:p>
        </p:txBody>
      </p:sp>
    </p:spTree>
    <p:extLst>
      <p:ext uri="{BB962C8B-B14F-4D97-AF65-F5344CB8AC3E}">
        <p14:creationId xmlns:p14="http://schemas.microsoft.com/office/powerpoint/2010/main" val="2782815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304800"/>
                <a:ext cx="8610600" cy="2088072"/>
              </a:xfrm>
              <a:prstGeom prst="rect">
                <a:avLst/>
              </a:prstGeom>
            </p:spPr>
            <p:txBody>
              <a:bodyPr wrap="square">
                <a:spAutoFit/>
              </a:bodyPr>
              <a:lstStyle/>
              <a:p>
                <a:r>
                  <a:rPr lang="en-US" b="1" dirty="0">
                    <a:solidFill>
                      <a:srgbClr val="00B0F0"/>
                    </a:solidFill>
                  </a:rPr>
                  <a:t>Wave Functions</a:t>
                </a:r>
                <a:endParaRPr lang="en-US" dirty="0">
                  <a:solidFill>
                    <a:srgbClr val="00B0F0"/>
                  </a:solidFill>
                </a:endParaRPr>
              </a:p>
              <a:p>
                <a:pPr>
                  <a:lnSpc>
                    <a:spcPct val="150000"/>
                  </a:lnSpc>
                </a:pPr>
                <a:r>
                  <a:rPr lang="en-US" dirty="0"/>
                  <a:t>For each choice of the parameter  n there is a different wave function </a:t>
                </a:r>
                <a:r>
                  <a:rPr lang="en-US" dirty="0" err="1"/>
                  <a:t>ѱ</a:t>
                </a:r>
                <a:r>
                  <a:rPr lang="en-US" baseline="-25000" dirty="0" err="1"/>
                  <a:t>n</a:t>
                </a:r>
                <a:r>
                  <a:rPr lang="en-US" dirty="0"/>
                  <a:t>. Each function consists of a polynomial </a:t>
                </a:r>
                <a:r>
                  <a:rPr lang="en-US" dirty="0" err="1"/>
                  <a:t>H</a:t>
                </a:r>
                <a:r>
                  <a:rPr lang="en-US" baseline="-25000" dirty="0" err="1"/>
                  <a:t>n</a:t>
                </a:r>
                <a:r>
                  <a:rPr lang="en-US" dirty="0"/>
                  <a:t>(y) (called a </a:t>
                </a:r>
                <a:r>
                  <a:rPr lang="en-US" b="1" dirty="0" err="1"/>
                  <a:t>Hermite</a:t>
                </a:r>
                <a:r>
                  <a:rPr lang="en-US" b="1" dirty="0"/>
                  <a:t> polynomial</a:t>
                </a:r>
                <a:r>
                  <a:rPr lang="en-US" dirty="0"/>
                  <a:t>) in either odd or even powers of y, the exponential factor </a:t>
                </a:r>
                <a14:m>
                  <m:oMath xmlns:m="http://schemas.openxmlformats.org/officeDocument/2006/math">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r>
                          <a:rPr lang="en-US" i="1">
                            <a:latin typeface="Cambria Math"/>
                          </a:rPr>
                          <m:t>/2</m:t>
                        </m:r>
                      </m:sup>
                    </m:sSup>
                  </m:oMath>
                </a14:m>
                <a:r>
                  <a:rPr lang="en-US" dirty="0"/>
                  <a:t>, and a numerical coefficient which is needed for </a:t>
                </a:r>
                <a:r>
                  <a:rPr lang="az-Cyrl-AZ" dirty="0" smtClean="0"/>
                  <a:t>ѱ</a:t>
                </a:r>
                <a:r>
                  <a:rPr lang="en-US" dirty="0" smtClean="0"/>
                  <a:t>n </a:t>
                </a:r>
                <a:r>
                  <a:rPr lang="en-US" dirty="0"/>
                  <a:t>to meet the normalization condition</a:t>
                </a:r>
              </a:p>
            </p:txBody>
          </p:sp>
        </mc:Choice>
        <mc:Fallback xmlns="">
          <p:sp>
            <p:nvSpPr>
              <p:cNvPr id="2" name="Rectangle 1"/>
              <p:cNvSpPr>
                <a:spLocks noRot="1" noChangeAspect="1" noMove="1" noResize="1" noEditPoints="1" noAdjustHandles="1" noChangeArrowheads="1" noChangeShapeType="1" noTextEdit="1"/>
              </p:cNvSpPr>
              <p:nvPr/>
            </p:nvSpPr>
            <p:spPr>
              <a:xfrm>
                <a:off x="228600" y="304800"/>
                <a:ext cx="8610600" cy="2088072"/>
              </a:xfrm>
              <a:prstGeom prst="rect">
                <a:avLst/>
              </a:prstGeom>
              <a:blipFill rotWithShape="1">
                <a:blip r:embed="rId2"/>
                <a:stretch>
                  <a:fillRect l="-637" t="-1458" b="-1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4000" y="2968885"/>
                <a:ext cx="4218078" cy="688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d>
                                <m:dPr>
                                  <m:begChr m:val="|"/>
                                  <m:endChr m:val="|"/>
                                  <m:ctrlPr>
                                    <a:rPr lang="en-US" i="1">
                                      <a:latin typeface="Cambria Math"/>
                                    </a:rPr>
                                  </m:ctrlPr>
                                </m:dPr>
                                <m:e>
                                  <m:r>
                                    <a:rPr lang="en-US" i="1">
                                      <a:latin typeface="Cambria Math"/>
                                    </a:rPr>
                                    <m:t>ѱ</m:t>
                                  </m:r>
                                </m:e>
                              </m:d>
                            </m:e>
                            <m:sup>
                              <m:r>
                                <a:rPr lang="en-US" i="1">
                                  <a:latin typeface="Cambria Math"/>
                                </a:rPr>
                                <m:t>2</m:t>
                              </m:r>
                            </m:sup>
                          </m:sSup>
                          <m:r>
                            <a:rPr lang="en-US" i="1">
                              <a:latin typeface="Cambria Math"/>
                            </a:rPr>
                            <m:t>𝑑𝑦</m:t>
                          </m:r>
                          <m:r>
                            <a:rPr lang="en-US" i="1">
                              <a:latin typeface="Cambria Math"/>
                            </a:rPr>
                            <m:t>=1   </m:t>
                          </m:r>
                        </m:e>
                      </m:nary>
                      <m:r>
                        <a:rPr lang="en-US" i="1">
                          <a:latin typeface="Cambria Math"/>
                        </a:rPr>
                        <m:t>                 </m:t>
                      </m:r>
                      <m:r>
                        <a:rPr lang="en-US" i="1">
                          <a:latin typeface="Cambria Math"/>
                        </a:rPr>
                        <m:t>𝑛</m:t>
                      </m:r>
                      <m:r>
                        <a:rPr lang="en-US" i="1">
                          <a:latin typeface="Cambria Math"/>
                        </a:rPr>
                        <m:t>=0,1,2,3,….</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524000" y="2968885"/>
                <a:ext cx="4218078" cy="688715"/>
              </a:xfrm>
              <a:prstGeom prst="rect">
                <a:avLst/>
              </a:prstGeom>
              <a:blipFill rotWithShape="1">
                <a:blip r:embed="rId3"/>
                <a:stretch>
                  <a:fillRect/>
                </a:stretch>
              </a:blipFill>
            </p:spPr>
            <p:txBody>
              <a:bodyPr/>
              <a:lstStyle/>
              <a:p>
                <a:r>
                  <a:rPr lang="en-US">
                    <a:noFill/>
                  </a:rPr>
                  <a:t> </a:t>
                </a:r>
              </a:p>
            </p:txBody>
          </p:sp>
        </mc:Fallback>
      </mc:AlternateContent>
      <p:sp>
        <p:nvSpPr>
          <p:cNvPr id="4" name="Rectangle 3"/>
          <p:cNvSpPr/>
          <p:nvPr/>
        </p:nvSpPr>
        <p:spPr>
          <a:xfrm>
            <a:off x="990600" y="4126468"/>
            <a:ext cx="5562600" cy="369332"/>
          </a:xfrm>
          <a:prstGeom prst="rect">
            <a:avLst/>
          </a:prstGeom>
        </p:spPr>
        <p:txBody>
          <a:bodyPr wrap="square">
            <a:spAutoFit/>
          </a:bodyPr>
          <a:lstStyle/>
          <a:p>
            <a:r>
              <a:rPr lang="en-US" dirty="0"/>
              <a:t>The general formula for the nth wave function is</a:t>
            </a:r>
          </a:p>
        </p:txBody>
      </p:sp>
      <mc:AlternateContent xmlns:mc="http://schemas.openxmlformats.org/markup-compatibility/2006" xmlns:a14="http://schemas.microsoft.com/office/drawing/2010/main">
        <mc:Choice Requires="a14">
          <p:sp>
            <p:nvSpPr>
              <p:cNvPr id="5" name="Rectangle 4"/>
              <p:cNvSpPr/>
              <p:nvPr/>
            </p:nvSpPr>
            <p:spPr>
              <a:xfrm>
                <a:off x="228600" y="4840145"/>
                <a:ext cx="8610600" cy="874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 </m:t>
                      </m:r>
                      <m:r>
                        <a:rPr lang="en-US" i="1">
                          <a:latin typeface="Cambria Math"/>
                        </a:rPr>
                        <m:t>𝐻𝑎𝑟𝑚𝑜𝑛𝑖𝑐</m:t>
                      </m:r>
                      <m:r>
                        <a:rPr lang="en-US" i="1">
                          <a:latin typeface="Cambria Math"/>
                        </a:rPr>
                        <m:t> </m:t>
                      </m:r>
                      <m:r>
                        <a:rPr lang="en-US" i="1">
                          <a:latin typeface="Cambria Math"/>
                        </a:rPr>
                        <m:t>𝑜𝑠𝑐𝑖𝑙𝑎𝑡𝑜𝑟</m:t>
                      </m:r>
                      <m:r>
                        <a:rPr lang="en-US" i="1">
                          <a:latin typeface="Cambria Math"/>
                        </a:rPr>
                        <m:t>  </m:t>
                      </m:r>
                      <m:sSub>
                        <m:sSubPr>
                          <m:ctrlPr>
                            <a:rPr lang="en-US" i="1">
                              <a:latin typeface="Cambria Math"/>
                            </a:rPr>
                          </m:ctrlPr>
                        </m:sSubPr>
                        <m:e>
                          <m:r>
                            <a:rPr lang="en-US" i="1">
                              <a:latin typeface="Cambria Math"/>
                            </a:rPr>
                            <m:t>ѱ</m:t>
                          </m:r>
                        </m:e>
                        <m:sub>
                          <m:r>
                            <a:rPr lang="en-US" i="1">
                              <a:latin typeface="Cambria Math"/>
                            </a:rPr>
                            <m:t>𝑛</m:t>
                          </m:r>
                        </m:sub>
                      </m:sSub>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r>
                                    <a:rPr lang="en-US" i="1">
                                      <a:latin typeface="Cambria Math"/>
                                    </a:rPr>
                                    <m:t>𝑚</m:t>
                                  </m:r>
                                  <m:r>
                                    <a:rPr lang="en-US" i="1">
                                      <a:latin typeface="Cambria Math"/>
                                    </a:rPr>
                                    <m:t>𝜈</m:t>
                                  </m:r>
                                </m:num>
                                <m:den>
                                  <m:r>
                                    <a:rPr lang="en-US" i="1">
                                      <a:latin typeface="Cambria Math"/>
                                    </a:rPr>
                                    <m:t>ħ</m:t>
                                  </m:r>
                                </m:den>
                              </m:f>
                            </m:e>
                          </m:d>
                        </m:e>
                        <m:sup>
                          <m:f>
                            <m:fPr>
                              <m:ctrlPr>
                                <a:rPr lang="en-US" i="1">
                                  <a:latin typeface="Cambria Math"/>
                                </a:rPr>
                              </m:ctrlPr>
                            </m:fPr>
                            <m:num>
                              <m:r>
                                <a:rPr lang="en-US" i="1">
                                  <a:latin typeface="Cambria Math"/>
                                </a:rPr>
                                <m:t>1</m:t>
                              </m:r>
                            </m:num>
                            <m:den>
                              <m:r>
                                <a:rPr lang="en-US" i="1">
                                  <a:latin typeface="Cambria Math"/>
                                </a:rPr>
                                <m:t>4</m:t>
                              </m:r>
                            </m:den>
                          </m:f>
                        </m:sup>
                      </m:sSup>
                      <m:sSup>
                        <m:sSupPr>
                          <m:ctrlPr>
                            <a:rPr lang="en-US" i="1">
                              <a:latin typeface="Cambria Math"/>
                            </a:rPr>
                          </m:ctrlPr>
                        </m:sSupPr>
                        <m:e>
                          <m:r>
                            <a:rPr lang="en-US" i="1">
                              <a:latin typeface="Cambria Math"/>
                            </a:rPr>
                            <m:t>(</m:t>
                          </m:r>
                          <m:sSup>
                            <m:sSupPr>
                              <m:ctrlPr>
                                <a:rPr lang="en-US" i="1">
                                  <a:latin typeface="Cambria Math"/>
                                </a:rPr>
                              </m:ctrlPr>
                            </m:sSupPr>
                            <m:e>
                              <m:r>
                                <a:rPr lang="en-US" i="1">
                                  <a:latin typeface="Cambria Math"/>
                                </a:rPr>
                                <m:t>2</m:t>
                              </m:r>
                            </m:e>
                            <m:sup>
                              <m:r>
                                <a:rPr lang="en-US" i="1">
                                  <a:latin typeface="Cambria Math"/>
                                </a:rPr>
                                <m:t>𝑛</m:t>
                              </m:r>
                            </m:sup>
                          </m:sSup>
                          <m:r>
                            <a:rPr lang="en-US" i="1">
                              <a:latin typeface="Cambria Math"/>
                            </a:rPr>
                            <m:t>𝑛</m:t>
                          </m:r>
                          <m:r>
                            <a:rPr lang="en-US" i="1">
                              <a:latin typeface="Cambria Math"/>
                            </a:rPr>
                            <m:t>!)</m:t>
                          </m:r>
                        </m:e>
                        <m:sup>
                          <m:r>
                            <a:rPr lang="en-US" i="1">
                              <a:latin typeface="Cambria Math"/>
                            </a:rPr>
                            <m:t>−1/2</m:t>
                          </m:r>
                        </m:sup>
                      </m:sSup>
                      <m:r>
                        <a:rPr lang="en-US" i="1">
                          <a:latin typeface="Cambria Math"/>
                        </a:rPr>
                        <m:t> </m:t>
                      </m:r>
                      <m:sSub>
                        <m:sSubPr>
                          <m:ctrlPr>
                            <a:rPr lang="en-US" i="1">
                              <a:latin typeface="Cambria Math"/>
                            </a:rPr>
                          </m:ctrlPr>
                        </m:sSubPr>
                        <m:e>
                          <m:r>
                            <a:rPr lang="en-US" i="1">
                              <a:latin typeface="Cambria Math"/>
                            </a:rPr>
                            <m:t>𝐻</m:t>
                          </m:r>
                        </m:e>
                        <m:sub>
                          <m:r>
                            <a:rPr lang="en-US" i="1">
                              <a:latin typeface="Cambria Math"/>
                            </a:rPr>
                            <m:t>𝑛</m:t>
                          </m:r>
                        </m:sub>
                      </m:sSub>
                      <m:d>
                        <m:dPr>
                          <m:ctrlPr>
                            <a:rPr lang="en-US" i="1">
                              <a:latin typeface="Cambria Math"/>
                            </a:rPr>
                          </m:ctrlPr>
                        </m:dPr>
                        <m:e>
                          <m:r>
                            <a:rPr lang="en-US" i="1">
                              <a:latin typeface="Cambria Math"/>
                            </a:rPr>
                            <m:t>𝑦</m:t>
                          </m:r>
                        </m:e>
                      </m:d>
                      <m:sSup>
                        <m:sSupPr>
                          <m:ctrlPr>
                            <a:rPr lang="en-US" i="1">
                              <a:latin typeface="Cambria Math"/>
                            </a:rPr>
                          </m:ctrlPr>
                        </m:sSupPr>
                        <m:e>
                          <m:r>
                            <a:rPr lang="en-US" i="1">
                              <a:latin typeface="Cambria Math"/>
                            </a:rPr>
                            <m:t>𝑒</m:t>
                          </m:r>
                        </m:e>
                        <m:sup>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𝑦</m:t>
                                  </m:r>
                                </m:e>
                                <m:sup>
                                  <m:r>
                                    <a:rPr lang="en-US" i="1">
                                      <a:latin typeface="Cambria Math"/>
                                    </a:rPr>
                                    <m:t>2</m:t>
                                  </m:r>
                                </m:sup>
                              </m:sSup>
                            </m:num>
                            <m:den>
                              <m:r>
                                <a:rPr lang="en-US" i="1">
                                  <a:latin typeface="Cambria Math"/>
                                </a:rPr>
                                <m:t>2</m:t>
                              </m:r>
                            </m:den>
                          </m:f>
                        </m:sup>
                      </m:sSup>
                      <m:r>
                        <a:rPr lang="en-US" i="1">
                          <a:latin typeface="Cambria Math"/>
                        </a:rPr>
                        <m:t>                               (5.62)</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8600" y="4840145"/>
                <a:ext cx="8610600" cy="87485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6422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46331"/>
          </a:xfrm>
          <a:prstGeom prst="rect">
            <a:avLst/>
          </a:prstGeom>
        </p:spPr>
        <p:txBody>
          <a:bodyPr wrap="square">
            <a:spAutoFit/>
          </a:bodyPr>
          <a:lstStyle/>
          <a:p>
            <a:r>
              <a:rPr lang="en-US" dirty="0"/>
              <a:t>The first six </a:t>
            </a:r>
            <a:r>
              <a:rPr lang="en-US" dirty="0" err="1"/>
              <a:t>Hermite</a:t>
            </a:r>
            <a:r>
              <a:rPr lang="en-US" dirty="0"/>
              <a:t> polynomials H (y) are listed in Table 5.2. The wave functions that correspond to the first six energy levels of a harmonic oscillator are shown in Fig. 5.7.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50006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203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6764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
            <a:ext cx="16668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061" y="575830"/>
            <a:ext cx="16383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2200"/>
            <a:ext cx="17145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5823" y="2479964"/>
            <a:ext cx="1790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3916" y="2489489"/>
            <a:ext cx="18764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4486870"/>
            <a:ext cx="8534400" cy="646331"/>
          </a:xfrm>
          <a:prstGeom prst="rect">
            <a:avLst/>
          </a:prstGeom>
        </p:spPr>
        <p:txBody>
          <a:bodyPr wrap="square">
            <a:spAutoFit/>
          </a:bodyPr>
          <a:lstStyle/>
          <a:p>
            <a:r>
              <a:rPr lang="en-US" dirty="0"/>
              <a:t>Fig.5.7 The first six harmonic oscillator wave functions.  The vertical lines show the limits -A and +A between which a classical oscillator with the same energy would vibrate.</a:t>
            </a:r>
          </a:p>
        </p:txBody>
      </p:sp>
    </p:spTree>
    <p:extLst>
      <p:ext uri="{BB962C8B-B14F-4D97-AF65-F5344CB8AC3E}">
        <p14:creationId xmlns:p14="http://schemas.microsoft.com/office/powerpoint/2010/main" val="3553627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228600"/>
                <a:ext cx="8839200" cy="1916615"/>
              </a:xfrm>
              <a:prstGeom prst="rect">
                <a:avLst/>
              </a:prstGeom>
            </p:spPr>
            <p:txBody>
              <a:bodyPr wrap="square">
                <a:spAutoFit/>
              </a:bodyPr>
              <a:lstStyle/>
              <a:p>
                <a:pPr algn="just"/>
                <a:r>
                  <a:rPr lang="en-US" dirty="0"/>
                  <a:t>Besides being </a:t>
                </a:r>
                <a:r>
                  <a:rPr lang="en-US" dirty="0" err="1"/>
                  <a:t>normalizable</a:t>
                </a:r>
                <a:r>
                  <a:rPr lang="en-US" dirty="0"/>
                  <a:t>, </a:t>
                </a:r>
                <a:r>
                  <a:rPr lang="en-US" dirty="0">
                    <a:solidFill>
                      <a:srgbClr val="C00000"/>
                    </a:solidFill>
                  </a:rPr>
                  <a:t>Ψ must be single- valued</a:t>
                </a:r>
                <a:r>
                  <a:rPr lang="en-US" dirty="0"/>
                  <a:t> since P can have only one value at a particular place and time. </a:t>
                </a:r>
                <a:r>
                  <a:rPr lang="en-US" dirty="0">
                    <a:solidFill>
                      <a:srgbClr val="00B050"/>
                    </a:solidFill>
                  </a:rPr>
                  <a:t>Ψ must also be continuous</a:t>
                </a:r>
                <a:r>
                  <a:rPr lang="en-US" dirty="0"/>
                  <a:t>. On the other hand, the momentum components are proportional to the partial derivatives    </a:t>
                </a:r>
                <a14:m>
                  <m:oMath xmlns:m="http://schemas.openxmlformats.org/officeDocument/2006/math">
                    <m:f>
                      <m:fPr>
                        <m:ctrlPr>
                          <a:rPr lang="en-US" i="1">
                            <a:latin typeface="Cambria Math"/>
                          </a:rPr>
                        </m:ctrlPr>
                      </m:fPr>
                      <m:num>
                        <m:r>
                          <a:rPr lang="en-US" i="1">
                            <a:latin typeface="Cambria Math"/>
                          </a:rPr>
                          <m:t>𝜕𝛹</m:t>
                        </m:r>
                      </m:num>
                      <m:den>
                        <m:r>
                          <a:rPr lang="en-US" i="1">
                            <a:latin typeface="Cambria Math"/>
                          </a:rPr>
                          <m:t>𝜕</m:t>
                        </m:r>
                        <m:r>
                          <a:rPr lang="en-US" i="1">
                            <a:latin typeface="Cambria Math"/>
                          </a:rPr>
                          <m:t>𝑥</m:t>
                        </m:r>
                      </m:den>
                    </m:f>
                    <m:r>
                      <a:rPr lang="en-US" i="1">
                        <a:latin typeface="Cambria Math"/>
                      </a:rPr>
                      <m:t>,</m:t>
                    </m:r>
                    <m:f>
                      <m:fPr>
                        <m:ctrlPr>
                          <a:rPr lang="en-US" i="1">
                            <a:latin typeface="Cambria Math"/>
                          </a:rPr>
                        </m:ctrlPr>
                      </m:fPr>
                      <m:num>
                        <m:r>
                          <a:rPr lang="en-US" i="1">
                            <a:latin typeface="Cambria Math"/>
                          </a:rPr>
                          <m:t>𝜕𝛹</m:t>
                        </m:r>
                      </m:num>
                      <m:den>
                        <m:r>
                          <a:rPr lang="en-US" i="1">
                            <a:latin typeface="Cambria Math"/>
                          </a:rPr>
                          <m:t>𝜕</m:t>
                        </m:r>
                        <m:r>
                          <a:rPr lang="en-US" i="1">
                            <a:latin typeface="Cambria Math"/>
                          </a:rPr>
                          <m:t>𝑦</m:t>
                        </m:r>
                      </m:den>
                    </m:f>
                    <m:r>
                      <a:rPr lang="en-US" i="1">
                        <a:latin typeface="Cambria Math"/>
                      </a:rPr>
                      <m:t>,</m:t>
                    </m:r>
                    <m:f>
                      <m:fPr>
                        <m:ctrlPr>
                          <a:rPr lang="en-US" i="1">
                            <a:latin typeface="Cambria Math"/>
                          </a:rPr>
                        </m:ctrlPr>
                      </m:fPr>
                      <m:num>
                        <m:r>
                          <a:rPr lang="en-US" i="1">
                            <a:latin typeface="Cambria Math"/>
                          </a:rPr>
                          <m:t>𝜕𝛹</m:t>
                        </m:r>
                      </m:num>
                      <m:den>
                        <m:r>
                          <a:rPr lang="en-US" i="1">
                            <a:latin typeface="Cambria Math"/>
                          </a:rPr>
                          <m:t>𝜕</m:t>
                        </m:r>
                        <m:r>
                          <a:rPr lang="en-US" i="1">
                            <a:latin typeface="Cambria Math"/>
                          </a:rPr>
                          <m:t>𝑧</m:t>
                        </m:r>
                      </m:den>
                    </m:f>
                  </m:oMath>
                </a14:m>
                <a:r>
                  <a:rPr lang="en-US" dirty="0"/>
                  <a:t> Therefore, these derivatives must be finite, continuous, and single-valued. Only wave functions with all these properties can yield physically meaningful results when used in calculations, so only such well-behaved wave functions are admissible as mathematical representations of real bodies.</a:t>
                </a:r>
              </a:p>
            </p:txBody>
          </p:sp>
        </mc:Choice>
        <mc:Fallback xmlns="">
          <p:sp>
            <p:nvSpPr>
              <p:cNvPr id="2" name="Rectangle 1"/>
              <p:cNvSpPr>
                <a:spLocks noRot="1" noChangeAspect="1" noMove="1" noResize="1" noEditPoints="1" noAdjustHandles="1" noChangeArrowheads="1" noChangeShapeType="1" noTextEdit="1"/>
              </p:cNvSpPr>
              <p:nvPr/>
            </p:nvSpPr>
            <p:spPr>
              <a:xfrm>
                <a:off x="152400" y="228600"/>
                <a:ext cx="8839200" cy="1916615"/>
              </a:xfrm>
              <a:prstGeom prst="rect">
                <a:avLst/>
              </a:prstGeom>
              <a:blipFill rotWithShape="1">
                <a:blip r:embed="rId2"/>
                <a:stretch>
                  <a:fillRect l="-552" t="-1592" r="-552" b="-3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400" y="2514600"/>
                <a:ext cx="8686800" cy="2545633"/>
              </a:xfrm>
              <a:prstGeom prst="rect">
                <a:avLst/>
              </a:prstGeom>
            </p:spPr>
            <p:txBody>
              <a:bodyPr wrap="square">
                <a:spAutoFit/>
              </a:bodyPr>
              <a:lstStyle/>
              <a:p>
                <a:r>
                  <a:rPr lang="en-US" dirty="0"/>
                  <a:t>To summarize</a:t>
                </a:r>
                <a:r>
                  <a:rPr lang="en-US" dirty="0" smtClean="0"/>
                  <a:t>:</a:t>
                </a:r>
              </a:p>
              <a:p>
                <a:endParaRPr lang="en-US" dirty="0"/>
              </a:p>
              <a:p>
                <a:r>
                  <a:rPr lang="en-US" dirty="0"/>
                  <a:t>1.Ψ must be single-valued and continuous everywhere</a:t>
                </a:r>
                <a:r>
                  <a:rPr lang="en-US" dirty="0" smtClean="0"/>
                  <a:t>.</a:t>
                </a:r>
              </a:p>
              <a:p>
                <a:endParaRPr lang="en-US" dirty="0"/>
              </a:p>
              <a:p>
                <a:r>
                  <a:rPr lang="en-US" dirty="0"/>
                  <a:t>2.</a:t>
                </a:r>
                <a14:m>
                  <m:oMath xmlns:m="http://schemas.openxmlformats.org/officeDocument/2006/math">
                    <m:r>
                      <a:rPr lang="en-US" i="1">
                        <a:latin typeface="Cambria Math"/>
                      </a:rPr>
                      <m:t> </m:t>
                    </m:r>
                    <m:f>
                      <m:fPr>
                        <m:ctrlPr>
                          <a:rPr lang="en-US" i="1">
                            <a:latin typeface="Cambria Math"/>
                          </a:rPr>
                        </m:ctrlPr>
                      </m:fPr>
                      <m:num>
                        <m:r>
                          <a:rPr lang="en-US" i="1">
                            <a:latin typeface="Cambria Math"/>
                          </a:rPr>
                          <m:t>𝜕𝛹</m:t>
                        </m:r>
                      </m:num>
                      <m:den>
                        <m:r>
                          <a:rPr lang="en-US" i="1">
                            <a:latin typeface="Cambria Math"/>
                          </a:rPr>
                          <m:t>𝜕</m:t>
                        </m:r>
                        <m:r>
                          <a:rPr lang="en-US" i="1">
                            <a:latin typeface="Cambria Math"/>
                          </a:rPr>
                          <m:t>𝑥</m:t>
                        </m:r>
                      </m:den>
                    </m:f>
                    <m:r>
                      <a:rPr lang="en-US" i="1">
                        <a:latin typeface="Cambria Math"/>
                      </a:rPr>
                      <m:t>,</m:t>
                    </m:r>
                    <m:f>
                      <m:fPr>
                        <m:ctrlPr>
                          <a:rPr lang="en-US" i="1">
                            <a:latin typeface="Cambria Math"/>
                          </a:rPr>
                        </m:ctrlPr>
                      </m:fPr>
                      <m:num>
                        <m:r>
                          <a:rPr lang="en-US" i="1">
                            <a:latin typeface="Cambria Math"/>
                          </a:rPr>
                          <m:t>𝜕𝛹</m:t>
                        </m:r>
                      </m:num>
                      <m:den>
                        <m:r>
                          <a:rPr lang="en-US" i="1">
                            <a:latin typeface="Cambria Math"/>
                          </a:rPr>
                          <m:t>𝜕</m:t>
                        </m:r>
                        <m:r>
                          <a:rPr lang="en-US" i="1">
                            <a:latin typeface="Cambria Math"/>
                          </a:rPr>
                          <m:t>𝑦</m:t>
                        </m:r>
                      </m:den>
                    </m:f>
                    <m:r>
                      <a:rPr lang="en-US" i="1">
                        <a:latin typeface="Cambria Math"/>
                      </a:rPr>
                      <m:t>,</m:t>
                    </m:r>
                    <m:f>
                      <m:fPr>
                        <m:ctrlPr>
                          <a:rPr lang="en-US" i="1">
                            <a:latin typeface="Cambria Math"/>
                          </a:rPr>
                        </m:ctrlPr>
                      </m:fPr>
                      <m:num>
                        <m:r>
                          <a:rPr lang="en-US" i="1">
                            <a:latin typeface="Cambria Math"/>
                          </a:rPr>
                          <m:t>𝜕𝛹</m:t>
                        </m:r>
                      </m:num>
                      <m:den>
                        <m:r>
                          <a:rPr lang="en-US" i="1">
                            <a:latin typeface="Cambria Math"/>
                          </a:rPr>
                          <m:t>𝜕</m:t>
                        </m:r>
                        <m:r>
                          <a:rPr lang="en-US" i="1">
                            <a:latin typeface="Cambria Math"/>
                          </a:rPr>
                          <m:t>𝑧</m:t>
                        </m:r>
                      </m:den>
                    </m:f>
                  </m:oMath>
                </a14:m>
                <a:r>
                  <a:rPr lang="en-US" dirty="0"/>
                  <a:t>  must be single-valued and continuous everywhere</a:t>
                </a:r>
                <a:r>
                  <a:rPr lang="en-US" dirty="0" smtClean="0"/>
                  <a:t>.</a:t>
                </a:r>
              </a:p>
              <a:p>
                <a:endParaRPr lang="en-US" dirty="0"/>
              </a:p>
              <a:p>
                <a:r>
                  <a:rPr lang="en-US" dirty="0"/>
                  <a:t>3.Ψ must be </a:t>
                </a:r>
                <a:r>
                  <a:rPr lang="en-US" dirty="0" err="1"/>
                  <a:t>normalizable</a:t>
                </a:r>
                <a:r>
                  <a:rPr lang="en-US" dirty="0"/>
                  <a:t>, </a:t>
                </a:r>
                <a:r>
                  <a:rPr lang="en-US" dirty="0" smtClean="0">
                    <a:solidFill>
                      <a:srgbClr val="7030A0"/>
                    </a:solidFill>
                  </a:rPr>
                  <a:t>which means that Ψ must go to 0 as x, y, or z tends to ±∞ in order that </a:t>
                </a:r>
                <a14:m>
                  <m:oMath xmlns:m="http://schemas.openxmlformats.org/officeDocument/2006/math">
                    <m:nary>
                      <m:naryPr>
                        <m:limLoc m:val="undOvr"/>
                        <m:subHide m:val="on"/>
                        <m:supHide m:val="on"/>
                        <m:ctrlPr>
                          <a:rPr lang="en-US" i="1">
                            <a:solidFill>
                              <a:srgbClr val="7030A0"/>
                            </a:solidFill>
                            <a:latin typeface="Cambria Math"/>
                          </a:rPr>
                        </m:ctrlPr>
                      </m:naryPr>
                      <m:sub/>
                      <m:sup/>
                      <m:e>
                        <m:sSup>
                          <m:sSupPr>
                            <m:ctrlPr>
                              <a:rPr lang="en-US" i="1">
                                <a:solidFill>
                                  <a:srgbClr val="7030A0"/>
                                </a:solidFill>
                                <a:latin typeface="Cambria Math"/>
                              </a:rPr>
                            </m:ctrlPr>
                          </m:sSupPr>
                          <m:e>
                            <m:r>
                              <a:rPr lang="en-US" i="1">
                                <a:solidFill>
                                  <a:srgbClr val="7030A0"/>
                                </a:solidFill>
                                <a:latin typeface="Cambria Math"/>
                              </a:rPr>
                              <m:t>|</m:t>
                            </m:r>
                            <m:r>
                              <a:rPr lang="en-US" i="1">
                                <a:solidFill>
                                  <a:srgbClr val="7030A0"/>
                                </a:solidFill>
                                <a:latin typeface="Cambria Math"/>
                              </a:rPr>
                              <m:t>𝛹</m:t>
                            </m:r>
                            <m:r>
                              <a:rPr lang="en-US" i="1">
                                <a:solidFill>
                                  <a:srgbClr val="7030A0"/>
                                </a:solidFill>
                                <a:latin typeface="Cambria Math"/>
                              </a:rPr>
                              <m:t>|</m:t>
                            </m:r>
                          </m:e>
                          <m:sup>
                            <m:r>
                              <a:rPr lang="en-US" i="1">
                                <a:solidFill>
                                  <a:srgbClr val="7030A0"/>
                                </a:solidFill>
                                <a:latin typeface="Cambria Math"/>
                              </a:rPr>
                              <m:t>2</m:t>
                            </m:r>
                          </m:sup>
                        </m:sSup>
                        <m:r>
                          <a:rPr lang="en-US" i="1">
                            <a:solidFill>
                              <a:srgbClr val="7030A0"/>
                            </a:solidFill>
                            <a:latin typeface="Cambria Math"/>
                          </a:rPr>
                          <m:t>𝑑𝑉</m:t>
                        </m:r>
                      </m:e>
                    </m:nary>
                  </m:oMath>
                </a14:m>
                <a:r>
                  <a:rPr lang="en-US" dirty="0">
                    <a:solidFill>
                      <a:srgbClr val="7030A0"/>
                    </a:solidFill>
                  </a:rPr>
                  <a:t> Over all space be a finite constant.</a:t>
                </a:r>
              </a:p>
            </p:txBody>
          </p:sp>
        </mc:Choice>
        <mc:Fallback xmlns="">
          <p:sp>
            <p:nvSpPr>
              <p:cNvPr id="3" name="Rectangle 2"/>
              <p:cNvSpPr>
                <a:spLocks noRot="1" noChangeAspect="1" noMove="1" noResize="1" noEditPoints="1" noAdjustHandles="1" noChangeArrowheads="1" noChangeShapeType="1" noTextEdit="1"/>
              </p:cNvSpPr>
              <p:nvPr/>
            </p:nvSpPr>
            <p:spPr>
              <a:xfrm>
                <a:off x="152400" y="2514600"/>
                <a:ext cx="8686800" cy="2545633"/>
              </a:xfrm>
              <a:prstGeom prst="rect">
                <a:avLst/>
              </a:prstGeom>
              <a:blipFill rotWithShape="1">
                <a:blip r:embed="rId3"/>
                <a:stretch>
                  <a:fillRect l="-561" t="-1199" b="-29257"/>
                </a:stretch>
              </a:blipFill>
            </p:spPr>
            <p:txBody>
              <a:bodyPr/>
              <a:lstStyle/>
              <a:p>
                <a:r>
                  <a:rPr lang="en-US">
                    <a:noFill/>
                  </a:rPr>
                  <a:t> </a:t>
                </a:r>
              </a:p>
            </p:txBody>
          </p:sp>
        </mc:Fallback>
      </mc:AlternateContent>
    </p:spTree>
    <p:extLst>
      <p:ext uri="{BB962C8B-B14F-4D97-AF65-F5344CB8AC3E}">
        <p14:creationId xmlns:p14="http://schemas.microsoft.com/office/powerpoint/2010/main" val="15561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152400"/>
                <a:ext cx="8763000" cy="1711366"/>
              </a:xfrm>
              <a:prstGeom prst="rect">
                <a:avLst/>
              </a:prstGeom>
            </p:spPr>
            <p:txBody>
              <a:bodyPr wrap="square">
                <a:spAutoFit/>
              </a:bodyPr>
              <a:lstStyle/>
              <a:p>
                <a:pPr>
                  <a:lnSpc>
                    <a:spcPct val="150000"/>
                  </a:lnSpc>
                </a:pPr>
                <a:r>
                  <a:rPr lang="en-US" dirty="0"/>
                  <a:t>The probability density </a:t>
                </a: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ѱ</m:t>
                                </m:r>
                              </m:e>
                              <m:sub>
                                <m:r>
                                  <a:rPr lang="en-US" i="1">
                                    <a:latin typeface="Cambria Math"/>
                                  </a:rPr>
                                  <m:t>0</m:t>
                                </m:r>
                              </m:sub>
                            </m:sSub>
                          </m:e>
                        </m:d>
                      </m:e>
                      <m:sup>
                        <m:r>
                          <a:rPr lang="en-US" i="1">
                            <a:latin typeface="Cambria Math"/>
                          </a:rPr>
                          <m:t>2</m:t>
                        </m:r>
                      </m:sup>
                    </m:sSup>
                  </m:oMath>
                </a14:m>
                <a:r>
                  <a:rPr lang="en-US" dirty="0"/>
                  <a:t> has its maximum value at  x = 0 and drops off on either side of this position. However, this disagreement becomes less and less marked with increasing n. The lower graph of Fig.5.8 corresponds to n = 10, and it is clear that </a:t>
                </a: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ѱ</m:t>
                                </m:r>
                              </m:e>
                              <m:sub>
                                <m:r>
                                  <a:rPr lang="en-US" i="1">
                                    <a:latin typeface="Cambria Math"/>
                                  </a:rPr>
                                  <m:t>10</m:t>
                                </m:r>
                              </m:sub>
                            </m:sSub>
                          </m:e>
                        </m:d>
                      </m:e>
                      <m:sup>
                        <m:r>
                          <a:rPr lang="en-US" i="1">
                            <a:latin typeface="Cambria Math"/>
                          </a:rPr>
                          <m:t>2</m:t>
                        </m:r>
                      </m:sup>
                    </m:sSup>
                  </m:oMath>
                </a14:m>
                <a:r>
                  <a:rPr lang="en-US" dirty="0"/>
                  <a:t>  when averaged over x has approximately the general character of the classical probability P. </a:t>
                </a:r>
              </a:p>
            </p:txBody>
          </p:sp>
        </mc:Choice>
        <mc:Fallback xmlns="">
          <p:sp>
            <p:nvSpPr>
              <p:cNvPr id="2" name="Rectangle 1"/>
              <p:cNvSpPr>
                <a:spLocks noRot="1" noChangeAspect="1" noMove="1" noResize="1" noEditPoints="1" noAdjustHandles="1" noChangeArrowheads="1" noChangeShapeType="1" noTextEdit="1"/>
              </p:cNvSpPr>
              <p:nvPr/>
            </p:nvSpPr>
            <p:spPr>
              <a:xfrm>
                <a:off x="228600" y="152400"/>
                <a:ext cx="8763000" cy="1711366"/>
              </a:xfrm>
              <a:prstGeom prst="rect">
                <a:avLst/>
              </a:prstGeom>
              <a:blipFill rotWithShape="1">
                <a:blip r:embed="rId2"/>
                <a:stretch>
                  <a:fillRect l="-626" r="-487" b="-4626"/>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1"/>
            <a:ext cx="321254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683" y="2068657"/>
            <a:ext cx="4790996" cy="318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505271"/>
            <a:ext cx="8610600" cy="1200329"/>
          </a:xfrm>
          <a:prstGeom prst="rect">
            <a:avLst/>
          </a:prstGeom>
        </p:spPr>
        <p:txBody>
          <a:bodyPr wrap="square">
            <a:spAutoFit/>
          </a:bodyPr>
          <a:lstStyle/>
          <a:p>
            <a:r>
              <a:rPr lang="en-US" dirty="0"/>
              <a:t>Fig. 5.8 Probability densities for the n = 0 and n = 10 states of a quantum-mechanical harmonic oscillator. The probability densities for classical harmonic oscillators with the same energies are shown in white. In the n = 10 state, the wavelength is shortest at x = 0 and longest at x =-A.</a:t>
            </a:r>
          </a:p>
        </p:txBody>
      </p:sp>
    </p:spTree>
    <p:extLst>
      <p:ext uri="{BB962C8B-B14F-4D97-AF65-F5344CB8AC3E}">
        <p14:creationId xmlns:p14="http://schemas.microsoft.com/office/powerpoint/2010/main" val="4236076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1200329"/>
          </a:xfrm>
          <a:prstGeom prst="rect">
            <a:avLst/>
          </a:prstGeom>
        </p:spPr>
        <p:txBody>
          <a:bodyPr wrap="square">
            <a:spAutoFit/>
          </a:bodyPr>
          <a:lstStyle/>
          <a:p>
            <a:r>
              <a:rPr lang="en-US" dirty="0"/>
              <a:t>Example </a:t>
            </a:r>
          </a:p>
          <a:p>
            <a:r>
              <a:rPr lang="en-US" dirty="0"/>
              <a:t>Find the expectation value ˂x ˃for the first two states of a harmonic oscillator.</a:t>
            </a:r>
          </a:p>
          <a:p>
            <a:r>
              <a:rPr lang="en-US" dirty="0"/>
              <a:t>Solution</a:t>
            </a:r>
          </a:p>
          <a:p>
            <a:r>
              <a:rPr lang="en-US" dirty="0"/>
              <a:t>The general formula for ˂ x˃ is</a:t>
            </a:r>
          </a:p>
        </p:txBody>
      </p:sp>
      <mc:AlternateContent xmlns:mc="http://schemas.openxmlformats.org/markup-compatibility/2006" xmlns:a14="http://schemas.microsoft.com/office/drawing/2010/main">
        <mc:Choice Requires="a14">
          <p:sp>
            <p:nvSpPr>
              <p:cNvPr id="3" name="Rectangle 2"/>
              <p:cNvSpPr/>
              <p:nvPr/>
            </p:nvSpPr>
            <p:spPr>
              <a:xfrm>
                <a:off x="990600" y="1905000"/>
                <a:ext cx="2323457" cy="689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&lt;</m:t>
                      </m:r>
                      <m:r>
                        <a:rPr lang="en-US" i="1" smtClean="0">
                          <a:latin typeface="Cambria Math"/>
                        </a:rPr>
                        <m:t>𝑥</m:t>
                      </m:r>
                      <m:r>
                        <a:rPr lang="en-US" i="1" smtClean="0">
                          <a:latin typeface="Cambria Math"/>
                        </a:rPr>
                        <m:t>&gt; =</m:t>
                      </m:r>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𝑥</m:t>
                          </m:r>
                          <m:sSup>
                            <m:sSupPr>
                              <m:ctrlPr>
                                <a:rPr lang="en-US" i="1">
                                  <a:latin typeface="Cambria Math"/>
                                </a:rPr>
                              </m:ctrlPr>
                            </m:sSupPr>
                            <m:e>
                              <m:d>
                                <m:dPr>
                                  <m:begChr m:val="|"/>
                                  <m:endChr m:val="|"/>
                                  <m:ctrlPr>
                                    <a:rPr lang="en-US" i="1">
                                      <a:latin typeface="Cambria Math"/>
                                    </a:rPr>
                                  </m:ctrlPr>
                                </m:dPr>
                                <m:e>
                                  <m:r>
                                    <a:rPr lang="en-US" i="1">
                                      <a:latin typeface="Cambria Math"/>
                                    </a:rPr>
                                    <m:t>ѱ</m:t>
                                  </m:r>
                                </m:e>
                              </m:d>
                            </m:e>
                            <m:sup>
                              <m:r>
                                <a:rPr lang="en-US" i="1">
                                  <a:latin typeface="Cambria Math"/>
                                </a:rPr>
                                <m:t>2</m:t>
                              </m:r>
                            </m:sup>
                          </m:sSup>
                          <m:r>
                            <a:rPr lang="en-US" i="1">
                              <a:latin typeface="Cambria Math"/>
                            </a:rPr>
                            <m:t>𝑑𝑥</m:t>
                          </m:r>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990600" y="1905000"/>
                <a:ext cx="2323457" cy="689932"/>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304800" y="2828836"/>
            <a:ext cx="8382000" cy="646331"/>
          </a:xfrm>
          <a:prstGeom prst="rect">
            <a:avLst/>
          </a:prstGeom>
        </p:spPr>
        <p:txBody>
          <a:bodyPr wrap="square">
            <a:spAutoFit/>
          </a:bodyPr>
          <a:lstStyle/>
          <a:p>
            <a:r>
              <a:rPr lang="en-US" dirty="0"/>
              <a:t>In calculations such as this it is easier to begin with y in place of x and afterward use Eq. (</a:t>
            </a:r>
            <a:r>
              <a:rPr lang="en-US" dirty="0" smtClean="0"/>
              <a:t>5.57</a:t>
            </a:r>
            <a:r>
              <a:rPr lang="en-US" dirty="0"/>
              <a:t>) to change to x. From Eq. (</a:t>
            </a:r>
            <a:r>
              <a:rPr lang="en-US" dirty="0" smtClean="0"/>
              <a:t>5.62</a:t>
            </a:r>
            <a:r>
              <a:rPr lang="en-US" dirty="0"/>
              <a:t>) and Table 5.2,</a:t>
            </a:r>
          </a:p>
        </p:txBody>
      </p:sp>
      <p:sp>
        <p:nvSpPr>
          <p:cNvPr id="6" name="Rectangle 5"/>
          <p:cNvSpPr/>
          <p:nvPr/>
        </p:nvSpPr>
        <p:spPr>
          <a:xfrm>
            <a:off x="304800" y="5040868"/>
            <a:ext cx="8382000" cy="369332"/>
          </a:xfrm>
          <a:prstGeom prst="rect">
            <a:avLst/>
          </a:prstGeom>
        </p:spPr>
        <p:txBody>
          <a:bodyPr wrap="square">
            <a:spAutoFit/>
          </a:bodyPr>
          <a:lstStyle/>
          <a:p>
            <a:r>
              <a:rPr lang="en-US" dirty="0"/>
              <a:t>The values of ˂x˃  for n = 0 and n = 1 will respectively be proportional to the integrals</a:t>
            </a:r>
          </a:p>
        </p:txBody>
      </p:sp>
      <mc:AlternateContent xmlns:mc="http://schemas.openxmlformats.org/markup-compatibility/2006" xmlns:a14="http://schemas.microsoft.com/office/drawing/2010/main">
        <mc:Choice Requires="a14">
          <p:sp>
            <p:nvSpPr>
              <p:cNvPr id="7" name="Rectangle 6"/>
              <p:cNvSpPr/>
              <p:nvPr/>
            </p:nvSpPr>
            <p:spPr>
              <a:xfrm>
                <a:off x="381000" y="3697145"/>
                <a:ext cx="8153400" cy="874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ѱ</m:t>
                          </m:r>
                        </m:e>
                        <m:sub>
                          <m:r>
                            <a:rPr lang="en-US" i="1">
                              <a:latin typeface="Cambria Math"/>
                            </a:rPr>
                            <m:t>0</m:t>
                          </m:r>
                        </m:sub>
                      </m:sSub>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r>
                                    <a:rPr lang="en-US" i="1">
                                      <a:latin typeface="Cambria Math"/>
                                    </a:rPr>
                                    <m:t>𝑚</m:t>
                                  </m:r>
                                  <m:r>
                                    <a:rPr lang="en-US" i="1">
                                      <a:latin typeface="Cambria Math"/>
                                    </a:rPr>
                                    <m:t>𝜈</m:t>
                                  </m:r>
                                </m:num>
                                <m:den>
                                  <m:r>
                                    <a:rPr lang="en-US" i="1">
                                      <a:latin typeface="Cambria Math"/>
                                    </a:rPr>
                                    <m:t>ħ</m:t>
                                  </m:r>
                                </m:den>
                              </m:f>
                            </m:e>
                          </m:d>
                        </m:e>
                        <m:sup>
                          <m:f>
                            <m:fPr>
                              <m:ctrlPr>
                                <a:rPr lang="en-US" i="1">
                                  <a:latin typeface="Cambria Math"/>
                                </a:rPr>
                              </m:ctrlPr>
                            </m:fPr>
                            <m:num>
                              <m:r>
                                <a:rPr lang="en-US" i="1">
                                  <a:latin typeface="Cambria Math"/>
                                </a:rPr>
                                <m:t>1</m:t>
                              </m:r>
                            </m:num>
                            <m:den>
                              <m:r>
                                <a:rPr lang="en-US" i="1">
                                  <a:latin typeface="Cambria Math"/>
                                </a:rPr>
                                <m:t>4</m:t>
                              </m:r>
                            </m:den>
                          </m:f>
                        </m:sup>
                      </m:sSup>
                      <m:sSup>
                        <m:sSupPr>
                          <m:ctrlPr>
                            <a:rPr lang="en-US" i="1">
                              <a:latin typeface="Cambria Math"/>
                            </a:rPr>
                          </m:ctrlPr>
                        </m:sSupPr>
                        <m:e>
                          <m:r>
                            <a:rPr lang="en-US" i="1">
                              <a:latin typeface="Cambria Math"/>
                            </a:rPr>
                            <m:t>𝑒</m:t>
                          </m:r>
                        </m:e>
                        <m:sup>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𝑦</m:t>
                                  </m:r>
                                </m:e>
                                <m:sup>
                                  <m:r>
                                    <a:rPr lang="en-US" i="1">
                                      <a:latin typeface="Cambria Math"/>
                                    </a:rPr>
                                    <m:t>2</m:t>
                                  </m:r>
                                </m:sup>
                              </m:sSup>
                            </m:num>
                            <m:den>
                              <m:r>
                                <a:rPr lang="en-US" i="1">
                                  <a:latin typeface="Cambria Math"/>
                                </a:rPr>
                                <m:t>2</m:t>
                              </m:r>
                            </m:den>
                          </m:f>
                        </m:sup>
                      </m:sSup>
                      <m:r>
                        <a:rPr lang="en-US" i="1">
                          <a:latin typeface="Cambria Math"/>
                        </a:rPr>
                        <m:t>              </m:t>
                      </m:r>
                      <m:r>
                        <a:rPr lang="en-US" i="1">
                          <a:latin typeface="Cambria Math"/>
                        </a:rPr>
                        <m:t>𝑎𝑛𝑑</m:t>
                      </m:r>
                      <m:r>
                        <a:rPr lang="en-US" i="1">
                          <a:latin typeface="Cambria Math"/>
                        </a:rPr>
                        <m:t> </m:t>
                      </m:r>
                      <m:sSub>
                        <m:sSubPr>
                          <m:ctrlPr>
                            <a:rPr lang="en-US" i="1">
                              <a:latin typeface="Cambria Math"/>
                            </a:rPr>
                          </m:ctrlPr>
                        </m:sSubPr>
                        <m:e>
                          <m:r>
                            <a:rPr lang="en-US" i="1">
                              <a:latin typeface="Cambria Math"/>
                            </a:rPr>
                            <m:t>ѱ</m:t>
                          </m:r>
                        </m:e>
                        <m:sub>
                          <m:r>
                            <a:rPr lang="en-US" i="1">
                              <a:latin typeface="Cambria Math"/>
                            </a:rPr>
                            <m:t>1</m:t>
                          </m:r>
                        </m:sub>
                      </m:sSub>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r>
                                    <a:rPr lang="en-US" i="1">
                                      <a:latin typeface="Cambria Math"/>
                                    </a:rPr>
                                    <m:t>𝑚</m:t>
                                  </m:r>
                                  <m:r>
                                    <a:rPr lang="en-US" i="1">
                                      <a:latin typeface="Cambria Math"/>
                                    </a:rPr>
                                    <m:t>𝜈</m:t>
                                  </m:r>
                                </m:num>
                                <m:den>
                                  <m:r>
                                    <a:rPr lang="en-US" i="1">
                                      <a:latin typeface="Cambria Math"/>
                                    </a:rPr>
                                    <m:t>ħ</m:t>
                                  </m:r>
                                </m:den>
                              </m:f>
                            </m:e>
                          </m:d>
                        </m:e>
                        <m:sup>
                          <m:f>
                            <m:fPr>
                              <m:ctrlPr>
                                <a:rPr lang="en-US" i="1">
                                  <a:latin typeface="Cambria Math"/>
                                </a:rPr>
                              </m:ctrlPr>
                            </m:fPr>
                            <m:num>
                              <m:r>
                                <a:rPr lang="en-US" i="1">
                                  <a:latin typeface="Cambria Math"/>
                                </a:rPr>
                                <m:t>1</m:t>
                              </m:r>
                            </m:num>
                            <m:den>
                              <m:r>
                                <a:rPr lang="en-US" i="1">
                                  <a:latin typeface="Cambria Math"/>
                                </a:rPr>
                                <m:t>4</m:t>
                              </m:r>
                            </m:den>
                          </m:f>
                        </m:sup>
                      </m:sSup>
                      <m:r>
                        <a:rPr lang="en-US" i="1">
                          <a:latin typeface="Cambria Math"/>
                        </a:rPr>
                        <m:t> </m:t>
                      </m:r>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m:t>
                          </m:r>
                        </m:e>
                        <m:sup>
                          <m:r>
                            <a:rPr lang="en-US" i="1">
                              <a:latin typeface="Cambria Math"/>
                            </a:rPr>
                            <m:t>1/2</m:t>
                          </m:r>
                        </m:sup>
                      </m:sSup>
                      <m:r>
                        <a:rPr lang="en-US" b="0" i="1" smtClean="0">
                          <a:latin typeface="Cambria Math"/>
                        </a:rPr>
                        <m:t>(</m:t>
                      </m:r>
                      <m:r>
                        <a:rPr lang="en-US" i="1">
                          <a:latin typeface="Cambria Math"/>
                        </a:rPr>
                        <m:t>2</m:t>
                      </m:r>
                      <m:r>
                        <a:rPr lang="en-US" i="1">
                          <a:latin typeface="Cambria Math"/>
                        </a:rPr>
                        <m:t>𝑦</m:t>
                      </m:r>
                      <m:r>
                        <a:rPr lang="en-US" i="1">
                          <a:latin typeface="Cambria Math"/>
                        </a:rPr>
                        <m:t>)</m:t>
                      </m:r>
                      <m:sSup>
                        <m:sSupPr>
                          <m:ctrlPr>
                            <a:rPr lang="en-US" i="1">
                              <a:latin typeface="Cambria Math"/>
                            </a:rPr>
                          </m:ctrlPr>
                        </m:sSupPr>
                        <m:e>
                          <m:r>
                            <a:rPr lang="en-US" i="1">
                              <a:latin typeface="Cambria Math"/>
                            </a:rPr>
                            <m:t> </m:t>
                          </m:r>
                          <m:r>
                            <a:rPr lang="en-US" i="1">
                              <a:latin typeface="Cambria Math"/>
                            </a:rPr>
                            <m:t>𝑒</m:t>
                          </m:r>
                        </m:e>
                        <m:sup>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𝑦</m:t>
                                  </m:r>
                                </m:e>
                                <m:sup>
                                  <m:r>
                                    <a:rPr lang="en-US" i="1">
                                      <a:latin typeface="Cambria Math"/>
                                    </a:rPr>
                                    <m:t>2</m:t>
                                  </m:r>
                                </m:sup>
                              </m:sSup>
                            </m:num>
                            <m:den>
                              <m:r>
                                <a:rPr lang="en-US" i="1">
                                  <a:latin typeface="Cambria Math"/>
                                </a:rPr>
                                <m:t>2</m:t>
                              </m:r>
                            </m:den>
                          </m:f>
                        </m:sup>
                      </m:sSup>
                      <m:r>
                        <a:rPr lang="en-US" i="1">
                          <a:latin typeface="Cambria Math"/>
                        </a:rPr>
                        <m:t>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81000" y="3697145"/>
                <a:ext cx="8153400" cy="87485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07626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229993"/>
                <a:ext cx="6629400" cy="9130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𝑛</m:t>
                      </m:r>
                      <m:r>
                        <a:rPr lang="en-US" i="1" smtClean="0">
                          <a:latin typeface="Cambria Math"/>
                        </a:rPr>
                        <m:t>=0:    </m:t>
                      </m:r>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𝑦</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ѱ</m:t>
                                      </m:r>
                                    </m:e>
                                    <m:sub>
                                      <m:r>
                                        <a:rPr lang="en-US" i="1">
                                          <a:latin typeface="Cambria Math"/>
                                        </a:rPr>
                                        <m:t>0</m:t>
                                      </m:r>
                                    </m:sub>
                                  </m:sSub>
                                </m:e>
                              </m:d>
                            </m:e>
                            <m:sup>
                              <m:r>
                                <a:rPr lang="en-US" i="1">
                                  <a:latin typeface="Cambria Math"/>
                                </a:rPr>
                                <m:t>2</m:t>
                              </m:r>
                            </m:sup>
                          </m:sSup>
                          <m:r>
                            <a:rPr lang="en-US" i="1">
                              <a:latin typeface="Cambria Math"/>
                            </a:rPr>
                            <m:t>𝑑𝑦</m:t>
                          </m:r>
                          <m:r>
                            <a:rPr lang="en-US" i="1">
                              <a:latin typeface="Cambria Math"/>
                            </a:rPr>
                            <m:t>=</m:t>
                          </m:r>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𝑦</m:t>
                              </m:r>
                              <m:sSup>
                                <m:sSupPr>
                                  <m:ctrlPr>
                                    <a:rPr lang="en-US" i="1" smtClean="0">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r>
                                <a:rPr lang="en-US" i="1">
                                  <a:latin typeface="Cambria Math"/>
                                </a:rPr>
                                <m:t>=−</m:t>
                              </m:r>
                              <m:d>
                                <m:dPr>
                                  <m:begChr m:val="["/>
                                  <m:endChr m:val="]"/>
                                  <m:ctrlPr>
                                    <a:rPr lang="en-US" i="1">
                                      <a:latin typeface="Cambria Math"/>
                                    </a:rPr>
                                  </m:ctrlPr>
                                </m:dPr>
                                <m:e>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e>
                              </m:d>
                              <m:m>
                                <m:mPr>
                                  <m:mcs>
                                    <m:mc>
                                      <m:mcPr>
                                        <m:count m:val="1"/>
                                        <m:mcJc m:val="center"/>
                                      </m:mcPr>
                                    </m:mc>
                                  </m:mcs>
                                  <m:ctrlPr>
                                    <a:rPr lang="en-US" i="1">
                                      <a:latin typeface="Cambria Math"/>
                                    </a:rPr>
                                  </m:ctrlPr>
                                </m:mPr>
                                <m:mr>
                                  <m:e>
                                    <m:r>
                                      <a:rPr lang="en-US" i="1">
                                        <a:latin typeface="Cambria Math"/>
                                      </a:rPr>
                                      <m:t>+∞</m:t>
                                    </m:r>
                                  </m:e>
                                </m:mr>
                                <m:mr>
                                  <m:e>
                                    <m:r>
                                      <a:rPr lang="en-US" i="1">
                                        <a:latin typeface="Cambria Math"/>
                                      </a:rPr>
                                      <m:t>⃒</m:t>
                                    </m:r>
                                  </m:e>
                                </m:mr>
                                <m:mr>
                                  <m:e>
                                    <m:r>
                                      <a:rPr lang="en-US" i="1">
                                        <a:latin typeface="Cambria Math"/>
                                      </a:rPr>
                                      <m:t>−∞</m:t>
                                    </m:r>
                                  </m:e>
                                </m:mr>
                              </m:m>
                              <m:r>
                                <a:rPr lang="en-US" i="1">
                                  <a:latin typeface="Cambria Math"/>
                                </a:rPr>
                                <m:t>=0</m:t>
                              </m:r>
                            </m:e>
                          </m:nary>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28600" y="229993"/>
                <a:ext cx="6629400" cy="91300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6200" y="1752600"/>
                <a:ext cx="8077200" cy="9130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𝑛</m:t>
                      </m:r>
                      <m:r>
                        <a:rPr lang="en-US" i="1">
                          <a:latin typeface="Cambria Math"/>
                        </a:rPr>
                        <m:t>=1:    </m:t>
                      </m:r>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𝑦</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ѱ</m:t>
                                      </m:r>
                                    </m:e>
                                    <m:sub>
                                      <m:r>
                                        <a:rPr lang="en-US" i="1">
                                          <a:latin typeface="Cambria Math"/>
                                        </a:rPr>
                                        <m:t>1</m:t>
                                      </m:r>
                                    </m:sub>
                                  </m:sSub>
                                </m:e>
                              </m:d>
                            </m:e>
                            <m:sup>
                              <m:r>
                                <a:rPr lang="en-US" i="1">
                                  <a:latin typeface="Cambria Math"/>
                                </a:rPr>
                                <m:t>2</m:t>
                              </m:r>
                            </m:sup>
                          </m:sSup>
                          <m:r>
                            <a:rPr lang="en-US" i="1">
                              <a:latin typeface="Cambria Math"/>
                            </a:rPr>
                            <m:t>𝑑𝑦</m:t>
                          </m:r>
                          <m:r>
                            <a:rPr lang="en-US" i="1">
                              <a:latin typeface="Cambria Math"/>
                            </a:rPr>
                            <m:t>=</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𝑦</m:t>
                                  </m:r>
                                </m:e>
                                <m:sup>
                                  <m:r>
                                    <a:rPr lang="en-US" i="1">
                                      <a:latin typeface="Cambria Math"/>
                                    </a:rPr>
                                    <m:t>3</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r>
                                <a:rPr lang="en-US" i="1">
                                  <a:latin typeface="Cambria Math"/>
                                </a:rPr>
                                <m:t>=−</m:t>
                              </m:r>
                              <m:d>
                                <m:dPr>
                                  <m:begChr m:val="["/>
                                  <m:endChr m:val="]"/>
                                  <m:ctrlPr>
                                    <a:rPr lang="en-US" i="1">
                                      <a:latin typeface="Cambria Math"/>
                                    </a:rPr>
                                  </m:ctrlPr>
                                </m:dPr>
                                <m:e>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𝑦</m:t>
                                          </m:r>
                                        </m:e>
                                        <m:sup>
                                          <m:r>
                                            <a:rPr lang="en-US" i="1">
                                              <a:latin typeface="Cambria Math"/>
                                            </a:rPr>
                                            <m:t>2</m:t>
                                          </m:r>
                                        </m:sup>
                                      </m:sSup>
                                    </m:num>
                                    <m:den>
                                      <m:r>
                                        <a:rPr lang="en-US" i="1">
                                          <a:latin typeface="Cambria Math"/>
                                        </a:rPr>
                                        <m:t>2</m:t>
                                      </m:r>
                                    </m:den>
                                  </m:f>
                                  <m:r>
                                    <a:rPr lang="en-US" i="1">
                                      <a:latin typeface="Cambria Math"/>
                                    </a:rPr>
                                    <m:t>)</m:t>
                                  </m:r>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e>
                              </m:d>
                              <m:m>
                                <m:mPr>
                                  <m:mcs>
                                    <m:mc>
                                      <m:mcPr>
                                        <m:count m:val="1"/>
                                        <m:mcJc m:val="center"/>
                                      </m:mcPr>
                                    </m:mc>
                                  </m:mcs>
                                  <m:ctrlPr>
                                    <a:rPr lang="en-US" i="1">
                                      <a:latin typeface="Cambria Math"/>
                                    </a:rPr>
                                  </m:ctrlPr>
                                </m:mPr>
                                <m:mr>
                                  <m:e>
                                    <m:r>
                                      <a:rPr lang="en-US" i="1">
                                        <a:latin typeface="Cambria Math"/>
                                      </a:rPr>
                                      <m:t>+∞</m:t>
                                    </m:r>
                                  </m:e>
                                </m:mr>
                                <m:mr>
                                  <m:e>
                                    <m:r>
                                      <a:rPr lang="en-US" i="1">
                                        <a:latin typeface="Cambria Math"/>
                                      </a:rPr>
                                      <m:t>⃒</m:t>
                                    </m:r>
                                  </m:e>
                                </m:mr>
                                <m:mr>
                                  <m:e>
                                    <m:r>
                                      <a:rPr lang="en-US" i="1">
                                        <a:latin typeface="Cambria Math"/>
                                      </a:rPr>
                                      <m:t>−∞</m:t>
                                    </m:r>
                                  </m:e>
                                </m:mr>
                              </m:m>
                              <m:r>
                                <a:rPr lang="en-US" i="1">
                                  <a:latin typeface="Cambria Math"/>
                                </a:rPr>
                                <m:t>=0</m:t>
                              </m:r>
                            </m:e>
                          </m:nary>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6200" y="1752600"/>
                <a:ext cx="8077200" cy="913007"/>
              </a:xfrm>
              <a:prstGeom prst="rect">
                <a:avLst/>
              </a:prstGeom>
              <a:blipFill rotWithShape="1">
                <a:blip r:embed="rId3"/>
                <a:stretch>
                  <a:fillRect/>
                </a:stretch>
              </a:blipFill>
            </p:spPr>
            <p:txBody>
              <a:bodyPr/>
              <a:lstStyle/>
              <a:p>
                <a:r>
                  <a:rPr lang="en-US">
                    <a:noFill/>
                  </a:rPr>
                  <a:t> </a:t>
                </a:r>
              </a:p>
            </p:txBody>
          </p:sp>
        </mc:Fallback>
      </mc:AlternateContent>
      <p:sp>
        <p:nvSpPr>
          <p:cNvPr id="4" name="Rectangle 3"/>
          <p:cNvSpPr/>
          <p:nvPr/>
        </p:nvSpPr>
        <p:spPr>
          <a:xfrm>
            <a:off x="457200" y="3047532"/>
            <a:ext cx="8153400" cy="1295868"/>
          </a:xfrm>
          <a:prstGeom prst="rect">
            <a:avLst/>
          </a:prstGeom>
        </p:spPr>
        <p:txBody>
          <a:bodyPr wrap="square">
            <a:spAutoFit/>
          </a:bodyPr>
          <a:lstStyle/>
          <a:p>
            <a:pPr>
              <a:lnSpc>
                <a:spcPct val="150000"/>
              </a:lnSpc>
            </a:pPr>
            <a:r>
              <a:rPr lang="en-US" dirty="0">
                <a:solidFill>
                  <a:srgbClr val="C00000"/>
                </a:solidFill>
              </a:rPr>
              <a:t>The expectation value ˂x˃  is therefore 0 in both cases. In fact, ˂x˃ = 0 for all states of a harmonic oscillator, which could be predicted since x =0 is the equilibrium position of the oscillator where its potential energy is a minimum.</a:t>
            </a:r>
          </a:p>
        </p:txBody>
      </p:sp>
    </p:spTree>
    <p:extLst>
      <p:ext uri="{BB962C8B-B14F-4D97-AF65-F5344CB8AC3E}">
        <p14:creationId xmlns:p14="http://schemas.microsoft.com/office/powerpoint/2010/main" val="41114068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304800"/>
            <a:ext cx="1237775" cy="369332"/>
          </a:xfrm>
          <a:prstGeom prst="rect">
            <a:avLst/>
          </a:prstGeom>
        </p:spPr>
        <p:txBody>
          <a:bodyPr wrap="none">
            <a:spAutoFit/>
          </a:bodyPr>
          <a:lstStyle/>
          <a:p>
            <a:r>
              <a:rPr lang="en-US" b="1" dirty="0"/>
              <a:t>EXERCISE 5</a:t>
            </a:r>
            <a:endParaRPr lang="en-US" dirty="0"/>
          </a:p>
        </p:txBody>
      </p:sp>
      <p:sp>
        <p:nvSpPr>
          <p:cNvPr id="3" name="Rectangle 2"/>
          <p:cNvSpPr/>
          <p:nvPr/>
        </p:nvSpPr>
        <p:spPr>
          <a:xfrm>
            <a:off x="304800" y="990600"/>
            <a:ext cx="8534400" cy="880369"/>
          </a:xfrm>
          <a:prstGeom prst="rect">
            <a:avLst/>
          </a:prstGeom>
        </p:spPr>
        <p:txBody>
          <a:bodyPr wrap="square">
            <a:spAutoFit/>
          </a:bodyPr>
          <a:lstStyle/>
          <a:p>
            <a:pPr>
              <a:lnSpc>
                <a:spcPct val="150000"/>
              </a:lnSpc>
            </a:pPr>
            <a:r>
              <a:rPr lang="en-US" dirty="0"/>
              <a:t>1. Which of the following wave functions cannot be solutions of Schrödinger's equation for all values of x? why not? (a)   Ѱ=A sec x; (b) Ѱ=A </a:t>
            </a:r>
            <a:r>
              <a:rPr lang="en-US" dirty="0" err="1"/>
              <a:t>tanx</a:t>
            </a:r>
            <a:r>
              <a:rPr lang="en-US" dirty="0"/>
              <a:t>; (c) Ѱ=A </a:t>
            </a:r>
            <a:r>
              <a:rPr lang="en-US" dirty="0" err="1"/>
              <a:t>exp</a:t>
            </a:r>
            <a:r>
              <a:rPr lang="en-US" dirty="0"/>
              <a:t> (x</a:t>
            </a:r>
            <a:r>
              <a:rPr lang="en-US" baseline="30000" dirty="0"/>
              <a:t>2</a:t>
            </a:r>
            <a:r>
              <a:rPr lang="en-US" dirty="0" smtClean="0"/>
              <a:t>).</a:t>
            </a:r>
            <a:endParaRPr lang="en-US" dirty="0"/>
          </a:p>
        </p:txBody>
      </p:sp>
      <p:sp>
        <p:nvSpPr>
          <p:cNvPr id="4" name="Rectangle 3"/>
          <p:cNvSpPr/>
          <p:nvPr/>
        </p:nvSpPr>
        <p:spPr>
          <a:xfrm>
            <a:off x="762000" y="2145268"/>
            <a:ext cx="960519" cy="369332"/>
          </a:xfrm>
          <a:prstGeom prst="rect">
            <a:avLst/>
          </a:prstGeom>
        </p:spPr>
        <p:txBody>
          <a:bodyPr wrap="none">
            <a:spAutoFit/>
          </a:bodyPr>
          <a:lstStyle/>
          <a:p>
            <a:r>
              <a:rPr lang="en-US" dirty="0"/>
              <a:t>Solution</a:t>
            </a:r>
          </a:p>
        </p:txBody>
      </p:sp>
      <p:sp>
        <p:nvSpPr>
          <p:cNvPr id="5" name="Rectangle 4"/>
          <p:cNvSpPr/>
          <p:nvPr/>
        </p:nvSpPr>
        <p:spPr>
          <a:xfrm>
            <a:off x="152400" y="2685871"/>
            <a:ext cx="8686800" cy="1754326"/>
          </a:xfrm>
          <a:prstGeom prst="rect">
            <a:avLst/>
          </a:prstGeom>
        </p:spPr>
        <p:txBody>
          <a:bodyPr wrap="square">
            <a:spAutoFit/>
          </a:bodyPr>
          <a:lstStyle/>
          <a:p>
            <a:pPr>
              <a:lnSpc>
                <a:spcPct val="150000"/>
              </a:lnSpc>
            </a:pPr>
            <a:r>
              <a:rPr lang="en-US" dirty="0"/>
              <a:t>The functions (a) and (b) are both infinite when </a:t>
            </a:r>
            <a:r>
              <a:rPr lang="en-US" dirty="0" err="1"/>
              <a:t>cosx</a:t>
            </a:r>
            <a:r>
              <a:rPr lang="en-US" dirty="0"/>
              <a:t>=0, at x=±𝞹/2, ±3𝞹/2,……±(2n+1)𝞹/2 for any integer n, neither Ѱ=A sec x;  </a:t>
            </a:r>
            <a:r>
              <a:rPr lang="en-US" dirty="0" smtClean="0"/>
              <a:t>or  </a:t>
            </a:r>
            <a:r>
              <a:rPr lang="en-US" dirty="0"/>
              <a:t>Ѱ=A </a:t>
            </a:r>
            <a:r>
              <a:rPr lang="en-US" dirty="0" err="1"/>
              <a:t>tanx</a:t>
            </a:r>
            <a:r>
              <a:rPr lang="en-US" dirty="0"/>
              <a:t> could </a:t>
            </a:r>
            <a:r>
              <a:rPr lang="en-US" dirty="0" smtClean="0"/>
              <a:t>be </a:t>
            </a:r>
            <a:r>
              <a:rPr lang="en-US" dirty="0"/>
              <a:t>a solution of Schrodinger’s equation for all values of x. the function (c) diverges as x=±∞, and cannot be a solution of  Schrodinger’s equation for all values of x.</a:t>
            </a:r>
          </a:p>
        </p:txBody>
      </p:sp>
    </p:spTree>
    <p:extLst>
      <p:ext uri="{BB962C8B-B14F-4D97-AF65-F5344CB8AC3E}">
        <p14:creationId xmlns:p14="http://schemas.microsoft.com/office/powerpoint/2010/main" val="351135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7848600" cy="369332"/>
          </a:xfrm>
          <a:prstGeom prst="rect">
            <a:avLst/>
          </a:prstGeom>
        </p:spPr>
        <p:txBody>
          <a:bodyPr wrap="square">
            <a:spAutoFit/>
          </a:bodyPr>
          <a:lstStyle/>
          <a:p>
            <a:r>
              <a:rPr lang="en-US" dirty="0"/>
              <a:t>2. Find the value of the normalization constant A for the wave function </a:t>
            </a:r>
          </a:p>
        </p:txBody>
      </p:sp>
      <mc:AlternateContent xmlns:mc="http://schemas.openxmlformats.org/markup-compatibility/2006" xmlns:a14="http://schemas.microsoft.com/office/drawing/2010/main">
        <mc:Choice Requires="a14">
          <p:sp>
            <p:nvSpPr>
              <p:cNvPr id="3" name="Rectangle 2"/>
              <p:cNvSpPr/>
              <p:nvPr/>
            </p:nvSpPr>
            <p:spPr>
              <a:xfrm>
                <a:off x="7467600" y="498764"/>
                <a:ext cx="1574982" cy="4168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ѱ=</m:t>
                      </m:r>
                      <m:r>
                        <a:rPr lang="en-US" i="1">
                          <a:latin typeface="Cambria Math"/>
                        </a:rPr>
                        <m:t>𝐴𝑥</m:t>
                      </m:r>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/2</m:t>
                          </m:r>
                        </m:sup>
                      </m:sSup>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467600" y="498764"/>
                <a:ext cx="1574982" cy="416845"/>
              </a:xfrm>
              <a:prstGeom prst="rect">
                <a:avLst/>
              </a:prstGeom>
              <a:blipFill rotWithShape="1">
                <a:blip r:embed="rId2"/>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8200" y="1981200"/>
                <a:ext cx="6019800"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𝐴</m:t>
                              </m:r>
                            </m:e>
                            <m:sup>
                              <m:r>
                                <a:rPr lang="en-US" i="1">
                                  <a:latin typeface="Cambria Math"/>
                                </a:rPr>
                                <m:t>2</m:t>
                              </m:r>
                            </m:sup>
                          </m:sSup>
                          <m:sSup>
                            <m:sSupPr>
                              <m:ctrlPr>
                                <a:rPr lang="en-US" i="1">
                                  <a:latin typeface="Cambria Math"/>
                                </a:rPr>
                              </m:ctrlPr>
                            </m:sSupPr>
                            <m:e>
                              <m:r>
                                <a:rPr lang="en-US" i="1">
                                  <a:latin typeface="Cambria Math"/>
                                </a:rPr>
                                <m:t>𝑥</m:t>
                              </m:r>
                            </m:e>
                            <m:sup>
                              <m:r>
                                <a:rPr lang="en-US" i="1">
                                  <a:latin typeface="Cambria Math"/>
                                </a:rPr>
                                <m:t>2</m:t>
                              </m:r>
                            </m:sup>
                          </m:sSup>
                          <m:sSup>
                            <m:sSupPr>
                              <m:ctrlPr>
                                <a:rPr lang="en-US" i="1">
                                  <a:latin typeface="Cambria Math"/>
                                </a:rPr>
                              </m:ctrlPr>
                            </m:sSupPr>
                            <m:e>
                              <m:r>
                                <a:rPr lang="en-US" i="1">
                                  <a:latin typeface="Cambria Math"/>
                                </a:rPr>
                                <m:t>(</m:t>
                              </m:r>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/2</m:t>
                                  </m:r>
                                </m:sup>
                              </m:sSup>
                              <m:r>
                                <a:rPr lang="en-US" i="1">
                                  <a:latin typeface="Cambria Math"/>
                                </a:rPr>
                                <m:t>)</m:t>
                              </m:r>
                            </m:e>
                            <m:sup>
                              <m:r>
                                <a:rPr lang="en-US" i="1">
                                  <a:latin typeface="Cambria Math"/>
                                </a:rPr>
                                <m:t>2</m:t>
                              </m:r>
                            </m:sup>
                          </m:sSup>
                          <m:r>
                            <a:rPr lang="en-US" i="1">
                              <a:latin typeface="Cambria Math"/>
                            </a:rPr>
                            <m:t>𝑑𝑥</m:t>
                          </m:r>
                          <m:r>
                            <a:rPr lang="en-US" i="1">
                              <a:latin typeface="Cambria Math"/>
                            </a:rPr>
                            <m:t>=1</m:t>
                          </m:r>
                        </m:e>
                      </m:nary>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2</m:t>
                          </m:r>
                        </m:sup>
                      </m:sSup>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𝑥</m:t>
                              </m:r>
                            </m:e>
                            <m:sup>
                              <m:r>
                                <a:rPr lang="en-US" i="1">
                                  <a:latin typeface="Cambria Math"/>
                                </a:rPr>
                                <m:t>2</m:t>
                              </m:r>
                            </m:sup>
                          </m:sSup>
                          <m:sSup>
                            <m:sSupPr>
                              <m:ctrlPr>
                                <a:rPr lang="en-US" i="1">
                                  <a:latin typeface="Cambria Math"/>
                                </a:rPr>
                              </m:ctrlPr>
                            </m:sSupPr>
                            <m:e>
                              <m:r>
                                <a:rPr lang="en-US" i="1">
                                  <a:latin typeface="Cambria Math"/>
                                </a:rPr>
                                <m:t>(</m:t>
                              </m:r>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/2</m:t>
                                  </m:r>
                                </m:sup>
                              </m:sSup>
                              <m:r>
                                <a:rPr lang="en-US" i="1">
                                  <a:latin typeface="Cambria Math"/>
                                </a:rPr>
                                <m:t>)</m:t>
                              </m:r>
                            </m:e>
                            <m:sup>
                              <m:r>
                                <a:rPr lang="en-US" i="1">
                                  <a:latin typeface="Cambria Math"/>
                                </a:rPr>
                                <m:t>2</m:t>
                              </m:r>
                            </m:sup>
                          </m:sSup>
                          <m:r>
                            <a:rPr lang="en-US" i="1">
                              <a:latin typeface="Cambria Math"/>
                            </a:rPr>
                            <m:t>𝑑𝑥</m:t>
                          </m:r>
                          <m:r>
                            <a:rPr lang="en-US" i="1">
                              <a:latin typeface="Cambria Math"/>
                            </a:rPr>
                            <m:t>=1</m:t>
                          </m:r>
                        </m:e>
                      </m:nary>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38200" y="1981200"/>
                <a:ext cx="6019800" cy="688715"/>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838200" y="1371600"/>
            <a:ext cx="2438400" cy="369332"/>
          </a:xfrm>
          <a:prstGeom prst="rect">
            <a:avLst/>
          </a:prstGeom>
          <a:noFill/>
        </p:spPr>
        <p:txBody>
          <a:bodyPr wrap="square" rtlCol="0">
            <a:spAutoFit/>
          </a:bodyPr>
          <a:lstStyle/>
          <a:p>
            <a:r>
              <a:rPr lang="en-US" dirty="0" smtClean="0"/>
              <a:t>Solution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838200" y="3119939"/>
                <a:ext cx="6019800" cy="6900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𝐴</m:t>
                          </m:r>
                        </m:e>
                        <m:sup>
                          <m:r>
                            <a:rPr lang="en-US" i="1">
                              <a:latin typeface="Cambria Math"/>
                            </a:rPr>
                            <m:t>2</m:t>
                          </m:r>
                        </m:sup>
                      </m:sSup>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𝑥</m:t>
                              </m:r>
                            </m:e>
                            <m:sup>
                              <m:r>
                                <a:rPr lang="en-US" i="1">
                                  <a:latin typeface="Cambria Math"/>
                                </a:rPr>
                                <m:t>2</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sup>
                          </m:sSup>
                          <m:r>
                            <a:rPr lang="en-US" i="1">
                              <a:latin typeface="Cambria Math"/>
                            </a:rPr>
                            <m:t>𝑑𝑥</m:t>
                          </m:r>
                          <m:r>
                            <a:rPr lang="en-US" i="1">
                              <a:latin typeface="Cambria Math"/>
                            </a:rPr>
                            <m:t>=1</m:t>
                          </m:r>
                        </m:e>
                      </m:nary>
                      <m:r>
                        <a:rPr lang="en-US" i="1">
                          <a:latin typeface="Cambria Math"/>
                        </a:rPr>
                        <m:t>→</m:t>
                      </m:r>
                      <m:sSup>
                        <m:sSupPr>
                          <m:ctrlPr>
                            <a:rPr lang="en-US" i="1">
                              <a:latin typeface="Cambria Math"/>
                            </a:rPr>
                          </m:ctrlPr>
                        </m:sSupPr>
                        <m:e>
                          <m:r>
                            <a:rPr lang="en-US" i="1">
                              <a:latin typeface="Cambria Math"/>
                            </a:rPr>
                            <m:t>2 </m:t>
                          </m:r>
                          <m:r>
                            <a:rPr lang="en-US" i="1">
                              <a:latin typeface="Cambria Math"/>
                            </a:rPr>
                            <m:t>𝐴</m:t>
                          </m:r>
                        </m:e>
                        <m:sup>
                          <m:r>
                            <a:rPr lang="en-US" i="1">
                              <a:latin typeface="Cambria Math"/>
                            </a:rPr>
                            <m:t>2</m:t>
                          </m:r>
                        </m:sup>
                      </m:sSup>
                      <m:nary>
                        <m:naryPr>
                          <m:limLoc m:val="subSup"/>
                          <m:ctrlPr>
                            <a:rPr lang="en-US" i="1">
                              <a:latin typeface="Cambria Math"/>
                            </a:rPr>
                          </m:ctrlPr>
                        </m:naryPr>
                        <m:sub>
                          <m:r>
                            <a:rPr lang="en-US" i="1">
                              <a:latin typeface="Cambria Math"/>
                            </a:rPr>
                            <m:t>0</m:t>
                          </m:r>
                        </m:sub>
                        <m:sup>
                          <m:r>
                            <a:rPr lang="en-US" i="1">
                              <a:latin typeface="Cambria Math"/>
                            </a:rPr>
                            <m:t>∞</m:t>
                          </m:r>
                        </m:sup>
                        <m:e>
                          <m:sSup>
                            <m:sSupPr>
                              <m:ctrlPr>
                                <a:rPr lang="en-US" i="1">
                                  <a:latin typeface="Cambria Math"/>
                                </a:rPr>
                              </m:ctrlPr>
                            </m:sSupPr>
                            <m:e>
                              <m:r>
                                <a:rPr lang="en-US" i="1">
                                  <a:latin typeface="Cambria Math"/>
                                </a:rPr>
                                <m:t>𝑥</m:t>
                              </m:r>
                            </m:e>
                            <m:sup>
                              <m:r>
                                <a:rPr lang="en-US" i="1">
                                  <a:latin typeface="Cambria Math"/>
                                </a:rPr>
                                <m:t>2</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sup>
                          </m:sSup>
                          <m:r>
                            <a:rPr lang="en-US" i="1">
                              <a:latin typeface="Cambria Math"/>
                            </a:rPr>
                            <m:t>𝑑𝑥</m:t>
                          </m:r>
                          <m:r>
                            <a:rPr lang="en-US" i="1">
                              <a:latin typeface="Cambria Math"/>
                            </a:rPr>
                            <m:t>=1</m:t>
                          </m:r>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838200" y="3119939"/>
                <a:ext cx="6019800" cy="69006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600200" y="4419600"/>
                <a:ext cx="4572000" cy="158254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2 </m:t>
                          </m:r>
                          <m:r>
                            <a:rPr lang="en-US" i="1">
                              <a:latin typeface="Cambria Math"/>
                            </a:rPr>
                            <m:t>𝐴</m:t>
                          </m:r>
                        </m:e>
                        <m:sup>
                          <m:r>
                            <a:rPr lang="en-US" i="1">
                              <a:latin typeface="Cambria Math"/>
                            </a:rPr>
                            <m:t>2</m:t>
                          </m:r>
                        </m:sup>
                      </m:sSup>
                      <m:d>
                        <m:dPr>
                          <m:begChr m:val="["/>
                          <m:endChr m:val="]"/>
                          <m:ctrlPr>
                            <a:rPr lang="en-US" i="1">
                              <a:latin typeface="Cambria Math"/>
                            </a:rPr>
                          </m:ctrlPr>
                        </m:dPr>
                        <m:e>
                          <m:f>
                            <m:fPr>
                              <m:ctrlPr>
                                <a:rPr lang="en-US" i="1">
                                  <a:latin typeface="Cambria Math"/>
                                </a:rPr>
                              </m:ctrlPr>
                            </m:fPr>
                            <m:num>
                              <m:rad>
                                <m:radPr>
                                  <m:degHide m:val="on"/>
                                  <m:ctrlPr>
                                    <a:rPr lang="en-US" i="1">
                                      <a:latin typeface="Cambria Math"/>
                                    </a:rPr>
                                  </m:ctrlPr>
                                </m:radPr>
                                <m:deg/>
                                <m:e>
                                  <m:r>
                                    <a:rPr lang="en-US" i="1">
                                      <a:latin typeface="Cambria Math"/>
                                    </a:rPr>
                                    <m:t>𝜋</m:t>
                                  </m:r>
                                </m:e>
                              </m:rad>
                            </m:num>
                            <m:den>
                              <m:r>
                                <a:rPr lang="en-US" i="1">
                                  <a:latin typeface="Cambria Math"/>
                                </a:rPr>
                                <m:t>4</m:t>
                              </m:r>
                            </m:den>
                          </m:f>
                        </m:e>
                      </m:d>
                      <m:r>
                        <a:rPr lang="en-US" i="1">
                          <a:latin typeface="Cambria Math"/>
                        </a:rPr>
                        <m:t>=1</m:t>
                      </m:r>
                    </m:oMath>
                  </m:oMathPara>
                </a14:m>
                <a:endParaRPr lang="en-US" dirty="0" smtClean="0"/>
              </a:p>
              <a:p>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4</m:t>
                              </m:r>
                            </m:num>
                            <m:den>
                              <m:r>
                                <a:rPr lang="en-US" i="1">
                                  <a:latin typeface="Cambria Math"/>
                                </a:rPr>
                                <m:t>𝜋</m:t>
                              </m:r>
                            </m:den>
                          </m:f>
                          <m:r>
                            <a:rPr lang="en-US" i="1">
                              <a:latin typeface="Cambria Math"/>
                            </a:rPr>
                            <m:t>)</m:t>
                          </m:r>
                        </m:e>
                        <m:sup>
                          <m:r>
                            <a:rPr lang="en-US" i="1">
                              <a:latin typeface="Cambria Math"/>
                            </a:rPr>
                            <m:t>1/4</m:t>
                          </m:r>
                        </m:sup>
                      </m:s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600200" y="4419600"/>
                <a:ext cx="4572000" cy="1582549"/>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84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6200" y="152400"/>
                <a:ext cx="8839200" cy="652551"/>
              </a:xfrm>
              <a:prstGeom prst="rect">
                <a:avLst/>
              </a:prstGeom>
            </p:spPr>
            <p:txBody>
              <a:bodyPr wrap="square">
                <a:spAutoFit/>
              </a:bodyPr>
              <a:lstStyle/>
              <a:p>
                <a:r>
                  <a:rPr lang="en-US" dirty="0"/>
                  <a:t>3. The wave function of a certain particle is</a:t>
                </a:r>
                <a14:m>
                  <m:oMath xmlns:m="http://schemas.openxmlformats.org/officeDocument/2006/math">
                    <m:r>
                      <a:rPr lang="en-US" i="1">
                        <a:latin typeface="Cambria Math"/>
                      </a:rPr>
                      <m:t> ѱ=</m:t>
                    </m:r>
                    <m:r>
                      <a:rPr lang="en-US" i="1">
                        <a:latin typeface="Cambria Math"/>
                      </a:rPr>
                      <m:t>𝐴</m:t>
                    </m:r>
                    <m:func>
                      <m:funcPr>
                        <m:ctrlPr>
                          <a:rPr lang="en-US" i="1">
                            <a:latin typeface="Cambria Math"/>
                          </a:rPr>
                        </m:ctrlPr>
                      </m:funcPr>
                      <m:fName>
                        <m:sSup>
                          <m:sSupPr>
                            <m:ctrlPr>
                              <a:rPr lang="en-US" i="1">
                                <a:latin typeface="Cambria Math"/>
                              </a:rPr>
                            </m:ctrlPr>
                          </m:sSupPr>
                          <m:e>
                            <m:r>
                              <m:rPr>
                                <m:sty m:val="p"/>
                              </m:rPr>
                              <a:rPr lang="en-US">
                                <a:latin typeface="Cambria Math"/>
                              </a:rPr>
                              <m:t>cos</m:t>
                            </m:r>
                          </m:e>
                          <m:sup>
                            <m:r>
                              <a:rPr lang="en-US" i="1">
                                <a:latin typeface="Cambria Math"/>
                              </a:rPr>
                              <m:t>2</m:t>
                            </m:r>
                          </m:sup>
                        </m:sSup>
                      </m:fName>
                      <m:e>
                        <m:r>
                          <a:rPr lang="en-US" i="1">
                            <a:latin typeface="Cambria Math"/>
                          </a:rPr>
                          <m:t>𝑥</m:t>
                        </m:r>
                        <m:r>
                          <a:rPr lang="en-US" i="1">
                            <a:latin typeface="Cambria Math"/>
                          </a:rPr>
                          <m:t> </m:t>
                        </m:r>
                      </m:e>
                    </m:func>
                    <m:r>
                      <a:rPr lang="en-US" i="1">
                        <a:latin typeface="Cambria Math"/>
                      </a:rPr>
                      <m:t>𝑓𝑜𝑟</m:t>
                    </m:r>
                    <m:r>
                      <a:rPr lang="en-US" i="1">
                        <a:latin typeface="Cambria Math"/>
                      </a:rPr>
                      <m:t>−</m:t>
                    </m:r>
                    <m:r>
                      <a:rPr lang="en-US" i="1">
                        <a:latin typeface="Cambria Math"/>
                      </a:rPr>
                      <m:t>𝜋</m:t>
                    </m:r>
                    <m:r>
                      <a:rPr lang="en-US" i="1">
                        <a:latin typeface="Cambria Math"/>
                      </a:rPr>
                      <m:t>/2&lt;</m:t>
                    </m:r>
                    <m:r>
                      <a:rPr lang="en-US" i="1">
                        <a:latin typeface="Cambria Math"/>
                      </a:rPr>
                      <m:t>𝑥</m:t>
                    </m:r>
                    <m:r>
                      <a:rPr lang="en-US" i="1">
                        <a:latin typeface="Cambria Math"/>
                      </a:rPr>
                      <m:t>&lt;=</m:t>
                    </m:r>
                    <m:r>
                      <a:rPr lang="en-US" b="1" i="1">
                        <a:latin typeface="Cambria Math"/>
                      </a:rPr>
                      <m:t>𝞹</m:t>
                    </m:r>
                    <m:r>
                      <a:rPr lang="en-US" b="1" i="1">
                        <a:latin typeface="Cambria Math"/>
                      </a:rPr>
                      <m:t>/</m:t>
                    </m:r>
                    <m:r>
                      <a:rPr lang="en-US" b="1" i="1">
                        <a:latin typeface="Cambria Math"/>
                      </a:rPr>
                      <m:t>𝟐</m:t>
                    </m:r>
                  </m:oMath>
                </a14:m>
                <a:r>
                  <a:rPr lang="en-US" dirty="0"/>
                  <a:t>. (a) Find the value of A. (b) Find the probability that the particle be found between x = 0 and x = 𝞹/4.</a:t>
                </a:r>
              </a:p>
            </p:txBody>
          </p:sp>
        </mc:Choice>
        <mc:Fallback xmlns="">
          <p:sp>
            <p:nvSpPr>
              <p:cNvPr id="2" name="Rectangle 1"/>
              <p:cNvSpPr>
                <a:spLocks noRot="1" noChangeAspect="1" noMove="1" noResize="1" noEditPoints="1" noAdjustHandles="1" noChangeArrowheads="1" noChangeShapeType="1" noTextEdit="1"/>
              </p:cNvSpPr>
              <p:nvPr/>
            </p:nvSpPr>
            <p:spPr>
              <a:xfrm>
                <a:off x="76200" y="152400"/>
                <a:ext cx="8839200" cy="652551"/>
              </a:xfrm>
              <a:prstGeom prst="rect">
                <a:avLst/>
              </a:prstGeom>
              <a:blipFill rotWithShape="1">
                <a:blip r:embed="rId2"/>
                <a:stretch>
                  <a:fillRect l="-621" t="-3738" b="-14019"/>
                </a:stretch>
              </a:blipFill>
            </p:spPr>
            <p:txBody>
              <a:bodyPr/>
              <a:lstStyle/>
              <a:p>
                <a:r>
                  <a:rPr lang="en-US">
                    <a:noFill/>
                  </a:rPr>
                  <a:t> </a:t>
                </a:r>
              </a:p>
            </p:txBody>
          </p:sp>
        </mc:Fallback>
      </mc:AlternateContent>
      <p:sp>
        <p:nvSpPr>
          <p:cNvPr id="3" name="Rectangle 2"/>
          <p:cNvSpPr/>
          <p:nvPr/>
        </p:nvSpPr>
        <p:spPr>
          <a:xfrm>
            <a:off x="304800" y="1295400"/>
            <a:ext cx="960519" cy="369332"/>
          </a:xfrm>
          <a:prstGeom prst="rect">
            <a:avLst/>
          </a:prstGeom>
        </p:spPr>
        <p:txBody>
          <a:bodyPr wrap="none">
            <a:spAutoFit/>
          </a:bodyPr>
          <a:lstStyle/>
          <a:p>
            <a:r>
              <a:rPr lang="en-US" dirty="0"/>
              <a:t>Solution</a:t>
            </a:r>
          </a:p>
        </p:txBody>
      </p:sp>
      <mc:AlternateContent xmlns:mc="http://schemas.openxmlformats.org/markup-compatibility/2006" xmlns:a14="http://schemas.microsoft.com/office/drawing/2010/main">
        <mc:Choice Requires="a14">
          <p:sp>
            <p:nvSpPr>
              <p:cNvPr id="4" name="Rectangle 3"/>
              <p:cNvSpPr/>
              <p:nvPr/>
            </p:nvSpPr>
            <p:spPr>
              <a:xfrm>
                <a:off x="798914" y="1752600"/>
                <a:ext cx="3371500" cy="759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r>
                            <a:rPr lang="en-US" i="1">
                              <a:latin typeface="Cambria Math"/>
                            </a:rPr>
                            <m:t>𝜋</m:t>
                          </m:r>
                          <m:r>
                            <a:rPr lang="en-US" i="1">
                              <a:latin typeface="Cambria Math"/>
                            </a:rPr>
                            <m:t>/2</m:t>
                          </m:r>
                        </m:sub>
                        <m:sup>
                          <m:r>
                            <a:rPr lang="en-US" i="1">
                              <a:latin typeface="Cambria Math"/>
                            </a:rPr>
                            <m:t>𝜋</m:t>
                          </m:r>
                          <m:r>
                            <a:rPr lang="en-US" i="1">
                              <a:latin typeface="Cambria Math"/>
                            </a:rPr>
                            <m:t>/2</m:t>
                          </m:r>
                        </m:sup>
                        <m:e>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ѱ</m:t>
                          </m:r>
                        </m:e>
                      </m:nary>
                      <m:r>
                        <a:rPr lang="en-US" i="1">
                          <a:latin typeface="Cambria Math"/>
                        </a:rPr>
                        <m:t>𝑑𝑥</m:t>
                      </m:r>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2</m:t>
                          </m:r>
                        </m:sup>
                      </m:sSup>
                      <m:nary>
                        <m:naryPr>
                          <m:limLoc m:val="subSup"/>
                          <m:ctrlPr>
                            <a:rPr lang="en-US" i="1">
                              <a:latin typeface="Cambria Math"/>
                            </a:rPr>
                          </m:ctrlPr>
                        </m:naryPr>
                        <m:sub>
                          <m:r>
                            <a:rPr lang="en-US" i="1">
                              <a:latin typeface="Cambria Math"/>
                            </a:rPr>
                            <m:t>−</m:t>
                          </m:r>
                          <m:r>
                            <a:rPr lang="en-US" i="1">
                              <a:latin typeface="Cambria Math"/>
                            </a:rPr>
                            <m:t>𝜋</m:t>
                          </m:r>
                          <m:r>
                            <a:rPr lang="en-US" i="1">
                              <a:latin typeface="Cambria Math"/>
                            </a:rPr>
                            <m:t>/2</m:t>
                          </m:r>
                        </m:sub>
                        <m:sup>
                          <m:r>
                            <a:rPr lang="en-US" i="1">
                              <a:latin typeface="Cambria Math"/>
                            </a:rPr>
                            <m:t>𝜋</m:t>
                          </m:r>
                          <m:r>
                            <a:rPr lang="en-US" i="1">
                              <a:latin typeface="Cambria Math"/>
                            </a:rPr>
                            <m:t>/2</m:t>
                          </m:r>
                        </m:sup>
                        <m:e>
                          <m:sSup>
                            <m:sSupPr>
                              <m:ctrlPr>
                                <a:rPr lang="en-US" i="1">
                                  <a:latin typeface="Cambria Math"/>
                                </a:rPr>
                              </m:ctrlPr>
                            </m:sSupPr>
                            <m:e>
                              <m:r>
                                <a:rPr lang="en-US" i="1">
                                  <a:latin typeface="Cambria Math"/>
                                </a:rPr>
                                <m:t>𝑐𝑜𝑠</m:t>
                              </m:r>
                            </m:e>
                            <m:sup>
                              <m:r>
                                <a:rPr lang="en-US" i="1">
                                  <a:latin typeface="Cambria Math"/>
                                </a:rPr>
                                <m:t>4</m:t>
                              </m:r>
                            </m:sup>
                          </m:sSup>
                          <m:r>
                            <a:rPr lang="en-US" i="1">
                              <a:latin typeface="Cambria Math"/>
                            </a:rPr>
                            <m:t>𝑥𝑑𝑥</m:t>
                          </m:r>
                        </m:e>
                      </m:nary>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98914" y="1752600"/>
                <a:ext cx="3371500" cy="75995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90600" y="2743200"/>
                <a:ext cx="5785879" cy="759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𝐴</m:t>
                          </m:r>
                        </m:e>
                        <m:sup>
                          <m:r>
                            <a:rPr lang="en-US" i="1">
                              <a:latin typeface="Cambria Math"/>
                            </a:rPr>
                            <m:t>2</m:t>
                          </m:r>
                        </m:sup>
                      </m:sSup>
                      <m:r>
                        <a:rPr lang="en-US" i="1">
                          <a:latin typeface="Cambria Math"/>
                        </a:rPr>
                        <m:t>[</m:t>
                      </m:r>
                      <m:f>
                        <m:fPr>
                          <m:ctrlPr>
                            <a:rPr lang="en-US" i="1">
                              <a:latin typeface="Cambria Math"/>
                            </a:rPr>
                          </m:ctrlPr>
                        </m:fPr>
                        <m:num>
                          <m:r>
                            <a:rPr lang="en-US" i="1">
                              <a:latin typeface="Cambria Math"/>
                            </a:rPr>
                            <m:t>3</m:t>
                          </m:r>
                        </m:num>
                        <m:den>
                          <m:r>
                            <a:rPr lang="en-US" i="1">
                              <a:latin typeface="Cambria Math"/>
                            </a:rPr>
                            <m:t>8</m:t>
                          </m:r>
                        </m:den>
                      </m:f>
                      <m:nary>
                        <m:naryPr>
                          <m:limLoc m:val="subSup"/>
                          <m:ctrlPr>
                            <a:rPr lang="en-US" i="1">
                              <a:latin typeface="Cambria Math"/>
                            </a:rPr>
                          </m:ctrlPr>
                        </m:naryPr>
                        <m:sub>
                          <m:r>
                            <a:rPr lang="en-US" i="1">
                              <a:latin typeface="Cambria Math"/>
                            </a:rPr>
                            <m:t>−</m:t>
                          </m:r>
                          <m:r>
                            <a:rPr lang="en-US" i="1">
                              <a:latin typeface="Cambria Math"/>
                            </a:rPr>
                            <m:t>𝜋</m:t>
                          </m:r>
                          <m:r>
                            <a:rPr lang="en-US" i="1">
                              <a:latin typeface="Cambria Math"/>
                            </a:rPr>
                            <m:t>/2</m:t>
                          </m:r>
                        </m:sub>
                        <m:sup>
                          <m:r>
                            <a:rPr lang="en-US" i="1">
                              <a:latin typeface="Cambria Math"/>
                            </a:rPr>
                            <m:t>𝜋</m:t>
                          </m:r>
                          <m:r>
                            <a:rPr lang="en-US" i="1">
                              <a:latin typeface="Cambria Math"/>
                            </a:rPr>
                            <m:t>/2</m:t>
                          </m:r>
                        </m:sup>
                        <m:e>
                          <m:r>
                            <a:rPr lang="en-US" i="1">
                              <a:latin typeface="Cambria Math"/>
                            </a:rPr>
                            <m:t>𝑑𝑥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e>
                      </m:nary>
                      <m:nary>
                        <m:naryPr>
                          <m:limLoc m:val="subSup"/>
                          <m:ctrlPr>
                            <a:rPr lang="en-US" i="1">
                              <a:latin typeface="Cambria Math"/>
                            </a:rPr>
                          </m:ctrlPr>
                        </m:naryPr>
                        <m:sub>
                          <m:r>
                            <a:rPr lang="en-US" i="1">
                              <a:latin typeface="Cambria Math"/>
                            </a:rPr>
                            <m:t>−</m:t>
                          </m:r>
                          <m:r>
                            <a:rPr lang="en-US" i="1">
                              <a:latin typeface="Cambria Math"/>
                            </a:rPr>
                            <m:t>𝜋</m:t>
                          </m:r>
                          <m:r>
                            <a:rPr lang="en-US" i="1">
                              <a:latin typeface="Cambria Math"/>
                            </a:rPr>
                            <m:t>/2</m:t>
                          </m:r>
                        </m:sub>
                        <m:sup>
                          <m:r>
                            <a:rPr lang="en-US" i="1">
                              <a:latin typeface="Cambria Math"/>
                            </a:rPr>
                            <m:t>𝜋</m:t>
                          </m:r>
                          <m:r>
                            <a:rPr lang="en-US" i="1">
                              <a:latin typeface="Cambria Math"/>
                            </a:rPr>
                            <m:t>/2</m:t>
                          </m:r>
                        </m:sup>
                        <m:e>
                          <m:func>
                            <m:funcPr>
                              <m:ctrlPr>
                                <a:rPr lang="en-US" i="1">
                                  <a:latin typeface="Cambria Math"/>
                                </a:rPr>
                              </m:ctrlPr>
                            </m:funcPr>
                            <m:fName>
                              <m:r>
                                <m:rPr>
                                  <m:sty m:val="p"/>
                                </m:rPr>
                                <a:rPr lang="en-US">
                                  <a:latin typeface="Cambria Math"/>
                                </a:rPr>
                                <m:t>cos</m:t>
                              </m:r>
                            </m:fName>
                            <m:e>
                              <m:r>
                                <a:rPr lang="en-US" i="1">
                                  <a:latin typeface="Cambria Math"/>
                                </a:rPr>
                                <m:t>2</m:t>
                              </m:r>
                            </m:e>
                          </m:func>
                          <m:r>
                            <a:rPr lang="en-US" i="1">
                              <a:latin typeface="Cambria Math"/>
                            </a:rPr>
                            <m:t>𝑥𝑑𝑥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8</m:t>
                              </m:r>
                            </m:den>
                          </m:f>
                        </m:e>
                      </m:nary>
                      <m:nary>
                        <m:naryPr>
                          <m:limLoc m:val="subSup"/>
                          <m:ctrlPr>
                            <a:rPr lang="en-US" i="1">
                              <a:latin typeface="Cambria Math"/>
                            </a:rPr>
                          </m:ctrlPr>
                        </m:naryPr>
                        <m:sub>
                          <m:r>
                            <a:rPr lang="en-US" i="1">
                              <a:latin typeface="Cambria Math"/>
                            </a:rPr>
                            <m:t>−</m:t>
                          </m:r>
                          <m:r>
                            <a:rPr lang="en-US" i="1">
                              <a:latin typeface="Cambria Math"/>
                            </a:rPr>
                            <m:t>𝜋</m:t>
                          </m:r>
                          <m:r>
                            <a:rPr lang="en-US" i="1">
                              <a:latin typeface="Cambria Math"/>
                            </a:rPr>
                            <m:t>/2</m:t>
                          </m:r>
                        </m:sub>
                        <m:sup>
                          <m:r>
                            <a:rPr lang="en-US" i="1">
                              <a:latin typeface="Cambria Math"/>
                            </a:rPr>
                            <m:t>𝜋</m:t>
                          </m:r>
                          <m:r>
                            <a:rPr lang="en-US" i="1">
                              <a:latin typeface="Cambria Math"/>
                            </a:rPr>
                            <m:t>/2</m:t>
                          </m:r>
                        </m:sup>
                        <m:e>
                          <m:func>
                            <m:funcPr>
                              <m:ctrlPr>
                                <a:rPr lang="en-US" i="1">
                                  <a:latin typeface="Cambria Math"/>
                                </a:rPr>
                              </m:ctrlPr>
                            </m:funcPr>
                            <m:fName>
                              <m:r>
                                <m:rPr>
                                  <m:sty m:val="p"/>
                                </m:rPr>
                                <a:rPr lang="en-US">
                                  <a:latin typeface="Cambria Math"/>
                                </a:rPr>
                                <m:t>cos</m:t>
                              </m:r>
                            </m:fName>
                            <m:e>
                              <m:r>
                                <a:rPr lang="en-US" i="1">
                                  <a:latin typeface="Cambria Math"/>
                                </a:rPr>
                                <m:t>4</m:t>
                              </m:r>
                            </m:e>
                          </m:func>
                          <m:r>
                            <a:rPr lang="en-US" i="1">
                              <a:latin typeface="Cambria Math"/>
                            </a:rPr>
                            <m:t>𝑥𝑑𝑥</m:t>
                          </m:r>
                          <m:r>
                            <a:rPr lang="en-US" i="1">
                              <a:latin typeface="Cambria Math"/>
                            </a:rPr>
                            <m:t>]=1</m:t>
                          </m:r>
                        </m:e>
                      </m:nary>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90600" y="2743200"/>
                <a:ext cx="5785879" cy="759952"/>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1265319" y="3886200"/>
            <a:ext cx="1387175" cy="369332"/>
          </a:xfrm>
          <a:prstGeom prst="rect">
            <a:avLst/>
          </a:prstGeom>
        </p:spPr>
        <p:txBody>
          <a:bodyPr wrap="none">
            <a:spAutoFit/>
          </a:bodyPr>
          <a:lstStyle/>
          <a:p>
            <a:r>
              <a:rPr lang="en-US" dirty="0"/>
              <a:t>The integrals</a:t>
            </a:r>
          </a:p>
        </p:txBody>
      </p:sp>
      <mc:AlternateContent xmlns:mc="http://schemas.openxmlformats.org/markup-compatibility/2006" xmlns:a14="http://schemas.microsoft.com/office/drawing/2010/main">
        <mc:Choice Requires="a14">
          <p:sp>
            <p:nvSpPr>
              <p:cNvPr id="7" name="Rectangle 6"/>
              <p:cNvSpPr/>
              <p:nvPr/>
            </p:nvSpPr>
            <p:spPr>
              <a:xfrm>
                <a:off x="1108194" y="4231429"/>
                <a:ext cx="6899902" cy="10263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r>
                            <a:rPr lang="en-US" i="1">
                              <a:latin typeface="Cambria Math"/>
                            </a:rPr>
                            <m:t>𝜋</m:t>
                          </m:r>
                          <m:r>
                            <a:rPr lang="en-US" i="1">
                              <a:latin typeface="Cambria Math"/>
                            </a:rPr>
                            <m:t>/2</m:t>
                          </m:r>
                        </m:sub>
                        <m:sup>
                          <m:r>
                            <a:rPr lang="en-US" i="1">
                              <a:latin typeface="Cambria Math"/>
                            </a:rPr>
                            <m:t>𝜋</m:t>
                          </m:r>
                          <m:r>
                            <a:rPr lang="en-US" i="1">
                              <a:latin typeface="Cambria Math"/>
                            </a:rPr>
                            <m:t>/2</m:t>
                          </m:r>
                        </m:sup>
                        <m:e>
                          <m:func>
                            <m:funcPr>
                              <m:ctrlPr>
                                <a:rPr lang="en-US" i="1">
                                  <a:latin typeface="Cambria Math"/>
                                </a:rPr>
                              </m:ctrlPr>
                            </m:funcPr>
                            <m:fName>
                              <m:r>
                                <m:rPr>
                                  <m:sty m:val="p"/>
                                </m:rPr>
                                <a:rPr lang="en-US">
                                  <a:latin typeface="Cambria Math"/>
                                </a:rPr>
                                <m:t>cos</m:t>
                              </m:r>
                            </m:fName>
                            <m:e>
                              <m:r>
                                <a:rPr lang="en-US" i="1">
                                  <a:latin typeface="Cambria Math"/>
                                </a:rPr>
                                <m:t>2</m:t>
                              </m:r>
                            </m:e>
                          </m:func>
                          <m:r>
                            <a:rPr lang="en-US" i="1">
                              <a:latin typeface="Cambria Math"/>
                            </a:rPr>
                            <m:t>𝑥𝑑𝑥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func>
                            <m:funcPr>
                              <m:ctrlPr>
                                <a:rPr lang="en-US" i="1">
                                  <a:latin typeface="Cambria Math"/>
                                </a:rPr>
                              </m:ctrlPr>
                            </m:funcPr>
                            <m:fName>
                              <m:r>
                                <m:rPr>
                                  <m:sty m:val="p"/>
                                </m:rPr>
                                <a:rPr lang="en-US">
                                  <a:latin typeface="Cambria Math"/>
                                </a:rPr>
                                <m:t>sin</m:t>
                              </m:r>
                            </m:fName>
                            <m:e>
                              <m:r>
                                <a:rPr lang="en-US" i="1">
                                  <a:latin typeface="Cambria Math"/>
                                </a:rPr>
                                <m:t>2</m:t>
                              </m:r>
                              <m:r>
                                <a:rPr lang="en-US" i="1">
                                  <a:latin typeface="Cambria Math"/>
                                </a:rPr>
                                <m:t>𝑥</m:t>
                              </m:r>
                            </m:e>
                          </m:func>
                        </m:e>
                      </m:nary>
                      <m:m>
                        <m:mPr>
                          <m:mcs>
                            <m:mc>
                              <m:mcPr>
                                <m:count m:val="1"/>
                                <m:mcJc m:val="center"/>
                              </m:mcPr>
                            </m:mc>
                          </m:mcs>
                          <m:ctrlPr>
                            <a:rPr lang="en-US" i="1">
                              <a:latin typeface="Cambria Math"/>
                            </a:rPr>
                          </m:ctrlPr>
                        </m:mPr>
                        <m:mr>
                          <m:e>
                            <m:r>
                              <a:rPr lang="en-US" i="1">
                                <a:latin typeface="Cambria Math"/>
                              </a:rPr>
                              <m:t>𝜋</m:t>
                            </m:r>
                            <m:r>
                              <a:rPr lang="en-US" i="1">
                                <a:latin typeface="Cambria Math"/>
                              </a:rPr>
                              <m:t>/2</m:t>
                            </m:r>
                          </m:e>
                        </m:mr>
                        <m:mr>
                          <m:e>
                            <m:r>
                              <a:rPr lang="en-US" i="1">
                                <a:latin typeface="Cambria Math"/>
                              </a:rPr>
                              <m:t>⃒</m:t>
                            </m:r>
                          </m:e>
                        </m:mr>
                        <m:mr>
                          <m:e>
                            <m:r>
                              <a:rPr lang="en-US" i="1">
                                <a:latin typeface="Cambria Math"/>
                              </a:rPr>
                              <m:t>−</m:t>
                            </m:r>
                            <m:r>
                              <a:rPr lang="en-US" i="1">
                                <a:latin typeface="Cambria Math"/>
                              </a:rPr>
                              <m:t>𝜋</m:t>
                            </m:r>
                            <m:r>
                              <a:rPr lang="en-US" i="1">
                                <a:latin typeface="Cambria Math"/>
                              </a:rPr>
                              <m:t>/2</m:t>
                            </m:r>
                          </m:e>
                        </m:mr>
                      </m:m>
                      <m:r>
                        <a:rPr lang="en-US" i="1">
                          <a:latin typeface="Cambria Math"/>
                        </a:rPr>
                        <m:t>𝑎𝑛𝑑</m:t>
                      </m:r>
                      <m:nary>
                        <m:naryPr>
                          <m:limLoc m:val="subSup"/>
                          <m:ctrlPr>
                            <a:rPr lang="en-US" i="1">
                              <a:latin typeface="Cambria Math"/>
                            </a:rPr>
                          </m:ctrlPr>
                        </m:naryPr>
                        <m:sub>
                          <m:r>
                            <a:rPr lang="en-US" i="1">
                              <a:latin typeface="Cambria Math"/>
                            </a:rPr>
                            <m:t>−</m:t>
                          </m:r>
                          <m:r>
                            <a:rPr lang="en-US" i="1">
                              <a:latin typeface="Cambria Math"/>
                            </a:rPr>
                            <m:t>𝜋</m:t>
                          </m:r>
                          <m:r>
                            <a:rPr lang="en-US" i="1">
                              <a:latin typeface="Cambria Math"/>
                            </a:rPr>
                            <m:t>/2</m:t>
                          </m:r>
                        </m:sub>
                        <m:sup>
                          <m:r>
                            <a:rPr lang="en-US" i="1">
                              <a:latin typeface="Cambria Math"/>
                            </a:rPr>
                            <m:t>𝜋</m:t>
                          </m:r>
                          <m:r>
                            <a:rPr lang="en-US" i="1">
                              <a:latin typeface="Cambria Math"/>
                            </a:rPr>
                            <m:t>/2</m:t>
                          </m:r>
                        </m:sup>
                        <m:e>
                          <m:func>
                            <m:funcPr>
                              <m:ctrlPr>
                                <a:rPr lang="en-US" i="1">
                                  <a:latin typeface="Cambria Math"/>
                                </a:rPr>
                              </m:ctrlPr>
                            </m:funcPr>
                            <m:fName>
                              <m:r>
                                <m:rPr>
                                  <m:sty m:val="p"/>
                                </m:rPr>
                                <a:rPr lang="en-US">
                                  <a:latin typeface="Cambria Math"/>
                                </a:rPr>
                                <m:t>cos</m:t>
                              </m:r>
                            </m:fName>
                            <m:e>
                              <m:r>
                                <a:rPr lang="en-US" i="1">
                                  <a:latin typeface="Cambria Math"/>
                                </a:rPr>
                                <m:t>4</m:t>
                              </m:r>
                            </m:e>
                          </m:func>
                          <m:r>
                            <a:rPr lang="en-US" i="1">
                              <a:latin typeface="Cambria Math"/>
                            </a:rPr>
                            <m:t>𝑥𝑑𝑥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den>
                          </m:f>
                          <m:func>
                            <m:funcPr>
                              <m:ctrlPr>
                                <a:rPr lang="en-US" i="1">
                                  <a:latin typeface="Cambria Math"/>
                                </a:rPr>
                              </m:ctrlPr>
                            </m:funcPr>
                            <m:fName>
                              <m:r>
                                <m:rPr>
                                  <m:sty m:val="p"/>
                                </m:rPr>
                                <a:rPr lang="en-US">
                                  <a:latin typeface="Cambria Math"/>
                                </a:rPr>
                                <m:t>sin</m:t>
                              </m:r>
                            </m:fName>
                            <m:e>
                              <m:r>
                                <a:rPr lang="en-US" i="1">
                                  <a:latin typeface="Cambria Math"/>
                                </a:rPr>
                                <m:t>4</m:t>
                              </m:r>
                              <m:r>
                                <a:rPr lang="en-US" i="1">
                                  <a:latin typeface="Cambria Math"/>
                                </a:rPr>
                                <m:t>𝑥</m:t>
                              </m:r>
                            </m:e>
                          </m:func>
                        </m:e>
                      </m:nary>
                      <m:m>
                        <m:mPr>
                          <m:mcs>
                            <m:mc>
                              <m:mcPr>
                                <m:count m:val="1"/>
                                <m:mcJc m:val="center"/>
                              </m:mcPr>
                            </m:mc>
                          </m:mcs>
                          <m:ctrlPr>
                            <a:rPr lang="en-US" i="1">
                              <a:latin typeface="Cambria Math"/>
                            </a:rPr>
                          </m:ctrlPr>
                        </m:mPr>
                        <m:mr>
                          <m:e>
                            <m:r>
                              <a:rPr lang="en-US" i="1">
                                <a:latin typeface="Cambria Math"/>
                              </a:rPr>
                              <m:t>𝜋</m:t>
                            </m:r>
                            <m:r>
                              <a:rPr lang="en-US" i="1">
                                <a:latin typeface="Cambria Math"/>
                              </a:rPr>
                              <m:t>/2</m:t>
                            </m:r>
                          </m:e>
                        </m:mr>
                        <m:mr>
                          <m:e>
                            <m:r>
                              <a:rPr lang="en-US" i="1">
                                <a:latin typeface="Cambria Math"/>
                              </a:rPr>
                              <m:t>⃒</m:t>
                            </m:r>
                          </m:e>
                        </m:mr>
                        <m:mr>
                          <m:e>
                            <m:r>
                              <a:rPr lang="en-US" i="1">
                                <a:latin typeface="Cambria Math"/>
                              </a:rPr>
                              <m:t>−</m:t>
                            </m:r>
                            <m:r>
                              <a:rPr lang="en-US" i="1">
                                <a:latin typeface="Cambria Math"/>
                              </a:rPr>
                              <m:t>𝜋</m:t>
                            </m:r>
                            <m:r>
                              <a:rPr lang="en-US" i="1">
                                <a:latin typeface="Cambria Math"/>
                              </a:rPr>
                              <m:t>/2</m:t>
                            </m:r>
                          </m:e>
                        </m:mr>
                      </m:m>
                      <m:r>
                        <a:rPr lang="en-US" i="1">
                          <a:latin typeface="Cambria Math"/>
                        </a:rPr>
                        <m:t>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108194" y="4231429"/>
                <a:ext cx="6899902" cy="1026371"/>
              </a:xfrm>
              <a:prstGeom prst="rect">
                <a:avLst/>
              </a:prstGeom>
              <a:blipFill rotWithShape="1">
                <a:blip r:embed="rId5"/>
                <a:stretch>
                  <a:fillRect/>
                </a:stretch>
              </a:blipFill>
            </p:spPr>
            <p:txBody>
              <a:bodyPr/>
              <a:lstStyle/>
              <a:p>
                <a:r>
                  <a:rPr lang="en-US">
                    <a:noFill/>
                  </a:rPr>
                  <a:t> </a:t>
                </a:r>
              </a:p>
            </p:txBody>
          </p:sp>
        </mc:Fallback>
      </mc:AlternateContent>
      <p:sp>
        <p:nvSpPr>
          <p:cNvPr id="8" name="Rectangle 7"/>
          <p:cNvSpPr/>
          <p:nvPr/>
        </p:nvSpPr>
        <p:spPr>
          <a:xfrm>
            <a:off x="297704" y="5498068"/>
            <a:ext cx="7931896" cy="369332"/>
          </a:xfrm>
          <a:prstGeom prst="rect">
            <a:avLst/>
          </a:prstGeom>
        </p:spPr>
        <p:txBody>
          <a:bodyPr wrap="square">
            <a:spAutoFit/>
          </a:bodyPr>
          <a:lstStyle/>
          <a:p>
            <a:r>
              <a:rPr lang="en-US" dirty="0"/>
              <a:t>are seen to be vanish, and the normalization condition reduces to</a:t>
            </a:r>
          </a:p>
        </p:txBody>
      </p:sp>
      <mc:AlternateContent xmlns:mc="http://schemas.openxmlformats.org/markup-compatibility/2006" xmlns:a14="http://schemas.microsoft.com/office/drawing/2010/main">
        <mc:Choice Requires="a14">
          <p:sp>
            <p:nvSpPr>
              <p:cNvPr id="9" name="Rectangle 8"/>
              <p:cNvSpPr/>
              <p:nvPr/>
            </p:nvSpPr>
            <p:spPr>
              <a:xfrm>
                <a:off x="3200400" y="5867400"/>
                <a:ext cx="286693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1=</m:t>
                      </m:r>
                      <m:sSup>
                        <m:sSupPr>
                          <m:ctrlPr>
                            <a:rPr lang="en-US" i="1">
                              <a:latin typeface="Cambria Math"/>
                            </a:rPr>
                          </m:ctrlPr>
                        </m:sSupPr>
                        <m:e>
                          <m:r>
                            <a:rPr lang="en-US" i="1">
                              <a:latin typeface="Cambria Math"/>
                            </a:rPr>
                            <m:t>𝐴</m:t>
                          </m:r>
                        </m:e>
                        <m:sup>
                          <m:r>
                            <a:rPr lang="en-US" i="1">
                              <a:latin typeface="Cambria Math"/>
                            </a:rPr>
                            <m:t>2</m:t>
                          </m:r>
                        </m:sup>
                      </m:sSup>
                      <m:d>
                        <m:dPr>
                          <m:ctrlPr>
                            <a:rPr lang="en-US" i="1">
                              <a:latin typeface="Cambria Math"/>
                            </a:rPr>
                          </m:ctrlPr>
                        </m:dPr>
                        <m:e>
                          <m:f>
                            <m:fPr>
                              <m:ctrlPr>
                                <a:rPr lang="en-US" i="1">
                                  <a:latin typeface="Cambria Math"/>
                                </a:rPr>
                              </m:ctrlPr>
                            </m:fPr>
                            <m:num>
                              <m:r>
                                <a:rPr lang="en-US" i="1">
                                  <a:latin typeface="Cambria Math"/>
                                </a:rPr>
                                <m:t>3</m:t>
                              </m:r>
                            </m:num>
                            <m:den>
                              <m:r>
                                <a:rPr lang="en-US" i="1">
                                  <a:latin typeface="Cambria Math"/>
                                </a:rPr>
                                <m:t>8</m:t>
                              </m:r>
                            </m:den>
                          </m:f>
                        </m:e>
                      </m:d>
                      <m:r>
                        <a:rPr lang="en-US" i="1">
                          <a:latin typeface="Cambria Math"/>
                        </a:rPr>
                        <m:t>𝜋</m:t>
                      </m:r>
                      <m:r>
                        <a:rPr lang="en-US" i="1">
                          <a:latin typeface="Cambria Math"/>
                        </a:rPr>
                        <m:t>, </m:t>
                      </m:r>
                      <m:r>
                        <a:rPr lang="en-US" i="1">
                          <a:latin typeface="Cambria Math"/>
                        </a:rPr>
                        <m:t>𝑜𝑟</m:t>
                      </m:r>
                      <m:r>
                        <a:rPr lang="en-US" i="1">
                          <a:latin typeface="Cambria Math"/>
                        </a:rPr>
                        <m:t> </m:t>
                      </m:r>
                      <m:r>
                        <a:rPr lang="en-US" i="1">
                          <a:latin typeface="Cambria Math"/>
                        </a:rPr>
                        <m:t>𝐴</m:t>
                      </m:r>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8</m:t>
                              </m:r>
                            </m:num>
                            <m:den>
                              <m:r>
                                <a:rPr lang="en-US" i="1">
                                  <a:latin typeface="Cambria Math"/>
                                </a:rPr>
                                <m:t>3</m:t>
                              </m:r>
                              <m:r>
                                <a:rPr lang="en-US" i="1">
                                  <a:latin typeface="Cambria Math"/>
                                </a:rPr>
                                <m:t>𝜋</m:t>
                              </m:r>
                            </m:den>
                          </m:f>
                        </m:e>
                      </m:rad>
                      <m:r>
                        <a:rPr lang="en-US" i="1">
                          <a:latin typeface="Cambria Math"/>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200400" y="5867400"/>
                <a:ext cx="2866939" cy="910699"/>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470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6096000" cy="369332"/>
          </a:xfrm>
          <a:prstGeom prst="rect">
            <a:avLst/>
          </a:prstGeom>
        </p:spPr>
        <p:txBody>
          <a:bodyPr wrap="square">
            <a:spAutoFit/>
          </a:bodyPr>
          <a:lstStyle/>
          <a:p>
            <a:r>
              <a:rPr lang="en-US" dirty="0" smtClean="0"/>
              <a:t>(b)Evaluating </a:t>
            </a:r>
            <a:r>
              <a:rPr lang="en-US" dirty="0"/>
              <a:t>the same integral between the different limits,</a:t>
            </a:r>
          </a:p>
        </p:txBody>
      </p:sp>
      <mc:AlternateContent xmlns:mc="http://schemas.openxmlformats.org/markup-compatibility/2006" xmlns:a14="http://schemas.microsoft.com/office/drawing/2010/main">
        <mc:Choice Requires="a14">
          <p:sp>
            <p:nvSpPr>
              <p:cNvPr id="3" name="Rectangle 2"/>
              <p:cNvSpPr/>
              <p:nvPr/>
            </p:nvSpPr>
            <p:spPr>
              <a:xfrm>
                <a:off x="685800" y="1066800"/>
                <a:ext cx="6019800" cy="9796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0</m:t>
                          </m:r>
                        </m:sub>
                        <m:sup>
                          <m:r>
                            <a:rPr lang="en-US" i="1">
                              <a:latin typeface="Cambria Math"/>
                            </a:rPr>
                            <m:t>𝜋</m:t>
                          </m:r>
                          <m:r>
                            <a:rPr lang="en-US" i="1">
                              <a:latin typeface="Cambria Math"/>
                            </a:rPr>
                            <m:t>/4</m:t>
                          </m:r>
                        </m:sup>
                        <m:e>
                          <m:func>
                            <m:funcPr>
                              <m:ctrlPr>
                                <a:rPr lang="en-US" i="1">
                                  <a:latin typeface="Cambria Math"/>
                                </a:rPr>
                              </m:ctrlPr>
                            </m:funcPr>
                            <m:fName>
                              <m:sSup>
                                <m:sSupPr>
                                  <m:ctrlPr>
                                    <a:rPr lang="en-US" i="1">
                                      <a:latin typeface="Cambria Math"/>
                                    </a:rPr>
                                  </m:ctrlPr>
                                </m:sSupPr>
                                <m:e>
                                  <m:r>
                                    <m:rPr>
                                      <m:sty m:val="p"/>
                                    </m:rPr>
                                    <a:rPr lang="en-US">
                                      <a:latin typeface="Cambria Math"/>
                                    </a:rPr>
                                    <m:t>cos</m:t>
                                  </m:r>
                                </m:e>
                                <m:sup>
                                  <m:r>
                                    <a:rPr lang="en-US" i="1">
                                      <a:latin typeface="Cambria Math"/>
                                    </a:rPr>
                                    <m:t>4</m:t>
                                  </m:r>
                                </m:sup>
                              </m:sSup>
                            </m:fName>
                            <m:e>
                              <m:r>
                                <a:rPr lang="en-US" i="1">
                                  <a:latin typeface="Cambria Math"/>
                                </a:rPr>
                                <m:t>𝑥</m:t>
                              </m:r>
                            </m:e>
                          </m:func>
                          <m:r>
                            <a:rPr lang="en-US" i="1">
                              <a:latin typeface="Cambria Math"/>
                            </a:rPr>
                            <m:t>𝑑𝑥</m:t>
                          </m:r>
                          <m:r>
                            <a:rPr lang="en-US" i="1">
                              <a:latin typeface="Cambria Math"/>
                            </a:rPr>
                            <m:t>=[</m:t>
                          </m:r>
                          <m:f>
                            <m:fPr>
                              <m:ctrlPr>
                                <a:rPr lang="en-US" i="1">
                                  <a:latin typeface="Cambria Math"/>
                                </a:rPr>
                              </m:ctrlPr>
                            </m:fPr>
                            <m:num>
                              <m:r>
                                <a:rPr lang="en-US" i="1">
                                  <a:latin typeface="Cambria Math"/>
                                </a:rPr>
                                <m:t>3</m:t>
                              </m:r>
                            </m:num>
                            <m:den>
                              <m:r>
                                <a:rPr lang="en-US" i="1">
                                  <a:latin typeface="Cambria Math"/>
                                </a:rPr>
                                <m:t>8</m:t>
                              </m:r>
                            </m:den>
                          </m:f>
                          <m:r>
                            <a:rPr lang="en-US" i="1">
                              <a:latin typeface="Cambria Math"/>
                            </a:rPr>
                            <m:t>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den>
                          </m:f>
                          <m:func>
                            <m:funcPr>
                              <m:ctrlPr>
                                <a:rPr lang="en-US" i="1">
                                  <a:latin typeface="Cambria Math"/>
                                </a:rPr>
                              </m:ctrlPr>
                            </m:funcPr>
                            <m:fName>
                              <m:r>
                                <m:rPr>
                                  <m:sty m:val="p"/>
                                </m:rPr>
                                <a:rPr lang="en-US">
                                  <a:latin typeface="Cambria Math"/>
                                </a:rPr>
                                <m:t>sin</m:t>
                              </m:r>
                            </m:fName>
                            <m:e>
                              <m:r>
                                <a:rPr lang="en-US" i="1">
                                  <a:latin typeface="Cambria Math"/>
                                </a:rPr>
                                <m:t>2</m:t>
                              </m:r>
                              <m:r>
                                <a:rPr lang="en-US" i="1">
                                  <a:latin typeface="Cambria Math"/>
                                </a:rPr>
                                <m:t>𝑥</m:t>
                              </m:r>
                            </m:e>
                          </m:func>
                          <m:r>
                            <a:rPr lang="en-US" i="1">
                              <a:latin typeface="Cambria Math"/>
                            </a:rPr>
                            <m:t>+</m:t>
                          </m:r>
                          <m:f>
                            <m:fPr>
                              <m:ctrlPr>
                                <a:rPr lang="en-US" i="1">
                                  <a:latin typeface="Cambria Math"/>
                                </a:rPr>
                              </m:ctrlPr>
                            </m:fPr>
                            <m:num>
                              <m:r>
                                <a:rPr lang="en-US" i="1">
                                  <a:latin typeface="Cambria Math"/>
                                </a:rPr>
                                <m:t>1</m:t>
                              </m:r>
                            </m:num>
                            <m:den>
                              <m:r>
                                <a:rPr lang="en-US" i="1">
                                  <a:latin typeface="Cambria Math"/>
                                </a:rPr>
                                <m:t>32</m:t>
                              </m:r>
                            </m:den>
                          </m:f>
                          <m:func>
                            <m:funcPr>
                              <m:ctrlPr>
                                <a:rPr lang="en-US" i="1">
                                  <a:latin typeface="Cambria Math"/>
                                </a:rPr>
                              </m:ctrlPr>
                            </m:funcPr>
                            <m:fName>
                              <m:r>
                                <m:rPr>
                                  <m:sty m:val="p"/>
                                </m:rPr>
                                <a:rPr lang="en-US">
                                  <a:latin typeface="Cambria Math"/>
                                </a:rPr>
                                <m:t>sin</m:t>
                              </m:r>
                            </m:fName>
                            <m:e>
                              <m:r>
                                <a:rPr lang="en-US" i="1">
                                  <a:latin typeface="Cambria Math"/>
                                </a:rPr>
                                <m:t>4</m:t>
                              </m:r>
                              <m:r>
                                <a:rPr lang="en-US" i="1">
                                  <a:latin typeface="Cambria Math"/>
                                </a:rPr>
                                <m:t>𝑥</m:t>
                              </m:r>
                              <m:r>
                                <a:rPr lang="en-US" i="1">
                                  <a:latin typeface="Cambria Math"/>
                                </a:rPr>
                                <m:t>]</m:t>
                              </m:r>
                            </m:e>
                          </m:func>
                        </m:e>
                      </m:nary>
                      <m:m>
                        <m:mPr>
                          <m:mcs>
                            <m:mc>
                              <m:mcPr>
                                <m:count m:val="1"/>
                                <m:mcJc m:val="center"/>
                              </m:mcPr>
                            </m:mc>
                          </m:mcs>
                          <m:ctrlPr>
                            <a:rPr lang="en-US" i="1">
                              <a:latin typeface="Cambria Math"/>
                            </a:rPr>
                          </m:ctrlPr>
                        </m:mPr>
                        <m:mr>
                          <m:e>
                            <m:r>
                              <a:rPr lang="en-US" i="1">
                                <a:latin typeface="Cambria Math"/>
                              </a:rPr>
                              <m:t>𝜋</m:t>
                            </m:r>
                            <m:r>
                              <a:rPr lang="en-US" i="1">
                                <a:latin typeface="Cambria Math"/>
                              </a:rPr>
                              <m:t>/4</m:t>
                            </m:r>
                          </m:e>
                        </m:mr>
                        <m:mr>
                          <m:e>
                            <m:r>
                              <a:rPr lang="en-US" i="1">
                                <a:latin typeface="Cambria Math"/>
                              </a:rPr>
                              <m:t>⃒</m:t>
                            </m:r>
                          </m:e>
                        </m:mr>
                        <m:mr>
                          <m:e>
                            <m:r>
                              <a:rPr lang="en-US" i="1">
                                <a:latin typeface="Cambria Math"/>
                              </a:rPr>
                              <m:t>0</m:t>
                            </m:r>
                          </m:e>
                        </m:mr>
                      </m:m>
                      <m:r>
                        <a:rPr lang="en-US" i="1">
                          <a:latin typeface="Cambria Math"/>
                        </a:rPr>
                        <m:t>=</m:t>
                      </m:r>
                      <m:f>
                        <m:fPr>
                          <m:ctrlPr>
                            <a:rPr lang="en-US" i="1">
                              <a:latin typeface="Cambria Math"/>
                            </a:rPr>
                          </m:ctrlPr>
                        </m:fPr>
                        <m:num>
                          <m:r>
                            <a:rPr lang="en-US" i="1">
                              <a:latin typeface="Cambria Math"/>
                            </a:rPr>
                            <m:t>3</m:t>
                          </m:r>
                          <m:r>
                            <a:rPr lang="en-US" i="1">
                              <a:latin typeface="Cambria Math"/>
                            </a:rPr>
                            <m:t>𝜋</m:t>
                          </m:r>
                        </m:num>
                        <m:den>
                          <m:r>
                            <a:rPr lang="en-US" i="1">
                              <a:latin typeface="Cambria Math"/>
                            </a:rPr>
                            <m:t>32</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den>
                      </m:f>
                      <m:r>
                        <a:rPr lang="en-US" i="1">
                          <a:latin typeface="Cambria Math"/>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85800" y="1066800"/>
                <a:ext cx="6019800" cy="979692"/>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381000" y="2362200"/>
            <a:ext cx="8229600" cy="646331"/>
          </a:xfrm>
          <a:prstGeom prst="rect">
            <a:avLst/>
          </a:prstGeom>
        </p:spPr>
        <p:txBody>
          <a:bodyPr wrap="square">
            <a:spAutoFit/>
          </a:bodyPr>
          <a:lstStyle/>
          <a:p>
            <a:r>
              <a:rPr lang="en-US" dirty="0"/>
              <a:t>The probability of the particle being found between x = 0 and x </a:t>
            </a:r>
            <a:r>
              <a:rPr lang="en-US" dirty="0" smtClean="0"/>
              <a:t>=</a:t>
            </a:r>
            <a:r>
              <a:rPr lang="en-US" dirty="0"/>
              <a:t> </a:t>
            </a:r>
            <a:r>
              <a:rPr lang="en-US" dirty="0" smtClean="0"/>
              <a:t>𝞹</a:t>
            </a:r>
            <a:r>
              <a:rPr lang="en-US" dirty="0"/>
              <a:t>/4 is the product of this integral and A</a:t>
            </a:r>
            <a:r>
              <a:rPr lang="en-US" baseline="30000" dirty="0"/>
              <a:t>2</a:t>
            </a:r>
            <a:r>
              <a:rPr lang="en-US" dirty="0"/>
              <a:t>, or</a:t>
            </a:r>
          </a:p>
        </p:txBody>
      </p:sp>
      <mc:AlternateContent xmlns:mc="http://schemas.openxmlformats.org/markup-compatibility/2006" xmlns:a14="http://schemas.microsoft.com/office/drawing/2010/main">
        <mc:Choice Requires="a14">
          <p:sp>
            <p:nvSpPr>
              <p:cNvPr id="5" name="Rectangle 4"/>
              <p:cNvSpPr/>
              <p:nvPr/>
            </p:nvSpPr>
            <p:spPr>
              <a:xfrm>
                <a:off x="2438400" y="3424950"/>
                <a:ext cx="372948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𝐴</m:t>
                          </m:r>
                        </m:e>
                        <m:sup>
                          <m:r>
                            <a:rPr lang="en-US" i="1">
                              <a:latin typeface="Cambria Math"/>
                            </a:rPr>
                            <m:t>2</m:t>
                          </m:r>
                        </m:sup>
                      </m:sSup>
                      <m:d>
                        <m:dPr>
                          <m:ctrlPr>
                            <a:rPr lang="en-US" i="1">
                              <a:latin typeface="Cambria Math"/>
                            </a:rPr>
                          </m:ctrlPr>
                        </m:dPr>
                        <m:e>
                          <m:f>
                            <m:fPr>
                              <m:ctrlPr>
                                <a:rPr lang="en-US" i="1">
                                  <a:latin typeface="Cambria Math"/>
                                </a:rPr>
                              </m:ctrlPr>
                            </m:fPr>
                            <m:num>
                              <m:r>
                                <a:rPr lang="en-US" i="1">
                                  <a:latin typeface="Cambria Math"/>
                                </a:rPr>
                                <m:t>3</m:t>
                              </m:r>
                              <m:r>
                                <a:rPr lang="en-US" i="1">
                                  <a:latin typeface="Cambria Math"/>
                                </a:rPr>
                                <m:t>𝜋</m:t>
                              </m:r>
                            </m:num>
                            <m:den>
                              <m:r>
                                <a:rPr lang="en-US" i="1">
                                  <a:latin typeface="Cambria Math"/>
                                </a:rPr>
                                <m:t>32</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den>
                          </m:f>
                        </m:e>
                      </m:d>
                      <m:r>
                        <a:rPr lang="en-US" i="1">
                          <a:latin typeface="Cambria Math"/>
                        </a:rPr>
                        <m:t>=</m:t>
                      </m:r>
                      <m:f>
                        <m:fPr>
                          <m:ctrlPr>
                            <a:rPr lang="en-US" i="1">
                              <a:latin typeface="Cambria Math"/>
                            </a:rPr>
                          </m:ctrlPr>
                        </m:fPr>
                        <m:num>
                          <m:r>
                            <a:rPr lang="en-US" i="1">
                              <a:latin typeface="Cambria Math"/>
                            </a:rPr>
                            <m:t>8</m:t>
                          </m:r>
                        </m:num>
                        <m:den>
                          <m:r>
                            <a:rPr lang="en-US" i="1">
                              <a:latin typeface="Cambria Math"/>
                            </a:rPr>
                            <m:t>3</m:t>
                          </m:r>
                          <m:r>
                            <a:rPr lang="en-US" i="1">
                              <a:latin typeface="Cambria Math"/>
                            </a:rPr>
                            <m:t>𝜋</m:t>
                          </m:r>
                        </m:den>
                      </m:f>
                      <m:d>
                        <m:dPr>
                          <m:ctrlPr>
                            <a:rPr lang="en-US" i="1">
                              <a:latin typeface="Cambria Math"/>
                            </a:rPr>
                          </m:ctrlPr>
                        </m:dPr>
                        <m:e>
                          <m:f>
                            <m:fPr>
                              <m:ctrlPr>
                                <a:rPr lang="en-US" i="1">
                                  <a:latin typeface="Cambria Math"/>
                                </a:rPr>
                              </m:ctrlPr>
                            </m:fPr>
                            <m:num>
                              <m:r>
                                <a:rPr lang="en-US" i="1">
                                  <a:latin typeface="Cambria Math"/>
                                </a:rPr>
                                <m:t>3</m:t>
                              </m:r>
                              <m:r>
                                <a:rPr lang="en-US" i="1">
                                  <a:latin typeface="Cambria Math"/>
                                </a:rPr>
                                <m:t>𝜋</m:t>
                              </m:r>
                            </m:num>
                            <m:den>
                              <m:r>
                                <a:rPr lang="en-US" i="1">
                                  <a:latin typeface="Cambria Math"/>
                                </a:rPr>
                                <m:t>32</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den>
                          </m:f>
                        </m:e>
                      </m:d>
                      <m:r>
                        <a:rPr lang="en-US" i="1">
                          <a:latin typeface="Cambria Math"/>
                        </a:rPr>
                        <m:t>=0.46</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438400" y="3424950"/>
                <a:ext cx="3729482" cy="71468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37562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6629400" cy="369332"/>
          </a:xfrm>
          <a:prstGeom prst="rect">
            <a:avLst/>
          </a:prstGeom>
        </p:spPr>
        <p:txBody>
          <a:bodyPr wrap="square">
            <a:spAutoFit/>
          </a:bodyPr>
          <a:lstStyle/>
          <a:p>
            <a:r>
              <a:rPr lang="en-US" dirty="0"/>
              <a:t>4. Show that the expectation values &lt;</a:t>
            </a:r>
            <a:r>
              <a:rPr lang="en-US" dirty="0" err="1"/>
              <a:t>px</a:t>
            </a:r>
            <a:r>
              <a:rPr lang="en-US" dirty="0"/>
              <a:t>&gt; and &lt;</a:t>
            </a:r>
            <a:r>
              <a:rPr lang="en-US" dirty="0" err="1"/>
              <a:t>xp</a:t>
            </a:r>
            <a:r>
              <a:rPr lang="en-US" dirty="0"/>
              <a:t>&gt; are related by</a:t>
            </a:r>
          </a:p>
        </p:txBody>
      </p:sp>
      <mc:AlternateContent xmlns:mc="http://schemas.openxmlformats.org/markup-compatibility/2006" xmlns:a14="http://schemas.microsoft.com/office/drawing/2010/main">
        <mc:Choice Requires="a14">
          <p:sp>
            <p:nvSpPr>
              <p:cNvPr id="3" name="Rectangle 2"/>
              <p:cNvSpPr/>
              <p:nvPr/>
            </p:nvSpPr>
            <p:spPr>
              <a:xfrm>
                <a:off x="6553200" y="304800"/>
                <a:ext cx="2432076"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&lt;</m:t>
                      </m:r>
                      <m:r>
                        <a:rPr lang="en-US" i="1">
                          <a:latin typeface="Cambria Math"/>
                        </a:rPr>
                        <m:t>𝑝𝑥</m:t>
                      </m:r>
                      <m:r>
                        <a:rPr lang="en-US" i="1">
                          <a:latin typeface="Cambria Math"/>
                        </a:rPr>
                        <m:t>&gt; −&lt;</m:t>
                      </m:r>
                      <m:r>
                        <a:rPr lang="en-US" i="1">
                          <a:latin typeface="Cambria Math"/>
                        </a:rPr>
                        <m:t>𝑥𝑝</m:t>
                      </m:r>
                      <m:r>
                        <a:rPr lang="en-US" i="1">
                          <a:latin typeface="Cambria Math"/>
                        </a:rPr>
                        <m:t>&gt; = </m:t>
                      </m:r>
                      <m:f>
                        <m:fPr>
                          <m:ctrlPr>
                            <a:rPr lang="en-US" i="1">
                              <a:latin typeface="Cambria Math"/>
                            </a:rPr>
                          </m:ctrlPr>
                        </m:fPr>
                        <m:num>
                          <m:r>
                            <a:rPr lang="en-US" i="1">
                              <a:latin typeface="Cambria Math"/>
                            </a:rPr>
                            <m:t>ħ</m:t>
                          </m:r>
                        </m:num>
                        <m:den>
                          <m:r>
                            <a:rPr lang="en-US" i="1">
                              <a:latin typeface="Cambria Math"/>
                            </a:rPr>
                            <m:t>𝑖</m:t>
                          </m:r>
                        </m:den>
                      </m:f>
                      <m:r>
                        <a:rPr lang="en-US" i="1">
                          <a:latin typeface="Cambria Math"/>
                        </a:rPr>
                        <m:t>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553200" y="304800"/>
                <a:ext cx="2432076" cy="61831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24345" y="1752600"/>
                <a:ext cx="6096000" cy="7087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a:rPr>
                          </m:ctrlPr>
                        </m:dPr>
                        <m:e>
                          <m:r>
                            <a:rPr lang="en-US" i="1">
                              <a:latin typeface="Cambria Math"/>
                            </a:rPr>
                            <m:t>𝑝</m:t>
                          </m:r>
                          <m:r>
                            <a:rPr lang="en-US" i="1">
                              <a:latin typeface="Cambria Math"/>
                            </a:rPr>
                            <m:t>ˆ</m:t>
                          </m:r>
                          <m:r>
                            <a:rPr lang="en-US" i="1">
                              <a:latin typeface="Cambria Math"/>
                            </a:rPr>
                            <m:t>𝑥</m:t>
                          </m:r>
                          <m:r>
                            <a:rPr lang="en-US" i="1">
                              <a:latin typeface="Cambria Math"/>
                            </a:rPr>
                            <m:t>ˆ</m:t>
                          </m:r>
                        </m:e>
                      </m:d>
                      <m:r>
                        <a:rPr lang="en-US" i="1">
                          <a:latin typeface="Cambria Math"/>
                        </a:rPr>
                        <m:t>Ѱ=</m:t>
                      </m:r>
                      <m:r>
                        <a:rPr lang="en-US" i="1">
                          <a:latin typeface="Cambria Math"/>
                        </a:rPr>
                        <m:t>𝑝</m:t>
                      </m:r>
                      <m:r>
                        <a:rPr lang="en-US" i="1">
                          <a:latin typeface="Cambria Math"/>
                        </a:rPr>
                        <m:t>ˆ</m:t>
                      </m:r>
                      <m:d>
                        <m:dPr>
                          <m:ctrlPr>
                            <a:rPr lang="en-US" i="1">
                              <a:latin typeface="Cambria Math"/>
                            </a:rPr>
                          </m:ctrlPr>
                        </m:dPr>
                        <m:e>
                          <m:r>
                            <a:rPr lang="en-US" i="1">
                              <a:latin typeface="Cambria Math"/>
                            </a:rPr>
                            <m:t>𝑥</m:t>
                          </m:r>
                          <m:r>
                            <a:rPr lang="en-US" i="1">
                              <a:latin typeface="Cambria Math"/>
                            </a:rPr>
                            <m:t>ˆѰ</m:t>
                          </m:r>
                        </m:e>
                      </m:d>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d>
                        <m:dPr>
                          <m:ctrlPr>
                            <a:rPr lang="en-US" i="1">
                              <a:latin typeface="Cambria Math"/>
                            </a:rPr>
                          </m:ctrlPr>
                        </m:dPr>
                        <m:e>
                          <m:r>
                            <a:rPr lang="en-US" i="1">
                              <a:latin typeface="Cambria Math"/>
                            </a:rPr>
                            <m:t>𝑥</m:t>
                          </m:r>
                          <m:r>
                            <a:rPr lang="en-US" i="1">
                              <a:latin typeface="Cambria Math"/>
                            </a:rPr>
                            <m:t>Ѱ</m:t>
                          </m:r>
                        </m:e>
                      </m:d>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d>
                        <m:dPr>
                          <m:begChr m:val="["/>
                          <m:endChr m:val="]"/>
                          <m:ctrlPr>
                            <a:rPr lang="en-US" i="1">
                              <a:latin typeface="Cambria Math"/>
                            </a:rPr>
                          </m:ctrlPr>
                        </m:dPr>
                        <m:e>
                          <m:r>
                            <a:rPr lang="en-US" i="1">
                              <a:latin typeface="Cambria Math"/>
                            </a:rPr>
                            <m:t>Ѱ+</m:t>
                          </m:r>
                          <m:r>
                            <a:rPr lang="en-US" i="1">
                              <a:latin typeface="Cambria Math"/>
                            </a:rPr>
                            <m:t>𝑥</m:t>
                          </m:r>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Ѱ</m:t>
                          </m:r>
                        </m:e>
                      </m:d>
                      <m:r>
                        <a:rPr lang="en-US" i="1">
                          <a:latin typeface="Cambria Math"/>
                        </a:rPr>
                        <m:t>,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24345" y="1752600"/>
                <a:ext cx="6096000" cy="708720"/>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824345" y="1078468"/>
            <a:ext cx="1995055" cy="369332"/>
          </a:xfrm>
          <a:prstGeom prst="rect">
            <a:avLst/>
          </a:prstGeom>
          <a:noFill/>
        </p:spPr>
        <p:txBody>
          <a:bodyPr wrap="square" rtlCol="0">
            <a:spAutoFit/>
          </a:bodyPr>
          <a:lstStyle/>
          <a:p>
            <a:r>
              <a:rPr lang="en-US" dirty="0" smtClean="0"/>
              <a:t>solution</a:t>
            </a:r>
            <a:endParaRPr lang="en-US" dirty="0"/>
          </a:p>
        </p:txBody>
      </p:sp>
      <p:sp>
        <p:nvSpPr>
          <p:cNvPr id="6" name="Rectangle 5"/>
          <p:cNvSpPr/>
          <p:nvPr/>
        </p:nvSpPr>
        <p:spPr>
          <a:xfrm>
            <a:off x="457200" y="2895600"/>
            <a:ext cx="7312038" cy="369332"/>
          </a:xfrm>
          <a:prstGeom prst="rect">
            <a:avLst/>
          </a:prstGeom>
        </p:spPr>
        <p:txBody>
          <a:bodyPr wrap="square">
            <a:spAutoFit/>
          </a:bodyPr>
          <a:lstStyle/>
          <a:p>
            <a:r>
              <a:rPr lang="en-US" dirty="0"/>
              <a:t>where the product rule for partial differentiation has been used. Also,</a:t>
            </a:r>
          </a:p>
        </p:txBody>
      </p:sp>
      <mc:AlternateContent xmlns:mc="http://schemas.openxmlformats.org/markup-compatibility/2006" xmlns:a14="http://schemas.microsoft.com/office/drawing/2010/main">
        <mc:Choice Requires="a14">
          <p:sp>
            <p:nvSpPr>
              <p:cNvPr id="7" name="Rectangle 6"/>
              <p:cNvSpPr/>
              <p:nvPr/>
            </p:nvSpPr>
            <p:spPr>
              <a:xfrm>
                <a:off x="457200" y="3323917"/>
                <a:ext cx="640080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a:rPr>
                          </m:ctrlPr>
                        </m:dPr>
                        <m:e>
                          <m:r>
                            <a:rPr lang="en-US" i="1">
                              <a:latin typeface="Cambria Math"/>
                            </a:rPr>
                            <m:t>𝑥</m:t>
                          </m:r>
                          <m:r>
                            <a:rPr lang="en-US" i="1">
                              <a:latin typeface="Cambria Math"/>
                            </a:rPr>
                            <m:t>ˆ</m:t>
                          </m:r>
                          <m:r>
                            <a:rPr lang="en-US" i="1">
                              <a:latin typeface="Cambria Math"/>
                            </a:rPr>
                            <m:t>𝑝</m:t>
                          </m:r>
                          <m:r>
                            <a:rPr lang="en-US" i="1">
                              <a:latin typeface="Cambria Math"/>
                            </a:rPr>
                            <m:t>ˆ</m:t>
                          </m:r>
                        </m:e>
                      </m:d>
                      <m:r>
                        <a:rPr lang="en-US" i="1">
                          <a:latin typeface="Cambria Math"/>
                        </a:rPr>
                        <m:t>Ѱ=</m:t>
                      </m:r>
                      <m:r>
                        <a:rPr lang="en-US" i="1">
                          <a:latin typeface="Cambria Math"/>
                        </a:rPr>
                        <m:t>𝑥</m:t>
                      </m:r>
                      <m:r>
                        <a:rPr lang="en-US" i="1">
                          <a:latin typeface="Cambria Math"/>
                        </a:rPr>
                        <m:t>ˆ</m:t>
                      </m:r>
                      <m:d>
                        <m:dPr>
                          <m:ctrlPr>
                            <a:rPr lang="en-US" i="1">
                              <a:latin typeface="Cambria Math"/>
                            </a:rPr>
                          </m:ctrlPr>
                        </m:dPr>
                        <m:e>
                          <m:r>
                            <a:rPr lang="en-US" i="1">
                              <a:latin typeface="Cambria Math"/>
                            </a:rPr>
                            <m:t>𝑝</m:t>
                          </m:r>
                          <m:r>
                            <a:rPr lang="en-US" i="1">
                              <a:latin typeface="Cambria Math"/>
                            </a:rPr>
                            <m:t>ˆѰ</m:t>
                          </m:r>
                        </m:e>
                      </m:d>
                      <m:r>
                        <a:rPr lang="en-US" i="1">
                          <a:latin typeface="Cambria Math"/>
                        </a:rPr>
                        <m:t>=</m:t>
                      </m:r>
                      <m:r>
                        <a:rPr lang="en-US" i="1">
                          <a:latin typeface="Cambria Math"/>
                        </a:rPr>
                        <m:t>𝑥</m:t>
                      </m:r>
                      <m:d>
                        <m:dPr>
                          <m:ctrlPr>
                            <a:rPr lang="en-US" i="1">
                              <a:latin typeface="Cambria Math"/>
                            </a:rPr>
                          </m:ctrlPr>
                        </m:dPr>
                        <m:e>
                          <m:f>
                            <m:fPr>
                              <m:ctrlPr>
                                <a:rPr lang="en-US" i="1">
                                  <a:latin typeface="Cambria Math"/>
                                </a:rPr>
                              </m:ctrlPr>
                            </m:fPr>
                            <m:num>
                              <m:r>
                                <a:rPr lang="en-US" i="1">
                                  <a:latin typeface="Cambria Math"/>
                                </a:rPr>
                                <m:t>ħ</m:t>
                              </m:r>
                            </m:num>
                            <m:den>
                              <m:r>
                                <a:rPr lang="en-US" i="1">
                                  <a:latin typeface="Cambria Math"/>
                                </a:rPr>
                                <m:t>𝑖</m:t>
                              </m:r>
                            </m:den>
                          </m:f>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Ѱ</m:t>
                          </m:r>
                        </m:e>
                      </m:d>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d>
                        <m:dPr>
                          <m:begChr m:val="["/>
                          <m:endChr m:val="]"/>
                          <m:ctrlPr>
                            <a:rPr lang="en-US" i="1">
                              <a:latin typeface="Cambria Math"/>
                            </a:rPr>
                          </m:ctrlPr>
                        </m:dPr>
                        <m:e>
                          <m:r>
                            <a:rPr lang="en-US" i="1">
                              <a:latin typeface="Cambria Math"/>
                            </a:rPr>
                            <m:t>𝑥</m:t>
                          </m:r>
                          <m:f>
                            <m:fPr>
                              <m:ctrlPr>
                                <a:rPr lang="en-US" i="1">
                                  <a:latin typeface="Cambria Math"/>
                                </a:rPr>
                              </m:ctrlPr>
                            </m:fPr>
                            <m:num>
                              <m:r>
                                <a:rPr lang="en-US" i="1">
                                  <a:latin typeface="Cambria Math"/>
                                </a:rPr>
                                <m:t>𝜕</m:t>
                              </m:r>
                            </m:num>
                            <m:den>
                              <m:r>
                                <a:rPr lang="en-US" i="1">
                                  <a:latin typeface="Cambria Math"/>
                                </a:rPr>
                                <m:t>𝜕</m:t>
                              </m:r>
                              <m:r>
                                <a:rPr lang="en-US" i="1">
                                  <a:latin typeface="Cambria Math"/>
                                </a:rPr>
                                <m:t>𝑥</m:t>
                              </m:r>
                            </m:den>
                          </m:f>
                          <m:r>
                            <a:rPr lang="en-US" i="1">
                              <a:latin typeface="Cambria Math"/>
                            </a:rPr>
                            <m:t>Ѱ</m:t>
                          </m:r>
                        </m:e>
                      </m:d>
                      <m:r>
                        <a:rPr lang="en-US" i="1">
                          <a:latin typeface="Cambria Math"/>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 y="3323917"/>
                <a:ext cx="6400800" cy="7146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01386" y="4267200"/>
                <a:ext cx="2711833" cy="496483"/>
              </a:xfrm>
              <a:prstGeom prst="rect">
                <a:avLst/>
              </a:prstGeom>
            </p:spPr>
            <p:txBody>
              <a:bodyPr wrap="none">
                <a:spAutoFit/>
              </a:bodyPr>
              <a:lstStyle/>
              <a:p>
                <a:r>
                  <a:rPr lang="en-US" dirty="0"/>
                  <a:t>Thus </a:t>
                </a:r>
                <a14:m>
                  <m:oMath xmlns:m="http://schemas.openxmlformats.org/officeDocument/2006/math">
                    <m:d>
                      <m:dPr>
                        <m:ctrlPr>
                          <a:rPr lang="en-US" i="1">
                            <a:latin typeface="Cambria Math"/>
                          </a:rPr>
                        </m:ctrlPr>
                      </m:dPr>
                      <m:e>
                        <m:r>
                          <a:rPr lang="en-US" i="1">
                            <a:latin typeface="Cambria Math"/>
                          </a:rPr>
                          <m:t>𝑝</m:t>
                        </m:r>
                        <m:r>
                          <a:rPr lang="en-US" i="1">
                            <a:latin typeface="Cambria Math"/>
                          </a:rPr>
                          <m:t>ˆ</m:t>
                        </m:r>
                        <m:r>
                          <a:rPr lang="en-US" i="1">
                            <a:latin typeface="Cambria Math"/>
                          </a:rPr>
                          <m:t>𝑥</m:t>
                        </m:r>
                        <m:r>
                          <a:rPr lang="en-US" i="1">
                            <a:latin typeface="Cambria Math"/>
                          </a:rPr>
                          <m:t>ˆ−</m:t>
                        </m:r>
                        <m:r>
                          <a:rPr lang="en-US" i="1">
                            <a:latin typeface="Cambria Math"/>
                          </a:rPr>
                          <m:t>𝑥</m:t>
                        </m:r>
                        <m:r>
                          <a:rPr lang="en-US" i="1">
                            <a:latin typeface="Cambria Math"/>
                          </a:rPr>
                          <m:t>ˆ</m:t>
                        </m:r>
                        <m:r>
                          <a:rPr lang="en-US" i="1">
                            <a:latin typeface="Cambria Math"/>
                          </a:rPr>
                          <m:t>𝑝</m:t>
                        </m:r>
                        <m:r>
                          <a:rPr lang="en-US" i="1">
                            <a:latin typeface="Cambria Math"/>
                          </a:rPr>
                          <m:t>ˆ</m:t>
                        </m:r>
                      </m:e>
                    </m:d>
                    <m:r>
                      <a:rPr lang="en-US" i="1">
                        <a:latin typeface="Cambria Math"/>
                      </a:rPr>
                      <m:t>Ѱ=</m:t>
                    </m:r>
                    <m:f>
                      <m:fPr>
                        <m:ctrlPr>
                          <a:rPr lang="en-US" i="1">
                            <a:latin typeface="Cambria Math"/>
                          </a:rPr>
                        </m:ctrlPr>
                      </m:fPr>
                      <m:num>
                        <m:r>
                          <a:rPr lang="en-US" i="1">
                            <a:latin typeface="Cambria Math"/>
                          </a:rPr>
                          <m:t>ħ</m:t>
                        </m:r>
                      </m:num>
                      <m:den>
                        <m:r>
                          <a:rPr lang="en-US" i="1">
                            <a:latin typeface="Cambria Math"/>
                          </a:rPr>
                          <m:t>𝑖</m:t>
                        </m:r>
                      </m:den>
                    </m:f>
                    <m:r>
                      <a:rPr lang="en-US" i="1">
                        <a:latin typeface="Cambria Math"/>
                      </a:rPr>
                      <m:t>Ѱ</m:t>
                    </m:r>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401386" y="4267200"/>
                <a:ext cx="2711833" cy="496483"/>
              </a:xfrm>
              <a:prstGeom prst="rect">
                <a:avLst/>
              </a:prstGeom>
              <a:blipFill rotWithShape="1">
                <a:blip r:embed="rId5"/>
                <a:stretch>
                  <a:fillRect l="-2022" b="-8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86344" y="5181600"/>
                <a:ext cx="5805055" cy="496483"/>
              </a:xfrm>
              <a:prstGeom prst="rect">
                <a:avLst/>
              </a:prstGeom>
            </p:spPr>
            <p:txBody>
              <a:bodyPr wrap="square">
                <a:spAutoFit/>
              </a:bodyPr>
              <a:lstStyle/>
              <a:p>
                <a:r>
                  <a:rPr lang="en-US" dirty="0"/>
                  <a:t>And </a:t>
                </a:r>
                <a14:m>
                  <m:oMath xmlns:m="http://schemas.openxmlformats.org/officeDocument/2006/math">
                    <m:r>
                      <a:rPr lang="en-US" i="1">
                        <a:latin typeface="Cambria Math"/>
                      </a:rPr>
                      <m:t>&lt;</m:t>
                    </m:r>
                    <m:r>
                      <a:rPr lang="en-US" i="1">
                        <a:latin typeface="Cambria Math"/>
                      </a:rPr>
                      <m:t>𝑝𝑥</m:t>
                    </m:r>
                    <m:r>
                      <a:rPr lang="en-US" i="1">
                        <a:latin typeface="Cambria Math"/>
                      </a:rPr>
                      <m:t>−</m:t>
                    </m:r>
                    <m:r>
                      <a:rPr lang="en-US" i="1">
                        <a:latin typeface="Cambria Math"/>
                      </a:rPr>
                      <m:t>𝑥𝑝</m:t>
                    </m:r>
                    <m:r>
                      <a:rPr lang="en-US" i="1">
                        <a:latin typeface="Cambria Math"/>
                      </a:rPr>
                      <m:t>&gt; =</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f>
                          <m:fPr>
                            <m:ctrlPr>
                              <a:rPr lang="en-US" i="1">
                                <a:latin typeface="Cambria Math"/>
                              </a:rPr>
                            </m:ctrlPr>
                          </m:fPr>
                          <m:num>
                            <m:r>
                              <a:rPr lang="en-US" i="1">
                                <a:latin typeface="Cambria Math"/>
                              </a:rPr>
                              <m:t>ħ</m:t>
                            </m:r>
                          </m:num>
                          <m:den>
                            <m:r>
                              <a:rPr lang="en-US" i="1">
                                <a:latin typeface="Cambria Math"/>
                              </a:rPr>
                              <m:t>𝑖</m:t>
                            </m:r>
                          </m:den>
                        </m:f>
                        <m:r>
                          <a:rPr lang="en-US" i="1">
                            <a:latin typeface="Cambria Math"/>
                          </a:rPr>
                          <m:t>Ѱ</m:t>
                        </m:r>
                        <m:r>
                          <a:rPr lang="en-US" i="1">
                            <a:latin typeface="Cambria Math"/>
                          </a:rPr>
                          <m:t>𝑑𝑥</m:t>
                        </m:r>
                        <m:r>
                          <a:rPr lang="en-US" i="1">
                            <a:latin typeface="Cambria Math"/>
                          </a:rPr>
                          <m:t>=</m:t>
                        </m:r>
                        <m:f>
                          <m:fPr>
                            <m:ctrlPr>
                              <a:rPr lang="en-US" i="1">
                                <a:latin typeface="Cambria Math"/>
                              </a:rPr>
                            </m:ctrlPr>
                          </m:fPr>
                          <m:num>
                            <m:r>
                              <a:rPr lang="en-US" i="1">
                                <a:latin typeface="Cambria Math"/>
                              </a:rPr>
                              <m:t>ħ</m:t>
                            </m:r>
                          </m:num>
                          <m:den>
                            <m:r>
                              <a:rPr lang="en-US" i="1">
                                <a:latin typeface="Cambria Math"/>
                              </a:rPr>
                              <m:t>𝑖</m:t>
                            </m:r>
                          </m:den>
                        </m:f>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Ѱ</m:t>
                            </m:r>
                            <m:r>
                              <a:rPr lang="en-US" i="1">
                                <a:latin typeface="Cambria Math"/>
                              </a:rPr>
                              <m:t>𝑑𝑥</m:t>
                            </m:r>
                            <m:r>
                              <a:rPr lang="en-US" i="1">
                                <a:latin typeface="Cambria Math"/>
                              </a:rPr>
                              <m:t>=</m:t>
                            </m:r>
                          </m:e>
                        </m:nary>
                      </m:e>
                    </m:nary>
                    <m:r>
                      <a:rPr lang="en-US" i="1">
                        <a:latin typeface="Cambria Math"/>
                      </a:rPr>
                      <m:t> </m:t>
                    </m:r>
                    <m:f>
                      <m:fPr>
                        <m:ctrlPr>
                          <a:rPr lang="en-US" i="1">
                            <a:latin typeface="Cambria Math"/>
                          </a:rPr>
                        </m:ctrlPr>
                      </m:fPr>
                      <m:num>
                        <m:r>
                          <a:rPr lang="en-US" i="1">
                            <a:latin typeface="Cambria Math"/>
                          </a:rPr>
                          <m:t>ħ</m:t>
                        </m:r>
                      </m:num>
                      <m:den>
                        <m:r>
                          <a:rPr lang="en-US" i="1">
                            <a:latin typeface="Cambria Math"/>
                          </a:rPr>
                          <m:t>𝑖</m:t>
                        </m:r>
                      </m:den>
                    </m:f>
                  </m:oMath>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586344" y="5181600"/>
                <a:ext cx="5805055" cy="496483"/>
              </a:xfrm>
              <a:prstGeom prst="rect">
                <a:avLst/>
              </a:prstGeom>
              <a:blipFill rotWithShape="1">
                <a:blip r:embed="rId6"/>
                <a:stretch>
                  <a:fillRect l="-840" t="-97531" b="-158025"/>
                </a:stretch>
              </a:blipFill>
            </p:spPr>
            <p:txBody>
              <a:bodyPr/>
              <a:lstStyle/>
              <a:p>
                <a:r>
                  <a:rPr lang="en-US">
                    <a:noFill/>
                  </a:rPr>
                  <a:t> </a:t>
                </a:r>
              </a:p>
            </p:txBody>
          </p:sp>
        </mc:Fallback>
      </mc:AlternateContent>
    </p:spTree>
    <p:extLst>
      <p:ext uri="{BB962C8B-B14F-4D97-AF65-F5344CB8AC3E}">
        <p14:creationId xmlns:p14="http://schemas.microsoft.com/office/powerpoint/2010/main" val="9838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04800"/>
            <a:ext cx="8839200" cy="646331"/>
          </a:xfrm>
          <a:prstGeom prst="rect">
            <a:avLst/>
          </a:prstGeom>
        </p:spPr>
        <p:txBody>
          <a:bodyPr wrap="square">
            <a:spAutoFit/>
          </a:bodyPr>
          <a:lstStyle/>
          <a:p>
            <a:r>
              <a:rPr lang="en-US" dirty="0"/>
              <a:t>5. Consider a particle in a box. Show that as n →∞, the probability of finding the particle between x and x+∆x is ∆x/L and so is </a:t>
            </a:r>
            <a:r>
              <a:rPr lang="en-US" dirty="0">
                <a:solidFill>
                  <a:srgbClr val="C00000"/>
                </a:solidFill>
              </a:rPr>
              <a:t>independent of x, which is the classical expectation.</a:t>
            </a:r>
          </a:p>
        </p:txBody>
      </p:sp>
      <p:sp>
        <p:nvSpPr>
          <p:cNvPr id="5" name="Rectangle 4"/>
          <p:cNvSpPr/>
          <p:nvPr/>
        </p:nvSpPr>
        <p:spPr>
          <a:xfrm>
            <a:off x="533400" y="1295400"/>
            <a:ext cx="960519" cy="369332"/>
          </a:xfrm>
          <a:prstGeom prst="rect">
            <a:avLst/>
          </a:prstGeom>
        </p:spPr>
        <p:txBody>
          <a:bodyPr wrap="none">
            <a:spAutoFit/>
          </a:bodyPr>
          <a:lstStyle/>
          <a:p>
            <a:r>
              <a:rPr lang="en-US" dirty="0"/>
              <a:t>Solution</a:t>
            </a:r>
          </a:p>
        </p:txBody>
      </p:sp>
      <p:sp>
        <p:nvSpPr>
          <p:cNvPr id="6" name="Rectangle 5"/>
          <p:cNvSpPr/>
          <p:nvPr/>
        </p:nvSpPr>
        <p:spPr>
          <a:xfrm>
            <a:off x="685800" y="1981200"/>
            <a:ext cx="6172200" cy="369332"/>
          </a:xfrm>
          <a:prstGeom prst="rect">
            <a:avLst/>
          </a:prstGeom>
        </p:spPr>
        <p:txBody>
          <a:bodyPr wrap="square">
            <a:spAutoFit/>
          </a:bodyPr>
          <a:lstStyle/>
          <a:p>
            <a:r>
              <a:rPr lang="en-US" dirty="0"/>
              <a:t>The probability of finding the particle between x and ∆x is</a:t>
            </a:r>
          </a:p>
        </p:txBody>
      </p:sp>
      <mc:AlternateContent xmlns:mc="http://schemas.openxmlformats.org/markup-compatibility/2006" xmlns:a14="http://schemas.microsoft.com/office/drawing/2010/main">
        <mc:Choice Requires="a14">
          <p:sp>
            <p:nvSpPr>
              <p:cNvPr id="7" name="Rectangle 6"/>
              <p:cNvSpPr/>
              <p:nvPr/>
            </p:nvSpPr>
            <p:spPr>
              <a:xfrm>
                <a:off x="381000" y="2818384"/>
                <a:ext cx="8534400" cy="9320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𝑃</m:t>
                          </m:r>
                        </m:e>
                        <m:sub>
                          <m:r>
                            <a:rPr lang="en-US" i="1">
                              <a:latin typeface="Cambria Math"/>
                            </a:rPr>
                            <m:t>𝑥</m:t>
                          </m:r>
                          <m:r>
                            <a:rPr lang="en-US" i="1">
                              <a:latin typeface="Cambria Math"/>
                            </a:rPr>
                            <m:t>,  </m:t>
                          </m:r>
                          <m:r>
                            <a:rPr lang="en-US" i="1">
                              <a:latin typeface="Cambria Math"/>
                            </a:rPr>
                            <m:t>𝑥</m:t>
                          </m:r>
                          <m:r>
                            <a:rPr lang="en-US" i="1">
                              <a:latin typeface="Cambria Math"/>
                            </a:rPr>
                            <m:t>+∆</m:t>
                          </m:r>
                          <m:r>
                            <a:rPr lang="en-US" i="1">
                              <a:latin typeface="Cambria Math"/>
                            </a:rPr>
                            <m:t>𝑥</m:t>
                          </m:r>
                        </m:sub>
                      </m:sSub>
                      <m:r>
                        <a:rPr lang="en-US" i="1">
                          <a:latin typeface="Cambria Math"/>
                        </a:rPr>
                        <m:t>=</m:t>
                      </m:r>
                      <m:nary>
                        <m:naryPr>
                          <m:limLoc m:val="subSup"/>
                          <m:ctrlPr>
                            <a:rPr lang="en-US" i="1">
                              <a:latin typeface="Cambria Math"/>
                            </a:rPr>
                          </m:ctrlPr>
                        </m:naryPr>
                        <m:sub>
                          <m:r>
                            <a:rPr lang="en-US" i="1">
                              <a:latin typeface="Cambria Math"/>
                            </a:rPr>
                            <m:t>𝑥</m:t>
                          </m:r>
                        </m:sub>
                        <m:sup>
                          <m:r>
                            <a:rPr lang="en-US" i="1">
                              <a:latin typeface="Cambria Math"/>
                            </a:rPr>
                            <m:t>𝑥</m:t>
                          </m:r>
                          <m:r>
                            <a:rPr lang="en-US" i="1">
                              <a:latin typeface="Cambria Math"/>
                            </a:rPr>
                            <m:t>+∆</m:t>
                          </m:r>
                          <m:r>
                            <a:rPr lang="en-US" b="0" i="1" smtClean="0">
                              <a:latin typeface="Cambria Math"/>
                            </a:rPr>
                            <m:t>𝑥</m:t>
                          </m:r>
                        </m:sup>
                        <m:e>
                          <m:sSup>
                            <m:sSupPr>
                              <m:ctrlPr>
                                <a:rPr lang="en-US" i="1">
                                  <a:latin typeface="Cambria Math"/>
                                </a:rPr>
                              </m:ctrlPr>
                            </m:sSupPr>
                            <m:e>
                              <m:r>
                                <a:rPr lang="en-US" i="1">
                                  <a:latin typeface="Cambria Math"/>
                                </a:rPr>
                                <m:t>|</m:t>
                              </m:r>
                              <m:sSub>
                                <m:sSubPr>
                                  <m:ctrlPr>
                                    <a:rPr lang="en-US" i="1">
                                      <a:latin typeface="Cambria Math"/>
                                    </a:rPr>
                                  </m:ctrlPr>
                                </m:sSubPr>
                                <m:e>
                                  <m:r>
                                    <a:rPr lang="en-US" i="1">
                                      <a:latin typeface="Cambria Math"/>
                                    </a:rPr>
                                    <m:t>ѱ</m:t>
                                  </m:r>
                                </m:e>
                                <m:sub>
                                  <m:r>
                                    <a:rPr lang="en-US" i="1">
                                      <a:latin typeface="Cambria Math"/>
                                    </a:rPr>
                                    <m:t>𝑛</m:t>
                                  </m:r>
                                </m:sub>
                              </m:sSub>
                              <m:r>
                                <a:rPr lang="en-US" i="1">
                                  <a:latin typeface="Cambria Math"/>
                                </a:rPr>
                                <m:t>|</m:t>
                              </m:r>
                            </m:e>
                            <m:sup>
                              <m:r>
                                <a:rPr lang="en-US" i="1">
                                  <a:latin typeface="Cambria Math"/>
                                </a:rPr>
                                <m:t>2</m:t>
                              </m:r>
                            </m:sup>
                          </m:sSup>
                          <m:r>
                            <a:rPr lang="en-US" i="1">
                              <a:latin typeface="Cambria Math"/>
                            </a:rPr>
                            <m:t>𝑑𝑥</m:t>
                          </m:r>
                          <m:r>
                            <a:rPr lang="en-US" i="1">
                              <a:latin typeface="Cambria Math"/>
                            </a:rPr>
                            <m:t>  =</m:t>
                          </m:r>
                          <m:f>
                            <m:fPr>
                              <m:ctrlPr>
                                <a:rPr lang="en-US" i="1">
                                  <a:latin typeface="Cambria Math"/>
                                </a:rPr>
                              </m:ctrlPr>
                            </m:fPr>
                            <m:num>
                              <m:r>
                                <a:rPr lang="en-US" i="1">
                                  <a:latin typeface="Cambria Math"/>
                                </a:rPr>
                                <m:t>2</m:t>
                              </m:r>
                            </m:num>
                            <m:den>
                              <m:r>
                                <a:rPr lang="en-US" i="1">
                                  <a:latin typeface="Cambria Math"/>
                                </a:rPr>
                                <m:t>𝐿</m:t>
                              </m:r>
                            </m:den>
                          </m:f>
                          <m:r>
                            <a:rPr lang="en-US" i="1">
                              <a:latin typeface="Cambria Math"/>
                            </a:rPr>
                            <m:t>  </m:t>
                          </m:r>
                          <m:nary>
                            <m:naryPr>
                              <m:limLoc m:val="subSup"/>
                              <m:ctrlPr>
                                <a:rPr lang="en-US" i="1">
                                  <a:latin typeface="Cambria Math"/>
                                </a:rPr>
                              </m:ctrlPr>
                            </m:naryPr>
                            <m:sub>
                              <m:r>
                                <a:rPr lang="en-US" i="1">
                                  <a:latin typeface="Cambria Math"/>
                                </a:rPr>
                                <m:t>𝑥</m:t>
                              </m:r>
                            </m:sub>
                            <m:sup>
                              <m:r>
                                <a:rPr lang="en-US" i="1">
                                  <a:latin typeface="Cambria Math"/>
                                </a:rPr>
                                <m:t>𝑥</m:t>
                              </m:r>
                              <m:r>
                                <a:rPr lang="en-US" i="1">
                                  <a:latin typeface="Cambria Math"/>
                                </a:rPr>
                                <m:t>+∆</m:t>
                              </m:r>
                              <m:r>
                                <a:rPr lang="en-US" i="1">
                                  <a:latin typeface="Cambria Math"/>
                                </a:rPr>
                                <m:t>𝑥</m:t>
                              </m:r>
                            </m:sup>
                            <m:e>
                              <m:func>
                                <m:funcPr>
                                  <m:ctrlPr>
                                    <a:rPr lang="en-US" i="1">
                                      <a:latin typeface="Cambria Math"/>
                                    </a:rPr>
                                  </m:ctrlPr>
                                </m:funcPr>
                                <m:fName>
                                  <m:sSup>
                                    <m:sSupPr>
                                      <m:ctrlPr>
                                        <a:rPr lang="en-US" i="1">
                                          <a:latin typeface="Cambria Math"/>
                                        </a:rPr>
                                      </m:ctrlPr>
                                    </m:sSupPr>
                                    <m:e>
                                      <m:r>
                                        <a:rPr lang="en-US" i="1">
                                          <a:latin typeface="Cambria Math"/>
                                        </a:rPr>
                                        <m:t>𝑠𝑖𝑛</m:t>
                                      </m:r>
                                    </m:e>
                                    <m:sup>
                                      <m:r>
                                        <a:rPr lang="en-US" i="1">
                                          <a:latin typeface="Cambria Math"/>
                                        </a:rPr>
                                        <m:t>2</m:t>
                                      </m:r>
                                    </m:sup>
                                  </m:sSup>
                                </m:fName>
                                <m:e>
                                  <m:f>
                                    <m:fPr>
                                      <m:ctrlPr>
                                        <a:rPr lang="en-US" i="1">
                                          <a:latin typeface="Cambria Math"/>
                                        </a:rPr>
                                      </m:ctrlPr>
                                    </m:fPr>
                                    <m:num>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func>
                            </m:e>
                          </m:nary>
                          <m:r>
                            <a:rPr lang="en-US" i="1">
                              <a:latin typeface="Cambria Math"/>
                            </a:rPr>
                            <m:t>  </m:t>
                          </m:r>
                          <m:r>
                            <a:rPr lang="en-US" i="1">
                              <a:latin typeface="Cambria Math"/>
                            </a:rPr>
                            <m:t>𝑑𝑥</m:t>
                          </m:r>
                          <m:r>
                            <a:rPr lang="en-US" i="1">
                              <a:latin typeface="Cambria Math"/>
                            </a:rPr>
                            <m:t>=(</m:t>
                          </m:r>
                          <m:f>
                            <m:fPr>
                              <m:ctrlPr>
                                <a:rPr lang="en-US" i="1">
                                  <a:latin typeface="Cambria Math"/>
                                </a:rPr>
                              </m:ctrlPr>
                            </m:fPr>
                            <m:num>
                              <m:r>
                                <a:rPr lang="en-US" i="1">
                                  <a:latin typeface="Cambria Math"/>
                                </a:rPr>
                                <m:t>𝑥</m:t>
                              </m:r>
                            </m:num>
                            <m:den>
                              <m:r>
                                <a:rPr lang="en-US" i="1">
                                  <a:latin typeface="Cambria Math"/>
                                </a:rPr>
                                <m:t>𝐿</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r>
                                <a:rPr lang="en-US" i="1">
                                  <a:latin typeface="Cambria Math"/>
                                </a:rPr>
                                <m:t>𝜋</m:t>
                              </m:r>
                              <m:r>
                                <a:rPr lang="en-US" i="1">
                                  <a:latin typeface="Cambria Math"/>
                                </a:rPr>
                                <m:t>𝑛</m:t>
                              </m:r>
                            </m:den>
                          </m:f>
                          <m:func>
                            <m:funcPr>
                              <m:ctrlPr>
                                <a:rPr lang="en-US" i="1">
                                  <a:latin typeface="Cambria Math"/>
                                </a:rPr>
                              </m:ctrlPr>
                            </m:funcPr>
                            <m:fName>
                              <m:r>
                                <m:rPr>
                                  <m:sty m:val="p"/>
                                </m:rPr>
                                <a:rPr lang="en-US">
                                  <a:latin typeface="Cambria Math"/>
                                </a:rPr>
                                <m:t>sin</m:t>
                              </m:r>
                            </m:fName>
                            <m:e>
                              <m:f>
                                <m:fPr>
                                  <m:ctrlPr>
                                    <a:rPr lang="en-US" i="1">
                                      <a:latin typeface="Cambria Math"/>
                                    </a:rPr>
                                  </m:ctrlPr>
                                </m:fPr>
                                <m:num>
                                  <m:r>
                                    <a:rPr lang="en-US" i="1">
                                      <a:latin typeface="Cambria Math"/>
                                    </a:rPr>
                                    <m:t>2</m:t>
                                  </m:r>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e>
                          </m:func>
                          <m:r>
                            <a:rPr lang="en-US" i="1">
                              <a:latin typeface="Cambria Math"/>
                            </a:rPr>
                            <m:t>)</m:t>
                          </m:r>
                          <m:m>
                            <m:mPr>
                              <m:mcs>
                                <m:mc>
                                  <m:mcPr>
                                    <m:count m:val="1"/>
                                    <m:mcJc m:val="center"/>
                                  </m:mcPr>
                                </m:mc>
                              </m:mcs>
                              <m:ctrlPr>
                                <a:rPr lang="en-US" i="1">
                                  <a:latin typeface="Cambria Math"/>
                                </a:rPr>
                              </m:ctrlPr>
                            </m:mPr>
                            <m:mr>
                              <m:e>
                                <m:r>
                                  <a:rPr lang="en-US" i="1">
                                    <a:latin typeface="Cambria Math"/>
                                  </a:rPr>
                                  <m:t>𝑥</m:t>
                                </m:r>
                                <m:r>
                                  <a:rPr lang="en-US" i="1">
                                    <a:latin typeface="Cambria Math"/>
                                  </a:rPr>
                                  <m:t>+∆</m:t>
                                </m:r>
                                <m:r>
                                  <a:rPr lang="en-US" i="1">
                                    <a:latin typeface="Cambria Math"/>
                                  </a:rPr>
                                  <m:t>𝑥</m:t>
                                </m:r>
                              </m:e>
                            </m:mr>
                            <m:mr>
                              <m:e>
                                <m:r>
                                  <a:rPr lang="en-US" i="1">
                                    <a:latin typeface="Cambria Math"/>
                                  </a:rPr>
                                  <m:t>⃒</m:t>
                                </m:r>
                              </m:e>
                            </m:mr>
                            <m:mr>
                              <m:e>
                                <m:r>
                                  <a:rPr lang="en-US" i="1">
                                    <a:latin typeface="Cambria Math"/>
                                  </a:rPr>
                                  <m:t>𝑥</m:t>
                                </m:r>
                              </m:e>
                            </m:mr>
                          </m:m>
                          <m:r>
                            <a:rPr lang="en-US" i="1">
                              <a:latin typeface="Cambria Math"/>
                            </a:rPr>
                            <m:t>     </m:t>
                          </m:r>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81000" y="2818384"/>
                <a:ext cx="8534400" cy="93205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81200" y="4038600"/>
                <a:ext cx="4603376" cy="629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r>
                            <a:rPr lang="en-US" i="1">
                              <a:latin typeface="Cambria Math"/>
                            </a:rPr>
                            <m:t>∆</m:t>
                          </m:r>
                          <m:r>
                            <a:rPr lang="en-US" i="1">
                              <a:latin typeface="Cambria Math"/>
                            </a:rPr>
                            <m:t>𝑥</m:t>
                          </m:r>
                        </m:num>
                        <m:den>
                          <m:r>
                            <a:rPr lang="en-US" i="1">
                              <a:latin typeface="Cambria Math"/>
                            </a:rPr>
                            <m:t>𝐿</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r>
                            <a:rPr lang="en-US" i="1">
                              <a:latin typeface="Cambria Math"/>
                            </a:rPr>
                            <m:t>𝑛</m:t>
                          </m:r>
                          <m:r>
                            <a:rPr lang="en-US" i="1">
                              <a:latin typeface="Cambria Math"/>
                            </a:rPr>
                            <m:t>𝜋</m:t>
                          </m:r>
                        </m:den>
                      </m:f>
                      <m:r>
                        <a:rPr lang="en-US" i="1">
                          <a:latin typeface="Cambria Math"/>
                        </a:rPr>
                        <m:t>𝑠𝑖𝑛</m:t>
                      </m:r>
                      <m:f>
                        <m:fPr>
                          <m:ctrlPr>
                            <a:rPr lang="en-US" i="1">
                              <a:latin typeface="Cambria Math"/>
                            </a:rPr>
                          </m:ctrlPr>
                        </m:fPr>
                        <m:num>
                          <m:r>
                            <a:rPr lang="en-US" i="1">
                              <a:latin typeface="Cambria Math"/>
                            </a:rPr>
                            <m:t>2</m:t>
                          </m:r>
                          <m:r>
                            <a:rPr lang="en-US" i="1">
                              <a:latin typeface="Cambria Math"/>
                            </a:rPr>
                            <m:t>𝑛</m:t>
                          </m:r>
                          <m:r>
                            <a:rPr lang="en-US" i="1">
                              <a:latin typeface="Cambria Math"/>
                            </a:rPr>
                            <m:t>𝜋</m:t>
                          </m:r>
                          <m:d>
                            <m:dPr>
                              <m:ctrlPr>
                                <a:rPr lang="en-US" i="1">
                                  <a:latin typeface="Cambria Math"/>
                                </a:rPr>
                              </m:ctrlPr>
                            </m:dPr>
                            <m:e>
                              <m:r>
                                <a:rPr lang="en-US" i="1">
                                  <a:latin typeface="Cambria Math"/>
                                </a:rPr>
                                <m:t>𝑥</m:t>
                              </m:r>
                              <m:r>
                                <a:rPr lang="en-US" i="1">
                                  <a:latin typeface="Cambria Math"/>
                                </a:rPr>
                                <m:t>+∆</m:t>
                              </m:r>
                              <m:r>
                                <a:rPr lang="en-US" i="1">
                                  <a:latin typeface="Cambria Math"/>
                                </a:rPr>
                                <m:t>𝑥</m:t>
                              </m:r>
                            </m:e>
                          </m:d>
                        </m:num>
                        <m:den>
                          <m:r>
                            <a:rPr lang="en-US" i="1">
                              <a:latin typeface="Cambria Math"/>
                            </a:rPr>
                            <m:t>𝐿</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r>
                            <a:rPr lang="en-US" i="1">
                              <a:latin typeface="Cambria Math"/>
                            </a:rPr>
                            <m:t>𝑛</m:t>
                          </m:r>
                          <m:r>
                            <a:rPr lang="en-US" i="1">
                              <a:latin typeface="Cambria Math"/>
                            </a:rPr>
                            <m:t>𝜋</m:t>
                          </m:r>
                        </m:den>
                      </m:f>
                      <m:r>
                        <a:rPr lang="en-US" i="1">
                          <a:latin typeface="Cambria Math"/>
                        </a:rPr>
                        <m:t>𝑠𝑖𝑛</m:t>
                      </m:r>
                      <m:f>
                        <m:fPr>
                          <m:ctrlPr>
                            <a:rPr lang="en-US" i="1">
                              <a:latin typeface="Cambria Math"/>
                            </a:rPr>
                          </m:ctrlPr>
                        </m:fPr>
                        <m:num>
                          <m:r>
                            <a:rPr lang="en-US" i="1">
                              <a:latin typeface="Cambria Math"/>
                            </a:rPr>
                            <m:t>𝑛</m:t>
                          </m:r>
                          <m:r>
                            <a:rPr lang="en-US" i="1">
                              <a:latin typeface="Cambria Math"/>
                            </a:rPr>
                            <m:t>𝜋</m:t>
                          </m:r>
                          <m:r>
                            <a:rPr lang="en-US" i="1">
                              <a:latin typeface="Cambria Math"/>
                            </a:rPr>
                            <m:t>𝑥</m:t>
                          </m:r>
                          <m:r>
                            <a:rPr lang="en-US" i="1">
                              <a:latin typeface="Cambria Math"/>
                            </a:rPr>
                            <m:t>)</m:t>
                          </m:r>
                        </m:num>
                        <m:den>
                          <m:r>
                            <a:rPr lang="en-US" i="1">
                              <a:latin typeface="Cambria Math"/>
                            </a:rPr>
                            <m:t>𝐿</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981200" y="4038600"/>
                <a:ext cx="4603376" cy="629916"/>
              </a:xfrm>
              <a:prstGeom prst="rect">
                <a:avLst/>
              </a:prstGeom>
              <a:blipFill rotWithShape="1">
                <a:blip r:embed="rId3"/>
                <a:stretch>
                  <a:fillRect/>
                </a:stretch>
              </a:blipFill>
            </p:spPr>
            <p:txBody>
              <a:bodyPr/>
              <a:lstStyle/>
              <a:p>
                <a:r>
                  <a:rPr lang="en-US">
                    <a:noFill/>
                  </a:rPr>
                  <a:t> </a:t>
                </a:r>
              </a:p>
            </p:txBody>
          </p:sp>
        </mc:Fallback>
      </mc:AlternateContent>
      <p:sp>
        <p:nvSpPr>
          <p:cNvPr id="9" name="Rectangle 8"/>
          <p:cNvSpPr/>
          <p:nvPr/>
        </p:nvSpPr>
        <p:spPr>
          <a:xfrm>
            <a:off x="228600" y="4876800"/>
            <a:ext cx="8305799" cy="369332"/>
          </a:xfrm>
          <a:prstGeom prst="rect">
            <a:avLst/>
          </a:prstGeom>
        </p:spPr>
        <p:txBody>
          <a:bodyPr wrap="square">
            <a:spAutoFit/>
          </a:bodyPr>
          <a:lstStyle/>
          <a:p>
            <a:r>
              <a:rPr lang="en-US" dirty="0"/>
              <a:t>As n→∞ the last two terms vanish. Hence, we obtain in this limit the classical result</a:t>
            </a:r>
          </a:p>
        </p:txBody>
      </p:sp>
      <mc:AlternateContent xmlns:mc="http://schemas.openxmlformats.org/markup-compatibility/2006" xmlns:a14="http://schemas.microsoft.com/office/drawing/2010/main">
        <mc:Choice Requires="a14">
          <p:sp>
            <p:nvSpPr>
              <p:cNvPr id="10" name="Rectangle 9"/>
              <p:cNvSpPr/>
              <p:nvPr/>
            </p:nvSpPr>
            <p:spPr>
              <a:xfrm>
                <a:off x="3352800" y="5486400"/>
                <a:ext cx="1484637"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𝑥</m:t>
                          </m:r>
                          <m:r>
                            <a:rPr lang="en-US" i="1">
                              <a:latin typeface="Cambria Math"/>
                            </a:rPr>
                            <m:t>,  </m:t>
                          </m:r>
                          <m:r>
                            <a:rPr lang="en-US" i="1">
                              <a:latin typeface="Cambria Math"/>
                            </a:rPr>
                            <m:t>𝑥</m:t>
                          </m:r>
                          <m:r>
                            <a:rPr lang="en-US" i="1">
                              <a:latin typeface="Cambria Math"/>
                            </a:rPr>
                            <m:t>+∆</m:t>
                          </m:r>
                          <m:r>
                            <a:rPr lang="en-US" i="1">
                              <a:latin typeface="Cambria Math"/>
                            </a:rPr>
                            <m:t>𝑥</m:t>
                          </m:r>
                        </m:sub>
                      </m:sSub>
                      <m:r>
                        <a:rPr lang="en-US" i="1">
                          <a:latin typeface="Cambria Math"/>
                        </a:rPr>
                        <m:t>=</m:t>
                      </m:r>
                      <m:f>
                        <m:fPr>
                          <m:ctrlPr>
                            <a:rPr lang="en-US" i="1">
                              <a:latin typeface="Cambria Math"/>
                            </a:rPr>
                          </m:ctrlPr>
                        </m:fPr>
                        <m:num>
                          <m:r>
                            <a:rPr lang="en-US" i="1">
                              <a:latin typeface="Cambria Math"/>
                            </a:rPr>
                            <m:t>∆</m:t>
                          </m:r>
                          <m:r>
                            <a:rPr lang="en-US" i="1">
                              <a:latin typeface="Cambria Math"/>
                            </a:rPr>
                            <m:t>𝑥</m:t>
                          </m:r>
                        </m:num>
                        <m:den>
                          <m:r>
                            <a:rPr lang="en-US" i="1">
                              <a:latin typeface="Cambria Math"/>
                            </a:rPr>
                            <m:t>𝐿</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352800" y="5486400"/>
                <a:ext cx="1484637" cy="61093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73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46331"/>
          </a:xfrm>
          <a:prstGeom prst="rect">
            <a:avLst/>
          </a:prstGeom>
        </p:spPr>
        <p:txBody>
          <a:bodyPr wrap="square">
            <a:spAutoFit/>
          </a:bodyPr>
          <a:lstStyle/>
          <a:p>
            <a:r>
              <a:rPr lang="en-US" dirty="0"/>
              <a:t>6.   Find the probability that a particle in a box L wide can be found between x = 0 and x = L/n, when it is in the nth state.</a:t>
            </a:r>
          </a:p>
        </p:txBody>
      </p:sp>
      <p:sp>
        <p:nvSpPr>
          <p:cNvPr id="3" name="Rectangle 2"/>
          <p:cNvSpPr/>
          <p:nvPr/>
        </p:nvSpPr>
        <p:spPr>
          <a:xfrm>
            <a:off x="304800" y="1066800"/>
            <a:ext cx="1013419" cy="369332"/>
          </a:xfrm>
          <a:prstGeom prst="rect">
            <a:avLst/>
          </a:prstGeom>
        </p:spPr>
        <p:txBody>
          <a:bodyPr wrap="none">
            <a:spAutoFit/>
          </a:bodyPr>
          <a:lstStyle/>
          <a:p>
            <a:r>
              <a:rPr lang="en-US" dirty="0"/>
              <a:t>Solution </a:t>
            </a:r>
          </a:p>
        </p:txBody>
      </p:sp>
      <p:sp>
        <p:nvSpPr>
          <p:cNvPr id="4" name="Rectangle 3"/>
          <p:cNvSpPr/>
          <p:nvPr/>
        </p:nvSpPr>
        <p:spPr>
          <a:xfrm>
            <a:off x="304800" y="1676400"/>
            <a:ext cx="8534400" cy="646331"/>
          </a:xfrm>
          <a:prstGeom prst="rect">
            <a:avLst/>
          </a:prstGeom>
        </p:spPr>
        <p:txBody>
          <a:bodyPr wrap="square">
            <a:spAutoFit/>
          </a:bodyPr>
          <a:lstStyle/>
          <a:p>
            <a:r>
              <a:rPr lang="en-US" dirty="0"/>
              <a:t>This is a special case of the probability that such a particle is between x</a:t>
            </a:r>
            <a:r>
              <a:rPr lang="en-US" baseline="-25000" dirty="0"/>
              <a:t>1</a:t>
            </a:r>
            <a:r>
              <a:rPr lang="en-US" dirty="0"/>
              <a:t> and x</a:t>
            </a:r>
            <a:r>
              <a:rPr lang="en-US" baseline="-25000" dirty="0"/>
              <a:t>2</a:t>
            </a:r>
            <a:r>
              <a:rPr lang="en-US" dirty="0"/>
              <a:t>, as found in Example 5.4. With x = 0 and x </a:t>
            </a:r>
            <a:r>
              <a:rPr lang="en-US"/>
              <a:t>= </a:t>
            </a:r>
            <a:r>
              <a:rPr lang="en-US" smtClean="0"/>
              <a:t>L/n,</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2438400" y="2629316"/>
                <a:ext cx="3402662" cy="855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𝑃</m:t>
                          </m:r>
                        </m:e>
                        <m:sub>
                          <m:r>
                            <a:rPr lang="en-US" i="1">
                              <a:latin typeface="Cambria Math"/>
                            </a:rPr>
                            <m:t>0</m:t>
                          </m:r>
                          <m:r>
                            <a:rPr lang="en-US" i="1">
                              <a:latin typeface="Cambria Math"/>
                            </a:rPr>
                            <m:t>𝐿</m:t>
                          </m:r>
                        </m:sub>
                      </m:sSub>
                      <m:r>
                        <a:rPr lang="en-US" i="1">
                          <a:latin typeface="Cambria Math"/>
                        </a:rPr>
                        <m:t>=[</m:t>
                      </m:r>
                      <m:f>
                        <m:fPr>
                          <m:ctrlPr>
                            <a:rPr lang="en-US" i="1">
                              <a:latin typeface="Cambria Math"/>
                            </a:rPr>
                          </m:ctrlPr>
                        </m:fPr>
                        <m:num>
                          <m:r>
                            <a:rPr lang="en-US" i="1">
                              <a:latin typeface="Cambria Math"/>
                            </a:rPr>
                            <m:t>𝑥</m:t>
                          </m:r>
                        </m:num>
                        <m:den>
                          <m:r>
                            <a:rPr lang="en-US" i="1">
                              <a:latin typeface="Cambria Math"/>
                            </a:rPr>
                            <m:t>𝐿</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r>
                            <a:rPr lang="en-US" i="1">
                              <a:latin typeface="Cambria Math"/>
                            </a:rPr>
                            <m:t>𝑛</m:t>
                          </m:r>
                          <m:r>
                            <a:rPr lang="en-US" i="1">
                              <a:latin typeface="Cambria Math"/>
                            </a:rPr>
                            <m:t>𝜋</m:t>
                          </m:r>
                        </m:den>
                      </m:f>
                      <m:r>
                        <a:rPr lang="en-US" i="1">
                          <a:latin typeface="Cambria Math"/>
                        </a:rPr>
                        <m:t>𝑠𝑖𝑛</m:t>
                      </m:r>
                      <m:f>
                        <m:fPr>
                          <m:ctrlPr>
                            <a:rPr lang="en-US" i="1">
                              <a:latin typeface="Cambria Math"/>
                            </a:rPr>
                          </m:ctrlPr>
                        </m:fPr>
                        <m:num>
                          <m:r>
                            <a:rPr lang="en-US" i="1">
                              <a:latin typeface="Cambria Math"/>
                            </a:rPr>
                            <m:t>2</m:t>
                          </m:r>
                          <m:r>
                            <a:rPr lang="en-US" i="1">
                              <a:latin typeface="Cambria Math"/>
                            </a:rPr>
                            <m:t>𝑛</m:t>
                          </m:r>
                          <m:r>
                            <a:rPr lang="en-US" i="1">
                              <a:latin typeface="Cambria Math"/>
                            </a:rPr>
                            <m:t>𝜋</m:t>
                          </m:r>
                          <m:r>
                            <a:rPr lang="en-US" i="1">
                              <a:latin typeface="Cambria Math"/>
                            </a:rPr>
                            <m:t>𝑥</m:t>
                          </m:r>
                        </m:num>
                        <m:den>
                          <m:r>
                            <a:rPr lang="en-US" i="1">
                              <a:latin typeface="Cambria Math"/>
                            </a:rPr>
                            <m:t>𝐿</m:t>
                          </m:r>
                        </m:den>
                      </m:f>
                      <m:m>
                        <m:mPr>
                          <m:mcs>
                            <m:mc>
                              <m:mcPr>
                                <m:count m:val="1"/>
                                <m:mcJc m:val="center"/>
                              </m:mcPr>
                            </m:mc>
                          </m:mcs>
                          <m:ctrlPr>
                            <a:rPr lang="en-US" i="1">
                              <a:latin typeface="Cambria Math"/>
                            </a:rPr>
                          </m:ctrlPr>
                        </m:mPr>
                        <m:mr>
                          <m:e>
                            <m:r>
                              <a:rPr lang="en-US" i="1">
                                <a:latin typeface="Cambria Math"/>
                              </a:rPr>
                              <m:t>𝐿</m:t>
                            </m:r>
                            <m:r>
                              <a:rPr lang="en-US" b="0" i="1" smtClean="0">
                                <a:latin typeface="Cambria Math"/>
                              </a:rPr>
                              <m:t>/</m:t>
                            </m:r>
                            <m:r>
                              <a:rPr lang="en-US" b="0" i="1" smtClean="0">
                                <a:latin typeface="Cambria Math"/>
                              </a:rPr>
                              <m:t>𝑛</m:t>
                            </m:r>
                          </m:e>
                        </m:mr>
                        <m:mr>
                          <m:e>
                            <m:r>
                              <a:rPr lang="en-US" i="1">
                                <a:latin typeface="Cambria Math"/>
                              </a:rPr>
                              <m:t>]=</m:t>
                            </m:r>
                          </m:e>
                        </m:mr>
                        <m:mr>
                          <m:e>
                            <m:r>
                              <a:rPr lang="en-US" i="1">
                                <a:latin typeface="Cambria Math"/>
                              </a:rPr>
                              <m:t>0</m:t>
                            </m:r>
                          </m:e>
                        </m:mr>
                      </m:m>
                      <m:r>
                        <a:rPr lang="en-US" i="1">
                          <a:latin typeface="Cambria Math"/>
                        </a:rPr>
                        <m:t> </m:t>
                      </m:r>
                      <m:f>
                        <m:fPr>
                          <m:ctrlPr>
                            <a:rPr lang="en-US" i="1">
                              <a:latin typeface="Cambria Math"/>
                            </a:rPr>
                          </m:ctrlPr>
                        </m:fPr>
                        <m:num>
                          <m:r>
                            <a:rPr lang="en-US" i="1">
                              <a:latin typeface="Cambria Math"/>
                            </a:rPr>
                            <m:t>1</m:t>
                          </m:r>
                        </m:num>
                        <m:den>
                          <m:r>
                            <a:rPr lang="en-US" i="1">
                              <a:latin typeface="Cambria Math"/>
                            </a:rPr>
                            <m:t>𝑛</m:t>
                          </m:r>
                        </m:den>
                      </m:f>
                      <m:r>
                        <a:rPr lang="en-US" i="1">
                          <a:latin typeface="Cambria Math"/>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438400" y="2629316"/>
                <a:ext cx="3402662" cy="85549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985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1200329"/>
          </a:xfrm>
          <a:prstGeom prst="rect">
            <a:avLst/>
          </a:prstGeom>
        </p:spPr>
        <p:txBody>
          <a:bodyPr wrap="square">
            <a:spAutoFit/>
          </a:bodyPr>
          <a:lstStyle/>
          <a:p>
            <a:r>
              <a:rPr lang="en-US" dirty="0"/>
              <a:t>Given a normalized and otherwise acceptable wave function Ψ, the probability that the particle it describes will be found in a certain region is simply the integral of the probability density |Ψ|</a:t>
            </a:r>
            <a:r>
              <a:rPr lang="en-US" baseline="30000" dirty="0"/>
              <a:t>2</a:t>
            </a:r>
            <a:r>
              <a:rPr lang="en-US" dirty="0"/>
              <a:t> over that region. </a:t>
            </a:r>
            <a:r>
              <a:rPr lang="en-US" dirty="0">
                <a:solidFill>
                  <a:srgbClr val="C00000"/>
                </a:solidFill>
              </a:rPr>
              <a:t>Thus for a particle restricted to motion in the x direction, the probability of finding it between x</a:t>
            </a:r>
            <a:r>
              <a:rPr lang="en-US" baseline="-25000" dirty="0">
                <a:solidFill>
                  <a:srgbClr val="C00000"/>
                </a:solidFill>
              </a:rPr>
              <a:t>1</a:t>
            </a:r>
            <a:r>
              <a:rPr lang="en-US" dirty="0">
                <a:solidFill>
                  <a:srgbClr val="C00000"/>
                </a:solidFill>
              </a:rPr>
              <a:t> and x</a:t>
            </a:r>
            <a:r>
              <a:rPr lang="en-US" baseline="-25000" dirty="0">
                <a:solidFill>
                  <a:srgbClr val="C00000"/>
                </a:solidFill>
              </a:rPr>
              <a:t>2</a:t>
            </a:r>
            <a:r>
              <a:rPr lang="en-US" dirty="0">
                <a:solidFill>
                  <a:srgbClr val="C00000"/>
                </a:solidFill>
              </a:rPr>
              <a:t> is given by</a:t>
            </a:r>
          </a:p>
        </p:txBody>
      </p:sp>
      <mc:AlternateContent xmlns:mc="http://schemas.openxmlformats.org/markup-compatibility/2006" xmlns:a14="http://schemas.microsoft.com/office/drawing/2010/main">
        <mc:Choice Requires="a14">
          <p:sp>
            <p:nvSpPr>
              <p:cNvPr id="3" name="Rectangle 2"/>
              <p:cNvSpPr/>
              <p:nvPr/>
            </p:nvSpPr>
            <p:spPr>
              <a:xfrm>
                <a:off x="457200" y="1869064"/>
                <a:ext cx="8458200" cy="7217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 </m:t>
                      </m:r>
                      <m:r>
                        <a:rPr lang="en-US" i="1">
                          <a:latin typeface="Cambria Math"/>
                        </a:rPr>
                        <m:t>𝑝𝑟𝑜𝑏𝑎𝑏𝑖𝑙𝑖𝑡𝑦</m:t>
                      </m:r>
                      <m:r>
                        <a:rPr lang="en-US" i="1">
                          <a:latin typeface="Cambria Math"/>
                        </a:rPr>
                        <m:t>                       </m:t>
                      </m:r>
                      <m:sSub>
                        <m:sSubPr>
                          <m:ctrlPr>
                            <a:rPr lang="en-US" i="1">
                              <a:latin typeface="Cambria Math"/>
                            </a:rPr>
                          </m:ctrlPr>
                        </m:sSubPr>
                        <m:e>
                          <m:r>
                            <a:rPr lang="en-US" i="1">
                              <a:latin typeface="Cambria Math"/>
                            </a:rPr>
                            <m:t>𝑃</m:t>
                          </m:r>
                        </m:e>
                        <m:sub>
                          <m:r>
                            <a:rPr lang="en-US" i="1">
                              <a:latin typeface="Cambria Math"/>
                            </a:rPr>
                            <m:t>𝑥</m:t>
                          </m:r>
                          <m:r>
                            <a:rPr lang="en-US" i="1">
                              <a:latin typeface="Cambria Math"/>
                            </a:rPr>
                            <m:t>1</m:t>
                          </m:r>
                          <m:r>
                            <a:rPr lang="en-US" i="1">
                              <a:latin typeface="Cambria Math"/>
                            </a:rPr>
                            <m:t>𝑥</m:t>
                          </m:r>
                          <m:r>
                            <a:rPr lang="en-US" i="1">
                              <a:latin typeface="Cambria Math"/>
                            </a:rPr>
                            <m:t>2</m:t>
                          </m:r>
                        </m:sub>
                      </m:sSub>
                      <m:r>
                        <a:rPr lang="en-US" i="1">
                          <a:latin typeface="Cambria Math"/>
                        </a:rPr>
                        <m:t>=</m:t>
                      </m:r>
                      <m:nary>
                        <m:naryPr>
                          <m:limLoc m:val="subSup"/>
                          <m:ctrlPr>
                            <a:rPr lang="en-US" i="1">
                              <a:latin typeface="Cambria Math"/>
                            </a:rPr>
                          </m:ctrlPr>
                        </m:naryPr>
                        <m:sub>
                          <m:r>
                            <a:rPr lang="en-US" i="1">
                              <a:latin typeface="Cambria Math"/>
                            </a:rPr>
                            <m:t>𝑥</m:t>
                          </m:r>
                          <m:r>
                            <a:rPr lang="en-US" i="1">
                              <a:latin typeface="Cambria Math"/>
                            </a:rPr>
                            <m:t>1</m:t>
                          </m:r>
                        </m:sub>
                        <m:sup>
                          <m:r>
                            <a:rPr lang="en-US" i="1">
                              <a:latin typeface="Cambria Math"/>
                            </a:rPr>
                            <m:t>𝑥</m:t>
                          </m:r>
                          <m:r>
                            <a:rPr lang="en-US" i="1">
                              <a:latin typeface="Cambria Math"/>
                            </a:rPr>
                            <m:t>2</m:t>
                          </m:r>
                        </m:sup>
                        <m:e>
                          <m:sSup>
                            <m:sSupPr>
                              <m:ctrlPr>
                                <a:rPr lang="en-US" i="1">
                                  <a:latin typeface="Cambria Math"/>
                                </a:rPr>
                              </m:ctrlPr>
                            </m:sSupPr>
                            <m:e>
                              <m:r>
                                <a:rPr lang="en-US" i="1">
                                  <a:latin typeface="Cambria Math"/>
                                </a:rPr>
                                <m:t>|</m:t>
                              </m:r>
                              <m:r>
                                <a:rPr lang="en-US" i="1">
                                  <a:latin typeface="Cambria Math"/>
                                </a:rPr>
                                <m:t>𝛹</m:t>
                              </m:r>
                              <m:r>
                                <a:rPr lang="en-US" i="1">
                                  <a:latin typeface="Cambria Math"/>
                                </a:rPr>
                                <m:t>|</m:t>
                              </m:r>
                            </m:e>
                            <m:sup>
                              <m:r>
                                <a:rPr lang="en-US" i="1">
                                  <a:latin typeface="Cambria Math"/>
                                </a:rPr>
                                <m:t>2</m:t>
                              </m:r>
                            </m:sup>
                          </m:sSup>
                          <m:r>
                            <a:rPr lang="en-US" i="1">
                              <a:latin typeface="Cambria Math"/>
                            </a:rPr>
                            <m:t>𝑑𝑉</m:t>
                          </m:r>
                          <m:r>
                            <a:rPr lang="en-US" i="1">
                              <a:latin typeface="Cambria Math"/>
                            </a:rPr>
                            <m:t>                                                 (5−2)</m:t>
                          </m:r>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57200" y="1869064"/>
                <a:ext cx="8458200" cy="721736"/>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92206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229600" cy="646331"/>
          </a:xfrm>
          <a:prstGeom prst="rect">
            <a:avLst/>
          </a:prstGeom>
        </p:spPr>
        <p:txBody>
          <a:bodyPr wrap="square">
            <a:spAutoFit/>
          </a:bodyPr>
          <a:lstStyle/>
          <a:p>
            <a:r>
              <a:rPr lang="en-US" dirty="0"/>
              <a:t>7.   A particle is in a cubic box with infinitely hard walls whose edges are L long (Fig. 5. 18). The wave functions of the particle are given by</a:t>
            </a:r>
          </a:p>
        </p:txBody>
      </p:sp>
      <mc:AlternateContent xmlns:mc="http://schemas.openxmlformats.org/markup-compatibility/2006" xmlns:a14="http://schemas.microsoft.com/office/drawing/2010/main">
        <mc:Choice Requires="a14">
          <p:sp>
            <p:nvSpPr>
              <p:cNvPr id="3" name="Rectangle 2"/>
              <p:cNvSpPr/>
              <p:nvPr/>
            </p:nvSpPr>
            <p:spPr>
              <a:xfrm>
                <a:off x="1905000" y="1219200"/>
                <a:ext cx="3985194" cy="575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𝜓</m:t>
                      </m:r>
                      <m:r>
                        <a:rPr lang="en-US" i="1">
                          <a:latin typeface="Cambria Math"/>
                        </a:rPr>
                        <m:t>=</m:t>
                      </m:r>
                      <m:r>
                        <a:rPr lang="en-US" i="1">
                          <a:latin typeface="Cambria Math"/>
                        </a:rPr>
                        <m:t>𝐴</m:t>
                      </m:r>
                      <m:func>
                        <m:funcPr>
                          <m:ctrlPr>
                            <a:rPr lang="en-US" i="1">
                              <a:latin typeface="Cambria Math"/>
                            </a:rPr>
                          </m:ctrlPr>
                        </m:funcPr>
                        <m:fName>
                          <m:r>
                            <m:rPr>
                              <m:sty m:val="p"/>
                            </m:rPr>
                            <a:rPr lang="en-US">
                              <a:latin typeface="Cambria Math"/>
                            </a:rPr>
                            <m:t>sin</m:t>
                          </m:r>
                        </m:fName>
                        <m:e>
                          <m:f>
                            <m:fPr>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𝑥</m:t>
                                  </m:r>
                                </m:sub>
                              </m:sSub>
                              <m:r>
                                <a:rPr lang="en-US" i="1">
                                  <a:latin typeface="Cambria Math"/>
                                </a:rPr>
                                <m:t>𝜋</m:t>
                              </m:r>
                              <m:r>
                                <a:rPr lang="en-US" i="1">
                                  <a:latin typeface="Cambria Math"/>
                                </a:rPr>
                                <m:t>𝑥</m:t>
                              </m:r>
                            </m:num>
                            <m:den>
                              <m:r>
                                <a:rPr lang="en-US" i="1">
                                  <a:latin typeface="Cambria Math"/>
                                </a:rPr>
                                <m:t>𝐿</m:t>
                              </m:r>
                            </m:den>
                          </m:f>
                        </m:e>
                      </m:func>
                      <m:r>
                        <a:rPr lang="en-US" i="1">
                          <a:latin typeface="Cambria Math"/>
                        </a:rPr>
                        <m:t>     </m:t>
                      </m:r>
                      <m:func>
                        <m:funcPr>
                          <m:ctrlPr>
                            <a:rPr lang="en-US" i="1">
                              <a:latin typeface="Cambria Math"/>
                            </a:rPr>
                          </m:ctrlPr>
                        </m:funcPr>
                        <m:fName>
                          <m:r>
                            <m:rPr>
                              <m:sty m:val="p"/>
                            </m:rPr>
                            <a:rPr lang="en-US">
                              <a:latin typeface="Cambria Math"/>
                            </a:rPr>
                            <m:t>sin</m:t>
                          </m:r>
                        </m:fName>
                        <m:e>
                          <m:f>
                            <m:fPr>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𝑦</m:t>
                                  </m:r>
                                </m:sub>
                              </m:sSub>
                              <m:r>
                                <a:rPr lang="en-US" i="1">
                                  <a:latin typeface="Cambria Math"/>
                                </a:rPr>
                                <m:t>𝜋</m:t>
                              </m:r>
                              <m:r>
                                <a:rPr lang="en-US" i="1">
                                  <a:latin typeface="Cambria Math"/>
                                </a:rPr>
                                <m:t>𝑦</m:t>
                              </m:r>
                            </m:num>
                            <m:den>
                              <m:r>
                                <a:rPr lang="en-US" i="1">
                                  <a:latin typeface="Cambria Math"/>
                                </a:rPr>
                                <m:t>𝐿</m:t>
                              </m:r>
                            </m:den>
                          </m:f>
                        </m:e>
                      </m:func>
                      <m:r>
                        <a:rPr lang="en-US" i="1">
                          <a:latin typeface="Cambria Math"/>
                        </a:rPr>
                        <m:t>  </m:t>
                      </m:r>
                      <m:func>
                        <m:funcPr>
                          <m:ctrlPr>
                            <a:rPr lang="en-US" i="1">
                              <a:latin typeface="Cambria Math"/>
                            </a:rPr>
                          </m:ctrlPr>
                        </m:funcPr>
                        <m:fName>
                          <m:r>
                            <m:rPr>
                              <m:sty m:val="p"/>
                            </m:rPr>
                            <a:rPr lang="en-US">
                              <a:latin typeface="Cambria Math"/>
                            </a:rPr>
                            <m:t>sin</m:t>
                          </m:r>
                        </m:fName>
                        <m:e>
                          <m:f>
                            <m:fPr>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𝑧</m:t>
                                  </m:r>
                                </m:sub>
                              </m:sSub>
                              <m:r>
                                <a:rPr lang="en-US" i="1">
                                  <a:latin typeface="Cambria Math"/>
                                </a:rPr>
                                <m:t>𝜋</m:t>
                              </m:r>
                              <m:r>
                                <a:rPr lang="en-US" i="1">
                                  <a:latin typeface="Cambria Math"/>
                                </a:rPr>
                                <m:t>𝑧</m:t>
                              </m:r>
                            </m:num>
                            <m:den>
                              <m:r>
                                <a:rPr lang="en-US" i="1">
                                  <a:latin typeface="Cambria Math"/>
                                </a:rPr>
                                <m:t>𝐿</m:t>
                              </m:r>
                            </m:den>
                          </m:f>
                        </m:e>
                      </m:func>
                      <m:r>
                        <a:rPr lang="en-US" i="1">
                          <a:latin typeface="Cambria Math"/>
                        </a:rPr>
                        <m:t>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905000" y="1219200"/>
                <a:ext cx="3985194" cy="57592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43000" y="2133600"/>
                <a:ext cx="4572000" cy="94872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𝑥</m:t>
                          </m:r>
                        </m:sub>
                      </m:sSub>
                      <m:r>
                        <a:rPr lang="en-US" i="1">
                          <a:latin typeface="Cambria Math"/>
                        </a:rPr>
                        <m:t>=1,2,3,…</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𝑦</m:t>
                          </m:r>
                        </m:sub>
                      </m:sSub>
                      <m:r>
                        <a:rPr lang="en-US" i="1">
                          <a:latin typeface="Cambria Math"/>
                        </a:rPr>
                        <m:t>=1,2,3,…</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𝑛𝑧</m:t>
                      </m:r>
                      <m:r>
                        <a:rPr lang="en-US" i="1">
                          <a:latin typeface="Cambria Math"/>
                        </a:rPr>
                        <m:t>=1,2,3,…</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143000" y="2133600"/>
                <a:ext cx="4572000" cy="948721"/>
              </a:xfrm>
              <a:prstGeom prst="rect">
                <a:avLst/>
              </a:prstGeom>
              <a:blipFill rotWithShape="1">
                <a:blip r:embed="rId3"/>
                <a:stretch>
                  <a:fillRect/>
                </a:stretch>
              </a:blipFill>
            </p:spPr>
            <p:txBody>
              <a:bodyPr/>
              <a:lstStyle/>
              <a:p>
                <a:r>
                  <a:rPr lang="en-US">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553200" y="1429531"/>
            <a:ext cx="1438275" cy="1715135"/>
          </a:xfrm>
          <a:prstGeom prst="rect">
            <a:avLst/>
          </a:prstGeom>
        </p:spPr>
      </p:pic>
      <p:sp>
        <p:nvSpPr>
          <p:cNvPr id="6" name="Rectangle 5"/>
          <p:cNvSpPr/>
          <p:nvPr/>
        </p:nvSpPr>
        <p:spPr>
          <a:xfrm>
            <a:off x="838200" y="3429000"/>
            <a:ext cx="4573881" cy="369332"/>
          </a:xfrm>
          <a:prstGeom prst="rect">
            <a:avLst/>
          </a:prstGeom>
        </p:spPr>
        <p:txBody>
          <a:bodyPr wrap="none">
            <a:spAutoFit/>
          </a:bodyPr>
          <a:lstStyle/>
          <a:p>
            <a:r>
              <a:rPr lang="en-US" dirty="0"/>
              <a:t>Find the value of the normalization constant A.</a:t>
            </a:r>
          </a:p>
        </p:txBody>
      </p:sp>
      <mc:AlternateContent xmlns:mc="http://schemas.openxmlformats.org/markup-compatibility/2006" xmlns:a14="http://schemas.microsoft.com/office/drawing/2010/main">
        <mc:Choice Requires="a14">
          <p:sp>
            <p:nvSpPr>
              <p:cNvPr id="7" name="Rectangle 6"/>
              <p:cNvSpPr/>
              <p:nvPr/>
            </p:nvSpPr>
            <p:spPr>
              <a:xfrm>
                <a:off x="893185" y="3962400"/>
                <a:ext cx="1011815" cy="369332"/>
              </a:xfrm>
              <a:prstGeom prst="rect">
                <a:avLst/>
              </a:prstGeom>
            </p:spPr>
            <p:txBody>
              <a:bodyPr wrap="none">
                <a:spAutoFit/>
              </a:bodyPr>
              <a:lstStyle/>
              <a:p>
                <a:r>
                  <a:rPr lang="en-US" dirty="0"/>
                  <a:t>Solution</a:t>
                </a:r>
                <a14:m>
                  <m:oMath xmlns:m="http://schemas.openxmlformats.org/officeDocument/2006/math">
                    <m:r>
                      <a:rPr lang="en-US" i="1">
                        <a:latin typeface="Cambria Math"/>
                      </a:rPr>
                      <m:t> </m:t>
                    </m:r>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893185" y="3962400"/>
                <a:ext cx="1011815" cy="369332"/>
              </a:xfrm>
              <a:prstGeom prst="rect">
                <a:avLst/>
              </a:prstGeom>
              <a:blipFill rotWithShape="1">
                <a:blip r:embed="rId5"/>
                <a:stretch>
                  <a:fillRect l="-5422" t="-8197" b="-24590"/>
                </a:stretch>
              </a:blipFill>
            </p:spPr>
            <p:txBody>
              <a:bodyPr/>
              <a:lstStyle/>
              <a:p>
                <a:r>
                  <a:rPr lang="en-US">
                    <a:noFill/>
                  </a:rPr>
                  <a:t> </a:t>
                </a:r>
              </a:p>
            </p:txBody>
          </p:sp>
        </mc:Fallback>
      </mc:AlternateContent>
      <p:sp>
        <p:nvSpPr>
          <p:cNvPr id="8" name="Rectangle 7"/>
          <p:cNvSpPr/>
          <p:nvPr/>
        </p:nvSpPr>
        <p:spPr>
          <a:xfrm>
            <a:off x="609600" y="4583668"/>
            <a:ext cx="6934200" cy="369332"/>
          </a:xfrm>
          <a:prstGeom prst="rect">
            <a:avLst/>
          </a:prstGeom>
        </p:spPr>
        <p:txBody>
          <a:bodyPr wrap="square">
            <a:spAutoFit/>
          </a:bodyPr>
          <a:lstStyle/>
          <a:p>
            <a:r>
              <a:rPr lang="en-US" dirty="0"/>
              <a:t>The normalization constant, assuming A to be real, is given by</a:t>
            </a:r>
          </a:p>
        </p:txBody>
      </p:sp>
      <mc:AlternateContent xmlns:mc="http://schemas.openxmlformats.org/markup-compatibility/2006" xmlns:a14="http://schemas.microsoft.com/office/drawing/2010/main">
        <mc:Choice Requires="a14">
          <p:sp>
            <p:nvSpPr>
              <p:cNvPr id="9" name="Rectangle 8"/>
              <p:cNvSpPr/>
              <p:nvPr/>
            </p:nvSpPr>
            <p:spPr>
              <a:xfrm>
                <a:off x="2553495" y="5257800"/>
                <a:ext cx="3320589"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a:rPr>
                          </m:ctrlPr>
                        </m:naryPr>
                        <m:sub/>
                        <m:sup/>
                        <m:e>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ѱ</m:t>
                          </m:r>
                          <m:r>
                            <a:rPr lang="en-US" i="1">
                              <a:latin typeface="Cambria Math"/>
                            </a:rPr>
                            <m:t>𝑑𝑉</m:t>
                          </m:r>
                        </m:e>
                      </m:nary>
                      <m:r>
                        <a:rPr lang="en-US" i="1">
                          <a:latin typeface="Cambria Math"/>
                        </a:rPr>
                        <m:t>=1</m:t>
                      </m:r>
                      <m:r>
                        <a:rPr lang="en-US" b="0" i="1" smtClean="0">
                          <a:latin typeface="Cambria Math"/>
                        </a:rPr>
                        <m:t>=</m:t>
                      </m:r>
                      <m:nary>
                        <m:naryPr>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ѱ</m:t>
                          </m:r>
                          <m:r>
                            <a:rPr lang="en-US" i="1">
                              <a:latin typeface="Cambria Math"/>
                            </a:rPr>
                            <m:t>𝑑𝑥𝑑𝑦𝑑𝑧</m:t>
                          </m:r>
                        </m:e>
                      </m:nary>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553495" y="5257800"/>
                <a:ext cx="3320589" cy="818879"/>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28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43000" y="457200"/>
                <a:ext cx="5957400" cy="7205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2</m:t>
                          </m:r>
                        </m:sup>
                      </m:sSup>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𝐿</m:t>
                          </m:r>
                        </m:sup>
                        <m:e>
                          <m:sSup>
                            <m:sSupPr>
                              <m:ctrlPr>
                                <a:rPr lang="en-US" i="1">
                                  <a:latin typeface="Cambria Math"/>
                                </a:rPr>
                              </m:ctrlPr>
                            </m:sSupPr>
                            <m:e>
                              <m:r>
                                <a:rPr lang="en-US" i="1">
                                  <a:latin typeface="Cambria Math"/>
                                </a:rPr>
                                <m:t>𝑠𝑖𝑛</m:t>
                              </m:r>
                            </m:e>
                            <m:sup>
                              <m:r>
                                <a:rPr lang="en-US" i="1">
                                  <a:latin typeface="Cambria Math"/>
                                </a:rPr>
                                <m:t>2</m:t>
                              </m:r>
                            </m:sup>
                          </m:sSup>
                          <m:f>
                            <m:fPr>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𝑥</m:t>
                                  </m:r>
                                </m:sub>
                              </m:sSub>
                              <m:r>
                                <a:rPr lang="en-US" i="1">
                                  <a:latin typeface="Cambria Math"/>
                                </a:rPr>
                                <m:t>𝜋</m:t>
                              </m:r>
                              <m:r>
                                <a:rPr lang="en-US" i="1">
                                  <a:latin typeface="Cambria Math"/>
                                </a:rPr>
                                <m:t>𝑥</m:t>
                              </m:r>
                            </m:num>
                            <m:den>
                              <m:r>
                                <a:rPr lang="en-US" i="1">
                                  <a:latin typeface="Cambria Math"/>
                                </a:rPr>
                                <m:t>𝐿</m:t>
                              </m:r>
                            </m:den>
                          </m:f>
                          <m:r>
                            <a:rPr lang="en-US" i="1">
                              <a:latin typeface="Cambria Math"/>
                            </a:rPr>
                            <m:t>𝑑𝑥</m:t>
                          </m:r>
                        </m:e>
                      </m:nary>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𝐿</m:t>
                          </m:r>
                        </m:sup>
                        <m:e>
                          <m:sSup>
                            <m:sSupPr>
                              <m:ctrlPr>
                                <a:rPr lang="en-US" i="1">
                                  <a:latin typeface="Cambria Math"/>
                                </a:rPr>
                              </m:ctrlPr>
                            </m:sSupPr>
                            <m:e>
                              <m:r>
                                <a:rPr lang="en-US" i="1">
                                  <a:latin typeface="Cambria Math"/>
                                </a:rPr>
                                <m:t>𝑠𝑖𝑛</m:t>
                              </m:r>
                            </m:e>
                            <m:sup>
                              <m:r>
                                <a:rPr lang="en-US" i="1">
                                  <a:latin typeface="Cambria Math"/>
                                </a:rPr>
                                <m:t>2</m:t>
                              </m:r>
                            </m:sup>
                          </m:sSup>
                          <m:f>
                            <m:fPr>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𝑦</m:t>
                                  </m:r>
                                </m:sub>
                              </m:sSub>
                              <m:r>
                                <a:rPr lang="en-US" i="1">
                                  <a:latin typeface="Cambria Math"/>
                                </a:rPr>
                                <m:t>𝜋</m:t>
                              </m:r>
                              <m:r>
                                <a:rPr lang="en-US" i="1">
                                  <a:latin typeface="Cambria Math"/>
                                </a:rPr>
                                <m:t>𝑦</m:t>
                              </m:r>
                            </m:num>
                            <m:den>
                              <m:r>
                                <a:rPr lang="en-US" i="1">
                                  <a:latin typeface="Cambria Math"/>
                                </a:rPr>
                                <m:t>𝐿</m:t>
                              </m:r>
                            </m:den>
                          </m:f>
                          <m:r>
                            <a:rPr lang="en-US" i="1">
                              <a:latin typeface="Cambria Math"/>
                            </a:rPr>
                            <m:t>𝑑𝑦</m:t>
                          </m:r>
                        </m:e>
                      </m:nary>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𝐿</m:t>
                          </m:r>
                        </m:sup>
                        <m:e>
                          <m:sSup>
                            <m:sSupPr>
                              <m:ctrlPr>
                                <a:rPr lang="en-US" i="1">
                                  <a:latin typeface="Cambria Math"/>
                                </a:rPr>
                              </m:ctrlPr>
                            </m:sSupPr>
                            <m:e>
                              <m:r>
                                <a:rPr lang="en-US" i="1">
                                  <a:latin typeface="Cambria Math"/>
                                </a:rPr>
                                <m:t>𝑠𝑖𝑛</m:t>
                              </m:r>
                            </m:e>
                            <m:sup>
                              <m:r>
                                <a:rPr lang="en-US" i="1">
                                  <a:latin typeface="Cambria Math"/>
                                </a:rPr>
                                <m:t>2</m:t>
                              </m:r>
                            </m:sup>
                          </m:sSup>
                          <m:f>
                            <m:fPr>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𝑧</m:t>
                                  </m:r>
                                </m:sub>
                              </m:sSub>
                              <m:r>
                                <a:rPr lang="en-US" i="1">
                                  <a:latin typeface="Cambria Math"/>
                                </a:rPr>
                                <m:t>𝜋</m:t>
                              </m:r>
                              <m:r>
                                <a:rPr lang="en-US" i="1">
                                  <a:latin typeface="Cambria Math"/>
                                </a:rPr>
                                <m:t>𝑧</m:t>
                              </m:r>
                            </m:num>
                            <m:den>
                              <m:r>
                                <a:rPr lang="en-US" i="1">
                                  <a:latin typeface="Cambria Math"/>
                                </a:rPr>
                                <m:t>𝐿</m:t>
                              </m:r>
                            </m:den>
                          </m:f>
                          <m:r>
                            <a:rPr lang="en-US" i="1">
                              <a:latin typeface="Cambria Math"/>
                            </a:rPr>
                            <m:t>𝑑𝑧</m:t>
                          </m:r>
                        </m:e>
                      </m:nary>
                      <m:r>
                        <a:rPr lang="en-US" i="1">
                          <a:latin typeface="Cambria Math"/>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143000" y="457200"/>
                <a:ext cx="5957400" cy="720518"/>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533400" y="1752600"/>
            <a:ext cx="8001000" cy="646331"/>
          </a:xfrm>
          <a:prstGeom prst="rect">
            <a:avLst/>
          </a:prstGeom>
        </p:spPr>
        <p:txBody>
          <a:bodyPr wrap="square">
            <a:spAutoFit/>
          </a:bodyPr>
          <a:lstStyle/>
          <a:p>
            <a:r>
              <a:rPr lang="en-US" dirty="0"/>
              <a:t>Each integral above is equal to L/2 (from calculations identical to Equation (</a:t>
            </a:r>
            <a:r>
              <a:rPr lang="en-US" dirty="0" smtClean="0"/>
              <a:t>5.42)). </a:t>
            </a:r>
            <a:r>
              <a:rPr lang="en-US" dirty="0"/>
              <a:t>The result is</a:t>
            </a:r>
          </a:p>
        </p:txBody>
      </p:sp>
      <mc:AlternateContent xmlns:mc="http://schemas.openxmlformats.org/markup-compatibility/2006" xmlns:a14="http://schemas.microsoft.com/office/drawing/2010/main">
        <mc:Choice Requires="a14">
          <p:sp>
            <p:nvSpPr>
              <p:cNvPr id="4" name="Rectangle 3"/>
              <p:cNvSpPr/>
              <p:nvPr/>
            </p:nvSpPr>
            <p:spPr>
              <a:xfrm>
                <a:off x="1856814" y="2667000"/>
                <a:ext cx="2656304" cy="676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𝐴</m:t>
                          </m:r>
                        </m:e>
                        <m:sup>
                          <m:r>
                            <a:rPr lang="en-US" i="1">
                              <a:latin typeface="Cambria Math"/>
                            </a:rPr>
                            <m:t>2</m:t>
                          </m:r>
                        </m:sup>
                      </m:sSup>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𝐿</m:t>
                              </m:r>
                            </m:num>
                            <m:den>
                              <m:r>
                                <a:rPr lang="en-US" i="1">
                                  <a:latin typeface="Cambria Math"/>
                                </a:rPr>
                                <m:t>2</m:t>
                              </m:r>
                            </m:den>
                          </m:f>
                          <m:r>
                            <a:rPr lang="en-US" i="1">
                              <a:latin typeface="Cambria Math"/>
                            </a:rPr>
                            <m:t>)</m:t>
                          </m:r>
                        </m:e>
                        <m:sup>
                          <m:r>
                            <a:rPr lang="en-US" i="1">
                              <a:latin typeface="Cambria Math"/>
                            </a:rPr>
                            <m:t>3</m:t>
                          </m:r>
                        </m:sup>
                      </m:sSup>
                      <m:r>
                        <a:rPr lang="en-US" i="1">
                          <a:latin typeface="Cambria Math"/>
                        </a:rPr>
                        <m:t>=1 </m:t>
                      </m:r>
                      <m:r>
                        <a:rPr lang="en-US" i="1">
                          <a:latin typeface="Cambria Math"/>
                        </a:rPr>
                        <m:t>𝑜𝑟</m:t>
                      </m:r>
                      <m:r>
                        <a:rPr lang="en-US" i="1">
                          <a:latin typeface="Cambria Math"/>
                        </a:rPr>
                        <m:t> </m:t>
                      </m:r>
                      <m:r>
                        <a:rPr lang="en-US" i="1">
                          <a:latin typeface="Cambria Math"/>
                        </a:rPr>
                        <m:t>𝐴</m:t>
                      </m:r>
                      <m:r>
                        <a:rPr lang="en-US" i="1">
                          <a:latin typeface="Cambria Math"/>
                        </a:rPr>
                        <m:t>=(</m:t>
                      </m:r>
                      <m:sSup>
                        <m:sSupPr>
                          <m:ctrlPr>
                            <a:rPr lang="en-US" i="1">
                              <a:latin typeface="Cambria Math"/>
                            </a:rPr>
                          </m:ctrlPr>
                        </m:sSupPr>
                        <m:e>
                          <m:f>
                            <m:fPr>
                              <m:ctrlPr>
                                <a:rPr lang="en-US" i="1">
                                  <a:latin typeface="Cambria Math"/>
                                </a:rPr>
                              </m:ctrlPr>
                            </m:fPr>
                            <m:num>
                              <m:r>
                                <a:rPr lang="en-US" i="1">
                                  <a:latin typeface="Cambria Math"/>
                                </a:rPr>
                                <m:t>2</m:t>
                              </m:r>
                            </m:num>
                            <m:den>
                              <m:r>
                                <a:rPr lang="en-US" i="1">
                                  <a:latin typeface="Cambria Math"/>
                                </a:rPr>
                                <m:t>𝐿</m:t>
                              </m:r>
                            </m:den>
                          </m:f>
                          <m:r>
                            <a:rPr lang="en-US" i="1">
                              <a:latin typeface="Cambria Math"/>
                            </a:rPr>
                            <m:t>)</m:t>
                          </m:r>
                        </m:e>
                        <m:sup>
                          <m:r>
                            <a:rPr lang="en-US" i="1">
                              <a:latin typeface="Cambria Math"/>
                            </a:rPr>
                            <m:t>3/2</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856814" y="2667000"/>
                <a:ext cx="2656304" cy="67678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3349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1200329"/>
          </a:xfrm>
          <a:prstGeom prst="rect">
            <a:avLst/>
          </a:prstGeom>
        </p:spPr>
        <p:txBody>
          <a:bodyPr wrap="square">
            <a:spAutoFit/>
          </a:bodyPr>
          <a:lstStyle/>
          <a:p>
            <a:r>
              <a:rPr lang="en-US" dirty="0"/>
              <a:t>8.   (a) Find the possible energies of the particle in the box of Exercise 21 by substituting its wave  function </a:t>
            </a:r>
            <a:r>
              <a:rPr lang="az-Cyrl-AZ" dirty="0" smtClean="0"/>
              <a:t>ѱ</a:t>
            </a:r>
            <a:r>
              <a:rPr lang="en-US" dirty="0" smtClean="0"/>
              <a:t> in </a:t>
            </a:r>
            <a:r>
              <a:rPr lang="en-US" dirty="0"/>
              <a:t>Schrödinger's equation and solving for E. (Hint: inside the box U = 0.) (b) Compare </a:t>
            </a:r>
            <a:r>
              <a:rPr lang="en-US" dirty="0">
                <a:solidFill>
                  <a:srgbClr val="C00000"/>
                </a:solidFill>
              </a:rPr>
              <a:t>the ground-state energy of a particle in a one-dimensional box of length L </a:t>
            </a:r>
            <a:r>
              <a:rPr lang="en-US" dirty="0">
                <a:solidFill>
                  <a:srgbClr val="7030A0"/>
                </a:solidFill>
              </a:rPr>
              <a:t>with that of a particle in the three-dimensional box.</a:t>
            </a:r>
          </a:p>
        </p:txBody>
      </p:sp>
      <p:sp>
        <p:nvSpPr>
          <p:cNvPr id="3" name="Rectangle 2"/>
          <p:cNvSpPr/>
          <p:nvPr/>
        </p:nvSpPr>
        <p:spPr>
          <a:xfrm>
            <a:off x="609600" y="1752600"/>
            <a:ext cx="960519" cy="369332"/>
          </a:xfrm>
          <a:prstGeom prst="rect">
            <a:avLst/>
          </a:prstGeom>
        </p:spPr>
        <p:txBody>
          <a:bodyPr wrap="none">
            <a:spAutoFit/>
          </a:bodyPr>
          <a:lstStyle/>
          <a:p>
            <a:r>
              <a:rPr lang="en-US" dirty="0"/>
              <a:t>Solution</a:t>
            </a:r>
          </a:p>
        </p:txBody>
      </p:sp>
      <p:sp>
        <p:nvSpPr>
          <p:cNvPr id="4" name="Rectangle 3"/>
          <p:cNvSpPr/>
          <p:nvPr/>
        </p:nvSpPr>
        <p:spPr>
          <a:xfrm>
            <a:off x="304800" y="2133600"/>
            <a:ext cx="8686800" cy="923330"/>
          </a:xfrm>
          <a:prstGeom prst="rect">
            <a:avLst/>
          </a:prstGeom>
        </p:spPr>
        <p:txBody>
          <a:bodyPr wrap="square">
            <a:spAutoFit/>
          </a:bodyPr>
          <a:lstStyle/>
          <a:p>
            <a:pPr lvl="0"/>
            <a:r>
              <a:rPr lang="en-US" dirty="0" smtClean="0"/>
              <a:t>(a)For </a:t>
            </a:r>
            <a:r>
              <a:rPr lang="en-US" dirty="0"/>
              <a:t>the wave function of Problem 5-21, Equation (</a:t>
            </a:r>
            <a:r>
              <a:rPr lang="en-US" dirty="0" smtClean="0"/>
              <a:t>5.32) </a:t>
            </a:r>
            <a:r>
              <a:rPr lang="en-US" dirty="0"/>
              <a:t>must be used to find the energy. Before substitution into Equation (</a:t>
            </a:r>
            <a:r>
              <a:rPr lang="en-US" dirty="0" smtClean="0"/>
              <a:t>5.32), </a:t>
            </a:r>
            <a:r>
              <a:rPr lang="en-US" dirty="0"/>
              <a:t>it is convenient and useful to note that for this wave function</a:t>
            </a:r>
          </a:p>
        </p:txBody>
      </p:sp>
      <mc:AlternateContent xmlns:mc="http://schemas.openxmlformats.org/markup-compatibility/2006" xmlns:a14="http://schemas.microsoft.com/office/drawing/2010/main">
        <mc:Choice Requires="a14">
          <p:sp>
            <p:nvSpPr>
              <p:cNvPr id="5" name="Rectangle 4"/>
              <p:cNvSpPr/>
              <p:nvPr/>
            </p:nvSpPr>
            <p:spPr>
              <a:xfrm>
                <a:off x="609600" y="3124200"/>
                <a:ext cx="7543800" cy="7682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ѱ</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𝑥</m:t>
                                  </m:r>
                                </m:sub>
                              </m:sSub>
                            </m:e>
                            <m:sup>
                              <m:r>
                                <a:rPr lang="en-US" i="1">
                                  <a:latin typeface="Cambria Math"/>
                                </a:rPr>
                                <m:t>2</m:t>
                              </m:r>
                            </m:sup>
                          </m:sSup>
                          <m:sSup>
                            <m:sSupPr>
                              <m:ctrlPr>
                                <a:rPr lang="en-US" i="1">
                                  <a:latin typeface="Cambria Math"/>
                                </a:rPr>
                              </m:ctrlPr>
                            </m:sSupPr>
                            <m:e>
                              <m:r>
                                <a:rPr lang="en-US" i="1">
                                  <a:latin typeface="Cambria Math"/>
                                </a:rPr>
                                <m:t>𝜋</m:t>
                              </m:r>
                            </m:e>
                            <m:sup>
                              <m:r>
                                <a:rPr lang="en-US" i="1">
                                  <a:latin typeface="Cambria Math"/>
                                </a:rPr>
                                <m:t>2</m:t>
                              </m:r>
                            </m:sup>
                          </m:sSup>
                        </m:num>
                        <m:den>
                          <m:sSup>
                            <m:sSupPr>
                              <m:ctrlPr>
                                <a:rPr lang="en-US" i="1">
                                  <a:latin typeface="Cambria Math"/>
                                </a:rPr>
                              </m:ctrlPr>
                            </m:sSupPr>
                            <m:e>
                              <m:r>
                                <a:rPr lang="en-US" i="1">
                                  <a:latin typeface="Cambria Math"/>
                                </a:rPr>
                                <m:t>𝐿</m:t>
                              </m:r>
                            </m:e>
                            <m:sup>
                              <m:r>
                                <a:rPr lang="en-US" i="1">
                                  <a:latin typeface="Cambria Math"/>
                                </a:rPr>
                                <m:t>2</m:t>
                              </m:r>
                            </m:sup>
                          </m:sSup>
                        </m:den>
                      </m:f>
                      <m:r>
                        <a:rPr lang="en-US" i="1">
                          <a:latin typeface="Cambria Math"/>
                        </a:rPr>
                        <m:t>ѱ  ,</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ѱ</m:t>
                          </m:r>
                        </m:num>
                        <m:den>
                          <m:sSup>
                            <m:sSupPr>
                              <m:ctrlPr>
                                <a:rPr lang="en-US" i="1">
                                  <a:latin typeface="Cambria Math"/>
                                </a:rPr>
                              </m:ctrlPr>
                            </m:sSupPr>
                            <m:e>
                              <m:r>
                                <a:rPr lang="en-US" i="1">
                                  <a:latin typeface="Cambria Math"/>
                                </a:rPr>
                                <m:t>𝜕</m:t>
                              </m:r>
                              <m:r>
                                <a:rPr lang="en-US" i="1">
                                  <a:latin typeface="Cambria Math"/>
                                </a:rPr>
                                <m:t>𝑦</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𝑦</m:t>
                                  </m:r>
                                </m:sub>
                              </m:sSub>
                            </m:e>
                            <m:sup>
                              <m:r>
                                <a:rPr lang="en-US" i="1">
                                  <a:latin typeface="Cambria Math"/>
                                </a:rPr>
                                <m:t>2</m:t>
                              </m:r>
                            </m:sup>
                          </m:sSup>
                          <m:sSup>
                            <m:sSupPr>
                              <m:ctrlPr>
                                <a:rPr lang="en-US" i="1">
                                  <a:latin typeface="Cambria Math"/>
                                </a:rPr>
                              </m:ctrlPr>
                            </m:sSupPr>
                            <m:e>
                              <m:r>
                                <a:rPr lang="en-US" i="1">
                                  <a:latin typeface="Cambria Math"/>
                                </a:rPr>
                                <m:t>𝜋</m:t>
                              </m:r>
                            </m:e>
                            <m:sup>
                              <m:r>
                                <a:rPr lang="en-US" i="1">
                                  <a:latin typeface="Cambria Math"/>
                                </a:rPr>
                                <m:t>2</m:t>
                              </m:r>
                            </m:sup>
                          </m:sSup>
                        </m:num>
                        <m:den>
                          <m:sSup>
                            <m:sSupPr>
                              <m:ctrlPr>
                                <a:rPr lang="en-US" i="1">
                                  <a:latin typeface="Cambria Math"/>
                                </a:rPr>
                              </m:ctrlPr>
                            </m:sSupPr>
                            <m:e>
                              <m:r>
                                <a:rPr lang="en-US" i="1">
                                  <a:latin typeface="Cambria Math"/>
                                </a:rPr>
                                <m:t>𝐿</m:t>
                              </m:r>
                            </m:e>
                            <m:sup>
                              <m:r>
                                <a:rPr lang="en-US" i="1">
                                  <a:latin typeface="Cambria Math"/>
                                </a:rPr>
                                <m:t>2</m:t>
                              </m:r>
                            </m:sup>
                          </m:sSup>
                        </m:den>
                      </m:f>
                      <m:r>
                        <a:rPr lang="en-US" i="1">
                          <a:latin typeface="Cambria Math"/>
                        </a:rPr>
                        <m:t>ѱ,  </m:t>
                      </m:r>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ѱ</m:t>
                          </m:r>
                        </m:num>
                        <m:den>
                          <m:sSup>
                            <m:sSupPr>
                              <m:ctrlPr>
                                <a:rPr lang="en-US" i="1">
                                  <a:latin typeface="Cambria Math"/>
                                </a:rPr>
                              </m:ctrlPr>
                            </m:sSupPr>
                            <m:e>
                              <m:r>
                                <a:rPr lang="en-US" i="1">
                                  <a:latin typeface="Cambria Math"/>
                                </a:rPr>
                                <m:t>𝜕</m:t>
                              </m:r>
                              <m:r>
                                <a:rPr lang="en-US" i="1">
                                  <a:latin typeface="Cambria Math"/>
                                </a:rPr>
                                <m:t>𝑧</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𝑧</m:t>
                                  </m:r>
                                </m:sub>
                              </m:sSub>
                            </m:e>
                            <m:sup>
                              <m:r>
                                <a:rPr lang="en-US" i="1">
                                  <a:latin typeface="Cambria Math"/>
                                </a:rPr>
                                <m:t>2</m:t>
                              </m:r>
                            </m:sup>
                          </m:sSup>
                          <m:sSup>
                            <m:sSupPr>
                              <m:ctrlPr>
                                <a:rPr lang="en-US" i="1">
                                  <a:latin typeface="Cambria Math"/>
                                </a:rPr>
                              </m:ctrlPr>
                            </m:sSupPr>
                            <m:e>
                              <m:r>
                                <a:rPr lang="en-US" i="1">
                                  <a:latin typeface="Cambria Math"/>
                                </a:rPr>
                                <m:t>𝜋</m:t>
                              </m:r>
                            </m:e>
                            <m:sup>
                              <m:r>
                                <a:rPr lang="en-US" i="1">
                                  <a:latin typeface="Cambria Math"/>
                                </a:rPr>
                                <m:t>2</m:t>
                              </m:r>
                            </m:sup>
                          </m:sSup>
                        </m:num>
                        <m:den>
                          <m:sSup>
                            <m:sSupPr>
                              <m:ctrlPr>
                                <a:rPr lang="en-US" i="1">
                                  <a:latin typeface="Cambria Math"/>
                                </a:rPr>
                              </m:ctrlPr>
                            </m:sSupPr>
                            <m:e>
                              <m:r>
                                <a:rPr lang="en-US" i="1">
                                  <a:latin typeface="Cambria Math"/>
                                </a:rPr>
                                <m:t>𝐿</m:t>
                              </m:r>
                            </m:e>
                            <m:sup>
                              <m:r>
                                <a:rPr lang="en-US" i="1">
                                  <a:latin typeface="Cambria Math"/>
                                </a:rPr>
                                <m:t>2</m:t>
                              </m:r>
                            </m:sup>
                          </m:sSup>
                        </m:den>
                      </m:f>
                      <m:r>
                        <a:rPr lang="en-US" i="1">
                          <a:latin typeface="Cambria Math"/>
                        </a:rPr>
                        <m:t>ѱ</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09600" y="3124200"/>
                <a:ext cx="7543800" cy="768287"/>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2189585" y="4114800"/>
            <a:ext cx="4383829" cy="369332"/>
          </a:xfrm>
          <a:prstGeom prst="rect">
            <a:avLst/>
          </a:prstGeom>
        </p:spPr>
        <p:txBody>
          <a:bodyPr wrap="none">
            <a:spAutoFit/>
          </a:bodyPr>
          <a:lstStyle/>
          <a:p>
            <a:r>
              <a:rPr lang="en-US" dirty="0"/>
              <a:t>Then, substitution in to equation (5.32) gives</a:t>
            </a:r>
          </a:p>
        </p:txBody>
      </p:sp>
      <mc:AlternateContent xmlns:mc="http://schemas.openxmlformats.org/markup-compatibility/2006" xmlns:a14="http://schemas.microsoft.com/office/drawing/2010/main">
        <mc:Choice Requires="a14">
          <p:sp>
            <p:nvSpPr>
              <p:cNvPr id="7" name="Rectangle 6"/>
              <p:cNvSpPr/>
              <p:nvPr/>
            </p:nvSpPr>
            <p:spPr>
              <a:xfrm>
                <a:off x="2189585" y="4724400"/>
                <a:ext cx="4078488" cy="692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𝜋</m:t>
                              </m:r>
                            </m:e>
                            <m:sup>
                              <m:r>
                                <a:rPr lang="en-US" i="1">
                                  <a:latin typeface="Cambria Math"/>
                                </a:rPr>
                                <m:t>2</m:t>
                              </m:r>
                            </m:sup>
                          </m:sSup>
                        </m:num>
                        <m:den>
                          <m:sSup>
                            <m:sSupPr>
                              <m:ctrlPr>
                                <a:rPr lang="en-US" i="1">
                                  <a:latin typeface="Cambria Math"/>
                                </a:rPr>
                              </m:ctrlPr>
                            </m:sSupPr>
                            <m:e>
                              <m:r>
                                <a:rPr lang="en-US" i="1">
                                  <a:latin typeface="Cambria Math"/>
                                </a:rPr>
                                <m:t>𝐿</m:t>
                              </m:r>
                            </m:e>
                            <m:sup>
                              <m:r>
                                <a:rPr lang="en-US" i="1">
                                  <a:latin typeface="Cambria Math"/>
                                </a:rPr>
                                <m:t>2</m:t>
                              </m:r>
                            </m:sup>
                          </m:sSup>
                        </m:den>
                      </m:f>
                      <m:d>
                        <m:dPr>
                          <m:ctrlPr>
                            <a:rPr lang="en-US" i="1">
                              <a:latin typeface="Cambria Math"/>
                            </a:rPr>
                          </m:ctrlPr>
                        </m:dPr>
                        <m:e>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𝑥</m:t>
                                  </m:r>
                                </m:sub>
                              </m:sSub>
                            </m:e>
                            <m:sup>
                              <m:r>
                                <a:rPr lang="en-US" i="1">
                                  <a:latin typeface="Cambria Math"/>
                                </a:rPr>
                                <m:t>2</m:t>
                              </m:r>
                            </m:sup>
                          </m:sSup>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𝑦</m:t>
                                  </m:r>
                                </m:sub>
                              </m:sSub>
                            </m:e>
                            <m:sup>
                              <m:r>
                                <a:rPr lang="en-US" i="1">
                                  <a:latin typeface="Cambria Math"/>
                                </a:rPr>
                                <m:t>2</m:t>
                              </m:r>
                            </m:sup>
                          </m:sSup>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𝑧</m:t>
                                  </m:r>
                                </m:sub>
                              </m:sSub>
                            </m:e>
                            <m:sup>
                              <m:r>
                                <a:rPr lang="en-US" i="1">
                                  <a:latin typeface="Cambria Math"/>
                                </a:rPr>
                                <m:t>2</m:t>
                              </m:r>
                            </m:sup>
                          </m:sSup>
                        </m:e>
                      </m:d>
                      <m:r>
                        <a:rPr lang="en-US" i="1">
                          <a:latin typeface="Cambria Math"/>
                        </a:rPr>
                        <m:t>ѱ+</m:t>
                      </m:r>
                      <m:f>
                        <m:fPr>
                          <m:ctrlPr>
                            <a:rPr lang="en-US" i="1">
                              <a:latin typeface="Cambria Math"/>
                            </a:rPr>
                          </m:ctrlPr>
                        </m:fPr>
                        <m:num>
                          <m:r>
                            <a:rPr lang="en-US" i="1">
                              <a:latin typeface="Cambria Math"/>
                            </a:rPr>
                            <m:t>2</m:t>
                          </m:r>
                          <m:r>
                            <a:rPr lang="en-US" i="1">
                              <a:latin typeface="Cambria Math"/>
                            </a:rPr>
                            <m:t>𝑚</m:t>
                          </m:r>
                        </m:num>
                        <m:den>
                          <m:sSup>
                            <m:sSupPr>
                              <m:ctrlPr>
                                <a:rPr lang="en-US" i="1">
                                  <a:latin typeface="Cambria Math"/>
                                </a:rPr>
                              </m:ctrlPr>
                            </m:sSupPr>
                            <m:e>
                              <m:r>
                                <a:rPr lang="en-US" i="1">
                                  <a:latin typeface="Cambria Math"/>
                                </a:rPr>
                                <m:t>ħ</m:t>
                              </m:r>
                            </m:e>
                            <m:sup>
                              <m:r>
                                <a:rPr lang="en-US" i="1">
                                  <a:latin typeface="Cambria Math"/>
                                </a:rPr>
                                <m:t>2</m:t>
                              </m:r>
                            </m:sup>
                          </m:sSup>
                        </m:den>
                      </m:f>
                      <m:r>
                        <a:rPr lang="en-US" i="1">
                          <a:latin typeface="Cambria Math"/>
                        </a:rPr>
                        <m:t>𝐸</m:t>
                      </m:r>
                      <m:r>
                        <a:rPr lang="en-US" i="1">
                          <a:latin typeface="Cambria Math"/>
                        </a:rPr>
                        <m:t>ѱ=0,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189585" y="4724400"/>
                <a:ext cx="4078488" cy="692882"/>
              </a:xfrm>
              <a:prstGeom prst="rect">
                <a:avLst/>
              </a:prstGeom>
              <a:blipFill rotWithShape="1">
                <a:blip r:embed="rId3"/>
                <a:stretch>
                  <a:fillRect/>
                </a:stretch>
              </a:blipFill>
            </p:spPr>
            <p:txBody>
              <a:bodyPr/>
              <a:lstStyle/>
              <a:p>
                <a:r>
                  <a:rPr lang="en-US">
                    <a:noFill/>
                  </a:rPr>
                  <a:t> </a:t>
                </a:r>
              </a:p>
            </p:txBody>
          </p:sp>
        </mc:Fallback>
      </mc:AlternateContent>
      <p:sp>
        <p:nvSpPr>
          <p:cNvPr id="8" name="Rectangle 7"/>
          <p:cNvSpPr/>
          <p:nvPr/>
        </p:nvSpPr>
        <p:spPr>
          <a:xfrm>
            <a:off x="370784" y="5867400"/>
            <a:ext cx="2398670" cy="369332"/>
          </a:xfrm>
          <a:prstGeom prst="rect">
            <a:avLst/>
          </a:prstGeom>
        </p:spPr>
        <p:txBody>
          <a:bodyPr wrap="none">
            <a:spAutoFit/>
          </a:bodyPr>
          <a:lstStyle/>
          <a:p>
            <a:r>
              <a:rPr lang="en-US" dirty="0"/>
              <a:t>And so the energies are</a:t>
            </a:r>
          </a:p>
        </p:txBody>
      </p:sp>
      <mc:AlternateContent xmlns:mc="http://schemas.openxmlformats.org/markup-compatibility/2006" xmlns:a14="http://schemas.microsoft.com/office/drawing/2010/main">
        <mc:Choice Requires="a14">
          <p:sp>
            <p:nvSpPr>
              <p:cNvPr id="9" name="Rectangle 8"/>
              <p:cNvSpPr/>
              <p:nvPr/>
            </p:nvSpPr>
            <p:spPr>
              <a:xfrm>
                <a:off x="4228829" y="5867400"/>
                <a:ext cx="3685816" cy="712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sSub>
                            <m:sSubPr>
                              <m:ctrlPr>
                                <a:rPr lang="en-US" i="1">
                                  <a:latin typeface="Cambria Math"/>
                                </a:rPr>
                              </m:ctrlPr>
                            </m:sSubPr>
                            <m:e>
                              <m:r>
                                <a:rPr lang="en-US" i="1">
                                  <a:latin typeface="Cambria Math"/>
                                </a:rPr>
                                <m:t>𝑛</m:t>
                              </m:r>
                            </m:e>
                            <m:sub>
                              <m:r>
                                <a:rPr lang="en-US" i="1">
                                  <a:latin typeface="Cambria Math"/>
                                </a:rPr>
                                <m:t>𝑥</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𝑦</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𝑧</m:t>
                              </m:r>
                            </m:sub>
                          </m:sSub>
                        </m:sub>
                      </m:sSub>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𝜋</m:t>
                              </m:r>
                            </m:e>
                            <m:sup>
                              <m:r>
                                <a:rPr lang="en-US" i="1">
                                  <a:latin typeface="Cambria Math"/>
                                </a:rPr>
                                <m:t>2</m:t>
                              </m:r>
                            </m:sup>
                          </m:sSup>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m:t>
                          </m:r>
                          <m:sSup>
                            <m:sSupPr>
                              <m:ctrlPr>
                                <a:rPr lang="en-US" i="1">
                                  <a:latin typeface="Cambria Math"/>
                                </a:rPr>
                              </m:ctrlPr>
                            </m:sSupPr>
                            <m:e>
                              <m:r>
                                <a:rPr lang="en-US" i="1">
                                  <a:latin typeface="Cambria Math"/>
                                </a:rPr>
                                <m:t>𝐿</m:t>
                              </m:r>
                            </m:e>
                            <m:sup>
                              <m:r>
                                <a:rPr lang="en-US" i="1">
                                  <a:latin typeface="Cambria Math"/>
                                </a:rPr>
                                <m:t>2</m:t>
                              </m:r>
                            </m:sup>
                          </m:sSup>
                        </m:den>
                      </m:f>
                      <m:d>
                        <m:dPr>
                          <m:ctrlPr>
                            <a:rPr lang="en-US" i="1">
                              <a:latin typeface="Cambria Math"/>
                            </a:rPr>
                          </m:ctrlPr>
                        </m:dPr>
                        <m:e>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𝑥</m:t>
                                  </m:r>
                                </m:sub>
                              </m:sSub>
                            </m:e>
                            <m:sup>
                              <m:r>
                                <a:rPr lang="en-US" i="1">
                                  <a:latin typeface="Cambria Math"/>
                                </a:rPr>
                                <m:t>2</m:t>
                              </m:r>
                            </m:sup>
                          </m:sSup>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𝑦</m:t>
                                  </m:r>
                                </m:sub>
                              </m:sSub>
                            </m:e>
                            <m:sup>
                              <m:r>
                                <a:rPr lang="en-US" i="1">
                                  <a:latin typeface="Cambria Math"/>
                                </a:rPr>
                                <m:t>2</m:t>
                              </m:r>
                            </m:sup>
                          </m:sSup>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𝑛</m:t>
                                  </m:r>
                                </m:e>
                                <m:sub>
                                  <m:r>
                                    <a:rPr lang="en-US" i="1">
                                      <a:latin typeface="Cambria Math"/>
                                    </a:rPr>
                                    <m:t>𝑧</m:t>
                                  </m:r>
                                </m:sub>
                              </m:sSub>
                            </m:e>
                            <m:sup>
                              <m:r>
                                <a:rPr lang="en-US" i="1">
                                  <a:latin typeface="Cambria Math"/>
                                </a:rPr>
                                <m:t>2</m:t>
                              </m:r>
                            </m:sup>
                          </m:sSup>
                        </m:e>
                      </m:d>
                      <m:r>
                        <a:rPr lang="en-US" i="1">
                          <a:latin typeface="Cambria Math"/>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228829" y="5867400"/>
                <a:ext cx="3685816" cy="71211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74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646331"/>
          </a:xfrm>
          <a:prstGeom prst="rect">
            <a:avLst/>
          </a:prstGeom>
        </p:spPr>
        <p:txBody>
          <a:bodyPr wrap="square">
            <a:spAutoFit/>
          </a:bodyPr>
          <a:lstStyle/>
          <a:p>
            <a:pPr lvl="0"/>
            <a:r>
              <a:rPr lang="en-US" dirty="0" smtClean="0"/>
              <a:t>(b) The </a:t>
            </a:r>
            <a:r>
              <a:rPr lang="en-US" dirty="0"/>
              <a:t>lowest energy occurs when </a:t>
            </a:r>
            <a:r>
              <a:rPr lang="en-US" dirty="0" err="1"/>
              <a:t>n</a:t>
            </a:r>
            <a:r>
              <a:rPr lang="en-US" baseline="-25000" dirty="0" err="1"/>
              <a:t>x</a:t>
            </a:r>
            <a:r>
              <a:rPr lang="en-US" dirty="0"/>
              <a:t> = </a:t>
            </a:r>
            <a:r>
              <a:rPr lang="en-US" dirty="0" err="1"/>
              <a:t>n</a:t>
            </a:r>
            <a:r>
              <a:rPr lang="en-US" baseline="-25000" dirty="0" err="1"/>
              <a:t>y</a:t>
            </a:r>
            <a:r>
              <a:rPr lang="en-US" dirty="0"/>
              <a:t> = </a:t>
            </a:r>
            <a:r>
              <a:rPr lang="en-US" dirty="0" err="1"/>
              <a:t>n</a:t>
            </a:r>
            <a:r>
              <a:rPr lang="en-US" baseline="-25000" dirty="0" err="1"/>
              <a:t>z</a:t>
            </a:r>
            <a:r>
              <a:rPr lang="en-US" dirty="0"/>
              <a:t> = 1. None of the integers </a:t>
            </a:r>
            <a:r>
              <a:rPr lang="en-US" dirty="0" err="1"/>
              <a:t>n</a:t>
            </a:r>
            <a:r>
              <a:rPr lang="en-US" baseline="-25000" dirty="0" err="1"/>
              <a:t>x</a:t>
            </a:r>
            <a:r>
              <a:rPr lang="en-US" dirty="0"/>
              <a:t>, </a:t>
            </a:r>
            <a:r>
              <a:rPr lang="en-US" dirty="0" err="1"/>
              <a:t>n</a:t>
            </a:r>
            <a:r>
              <a:rPr lang="en-US" baseline="-25000" dirty="0" err="1"/>
              <a:t>y</a:t>
            </a:r>
            <a:r>
              <a:rPr lang="en-US" dirty="0"/>
              <a:t>, or </a:t>
            </a:r>
            <a:r>
              <a:rPr lang="en-US" dirty="0" err="1"/>
              <a:t>n</a:t>
            </a:r>
            <a:r>
              <a:rPr lang="en-US" baseline="-25000" dirty="0" err="1"/>
              <a:t>z</a:t>
            </a:r>
            <a:r>
              <a:rPr lang="en-US" dirty="0"/>
              <a:t> can be zero, as that would mean ѱ= 0 identically. The minimum energy is then</a:t>
            </a:r>
          </a:p>
        </p:txBody>
      </p:sp>
      <mc:AlternateContent xmlns:mc="http://schemas.openxmlformats.org/markup-compatibility/2006" xmlns:a14="http://schemas.microsoft.com/office/drawing/2010/main">
        <mc:Choice Requires="a14">
          <p:sp>
            <p:nvSpPr>
              <p:cNvPr id="3" name="Rectangle 2"/>
              <p:cNvSpPr/>
              <p:nvPr/>
            </p:nvSpPr>
            <p:spPr>
              <a:xfrm>
                <a:off x="2073526" y="1752600"/>
                <a:ext cx="1665649" cy="680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𝑚𝑖𝑛</m:t>
                          </m:r>
                        </m:sub>
                      </m:sSub>
                      <m:r>
                        <a:rPr lang="en-US" i="1">
                          <a:latin typeface="Cambria Math"/>
                        </a:rPr>
                        <m:t>=</m:t>
                      </m:r>
                      <m:f>
                        <m:fPr>
                          <m:ctrlPr>
                            <a:rPr lang="en-US" i="1">
                              <a:latin typeface="Cambria Math"/>
                            </a:rPr>
                          </m:ctrlPr>
                        </m:fPr>
                        <m:num>
                          <m:r>
                            <a:rPr lang="en-US" i="1">
                              <a:latin typeface="Cambria Math"/>
                            </a:rPr>
                            <m:t>3</m:t>
                          </m:r>
                          <m:sSup>
                            <m:sSupPr>
                              <m:ctrlPr>
                                <a:rPr lang="en-US" i="1">
                                  <a:latin typeface="Cambria Math"/>
                                </a:rPr>
                              </m:ctrlPr>
                            </m:sSupPr>
                            <m:e>
                              <m:r>
                                <a:rPr lang="en-US" i="1">
                                  <a:latin typeface="Cambria Math"/>
                                </a:rPr>
                                <m:t>𝜋</m:t>
                              </m:r>
                            </m:e>
                            <m:sup>
                              <m:r>
                                <a:rPr lang="en-US" i="1">
                                  <a:latin typeface="Cambria Math"/>
                                </a:rPr>
                                <m:t>2</m:t>
                              </m:r>
                            </m:sup>
                          </m:sSup>
                          <m:sSup>
                            <m:sSupPr>
                              <m:ctrlPr>
                                <a:rPr lang="en-US" i="1">
                                  <a:latin typeface="Cambria Math"/>
                                </a:rPr>
                              </m:ctrlPr>
                            </m:sSupPr>
                            <m:e>
                              <m:r>
                                <a:rPr lang="en-US" i="1">
                                  <a:latin typeface="Cambria Math"/>
                                </a:rPr>
                                <m:t>ħ</m:t>
                              </m:r>
                            </m:e>
                            <m:sup>
                              <m:r>
                                <a:rPr lang="en-US" i="1">
                                  <a:latin typeface="Cambria Math"/>
                                </a:rPr>
                                <m:t>2</m:t>
                              </m:r>
                            </m:sup>
                          </m:sSup>
                        </m:num>
                        <m:den>
                          <m:r>
                            <a:rPr lang="en-US" i="1">
                              <a:latin typeface="Cambria Math"/>
                            </a:rPr>
                            <m:t>2</m:t>
                          </m:r>
                          <m:r>
                            <a:rPr lang="en-US" i="1">
                              <a:latin typeface="Cambria Math"/>
                            </a:rPr>
                            <m:t>𝑚𝐿</m:t>
                          </m:r>
                        </m:den>
                      </m:f>
                      <m:r>
                        <a:rPr lang="en-US" i="1">
                          <a:latin typeface="Cambria Math"/>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073526" y="1752600"/>
                <a:ext cx="1665649" cy="680058"/>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28600" y="2967335"/>
            <a:ext cx="8686800" cy="646331"/>
          </a:xfrm>
          <a:prstGeom prst="rect">
            <a:avLst/>
          </a:prstGeom>
        </p:spPr>
        <p:txBody>
          <a:bodyPr wrap="square">
            <a:spAutoFit/>
          </a:bodyPr>
          <a:lstStyle/>
          <a:p>
            <a:r>
              <a:rPr lang="en-US" dirty="0"/>
              <a:t>which is </a:t>
            </a:r>
            <a:r>
              <a:rPr lang="en-US" dirty="0">
                <a:solidFill>
                  <a:srgbClr val="C00000"/>
                </a:solidFill>
              </a:rPr>
              <a:t>three</a:t>
            </a:r>
            <a:r>
              <a:rPr lang="en-US" dirty="0"/>
              <a:t> times the ground-state energy of a particle in a one-dimensional box of length L.</a:t>
            </a:r>
          </a:p>
        </p:txBody>
      </p:sp>
    </p:spTree>
    <p:extLst>
      <p:ext uri="{BB962C8B-B14F-4D97-AF65-F5344CB8AC3E}">
        <p14:creationId xmlns:p14="http://schemas.microsoft.com/office/powerpoint/2010/main" val="371098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839200" cy="923330"/>
          </a:xfrm>
          <a:prstGeom prst="rect">
            <a:avLst/>
          </a:prstGeom>
        </p:spPr>
        <p:txBody>
          <a:bodyPr wrap="square">
            <a:spAutoFit/>
          </a:bodyPr>
          <a:lstStyle/>
          <a:p>
            <a:r>
              <a:rPr lang="en-US" dirty="0"/>
              <a:t>9.   Find the expectation values &lt;x&gt; and &lt;x2&gt; for the first two states of a harmonic oscillator.</a:t>
            </a:r>
          </a:p>
          <a:p>
            <a:endParaRPr lang="en-US" dirty="0" smtClean="0"/>
          </a:p>
          <a:p>
            <a:r>
              <a:rPr lang="en-US" dirty="0" smtClean="0"/>
              <a:t>Solution</a:t>
            </a:r>
            <a:endParaRPr lang="en-US" dirty="0"/>
          </a:p>
        </p:txBody>
      </p:sp>
      <p:sp>
        <p:nvSpPr>
          <p:cNvPr id="3" name="Rectangle 2"/>
          <p:cNvSpPr/>
          <p:nvPr/>
        </p:nvSpPr>
        <p:spPr>
          <a:xfrm>
            <a:off x="304800" y="1600200"/>
            <a:ext cx="4207562" cy="369332"/>
          </a:xfrm>
          <a:prstGeom prst="rect">
            <a:avLst/>
          </a:prstGeom>
        </p:spPr>
        <p:txBody>
          <a:bodyPr wrap="none">
            <a:spAutoFit/>
          </a:bodyPr>
          <a:lstStyle/>
          <a:p>
            <a:r>
              <a:rPr lang="en-US" dirty="0"/>
              <a:t>The expectation values will be of the forms</a:t>
            </a:r>
          </a:p>
        </p:txBody>
      </p:sp>
      <mc:AlternateContent xmlns:mc="http://schemas.openxmlformats.org/markup-compatibility/2006" xmlns:a14="http://schemas.microsoft.com/office/drawing/2010/main">
        <mc:Choice Requires="a14">
          <p:sp>
            <p:nvSpPr>
              <p:cNvPr id="4" name="Rectangle 3"/>
              <p:cNvSpPr/>
              <p:nvPr/>
            </p:nvSpPr>
            <p:spPr>
              <a:xfrm>
                <a:off x="914400" y="2395928"/>
                <a:ext cx="5646995" cy="689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smtClean="0">
                              <a:latin typeface="Cambria Math"/>
                            </a:rPr>
                          </m:ctrlPr>
                        </m:naryPr>
                        <m:sub>
                          <m:r>
                            <a:rPr lang="en-US" i="1">
                              <a:latin typeface="Cambria Math"/>
                            </a:rPr>
                            <m:t>−∞</m:t>
                          </m:r>
                        </m:sub>
                        <m:sup>
                          <m:r>
                            <a:rPr lang="en-US" i="1">
                              <a:latin typeface="Cambria Math"/>
                            </a:rPr>
                            <m:t>∞</m:t>
                          </m:r>
                        </m:sup>
                        <m:e>
                          <m:r>
                            <a:rPr lang="en-US" i="1">
                              <a:latin typeface="Cambria Math"/>
                            </a:rPr>
                            <m:t>𝑥</m:t>
                          </m:r>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ѱ</m:t>
                          </m:r>
                          <m:r>
                            <a:rPr lang="en-US" i="1">
                              <a:latin typeface="Cambria Math"/>
                            </a:rPr>
                            <m:t>𝑑𝑥</m:t>
                          </m:r>
                          <m:r>
                            <a:rPr lang="en-US" i="1">
                              <a:latin typeface="Cambria Math"/>
                            </a:rPr>
                            <m:t>       </m:t>
                          </m:r>
                          <m:r>
                            <a:rPr lang="en-US" i="1" smtClean="0">
                              <a:solidFill>
                                <a:srgbClr val="C00000"/>
                              </a:solidFill>
                              <a:latin typeface="Cambria Math"/>
                            </a:rPr>
                            <m:t>𝑎𝑛𝑑</m:t>
                          </m:r>
                          <m:r>
                            <a:rPr lang="en-US" i="1">
                              <a:latin typeface="Cambria Math"/>
                            </a:rPr>
                            <m:t>   </m:t>
                          </m:r>
                          <m:r>
                            <a:rPr lang="en-US" b="0" i="1" smtClean="0">
                              <a:latin typeface="Cambria Math"/>
                            </a:rPr>
                            <m:t>                                   </m:t>
                          </m:r>
                        </m:e>
                      </m:nary>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𝑥</m:t>
                              </m:r>
                            </m:e>
                            <m:sup>
                              <m:r>
                                <a:rPr lang="en-US" i="1">
                                  <a:latin typeface="Cambria Math"/>
                                </a:rPr>
                                <m:t>2</m:t>
                              </m:r>
                            </m:sup>
                          </m:sSup>
                          <m:sSup>
                            <m:sSupPr>
                              <m:ctrlPr>
                                <a:rPr lang="en-US" i="1">
                                  <a:latin typeface="Cambria Math"/>
                                </a:rPr>
                              </m:ctrlPr>
                            </m:sSupPr>
                            <m:e>
                              <m:r>
                                <a:rPr lang="en-US" i="1">
                                  <a:latin typeface="Cambria Math"/>
                                </a:rPr>
                                <m:t>ѱ</m:t>
                              </m:r>
                            </m:e>
                            <m:sup>
                              <m:r>
                                <a:rPr lang="en-US" i="1">
                                  <a:latin typeface="Cambria Math"/>
                                </a:rPr>
                                <m:t>∗</m:t>
                              </m:r>
                            </m:sup>
                          </m:sSup>
                          <m:r>
                            <a:rPr lang="en-US" i="1">
                              <a:latin typeface="Cambria Math"/>
                            </a:rPr>
                            <m:t>ѱ</m:t>
                          </m:r>
                          <m:r>
                            <a:rPr lang="en-US" i="1">
                              <a:latin typeface="Cambria Math"/>
                            </a:rPr>
                            <m:t>𝑑𝑥</m:t>
                          </m:r>
                          <m:r>
                            <a:rPr lang="en-US" i="1">
                              <a:latin typeface="Cambria Math"/>
                            </a:rPr>
                            <m:t>  </m:t>
                          </m:r>
                        </m:e>
                      </m:nary>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14400" y="2395928"/>
                <a:ext cx="5646995" cy="689932"/>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609600" y="3316069"/>
            <a:ext cx="7848600" cy="646331"/>
          </a:xfrm>
          <a:prstGeom prst="rect">
            <a:avLst/>
          </a:prstGeom>
        </p:spPr>
        <p:txBody>
          <a:bodyPr wrap="square">
            <a:spAutoFit/>
          </a:bodyPr>
          <a:lstStyle/>
          <a:p>
            <a:r>
              <a:rPr lang="en-US" dirty="0"/>
              <a:t>It is far more convenient to use the dimensionless variable y as defined in Equation (5.57). The necessary integrals will be proportional to</a:t>
            </a:r>
          </a:p>
        </p:txBody>
      </p:sp>
      <mc:AlternateContent xmlns:mc="http://schemas.openxmlformats.org/markup-compatibility/2006" xmlns:a14="http://schemas.microsoft.com/office/drawing/2010/main">
        <mc:Choice Requires="a14">
          <p:sp>
            <p:nvSpPr>
              <p:cNvPr id="6" name="Rectangle 5"/>
              <p:cNvSpPr/>
              <p:nvPr/>
            </p:nvSpPr>
            <p:spPr>
              <a:xfrm>
                <a:off x="1447800" y="4191000"/>
                <a:ext cx="5760680" cy="688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r>
                            <a:rPr lang="en-US" i="1">
                              <a:latin typeface="Cambria Math"/>
                            </a:rPr>
                            <m:t>𝑦</m:t>
                          </m:r>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e>
                      </m:nary>
                      <m:r>
                        <a:rPr lang="en-US" i="1">
                          <a:latin typeface="Cambria Math"/>
                        </a:rPr>
                        <m:t> ,</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𝑦</m:t>
                              </m:r>
                            </m:e>
                            <m:sup>
                              <m:r>
                                <a:rPr lang="en-US" i="1">
                                  <a:latin typeface="Cambria Math"/>
                                </a:rPr>
                                <m:t>2</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r>
                            <a:rPr lang="en-US" i="1">
                              <a:latin typeface="Cambria Math"/>
                            </a:rPr>
                            <m:t>,</m:t>
                          </m:r>
                        </m:e>
                      </m:nary>
                      <m:r>
                        <a:rPr lang="en-US" i="1">
                          <a:latin typeface="Cambria Math"/>
                        </a:rPr>
                        <m:t> </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𝑦</m:t>
                              </m:r>
                            </m:e>
                            <m:sup>
                              <m:r>
                                <a:rPr lang="en-US" i="1">
                                  <a:latin typeface="Cambria Math"/>
                                </a:rPr>
                                <m:t>3</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r>
                            <a:rPr lang="en-US" i="1">
                              <a:latin typeface="Cambria Math"/>
                            </a:rPr>
                            <m:t>,</m:t>
                          </m:r>
                        </m:e>
                      </m:nary>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𝑦</m:t>
                              </m:r>
                            </m:e>
                            <m:sup>
                              <m:r>
                                <a:rPr lang="en-US" i="1">
                                  <a:latin typeface="Cambria Math"/>
                                </a:rPr>
                                <m:t>4</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r>
                            <a:rPr lang="en-US" i="1">
                              <a:latin typeface="Cambria Math"/>
                            </a:rPr>
                            <m:t>,</m:t>
                          </m:r>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447800" y="4191000"/>
                <a:ext cx="5760680" cy="688715"/>
              </a:xfrm>
              <a:prstGeom prst="rect">
                <a:avLst/>
              </a:prstGeom>
              <a:blipFill rotWithShape="1">
                <a:blip r:embed="rId3"/>
                <a:stretch>
                  <a:fillRect/>
                </a:stretch>
              </a:blipFill>
            </p:spPr>
            <p:txBody>
              <a:bodyPr/>
              <a:lstStyle/>
              <a:p>
                <a:r>
                  <a:rPr lang="en-US">
                    <a:noFill/>
                  </a:rPr>
                  <a:t> </a:t>
                </a:r>
              </a:p>
            </p:txBody>
          </p:sp>
        </mc:Fallback>
      </mc:AlternateContent>
      <p:sp>
        <p:nvSpPr>
          <p:cNvPr id="7" name="Rectangle 6"/>
          <p:cNvSpPr/>
          <p:nvPr/>
        </p:nvSpPr>
        <p:spPr>
          <a:xfrm>
            <a:off x="1447800" y="5105400"/>
            <a:ext cx="4558107" cy="369332"/>
          </a:xfrm>
          <a:prstGeom prst="rect">
            <a:avLst/>
          </a:prstGeom>
        </p:spPr>
        <p:txBody>
          <a:bodyPr wrap="none">
            <a:spAutoFit/>
          </a:bodyPr>
          <a:lstStyle/>
          <a:p>
            <a:r>
              <a:rPr lang="en-US" dirty="0"/>
              <a:t>The first and third integrals are seen to be zero</a:t>
            </a:r>
          </a:p>
        </p:txBody>
      </p:sp>
    </p:spTree>
    <p:extLst>
      <p:ext uri="{BB962C8B-B14F-4D97-AF65-F5344CB8AC3E}">
        <p14:creationId xmlns:p14="http://schemas.microsoft.com/office/powerpoint/2010/main" val="264322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304800"/>
                <a:ext cx="5791200" cy="6899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smtClean="0">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𝑦</m:t>
                              </m:r>
                            </m:e>
                            <m:sup>
                              <m:r>
                                <a:rPr lang="en-US" i="1">
                                  <a:latin typeface="Cambria Math"/>
                                </a:rPr>
                                <m:t>2</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e>
                      </m:nary>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ad>
                        <m:radPr>
                          <m:degHide m:val="on"/>
                          <m:ctrlPr>
                            <a:rPr lang="en-US" i="1">
                              <a:latin typeface="Cambria Math"/>
                            </a:rPr>
                          </m:ctrlPr>
                        </m:radPr>
                        <m:deg/>
                        <m:e>
                          <m:r>
                            <a:rPr lang="en-US" i="1">
                              <a:latin typeface="Cambria Math"/>
                            </a:rPr>
                            <m:t>𝜋</m:t>
                          </m:r>
                        </m:e>
                      </m:rad>
                      <m:r>
                        <a:rPr lang="en-US" i="1">
                          <a:latin typeface="Cambria Math"/>
                        </a:rPr>
                        <m:t>,          </m:t>
                      </m:r>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𝑦</m:t>
                              </m:r>
                            </m:e>
                            <m:sup>
                              <m:r>
                                <a:rPr lang="en-US" i="1">
                                  <a:latin typeface="Cambria Math"/>
                                </a:rPr>
                                <m:t>4</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e>
                      </m:nary>
                      <m:r>
                        <a:rPr lang="en-US" i="1">
                          <a:latin typeface="Cambria Math"/>
                        </a:rPr>
                        <m:t>=</m:t>
                      </m:r>
                      <m:f>
                        <m:fPr>
                          <m:ctrlPr>
                            <a:rPr lang="en-US" i="1">
                              <a:latin typeface="Cambria Math"/>
                            </a:rPr>
                          </m:ctrlPr>
                        </m:fPr>
                        <m:num>
                          <m:r>
                            <a:rPr lang="en-US" i="1">
                              <a:latin typeface="Cambria Math"/>
                            </a:rPr>
                            <m:t>3</m:t>
                          </m:r>
                        </m:num>
                        <m:den>
                          <m:r>
                            <a:rPr lang="en-US" b="0" i="1" smtClean="0">
                              <a:latin typeface="Cambria Math"/>
                            </a:rPr>
                            <m:t>4</m:t>
                          </m:r>
                        </m:den>
                      </m:f>
                      <m:rad>
                        <m:radPr>
                          <m:degHide m:val="on"/>
                          <m:ctrlPr>
                            <a:rPr lang="en-US" i="1">
                              <a:latin typeface="Cambria Math"/>
                            </a:rPr>
                          </m:ctrlPr>
                        </m:radPr>
                        <m:deg/>
                        <m:e>
                          <m:r>
                            <a:rPr lang="en-US" i="1">
                              <a:latin typeface="Cambria Math"/>
                            </a:rPr>
                            <m:t>𝜋</m:t>
                          </m:r>
                        </m:e>
                      </m:rad>
                      <m:r>
                        <a:rPr lang="en-US" i="1">
                          <a:latin typeface="Cambria Math"/>
                        </a:rPr>
                        <m:t>.          </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52400" y="304800"/>
                <a:ext cx="5791200" cy="689932"/>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152400" y="1447800"/>
            <a:ext cx="8610600" cy="1477328"/>
          </a:xfrm>
          <a:prstGeom prst="rect">
            <a:avLst/>
          </a:prstGeom>
        </p:spPr>
        <p:txBody>
          <a:bodyPr wrap="square">
            <a:spAutoFit/>
          </a:bodyPr>
          <a:lstStyle/>
          <a:p>
            <a:pPr algn="just"/>
            <a:r>
              <a:rPr lang="en-US" dirty="0">
                <a:solidFill>
                  <a:srgbClr val="C00000"/>
                </a:solidFill>
              </a:rPr>
              <a:t>An immediate result is that &lt;x&gt; = 0 for the first two states of any harmonic oscillator</a:t>
            </a:r>
            <a:r>
              <a:rPr lang="en-US" dirty="0"/>
              <a:t>, and in fact &lt;x&gt; = 0 for any state of a harmonic oscillator (if x = 0 is the minimum of potential energy). A  generalization of the above to any case where the potential energy is a symmetric function of x,  which gives rise to wave functions that are either symmetric or </a:t>
            </a:r>
            <a:r>
              <a:rPr lang="en-US" dirty="0" err="1"/>
              <a:t>antisymmetric</a:t>
            </a:r>
            <a:r>
              <a:rPr lang="en-US" dirty="0"/>
              <a:t>, leads to &lt;x&gt; = 0.</a:t>
            </a:r>
          </a:p>
        </p:txBody>
      </p:sp>
      <p:sp>
        <p:nvSpPr>
          <p:cNvPr id="4" name="Rectangle 3"/>
          <p:cNvSpPr/>
          <p:nvPr/>
        </p:nvSpPr>
        <p:spPr>
          <a:xfrm>
            <a:off x="381000" y="3288268"/>
            <a:ext cx="6248400" cy="369332"/>
          </a:xfrm>
          <a:prstGeom prst="rect">
            <a:avLst/>
          </a:prstGeom>
        </p:spPr>
        <p:txBody>
          <a:bodyPr wrap="square">
            <a:spAutoFit/>
          </a:bodyPr>
          <a:lstStyle/>
          <a:p>
            <a:r>
              <a:rPr lang="en-US" dirty="0"/>
              <a:t>To find &lt;x</a:t>
            </a:r>
            <a:r>
              <a:rPr lang="en-US" baseline="30000" dirty="0"/>
              <a:t>2</a:t>
            </a:r>
            <a:r>
              <a:rPr lang="en-US" dirty="0"/>
              <a:t>&gt; for the first two states, the necessary integrals are</a:t>
            </a:r>
          </a:p>
        </p:txBody>
      </p:sp>
      <mc:AlternateContent xmlns:mc="http://schemas.openxmlformats.org/markup-compatibility/2006" xmlns:a14="http://schemas.microsoft.com/office/drawing/2010/main">
        <mc:Choice Requires="a14">
          <p:sp>
            <p:nvSpPr>
              <p:cNvPr id="5" name="Rectangle 4"/>
              <p:cNvSpPr/>
              <p:nvPr/>
            </p:nvSpPr>
            <p:spPr>
              <a:xfrm>
                <a:off x="609600" y="3901777"/>
                <a:ext cx="6134100" cy="7464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𝑥</m:t>
                              </m:r>
                            </m:e>
                            <m:sup>
                              <m:r>
                                <a:rPr lang="en-US" i="1">
                                  <a:latin typeface="Cambria Math"/>
                                </a:rPr>
                                <m:t>2</m:t>
                              </m:r>
                            </m:sup>
                          </m:sSup>
                          <m:sSup>
                            <m:sSupPr>
                              <m:ctrlPr>
                                <a:rPr lang="en-US" i="1">
                                  <a:latin typeface="Cambria Math"/>
                                </a:rPr>
                              </m:ctrlPr>
                            </m:sSupPr>
                            <m:e>
                              <m:sSub>
                                <m:sSubPr>
                                  <m:ctrlPr>
                                    <a:rPr lang="en-US" i="1">
                                      <a:latin typeface="Cambria Math"/>
                                    </a:rPr>
                                  </m:ctrlPr>
                                </m:sSubPr>
                                <m:e>
                                  <m:r>
                                    <a:rPr lang="en-US" i="1">
                                      <a:latin typeface="Cambria Math"/>
                                    </a:rPr>
                                    <m:t>ѱ</m:t>
                                  </m:r>
                                </m:e>
                                <m:sub>
                                  <m:r>
                                    <a:rPr lang="en-US" i="1">
                                      <a:latin typeface="Cambria Math"/>
                                    </a:rPr>
                                    <m:t>0</m:t>
                                  </m:r>
                                </m:sub>
                              </m:sSub>
                            </m:e>
                            <m:sup>
                              <m:r>
                                <a:rPr lang="en-US" i="1">
                                  <a:latin typeface="Cambria Math"/>
                                </a:rPr>
                                <m:t>∗</m:t>
                              </m:r>
                            </m:sup>
                          </m:sSup>
                          <m:sSub>
                            <m:sSubPr>
                              <m:ctrlPr>
                                <a:rPr lang="en-US" i="1">
                                  <a:latin typeface="Cambria Math"/>
                                </a:rPr>
                              </m:ctrlPr>
                            </m:sSubPr>
                            <m:e>
                              <m:r>
                                <a:rPr lang="en-US" i="1">
                                  <a:latin typeface="Cambria Math"/>
                                </a:rPr>
                                <m:t>ѱ</m:t>
                              </m:r>
                            </m:e>
                            <m:sub>
                              <m:r>
                                <a:rPr lang="en-US" i="1">
                                  <a:latin typeface="Cambria Math"/>
                                </a:rPr>
                                <m:t>0</m:t>
                              </m:r>
                            </m:sub>
                          </m:sSub>
                          <m:r>
                            <a:rPr lang="en-US" i="1">
                              <a:latin typeface="Cambria Math"/>
                            </a:rPr>
                            <m:t>𝑑𝑥</m:t>
                          </m:r>
                          <m:r>
                            <a:rPr lang="en-US" i="1">
                              <a:latin typeface="Cambria Math"/>
                            </a:rPr>
                            <m:t>  </m:t>
                          </m:r>
                        </m:e>
                      </m:nary>
                      <m:r>
                        <a:rPr lang="en-US" i="1">
                          <a:latin typeface="Cambria Math"/>
                        </a:rPr>
                        <m:t>=</m:t>
                      </m:r>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2</m:t>
                              </m:r>
                              <m:r>
                                <a:rPr lang="en-US" i="1">
                                  <a:latin typeface="Cambria Math"/>
                                </a:rPr>
                                <m:t>𝑚</m:t>
                              </m:r>
                              <m:r>
                                <a:rPr lang="en-US" i="1">
                                  <a:latin typeface="Cambria Math"/>
                                </a:rPr>
                                <m:t>𝜈</m:t>
                              </m:r>
                            </m:num>
                            <m:den>
                              <m:r>
                                <a:rPr lang="en-US" i="1">
                                  <a:latin typeface="Cambria Math"/>
                                </a:rPr>
                                <m:t>ħ</m:t>
                              </m:r>
                            </m:den>
                          </m:f>
                          <m:r>
                            <a:rPr lang="en-US" i="1">
                              <a:latin typeface="Cambria Math"/>
                            </a:rPr>
                            <m:t>)</m:t>
                          </m:r>
                        </m:e>
                        <m:sup>
                          <m:r>
                            <a:rPr lang="en-US" i="1">
                              <a:latin typeface="Cambria Math"/>
                            </a:rPr>
                            <m:t>1/2</m:t>
                          </m:r>
                        </m:sup>
                      </m:sSup>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ħ</m:t>
                              </m:r>
                            </m:num>
                            <m:den>
                              <m:r>
                                <a:rPr lang="en-US" i="1">
                                  <a:latin typeface="Cambria Math"/>
                                </a:rPr>
                                <m:t>2</m:t>
                              </m:r>
                              <m:r>
                                <a:rPr lang="en-US" i="1">
                                  <a:latin typeface="Cambria Math"/>
                                </a:rPr>
                                <m:t>𝜋</m:t>
                              </m:r>
                              <m:r>
                                <a:rPr lang="en-US" i="1">
                                  <a:latin typeface="Cambria Math"/>
                                </a:rPr>
                                <m:t>𝑚</m:t>
                              </m:r>
                              <m:r>
                                <a:rPr lang="en-US" i="1">
                                  <a:latin typeface="Cambria Math"/>
                                </a:rPr>
                                <m:t>𝜈</m:t>
                              </m:r>
                            </m:den>
                          </m:f>
                          <m:r>
                            <a:rPr lang="en-US" i="1">
                              <a:latin typeface="Cambria Math"/>
                            </a:rPr>
                            <m:t>)</m:t>
                          </m:r>
                        </m:e>
                        <m:sup>
                          <m:r>
                            <a:rPr lang="en-US" i="1">
                              <a:latin typeface="Cambria Math"/>
                            </a:rPr>
                            <m:t>3/2</m:t>
                          </m:r>
                        </m:sup>
                      </m:sSup>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𝑦</m:t>
                              </m:r>
                            </m:e>
                            <m:sup>
                              <m:r>
                                <a:rPr lang="en-US" i="1">
                                  <a:latin typeface="Cambria Math"/>
                                </a:rPr>
                                <m:t>2</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e>
                      </m:nary>
                      <m:r>
                        <a:rPr lang="en-US" i="1">
                          <a:latin typeface="Cambria Math"/>
                        </a:rPr>
                        <m:t> </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09600" y="3901777"/>
                <a:ext cx="6134100" cy="74642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53901" y="4953000"/>
                <a:ext cx="3436197" cy="8040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r>
                            <a:rPr lang="en-US" i="1">
                              <a:latin typeface="Cambria Math"/>
                            </a:rPr>
                            <m:t>ħ</m:t>
                          </m:r>
                        </m:num>
                        <m:den>
                          <m:r>
                            <a:rPr lang="en-US" i="1">
                              <a:latin typeface="Cambria Math"/>
                            </a:rPr>
                            <m:t>2</m:t>
                          </m:r>
                          <m:sSup>
                            <m:sSupPr>
                              <m:ctrlPr>
                                <a:rPr lang="en-US" i="1">
                                  <a:latin typeface="Cambria Math"/>
                                </a:rPr>
                              </m:ctrlPr>
                            </m:sSupPr>
                            <m:e>
                              <m:r>
                                <a:rPr lang="en-US" i="1">
                                  <a:latin typeface="Cambria Math"/>
                                </a:rPr>
                                <m:t>𝜋</m:t>
                              </m:r>
                            </m:e>
                            <m:sup>
                              <m:r>
                                <a:rPr lang="en-US" i="1">
                                  <a:latin typeface="Cambria Math"/>
                                </a:rPr>
                                <m:t>3/2</m:t>
                              </m:r>
                            </m:sup>
                          </m:sSup>
                          <m:r>
                            <a:rPr lang="en-US" i="1">
                              <a:latin typeface="Cambria Math"/>
                            </a:rPr>
                            <m:t>𝑚</m:t>
                          </m:r>
                          <m:r>
                            <a:rPr lang="en-US" i="1">
                              <a:latin typeface="Cambria Math"/>
                            </a:rPr>
                            <m:t>𝜈</m:t>
                          </m:r>
                        </m:den>
                      </m:f>
                      <m:r>
                        <a:rPr lang="en-US" i="1">
                          <a:latin typeface="Cambria Math"/>
                        </a:rPr>
                        <m:t> </m:t>
                      </m:r>
                      <m:f>
                        <m:fPr>
                          <m:ctrlPr>
                            <a:rPr lang="en-US" i="1">
                              <a:latin typeface="Cambria Math"/>
                            </a:rPr>
                          </m:ctrlPr>
                        </m:fPr>
                        <m:num>
                          <m:rad>
                            <m:radPr>
                              <m:degHide m:val="on"/>
                              <m:ctrlPr>
                                <a:rPr lang="en-US" i="1">
                                  <a:latin typeface="Cambria Math"/>
                                </a:rPr>
                              </m:ctrlPr>
                            </m:radPr>
                            <m:deg/>
                            <m:e>
                              <m:r>
                                <a:rPr lang="en-US" i="1">
                                  <a:latin typeface="Cambria Math"/>
                                </a:rPr>
                                <m:t>𝜋</m:t>
                              </m:r>
                            </m:e>
                          </m:rad>
                        </m:num>
                        <m:den>
                          <m:r>
                            <a:rPr lang="en-US" i="1">
                              <a:latin typeface="Cambria Math"/>
                            </a:rPr>
                            <m:t>2</m:t>
                          </m:r>
                        </m:den>
                      </m:f>
                      <m:r>
                        <a:rPr lang="en-US" i="1">
                          <a:latin typeface="Cambria Math"/>
                        </a:rPr>
                        <m:t>=</m:t>
                      </m:r>
                      <m:f>
                        <m:fPr>
                          <m:ctrlPr>
                            <a:rPr lang="en-US" i="1">
                              <a:latin typeface="Cambria Math"/>
                            </a:rPr>
                          </m:ctrlPr>
                        </m:fPr>
                        <m:num>
                          <m:d>
                            <m:dPr>
                              <m:ctrlPr>
                                <a:rPr lang="en-US" i="1">
                                  <a:latin typeface="Cambria Math"/>
                                </a:rPr>
                              </m:ctrlPr>
                            </m:dPr>
                            <m:e>
                              <m:f>
                                <m:fPr>
                                  <m:ctrlPr>
                                    <a:rPr lang="en-US" i="1">
                                      <a:latin typeface="Cambria Math"/>
                                    </a:rPr>
                                  </m:ctrlPr>
                                </m:fPr>
                                <m:num>
                                  <m:r>
                                    <a:rPr lang="en-US" i="1">
                                      <a:latin typeface="Cambria Math"/>
                                    </a:rPr>
                                    <m:t>1</m:t>
                                  </m:r>
                                </m:num>
                                <m:den>
                                  <m:r>
                                    <a:rPr lang="en-US" i="1">
                                      <a:latin typeface="Cambria Math"/>
                                    </a:rPr>
                                    <m:t>2</m:t>
                                  </m:r>
                                </m:den>
                              </m:f>
                            </m:e>
                          </m:d>
                          <m:r>
                            <a:rPr lang="en-US" i="1">
                              <a:latin typeface="Cambria Math"/>
                            </a:rPr>
                            <m:t>h</m:t>
                          </m:r>
                          <m:r>
                            <a:rPr lang="en-US" i="1">
                              <a:latin typeface="Cambria Math"/>
                            </a:rPr>
                            <m:t>𝜈</m:t>
                          </m:r>
                        </m:num>
                        <m:den>
                          <m:r>
                            <a:rPr lang="en-US" i="1">
                              <a:latin typeface="Cambria Math"/>
                            </a:rPr>
                            <m:t>4</m:t>
                          </m:r>
                          <m:sSup>
                            <m:sSupPr>
                              <m:ctrlPr>
                                <a:rPr lang="en-US" i="1">
                                  <a:latin typeface="Cambria Math"/>
                                </a:rPr>
                              </m:ctrlPr>
                            </m:sSupPr>
                            <m:e>
                              <m:r>
                                <a:rPr lang="en-US" i="1">
                                  <a:latin typeface="Cambria Math"/>
                                </a:rPr>
                                <m:t>𝜋</m:t>
                              </m:r>
                            </m:e>
                            <m:sup>
                              <m:r>
                                <a:rPr lang="en-US" i="1">
                                  <a:latin typeface="Cambria Math"/>
                                </a:rPr>
                                <m:t>2</m:t>
                              </m:r>
                            </m:sup>
                          </m:sSup>
                          <m:r>
                            <a:rPr lang="en-US" i="1">
                              <a:latin typeface="Cambria Math"/>
                            </a:rPr>
                            <m:t>𝑚</m:t>
                          </m:r>
                          <m:sSup>
                            <m:sSupPr>
                              <m:ctrlPr>
                                <a:rPr lang="en-US" i="1">
                                  <a:latin typeface="Cambria Math"/>
                                </a:rPr>
                              </m:ctrlPr>
                            </m:sSupPr>
                            <m:e>
                              <m:r>
                                <a:rPr lang="en-US" i="1">
                                  <a:latin typeface="Cambria Math"/>
                                </a:rPr>
                                <m:t>𝜈</m:t>
                              </m:r>
                            </m:e>
                            <m:sup>
                              <m:r>
                                <a:rPr lang="en-US" i="1">
                                  <a:latin typeface="Cambria Math"/>
                                </a:rPr>
                                <m:t>2</m:t>
                              </m:r>
                            </m:sup>
                          </m:sSup>
                        </m:den>
                      </m:f>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𝐸</m:t>
                              </m:r>
                            </m:e>
                            <m:sub>
                              <m:r>
                                <a:rPr lang="en-US" i="1">
                                  <a:latin typeface="Cambria Math"/>
                                </a:rPr>
                                <m:t>0</m:t>
                              </m:r>
                            </m:sub>
                          </m:sSub>
                        </m:num>
                        <m:den>
                          <m:r>
                            <a:rPr lang="en-US" i="1">
                              <a:latin typeface="Cambria Math"/>
                            </a:rPr>
                            <m:t>𝑘</m:t>
                          </m:r>
                        </m:den>
                      </m:f>
                      <m:r>
                        <a:rPr lang="en-US" i="1">
                          <a:latin typeface="Cambria Math"/>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53901" y="4953000"/>
                <a:ext cx="3436197" cy="80400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61540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304800"/>
                <a:ext cx="6324600" cy="7464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𝑥</m:t>
                              </m:r>
                            </m:e>
                            <m:sup>
                              <m:r>
                                <a:rPr lang="en-US" i="1">
                                  <a:latin typeface="Cambria Math"/>
                                </a:rPr>
                                <m:t>2</m:t>
                              </m:r>
                            </m:sup>
                          </m:sSup>
                          <m:sSup>
                            <m:sSupPr>
                              <m:ctrlPr>
                                <a:rPr lang="en-US" i="1">
                                  <a:latin typeface="Cambria Math"/>
                                </a:rPr>
                              </m:ctrlPr>
                            </m:sSupPr>
                            <m:e>
                              <m:sSub>
                                <m:sSubPr>
                                  <m:ctrlPr>
                                    <a:rPr lang="en-US" i="1">
                                      <a:latin typeface="Cambria Math"/>
                                    </a:rPr>
                                  </m:ctrlPr>
                                </m:sSubPr>
                                <m:e>
                                  <m:r>
                                    <a:rPr lang="en-US" i="1">
                                      <a:latin typeface="Cambria Math"/>
                                    </a:rPr>
                                    <m:t>ѱ</m:t>
                                  </m:r>
                                </m:e>
                                <m:sub>
                                  <m:r>
                                    <a:rPr lang="en-US" i="1">
                                      <a:latin typeface="Cambria Math"/>
                                    </a:rPr>
                                    <m:t>1</m:t>
                                  </m:r>
                                </m:sub>
                              </m:sSub>
                            </m:e>
                            <m:sup>
                              <m:r>
                                <a:rPr lang="en-US" i="1">
                                  <a:latin typeface="Cambria Math"/>
                                </a:rPr>
                                <m:t>∗</m:t>
                              </m:r>
                            </m:sup>
                          </m:sSup>
                          <m:sSub>
                            <m:sSubPr>
                              <m:ctrlPr>
                                <a:rPr lang="en-US" i="1">
                                  <a:latin typeface="Cambria Math"/>
                                </a:rPr>
                              </m:ctrlPr>
                            </m:sSubPr>
                            <m:e>
                              <m:r>
                                <a:rPr lang="en-US" i="1">
                                  <a:latin typeface="Cambria Math"/>
                                </a:rPr>
                                <m:t>ѱ</m:t>
                              </m:r>
                            </m:e>
                            <m:sub>
                              <m:r>
                                <a:rPr lang="en-US" i="1">
                                  <a:latin typeface="Cambria Math"/>
                                </a:rPr>
                                <m:t>1</m:t>
                              </m:r>
                            </m:sub>
                          </m:sSub>
                          <m:r>
                            <a:rPr lang="en-US" i="1">
                              <a:latin typeface="Cambria Math"/>
                            </a:rPr>
                            <m:t>𝑑𝑥</m:t>
                          </m:r>
                          <m:r>
                            <a:rPr lang="en-US" i="1">
                              <a:latin typeface="Cambria Math"/>
                            </a:rPr>
                            <m:t>  </m:t>
                          </m:r>
                        </m:e>
                      </m:nary>
                      <m:r>
                        <a:rPr lang="en-US" i="1">
                          <a:latin typeface="Cambria Math"/>
                        </a:rPr>
                        <m:t>=</m:t>
                      </m:r>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2</m:t>
                              </m:r>
                              <m:r>
                                <a:rPr lang="en-US" i="1">
                                  <a:latin typeface="Cambria Math"/>
                                </a:rPr>
                                <m:t>𝑚</m:t>
                              </m:r>
                              <m:r>
                                <a:rPr lang="en-US" i="1">
                                  <a:latin typeface="Cambria Math"/>
                                </a:rPr>
                                <m:t>𝜈</m:t>
                              </m:r>
                            </m:num>
                            <m:den>
                              <m:r>
                                <a:rPr lang="en-US" i="1">
                                  <a:latin typeface="Cambria Math"/>
                                </a:rPr>
                                <m:t>ħ</m:t>
                              </m:r>
                            </m:den>
                          </m:f>
                          <m:r>
                            <a:rPr lang="en-US" i="1">
                              <a:latin typeface="Cambria Math"/>
                            </a:rPr>
                            <m:t>)</m:t>
                          </m:r>
                        </m:e>
                        <m:sup>
                          <m:r>
                            <a:rPr lang="en-US" i="1">
                              <a:latin typeface="Cambria Math"/>
                            </a:rPr>
                            <m:t>1/2</m:t>
                          </m:r>
                        </m:sup>
                      </m:sSup>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ħ</m:t>
                              </m:r>
                            </m:num>
                            <m:den>
                              <m:r>
                                <a:rPr lang="en-US" i="1">
                                  <a:latin typeface="Cambria Math"/>
                                </a:rPr>
                                <m:t>2</m:t>
                              </m:r>
                              <m:r>
                                <a:rPr lang="en-US" i="1">
                                  <a:latin typeface="Cambria Math"/>
                                </a:rPr>
                                <m:t>𝜋</m:t>
                              </m:r>
                              <m:r>
                                <a:rPr lang="en-US" i="1">
                                  <a:latin typeface="Cambria Math"/>
                                </a:rPr>
                                <m:t>𝑚</m:t>
                              </m:r>
                              <m:r>
                                <a:rPr lang="en-US" i="1">
                                  <a:latin typeface="Cambria Math"/>
                                </a:rPr>
                                <m:t>𝜈</m:t>
                              </m:r>
                            </m:den>
                          </m:f>
                          <m:r>
                            <a:rPr lang="en-US" i="1">
                              <a:latin typeface="Cambria Math"/>
                            </a:rPr>
                            <m:t>)</m:t>
                          </m:r>
                        </m:e>
                        <m:sup>
                          <m:r>
                            <a:rPr lang="en-US" i="1">
                              <a:latin typeface="Cambria Math"/>
                            </a:rPr>
                            <m:t>3/2</m:t>
                          </m:r>
                        </m:sup>
                      </m:sSup>
                      <m:nary>
                        <m:naryPr>
                          <m:limLoc m:val="subSup"/>
                          <m:ctrlPr>
                            <a:rPr lang="en-US" i="1">
                              <a:latin typeface="Cambria Math"/>
                            </a:rPr>
                          </m:ctrlPr>
                        </m:naryPr>
                        <m:sub>
                          <m:r>
                            <a:rPr lang="en-US" i="1">
                              <a:latin typeface="Cambria Math"/>
                            </a:rPr>
                            <m:t>−∞</m:t>
                          </m:r>
                        </m:sub>
                        <m:sup>
                          <m:r>
                            <a:rPr lang="en-US" i="1">
                              <a:latin typeface="Cambria Math"/>
                            </a:rPr>
                            <m:t>∞</m:t>
                          </m:r>
                        </m:sup>
                        <m:e>
                          <m:sSup>
                            <m:sSupPr>
                              <m:ctrlPr>
                                <a:rPr lang="en-US" i="1">
                                  <a:latin typeface="Cambria Math"/>
                                </a:rPr>
                              </m:ctrlPr>
                            </m:sSupPr>
                            <m:e>
                              <m:r>
                                <a:rPr lang="en-US" i="1">
                                  <a:latin typeface="Cambria Math"/>
                                </a:rPr>
                                <m:t>2</m:t>
                              </m:r>
                              <m:r>
                                <a:rPr lang="en-US" i="1">
                                  <a:latin typeface="Cambria Math"/>
                                </a:rPr>
                                <m:t>𝑦</m:t>
                              </m:r>
                            </m:e>
                            <m:sup>
                              <m:r>
                                <a:rPr lang="en-US" i="1">
                                  <a:latin typeface="Cambria Math"/>
                                </a:rPr>
                                <m:t>4</m:t>
                              </m:r>
                            </m:sup>
                          </m:sSup>
                          <m:sSup>
                            <m:sSupPr>
                              <m:ctrlPr>
                                <a:rPr lang="en-US" i="1">
                                  <a:latin typeface="Cambria Math"/>
                                </a:rPr>
                              </m:ctrlPr>
                            </m:sSupPr>
                            <m:e>
                              <m:r>
                                <a:rPr lang="en-US" i="1">
                                  <a:latin typeface="Cambria Math"/>
                                </a:rPr>
                                <m:t>𝑒</m:t>
                              </m:r>
                            </m:e>
                            <m: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p>
                          </m:sSup>
                          <m:r>
                            <a:rPr lang="en-US" i="1">
                              <a:latin typeface="Cambria Math"/>
                            </a:rPr>
                            <m:t>𝑑𝑦</m:t>
                          </m:r>
                        </m:e>
                      </m:nary>
                      <m:r>
                        <a:rPr lang="en-US" i="1">
                          <a:latin typeface="Cambria Math"/>
                        </a:rPr>
                        <m:t> </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52400" y="304800"/>
                <a:ext cx="6324600" cy="74642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0" y="1524000"/>
                <a:ext cx="3481081" cy="8040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ħ</m:t>
                          </m:r>
                        </m:num>
                        <m:den>
                          <m:r>
                            <a:rPr lang="en-US" i="1">
                              <a:latin typeface="Cambria Math"/>
                            </a:rPr>
                            <m:t>2</m:t>
                          </m:r>
                          <m:sSup>
                            <m:sSupPr>
                              <m:ctrlPr>
                                <a:rPr lang="en-US" i="1">
                                  <a:latin typeface="Cambria Math"/>
                                </a:rPr>
                              </m:ctrlPr>
                            </m:sSupPr>
                            <m:e>
                              <m:r>
                                <a:rPr lang="en-US" i="1">
                                  <a:latin typeface="Cambria Math"/>
                                </a:rPr>
                                <m:t>𝜋</m:t>
                              </m:r>
                            </m:e>
                            <m:sup>
                              <m:r>
                                <a:rPr lang="en-US" i="1">
                                  <a:latin typeface="Cambria Math"/>
                                </a:rPr>
                                <m:t>3/2</m:t>
                              </m:r>
                            </m:sup>
                          </m:sSup>
                          <m:r>
                            <a:rPr lang="en-US" i="1">
                              <a:latin typeface="Cambria Math"/>
                            </a:rPr>
                            <m:t>𝑚</m:t>
                          </m:r>
                          <m:r>
                            <a:rPr lang="en-US" i="1">
                              <a:latin typeface="Cambria Math"/>
                            </a:rPr>
                            <m:t>𝜈</m:t>
                          </m:r>
                        </m:den>
                      </m:f>
                      <m:r>
                        <a:rPr lang="en-US" i="1">
                          <a:latin typeface="Cambria Math"/>
                        </a:rPr>
                        <m:t> 2</m:t>
                      </m:r>
                      <m:f>
                        <m:fPr>
                          <m:ctrlPr>
                            <a:rPr lang="en-US" i="1">
                              <a:latin typeface="Cambria Math"/>
                            </a:rPr>
                          </m:ctrlPr>
                        </m:fPr>
                        <m:num>
                          <m:r>
                            <a:rPr lang="en-US" i="1">
                              <a:latin typeface="Cambria Math"/>
                            </a:rPr>
                            <m:t>3</m:t>
                          </m:r>
                          <m:rad>
                            <m:radPr>
                              <m:degHide m:val="on"/>
                              <m:ctrlPr>
                                <a:rPr lang="en-US" i="1">
                                  <a:latin typeface="Cambria Math"/>
                                </a:rPr>
                              </m:ctrlPr>
                            </m:radPr>
                            <m:deg/>
                            <m:e>
                              <m:r>
                                <a:rPr lang="en-US" i="1">
                                  <a:latin typeface="Cambria Math"/>
                                </a:rPr>
                                <m:t>𝜋</m:t>
                              </m:r>
                            </m:e>
                          </m:rad>
                        </m:num>
                        <m:den>
                          <m:r>
                            <a:rPr lang="en-US" i="1">
                              <a:latin typeface="Cambria Math"/>
                            </a:rPr>
                            <m:t>2</m:t>
                          </m:r>
                        </m:den>
                      </m:f>
                      <m:r>
                        <a:rPr lang="en-US" i="1">
                          <a:latin typeface="Cambria Math"/>
                        </a:rPr>
                        <m:t>=</m:t>
                      </m:r>
                      <m:f>
                        <m:fPr>
                          <m:ctrlPr>
                            <a:rPr lang="en-US" i="1">
                              <a:latin typeface="Cambria Math"/>
                            </a:rPr>
                          </m:ctrlPr>
                        </m:fPr>
                        <m:num>
                          <m:d>
                            <m:dPr>
                              <m:ctrlPr>
                                <a:rPr lang="en-US" i="1">
                                  <a:latin typeface="Cambria Math"/>
                                </a:rPr>
                              </m:ctrlPr>
                            </m:dPr>
                            <m:e>
                              <m:f>
                                <m:fPr>
                                  <m:ctrlPr>
                                    <a:rPr lang="en-US" i="1">
                                      <a:latin typeface="Cambria Math"/>
                                    </a:rPr>
                                  </m:ctrlPr>
                                </m:fPr>
                                <m:num>
                                  <m:r>
                                    <a:rPr lang="en-US" i="1">
                                      <a:latin typeface="Cambria Math"/>
                                    </a:rPr>
                                    <m:t>3</m:t>
                                  </m:r>
                                </m:num>
                                <m:den>
                                  <m:r>
                                    <a:rPr lang="en-US" i="1">
                                      <a:latin typeface="Cambria Math"/>
                                    </a:rPr>
                                    <m:t>2</m:t>
                                  </m:r>
                                </m:den>
                              </m:f>
                            </m:e>
                          </m:d>
                          <m:r>
                            <a:rPr lang="en-US" i="1">
                              <a:latin typeface="Cambria Math"/>
                            </a:rPr>
                            <m:t>h</m:t>
                          </m:r>
                          <m:r>
                            <a:rPr lang="en-US" i="1">
                              <a:latin typeface="Cambria Math"/>
                            </a:rPr>
                            <m:t>𝜈</m:t>
                          </m:r>
                        </m:num>
                        <m:den>
                          <m:r>
                            <a:rPr lang="en-US" i="1">
                              <a:latin typeface="Cambria Math"/>
                            </a:rPr>
                            <m:t>4</m:t>
                          </m:r>
                          <m:sSup>
                            <m:sSupPr>
                              <m:ctrlPr>
                                <a:rPr lang="en-US" i="1">
                                  <a:latin typeface="Cambria Math"/>
                                </a:rPr>
                              </m:ctrlPr>
                            </m:sSupPr>
                            <m:e>
                              <m:r>
                                <a:rPr lang="en-US" i="1">
                                  <a:latin typeface="Cambria Math"/>
                                </a:rPr>
                                <m:t>𝜋</m:t>
                              </m:r>
                            </m:e>
                            <m:sup>
                              <m:r>
                                <a:rPr lang="en-US" i="1">
                                  <a:latin typeface="Cambria Math"/>
                                </a:rPr>
                                <m:t>2</m:t>
                              </m:r>
                            </m:sup>
                          </m:sSup>
                          <m:r>
                            <a:rPr lang="en-US" i="1">
                              <a:latin typeface="Cambria Math"/>
                            </a:rPr>
                            <m:t>𝑚</m:t>
                          </m:r>
                          <m:sSup>
                            <m:sSupPr>
                              <m:ctrlPr>
                                <a:rPr lang="en-US" i="1">
                                  <a:latin typeface="Cambria Math"/>
                                </a:rPr>
                              </m:ctrlPr>
                            </m:sSupPr>
                            <m:e>
                              <m:r>
                                <a:rPr lang="en-US" i="1">
                                  <a:latin typeface="Cambria Math"/>
                                </a:rPr>
                                <m:t>𝜈</m:t>
                              </m:r>
                            </m:e>
                            <m:sup>
                              <m:r>
                                <a:rPr lang="en-US" i="1">
                                  <a:latin typeface="Cambria Math"/>
                                </a:rPr>
                                <m:t>2</m:t>
                              </m:r>
                            </m:sup>
                          </m:sSup>
                        </m:den>
                      </m:f>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𝐸</m:t>
                              </m:r>
                            </m:e>
                            <m:sub>
                              <m:r>
                                <a:rPr lang="en-US" i="1">
                                  <a:latin typeface="Cambria Math"/>
                                </a:rPr>
                                <m:t>1</m:t>
                              </m:r>
                            </m:sub>
                          </m:sSub>
                        </m:num>
                        <m:den>
                          <m:r>
                            <a:rPr lang="en-US" i="1">
                              <a:latin typeface="Cambria Math"/>
                            </a:rPr>
                            <m:t>𝑘</m:t>
                          </m:r>
                        </m:den>
                      </m:f>
                      <m:r>
                        <a:rPr lang="en-US" i="1">
                          <a:latin typeface="Cambria Math"/>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86000" y="1524000"/>
                <a:ext cx="3481081" cy="804003"/>
              </a:xfrm>
              <a:prstGeom prst="rect">
                <a:avLst/>
              </a:prstGeom>
              <a:blipFill rotWithShape="1">
                <a:blip r:embed="rId3"/>
                <a:stretch>
                  <a:fillRect/>
                </a:stretch>
              </a:blipFill>
            </p:spPr>
            <p:txBody>
              <a:bodyPr/>
              <a:lstStyle/>
              <a:p>
                <a:r>
                  <a:rPr lang="en-US">
                    <a:noFill/>
                  </a:rPr>
                  <a:t> </a:t>
                </a:r>
              </a:p>
            </p:txBody>
          </p:sp>
        </mc:Fallback>
      </mc:AlternateContent>
      <p:sp>
        <p:nvSpPr>
          <p:cNvPr id="4" name="Rectangle 3"/>
          <p:cNvSpPr/>
          <p:nvPr/>
        </p:nvSpPr>
        <p:spPr>
          <a:xfrm>
            <a:off x="2760937" y="3062038"/>
            <a:ext cx="3006144" cy="369332"/>
          </a:xfrm>
          <a:prstGeom prst="rect">
            <a:avLst/>
          </a:prstGeom>
        </p:spPr>
        <p:txBody>
          <a:bodyPr wrap="none">
            <a:spAutoFit/>
          </a:bodyPr>
          <a:lstStyle/>
          <a:p>
            <a:r>
              <a:rPr lang="en-US" dirty="0"/>
              <a:t>In both of the above integrals,</a:t>
            </a:r>
          </a:p>
        </p:txBody>
      </p:sp>
      <mc:AlternateContent xmlns:mc="http://schemas.openxmlformats.org/markup-compatibility/2006" xmlns:a14="http://schemas.microsoft.com/office/drawing/2010/main">
        <mc:Choice Requires="a14">
          <p:sp>
            <p:nvSpPr>
              <p:cNvPr id="5" name="Rectangle 4"/>
              <p:cNvSpPr/>
              <p:nvPr/>
            </p:nvSpPr>
            <p:spPr>
              <a:xfrm>
                <a:off x="2669341" y="3884350"/>
                <a:ext cx="2714397"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𝑑𝑥</m:t>
                      </m:r>
                      <m:r>
                        <a:rPr lang="en-US" i="1">
                          <a:latin typeface="Cambria Math"/>
                        </a:rPr>
                        <m:t>=</m:t>
                      </m:r>
                      <m:f>
                        <m:fPr>
                          <m:ctrlPr>
                            <a:rPr lang="en-US" i="1">
                              <a:latin typeface="Cambria Math"/>
                            </a:rPr>
                          </m:ctrlPr>
                        </m:fPr>
                        <m:num>
                          <m:r>
                            <a:rPr lang="en-US" i="1">
                              <a:latin typeface="Cambria Math"/>
                            </a:rPr>
                            <m:t>𝑑𝑥</m:t>
                          </m:r>
                        </m:num>
                        <m:den>
                          <m:r>
                            <a:rPr lang="en-US" i="1">
                              <a:latin typeface="Cambria Math"/>
                            </a:rPr>
                            <m:t>𝑑𝑦</m:t>
                          </m:r>
                        </m:den>
                      </m:f>
                      <m:r>
                        <a:rPr lang="en-US" i="1">
                          <a:latin typeface="Cambria Math"/>
                        </a:rPr>
                        <m:t>𝑑𝑦</m:t>
                      </m:r>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ħ</m:t>
                              </m:r>
                            </m:num>
                            <m:den>
                              <m:r>
                                <a:rPr lang="en-US" i="1">
                                  <a:latin typeface="Cambria Math"/>
                                </a:rPr>
                                <m:t>2</m:t>
                              </m:r>
                              <m:r>
                                <a:rPr lang="en-US" i="1">
                                  <a:latin typeface="Cambria Math"/>
                                </a:rPr>
                                <m:t>𝜋</m:t>
                              </m:r>
                              <m:r>
                                <a:rPr lang="en-US" i="1">
                                  <a:latin typeface="Cambria Math"/>
                                </a:rPr>
                                <m:t>𝑚</m:t>
                              </m:r>
                              <m:r>
                                <a:rPr lang="en-US" i="1">
                                  <a:latin typeface="Cambria Math"/>
                                </a:rPr>
                                <m:t>𝜈</m:t>
                              </m:r>
                            </m:den>
                          </m:f>
                        </m:e>
                      </m:rad>
                      <m:r>
                        <a:rPr lang="en-US" i="1">
                          <a:latin typeface="Cambria Math"/>
                        </a:rPr>
                        <m:t>𝑑𝑦</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669341" y="3884350"/>
                <a:ext cx="2714397" cy="910699"/>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1295400" y="5345668"/>
            <a:ext cx="6553200" cy="369332"/>
          </a:xfrm>
          <a:prstGeom prst="rect">
            <a:avLst/>
          </a:prstGeom>
        </p:spPr>
        <p:txBody>
          <a:bodyPr wrap="square">
            <a:spAutoFit/>
          </a:bodyPr>
          <a:lstStyle/>
          <a:p>
            <a:r>
              <a:rPr lang="en-US" dirty="0"/>
              <a:t>has been used, as well as Table 5.2 and Equation (</a:t>
            </a:r>
            <a:r>
              <a:rPr lang="en-US" dirty="0" smtClean="0"/>
              <a:t>5.54</a:t>
            </a:r>
            <a:r>
              <a:rPr lang="en-US" dirty="0"/>
              <a:t>).</a:t>
            </a:r>
          </a:p>
        </p:txBody>
      </p:sp>
    </p:spTree>
    <p:extLst>
      <p:ext uri="{BB962C8B-B14F-4D97-AF65-F5344CB8AC3E}">
        <p14:creationId xmlns:p14="http://schemas.microsoft.com/office/powerpoint/2010/main" val="6928309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001000" cy="2031325"/>
          </a:xfrm>
          <a:prstGeom prst="rect">
            <a:avLst/>
          </a:prstGeom>
        </p:spPr>
        <p:txBody>
          <a:bodyPr wrap="square">
            <a:spAutoFit/>
          </a:bodyPr>
          <a:lstStyle/>
          <a:p>
            <a:pPr algn="just"/>
            <a:r>
              <a:rPr lang="en-US" dirty="0"/>
              <a:t>10.   A pendulum with a 1.00-g bob has a massless string 250 mm long. The period of the pendulum is 1.00 s. (a) what is its zero-point energy? </a:t>
            </a:r>
            <a:r>
              <a:rPr lang="en-US" dirty="0">
                <a:solidFill>
                  <a:srgbClr val="FF0000"/>
                </a:solidFill>
              </a:rPr>
              <a:t>Would you expect the zero-point oscillations to be detectable?</a:t>
            </a:r>
            <a:r>
              <a:rPr lang="en-US" dirty="0"/>
              <a:t> (b) The pendulum swings with a very small amplitude such that its bob rises a maximum of 1.00 mm above its equilibrium position. What is the corresponding quantum number?</a:t>
            </a:r>
          </a:p>
          <a:p>
            <a:pPr algn="just"/>
            <a:endParaRPr lang="en-US" dirty="0" smtClean="0"/>
          </a:p>
          <a:p>
            <a:pPr algn="just"/>
            <a:r>
              <a:rPr lang="en-US" dirty="0" smtClean="0"/>
              <a:t>Solution</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457200" y="2773308"/>
                <a:ext cx="8305800" cy="1004762"/>
              </a:xfrm>
              <a:prstGeom prst="rect">
                <a:avLst/>
              </a:prstGeom>
            </p:spPr>
            <p:txBody>
              <a:bodyPr wrap="square">
                <a:spAutoFit/>
              </a:bodyPr>
              <a:lstStyle/>
              <a:p>
                <a:pPr lvl="0"/>
                <a:r>
                  <a:rPr lang="en-US" dirty="0" smtClean="0"/>
                  <a:t>(a)The </a:t>
                </a:r>
                <a:r>
                  <a:rPr lang="en-US" dirty="0"/>
                  <a:t>zero-point energy would be</a:t>
                </a:r>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0</m:t>
                          </m:r>
                        </m:sub>
                      </m:sSub>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h</m:t>
                      </m:r>
                      <m:r>
                        <a:rPr lang="en-US" i="1">
                          <a:latin typeface="Cambria Math"/>
                        </a:rPr>
                        <m:t>𝜈</m:t>
                      </m:r>
                      <m:r>
                        <a:rPr lang="en-US" i="1">
                          <a:latin typeface="Cambria Math"/>
                        </a:rPr>
                        <m:t>=</m:t>
                      </m:r>
                      <m:f>
                        <m:fPr>
                          <m:ctrlPr>
                            <a:rPr lang="en-US" i="1">
                              <a:latin typeface="Cambria Math"/>
                            </a:rPr>
                          </m:ctrlPr>
                        </m:fPr>
                        <m:num>
                          <m:r>
                            <a:rPr lang="en-US" i="1">
                              <a:latin typeface="Cambria Math"/>
                            </a:rPr>
                            <m:t>h</m:t>
                          </m:r>
                        </m:num>
                        <m:den>
                          <m:r>
                            <a:rPr lang="en-US" i="1">
                              <a:latin typeface="Cambria Math"/>
                            </a:rPr>
                            <m:t>2</m:t>
                          </m:r>
                          <m:r>
                            <a:rPr lang="en-US" i="1">
                              <a:latin typeface="Cambria Math"/>
                            </a:rPr>
                            <m:t>𝑇</m:t>
                          </m:r>
                        </m:den>
                      </m:f>
                      <m:r>
                        <a:rPr lang="en-US" i="1">
                          <a:latin typeface="Cambria Math"/>
                        </a:rPr>
                        <m:t>=</m:t>
                      </m:r>
                      <m:f>
                        <m:fPr>
                          <m:ctrlPr>
                            <a:rPr lang="en-US" i="1">
                              <a:latin typeface="Cambria Math"/>
                            </a:rPr>
                          </m:ctrlPr>
                        </m:fPr>
                        <m:num>
                          <m:r>
                            <a:rPr lang="en-US" i="1">
                              <a:latin typeface="Cambria Math"/>
                            </a:rPr>
                            <m:t>4.14×</m:t>
                          </m:r>
                          <m:sSup>
                            <m:sSupPr>
                              <m:ctrlPr>
                                <a:rPr lang="en-US" i="1">
                                  <a:latin typeface="Cambria Math"/>
                                </a:rPr>
                              </m:ctrlPr>
                            </m:sSupPr>
                            <m:e>
                              <m:r>
                                <a:rPr lang="en-US" i="1">
                                  <a:latin typeface="Cambria Math"/>
                                </a:rPr>
                                <m:t>10</m:t>
                              </m:r>
                            </m:e>
                            <m:sup>
                              <m:r>
                                <a:rPr lang="en-US" i="1">
                                  <a:latin typeface="Cambria Math"/>
                                </a:rPr>
                                <m:t>−15</m:t>
                              </m:r>
                            </m:sup>
                          </m:sSup>
                          <m:r>
                            <a:rPr lang="en-US" i="1">
                              <a:latin typeface="Cambria Math"/>
                            </a:rPr>
                            <m:t>𝑒𝑉</m:t>
                          </m:r>
                        </m:num>
                        <m:den>
                          <m:r>
                            <a:rPr lang="en-US" i="1">
                              <a:latin typeface="Cambria Math"/>
                            </a:rPr>
                            <m:t>2(1</m:t>
                          </m:r>
                          <m:r>
                            <a:rPr lang="en-US" i="1">
                              <a:latin typeface="Cambria Math"/>
                            </a:rPr>
                            <m:t>𝑠</m:t>
                          </m:r>
                          <m:r>
                            <a:rPr lang="en-US" i="1">
                              <a:latin typeface="Cambria Math"/>
                            </a:rPr>
                            <m:t>)</m:t>
                          </m:r>
                        </m:den>
                      </m:f>
                      <m:r>
                        <a:rPr lang="en-US" i="1">
                          <a:latin typeface="Cambria Math"/>
                        </a:rPr>
                        <m:t>=2.07×</m:t>
                      </m:r>
                      <m:sSup>
                        <m:sSupPr>
                          <m:ctrlPr>
                            <a:rPr lang="en-US" i="1">
                              <a:latin typeface="Cambria Math"/>
                            </a:rPr>
                          </m:ctrlPr>
                        </m:sSupPr>
                        <m:e>
                          <m:r>
                            <a:rPr lang="en-US" i="1">
                              <a:latin typeface="Cambria Math"/>
                            </a:rPr>
                            <m:t>10</m:t>
                          </m:r>
                        </m:e>
                        <m:sup>
                          <m:r>
                            <a:rPr lang="en-US" i="1">
                              <a:latin typeface="Cambria Math"/>
                            </a:rPr>
                            <m:t>−15 </m:t>
                          </m:r>
                        </m:sup>
                      </m:sSup>
                      <m:r>
                        <a:rPr lang="en-US" i="1">
                          <a:latin typeface="Cambria Math"/>
                        </a:rPr>
                        <m:t>𝑒𝑉</m:t>
                      </m:r>
                      <m:r>
                        <a:rPr lang="en-US" i="1">
                          <a:latin typeface="Cambria Math"/>
                        </a:rPr>
                        <m:t> ,</m:t>
                      </m:r>
                      <m:r>
                        <a:rPr lang="en-US" i="1">
                          <a:latin typeface="Cambria Math"/>
                        </a:rPr>
                        <m:t>𝑤h𝑖𝑐h</m:t>
                      </m:r>
                      <m:r>
                        <a:rPr lang="en-US" i="1">
                          <a:latin typeface="Cambria Math"/>
                        </a:rPr>
                        <m:t> </m:t>
                      </m:r>
                      <m:r>
                        <a:rPr lang="en-US" i="1">
                          <a:latin typeface="Cambria Math"/>
                        </a:rPr>
                        <m:t>𝑖𝑠</m:t>
                      </m:r>
                      <m:r>
                        <a:rPr lang="en-US" i="1">
                          <a:latin typeface="Cambria Math"/>
                        </a:rPr>
                        <m:t> </m:t>
                      </m:r>
                      <m:r>
                        <a:rPr lang="en-US" i="1">
                          <a:latin typeface="Cambria Math"/>
                        </a:rPr>
                        <m:t>𝑛𝑜𝑡</m:t>
                      </m:r>
                      <m:r>
                        <a:rPr lang="en-US" i="1">
                          <a:latin typeface="Cambria Math"/>
                        </a:rPr>
                        <m:t> </m:t>
                      </m:r>
                      <m:r>
                        <a:rPr lang="en-US" i="1">
                          <a:latin typeface="Cambria Math"/>
                        </a:rPr>
                        <m:t>𝑑𝑒𝑡𝑒𝑐𝑡𝑎𝑏𝑙𝑒</m:t>
                      </m:r>
                      <m:r>
                        <a:rPr lang="en-US" i="1">
                          <a:latin typeface="Cambria Math"/>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57200" y="2773308"/>
                <a:ext cx="8305800" cy="1004762"/>
              </a:xfrm>
              <a:prstGeom prst="rect">
                <a:avLst/>
              </a:prstGeom>
              <a:blipFill rotWithShape="1">
                <a:blip r:embed="rId2"/>
                <a:stretch>
                  <a:fillRect l="-587" t="-3030"/>
                </a:stretch>
              </a:blipFill>
            </p:spPr>
            <p:txBody>
              <a:bodyPr/>
              <a:lstStyle/>
              <a:p>
                <a:r>
                  <a:rPr lang="en-US">
                    <a:noFill/>
                  </a:rPr>
                  <a:t> </a:t>
                </a:r>
              </a:p>
            </p:txBody>
          </p:sp>
        </mc:Fallback>
      </mc:AlternateContent>
      <p:sp>
        <p:nvSpPr>
          <p:cNvPr id="4" name="Rectangle 3"/>
          <p:cNvSpPr/>
          <p:nvPr/>
        </p:nvSpPr>
        <p:spPr>
          <a:xfrm>
            <a:off x="152400" y="4031564"/>
            <a:ext cx="8610600" cy="646331"/>
          </a:xfrm>
          <a:prstGeom prst="rect">
            <a:avLst/>
          </a:prstGeom>
        </p:spPr>
        <p:txBody>
          <a:bodyPr wrap="square">
            <a:spAutoFit/>
          </a:bodyPr>
          <a:lstStyle/>
          <a:p>
            <a:pPr lvl="0"/>
            <a:r>
              <a:rPr lang="en-US" dirty="0" smtClean="0"/>
              <a:t>(b)The </a:t>
            </a:r>
            <a:r>
              <a:rPr lang="en-US" dirty="0"/>
              <a:t>total energy is E = </a:t>
            </a:r>
            <a:r>
              <a:rPr lang="en-US" dirty="0" err="1"/>
              <a:t>mgH</a:t>
            </a:r>
            <a:r>
              <a:rPr lang="en-US" dirty="0"/>
              <a:t> (here, H is the maximum pendulum height, given as an uppercase  letter to distinguish from Planck's constant), and solving Equation (5.60) for n,</a:t>
            </a:r>
          </a:p>
        </p:txBody>
      </p:sp>
      <mc:AlternateContent xmlns:mc="http://schemas.openxmlformats.org/markup-compatibility/2006" xmlns:a14="http://schemas.microsoft.com/office/drawing/2010/main">
        <mc:Choice Requires="a14">
          <p:sp>
            <p:nvSpPr>
              <p:cNvPr id="5" name="Rectangle 4"/>
              <p:cNvSpPr/>
              <p:nvPr/>
            </p:nvSpPr>
            <p:spPr>
              <a:xfrm>
                <a:off x="304800" y="5127619"/>
                <a:ext cx="8610600" cy="10375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𝑛</m:t>
                      </m:r>
                      <m:r>
                        <a:rPr lang="en-US" i="1" smtClean="0">
                          <a:latin typeface="Cambria Math"/>
                        </a:rPr>
                        <m:t>=</m:t>
                      </m:r>
                      <m:f>
                        <m:fPr>
                          <m:ctrlPr>
                            <a:rPr lang="en-US" i="1">
                              <a:latin typeface="Cambria Math"/>
                            </a:rPr>
                          </m:ctrlPr>
                        </m:fPr>
                        <m:num>
                          <m:r>
                            <a:rPr lang="en-US" i="1">
                              <a:latin typeface="Cambria Math"/>
                            </a:rPr>
                            <m:t>𝐸</m:t>
                          </m:r>
                        </m:num>
                        <m:den>
                          <m:r>
                            <a:rPr lang="en-US" i="1">
                              <a:latin typeface="Cambria Math"/>
                            </a:rPr>
                            <m:t>h</m:t>
                          </m:r>
                          <m:r>
                            <a:rPr lang="en-US" i="1">
                              <a:latin typeface="Cambria Math"/>
                            </a:rPr>
                            <m:t>𝜈</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m:t>
                      </m:r>
                      <m:f>
                        <m:fPr>
                          <m:ctrlPr>
                            <a:rPr lang="en-US" i="1">
                              <a:latin typeface="Cambria Math"/>
                            </a:rPr>
                          </m:ctrlPr>
                        </m:fPr>
                        <m:num>
                          <m:r>
                            <a:rPr lang="en-US" i="1">
                              <a:latin typeface="Cambria Math"/>
                            </a:rPr>
                            <m:t>𝑚𝑔𝐻</m:t>
                          </m:r>
                        </m:num>
                        <m:den>
                          <m:f>
                            <m:fPr>
                              <m:ctrlPr>
                                <a:rPr lang="en-US" i="1">
                                  <a:latin typeface="Cambria Math"/>
                                </a:rPr>
                              </m:ctrlPr>
                            </m:fPr>
                            <m:num>
                              <m:r>
                                <a:rPr lang="en-US" i="1">
                                  <a:latin typeface="Cambria Math"/>
                                </a:rPr>
                                <m:t>h</m:t>
                              </m:r>
                            </m:num>
                            <m:den>
                              <m:r>
                                <a:rPr lang="en-US" i="1">
                                  <a:latin typeface="Cambria Math"/>
                                </a:rPr>
                                <m:t>𝑇</m:t>
                              </m:r>
                            </m:den>
                          </m:f>
                        </m:den>
                      </m:f>
                      <m:r>
                        <a:rPr lang="en-US" i="1">
                          <a:latin typeface="Cambria Math"/>
                        </a:rPr>
                        <m:t>=</m:t>
                      </m:r>
                      <m:f>
                        <m:fPr>
                          <m:ctrlPr>
                            <a:rPr lang="en-US" i="1">
                              <a:latin typeface="Cambria Math"/>
                            </a:rPr>
                          </m:ctrlPr>
                        </m:fPr>
                        <m:num>
                          <m:d>
                            <m:dPr>
                              <m:ctrlPr>
                                <a:rPr lang="en-US" i="1">
                                  <a:latin typeface="Cambria Math"/>
                                </a:rPr>
                              </m:ctrlPr>
                            </m:dPr>
                            <m:e>
                              <m:r>
                                <a:rPr lang="en-US" i="1">
                                  <a:latin typeface="Cambria Math"/>
                                </a:rPr>
                                <m:t>1×</m:t>
                              </m:r>
                              <m:sSup>
                                <m:sSupPr>
                                  <m:ctrlPr>
                                    <a:rPr lang="en-US" i="1">
                                      <a:latin typeface="Cambria Math"/>
                                    </a:rPr>
                                  </m:ctrlPr>
                                </m:sSupPr>
                                <m:e>
                                  <m:r>
                                    <a:rPr lang="en-US" i="1">
                                      <a:latin typeface="Cambria Math"/>
                                    </a:rPr>
                                    <m:t>10</m:t>
                                  </m:r>
                                </m:e>
                                <m:sup>
                                  <m:r>
                                    <a:rPr lang="en-US" i="1">
                                      <a:latin typeface="Cambria Math"/>
                                    </a:rPr>
                                    <m:t>−3</m:t>
                                  </m:r>
                                </m:sup>
                              </m:sSup>
                              <m:r>
                                <a:rPr lang="en-US" i="1">
                                  <a:latin typeface="Cambria Math"/>
                                </a:rPr>
                                <m:t>𝑘𝑔</m:t>
                              </m:r>
                            </m:e>
                          </m:d>
                          <m:d>
                            <m:dPr>
                              <m:ctrlPr>
                                <a:rPr lang="en-US" i="1">
                                  <a:latin typeface="Cambria Math"/>
                                </a:rPr>
                              </m:ctrlPr>
                            </m:dPr>
                            <m:e>
                              <m:f>
                                <m:fPr>
                                  <m:ctrlPr>
                                    <a:rPr lang="en-US" i="1">
                                      <a:latin typeface="Cambria Math"/>
                                    </a:rPr>
                                  </m:ctrlPr>
                                </m:fPr>
                                <m:num>
                                  <m:r>
                                    <a:rPr lang="en-US" i="1">
                                      <a:latin typeface="Cambria Math"/>
                                    </a:rPr>
                                    <m:t>9.8</m:t>
                                  </m:r>
                                  <m:r>
                                    <a:rPr lang="en-US" i="1">
                                      <a:latin typeface="Cambria Math"/>
                                    </a:rPr>
                                    <m:t>𝑚</m:t>
                                  </m:r>
                                </m:num>
                                <m:den>
                                  <m:sSup>
                                    <m:sSupPr>
                                      <m:ctrlPr>
                                        <a:rPr lang="en-US" i="1">
                                          <a:latin typeface="Cambria Math"/>
                                        </a:rPr>
                                      </m:ctrlPr>
                                    </m:sSupPr>
                                    <m:e>
                                      <m:r>
                                        <a:rPr lang="en-US" i="1">
                                          <a:latin typeface="Cambria Math"/>
                                        </a:rPr>
                                        <m:t>𝑠</m:t>
                                      </m:r>
                                    </m:e>
                                    <m:sup>
                                      <m:r>
                                        <a:rPr lang="en-US" i="1">
                                          <a:latin typeface="Cambria Math"/>
                                        </a:rPr>
                                        <m:t>2</m:t>
                                      </m:r>
                                    </m:sup>
                                  </m:sSup>
                                </m:den>
                              </m:f>
                            </m:e>
                          </m:d>
                          <m:r>
                            <a:rPr lang="en-US" b="0" i="1" smtClean="0">
                              <a:latin typeface="Cambria Math"/>
                            </a:rPr>
                            <m:t>(</m:t>
                          </m:r>
                          <m:r>
                            <a:rPr lang="en-US" i="1">
                              <a:latin typeface="Cambria Math"/>
                            </a:rPr>
                            <m:t>1×</m:t>
                          </m:r>
                          <m:sSup>
                            <m:sSupPr>
                              <m:ctrlPr>
                                <a:rPr lang="en-US" i="1">
                                  <a:latin typeface="Cambria Math"/>
                                </a:rPr>
                              </m:ctrlPr>
                            </m:sSupPr>
                            <m:e>
                              <m:r>
                                <a:rPr lang="en-US" i="1">
                                  <a:latin typeface="Cambria Math"/>
                                </a:rPr>
                                <m:t>10</m:t>
                              </m:r>
                            </m:e>
                            <m:sup>
                              <m:r>
                                <a:rPr lang="en-US" i="1">
                                  <a:latin typeface="Cambria Math"/>
                                </a:rPr>
                                <m:t>−3</m:t>
                              </m:r>
                            </m:sup>
                          </m:sSup>
                          <m:r>
                            <a:rPr lang="en-US" b="0" i="1" smtClean="0">
                              <a:latin typeface="Cambria Math"/>
                            </a:rPr>
                            <m:t>𝑚</m:t>
                          </m:r>
                          <m:r>
                            <a:rPr lang="en-US" b="0" i="1" smtClean="0">
                              <a:latin typeface="Cambria Math"/>
                            </a:rPr>
                            <m:t>)</m:t>
                          </m:r>
                          <m:d>
                            <m:dPr>
                              <m:ctrlPr>
                                <a:rPr lang="en-US" i="1">
                                  <a:latin typeface="Cambria Math"/>
                                </a:rPr>
                              </m:ctrlPr>
                            </m:dPr>
                            <m:e>
                              <m:r>
                                <a:rPr lang="en-US" i="1">
                                  <a:latin typeface="Cambria Math"/>
                                </a:rPr>
                                <m:t>1</m:t>
                              </m:r>
                              <m:r>
                                <a:rPr lang="en-US" i="1">
                                  <a:latin typeface="Cambria Math"/>
                                </a:rPr>
                                <m:t>𝑠</m:t>
                              </m:r>
                            </m:e>
                          </m:d>
                        </m:num>
                        <m:den>
                          <m:r>
                            <a:rPr lang="en-US" i="1">
                              <a:latin typeface="Cambria Math"/>
                            </a:rPr>
                            <m:t>6.63×</m:t>
                          </m:r>
                          <m:sSup>
                            <m:sSupPr>
                              <m:ctrlPr>
                                <a:rPr lang="en-US" i="1">
                                  <a:latin typeface="Cambria Math"/>
                                </a:rPr>
                              </m:ctrlPr>
                            </m:sSupPr>
                            <m:e>
                              <m:r>
                                <a:rPr lang="en-US" i="1">
                                  <a:latin typeface="Cambria Math"/>
                                </a:rPr>
                                <m:t>10</m:t>
                              </m:r>
                            </m:e>
                            <m:sup>
                              <m:r>
                                <a:rPr lang="en-US" i="1">
                                  <a:latin typeface="Cambria Math"/>
                                </a:rPr>
                                <m:t>−34</m:t>
                              </m:r>
                            </m:sup>
                          </m:sSup>
                          <m:r>
                            <a:rPr lang="en-US" i="1">
                              <a:latin typeface="Cambria Math"/>
                            </a:rPr>
                            <m:t>𝐽</m:t>
                          </m:r>
                          <m:r>
                            <a:rPr lang="en-US" i="1">
                              <a:latin typeface="Cambria Math"/>
                            </a:rPr>
                            <m:t>.</m:t>
                          </m:r>
                          <m:r>
                            <a:rPr lang="en-US" i="1">
                              <a:latin typeface="Cambria Math"/>
                            </a:rPr>
                            <m:t>𝑠</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=1.48×</m:t>
                      </m:r>
                      <m:sSup>
                        <m:sSupPr>
                          <m:ctrlPr>
                            <a:rPr lang="en-US" i="1">
                              <a:latin typeface="Cambria Math"/>
                            </a:rPr>
                          </m:ctrlPr>
                        </m:sSupPr>
                        <m:e>
                          <m:r>
                            <a:rPr lang="en-US" i="1">
                              <a:latin typeface="Cambria Math"/>
                            </a:rPr>
                            <m:t>10</m:t>
                          </m:r>
                        </m:e>
                        <m:sup>
                          <m:r>
                            <a:rPr lang="en-US" i="1">
                              <a:latin typeface="Cambria Math"/>
                            </a:rPr>
                            <m:t>28</m:t>
                          </m:r>
                        </m:sup>
                      </m:sSup>
                      <m:r>
                        <a:rPr lang="en-US" i="1">
                          <a:latin typeface="Cambria Math"/>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04800" y="5127619"/>
                <a:ext cx="8610600" cy="103752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01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74072" y="457200"/>
                <a:ext cx="8541327" cy="3253711"/>
              </a:xfrm>
              <a:prstGeom prst="rect">
                <a:avLst/>
              </a:prstGeom>
            </p:spPr>
            <p:txBody>
              <a:bodyPr wrap="square">
                <a:spAutoFit/>
              </a:bodyPr>
              <a:lstStyle/>
              <a:p>
                <a:r>
                  <a:rPr lang="en-US" sz="2400" dirty="0" smtClean="0"/>
                  <a:t>Q1. Which of the following functions are Eigen functions of operator   </a:t>
                </a:r>
                <a14:m>
                  <m:oMath xmlns:m="http://schemas.openxmlformats.org/officeDocument/2006/math">
                    <m:f>
                      <m:fPr>
                        <m:ctrlPr>
                          <a:rPr lang="en-US" sz="2400" i="1">
                            <a:latin typeface="Cambria Math"/>
                          </a:rPr>
                        </m:ctrlPr>
                      </m:fPr>
                      <m:num>
                        <m:sSup>
                          <m:sSupPr>
                            <m:ctrlPr>
                              <a:rPr lang="en-US" sz="2400" i="1">
                                <a:latin typeface="Cambria Math"/>
                              </a:rPr>
                            </m:ctrlPr>
                          </m:sSupPr>
                          <m:e>
                            <m:r>
                              <a:rPr lang="en-US" sz="2400" i="1">
                                <a:latin typeface="Cambria Math"/>
                              </a:rPr>
                              <m:t>𝑑</m:t>
                            </m:r>
                          </m:e>
                          <m:sup>
                            <m:r>
                              <a:rPr lang="en-US" sz="2400" i="1">
                                <a:latin typeface="Cambria Math"/>
                              </a:rPr>
                              <m:t>2</m:t>
                            </m:r>
                          </m:sup>
                        </m:sSup>
                      </m:num>
                      <m:den>
                        <m:sSup>
                          <m:sSupPr>
                            <m:ctrlPr>
                              <a:rPr lang="en-US" sz="2400" i="1">
                                <a:latin typeface="Cambria Math"/>
                              </a:rPr>
                            </m:ctrlPr>
                          </m:sSupPr>
                          <m:e>
                            <m:r>
                              <a:rPr lang="en-US" sz="2400" i="1">
                                <a:latin typeface="Cambria Math"/>
                              </a:rPr>
                              <m:t>𝑑𝑥</m:t>
                            </m:r>
                          </m:e>
                          <m:sup>
                            <m:r>
                              <a:rPr lang="en-US" sz="2400" i="1">
                                <a:latin typeface="Cambria Math"/>
                              </a:rPr>
                              <m:t>2</m:t>
                            </m:r>
                          </m:sup>
                        </m:sSup>
                      </m:den>
                    </m:f>
                  </m:oMath>
                </a14:m>
                <a:r>
                  <a:rPr lang="en-US" sz="2400" dirty="0"/>
                  <a:t>? Find the Eigen value in each state</a:t>
                </a:r>
                <a:r>
                  <a:rPr lang="en-US" sz="2400" dirty="0" smtClean="0"/>
                  <a:t>.</a:t>
                </a:r>
              </a:p>
              <a:p>
                <a:endParaRPr lang="en-US" sz="2400" dirty="0"/>
              </a:p>
              <a:p>
                <a:endParaRPr lang="en-US" sz="2400" dirty="0"/>
              </a:p>
              <a:p>
                <a:pPr lvl="0"/>
                <a14:m>
                  <m:oMath xmlns:m="http://schemas.openxmlformats.org/officeDocument/2006/math">
                    <m:r>
                      <a:rPr lang="en-US" sz="2400" i="1">
                        <a:latin typeface="Cambria Math"/>
                      </a:rPr>
                      <m:t>ѱ=</m:t>
                    </m:r>
                    <m:r>
                      <a:rPr lang="en-US" sz="2400" i="1">
                        <a:latin typeface="Cambria Math"/>
                      </a:rPr>
                      <m:t>𝐴𝑠𝑖𝑛</m:t>
                    </m:r>
                    <m:r>
                      <a:rPr lang="en-US" sz="2400" i="1">
                        <a:latin typeface="Cambria Math"/>
                      </a:rPr>
                      <m:t> </m:t>
                    </m:r>
                    <m:r>
                      <a:rPr lang="en-US" sz="2400" i="1">
                        <a:latin typeface="Cambria Math"/>
                      </a:rPr>
                      <m:t>𝑚𝑥</m:t>
                    </m:r>
                  </m:oMath>
                </a14:m>
                <a:r>
                  <a:rPr lang="en-US" sz="2400" dirty="0"/>
                  <a:t>       2-  </a:t>
                </a:r>
                <a14:m>
                  <m:oMath xmlns:m="http://schemas.openxmlformats.org/officeDocument/2006/math">
                    <m:r>
                      <a:rPr lang="en-US" sz="2400" i="1">
                        <a:latin typeface="Cambria Math"/>
                      </a:rPr>
                      <m:t>ѱ=</m:t>
                    </m:r>
                    <m:r>
                      <a:rPr lang="en-US" sz="2400" i="1">
                        <a:latin typeface="Cambria Math"/>
                      </a:rPr>
                      <m:t>𝐵𝑐𝑜𝑠</m:t>
                    </m:r>
                    <m:r>
                      <a:rPr lang="en-US" sz="2400" i="1">
                        <a:latin typeface="Cambria Math"/>
                      </a:rPr>
                      <m:t> </m:t>
                    </m:r>
                    <m:r>
                      <a:rPr lang="en-US" sz="2400" i="1">
                        <a:latin typeface="Cambria Math"/>
                      </a:rPr>
                      <m:t>𝑛𝑥</m:t>
                    </m:r>
                  </m:oMath>
                </a14:m>
                <a:r>
                  <a:rPr lang="en-US" sz="2400" dirty="0"/>
                  <a:t>    3-</a:t>
                </a:r>
                <a14:m>
                  <m:oMath xmlns:m="http://schemas.openxmlformats.org/officeDocument/2006/math">
                    <m:r>
                      <a:rPr lang="en-US" sz="2400" i="1">
                        <a:latin typeface="Cambria Math"/>
                      </a:rPr>
                      <m:t> ѱ=</m:t>
                    </m:r>
                    <m:sSup>
                      <m:sSupPr>
                        <m:ctrlPr>
                          <a:rPr lang="en-US" sz="2400" i="1">
                            <a:latin typeface="Cambria Math"/>
                          </a:rPr>
                        </m:ctrlPr>
                      </m:sSupPr>
                      <m:e>
                        <m:r>
                          <a:rPr lang="en-US" sz="2400" i="1">
                            <a:latin typeface="Cambria Math"/>
                          </a:rPr>
                          <m:t>𝑐𝑥</m:t>
                        </m:r>
                      </m:e>
                      <m:sup>
                        <m:r>
                          <a:rPr lang="en-US" sz="2400" i="1">
                            <a:latin typeface="Cambria Math"/>
                          </a:rPr>
                          <m:t>2</m:t>
                        </m:r>
                      </m:sup>
                    </m:sSup>
                  </m:oMath>
                </a14:m>
                <a:r>
                  <a:rPr lang="en-US" sz="2400" dirty="0"/>
                  <a:t>          </a:t>
                </a:r>
                <a:endParaRPr lang="en-US" sz="2400" dirty="0" smtClean="0"/>
              </a:p>
              <a:p>
                <a:pPr lvl="0"/>
                <a:endParaRPr lang="en-US" sz="2400" dirty="0"/>
              </a:p>
              <a:p>
                <a:pPr lvl="0"/>
                <a:endParaRPr lang="en-US" sz="2400" dirty="0" smtClean="0"/>
              </a:p>
              <a:p>
                <a:pPr lvl="0"/>
                <a:r>
                  <a:rPr lang="en-US" sz="2400" dirty="0" smtClean="0"/>
                  <a:t>4- </a:t>
                </a:r>
                <a14:m>
                  <m:oMath xmlns:m="http://schemas.openxmlformats.org/officeDocument/2006/math">
                    <m:r>
                      <a:rPr lang="en-US" sz="2400" i="1">
                        <a:latin typeface="Cambria Math"/>
                      </a:rPr>
                      <m:t>ѱ=</m:t>
                    </m:r>
                    <m:r>
                      <a:rPr lang="en-US" sz="2400" i="1">
                        <a:latin typeface="Cambria Math"/>
                      </a:rPr>
                      <m:t>𝐴</m:t>
                    </m:r>
                    <m:sSup>
                      <m:sSupPr>
                        <m:ctrlPr>
                          <a:rPr lang="en-US" sz="2400" i="1">
                            <a:latin typeface="Cambria Math"/>
                          </a:rPr>
                        </m:ctrlPr>
                      </m:sSupPr>
                      <m:e>
                        <m:r>
                          <a:rPr lang="en-US" sz="2400" i="1">
                            <a:latin typeface="Cambria Math"/>
                          </a:rPr>
                          <m:t>𝑒</m:t>
                        </m:r>
                      </m:e>
                      <m:sup>
                        <m:r>
                          <a:rPr lang="en-US" sz="2400" i="1">
                            <a:latin typeface="Cambria Math"/>
                          </a:rPr>
                          <m:t>−</m:t>
                        </m:r>
                        <m:r>
                          <a:rPr lang="en-US" sz="2400" i="1">
                            <a:latin typeface="Cambria Math"/>
                          </a:rPr>
                          <m:t>𝑚𝑥</m:t>
                        </m:r>
                      </m:sup>
                    </m:sSup>
                  </m:oMath>
                </a14:m>
                <a:r>
                  <a:rPr lang="en-US" sz="24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374072" y="457200"/>
                <a:ext cx="8541327" cy="3253711"/>
              </a:xfrm>
              <a:prstGeom prst="rect">
                <a:avLst/>
              </a:prstGeom>
              <a:blipFill rotWithShape="1">
                <a:blip r:embed="rId2"/>
                <a:stretch>
                  <a:fillRect l="-1071" t="-1498" b="-3371"/>
                </a:stretch>
              </a:blipFill>
            </p:spPr>
            <p:txBody>
              <a:bodyPr/>
              <a:lstStyle/>
              <a:p>
                <a:r>
                  <a:rPr lang="en-US">
                    <a:noFill/>
                  </a:rPr>
                  <a:t> </a:t>
                </a:r>
              </a:p>
            </p:txBody>
          </p:sp>
        </mc:Fallback>
      </mc:AlternateContent>
    </p:spTree>
    <p:extLst>
      <p:ext uri="{BB962C8B-B14F-4D97-AF65-F5344CB8AC3E}">
        <p14:creationId xmlns:p14="http://schemas.microsoft.com/office/powerpoint/2010/main" val="64417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1200329"/>
          </a:xfrm>
          <a:prstGeom prst="rect">
            <a:avLst/>
          </a:prstGeom>
        </p:spPr>
        <p:txBody>
          <a:bodyPr wrap="square">
            <a:spAutoFit/>
          </a:bodyPr>
          <a:lstStyle/>
          <a:p>
            <a:pPr algn="just"/>
            <a:r>
              <a:rPr lang="en-US" b="1" dirty="0"/>
              <a:t>SCHRODINGER EQUATION</a:t>
            </a:r>
            <a:endParaRPr lang="en-US" dirty="0"/>
          </a:p>
          <a:p>
            <a:pPr algn="just"/>
            <a:r>
              <a:rPr lang="en-US" dirty="0"/>
              <a:t>Schrödinger’s equation, </a:t>
            </a:r>
            <a:r>
              <a:rPr lang="en-US" dirty="0">
                <a:solidFill>
                  <a:srgbClr val="C00000"/>
                </a:solidFill>
              </a:rPr>
              <a:t>which is the fundamental equation of quantum mechanics </a:t>
            </a:r>
            <a:r>
              <a:rPr lang="en-US" dirty="0">
                <a:solidFill>
                  <a:srgbClr val="00B050"/>
                </a:solidFill>
              </a:rPr>
              <a:t>in the same sense that the second law of motion is the fundamental equation of Newtonian mechanics,</a:t>
            </a:r>
            <a:r>
              <a:rPr lang="en-US" dirty="0"/>
              <a:t> </a:t>
            </a:r>
            <a:r>
              <a:rPr lang="en-US" dirty="0">
                <a:solidFill>
                  <a:srgbClr val="0070C0"/>
                </a:solidFill>
              </a:rPr>
              <a:t>is a wave equation in the variable Ψ.</a:t>
            </a:r>
          </a:p>
        </p:txBody>
      </p:sp>
      <p:sp>
        <p:nvSpPr>
          <p:cNvPr id="3" name="Rectangle 2"/>
          <p:cNvSpPr/>
          <p:nvPr/>
        </p:nvSpPr>
        <p:spPr>
          <a:xfrm>
            <a:off x="152400" y="1828800"/>
            <a:ext cx="8763000" cy="1200329"/>
          </a:xfrm>
          <a:prstGeom prst="rect">
            <a:avLst/>
          </a:prstGeom>
        </p:spPr>
        <p:txBody>
          <a:bodyPr wrap="square">
            <a:spAutoFit/>
          </a:bodyPr>
          <a:lstStyle/>
          <a:p>
            <a:pPr algn="just"/>
            <a:r>
              <a:rPr lang="en-US" b="1" dirty="0"/>
              <a:t>Wave equation</a:t>
            </a:r>
            <a:endParaRPr lang="en-US" dirty="0"/>
          </a:p>
          <a:p>
            <a:pPr algn="just"/>
            <a:r>
              <a:rPr lang="en-US" dirty="0"/>
              <a:t>Consider a wave whose variable quantity is y. Assume that this wave propagates in the x direction with the speed ʋ. </a:t>
            </a:r>
            <a:r>
              <a:rPr lang="en-US" dirty="0">
                <a:solidFill>
                  <a:srgbClr val="7030A0"/>
                </a:solidFill>
              </a:rPr>
              <a:t>Then, the propagation of the wave is described by the wave equation</a:t>
            </a:r>
          </a:p>
        </p:txBody>
      </p:sp>
      <mc:AlternateContent xmlns:mc="http://schemas.openxmlformats.org/markup-compatibility/2006" xmlns:a14="http://schemas.microsoft.com/office/drawing/2010/main">
        <mc:Choice Requires="a14">
          <p:sp>
            <p:nvSpPr>
              <p:cNvPr id="4" name="Rectangle 3"/>
              <p:cNvSpPr/>
              <p:nvPr/>
            </p:nvSpPr>
            <p:spPr>
              <a:xfrm>
                <a:off x="2286000" y="3317633"/>
                <a:ext cx="6400800" cy="720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𝑦</m:t>
                          </m:r>
                        </m:num>
                        <m:den>
                          <m:sSup>
                            <m:sSupPr>
                              <m:ctrlPr>
                                <a:rPr lang="en-US" i="1">
                                  <a:latin typeface="Cambria Math"/>
                                </a:rPr>
                              </m:ctrlPr>
                            </m:sSupPr>
                            <m:e>
                              <m:r>
                                <a:rPr lang="en-US" i="1">
                                  <a:latin typeface="Cambria Math"/>
                                </a:rPr>
                                <m:t>𝜕</m:t>
                              </m:r>
                              <m:r>
                                <a:rPr lang="en-US" i="1">
                                  <a:latin typeface="Cambria Math"/>
                                </a:rPr>
                                <m:t>𝑥</m:t>
                              </m:r>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1</m:t>
                          </m:r>
                        </m:num>
                        <m:den>
                          <m:sSup>
                            <m:sSupPr>
                              <m:ctrlPr>
                                <a:rPr lang="en-US" i="1">
                                  <a:latin typeface="Cambria Math"/>
                                </a:rPr>
                              </m:ctrlPr>
                            </m:sSupPr>
                            <m:e>
                              <m:r>
                                <a:rPr lang="en-US" i="1">
                                  <a:latin typeface="Cambria Math"/>
                                </a:rPr>
                                <m:t>𝑣</m:t>
                              </m:r>
                            </m:e>
                            <m:sup>
                              <m:r>
                                <a:rPr lang="en-US" i="1">
                                  <a:latin typeface="Cambria Math"/>
                                </a:rPr>
                                <m:t>2</m:t>
                              </m:r>
                            </m:sup>
                          </m:sSup>
                        </m:den>
                      </m:f>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𝑦</m:t>
                          </m:r>
                        </m:num>
                        <m:den>
                          <m:sSup>
                            <m:sSupPr>
                              <m:ctrlPr>
                                <a:rPr lang="en-US" i="1">
                                  <a:latin typeface="Cambria Math"/>
                                </a:rPr>
                              </m:ctrlPr>
                            </m:sSupPr>
                            <m:e>
                              <m:r>
                                <a:rPr lang="en-US" i="1">
                                  <a:latin typeface="Cambria Math"/>
                                </a:rPr>
                                <m:t>𝜕</m:t>
                              </m:r>
                              <m:r>
                                <a:rPr lang="en-US" i="1">
                                  <a:latin typeface="Cambria Math"/>
                                </a:rPr>
                                <m:t>𝑡</m:t>
                              </m:r>
                            </m:e>
                            <m:sup>
                              <m:r>
                                <a:rPr lang="en-US" i="1">
                                  <a:latin typeface="Cambria Math"/>
                                </a:rPr>
                                <m:t>2</m:t>
                              </m:r>
                            </m:sup>
                          </m:sSup>
                        </m:den>
                      </m:f>
                      <m:r>
                        <a:rPr lang="en-US" i="1">
                          <a:latin typeface="Cambria Math"/>
                        </a:rPr>
                        <m:t>                                                                         (5−3)</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286000" y="3317633"/>
                <a:ext cx="6400800" cy="720967"/>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457200" y="4495800"/>
            <a:ext cx="6019800" cy="369332"/>
          </a:xfrm>
          <a:prstGeom prst="rect">
            <a:avLst/>
          </a:prstGeom>
        </p:spPr>
        <p:txBody>
          <a:bodyPr wrap="square">
            <a:spAutoFit/>
          </a:bodyPr>
          <a:lstStyle/>
          <a:p>
            <a:r>
              <a:rPr lang="en-US" dirty="0"/>
              <a:t>All the solutions of the above equation must be of the form</a:t>
            </a:r>
          </a:p>
        </p:txBody>
      </p:sp>
      <mc:AlternateContent xmlns:mc="http://schemas.openxmlformats.org/markup-compatibility/2006" xmlns:a14="http://schemas.microsoft.com/office/drawing/2010/main">
        <mc:Choice Requires="a14">
          <p:sp>
            <p:nvSpPr>
              <p:cNvPr id="6" name="Rectangle 5"/>
              <p:cNvSpPr/>
              <p:nvPr/>
            </p:nvSpPr>
            <p:spPr>
              <a:xfrm>
                <a:off x="2247900" y="5300578"/>
                <a:ext cx="6515100" cy="5668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𝑦</m:t>
                      </m:r>
                      <m:r>
                        <a:rPr lang="en-US" i="1">
                          <a:latin typeface="Cambria Math"/>
                        </a:rPr>
                        <m:t>=</m:t>
                      </m:r>
                      <m:r>
                        <a:rPr lang="en-US" i="1">
                          <a:latin typeface="Cambria Math"/>
                        </a:rPr>
                        <m:t>𝐹</m:t>
                      </m:r>
                      <m:d>
                        <m:dPr>
                          <m:ctrlPr>
                            <a:rPr lang="en-US" i="1">
                              <a:latin typeface="Cambria Math"/>
                            </a:rPr>
                          </m:ctrlPr>
                        </m:dPr>
                        <m:e>
                          <m:r>
                            <a:rPr lang="en-US" i="1">
                              <a:latin typeface="Cambria Math"/>
                            </a:rPr>
                            <m:t>𝑡</m:t>
                          </m:r>
                          <m:r>
                            <a:rPr lang="en-US" i="1">
                              <a:latin typeface="Cambria Math"/>
                            </a:rPr>
                            <m:t>±</m:t>
                          </m:r>
                          <m:f>
                            <m:fPr>
                              <m:ctrlPr>
                                <a:rPr lang="en-US" i="1">
                                  <a:latin typeface="Cambria Math"/>
                                </a:rPr>
                              </m:ctrlPr>
                            </m:fPr>
                            <m:num>
                              <m:r>
                                <a:rPr lang="en-US" i="1">
                                  <a:latin typeface="Cambria Math"/>
                                </a:rPr>
                                <m:t>𝑥</m:t>
                              </m:r>
                            </m:num>
                            <m:den>
                              <m:r>
                                <a:rPr lang="en-US" i="1">
                                  <a:latin typeface="Cambria Math"/>
                                </a:rPr>
                                <m:t>𝑣</m:t>
                              </m:r>
                            </m:den>
                          </m:f>
                        </m:e>
                      </m:d>
                      <m:r>
                        <a:rPr lang="en-US" i="1">
                          <a:latin typeface="Cambria Math"/>
                        </a:rPr>
                        <m:t>                                                                        (5−4)</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247900" y="5300578"/>
                <a:ext cx="6515100" cy="56682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495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86800" cy="923330"/>
          </a:xfrm>
          <a:prstGeom prst="rect">
            <a:avLst/>
          </a:prstGeom>
        </p:spPr>
        <p:txBody>
          <a:bodyPr wrap="square">
            <a:spAutoFit/>
          </a:bodyPr>
          <a:lstStyle/>
          <a:p>
            <a:r>
              <a:rPr lang="en-US" dirty="0"/>
              <a:t>where F is any function that can be differentiated. The solutions F(t- x/v) represent waves traveling in the +x direction, and the solutions F(t + x/v) represent waves traveling in the -x direction.</a:t>
            </a:r>
          </a:p>
        </p:txBody>
      </p:sp>
      <p:sp>
        <p:nvSpPr>
          <p:cNvPr id="3" name="Rectangle 2"/>
          <p:cNvSpPr/>
          <p:nvPr/>
        </p:nvSpPr>
        <p:spPr>
          <a:xfrm>
            <a:off x="228600" y="1981200"/>
            <a:ext cx="8610600" cy="646331"/>
          </a:xfrm>
          <a:prstGeom prst="rect">
            <a:avLst/>
          </a:prstGeom>
        </p:spPr>
        <p:txBody>
          <a:bodyPr wrap="square">
            <a:spAutoFit/>
          </a:bodyPr>
          <a:lstStyle/>
          <a:p>
            <a:r>
              <a:rPr lang="en-US" dirty="0"/>
              <a:t>Consider the wave equivalent of a free particle moving in the +x direction. This wave is described as an undammed, monochromatic harmonic wave</a:t>
            </a:r>
          </a:p>
        </p:txBody>
      </p:sp>
      <mc:AlternateContent xmlns:mc="http://schemas.openxmlformats.org/markup-compatibility/2006" xmlns:a14="http://schemas.microsoft.com/office/drawing/2010/main">
        <mc:Choice Requires="a14">
          <p:sp>
            <p:nvSpPr>
              <p:cNvPr id="4" name="Rectangle 3"/>
              <p:cNvSpPr/>
              <p:nvPr/>
            </p:nvSpPr>
            <p:spPr>
              <a:xfrm>
                <a:off x="1600200" y="3188817"/>
                <a:ext cx="6400800" cy="4687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𝑦</m:t>
                      </m:r>
                      <m:r>
                        <a:rPr lang="en-US" i="1">
                          <a:latin typeface="Cambria Math"/>
                        </a:rPr>
                        <m:t>=</m:t>
                      </m:r>
                      <m:r>
                        <a:rPr lang="en-US" i="1">
                          <a:latin typeface="Cambria Math"/>
                        </a:rPr>
                        <m:t>𝐴</m:t>
                      </m:r>
                      <m:sSup>
                        <m:sSupPr>
                          <m:ctrlPr>
                            <a:rPr lang="en-US" i="1">
                              <a:latin typeface="Cambria Math"/>
                            </a:rPr>
                          </m:ctrlPr>
                        </m:sSupPr>
                        <m:e>
                          <m:r>
                            <a:rPr lang="en-US" i="1">
                              <a:latin typeface="Cambria Math"/>
                            </a:rPr>
                            <m:t>𝑒</m:t>
                          </m:r>
                        </m:e>
                        <m:sup>
                          <m:r>
                            <a:rPr lang="en-US" i="1">
                              <a:latin typeface="Cambria Math"/>
                            </a:rPr>
                            <m:t>−</m:t>
                          </m:r>
                          <m:r>
                            <a:rPr lang="en-US" i="1">
                              <a:latin typeface="Cambria Math"/>
                            </a:rPr>
                            <m:t>𝑖𝑤</m:t>
                          </m:r>
                          <m:r>
                            <a:rPr lang="en-US" i="1">
                              <a:latin typeface="Cambria Math"/>
                            </a:rPr>
                            <m:t>(</m:t>
                          </m:r>
                          <m:r>
                            <a:rPr lang="en-US" i="1">
                              <a:latin typeface="Cambria Math"/>
                            </a:rPr>
                            <m:t>𝑡</m:t>
                          </m:r>
                          <m:r>
                            <a:rPr lang="en-US" i="1">
                              <a:latin typeface="Cambria Math"/>
                            </a:rPr>
                            <m:t>−</m:t>
                          </m:r>
                          <m:f>
                            <m:fPr>
                              <m:ctrlPr>
                                <a:rPr lang="en-US" i="1">
                                  <a:latin typeface="Cambria Math"/>
                                </a:rPr>
                              </m:ctrlPr>
                            </m:fPr>
                            <m:num>
                              <m:r>
                                <a:rPr lang="en-US" i="1">
                                  <a:latin typeface="Cambria Math"/>
                                </a:rPr>
                                <m:t>𝑥</m:t>
                              </m:r>
                            </m:num>
                            <m:den>
                              <m:r>
                                <a:rPr lang="en-US" i="1">
                                  <a:latin typeface="Cambria Math"/>
                                </a:rPr>
                                <m:t>𝑣</m:t>
                              </m:r>
                            </m:den>
                          </m:f>
                          <m:r>
                            <a:rPr lang="en-US" i="1">
                              <a:latin typeface="Cambria Math"/>
                            </a:rPr>
                            <m:t>)</m:t>
                          </m:r>
                        </m:sup>
                      </m:sSup>
                      <m:r>
                        <a:rPr lang="en-US" i="1">
                          <a:latin typeface="Cambria Math"/>
                        </a:rPr>
                        <m:t>                                                               (5−5)</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600200" y="3188817"/>
                <a:ext cx="6400800" cy="468783"/>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5467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1470</TotalTime>
  <Words>10963</Words>
  <Application>Microsoft Office PowerPoint</Application>
  <PresentationFormat>On-screen Show (4:3)</PresentationFormat>
  <Paragraphs>414</Paragraphs>
  <Slides>78</Slides>
  <Notes>1</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151</cp:revision>
  <dcterms:created xsi:type="dcterms:W3CDTF">2006-08-16T00:00:00Z</dcterms:created>
  <dcterms:modified xsi:type="dcterms:W3CDTF">2024-02-06T13:51:39Z</dcterms:modified>
</cp:coreProperties>
</file>