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6" r:id="rId3"/>
    <p:sldId id="257" r:id="rId4"/>
    <p:sldId id="258" r:id="rId5"/>
    <p:sldId id="259" r:id="rId6"/>
    <p:sldId id="260"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82BC054-DC5A-40B7-85CF-F83E892B80A6}"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FDAD14-9AE0-4D40-8F77-A0E1EBEE82BC}" type="slidenum">
              <a:rPr lang="en-US" smtClean="0"/>
              <a:t>‹#›</a:t>
            </a:fld>
            <a:endParaRPr lang="en-US"/>
          </a:p>
        </p:txBody>
      </p:sp>
    </p:spTree>
    <p:extLst>
      <p:ext uri="{BB962C8B-B14F-4D97-AF65-F5344CB8AC3E}">
        <p14:creationId xmlns:p14="http://schemas.microsoft.com/office/powerpoint/2010/main" val="2911040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2BC054-DC5A-40B7-85CF-F83E892B80A6}"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FDAD14-9AE0-4D40-8F77-A0E1EBEE82BC}" type="slidenum">
              <a:rPr lang="en-US" smtClean="0"/>
              <a:t>‹#›</a:t>
            </a:fld>
            <a:endParaRPr lang="en-US"/>
          </a:p>
        </p:txBody>
      </p:sp>
    </p:spTree>
    <p:extLst>
      <p:ext uri="{BB962C8B-B14F-4D97-AF65-F5344CB8AC3E}">
        <p14:creationId xmlns:p14="http://schemas.microsoft.com/office/powerpoint/2010/main" val="2090653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2BC054-DC5A-40B7-85CF-F83E892B80A6}"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FDAD14-9AE0-4D40-8F77-A0E1EBEE82BC}" type="slidenum">
              <a:rPr lang="en-US" smtClean="0"/>
              <a:t>‹#›</a:t>
            </a:fld>
            <a:endParaRPr lang="en-US"/>
          </a:p>
        </p:txBody>
      </p:sp>
    </p:spTree>
    <p:extLst>
      <p:ext uri="{BB962C8B-B14F-4D97-AF65-F5344CB8AC3E}">
        <p14:creationId xmlns:p14="http://schemas.microsoft.com/office/powerpoint/2010/main" val="800416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2BC054-DC5A-40B7-85CF-F83E892B80A6}"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FDAD14-9AE0-4D40-8F77-A0E1EBEE82BC}" type="slidenum">
              <a:rPr lang="en-US" smtClean="0"/>
              <a:t>‹#›</a:t>
            </a:fld>
            <a:endParaRPr lang="en-US"/>
          </a:p>
        </p:txBody>
      </p:sp>
    </p:spTree>
    <p:extLst>
      <p:ext uri="{BB962C8B-B14F-4D97-AF65-F5344CB8AC3E}">
        <p14:creationId xmlns:p14="http://schemas.microsoft.com/office/powerpoint/2010/main" val="407282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82BC054-DC5A-40B7-85CF-F83E892B80A6}"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FDAD14-9AE0-4D40-8F77-A0E1EBEE82BC}" type="slidenum">
              <a:rPr lang="en-US" smtClean="0"/>
              <a:t>‹#›</a:t>
            </a:fld>
            <a:endParaRPr lang="en-US"/>
          </a:p>
        </p:txBody>
      </p:sp>
    </p:spTree>
    <p:extLst>
      <p:ext uri="{BB962C8B-B14F-4D97-AF65-F5344CB8AC3E}">
        <p14:creationId xmlns:p14="http://schemas.microsoft.com/office/powerpoint/2010/main" val="3267918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82BC054-DC5A-40B7-85CF-F83E892B80A6}" type="datetimeFigureOut">
              <a:rPr lang="en-US" smtClean="0"/>
              <a:t>5/17/2023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FDAD14-9AE0-4D40-8F77-A0E1EBEE82BC}" type="slidenum">
              <a:rPr lang="en-US" smtClean="0"/>
              <a:t>‹#›</a:t>
            </a:fld>
            <a:endParaRPr lang="en-US"/>
          </a:p>
        </p:txBody>
      </p:sp>
    </p:spTree>
    <p:extLst>
      <p:ext uri="{BB962C8B-B14F-4D97-AF65-F5344CB8AC3E}">
        <p14:creationId xmlns:p14="http://schemas.microsoft.com/office/powerpoint/2010/main" val="4036724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82BC054-DC5A-40B7-85CF-F83E892B80A6}" type="datetimeFigureOut">
              <a:rPr lang="en-US" smtClean="0"/>
              <a:t>5/17/2023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FDAD14-9AE0-4D40-8F77-A0E1EBEE82BC}" type="slidenum">
              <a:rPr lang="en-US" smtClean="0"/>
              <a:t>‹#›</a:t>
            </a:fld>
            <a:endParaRPr lang="en-US"/>
          </a:p>
        </p:txBody>
      </p:sp>
    </p:spTree>
    <p:extLst>
      <p:ext uri="{BB962C8B-B14F-4D97-AF65-F5344CB8AC3E}">
        <p14:creationId xmlns:p14="http://schemas.microsoft.com/office/powerpoint/2010/main" val="1857147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82BC054-DC5A-40B7-85CF-F83E892B80A6}" type="datetimeFigureOut">
              <a:rPr lang="en-US" smtClean="0"/>
              <a:t>5/17/2023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FDAD14-9AE0-4D40-8F77-A0E1EBEE82BC}" type="slidenum">
              <a:rPr lang="en-US" smtClean="0"/>
              <a:t>‹#›</a:t>
            </a:fld>
            <a:endParaRPr lang="en-US"/>
          </a:p>
        </p:txBody>
      </p:sp>
    </p:spTree>
    <p:extLst>
      <p:ext uri="{BB962C8B-B14F-4D97-AF65-F5344CB8AC3E}">
        <p14:creationId xmlns:p14="http://schemas.microsoft.com/office/powerpoint/2010/main" val="3937438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2BC054-DC5A-40B7-85CF-F83E892B80A6}" type="datetimeFigureOut">
              <a:rPr lang="en-US" smtClean="0"/>
              <a:t>5/17/2023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FDAD14-9AE0-4D40-8F77-A0E1EBEE82BC}" type="slidenum">
              <a:rPr lang="en-US" smtClean="0"/>
              <a:t>‹#›</a:t>
            </a:fld>
            <a:endParaRPr lang="en-US"/>
          </a:p>
        </p:txBody>
      </p:sp>
    </p:spTree>
    <p:extLst>
      <p:ext uri="{BB962C8B-B14F-4D97-AF65-F5344CB8AC3E}">
        <p14:creationId xmlns:p14="http://schemas.microsoft.com/office/powerpoint/2010/main" val="1965543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82BC054-DC5A-40B7-85CF-F83E892B80A6}" type="datetimeFigureOut">
              <a:rPr lang="en-US" smtClean="0"/>
              <a:t>5/17/2023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FDAD14-9AE0-4D40-8F77-A0E1EBEE82BC}" type="slidenum">
              <a:rPr lang="en-US" smtClean="0"/>
              <a:t>‹#›</a:t>
            </a:fld>
            <a:endParaRPr lang="en-US"/>
          </a:p>
        </p:txBody>
      </p:sp>
    </p:spTree>
    <p:extLst>
      <p:ext uri="{BB962C8B-B14F-4D97-AF65-F5344CB8AC3E}">
        <p14:creationId xmlns:p14="http://schemas.microsoft.com/office/powerpoint/2010/main" val="3392538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82BC054-DC5A-40B7-85CF-F83E892B80A6}" type="datetimeFigureOut">
              <a:rPr lang="en-US" smtClean="0"/>
              <a:t>5/17/2023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FDAD14-9AE0-4D40-8F77-A0E1EBEE82BC}" type="slidenum">
              <a:rPr lang="en-US" smtClean="0"/>
              <a:t>‹#›</a:t>
            </a:fld>
            <a:endParaRPr lang="en-US"/>
          </a:p>
        </p:txBody>
      </p:sp>
    </p:spTree>
    <p:extLst>
      <p:ext uri="{BB962C8B-B14F-4D97-AF65-F5344CB8AC3E}">
        <p14:creationId xmlns:p14="http://schemas.microsoft.com/office/powerpoint/2010/main" val="9643985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2BC054-DC5A-40B7-85CF-F83E892B80A6}" type="datetimeFigureOut">
              <a:rPr lang="en-US" smtClean="0"/>
              <a:t>5/17/2023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FDAD14-9AE0-4D40-8F77-A0E1EBEE82BC}" type="slidenum">
              <a:rPr lang="en-US" smtClean="0"/>
              <a:t>‹#›</a:t>
            </a:fld>
            <a:endParaRPr lang="en-US"/>
          </a:p>
        </p:txBody>
      </p:sp>
    </p:spTree>
    <p:extLst>
      <p:ext uri="{BB962C8B-B14F-4D97-AF65-F5344CB8AC3E}">
        <p14:creationId xmlns:p14="http://schemas.microsoft.com/office/powerpoint/2010/main" val="34793256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66800"/>
            <a:ext cx="10515600" cy="2951018"/>
          </a:xfrm>
          <a:solidFill>
            <a:schemeClr val="bg1">
              <a:lumMod val="75000"/>
            </a:schemeClr>
          </a:solidFill>
          <a:ln>
            <a:solidFill>
              <a:schemeClr val="accent1"/>
            </a:solidFill>
          </a:ln>
        </p:spPr>
        <p:txBody>
          <a:bodyPr>
            <a:normAutofit/>
          </a:bodyPr>
          <a:lstStyle/>
          <a:p>
            <a:pPr marL="0" indent="0" algn="ctr">
              <a:buNone/>
            </a:pPr>
            <a:endParaRPr lang="ar-IQ" dirty="0" smtClean="0"/>
          </a:p>
          <a:p>
            <a:pPr marL="0" indent="0" algn="ctr">
              <a:buNone/>
            </a:pPr>
            <a:r>
              <a:rPr lang="ar-IQ" dirty="0" smtClean="0"/>
              <a:t>بابەتی تۆپی دەست قۆناغی دووەم</a:t>
            </a:r>
            <a:endParaRPr lang="ar-IQ" dirty="0"/>
          </a:p>
          <a:p>
            <a:pPr marL="0" indent="0" algn="ctr">
              <a:buNone/>
            </a:pPr>
            <a:r>
              <a:rPr lang="ar-IQ" dirty="0" smtClean="0"/>
              <a:t>کارامەی تۆپی دەست </a:t>
            </a:r>
          </a:p>
          <a:p>
            <a:pPr marL="0" indent="0" algn="ctr">
              <a:buNone/>
            </a:pPr>
            <a:r>
              <a:rPr lang="ar-IQ" dirty="0" smtClean="0"/>
              <a:t>٢٠٢٢- ٢٠٢٣</a:t>
            </a:r>
          </a:p>
          <a:p>
            <a:pPr marL="0" indent="0" algn="ctr">
              <a:buNone/>
            </a:pPr>
            <a:r>
              <a:rPr lang="ar-IQ" dirty="0" smtClean="0"/>
              <a:t>م.د بلند نجاە علی</a:t>
            </a:r>
            <a:endParaRPr lang="en-US" dirty="0"/>
          </a:p>
        </p:txBody>
      </p:sp>
    </p:spTree>
    <p:extLst>
      <p:ext uri="{BB962C8B-B14F-4D97-AF65-F5344CB8AC3E}">
        <p14:creationId xmlns:p14="http://schemas.microsoft.com/office/powerpoint/2010/main" val="1959623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316183"/>
            <a:ext cx="10210800" cy="4059382"/>
          </a:xfrm>
          <a:solidFill>
            <a:schemeClr val="accent6">
              <a:lumMod val="20000"/>
              <a:lumOff val="80000"/>
            </a:schemeClr>
          </a:solidFill>
        </p:spPr>
        <p:txBody>
          <a:bodyPr>
            <a:normAutofit/>
          </a:bodyPr>
          <a:lstStyle/>
          <a:p>
            <a:pPr rtl="1"/>
            <a:r>
              <a:rPr lang="ar-IQ" sz="4000" b="1" dirty="0"/>
              <a:t>المهارات الاساسية بكرة اليد</a:t>
            </a:r>
            <a:r>
              <a:rPr lang="ar-IQ" sz="4000" dirty="0"/>
              <a:t>:</a:t>
            </a:r>
            <a:r>
              <a:rPr lang="en-US" sz="4000" dirty="0"/>
              <a:t/>
            </a:r>
            <a:br>
              <a:rPr lang="en-US" sz="4000" dirty="0"/>
            </a:br>
            <a:r>
              <a:rPr lang="ar-IQ" sz="3200" dirty="0"/>
              <a:t> </a:t>
            </a:r>
            <a:r>
              <a:rPr lang="ar-IQ" sz="3200" dirty="0" smtClean="0"/>
              <a:t>تعد </a:t>
            </a:r>
            <a:r>
              <a:rPr lang="ar-IQ" sz="3200" dirty="0"/>
              <a:t>المهارات الاساسية لأي لعبة من الالعاب الرياضية سواء أكانت فردية أم جماعية الدعامة القوية التي تبنى عليها هذه الالعاب،وبما أن كرة اليد تعد من الالعاب الجماعية التي يحتاج فيها اللاعب إلى تدريب (بدني ومهاري وخططي ونفسي ) لمواجهة المنافس،ولها دور كبير في إعداد اللاعب بشكل جيد.وبما أن الأداء المهاري للحركات الاساسية من أهم العوامل في كرة اليد وعلى الرغم من سهولة ادائها التي تبدو من أول وهلة،فإنها تتطلب بذل جهد كبير في اتقانها لما يفرضه قانون اللعبة على ادائها،وعليه كان من واجب الجميع التأكيد عليها. </a:t>
            </a:r>
            <a:endParaRPr lang="en-US" sz="3200" dirty="0"/>
          </a:p>
        </p:txBody>
      </p:sp>
    </p:spTree>
    <p:extLst>
      <p:ext uri="{BB962C8B-B14F-4D97-AF65-F5344CB8AC3E}">
        <p14:creationId xmlns:p14="http://schemas.microsoft.com/office/powerpoint/2010/main" val="25599158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37309"/>
            <a:ext cx="10515600" cy="5539654"/>
          </a:xfrm>
          <a:solidFill>
            <a:schemeClr val="accent6">
              <a:lumMod val="40000"/>
              <a:lumOff val="60000"/>
            </a:schemeClr>
          </a:solidFill>
        </p:spPr>
        <p:txBody>
          <a:bodyPr>
            <a:normAutofit/>
          </a:bodyPr>
          <a:lstStyle/>
          <a:p>
            <a:pPr algn="just" rtl="1"/>
            <a:r>
              <a:rPr lang="ar-IQ" sz="3200" dirty="0"/>
              <a:t> و تقسم المهارات الاساسية في كرة اليد على قسمين:وهما المهارات الهجومية والمهارات الدفاعية</a:t>
            </a:r>
            <a:r>
              <a:rPr lang="ar-IQ" sz="3200" dirty="0" smtClean="0"/>
              <a:t>.</a:t>
            </a:r>
            <a:endParaRPr lang="en-US" sz="3200" dirty="0"/>
          </a:p>
          <a:p>
            <a:pPr lvl="0" algn="just" rtl="1"/>
            <a:r>
              <a:rPr lang="ar-IQ" sz="3200" b="1" dirty="0"/>
              <a:t>المهارات الهجومية:</a:t>
            </a:r>
            <a:r>
              <a:rPr lang="ar-IQ" sz="3200" dirty="0"/>
              <a:t> وهي المهارات التي يؤديها اللاعب عندما يكون مستحوذا على الكرة او لحظة استلامه لها وتشـمل :(  مسـك الكرة ، المناولة ، الطبطبة،  التصويب ، الخداع ).</a:t>
            </a:r>
            <a:endParaRPr lang="en-US" sz="3200" dirty="0"/>
          </a:p>
          <a:p>
            <a:pPr lvl="0" algn="just" rtl="1"/>
            <a:r>
              <a:rPr lang="ar-IQ" sz="3200" b="1" dirty="0"/>
              <a:t>المهارات الدفاعية:</a:t>
            </a:r>
            <a:r>
              <a:rPr lang="ar-IQ" sz="3200" dirty="0"/>
              <a:t> وهي المهارات التي يؤديها اللاعب عندما تكون الكرة بحوزة الفريق الخصـم،وعمل اللاعب المدافع هو محاولة إعاقة حركة المهاجم ومنعـــه من إحراز الهدف</a:t>
            </a:r>
            <a:endParaRPr lang="en-US" sz="3200" dirty="0"/>
          </a:p>
          <a:p>
            <a:pPr algn="just" rtl="1"/>
            <a:r>
              <a:rPr lang="ar-IQ" sz="3200" dirty="0" smtClean="0"/>
              <a:t>بطريقة </a:t>
            </a:r>
            <a:r>
              <a:rPr lang="ar-IQ" sz="3200" dirty="0"/>
              <a:t>فردية مشروعة،وتشمل:( وقفة الدفاع ، الحركات الدفاعية ، المقابلة، التغطية ، حائط الصد ، التسليم والتسلم ، تشتيت الكرات وقطعها ، جمع الكرات المرتدة ، التخلص من الحجز، الدفاع ضد تنطيط  </a:t>
            </a:r>
            <a:r>
              <a:rPr lang="ar-IQ" sz="3200" dirty="0" smtClean="0"/>
              <a:t>الكرة</a:t>
            </a:r>
            <a:r>
              <a:rPr lang="en-US" sz="3200" dirty="0" smtClean="0"/>
              <a:t>(</a:t>
            </a:r>
            <a:r>
              <a:rPr lang="ar-IQ" sz="3200" dirty="0" smtClean="0"/>
              <a:t>.</a:t>
            </a:r>
            <a:endParaRPr lang="en-US" sz="3200" dirty="0"/>
          </a:p>
        </p:txBody>
      </p:sp>
    </p:spTree>
    <p:extLst>
      <p:ext uri="{BB962C8B-B14F-4D97-AF65-F5344CB8AC3E}">
        <p14:creationId xmlns:p14="http://schemas.microsoft.com/office/powerpoint/2010/main" val="14802572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51057"/>
          </a:xfrm>
          <a:solidFill>
            <a:schemeClr val="bg1">
              <a:lumMod val="95000"/>
            </a:schemeClr>
          </a:solidFill>
        </p:spPr>
        <p:txBody>
          <a:bodyPr/>
          <a:lstStyle/>
          <a:p>
            <a:pPr algn="ctr"/>
            <a:r>
              <a:rPr lang="ar-IQ" dirty="0"/>
              <a:t> </a:t>
            </a:r>
            <a:r>
              <a:rPr lang="ar-IQ" sz="2400" dirty="0"/>
              <a:t>وفيمايلي شرح مختصر للمهارات الهجومية التي هي محور الدراسة الحالية :</a:t>
            </a:r>
            <a:endParaRPr lang="en-US" sz="2400" dirty="0"/>
          </a:p>
        </p:txBody>
      </p:sp>
      <p:sp>
        <p:nvSpPr>
          <p:cNvPr id="3" name="Content Placeholder 2"/>
          <p:cNvSpPr>
            <a:spLocks noGrp="1"/>
          </p:cNvSpPr>
          <p:nvPr>
            <p:ph idx="1"/>
          </p:nvPr>
        </p:nvSpPr>
        <p:spPr>
          <a:xfrm>
            <a:off x="838200" y="1648691"/>
            <a:ext cx="10515600" cy="4528272"/>
          </a:xfrm>
          <a:solidFill>
            <a:schemeClr val="bg2">
              <a:lumMod val="90000"/>
            </a:schemeClr>
          </a:solidFill>
        </p:spPr>
        <p:txBody>
          <a:bodyPr>
            <a:normAutofit fontScale="92500" lnSpcReduction="10000"/>
          </a:bodyPr>
          <a:lstStyle/>
          <a:p>
            <a:pPr marL="0" indent="0" algn="just" rtl="1">
              <a:buNone/>
            </a:pPr>
            <a:r>
              <a:rPr lang="en-US" b="1" dirty="0" smtClean="0"/>
              <a:t>   </a:t>
            </a:r>
            <a:r>
              <a:rPr lang="ar-IQ" b="1" dirty="0" smtClean="0"/>
              <a:t>مسك الكرة:</a:t>
            </a:r>
            <a:endParaRPr lang="en-US" dirty="0" smtClean="0"/>
          </a:p>
          <a:p>
            <a:pPr marL="0" indent="0" algn="just" rtl="1">
              <a:buNone/>
            </a:pPr>
            <a:r>
              <a:rPr lang="ar-IQ" sz="3200" dirty="0" smtClean="0"/>
              <a:t>      تعد مسك الكرة السلاح الأول والاساسي للبدء بعملية الهجوم  في كرة اليد،إذ إن عدم اتقان مسك الكرة لايمكن اللاعب من المناولة أوالتصويب أو الخداع بصورة صحيحة،لان ظروف اللعب تحتم عليه أن يستلم الكرة من الزميل أو يخطفها من منافس،لذا كان من الواجب عليه أن يحسن مسكها بسهولة ليستطيع التصرف بها بحسب ظروف اللعب وبصورة صحيحة.</a:t>
            </a:r>
            <a:endParaRPr lang="en-US" sz="3200" dirty="0" smtClean="0"/>
          </a:p>
          <a:p>
            <a:pPr marL="0" indent="0" algn="r">
              <a:buNone/>
            </a:pPr>
            <a:r>
              <a:rPr lang="ar-IQ" sz="3200" dirty="0" smtClean="0"/>
              <a:t>ويمسك </a:t>
            </a:r>
            <a:r>
              <a:rPr lang="ar-IQ" sz="3200" dirty="0"/>
              <a:t>اللاعب الكرة اما بكلتا اليدين أو باليد الواحدة وحسب حالة اللاعب المهاجم </a:t>
            </a:r>
            <a:r>
              <a:rPr lang="ar-IQ" sz="3200" dirty="0" smtClean="0"/>
              <a:t>في اللعب،إذ </a:t>
            </a:r>
            <a:r>
              <a:rPr lang="ar-IQ" sz="3200" dirty="0"/>
              <a:t>يفضل ان تمسك الكرة باليدين امام الصدر،عندما يكون اللاعب المدافع  قريباً من المهاجم،ويفضل أن تمسك الكرة بيد واحدة عندما يكون اللاعب المدافع  بعيداً عن المهاجم،عند ما يرغب المهاجم القيام بأخذ الخطوات الثلاثية التي يسمح بها قانون اللعب،إذ يساعد المسك بيدواحدة على انسيابية الحركة </a:t>
            </a:r>
            <a:r>
              <a:rPr lang="ar-IQ" sz="3200" dirty="0" smtClean="0"/>
              <a:t>وسرعتها.</a:t>
            </a:r>
            <a:endParaRPr lang="en-US" sz="3200" dirty="0"/>
          </a:p>
        </p:txBody>
      </p:sp>
    </p:spTree>
    <p:extLst>
      <p:ext uri="{BB962C8B-B14F-4D97-AF65-F5344CB8AC3E}">
        <p14:creationId xmlns:p14="http://schemas.microsoft.com/office/powerpoint/2010/main" val="1523192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94509"/>
            <a:ext cx="10515600" cy="4752110"/>
          </a:xfrm>
          <a:solidFill>
            <a:schemeClr val="accent1">
              <a:lumMod val="20000"/>
              <a:lumOff val="80000"/>
            </a:schemeClr>
          </a:solidFill>
        </p:spPr>
        <p:txBody>
          <a:bodyPr>
            <a:normAutofit/>
          </a:bodyPr>
          <a:lstStyle/>
          <a:p>
            <a:pPr marL="0" indent="0" algn="ctr" rtl="1">
              <a:buNone/>
            </a:pPr>
            <a:r>
              <a:rPr lang="ar-IQ" b="1" dirty="0"/>
              <a:t>المناولة:</a:t>
            </a:r>
            <a:endParaRPr lang="en-US" dirty="0"/>
          </a:p>
          <a:p>
            <a:pPr marL="0" indent="0" algn="just">
              <a:buNone/>
            </a:pPr>
            <a:r>
              <a:rPr lang="ar-IQ" dirty="0"/>
              <a:t>      </a:t>
            </a:r>
            <a:r>
              <a:rPr lang="ar-IQ" sz="3200" dirty="0"/>
              <a:t>إن المناولة هي "عبارة عن حركة فنية (مهارة) تفيد في الربط بين اللاعب و </a:t>
            </a:r>
            <a:r>
              <a:rPr lang="ar-IQ" sz="3200" dirty="0" smtClean="0"/>
              <a:t>زملائه </a:t>
            </a:r>
            <a:r>
              <a:rPr lang="ar-IQ" sz="3200" dirty="0"/>
              <a:t>المهاجمين بواسطة </a:t>
            </a:r>
            <a:r>
              <a:rPr lang="ar-IQ" sz="3200" dirty="0" smtClean="0"/>
              <a:t>الكرة"أوهي </a:t>
            </a:r>
            <a:r>
              <a:rPr lang="ar-IQ" sz="3200" dirty="0"/>
              <a:t>وسيلة التعاون بين اللاعب وزملائه،إذ إن المهم في نجاح المناولة سواء أكانت إلى مكان قريب أم بعيد هي قدرة المناول على ايصال الكرة الى زميله لكي يحقق هدفها مع استخدام القوة والدقة المناسبتين،مع الاخذ بنظرالاعتبار اتجاه الحركة والتوقع الحركي وسرعتها للزميل والخصم،وإن أي خطأ في المناولة يعني ضياع الكرة وهدر فرصة تحقيق الهدف وبذلك يمكن ان يسجل عليه هدف </a:t>
            </a:r>
            <a:r>
              <a:rPr lang="ar-IQ" sz="3200" dirty="0" smtClean="0"/>
              <a:t>.وتتم </a:t>
            </a:r>
            <a:r>
              <a:rPr lang="ar-IQ" sz="3200" dirty="0"/>
              <a:t>المناولة بنقل الكرة من اللاعب المستحوذ عليها الى اللاعب الاخر، طبقا لطبيعة اللعبة وظروفها ،مستخدما فيها انواعاً متعددة من المناولات التي تحقق الهدف اثناء سير </a:t>
            </a:r>
            <a:r>
              <a:rPr lang="ar-IQ" sz="3200" dirty="0" smtClean="0"/>
              <a:t>اللعب.</a:t>
            </a:r>
            <a:endParaRPr lang="en-US" sz="3200" dirty="0"/>
          </a:p>
        </p:txBody>
      </p:sp>
    </p:spTree>
    <p:extLst>
      <p:ext uri="{BB962C8B-B14F-4D97-AF65-F5344CB8AC3E}">
        <p14:creationId xmlns:p14="http://schemas.microsoft.com/office/powerpoint/2010/main" val="25411546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06582"/>
            <a:ext cx="10515600" cy="5832763"/>
          </a:xfrm>
          <a:solidFill>
            <a:schemeClr val="accent3">
              <a:lumMod val="40000"/>
              <a:lumOff val="60000"/>
            </a:schemeClr>
          </a:solidFill>
        </p:spPr>
        <p:txBody>
          <a:bodyPr>
            <a:noAutofit/>
          </a:bodyPr>
          <a:lstStyle/>
          <a:p>
            <a:pPr marL="0" indent="0" algn="ctr" rtl="1">
              <a:buNone/>
            </a:pPr>
            <a:r>
              <a:rPr lang="ar-IQ" sz="3200" b="1" dirty="0"/>
              <a:t>الطبطة:</a:t>
            </a:r>
            <a:endParaRPr lang="en-US" sz="3200" dirty="0"/>
          </a:p>
          <a:p>
            <a:pPr marL="0" indent="0" algn="just" rtl="1">
              <a:buNone/>
            </a:pPr>
            <a:r>
              <a:rPr lang="ar-IQ" sz="3200" b="1" dirty="0"/>
              <a:t>       </a:t>
            </a:r>
            <a:r>
              <a:rPr lang="ar-IQ" sz="3200" dirty="0"/>
              <a:t>هي توافق عضلي عصبي بين اعضا ء الجسم جميعها،وتؤدى باليد بتناسق وانسجام وسيطرة دون تصلب أو توتر،أوهي عملية ارتداد الكرة بين يد اللاعب والارض،ويجب على اللاعب ان يستخدم الطبطبة في الحالات الخاصة الضرورية أثناء اللعب مثل  حالة الهجوم السريع ( انفراد) أوفي حالة تقدم الفريق بفارق قليل من الاهداف أو لكسب الوقت كي لاتكون سببا في ضياع مجهودات </a:t>
            </a:r>
            <a:r>
              <a:rPr lang="ar-IQ" sz="3200" dirty="0" smtClean="0"/>
              <a:t>الفريق.</a:t>
            </a:r>
            <a:endParaRPr lang="en-US" sz="3200" dirty="0"/>
          </a:p>
          <a:p>
            <a:pPr marL="0" indent="0" algn="just" rtl="1">
              <a:buNone/>
            </a:pPr>
            <a:r>
              <a:rPr lang="ar-IQ" sz="3200" dirty="0"/>
              <a:t>        وفي كرة اليد فان اللاعب الجيد هو الذي يتقن مهارة الطبطبة ويستخدمها أثناء اللعب بكلتا اليدين،وعلى اللاعب ان يكون قادرا على مسك الكرة بيد واحدة بعد ارتدادها من الارض،لأنه يساعد اللاعب ويسهل سرعة الحركة والتصرف بالكرة،ومن الضروري ان يكون هناك توافقاً جيداَ بين توقيت الركض وطبطبة </a:t>
            </a:r>
            <a:r>
              <a:rPr lang="ar-IQ" sz="3200" dirty="0" smtClean="0"/>
              <a:t>الكرة.</a:t>
            </a:r>
            <a:endParaRPr lang="en-US" sz="3200" dirty="0"/>
          </a:p>
        </p:txBody>
      </p:sp>
    </p:spTree>
    <p:extLst>
      <p:ext uri="{BB962C8B-B14F-4D97-AF65-F5344CB8AC3E}">
        <p14:creationId xmlns:p14="http://schemas.microsoft.com/office/powerpoint/2010/main" val="20792380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74617"/>
            <a:ext cx="10896600" cy="3214256"/>
          </a:xfrm>
          <a:solidFill>
            <a:schemeClr val="accent4">
              <a:lumMod val="40000"/>
              <a:lumOff val="60000"/>
            </a:schemeClr>
          </a:solidFill>
        </p:spPr>
        <p:txBody>
          <a:bodyPr>
            <a:normAutofit fontScale="92500" lnSpcReduction="10000"/>
          </a:bodyPr>
          <a:lstStyle/>
          <a:p>
            <a:pPr marL="0" indent="0" algn="ctr" rtl="1">
              <a:buNone/>
            </a:pPr>
            <a:r>
              <a:rPr lang="ar-IQ" sz="3200" b="1" dirty="0"/>
              <a:t>التصويب:</a:t>
            </a:r>
            <a:endParaRPr lang="en-US" sz="3200" dirty="0"/>
          </a:p>
          <a:p>
            <a:pPr marL="0" indent="0" algn="just" rtl="1">
              <a:buNone/>
            </a:pPr>
            <a:r>
              <a:rPr lang="ar-IQ" sz="3200" dirty="0"/>
              <a:t>         تعد مهارة التصويب إحدى المهارات الهجومية الاساسية التي تتوقف عليها نتيجة المباراة، وان التصويب على هدف الخصم يعد نقطة النهاية لهجوم الفريق،ففي لحظة التصويب يتم انهاء سلسلة من الاداء الفني والخططي والاستثارة النفسية المرافقة لتلك التصرفات </a:t>
            </a:r>
            <a:r>
              <a:rPr lang="ar-IQ" sz="3200" dirty="0" smtClean="0"/>
              <a:t>الهادفة.</a:t>
            </a:r>
            <a:endParaRPr lang="en-US" sz="3200" dirty="0"/>
          </a:p>
          <a:p>
            <a:pPr marL="0" indent="0" algn="just" rtl="1">
              <a:buNone/>
            </a:pPr>
            <a:r>
              <a:rPr lang="ar-IQ" sz="3200" dirty="0"/>
              <a:t>ولهذا ان كل المهارات والخطط تصبح عديمة الفائدة اذا لم تتوج في النهاية بالتصويب و تسجيل الهدف بصورة </a:t>
            </a:r>
            <a:r>
              <a:rPr lang="ar-IQ" sz="3200" dirty="0" smtClean="0"/>
              <a:t>قانونية.</a:t>
            </a:r>
            <a:endParaRPr lang="en-US" sz="3200" dirty="0"/>
          </a:p>
          <a:p>
            <a:pPr marL="0" indent="0" algn="just">
              <a:buNone/>
            </a:pPr>
            <a:endParaRPr lang="en-US" dirty="0"/>
          </a:p>
        </p:txBody>
      </p:sp>
    </p:spTree>
    <p:extLst>
      <p:ext uri="{BB962C8B-B14F-4D97-AF65-F5344CB8AC3E}">
        <p14:creationId xmlns:p14="http://schemas.microsoft.com/office/powerpoint/2010/main" val="18738188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TotalTime>
  <Words>549</Words>
  <Application>Microsoft Office PowerPoint</Application>
  <PresentationFormat>Widescreen</PresentationFormat>
  <Paragraphs>22</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Office Theme</vt:lpstr>
      <vt:lpstr>PowerPoint Presentation</vt:lpstr>
      <vt:lpstr>المهارات الاساسية بكرة اليد:  تعد المهارات الاساسية لأي لعبة من الالعاب الرياضية سواء أكانت فردية أم جماعية الدعامة القوية التي تبنى عليها هذه الالعاب،وبما أن كرة اليد تعد من الالعاب الجماعية التي يحتاج فيها اللاعب إلى تدريب (بدني ومهاري وخططي ونفسي ) لمواجهة المنافس،ولها دور كبير في إعداد اللاعب بشكل جيد.وبما أن الأداء المهاري للحركات الاساسية من أهم العوامل في كرة اليد وعلى الرغم من سهولة ادائها التي تبدو من أول وهلة،فإنها تتطلب بذل جهد كبير في اتقانها لما يفرضه قانون اللعبة على ادائها،وعليه كان من واجب الجميع التأكيد عليها. </vt:lpstr>
      <vt:lpstr>PowerPoint Presentation</vt:lpstr>
      <vt:lpstr> وفيمايلي شرح مختصر للمهارات الهجومية التي هي محور الدراسة الحالية :</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المهارات الاساسية بكرة اليد:  تعد المهارات الاساسية لأي لعبة من الالعاب الرياضية سواء أكانت فردية أم جماعية الدعامة القوية التي تبنى عليها هذه الالعاب،وبما أن كرة اليد تعد من الالعاب الجماعية التي يحتاج فيها اللاعب إلى تدريب (بدني ومهاري وخططي ونفسي ) لمواجهة المنافس،ولها دور كبير في إعداد اللاعب بشكل جيد.وبما أن الأداء المهاري للحركات الاساسية من أهم العوامل في كرة اليد وعلى الرغم من سهولة ادائها التي تبدو من أول وهلة،فإنها تتطلب بذل جهد كبير في اتقانها لما يفرضه قانون اللعبة على ادائها،وعليه كان من واجب الجميع التأكيد عليها. </dc:title>
  <dc:creator>blnd najat</dc:creator>
  <cp:lastModifiedBy>PC</cp:lastModifiedBy>
  <cp:revision>6</cp:revision>
  <dcterms:created xsi:type="dcterms:W3CDTF">2020-03-14T10:32:11Z</dcterms:created>
  <dcterms:modified xsi:type="dcterms:W3CDTF">2023-05-18T05:58:11Z</dcterms:modified>
</cp:coreProperties>
</file>