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2" r:id="rId2"/>
    <p:sldId id="257" r:id="rId3"/>
    <p:sldId id="258" r:id="rId4"/>
    <p:sldId id="273" r:id="rId5"/>
    <p:sldId id="274" r:id="rId6"/>
    <p:sldId id="275" r:id="rId7"/>
    <p:sldId id="276" r:id="rId8"/>
    <p:sldId id="277" r:id="rId9"/>
    <p:sldId id="278" r:id="rId10"/>
    <p:sldId id="279" r:id="rId11"/>
    <p:sldId id="280" r:id="rId12"/>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3" d="100"/>
          <a:sy n="63" d="100"/>
        </p:scale>
        <p:origin x="780"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1/29/2023</a:t>
            </a:fld>
            <a:endParaRPr lang="en-US"/>
          </a:p>
        </p:txBody>
      </p:sp>
      <p:sp>
        <p:nvSpPr>
          <p:cNvPr id="6" name="Holder 6"/>
          <p:cNvSpPr>
            <a:spLocks noGrp="1"/>
          </p:cNvSpPr>
          <p:nvPr>
            <p:ph type="sldNum" sz="quarter" idx="7"/>
          </p:nvPr>
        </p:nvSpPr>
        <p:spPr/>
        <p:txBody>
          <a:bodyPr lIns="0" tIns="0" rIns="0" bIns="0"/>
          <a:lstStyle>
            <a:lvl1pPr>
              <a:defRPr sz="1200" b="0" i="0">
                <a:solidFill>
                  <a:srgbClr val="595959"/>
                </a:solidFill>
                <a:latin typeface="Times New Roman"/>
                <a:cs typeface="Times New Roman"/>
              </a:defRPr>
            </a:lvl1pPr>
          </a:lstStyle>
          <a:p>
            <a:pPr marL="38100">
              <a:lnSpc>
                <a:spcPct val="100000"/>
              </a:lnSpc>
              <a:spcBef>
                <a:spcPts val="15"/>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912600" y="0"/>
            <a:ext cx="279400" cy="6858000"/>
          </a:xfrm>
          <a:custGeom>
            <a:avLst/>
            <a:gdLst/>
            <a:ahLst/>
            <a:cxnLst/>
            <a:rect l="l" t="t" r="r" b="b"/>
            <a:pathLst>
              <a:path w="279400" h="6858000">
                <a:moveTo>
                  <a:pt x="279400" y="0"/>
                </a:moveTo>
                <a:lnTo>
                  <a:pt x="0" y="0"/>
                </a:lnTo>
                <a:lnTo>
                  <a:pt x="0" y="6858000"/>
                </a:lnTo>
                <a:lnTo>
                  <a:pt x="279400" y="6858000"/>
                </a:lnTo>
                <a:lnTo>
                  <a:pt x="279400" y="0"/>
                </a:lnTo>
                <a:close/>
              </a:path>
            </a:pathLst>
          </a:custGeom>
          <a:solidFill>
            <a:srgbClr val="00B0F0"/>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1198660" y="210720"/>
            <a:ext cx="3067818" cy="519614"/>
          </a:xfrm>
          <a:prstGeom prst="rect">
            <a:avLst/>
          </a:prstGeom>
        </p:spPr>
      </p:pic>
      <p:sp>
        <p:nvSpPr>
          <p:cNvPr id="18" name="bg object 18"/>
          <p:cNvSpPr/>
          <p:nvPr/>
        </p:nvSpPr>
        <p:spPr>
          <a:xfrm>
            <a:off x="1660970" y="210720"/>
            <a:ext cx="2606040" cy="520065"/>
          </a:xfrm>
          <a:custGeom>
            <a:avLst/>
            <a:gdLst/>
            <a:ahLst/>
            <a:cxnLst/>
            <a:rect l="l" t="t" r="r" b="b"/>
            <a:pathLst>
              <a:path w="2606040" h="520065">
                <a:moveTo>
                  <a:pt x="1149046" y="312465"/>
                </a:moveTo>
                <a:lnTo>
                  <a:pt x="1117528" y="342055"/>
                </a:lnTo>
                <a:lnTo>
                  <a:pt x="1108870" y="380342"/>
                </a:lnTo>
                <a:lnTo>
                  <a:pt x="1108564" y="393743"/>
                </a:lnTo>
                <a:lnTo>
                  <a:pt x="1108831" y="408588"/>
                </a:lnTo>
                <a:lnTo>
                  <a:pt x="1121320" y="445294"/>
                </a:lnTo>
                <a:lnTo>
                  <a:pt x="1129754" y="445294"/>
                </a:lnTo>
                <a:lnTo>
                  <a:pt x="1137766" y="445294"/>
                </a:lnTo>
                <a:lnTo>
                  <a:pt x="1149046" y="398803"/>
                </a:lnTo>
                <a:lnTo>
                  <a:pt x="1149046" y="312465"/>
                </a:lnTo>
                <a:close/>
              </a:path>
              <a:path w="2606040" h="520065">
                <a:moveTo>
                  <a:pt x="147377" y="159079"/>
                </a:moveTo>
                <a:lnTo>
                  <a:pt x="138522" y="159079"/>
                </a:lnTo>
                <a:lnTo>
                  <a:pt x="133039" y="161767"/>
                </a:lnTo>
                <a:lnTo>
                  <a:pt x="127768" y="210629"/>
                </a:lnTo>
                <a:lnTo>
                  <a:pt x="127768" y="241306"/>
                </a:lnTo>
                <a:lnTo>
                  <a:pt x="165087" y="241306"/>
                </a:lnTo>
                <a:lnTo>
                  <a:pt x="165087" y="210629"/>
                </a:lnTo>
                <a:lnTo>
                  <a:pt x="161608" y="168566"/>
                </a:lnTo>
                <a:lnTo>
                  <a:pt x="154545" y="159079"/>
                </a:lnTo>
                <a:lnTo>
                  <a:pt x="147377" y="159079"/>
                </a:lnTo>
                <a:close/>
              </a:path>
              <a:path w="2606040" h="520065">
                <a:moveTo>
                  <a:pt x="1667495" y="92347"/>
                </a:moveTo>
                <a:lnTo>
                  <a:pt x="1799059" y="92347"/>
                </a:lnTo>
                <a:lnTo>
                  <a:pt x="1799059" y="512024"/>
                </a:lnTo>
                <a:lnTo>
                  <a:pt x="1667495" y="512024"/>
                </a:lnTo>
                <a:lnTo>
                  <a:pt x="1667495" y="92347"/>
                </a:lnTo>
                <a:close/>
              </a:path>
              <a:path w="2606040" h="520065">
                <a:moveTo>
                  <a:pt x="2356296" y="84757"/>
                </a:moveTo>
                <a:lnTo>
                  <a:pt x="2380549" y="87722"/>
                </a:lnTo>
                <a:lnTo>
                  <a:pt x="2402075" y="96617"/>
                </a:lnTo>
                <a:lnTo>
                  <a:pt x="2420872" y="111442"/>
                </a:lnTo>
                <a:lnTo>
                  <a:pt x="2436942" y="132196"/>
                </a:lnTo>
                <a:lnTo>
                  <a:pt x="2445264" y="121078"/>
                </a:lnTo>
                <a:lnTo>
                  <a:pt x="2483709" y="91428"/>
                </a:lnTo>
                <a:lnTo>
                  <a:pt x="2518221" y="84757"/>
                </a:lnTo>
                <a:lnTo>
                  <a:pt x="2533807" y="85745"/>
                </a:lnTo>
                <a:lnTo>
                  <a:pt x="2572143" y="100570"/>
                </a:lnTo>
                <a:lnTo>
                  <a:pt x="2599500" y="139312"/>
                </a:lnTo>
                <a:lnTo>
                  <a:pt x="2605133" y="189805"/>
                </a:lnTo>
                <a:lnTo>
                  <a:pt x="2605509" y="213792"/>
                </a:lnTo>
                <a:lnTo>
                  <a:pt x="2605509" y="512024"/>
                </a:lnTo>
                <a:lnTo>
                  <a:pt x="2481535" y="512024"/>
                </a:lnTo>
                <a:lnTo>
                  <a:pt x="2481535" y="238460"/>
                </a:lnTo>
                <a:lnTo>
                  <a:pt x="2481308" y="214137"/>
                </a:lnTo>
                <a:lnTo>
                  <a:pt x="2477898" y="171887"/>
                </a:lnTo>
                <a:lnTo>
                  <a:pt x="2469834" y="159079"/>
                </a:lnTo>
                <a:lnTo>
                  <a:pt x="2460978" y="159079"/>
                </a:lnTo>
                <a:lnTo>
                  <a:pt x="2451912" y="159079"/>
                </a:lnTo>
                <a:lnTo>
                  <a:pt x="2439719" y="214009"/>
                </a:lnTo>
                <a:lnTo>
                  <a:pt x="2439472" y="238460"/>
                </a:lnTo>
                <a:lnTo>
                  <a:pt x="2439472" y="512024"/>
                </a:lnTo>
                <a:lnTo>
                  <a:pt x="2315499" y="512024"/>
                </a:lnTo>
                <a:lnTo>
                  <a:pt x="2315499" y="245417"/>
                </a:lnTo>
                <a:lnTo>
                  <a:pt x="2315311" y="217666"/>
                </a:lnTo>
                <a:lnTo>
                  <a:pt x="2312494" y="171413"/>
                </a:lnTo>
                <a:lnTo>
                  <a:pt x="2304957" y="159079"/>
                </a:lnTo>
                <a:lnTo>
                  <a:pt x="2295890" y="159079"/>
                </a:lnTo>
                <a:lnTo>
                  <a:pt x="2290198" y="159079"/>
                </a:lnTo>
                <a:lnTo>
                  <a:pt x="2285348" y="161240"/>
                </a:lnTo>
                <a:lnTo>
                  <a:pt x="2281343" y="165562"/>
                </a:lnTo>
                <a:lnTo>
                  <a:pt x="2277337" y="169884"/>
                </a:lnTo>
                <a:lnTo>
                  <a:pt x="2274069" y="221065"/>
                </a:lnTo>
                <a:lnTo>
                  <a:pt x="2274069" y="512024"/>
                </a:lnTo>
                <a:lnTo>
                  <a:pt x="2150095" y="512024"/>
                </a:lnTo>
                <a:lnTo>
                  <a:pt x="2150095" y="92347"/>
                </a:lnTo>
                <a:lnTo>
                  <a:pt x="2276282" y="92347"/>
                </a:lnTo>
                <a:lnTo>
                  <a:pt x="2274069" y="132196"/>
                </a:lnTo>
                <a:lnTo>
                  <a:pt x="2281857" y="121078"/>
                </a:lnTo>
                <a:lnTo>
                  <a:pt x="2320123" y="91428"/>
                </a:lnTo>
                <a:lnTo>
                  <a:pt x="2343527" y="85498"/>
                </a:lnTo>
                <a:lnTo>
                  <a:pt x="2356296" y="84757"/>
                </a:lnTo>
                <a:close/>
              </a:path>
              <a:path w="2606040" h="520065">
                <a:moveTo>
                  <a:pt x="1968004" y="84757"/>
                </a:moveTo>
                <a:lnTo>
                  <a:pt x="2006627" y="87406"/>
                </a:lnTo>
                <a:lnTo>
                  <a:pt x="2052781" y="101074"/>
                </a:lnTo>
                <a:lnTo>
                  <a:pt x="2083913" y="123341"/>
                </a:lnTo>
                <a:lnTo>
                  <a:pt x="2104341" y="164079"/>
                </a:lnTo>
                <a:lnTo>
                  <a:pt x="2106209" y="202090"/>
                </a:lnTo>
                <a:lnTo>
                  <a:pt x="2106209" y="226442"/>
                </a:lnTo>
                <a:lnTo>
                  <a:pt x="1992988" y="226442"/>
                </a:lnTo>
                <a:lnTo>
                  <a:pt x="1992988" y="203671"/>
                </a:lnTo>
                <a:lnTo>
                  <a:pt x="1992780" y="190457"/>
                </a:lnTo>
                <a:lnTo>
                  <a:pt x="1981919" y="159079"/>
                </a:lnTo>
                <a:lnTo>
                  <a:pt x="1973064" y="159079"/>
                </a:lnTo>
                <a:lnTo>
                  <a:pt x="1965895" y="159079"/>
                </a:lnTo>
                <a:lnTo>
                  <a:pt x="1960519" y="161451"/>
                </a:lnTo>
                <a:lnTo>
                  <a:pt x="1956934" y="166194"/>
                </a:lnTo>
                <a:lnTo>
                  <a:pt x="1953350" y="170938"/>
                </a:lnTo>
                <a:lnTo>
                  <a:pt x="1951558" y="178054"/>
                </a:lnTo>
                <a:lnTo>
                  <a:pt x="1951558" y="187542"/>
                </a:lnTo>
                <a:lnTo>
                  <a:pt x="1959623" y="225295"/>
                </a:lnTo>
                <a:lnTo>
                  <a:pt x="1990893" y="248817"/>
                </a:lnTo>
                <a:lnTo>
                  <a:pt x="2025563" y="266923"/>
                </a:lnTo>
                <a:lnTo>
                  <a:pt x="2051002" y="280325"/>
                </a:lnTo>
                <a:lnTo>
                  <a:pt x="2087530" y="305942"/>
                </a:lnTo>
                <a:lnTo>
                  <a:pt x="2111665" y="347648"/>
                </a:lnTo>
                <a:lnTo>
                  <a:pt x="2116013" y="388051"/>
                </a:lnTo>
                <a:lnTo>
                  <a:pt x="2115183" y="412096"/>
                </a:lnTo>
                <a:lnTo>
                  <a:pt x="2108542" y="450759"/>
                </a:lnTo>
                <a:lnTo>
                  <a:pt x="2084980" y="488463"/>
                </a:lnTo>
                <a:lnTo>
                  <a:pt x="2041920" y="511698"/>
                </a:lnTo>
                <a:lnTo>
                  <a:pt x="2004364" y="518735"/>
                </a:lnTo>
                <a:lnTo>
                  <a:pt x="1983184" y="519615"/>
                </a:lnTo>
                <a:lnTo>
                  <a:pt x="1959711" y="518666"/>
                </a:lnTo>
                <a:lnTo>
                  <a:pt x="1918044" y="511076"/>
                </a:lnTo>
                <a:lnTo>
                  <a:pt x="1870635" y="486566"/>
                </a:lnTo>
                <a:lnTo>
                  <a:pt x="1846579" y="448693"/>
                </a:lnTo>
                <a:lnTo>
                  <a:pt x="1840096" y="409477"/>
                </a:lnTo>
                <a:lnTo>
                  <a:pt x="1839286" y="384888"/>
                </a:lnTo>
                <a:lnTo>
                  <a:pt x="1839286" y="364647"/>
                </a:lnTo>
                <a:lnTo>
                  <a:pt x="1952507" y="364647"/>
                </a:lnTo>
                <a:lnTo>
                  <a:pt x="1952507" y="391213"/>
                </a:lnTo>
                <a:lnTo>
                  <a:pt x="1952774" y="406651"/>
                </a:lnTo>
                <a:lnTo>
                  <a:pt x="1965263" y="445294"/>
                </a:lnTo>
                <a:lnTo>
                  <a:pt x="1973696" y="445294"/>
                </a:lnTo>
                <a:lnTo>
                  <a:pt x="1982762" y="445294"/>
                </a:lnTo>
                <a:lnTo>
                  <a:pt x="1998048" y="409873"/>
                </a:lnTo>
                <a:lnTo>
                  <a:pt x="1997613" y="396254"/>
                </a:lnTo>
                <a:lnTo>
                  <a:pt x="1968873" y="357215"/>
                </a:lnTo>
                <a:lnTo>
                  <a:pt x="1916770" y="327329"/>
                </a:lnTo>
                <a:lnTo>
                  <a:pt x="1891370" y="311881"/>
                </a:lnTo>
                <a:lnTo>
                  <a:pt x="1857056" y="283181"/>
                </a:lnTo>
                <a:lnTo>
                  <a:pt x="1838890" y="241741"/>
                </a:lnTo>
                <a:lnTo>
                  <a:pt x="1835807" y="208731"/>
                </a:lnTo>
                <a:lnTo>
                  <a:pt x="1836637" y="185239"/>
                </a:lnTo>
                <a:lnTo>
                  <a:pt x="1849090" y="134568"/>
                </a:lnTo>
                <a:lnTo>
                  <a:pt x="1879421" y="104889"/>
                </a:lnTo>
                <a:lnTo>
                  <a:pt x="1928511" y="87999"/>
                </a:lnTo>
                <a:lnTo>
                  <a:pt x="1947615" y="85568"/>
                </a:lnTo>
                <a:lnTo>
                  <a:pt x="1968004" y="84757"/>
                </a:lnTo>
                <a:close/>
              </a:path>
              <a:path w="2606040" h="520065">
                <a:moveTo>
                  <a:pt x="1532694" y="84757"/>
                </a:moveTo>
                <a:lnTo>
                  <a:pt x="1575270" y="93474"/>
                </a:lnTo>
                <a:lnTo>
                  <a:pt x="1609406" y="128035"/>
                </a:lnTo>
                <a:lnTo>
                  <a:pt x="1617847" y="170741"/>
                </a:lnTo>
                <a:lnTo>
                  <a:pt x="1619349" y="217903"/>
                </a:lnTo>
                <a:lnTo>
                  <a:pt x="1619349" y="512024"/>
                </a:lnTo>
                <a:lnTo>
                  <a:pt x="1491580" y="512024"/>
                </a:lnTo>
                <a:lnTo>
                  <a:pt x="1491580" y="221382"/>
                </a:lnTo>
                <a:lnTo>
                  <a:pt x="1491402" y="201833"/>
                </a:lnTo>
                <a:lnTo>
                  <a:pt x="1486836" y="162241"/>
                </a:lnTo>
                <a:lnTo>
                  <a:pt x="1481565" y="159079"/>
                </a:lnTo>
                <a:lnTo>
                  <a:pt x="1472920" y="159079"/>
                </a:lnTo>
                <a:lnTo>
                  <a:pt x="1463854" y="159079"/>
                </a:lnTo>
                <a:lnTo>
                  <a:pt x="1452581" y="206903"/>
                </a:lnTo>
                <a:lnTo>
                  <a:pt x="1452364" y="228339"/>
                </a:lnTo>
                <a:lnTo>
                  <a:pt x="1452364" y="512024"/>
                </a:lnTo>
                <a:lnTo>
                  <a:pt x="1324595" y="512024"/>
                </a:lnTo>
                <a:lnTo>
                  <a:pt x="1324595" y="92347"/>
                </a:lnTo>
                <a:lnTo>
                  <a:pt x="1454578" y="92347"/>
                </a:lnTo>
                <a:lnTo>
                  <a:pt x="1452364" y="130931"/>
                </a:lnTo>
                <a:lnTo>
                  <a:pt x="1459707" y="120109"/>
                </a:lnTo>
                <a:lnTo>
                  <a:pt x="1496789" y="91250"/>
                </a:lnTo>
                <a:lnTo>
                  <a:pt x="1519955" y="85479"/>
                </a:lnTo>
                <a:lnTo>
                  <a:pt x="1532694" y="84757"/>
                </a:lnTo>
                <a:close/>
              </a:path>
              <a:path w="2606040" h="520065">
                <a:moveTo>
                  <a:pt x="1132916" y="84757"/>
                </a:moveTo>
                <a:lnTo>
                  <a:pt x="1189764" y="90489"/>
                </a:lnTo>
                <a:lnTo>
                  <a:pt x="1230641" y="107686"/>
                </a:lnTo>
                <a:lnTo>
                  <a:pt x="1265212" y="147950"/>
                </a:lnTo>
                <a:lnTo>
                  <a:pt x="1275155" y="215017"/>
                </a:lnTo>
                <a:lnTo>
                  <a:pt x="1276400" y="253788"/>
                </a:lnTo>
                <a:lnTo>
                  <a:pt x="1276815" y="301395"/>
                </a:lnTo>
                <a:lnTo>
                  <a:pt x="1276815" y="512024"/>
                </a:lnTo>
                <a:lnTo>
                  <a:pt x="1152525" y="512024"/>
                </a:lnTo>
                <a:lnTo>
                  <a:pt x="1152525" y="474706"/>
                </a:lnTo>
                <a:lnTo>
                  <a:pt x="1146249" y="485231"/>
                </a:lnTo>
                <a:lnTo>
                  <a:pt x="1112627" y="513299"/>
                </a:lnTo>
                <a:lnTo>
                  <a:pt x="1078204" y="519615"/>
                </a:lnTo>
                <a:lnTo>
                  <a:pt x="1061788" y="518439"/>
                </a:lnTo>
                <a:lnTo>
                  <a:pt x="1016691" y="500797"/>
                </a:lnTo>
                <a:lnTo>
                  <a:pt x="990451" y="447399"/>
                </a:lnTo>
                <a:lnTo>
                  <a:pt x="988702" y="418412"/>
                </a:lnTo>
                <a:lnTo>
                  <a:pt x="988702" y="383939"/>
                </a:lnTo>
                <a:lnTo>
                  <a:pt x="992418" y="344328"/>
                </a:lnTo>
                <a:lnTo>
                  <a:pt x="1013746" y="310844"/>
                </a:lnTo>
                <a:lnTo>
                  <a:pt x="1050590" y="290919"/>
                </a:lnTo>
                <a:lnTo>
                  <a:pt x="1105066" y="268564"/>
                </a:lnTo>
                <a:lnTo>
                  <a:pt x="1125563" y="259254"/>
                </a:lnTo>
                <a:lnTo>
                  <a:pt x="1148769" y="223912"/>
                </a:lnTo>
                <a:lnTo>
                  <a:pt x="1149046" y="211894"/>
                </a:lnTo>
                <a:lnTo>
                  <a:pt x="1148740" y="196882"/>
                </a:lnTo>
                <a:lnTo>
                  <a:pt x="1135446" y="159079"/>
                </a:lnTo>
                <a:lnTo>
                  <a:pt x="1127856" y="159079"/>
                </a:lnTo>
                <a:lnTo>
                  <a:pt x="1119212" y="159079"/>
                </a:lnTo>
                <a:lnTo>
                  <a:pt x="1108564" y="210945"/>
                </a:lnTo>
                <a:lnTo>
                  <a:pt x="1108564" y="254905"/>
                </a:lnTo>
                <a:lnTo>
                  <a:pt x="988702" y="254905"/>
                </a:lnTo>
                <a:lnTo>
                  <a:pt x="988702" y="226758"/>
                </a:lnTo>
                <a:lnTo>
                  <a:pt x="989404" y="203800"/>
                </a:lnTo>
                <a:lnTo>
                  <a:pt x="999929" y="151646"/>
                </a:lnTo>
                <a:lnTo>
                  <a:pt x="1029489" y="115504"/>
                </a:lnTo>
                <a:lnTo>
                  <a:pt x="1063181" y="96142"/>
                </a:lnTo>
                <a:lnTo>
                  <a:pt x="1107141" y="86022"/>
                </a:lnTo>
                <a:lnTo>
                  <a:pt x="1132916" y="84757"/>
                </a:lnTo>
                <a:close/>
              </a:path>
              <a:path w="2606040" h="520065">
                <a:moveTo>
                  <a:pt x="472200" y="84757"/>
                </a:moveTo>
                <a:lnTo>
                  <a:pt x="518532" y="90054"/>
                </a:lnTo>
                <a:lnTo>
                  <a:pt x="557590" y="105947"/>
                </a:lnTo>
                <a:lnTo>
                  <a:pt x="597380" y="143957"/>
                </a:lnTo>
                <a:lnTo>
                  <a:pt x="613489" y="198374"/>
                </a:lnTo>
                <a:lnTo>
                  <a:pt x="616415" y="250794"/>
                </a:lnTo>
                <a:lnTo>
                  <a:pt x="495920" y="250794"/>
                </a:lnTo>
                <a:lnTo>
                  <a:pt x="495920" y="202406"/>
                </a:lnTo>
                <a:lnTo>
                  <a:pt x="495663" y="190774"/>
                </a:lnTo>
                <a:lnTo>
                  <a:pt x="484007" y="159079"/>
                </a:lnTo>
                <a:lnTo>
                  <a:pt x="476628" y="159079"/>
                </a:lnTo>
                <a:lnTo>
                  <a:pt x="469248" y="159079"/>
                </a:lnTo>
                <a:lnTo>
                  <a:pt x="457968" y="202406"/>
                </a:lnTo>
                <a:lnTo>
                  <a:pt x="457968" y="400385"/>
                </a:lnTo>
                <a:lnTo>
                  <a:pt x="467456" y="441551"/>
                </a:lnTo>
                <a:lnTo>
                  <a:pt x="473044" y="445294"/>
                </a:lnTo>
                <a:lnTo>
                  <a:pt x="480423" y="445294"/>
                </a:lnTo>
                <a:lnTo>
                  <a:pt x="489068" y="445294"/>
                </a:lnTo>
                <a:lnTo>
                  <a:pt x="502274" y="404298"/>
                </a:lnTo>
                <a:lnTo>
                  <a:pt x="502561" y="389316"/>
                </a:lnTo>
                <a:lnTo>
                  <a:pt x="502561" y="339347"/>
                </a:lnTo>
                <a:lnTo>
                  <a:pt x="616415" y="339347"/>
                </a:lnTo>
                <a:lnTo>
                  <a:pt x="615347" y="383346"/>
                </a:lnTo>
                <a:lnTo>
                  <a:pt x="610208" y="427425"/>
                </a:lnTo>
                <a:lnTo>
                  <a:pt x="591588" y="466325"/>
                </a:lnTo>
                <a:lnTo>
                  <a:pt x="558648" y="498643"/>
                </a:lnTo>
                <a:lnTo>
                  <a:pt x="512761" y="516254"/>
                </a:lnTo>
                <a:lnTo>
                  <a:pt x="473782" y="519615"/>
                </a:lnTo>
                <a:lnTo>
                  <a:pt x="448145" y="518458"/>
                </a:lnTo>
                <a:lnTo>
                  <a:pt x="405292" y="509208"/>
                </a:lnTo>
                <a:lnTo>
                  <a:pt x="361074" y="478896"/>
                </a:lnTo>
                <a:lnTo>
                  <a:pt x="337582" y="430815"/>
                </a:lnTo>
                <a:lnTo>
                  <a:pt x="331020" y="383455"/>
                </a:lnTo>
                <a:lnTo>
                  <a:pt x="330200" y="354527"/>
                </a:lnTo>
                <a:lnTo>
                  <a:pt x="330200" y="235297"/>
                </a:lnTo>
                <a:lnTo>
                  <a:pt x="332888" y="188412"/>
                </a:lnTo>
                <a:lnTo>
                  <a:pt x="347851" y="141417"/>
                </a:lnTo>
                <a:lnTo>
                  <a:pt x="386810" y="106105"/>
                </a:lnTo>
                <a:lnTo>
                  <a:pt x="425710" y="90094"/>
                </a:lnTo>
                <a:lnTo>
                  <a:pt x="448006" y="86091"/>
                </a:lnTo>
                <a:lnTo>
                  <a:pt x="472200" y="84757"/>
                </a:lnTo>
                <a:close/>
              </a:path>
              <a:path w="2606040" h="520065">
                <a:moveTo>
                  <a:pt x="141368" y="84757"/>
                </a:moveTo>
                <a:lnTo>
                  <a:pt x="190428" y="89857"/>
                </a:lnTo>
                <a:lnTo>
                  <a:pt x="230079" y="105156"/>
                </a:lnTo>
                <a:lnTo>
                  <a:pt x="270758" y="143226"/>
                </a:lnTo>
                <a:lnTo>
                  <a:pt x="289654" y="199757"/>
                </a:lnTo>
                <a:lnTo>
                  <a:pt x="293173" y="253956"/>
                </a:lnTo>
                <a:lnTo>
                  <a:pt x="293173" y="309618"/>
                </a:lnTo>
                <a:lnTo>
                  <a:pt x="127768" y="309618"/>
                </a:lnTo>
                <a:lnTo>
                  <a:pt x="127768" y="400385"/>
                </a:lnTo>
                <a:lnTo>
                  <a:pt x="134621" y="442553"/>
                </a:lnTo>
                <a:lnTo>
                  <a:pt x="139892" y="445294"/>
                </a:lnTo>
                <a:lnTo>
                  <a:pt x="147693" y="445294"/>
                </a:lnTo>
                <a:lnTo>
                  <a:pt x="157391" y="445294"/>
                </a:lnTo>
                <a:lnTo>
                  <a:pt x="171738" y="406542"/>
                </a:lnTo>
                <a:lnTo>
                  <a:pt x="172045" y="392162"/>
                </a:lnTo>
                <a:lnTo>
                  <a:pt x="172045" y="336817"/>
                </a:lnTo>
                <a:lnTo>
                  <a:pt x="293173" y="336817"/>
                </a:lnTo>
                <a:lnTo>
                  <a:pt x="293173" y="367810"/>
                </a:lnTo>
                <a:lnTo>
                  <a:pt x="292866" y="386133"/>
                </a:lnTo>
                <a:lnTo>
                  <a:pt x="288271" y="427583"/>
                </a:lnTo>
                <a:lnTo>
                  <a:pt x="265341" y="472176"/>
                </a:lnTo>
                <a:lnTo>
                  <a:pt x="232875" y="501084"/>
                </a:lnTo>
                <a:lnTo>
                  <a:pt x="188451" y="516650"/>
                </a:lnTo>
                <a:lnTo>
                  <a:pt x="150223" y="519615"/>
                </a:lnTo>
                <a:lnTo>
                  <a:pt x="130575" y="518883"/>
                </a:lnTo>
                <a:lnTo>
                  <a:pt x="78748" y="507913"/>
                </a:lnTo>
                <a:lnTo>
                  <a:pt x="39997" y="485469"/>
                </a:lnTo>
                <a:lnTo>
                  <a:pt x="15931" y="454386"/>
                </a:lnTo>
                <a:lnTo>
                  <a:pt x="3735" y="417255"/>
                </a:lnTo>
                <a:lnTo>
                  <a:pt x="0" y="359587"/>
                </a:lnTo>
                <a:lnTo>
                  <a:pt x="0" y="237195"/>
                </a:lnTo>
                <a:lnTo>
                  <a:pt x="3716" y="187977"/>
                </a:lnTo>
                <a:lnTo>
                  <a:pt x="14864" y="150381"/>
                </a:lnTo>
                <a:lnTo>
                  <a:pt x="47834" y="111066"/>
                </a:lnTo>
                <a:lnTo>
                  <a:pt x="99938" y="88987"/>
                </a:lnTo>
                <a:lnTo>
                  <a:pt x="120020" y="85815"/>
                </a:lnTo>
                <a:lnTo>
                  <a:pt x="141368" y="84757"/>
                </a:lnTo>
                <a:close/>
              </a:path>
              <a:path w="2606040" h="520065">
                <a:moveTo>
                  <a:pt x="1667495" y="0"/>
                </a:moveTo>
                <a:lnTo>
                  <a:pt x="1799059" y="0"/>
                </a:lnTo>
                <a:lnTo>
                  <a:pt x="1799059" y="66730"/>
                </a:lnTo>
                <a:lnTo>
                  <a:pt x="1667495" y="66730"/>
                </a:lnTo>
                <a:lnTo>
                  <a:pt x="1667495" y="0"/>
                </a:lnTo>
                <a:close/>
              </a:path>
            </a:pathLst>
          </a:custGeom>
          <a:ln w="12700">
            <a:solidFill>
              <a:srgbClr val="087495"/>
            </a:solidFill>
          </a:ln>
        </p:spPr>
        <p:txBody>
          <a:bodyPr wrap="square" lIns="0" tIns="0" rIns="0" bIns="0" rtlCol="0"/>
          <a:lstStyle/>
          <a:p>
            <a:endParaRPr/>
          </a:p>
        </p:txBody>
      </p:sp>
      <p:pic>
        <p:nvPicPr>
          <p:cNvPr id="19" name="bg object 19"/>
          <p:cNvPicPr/>
          <p:nvPr/>
        </p:nvPicPr>
        <p:blipFill>
          <a:blip r:embed="rId3" cstate="print"/>
          <a:stretch>
            <a:fillRect/>
          </a:stretch>
        </p:blipFill>
        <p:spPr>
          <a:xfrm>
            <a:off x="1181100" y="190500"/>
            <a:ext cx="3098800" cy="558800"/>
          </a:xfrm>
          <a:prstGeom prst="rect">
            <a:avLst/>
          </a:prstGeom>
        </p:spPr>
      </p:pic>
      <p:pic>
        <p:nvPicPr>
          <p:cNvPr id="20" name="bg object 20"/>
          <p:cNvPicPr/>
          <p:nvPr/>
        </p:nvPicPr>
        <p:blipFill>
          <a:blip r:embed="rId4" cstate="print"/>
          <a:stretch>
            <a:fillRect/>
          </a:stretch>
        </p:blipFill>
        <p:spPr>
          <a:xfrm>
            <a:off x="4404170" y="210720"/>
            <a:ext cx="2437053" cy="519614"/>
          </a:xfrm>
          <a:prstGeom prst="rect">
            <a:avLst/>
          </a:prstGeom>
        </p:spPr>
      </p:pic>
      <p:sp>
        <p:nvSpPr>
          <p:cNvPr id="21" name="bg object 21"/>
          <p:cNvSpPr/>
          <p:nvPr/>
        </p:nvSpPr>
        <p:spPr>
          <a:xfrm>
            <a:off x="4404170" y="210720"/>
            <a:ext cx="2437130" cy="520065"/>
          </a:xfrm>
          <a:custGeom>
            <a:avLst/>
            <a:gdLst/>
            <a:ahLst/>
            <a:cxnLst/>
            <a:rect l="l" t="t" r="r" b="b"/>
            <a:pathLst>
              <a:path w="2437129" h="520065">
                <a:moveTo>
                  <a:pt x="2340595" y="407659"/>
                </a:moveTo>
                <a:lnTo>
                  <a:pt x="2437054" y="407659"/>
                </a:lnTo>
                <a:lnTo>
                  <a:pt x="2437054" y="512024"/>
                </a:lnTo>
                <a:lnTo>
                  <a:pt x="2340595" y="512024"/>
                </a:lnTo>
                <a:lnTo>
                  <a:pt x="2340595" y="407659"/>
                </a:lnTo>
                <a:close/>
              </a:path>
              <a:path w="2437129" h="520065">
                <a:moveTo>
                  <a:pt x="2340595" y="178687"/>
                </a:moveTo>
                <a:lnTo>
                  <a:pt x="2437054" y="178687"/>
                </a:lnTo>
                <a:lnTo>
                  <a:pt x="2437054" y="282736"/>
                </a:lnTo>
                <a:lnTo>
                  <a:pt x="2340595" y="282736"/>
                </a:lnTo>
                <a:lnTo>
                  <a:pt x="2340595" y="178687"/>
                </a:lnTo>
                <a:close/>
              </a:path>
              <a:path w="2437129" h="520065">
                <a:moveTo>
                  <a:pt x="1810444" y="159079"/>
                </a:moveTo>
                <a:lnTo>
                  <a:pt x="1802854" y="159079"/>
                </a:lnTo>
                <a:lnTo>
                  <a:pt x="1797794" y="161872"/>
                </a:lnTo>
                <a:lnTo>
                  <a:pt x="1791468" y="208099"/>
                </a:lnTo>
                <a:lnTo>
                  <a:pt x="1791468" y="397538"/>
                </a:lnTo>
                <a:lnTo>
                  <a:pt x="1795264" y="436280"/>
                </a:lnTo>
                <a:lnTo>
                  <a:pt x="1802748" y="445294"/>
                </a:lnTo>
                <a:lnTo>
                  <a:pt x="1810128" y="445294"/>
                </a:lnTo>
                <a:lnTo>
                  <a:pt x="1817718" y="445294"/>
                </a:lnTo>
                <a:lnTo>
                  <a:pt x="1828787" y="401650"/>
                </a:lnTo>
                <a:lnTo>
                  <a:pt x="1828787" y="208099"/>
                </a:lnTo>
                <a:lnTo>
                  <a:pt x="1825308" y="167459"/>
                </a:lnTo>
                <a:lnTo>
                  <a:pt x="1818034" y="159079"/>
                </a:lnTo>
                <a:lnTo>
                  <a:pt x="1810444" y="159079"/>
                </a:lnTo>
                <a:close/>
              </a:path>
              <a:path w="2437129" h="520065">
                <a:moveTo>
                  <a:pt x="146744" y="159079"/>
                </a:moveTo>
                <a:lnTo>
                  <a:pt x="139154" y="159079"/>
                </a:lnTo>
                <a:lnTo>
                  <a:pt x="134094" y="161872"/>
                </a:lnTo>
                <a:lnTo>
                  <a:pt x="127769" y="208099"/>
                </a:lnTo>
                <a:lnTo>
                  <a:pt x="127769" y="397538"/>
                </a:lnTo>
                <a:lnTo>
                  <a:pt x="131564" y="436280"/>
                </a:lnTo>
                <a:lnTo>
                  <a:pt x="139048" y="445294"/>
                </a:lnTo>
                <a:lnTo>
                  <a:pt x="146428" y="445294"/>
                </a:lnTo>
                <a:lnTo>
                  <a:pt x="154018" y="445294"/>
                </a:lnTo>
                <a:lnTo>
                  <a:pt x="165087" y="401650"/>
                </a:lnTo>
                <a:lnTo>
                  <a:pt x="165087" y="208099"/>
                </a:lnTo>
                <a:lnTo>
                  <a:pt x="161608" y="167459"/>
                </a:lnTo>
                <a:lnTo>
                  <a:pt x="154334" y="159079"/>
                </a:lnTo>
                <a:lnTo>
                  <a:pt x="146744" y="159079"/>
                </a:lnTo>
                <a:close/>
              </a:path>
              <a:path w="2437129" h="520065">
                <a:moveTo>
                  <a:pt x="781744" y="114486"/>
                </a:moveTo>
                <a:lnTo>
                  <a:pt x="772572" y="182936"/>
                </a:lnTo>
                <a:lnTo>
                  <a:pt x="765298" y="241543"/>
                </a:lnTo>
                <a:lnTo>
                  <a:pt x="759922" y="290307"/>
                </a:lnTo>
                <a:lnTo>
                  <a:pt x="756444" y="329226"/>
                </a:lnTo>
                <a:lnTo>
                  <a:pt x="801985" y="329226"/>
                </a:lnTo>
                <a:lnTo>
                  <a:pt x="796924" y="283191"/>
                </a:lnTo>
                <a:lnTo>
                  <a:pt x="791864" y="232055"/>
                </a:lnTo>
                <a:lnTo>
                  <a:pt x="786804" y="175820"/>
                </a:lnTo>
                <a:lnTo>
                  <a:pt x="781744" y="114486"/>
                </a:lnTo>
                <a:close/>
              </a:path>
              <a:path w="2437129" h="520065">
                <a:moveTo>
                  <a:pt x="1489694" y="92347"/>
                </a:moveTo>
                <a:lnTo>
                  <a:pt x="1621259" y="92347"/>
                </a:lnTo>
                <a:lnTo>
                  <a:pt x="1621259" y="512024"/>
                </a:lnTo>
                <a:lnTo>
                  <a:pt x="1489694" y="512024"/>
                </a:lnTo>
                <a:lnTo>
                  <a:pt x="1489694" y="92347"/>
                </a:lnTo>
                <a:close/>
              </a:path>
              <a:path w="2437129" h="520065">
                <a:moveTo>
                  <a:pt x="2205794" y="84757"/>
                </a:moveTo>
                <a:lnTo>
                  <a:pt x="2248370" y="93474"/>
                </a:lnTo>
                <a:lnTo>
                  <a:pt x="2282506" y="128035"/>
                </a:lnTo>
                <a:lnTo>
                  <a:pt x="2290946" y="170741"/>
                </a:lnTo>
                <a:lnTo>
                  <a:pt x="2292449" y="217903"/>
                </a:lnTo>
                <a:lnTo>
                  <a:pt x="2292449" y="512024"/>
                </a:lnTo>
                <a:lnTo>
                  <a:pt x="2164680" y="512024"/>
                </a:lnTo>
                <a:lnTo>
                  <a:pt x="2164680" y="221382"/>
                </a:lnTo>
                <a:lnTo>
                  <a:pt x="2164502" y="201833"/>
                </a:lnTo>
                <a:lnTo>
                  <a:pt x="2159936" y="162241"/>
                </a:lnTo>
                <a:lnTo>
                  <a:pt x="2154665" y="159079"/>
                </a:lnTo>
                <a:lnTo>
                  <a:pt x="2146020" y="159079"/>
                </a:lnTo>
                <a:lnTo>
                  <a:pt x="2136954" y="159079"/>
                </a:lnTo>
                <a:lnTo>
                  <a:pt x="2125681" y="206903"/>
                </a:lnTo>
                <a:lnTo>
                  <a:pt x="2125464" y="228339"/>
                </a:lnTo>
                <a:lnTo>
                  <a:pt x="2125464" y="512024"/>
                </a:lnTo>
                <a:lnTo>
                  <a:pt x="1997694" y="512024"/>
                </a:lnTo>
                <a:lnTo>
                  <a:pt x="1997694" y="92347"/>
                </a:lnTo>
                <a:lnTo>
                  <a:pt x="2127678" y="92347"/>
                </a:lnTo>
                <a:lnTo>
                  <a:pt x="2125464" y="130931"/>
                </a:lnTo>
                <a:lnTo>
                  <a:pt x="2132806" y="120109"/>
                </a:lnTo>
                <a:lnTo>
                  <a:pt x="2169888" y="91250"/>
                </a:lnTo>
                <a:lnTo>
                  <a:pt x="2193054" y="85479"/>
                </a:lnTo>
                <a:lnTo>
                  <a:pt x="2205794" y="84757"/>
                </a:lnTo>
                <a:close/>
              </a:path>
              <a:path w="2437129" h="520065">
                <a:moveTo>
                  <a:pt x="1806016" y="84757"/>
                </a:moveTo>
                <a:lnTo>
                  <a:pt x="1845983" y="87959"/>
                </a:lnTo>
                <a:lnTo>
                  <a:pt x="1894401" y="104454"/>
                </a:lnTo>
                <a:lnTo>
                  <a:pt x="1927460" y="130931"/>
                </a:lnTo>
                <a:lnTo>
                  <a:pt x="1950389" y="173310"/>
                </a:lnTo>
                <a:lnTo>
                  <a:pt x="1956170" y="218852"/>
                </a:lnTo>
                <a:lnTo>
                  <a:pt x="1956556" y="239725"/>
                </a:lnTo>
                <a:lnTo>
                  <a:pt x="1956556" y="342509"/>
                </a:lnTo>
                <a:lnTo>
                  <a:pt x="1955132" y="391569"/>
                </a:lnTo>
                <a:lnTo>
                  <a:pt x="1947206" y="438514"/>
                </a:lnTo>
                <a:lnTo>
                  <a:pt x="1926512" y="474864"/>
                </a:lnTo>
                <a:lnTo>
                  <a:pt x="1892563" y="502497"/>
                </a:lnTo>
                <a:lnTo>
                  <a:pt x="1847170" y="516887"/>
                </a:lnTo>
                <a:lnTo>
                  <a:pt x="1811393" y="519615"/>
                </a:lnTo>
                <a:lnTo>
                  <a:pt x="1791013" y="519032"/>
                </a:lnTo>
                <a:lnTo>
                  <a:pt x="1739602" y="510285"/>
                </a:lnTo>
                <a:lnTo>
                  <a:pt x="1702865" y="490954"/>
                </a:lnTo>
                <a:lnTo>
                  <a:pt x="1674719" y="449464"/>
                </a:lnTo>
                <a:lnTo>
                  <a:pt x="1665439" y="403192"/>
                </a:lnTo>
                <a:lnTo>
                  <a:pt x="1663700" y="356425"/>
                </a:lnTo>
                <a:lnTo>
                  <a:pt x="1663700" y="248896"/>
                </a:lnTo>
                <a:lnTo>
                  <a:pt x="1666862" y="196793"/>
                </a:lnTo>
                <a:lnTo>
                  <a:pt x="1676350" y="157497"/>
                </a:lnTo>
                <a:lnTo>
                  <a:pt x="1706711" y="115454"/>
                </a:lnTo>
                <a:lnTo>
                  <a:pt x="1739483" y="95965"/>
                </a:lnTo>
                <a:lnTo>
                  <a:pt x="1781545" y="86002"/>
                </a:lnTo>
                <a:lnTo>
                  <a:pt x="1806016" y="84757"/>
                </a:lnTo>
                <a:close/>
              </a:path>
              <a:path w="2437129" h="520065">
                <a:moveTo>
                  <a:pt x="1107200" y="84757"/>
                </a:moveTo>
                <a:lnTo>
                  <a:pt x="1153532" y="90054"/>
                </a:lnTo>
                <a:lnTo>
                  <a:pt x="1192590" y="105947"/>
                </a:lnTo>
                <a:lnTo>
                  <a:pt x="1232379" y="143957"/>
                </a:lnTo>
                <a:lnTo>
                  <a:pt x="1248488" y="198374"/>
                </a:lnTo>
                <a:lnTo>
                  <a:pt x="1251414" y="250794"/>
                </a:lnTo>
                <a:lnTo>
                  <a:pt x="1130920" y="250794"/>
                </a:lnTo>
                <a:lnTo>
                  <a:pt x="1130920" y="202406"/>
                </a:lnTo>
                <a:lnTo>
                  <a:pt x="1130663" y="190774"/>
                </a:lnTo>
                <a:lnTo>
                  <a:pt x="1119008" y="159079"/>
                </a:lnTo>
                <a:lnTo>
                  <a:pt x="1111628" y="159079"/>
                </a:lnTo>
                <a:lnTo>
                  <a:pt x="1104248" y="159079"/>
                </a:lnTo>
                <a:lnTo>
                  <a:pt x="1092968" y="202406"/>
                </a:lnTo>
                <a:lnTo>
                  <a:pt x="1092968" y="400385"/>
                </a:lnTo>
                <a:lnTo>
                  <a:pt x="1102456" y="441551"/>
                </a:lnTo>
                <a:lnTo>
                  <a:pt x="1108044" y="445294"/>
                </a:lnTo>
                <a:lnTo>
                  <a:pt x="1115423" y="445294"/>
                </a:lnTo>
                <a:lnTo>
                  <a:pt x="1124068" y="445294"/>
                </a:lnTo>
                <a:lnTo>
                  <a:pt x="1137275" y="404298"/>
                </a:lnTo>
                <a:lnTo>
                  <a:pt x="1137562" y="389316"/>
                </a:lnTo>
                <a:lnTo>
                  <a:pt x="1137562" y="339347"/>
                </a:lnTo>
                <a:lnTo>
                  <a:pt x="1251414" y="339347"/>
                </a:lnTo>
                <a:lnTo>
                  <a:pt x="1250347" y="383346"/>
                </a:lnTo>
                <a:lnTo>
                  <a:pt x="1245208" y="427425"/>
                </a:lnTo>
                <a:lnTo>
                  <a:pt x="1226588" y="466325"/>
                </a:lnTo>
                <a:lnTo>
                  <a:pt x="1193647" y="498643"/>
                </a:lnTo>
                <a:lnTo>
                  <a:pt x="1147760" y="516254"/>
                </a:lnTo>
                <a:lnTo>
                  <a:pt x="1108782" y="519615"/>
                </a:lnTo>
                <a:lnTo>
                  <a:pt x="1083144" y="518458"/>
                </a:lnTo>
                <a:lnTo>
                  <a:pt x="1040291" y="509208"/>
                </a:lnTo>
                <a:lnTo>
                  <a:pt x="996074" y="478896"/>
                </a:lnTo>
                <a:lnTo>
                  <a:pt x="972581" y="430815"/>
                </a:lnTo>
                <a:lnTo>
                  <a:pt x="966020" y="383455"/>
                </a:lnTo>
                <a:lnTo>
                  <a:pt x="965200" y="354527"/>
                </a:lnTo>
                <a:lnTo>
                  <a:pt x="965200" y="235297"/>
                </a:lnTo>
                <a:lnTo>
                  <a:pt x="967888" y="188412"/>
                </a:lnTo>
                <a:lnTo>
                  <a:pt x="982850" y="141417"/>
                </a:lnTo>
                <a:lnTo>
                  <a:pt x="1021810" y="106105"/>
                </a:lnTo>
                <a:lnTo>
                  <a:pt x="1060710" y="90094"/>
                </a:lnTo>
                <a:lnTo>
                  <a:pt x="1083006" y="86091"/>
                </a:lnTo>
                <a:lnTo>
                  <a:pt x="1107200" y="84757"/>
                </a:lnTo>
                <a:close/>
              </a:path>
              <a:path w="2437129" h="520065">
                <a:moveTo>
                  <a:pt x="142316" y="84757"/>
                </a:moveTo>
                <a:lnTo>
                  <a:pt x="182283" y="87959"/>
                </a:lnTo>
                <a:lnTo>
                  <a:pt x="230701" y="104454"/>
                </a:lnTo>
                <a:lnTo>
                  <a:pt x="263760" y="130931"/>
                </a:lnTo>
                <a:lnTo>
                  <a:pt x="286689" y="173310"/>
                </a:lnTo>
                <a:lnTo>
                  <a:pt x="292470" y="218852"/>
                </a:lnTo>
                <a:lnTo>
                  <a:pt x="292856" y="239725"/>
                </a:lnTo>
                <a:lnTo>
                  <a:pt x="292856" y="342509"/>
                </a:lnTo>
                <a:lnTo>
                  <a:pt x="291433" y="391569"/>
                </a:lnTo>
                <a:lnTo>
                  <a:pt x="283506" y="438514"/>
                </a:lnTo>
                <a:lnTo>
                  <a:pt x="262812" y="474864"/>
                </a:lnTo>
                <a:lnTo>
                  <a:pt x="228863" y="502497"/>
                </a:lnTo>
                <a:lnTo>
                  <a:pt x="183470" y="516887"/>
                </a:lnTo>
                <a:lnTo>
                  <a:pt x="147693" y="519615"/>
                </a:lnTo>
                <a:lnTo>
                  <a:pt x="127313" y="519032"/>
                </a:lnTo>
                <a:lnTo>
                  <a:pt x="75902" y="510285"/>
                </a:lnTo>
                <a:lnTo>
                  <a:pt x="39166" y="490954"/>
                </a:lnTo>
                <a:lnTo>
                  <a:pt x="11019" y="449464"/>
                </a:lnTo>
                <a:lnTo>
                  <a:pt x="1739" y="403192"/>
                </a:lnTo>
                <a:lnTo>
                  <a:pt x="0" y="356425"/>
                </a:lnTo>
                <a:lnTo>
                  <a:pt x="0" y="248896"/>
                </a:lnTo>
                <a:lnTo>
                  <a:pt x="3162" y="196793"/>
                </a:lnTo>
                <a:lnTo>
                  <a:pt x="12650" y="157497"/>
                </a:lnTo>
                <a:lnTo>
                  <a:pt x="43011" y="115454"/>
                </a:lnTo>
                <a:lnTo>
                  <a:pt x="75783" y="95965"/>
                </a:lnTo>
                <a:lnTo>
                  <a:pt x="117845" y="86002"/>
                </a:lnTo>
                <a:lnTo>
                  <a:pt x="142316" y="84757"/>
                </a:lnTo>
                <a:close/>
              </a:path>
              <a:path w="2437129" h="520065">
                <a:moveTo>
                  <a:pt x="1293136" y="36369"/>
                </a:moveTo>
                <a:lnTo>
                  <a:pt x="1421222" y="36369"/>
                </a:lnTo>
                <a:lnTo>
                  <a:pt x="1421222" y="102468"/>
                </a:lnTo>
                <a:lnTo>
                  <a:pt x="1455694" y="102468"/>
                </a:lnTo>
                <a:lnTo>
                  <a:pt x="1455694" y="168883"/>
                </a:lnTo>
                <a:lnTo>
                  <a:pt x="1421222" y="168883"/>
                </a:lnTo>
                <a:lnTo>
                  <a:pt x="1421222" y="393427"/>
                </a:lnTo>
                <a:lnTo>
                  <a:pt x="1423622" y="434936"/>
                </a:lnTo>
                <a:lnTo>
                  <a:pt x="1461070" y="444345"/>
                </a:lnTo>
                <a:lnTo>
                  <a:pt x="1461070" y="512024"/>
                </a:lnTo>
                <a:lnTo>
                  <a:pt x="1409520" y="512024"/>
                </a:lnTo>
                <a:lnTo>
                  <a:pt x="1389259" y="511797"/>
                </a:lnTo>
                <a:lnTo>
                  <a:pt x="1347216" y="508387"/>
                </a:lnTo>
                <a:lnTo>
                  <a:pt x="1307882" y="484826"/>
                </a:lnTo>
                <a:lnTo>
                  <a:pt x="1294005" y="433236"/>
                </a:lnTo>
                <a:lnTo>
                  <a:pt x="1293136" y="382042"/>
                </a:lnTo>
                <a:lnTo>
                  <a:pt x="1293136" y="168883"/>
                </a:lnTo>
                <a:lnTo>
                  <a:pt x="1265622" y="168883"/>
                </a:lnTo>
                <a:lnTo>
                  <a:pt x="1265622" y="102468"/>
                </a:lnTo>
                <a:lnTo>
                  <a:pt x="1293136" y="102468"/>
                </a:lnTo>
                <a:lnTo>
                  <a:pt x="1293136" y="36369"/>
                </a:lnTo>
                <a:close/>
              </a:path>
              <a:path w="2437129" h="520065">
                <a:moveTo>
                  <a:pt x="1489694" y="0"/>
                </a:moveTo>
                <a:lnTo>
                  <a:pt x="1621259" y="0"/>
                </a:lnTo>
                <a:lnTo>
                  <a:pt x="1621259" y="66730"/>
                </a:lnTo>
                <a:lnTo>
                  <a:pt x="1489694" y="66730"/>
                </a:lnTo>
                <a:lnTo>
                  <a:pt x="1489694" y="0"/>
                </a:lnTo>
                <a:close/>
              </a:path>
            </a:pathLst>
          </a:custGeom>
          <a:ln w="12700">
            <a:solidFill>
              <a:srgbClr val="087495"/>
            </a:solidFill>
          </a:ln>
        </p:spPr>
        <p:txBody>
          <a:bodyPr wrap="square" lIns="0" tIns="0" rIns="0" bIns="0" rtlCol="0"/>
          <a:lstStyle/>
          <a:p>
            <a:endParaRPr/>
          </a:p>
        </p:txBody>
      </p:sp>
      <p:pic>
        <p:nvPicPr>
          <p:cNvPr id="22" name="bg object 22"/>
          <p:cNvPicPr/>
          <p:nvPr/>
        </p:nvPicPr>
        <p:blipFill>
          <a:blip r:embed="rId5" cstate="print"/>
          <a:stretch>
            <a:fillRect/>
          </a:stretch>
        </p:blipFill>
        <p:spPr>
          <a:xfrm>
            <a:off x="4381500" y="190500"/>
            <a:ext cx="2476500" cy="558800"/>
          </a:xfrm>
          <a:prstGeom prst="rect">
            <a:avLst/>
          </a:prstGeom>
        </p:spPr>
      </p:pic>
      <p:sp>
        <p:nvSpPr>
          <p:cNvPr id="2" name="Holder 2"/>
          <p:cNvSpPr>
            <a:spLocks noGrp="1"/>
          </p:cNvSpPr>
          <p:nvPr>
            <p:ph type="title"/>
          </p:nvPr>
        </p:nvSpPr>
        <p:spPr/>
        <p:txBody>
          <a:bodyPr lIns="0" tIns="0" rIns="0" bIns="0"/>
          <a:lstStyle>
            <a:lvl1pPr>
              <a:defRPr sz="4000" b="1" i="0">
                <a:solidFill>
                  <a:srgbClr val="595959"/>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000" b="0" i="0">
                <a:solidFill>
                  <a:srgbClr val="595959"/>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1/29/2023</a:t>
            </a:fld>
            <a:endParaRPr lang="en-US"/>
          </a:p>
        </p:txBody>
      </p:sp>
      <p:sp>
        <p:nvSpPr>
          <p:cNvPr id="6" name="Holder 6"/>
          <p:cNvSpPr>
            <a:spLocks noGrp="1"/>
          </p:cNvSpPr>
          <p:nvPr>
            <p:ph type="sldNum" sz="quarter" idx="7"/>
          </p:nvPr>
        </p:nvSpPr>
        <p:spPr/>
        <p:txBody>
          <a:bodyPr lIns="0" tIns="0" rIns="0" bIns="0"/>
          <a:lstStyle>
            <a:lvl1pPr>
              <a:defRPr sz="1200" b="0" i="0">
                <a:solidFill>
                  <a:srgbClr val="595959"/>
                </a:solidFill>
                <a:latin typeface="Times New Roman"/>
                <a:cs typeface="Times New Roman"/>
              </a:defRPr>
            </a:lvl1pPr>
          </a:lstStyle>
          <a:p>
            <a:pPr marL="38100">
              <a:lnSpc>
                <a:spcPct val="100000"/>
              </a:lnSpc>
              <a:spcBef>
                <a:spcPts val="15"/>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595959"/>
                </a:solidFill>
                <a:latin typeface="Times New Roman"/>
                <a:cs typeface="Times New Roman"/>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1/29/2023</a:t>
            </a:fld>
            <a:endParaRPr lang="en-US"/>
          </a:p>
        </p:txBody>
      </p:sp>
      <p:sp>
        <p:nvSpPr>
          <p:cNvPr id="7" name="Holder 7"/>
          <p:cNvSpPr>
            <a:spLocks noGrp="1"/>
          </p:cNvSpPr>
          <p:nvPr>
            <p:ph type="sldNum" sz="quarter" idx="7"/>
          </p:nvPr>
        </p:nvSpPr>
        <p:spPr/>
        <p:txBody>
          <a:bodyPr lIns="0" tIns="0" rIns="0" bIns="0"/>
          <a:lstStyle>
            <a:lvl1pPr>
              <a:defRPr sz="1200" b="0" i="0">
                <a:solidFill>
                  <a:srgbClr val="595959"/>
                </a:solidFill>
                <a:latin typeface="Times New Roman"/>
                <a:cs typeface="Times New Roman"/>
              </a:defRPr>
            </a:lvl1pPr>
          </a:lstStyle>
          <a:p>
            <a:pPr marL="38100">
              <a:lnSpc>
                <a:spcPct val="100000"/>
              </a:lnSpc>
              <a:spcBef>
                <a:spcPts val="15"/>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912600" y="0"/>
            <a:ext cx="279400" cy="6858000"/>
          </a:xfrm>
          <a:custGeom>
            <a:avLst/>
            <a:gdLst/>
            <a:ahLst/>
            <a:cxnLst/>
            <a:rect l="l" t="t" r="r" b="b"/>
            <a:pathLst>
              <a:path w="279400" h="6858000">
                <a:moveTo>
                  <a:pt x="279400" y="0"/>
                </a:moveTo>
                <a:lnTo>
                  <a:pt x="0" y="0"/>
                </a:lnTo>
                <a:lnTo>
                  <a:pt x="0" y="6858000"/>
                </a:lnTo>
                <a:lnTo>
                  <a:pt x="279400" y="6858000"/>
                </a:lnTo>
                <a:lnTo>
                  <a:pt x="279400" y="0"/>
                </a:lnTo>
                <a:close/>
              </a:path>
            </a:pathLst>
          </a:custGeom>
          <a:solidFill>
            <a:srgbClr val="00B0F0"/>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1198214" y="218701"/>
            <a:ext cx="1338733" cy="553529"/>
          </a:xfrm>
          <a:prstGeom prst="rect">
            <a:avLst/>
          </a:prstGeom>
        </p:spPr>
      </p:pic>
      <p:sp>
        <p:nvSpPr>
          <p:cNvPr id="18" name="bg object 18"/>
          <p:cNvSpPr/>
          <p:nvPr/>
        </p:nvSpPr>
        <p:spPr>
          <a:xfrm>
            <a:off x="1567159" y="308444"/>
            <a:ext cx="970280" cy="461009"/>
          </a:xfrm>
          <a:custGeom>
            <a:avLst/>
            <a:gdLst/>
            <a:ahLst/>
            <a:cxnLst/>
            <a:rect l="l" t="t" r="r" b="b"/>
            <a:pathLst>
              <a:path w="970280" h="461009">
                <a:moveTo>
                  <a:pt x="479573" y="78693"/>
                </a:moveTo>
                <a:lnTo>
                  <a:pt x="470197" y="78693"/>
                </a:lnTo>
                <a:lnTo>
                  <a:pt x="464393" y="81539"/>
                </a:lnTo>
                <a:lnTo>
                  <a:pt x="458812" y="133276"/>
                </a:lnTo>
                <a:lnTo>
                  <a:pt x="458812" y="165757"/>
                </a:lnTo>
                <a:lnTo>
                  <a:pt x="498326" y="165757"/>
                </a:lnTo>
                <a:lnTo>
                  <a:pt x="498326" y="133276"/>
                </a:lnTo>
                <a:lnTo>
                  <a:pt x="494642" y="88739"/>
                </a:lnTo>
                <a:lnTo>
                  <a:pt x="487163" y="78693"/>
                </a:lnTo>
                <a:lnTo>
                  <a:pt x="479573" y="78693"/>
                </a:lnTo>
                <a:close/>
              </a:path>
              <a:path w="970280" h="461009">
                <a:moveTo>
                  <a:pt x="813072" y="0"/>
                </a:moveTo>
                <a:lnTo>
                  <a:pt x="853967" y="2804"/>
                </a:lnTo>
                <a:lnTo>
                  <a:pt x="902837" y="17276"/>
                </a:lnTo>
                <a:lnTo>
                  <a:pt x="935799" y="40853"/>
                </a:lnTo>
                <a:lnTo>
                  <a:pt x="955891" y="75009"/>
                </a:lnTo>
                <a:lnTo>
                  <a:pt x="959407" y="124234"/>
                </a:lnTo>
                <a:lnTo>
                  <a:pt x="959407" y="150019"/>
                </a:lnTo>
                <a:lnTo>
                  <a:pt x="839526" y="150019"/>
                </a:lnTo>
                <a:lnTo>
                  <a:pt x="839526" y="125909"/>
                </a:lnTo>
                <a:lnTo>
                  <a:pt x="839306" y="111917"/>
                </a:lnTo>
                <a:lnTo>
                  <a:pt x="827806" y="78693"/>
                </a:lnTo>
                <a:lnTo>
                  <a:pt x="818430" y="78693"/>
                </a:lnTo>
                <a:lnTo>
                  <a:pt x="810840" y="78693"/>
                </a:lnTo>
                <a:lnTo>
                  <a:pt x="805147" y="81204"/>
                </a:lnTo>
                <a:lnTo>
                  <a:pt x="801352" y="86227"/>
                </a:lnTo>
                <a:lnTo>
                  <a:pt x="797557" y="91250"/>
                </a:lnTo>
                <a:lnTo>
                  <a:pt x="795659" y="98785"/>
                </a:lnTo>
                <a:lnTo>
                  <a:pt x="795659" y="108831"/>
                </a:lnTo>
                <a:lnTo>
                  <a:pt x="804198" y="148805"/>
                </a:lnTo>
                <a:lnTo>
                  <a:pt x="837308" y="173710"/>
                </a:lnTo>
                <a:lnTo>
                  <a:pt x="874017" y="192881"/>
                </a:lnTo>
                <a:lnTo>
                  <a:pt x="900953" y="207071"/>
                </a:lnTo>
                <a:lnTo>
                  <a:pt x="939630" y="234195"/>
                </a:lnTo>
                <a:lnTo>
                  <a:pt x="965184" y="278355"/>
                </a:lnTo>
                <a:lnTo>
                  <a:pt x="969788" y="321134"/>
                </a:lnTo>
                <a:lnTo>
                  <a:pt x="968909" y="346594"/>
                </a:lnTo>
                <a:lnTo>
                  <a:pt x="961877" y="387531"/>
                </a:lnTo>
                <a:lnTo>
                  <a:pt x="936930" y="427453"/>
                </a:lnTo>
                <a:lnTo>
                  <a:pt x="891336" y="452055"/>
                </a:lnTo>
                <a:lnTo>
                  <a:pt x="851571" y="459506"/>
                </a:lnTo>
                <a:lnTo>
                  <a:pt x="829145" y="460437"/>
                </a:lnTo>
                <a:lnTo>
                  <a:pt x="804292" y="459432"/>
                </a:lnTo>
                <a:lnTo>
                  <a:pt x="760174" y="451396"/>
                </a:lnTo>
                <a:lnTo>
                  <a:pt x="724009" y="435615"/>
                </a:lnTo>
                <a:lnTo>
                  <a:pt x="690512" y="400831"/>
                </a:lnTo>
                <a:lnTo>
                  <a:pt x="677641" y="343821"/>
                </a:lnTo>
                <a:lnTo>
                  <a:pt x="676783" y="317785"/>
                </a:lnTo>
                <a:lnTo>
                  <a:pt x="676783" y="296354"/>
                </a:lnTo>
                <a:lnTo>
                  <a:pt x="796664" y="296354"/>
                </a:lnTo>
                <a:lnTo>
                  <a:pt x="796664" y="324483"/>
                </a:lnTo>
                <a:lnTo>
                  <a:pt x="796947" y="340828"/>
                </a:lnTo>
                <a:lnTo>
                  <a:pt x="810170" y="381744"/>
                </a:lnTo>
                <a:lnTo>
                  <a:pt x="819100" y="381744"/>
                </a:lnTo>
                <a:lnTo>
                  <a:pt x="828699" y="381744"/>
                </a:lnTo>
                <a:lnTo>
                  <a:pt x="844884" y="344239"/>
                </a:lnTo>
                <a:lnTo>
                  <a:pt x="844424" y="329819"/>
                </a:lnTo>
                <a:lnTo>
                  <a:pt x="813993" y="288485"/>
                </a:lnTo>
                <a:lnTo>
                  <a:pt x="758824" y="256840"/>
                </a:lnTo>
                <a:lnTo>
                  <a:pt x="731931" y="240484"/>
                </a:lnTo>
                <a:lnTo>
                  <a:pt x="695598" y="210095"/>
                </a:lnTo>
                <a:lnTo>
                  <a:pt x="676364" y="166218"/>
                </a:lnTo>
                <a:lnTo>
                  <a:pt x="673099" y="131266"/>
                </a:lnTo>
                <a:lnTo>
                  <a:pt x="673978" y="106392"/>
                </a:lnTo>
                <a:lnTo>
                  <a:pt x="681010" y="67130"/>
                </a:lnTo>
                <a:lnTo>
                  <a:pt x="706125" y="30347"/>
                </a:lnTo>
                <a:lnTo>
                  <a:pt x="752388" y="7722"/>
                </a:lnTo>
                <a:lnTo>
                  <a:pt x="791484" y="858"/>
                </a:lnTo>
                <a:lnTo>
                  <a:pt x="813072" y="0"/>
                </a:lnTo>
                <a:close/>
              </a:path>
              <a:path w="970280" h="461009">
                <a:moveTo>
                  <a:pt x="473211" y="0"/>
                </a:moveTo>
                <a:lnTo>
                  <a:pt x="525156" y="5399"/>
                </a:lnTo>
                <a:lnTo>
                  <a:pt x="567140" y="21598"/>
                </a:lnTo>
                <a:lnTo>
                  <a:pt x="598617" y="46713"/>
                </a:lnTo>
                <a:lnTo>
                  <a:pt x="625563" y="98502"/>
                </a:lnTo>
                <a:lnTo>
                  <a:pt x="633014" y="148648"/>
                </a:lnTo>
                <a:lnTo>
                  <a:pt x="633945" y="179152"/>
                </a:lnTo>
                <a:lnTo>
                  <a:pt x="633945" y="238088"/>
                </a:lnTo>
                <a:lnTo>
                  <a:pt x="458812" y="238088"/>
                </a:lnTo>
                <a:lnTo>
                  <a:pt x="458812" y="334194"/>
                </a:lnTo>
                <a:lnTo>
                  <a:pt x="463165" y="373038"/>
                </a:lnTo>
                <a:lnTo>
                  <a:pt x="471648" y="381744"/>
                </a:lnTo>
                <a:lnTo>
                  <a:pt x="479908" y="381744"/>
                </a:lnTo>
                <a:lnTo>
                  <a:pt x="490177" y="381744"/>
                </a:lnTo>
                <a:lnTo>
                  <a:pt x="505368" y="340713"/>
                </a:lnTo>
                <a:lnTo>
                  <a:pt x="505693" y="325487"/>
                </a:lnTo>
                <a:lnTo>
                  <a:pt x="505693" y="266886"/>
                </a:lnTo>
                <a:lnTo>
                  <a:pt x="633945" y="266886"/>
                </a:lnTo>
                <a:lnTo>
                  <a:pt x="633945" y="299703"/>
                </a:lnTo>
                <a:lnTo>
                  <a:pt x="633621" y="319104"/>
                </a:lnTo>
                <a:lnTo>
                  <a:pt x="628755" y="362992"/>
                </a:lnTo>
                <a:lnTo>
                  <a:pt x="613152" y="397838"/>
                </a:lnTo>
                <a:lnTo>
                  <a:pt x="582837" y="432183"/>
                </a:lnTo>
                <a:lnTo>
                  <a:pt x="540508" y="453373"/>
                </a:lnTo>
                <a:lnTo>
                  <a:pt x="482587" y="460437"/>
                </a:lnTo>
                <a:lnTo>
                  <a:pt x="461784" y="459663"/>
                </a:lnTo>
                <a:lnTo>
                  <a:pt x="423944" y="453468"/>
                </a:lnTo>
                <a:lnTo>
                  <a:pt x="377733" y="433355"/>
                </a:lnTo>
                <a:lnTo>
                  <a:pt x="347417" y="402987"/>
                </a:lnTo>
                <a:lnTo>
                  <a:pt x="330559" y="366508"/>
                </a:lnTo>
                <a:lnTo>
                  <a:pt x="323967" y="314301"/>
                </a:lnTo>
                <a:lnTo>
                  <a:pt x="323527" y="290996"/>
                </a:lnTo>
                <a:lnTo>
                  <a:pt x="323527" y="161404"/>
                </a:lnTo>
                <a:lnTo>
                  <a:pt x="327462" y="109291"/>
                </a:lnTo>
                <a:lnTo>
                  <a:pt x="339266" y="69484"/>
                </a:lnTo>
                <a:lnTo>
                  <a:pt x="374175" y="27856"/>
                </a:lnTo>
                <a:lnTo>
                  <a:pt x="409419" y="10077"/>
                </a:lnTo>
                <a:lnTo>
                  <a:pt x="450608" y="1119"/>
                </a:lnTo>
                <a:lnTo>
                  <a:pt x="473211" y="0"/>
                </a:lnTo>
                <a:close/>
              </a:path>
              <a:path w="970280" h="461009">
                <a:moveTo>
                  <a:pt x="139972" y="0"/>
                </a:moveTo>
                <a:lnTo>
                  <a:pt x="180868" y="2804"/>
                </a:lnTo>
                <a:lnTo>
                  <a:pt x="229737" y="17276"/>
                </a:lnTo>
                <a:lnTo>
                  <a:pt x="262700" y="40853"/>
                </a:lnTo>
                <a:lnTo>
                  <a:pt x="282791" y="75009"/>
                </a:lnTo>
                <a:lnTo>
                  <a:pt x="286308" y="124234"/>
                </a:lnTo>
                <a:lnTo>
                  <a:pt x="286308" y="150019"/>
                </a:lnTo>
                <a:lnTo>
                  <a:pt x="166426" y="150019"/>
                </a:lnTo>
                <a:lnTo>
                  <a:pt x="166426" y="125909"/>
                </a:lnTo>
                <a:lnTo>
                  <a:pt x="166207" y="111917"/>
                </a:lnTo>
                <a:lnTo>
                  <a:pt x="154706" y="78693"/>
                </a:lnTo>
                <a:lnTo>
                  <a:pt x="145330" y="78693"/>
                </a:lnTo>
                <a:lnTo>
                  <a:pt x="137740" y="78693"/>
                </a:lnTo>
                <a:lnTo>
                  <a:pt x="132047" y="81204"/>
                </a:lnTo>
                <a:lnTo>
                  <a:pt x="128252" y="86227"/>
                </a:lnTo>
                <a:lnTo>
                  <a:pt x="124457" y="91250"/>
                </a:lnTo>
                <a:lnTo>
                  <a:pt x="122559" y="98785"/>
                </a:lnTo>
                <a:lnTo>
                  <a:pt x="122559" y="108831"/>
                </a:lnTo>
                <a:lnTo>
                  <a:pt x="131098" y="148805"/>
                </a:lnTo>
                <a:lnTo>
                  <a:pt x="164208" y="173710"/>
                </a:lnTo>
                <a:lnTo>
                  <a:pt x="200917" y="192881"/>
                </a:lnTo>
                <a:lnTo>
                  <a:pt x="227853" y="207071"/>
                </a:lnTo>
                <a:lnTo>
                  <a:pt x="266530" y="234195"/>
                </a:lnTo>
                <a:lnTo>
                  <a:pt x="292084" y="278355"/>
                </a:lnTo>
                <a:lnTo>
                  <a:pt x="296688" y="321134"/>
                </a:lnTo>
                <a:lnTo>
                  <a:pt x="295809" y="346594"/>
                </a:lnTo>
                <a:lnTo>
                  <a:pt x="288777" y="387531"/>
                </a:lnTo>
                <a:lnTo>
                  <a:pt x="263830" y="427453"/>
                </a:lnTo>
                <a:lnTo>
                  <a:pt x="218236" y="452055"/>
                </a:lnTo>
                <a:lnTo>
                  <a:pt x="178471" y="459506"/>
                </a:lnTo>
                <a:lnTo>
                  <a:pt x="156046" y="460437"/>
                </a:lnTo>
                <a:lnTo>
                  <a:pt x="131193" y="459432"/>
                </a:lnTo>
                <a:lnTo>
                  <a:pt x="87074" y="451396"/>
                </a:lnTo>
                <a:lnTo>
                  <a:pt x="50909" y="435615"/>
                </a:lnTo>
                <a:lnTo>
                  <a:pt x="17412" y="400831"/>
                </a:lnTo>
                <a:lnTo>
                  <a:pt x="4541" y="343821"/>
                </a:lnTo>
                <a:lnTo>
                  <a:pt x="3683" y="317785"/>
                </a:lnTo>
                <a:lnTo>
                  <a:pt x="3683" y="296354"/>
                </a:lnTo>
                <a:lnTo>
                  <a:pt x="123564" y="296354"/>
                </a:lnTo>
                <a:lnTo>
                  <a:pt x="123564" y="324483"/>
                </a:lnTo>
                <a:lnTo>
                  <a:pt x="123847" y="340828"/>
                </a:lnTo>
                <a:lnTo>
                  <a:pt x="137070" y="381744"/>
                </a:lnTo>
                <a:lnTo>
                  <a:pt x="146000" y="381744"/>
                </a:lnTo>
                <a:lnTo>
                  <a:pt x="155599" y="381744"/>
                </a:lnTo>
                <a:lnTo>
                  <a:pt x="171784" y="344239"/>
                </a:lnTo>
                <a:lnTo>
                  <a:pt x="171324" y="329819"/>
                </a:lnTo>
                <a:lnTo>
                  <a:pt x="140893" y="288485"/>
                </a:lnTo>
                <a:lnTo>
                  <a:pt x="85724" y="256840"/>
                </a:lnTo>
                <a:lnTo>
                  <a:pt x="58831" y="240484"/>
                </a:lnTo>
                <a:lnTo>
                  <a:pt x="22498" y="210095"/>
                </a:lnTo>
                <a:lnTo>
                  <a:pt x="3264" y="166218"/>
                </a:lnTo>
                <a:lnTo>
                  <a:pt x="0" y="131266"/>
                </a:lnTo>
                <a:lnTo>
                  <a:pt x="879" y="106392"/>
                </a:lnTo>
                <a:lnTo>
                  <a:pt x="7911" y="67130"/>
                </a:lnTo>
                <a:lnTo>
                  <a:pt x="33025" y="30347"/>
                </a:lnTo>
                <a:lnTo>
                  <a:pt x="79289" y="7722"/>
                </a:lnTo>
                <a:lnTo>
                  <a:pt x="118384" y="858"/>
                </a:lnTo>
                <a:lnTo>
                  <a:pt x="139972" y="0"/>
                </a:lnTo>
                <a:close/>
              </a:path>
            </a:pathLst>
          </a:custGeom>
          <a:ln w="12700">
            <a:solidFill>
              <a:srgbClr val="087495"/>
            </a:solidFill>
          </a:ln>
        </p:spPr>
        <p:txBody>
          <a:bodyPr wrap="square" lIns="0" tIns="0" rIns="0" bIns="0" rtlCol="0"/>
          <a:lstStyle/>
          <a:p>
            <a:endParaRPr/>
          </a:p>
        </p:txBody>
      </p:sp>
      <p:pic>
        <p:nvPicPr>
          <p:cNvPr id="19" name="bg object 19"/>
          <p:cNvPicPr/>
          <p:nvPr/>
        </p:nvPicPr>
        <p:blipFill>
          <a:blip r:embed="rId3" cstate="print"/>
          <a:stretch>
            <a:fillRect/>
          </a:stretch>
        </p:blipFill>
        <p:spPr>
          <a:xfrm>
            <a:off x="1181100" y="203200"/>
            <a:ext cx="1371600" cy="584200"/>
          </a:xfrm>
          <a:prstGeom prst="rect">
            <a:avLst/>
          </a:prstGeom>
        </p:spPr>
      </p:pic>
      <p:pic>
        <p:nvPicPr>
          <p:cNvPr id="20" name="bg object 20"/>
          <p:cNvPicPr/>
          <p:nvPr/>
        </p:nvPicPr>
        <p:blipFill>
          <a:blip r:embed="rId4" cstate="print"/>
          <a:stretch>
            <a:fillRect/>
          </a:stretch>
        </p:blipFill>
        <p:spPr>
          <a:xfrm>
            <a:off x="2682105" y="218701"/>
            <a:ext cx="502592" cy="542143"/>
          </a:xfrm>
          <a:prstGeom prst="rect">
            <a:avLst/>
          </a:prstGeom>
        </p:spPr>
      </p:pic>
      <p:sp>
        <p:nvSpPr>
          <p:cNvPr id="21" name="bg object 21"/>
          <p:cNvSpPr/>
          <p:nvPr/>
        </p:nvSpPr>
        <p:spPr>
          <a:xfrm>
            <a:off x="2682104" y="218701"/>
            <a:ext cx="502920" cy="542290"/>
          </a:xfrm>
          <a:custGeom>
            <a:avLst/>
            <a:gdLst/>
            <a:ahLst/>
            <a:cxnLst/>
            <a:rect l="l" t="t" r="r" b="b"/>
            <a:pathLst>
              <a:path w="502919" h="542290">
                <a:moveTo>
                  <a:pt x="0" y="97780"/>
                </a:moveTo>
                <a:lnTo>
                  <a:pt x="139303" y="97780"/>
                </a:lnTo>
                <a:lnTo>
                  <a:pt x="139303" y="542144"/>
                </a:lnTo>
                <a:lnTo>
                  <a:pt x="0" y="542144"/>
                </a:lnTo>
                <a:lnTo>
                  <a:pt x="0" y="97780"/>
                </a:lnTo>
                <a:close/>
              </a:path>
              <a:path w="502919" h="542290">
                <a:moveTo>
                  <a:pt x="410840" y="89743"/>
                </a:moveTo>
                <a:lnTo>
                  <a:pt x="455921" y="98972"/>
                </a:lnTo>
                <a:lnTo>
                  <a:pt x="485933" y="124694"/>
                </a:lnTo>
                <a:lnTo>
                  <a:pt x="499013" y="162063"/>
                </a:lnTo>
                <a:lnTo>
                  <a:pt x="502195" y="203670"/>
                </a:lnTo>
                <a:lnTo>
                  <a:pt x="502593" y="230721"/>
                </a:lnTo>
                <a:lnTo>
                  <a:pt x="502593" y="542144"/>
                </a:lnTo>
                <a:lnTo>
                  <a:pt x="367308" y="542144"/>
                </a:lnTo>
                <a:lnTo>
                  <a:pt x="367308" y="234404"/>
                </a:lnTo>
                <a:lnTo>
                  <a:pt x="367119" y="213705"/>
                </a:lnTo>
                <a:lnTo>
                  <a:pt x="362285" y="171785"/>
                </a:lnTo>
                <a:lnTo>
                  <a:pt x="356704" y="168436"/>
                </a:lnTo>
                <a:lnTo>
                  <a:pt x="347551" y="168436"/>
                </a:lnTo>
                <a:lnTo>
                  <a:pt x="337952" y="168436"/>
                </a:lnTo>
                <a:lnTo>
                  <a:pt x="326015" y="219074"/>
                </a:lnTo>
                <a:lnTo>
                  <a:pt x="325785" y="241771"/>
                </a:lnTo>
                <a:lnTo>
                  <a:pt x="325785" y="542144"/>
                </a:lnTo>
                <a:lnTo>
                  <a:pt x="190500" y="542144"/>
                </a:lnTo>
                <a:lnTo>
                  <a:pt x="190500" y="97780"/>
                </a:lnTo>
                <a:lnTo>
                  <a:pt x="328129" y="97780"/>
                </a:lnTo>
                <a:lnTo>
                  <a:pt x="325785" y="138633"/>
                </a:lnTo>
                <a:lnTo>
                  <a:pt x="333560" y="127174"/>
                </a:lnTo>
                <a:lnTo>
                  <a:pt x="372822" y="96618"/>
                </a:lnTo>
                <a:lnTo>
                  <a:pt x="397351" y="90507"/>
                </a:lnTo>
                <a:lnTo>
                  <a:pt x="410840" y="89743"/>
                </a:lnTo>
                <a:close/>
              </a:path>
              <a:path w="502919" h="542290">
                <a:moveTo>
                  <a:pt x="0" y="0"/>
                </a:moveTo>
                <a:lnTo>
                  <a:pt x="139303" y="0"/>
                </a:lnTo>
                <a:lnTo>
                  <a:pt x="139303" y="70656"/>
                </a:lnTo>
                <a:lnTo>
                  <a:pt x="0" y="70656"/>
                </a:lnTo>
                <a:lnTo>
                  <a:pt x="0" y="0"/>
                </a:lnTo>
                <a:close/>
              </a:path>
            </a:pathLst>
          </a:custGeom>
          <a:ln w="12700">
            <a:solidFill>
              <a:srgbClr val="087495"/>
            </a:solidFill>
          </a:ln>
        </p:spPr>
        <p:txBody>
          <a:bodyPr wrap="square" lIns="0" tIns="0" rIns="0" bIns="0" rtlCol="0"/>
          <a:lstStyle/>
          <a:p>
            <a:endParaRPr/>
          </a:p>
        </p:txBody>
      </p:sp>
      <p:pic>
        <p:nvPicPr>
          <p:cNvPr id="22" name="bg object 22"/>
          <p:cNvPicPr/>
          <p:nvPr/>
        </p:nvPicPr>
        <p:blipFill>
          <a:blip r:embed="rId5" cstate="print"/>
          <a:stretch>
            <a:fillRect/>
          </a:stretch>
        </p:blipFill>
        <p:spPr>
          <a:xfrm>
            <a:off x="2667000" y="203200"/>
            <a:ext cx="533400" cy="571500"/>
          </a:xfrm>
          <a:prstGeom prst="rect">
            <a:avLst/>
          </a:prstGeom>
        </p:spPr>
      </p:pic>
      <p:pic>
        <p:nvPicPr>
          <p:cNvPr id="23" name="bg object 23"/>
          <p:cNvPicPr/>
          <p:nvPr/>
        </p:nvPicPr>
        <p:blipFill>
          <a:blip r:embed="rId6" cstate="print"/>
          <a:stretch>
            <a:fillRect/>
          </a:stretch>
        </p:blipFill>
        <p:spPr>
          <a:xfrm>
            <a:off x="3359223" y="218701"/>
            <a:ext cx="4200215" cy="618827"/>
          </a:xfrm>
          <a:prstGeom prst="rect">
            <a:avLst/>
          </a:prstGeom>
        </p:spPr>
      </p:pic>
      <p:sp>
        <p:nvSpPr>
          <p:cNvPr id="24" name="bg object 24"/>
          <p:cNvSpPr/>
          <p:nvPr/>
        </p:nvSpPr>
        <p:spPr>
          <a:xfrm>
            <a:off x="3359223" y="218701"/>
            <a:ext cx="4200525" cy="619125"/>
          </a:xfrm>
          <a:custGeom>
            <a:avLst/>
            <a:gdLst/>
            <a:ahLst/>
            <a:cxnLst/>
            <a:rect l="l" t="t" r="r" b="b"/>
            <a:pathLst>
              <a:path w="4200525" h="619125">
                <a:moveTo>
                  <a:pt x="4098081" y="431639"/>
                </a:moveTo>
                <a:lnTo>
                  <a:pt x="4200215" y="431639"/>
                </a:lnTo>
                <a:lnTo>
                  <a:pt x="4200215" y="542144"/>
                </a:lnTo>
                <a:lnTo>
                  <a:pt x="4098081" y="542144"/>
                </a:lnTo>
                <a:lnTo>
                  <a:pt x="4098081" y="431639"/>
                </a:lnTo>
                <a:close/>
              </a:path>
              <a:path w="4200525" h="619125">
                <a:moveTo>
                  <a:pt x="140977" y="297693"/>
                </a:moveTo>
                <a:lnTo>
                  <a:pt x="140977" y="449386"/>
                </a:lnTo>
                <a:lnTo>
                  <a:pt x="154528" y="448424"/>
                </a:lnTo>
                <a:lnTo>
                  <a:pt x="185136" y="425527"/>
                </a:lnTo>
                <a:lnTo>
                  <a:pt x="187188" y="398822"/>
                </a:lnTo>
                <a:lnTo>
                  <a:pt x="187188" y="348258"/>
                </a:lnTo>
                <a:lnTo>
                  <a:pt x="179821" y="306065"/>
                </a:lnTo>
                <a:lnTo>
                  <a:pt x="140977" y="297693"/>
                </a:lnTo>
                <a:close/>
              </a:path>
              <a:path w="4200525" h="619125">
                <a:moveTo>
                  <a:pt x="4098081" y="189198"/>
                </a:moveTo>
                <a:lnTo>
                  <a:pt x="4200215" y="189198"/>
                </a:lnTo>
                <a:lnTo>
                  <a:pt x="4200215" y="299368"/>
                </a:lnTo>
                <a:lnTo>
                  <a:pt x="4098081" y="299368"/>
                </a:lnTo>
                <a:lnTo>
                  <a:pt x="4098081" y="189198"/>
                </a:lnTo>
                <a:close/>
              </a:path>
              <a:path w="4200525" h="619125">
                <a:moveTo>
                  <a:pt x="3590379" y="168436"/>
                </a:moveTo>
                <a:lnTo>
                  <a:pt x="3582565" y="168436"/>
                </a:lnTo>
                <a:lnTo>
                  <a:pt x="3577040" y="171617"/>
                </a:lnTo>
                <a:lnTo>
                  <a:pt x="3568947" y="215652"/>
                </a:lnTo>
                <a:lnTo>
                  <a:pt x="3568947" y="365001"/>
                </a:lnTo>
                <a:lnTo>
                  <a:pt x="3572631" y="403678"/>
                </a:lnTo>
                <a:lnTo>
                  <a:pt x="3580221" y="412551"/>
                </a:lnTo>
                <a:lnTo>
                  <a:pt x="3588035" y="412551"/>
                </a:lnTo>
                <a:lnTo>
                  <a:pt x="3596965" y="412551"/>
                </a:lnTo>
                <a:lnTo>
                  <a:pt x="3609214" y="370505"/>
                </a:lnTo>
                <a:lnTo>
                  <a:pt x="3609466" y="353281"/>
                </a:lnTo>
                <a:lnTo>
                  <a:pt x="3609466" y="215652"/>
                </a:lnTo>
                <a:lnTo>
                  <a:pt x="3605950" y="176808"/>
                </a:lnTo>
                <a:lnTo>
                  <a:pt x="3598415" y="168436"/>
                </a:lnTo>
                <a:lnTo>
                  <a:pt x="3590379" y="168436"/>
                </a:lnTo>
                <a:close/>
              </a:path>
              <a:path w="4200525" h="619125">
                <a:moveTo>
                  <a:pt x="3233439" y="168436"/>
                </a:moveTo>
                <a:lnTo>
                  <a:pt x="3225403" y="168436"/>
                </a:lnTo>
                <a:lnTo>
                  <a:pt x="3220045" y="171394"/>
                </a:lnTo>
                <a:lnTo>
                  <a:pt x="3213347" y="220340"/>
                </a:lnTo>
                <a:lnTo>
                  <a:pt x="3213347" y="420923"/>
                </a:lnTo>
                <a:lnTo>
                  <a:pt x="3217366" y="461944"/>
                </a:lnTo>
                <a:lnTo>
                  <a:pt x="3225291" y="471487"/>
                </a:lnTo>
                <a:lnTo>
                  <a:pt x="3233105" y="471487"/>
                </a:lnTo>
                <a:lnTo>
                  <a:pt x="3241141" y="471487"/>
                </a:lnTo>
                <a:lnTo>
                  <a:pt x="3252861" y="425276"/>
                </a:lnTo>
                <a:lnTo>
                  <a:pt x="3252861" y="220340"/>
                </a:lnTo>
                <a:lnTo>
                  <a:pt x="3249178" y="177310"/>
                </a:lnTo>
                <a:lnTo>
                  <a:pt x="3241476" y="168436"/>
                </a:lnTo>
                <a:lnTo>
                  <a:pt x="3233439" y="168436"/>
                </a:lnTo>
                <a:close/>
              </a:path>
              <a:path w="4200525" h="619125">
                <a:moveTo>
                  <a:pt x="2687339" y="168436"/>
                </a:moveTo>
                <a:lnTo>
                  <a:pt x="2679303" y="168436"/>
                </a:lnTo>
                <a:lnTo>
                  <a:pt x="2673945" y="171394"/>
                </a:lnTo>
                <a:lnTo>
                  <a:pt x="2667247" y="220340"/>
                </a:lnTo>
                <a:lnTo>
                  <a:pt x="2667247" y="420923"/>
                </a:lnTo>
                <a:lnTo>
                  <a:pt x="2671266" y="461944"/>
                </a:lnTo>
                <a:lnTo>
                  <a:pt x="2679191" y="471487"/>
                </a:lnTo>
                <a:lnTo>
                  <a:pt x="2687005" y="471487"/>
                </a:lnTo>
                <a:lnTo>
                  <a:pt x="2695041" y="471487"/>
                </a:lnTo>
                <a:lnTo>
                  <a:pt x="2706761" y="425276"/>
                </a:lnTo>
                <a:lnTo>
                  <a:pt x="2706761" y="220340"/>
                </a:lnTo>
                <a:lnTo>
                  <a:pt x="2703078" y="177310"/>
                </a:lnTo>
                <a:lnTo>
                  <a:pt x="2695376" y="168436"/>
                </a:lnTo>
                <a:lnTo>
                  <a:pt x="2687339" y="168436"/>
                </a:lnTo>
                <a:close/>
              </a:path>
              <a:path w="4200525" h="619125">
                <a:moveTo>
                  <a:pt x="1278309" y="168436"/>
                </a:moveTo>
                <a:lnTo>
                  <a:pt x="1268933" y="168436"/>
                </a:lnTo>
                <a:lnTo>
                  <a:pt x="1263129" y="171282"/>
                </a:lnTo>
                <a:lnTo>
                  <a:pt x="1257548" y="223019"/>
                </a:lnTo>
                <a:lnTo>
                  <a:pt x="1257548" y="255501"/>
                </a:lnTo>
                <a:lnTo>
                  <a:pt x="1297061" y="255501"/>
                </a:lnTo>
                <a:lnTo>
                  <a:pt x="1297061" y="223019"/>
                </a:lnTo>
                <a:lnTo>
                  <a:pt x="1293378" y="178482"/>
                </a:lnTo>
                <a:lnTo>
                  <a:pt x="1285899" y="168436"/>
                </a:lnTo>
                <a:lnTo>
                  <a:pt x="1278309" y="168436"/>
                </a:lnTo>
                <a:close/>
              </a:path>
              <a:path w="4200525" h="619125">
                <a:moveTo>
                  <a:pt x="718839" y="168436"/>
                </a:moveTo>
                <a:lnTo>
                  <a:pt x="710803" y="168436"/>
                </a:lnTo>
                <a:lnTo>
                  <a:pt x="705445" y="171394"/>
                </a:lnTo>
                <a:lnTo>
                  <a:pt x="698748" y="220340"/>
                </a:lnTo>
                <a:lnTo>
                  <a:pt x="698748" y="420923"/>
                </a:lnTo>
                <a:lnTo>
                  <a:pt x="702766" y="461944"/>
                </a:lnTo>
                <a:lnTo>
                  <a:pt x="710691" y="471487"/>
                </a:lnTo>
                <a:lnTo>
                  <a:pt x="718505" y="471487"/>
                </a:lnTo>
                <a:lnTo>
                  <a:pt x="726541" y="471487"/>
                </a:lnTo>
                <a:lnTo>
                  <a:pt x="738261" y="425276"/>
                </a:lnTo>
                <a:lnTo>
                  <a:pt x="738261" y="220340"/>
                </a:lnTo>
                <a:lnTo>
                  <a:pt x="734578" y="177310"/>
                </a:lnTo>
                <a:lnTo>
                  <a:pt x="726876" y="168436"/>
                </a:lnTo>
                <a:lnTo>
                  <a:pt x="718839" y="168436"/>
                </a:lnTo>
                <a:close/>
              </a:path>
              <a:path w="4200525" h="619125">
                <a:moveTo>
                  <a:pt x="3765153" y="97780"/>
                </a:moveTo>
                <a:lnTo>
                  <a:pt x="3888047" y="97780"/>
                </a:lnTo>
                <a:lnTo>
                  <a:pt x="3932249" y="397483"/>
                </a:lnTo>
                <a:lnTo>
                  <a:pt x="3953681" y="97780"/>
                </a:lnTo>
                <a:lnTo>
                  <a:pt x="4076575" y="97780"/>
                </a:lnTo>
                <a:lnTo>
                  <a:pt x="4037731" y="419249"/>
                </a:lnTo>
                <a:lnTo>
                  <a:pt x="4029401" y="483459"/>
                </a:lnTo>
                <a:lnTo>
                  <a:pt x="4022495" y="523391"/>
                </a:lnTo>
                <a:lnTo>
                  <a:pt x="4008588" y="559619"/>
                </a:lnTo>
                <a:lnTo>
                  <a:pt x="3973992" y="591023"/>
                </a:lnTo>
                <a:lnTo>
                  <a:pt x="3928607" y="602293"/>
                </a:lnTo>
                <a:lnTo>
                  <a:pt x="3880011" y="604428"/>
                </a:lnTo>
                <a:lnTo>
                  <a:pt x="3797969" y="604428"/>
                </a:lnTo>
                <a:lnTo>
                  <a:pt x="3797969" y="533437"/>
                </a:lnTo>
                <a:lnTo>
                  <a:pt x="3812305" y="533238"/>
                </a:lnTo>
                <a:lnTo>
                  <a:pt x="3823837" y="532642"/>
                </a:lnTo>
                <a:lnTo>
                  <a:pt x="3832565" y="531648"/>
                </a:lnTo>
                <a:lnTo>
                  <a:pt x="3838488" y="530256"/>
                </a:lnTo>
                <a:lnTo>
                  <a:pt x="3844515" y="528135"/>
                </a:lnTo>
                <a:lnTo>
                  <a:pt x="3847529" y="523391"/>
                </a:lnTo>
                <a:lnTo>
                  <a:pt x="3847529" y="516024"/>
                </a:lnTo>
                <a:lnTo>
                  <a:pt x="3847005" y="511106"/>
                </a:lnTo>
                <a:lnTo>
                  <a:pt x="3845436" y="501709"/>
                </a:lnTo>
                <a:lnTo>
                  <a:pt x="3842820" y="487833"/>
                </a:lnTo>
                <a:lnTo>
                  <a:pt x="3839157" y="469478"/>
                </a:lnTo>
                <a:lnTo>
                  <a:pt x="3765153" y="97780"/>
                </a:lnTo>
                <a:close/>
              </a:path>
              <a:path w="4200525" h="619125">
                <a:moveTo>
                  <a:pt x="376981" y="97780"/>
                </a:moveTo>
                <a:lnTo>
                  <a:pt x="516285" y="97780"/>
                </a:lnTo>
                <a:lnTo>
                  <a:pt x="516285" y="542144"/>
                </a:lnTo>
                <a:lnTo>
                  <a:pt x="376981" y="542144"/>
                </a:lnTo>
                <a:lnTo>
                  <a:pt x="376981" y="97780"/>
                </a:lnTo>
                <a:close/>
              </a:path>
              <a:path w="4200525" h="619125">
                <a:moveTo>
                  <a:pt x="140977" y="92757"/>
                </a:moveTo>
                <a:lnTo>
                  <a:pt x="140977" y="213308"/>
                </a:lnTo>
                <a:lnTo>
                  <a:pt x="147005" y="213085"/>
                </a:lnTo>
                <a:lnTo>
                  <a:pt x="151693" y="212973"/>
                </a:lnTo>
                <a:lnTo>
                  <a:pt x="155041" y="212973"/>
                </a:lnTo>
                <a:lnTo>
                  <a:pt x="164480" y="212335"/>
                </a:lnTo>
                <a:lnTo>
                  <a:pt x="186832" y="166061"/>
                </a:lnTo>
                <a:lnTo>
                  <a:pt x="187188" y="144326"/>
                </a:lnTo>
                <a:lnTo>
                  <a:pt x="186894" y="132553"/>
                </a:lnTo>
                <a:lnTo>
                  <a:pt x="170277" y="95770"/>
                </a:lnTo>
                <a:lnTo>
                  <a:pt x="150970" y="93071"/>
                </a:lnTo>
                <a:lnTo>
                  <a:pt x="140977" y="92757"/>
                </a:lnTo>
                <a:close/>
              </a:path>
              <a:path w="4200525" h="619125">
                <a:moveTo>
                  <a:pt x="3525751" y="89743"/>
                </a:moveTo>
                <a:lnTo>
                  <a:pt x="3572129" y="100124"/>
                </a:lnTo>
                <a:lnTo>
                  <a:pt x="3609466" y="131266"/>
                </a:lnTo>
                <a:lnTo>
                  <a:pt x="3619177" y="97780"/>
                </a:lnTo>
                <a:lnTo>
                  <a:pt x="3745086" y="97780"/>
                </a:lnTo>
                <a:lnTo>
                  <a:pt x="3745086" y="440010"/>
                </a:lnTo>
                <a:lnTo>
                  <a:pt x="3744290" y="497063"/>
                </a:lnTo>
                <a:lnTo>
                  <a:pt x="3739299" y="539862"/>
                </a:lnTo>
                <a:lnTo>
                  <a:pt x="3719301" y="572449"/>
                </a:lnTo>
                <a:lnTo>
                  <a:pt x="3681598" y="600326"/>
                </a:lnTo>
                <a:lnTo>
                  <a:pt x="3626083" y="615855"/>
                </a:lnTo>
                <a:lnTo>
                  <a:pt x="3577989" y="618827"/>
                </a:lnTo>
                <a:lnTo>
                  <a:pt x="3547265" y="617456"/>
                </a:lnTo>
                <a:lnTo>
                  <a:pt x="3495361" y="606490"/>
                </a:lnTo>
                <a:lnTo>
                  <a:pt x="3456956" y="583279"/>
                </a:lnTo>
                <a:lnTo>
                  <a:pt x="3436697" y="540166"/>
                </a:lnTo>
                <a:lnTo>
                  <a:pt x="3433663" y="510666"/>
                </a:lnTo>
                <a:lnTo>
                  <a:pt x="3564929" y="510666"/>
                </a:lnTo>
                <a:lnTo>
                  <a:pt x="3566268" y="523559"/>
                </a:lnTo>
                <a:lnTo>
                  <a:pt x="3570287" y="532767"/>
                </a:lnTo>
                <a:lnTo>
                  <a:pt x="3576984" y="538293"/>
                </a:lnTo>
                <a:lnTo>
                  <a:pt x="3586361" y="540134"/>
                </a:lnTo>
                <a:lnTo>
                  <a:pt x="3596629" y="540134"/>
                </a:lnTo>
                <a:lnTo>
                  <a:pt x="3611810" y="493254"/>
                </a:lnTo>
                <a:lnTo>
                  <a:pt x="3611810" y="459767"/>
                </a:lnTo>
                <a:lnTo>
                  <a:pt x="3602988" y="467155"/>
                </a:lnTo>
                <a:lnTo>
                  <a:pt x="3593936" y="473580"/>
                </a:lnTo>
                <a:lnTo>
                  <a:pt x="3555427" y="489570"/>
                </a:lnTo>
                <a:lnTo>
                  <a:pt x="3534791" y="491579"/>
                </a:lnTo>
                <a:lnTo>
                  <a:pt x="3517346" y="490658"/>
                </a:lnTo>
                <a:lnTo>
                  <a:pt x="3474683" y="476845"/>
                </a:lnTo>
                <a:lnTo>
                  <a:pt x="3447653" y="449564"/>
                </a:lnTo>
                <a:lnTo>
                  <a:pt x="3435839" y="409161"/>
                </a:lnTo>
                <a:lnTo>
                  <a:pt x="3433663" y="370024"/>
                </a:lnTo>
                <a:lnTo>
                  <a:pt x="3433663" y="208620"/>
                </a:lnTo>
                <a:lnTo>
                  <a:pt x="3439355" y="154204"/>
                </a:lnTo>
                <a:lnTo>
                  <a:pt x="3456433" y="117537"/>
                </a:lnTo>
                <a:lnTo>
                  <a:pt x="3503963" y="91480"/>
                </a:lnTo>
                <a:lnTo>
                  <a:pt x="3525751" y="89743"/>
                </a:lnTo>
                <a:close/>
              </a:path>
              <a:path w="4200525" h="619125">
                <a:moveTo>
                  <a:pt x="3228751" y="89743"/>
                </a:moveTo>
                <a:lnTo>
                  <a:pt x="3271070" y="93133"/>
                </a:lnTo>
                <a:lnTo>
                  <a:pt x="3322335" y="110599"/>
                </a:lnTo>
                <a:lnTo>
                  <a:pt x="3357339" y="138633"/>
                </a:lnTo>
                <a:lnTo>
                  <a:pt x="3377650" y="172036"/>
                </a:lnTo>
                <a:lnTo>
                  <a:pt x="3386514" y="212638"/>
                </a:lnTo>
                <a:lnTo>
                  <a:pt x="3388147" y="253826"/>
                </a:lnTo>
                <a:lnTo>
                  <a:pt x="3388147" y="362657"/>
                </a:lnTo>
                <a:lnTo>
                  <a:pt x="3386639" y="414602"/>
                </a:lnTo>
                <a:lnTo>
                  <a:pt x="3378247" y="464309"/>
                </a:lnTo>
                <a:lnTo>
                  <a:pt x="3356335" y="502797"/>
                </a:lnTo>
                <a:lnTo>
                  <a:pt x="3320389" y="532056"/>
                </a:lnTo>
                <a:lnTo>
                  <a:pt x="3272325" y="547292"/>
                </a:lnTo>
                <a:lnTo>
                  <a:pt x="3234444" y="550180"/>
                </a:lnTo>
                <a:lnTo>
                  <a:pt x="3212865" y="549563"/>
                </a:lnTo>
                <a:lnTo>
                  <a:pt x="3174858" y="544624"/>
                </a:lnTo>
                <a:lnTo>
                  <a:pt x="3130762" y="527912"/>
                </a:lnTo>
                <a:lnTo>
                  <a:pt x="3102036" y="500014"/>
                </a:lnTo>
                <a:lnTo>
                  <a:pt x="3085430" y="462279"/>
                </a:lnTo>
                <a:lnTo>
                  <a:pt x="3078523" y="403918"/>
                </a:lnTo>
                <a:lnTo>
                  <a:pt x="3078063" y="377391"/>
                </a:lnTo>
                <a:lnTo>
                  <a:pt x="3078063" y="263537"/>
                </a:lnTo>
                <a:lnTo>
                  <a:pt x="3081411" y="208369"/>
                </a:lnTo>
                <a:lnTo>
                  <a:pt x="3091457" y="166762"/>
                </a:lnTo>
                <a:lnTo>
                  <a:pt x="3123604" y="122246"/>
                </a:lnTo>
                <a:lnTo>
                  <a:pt x="3158304" y="101610"/>
                </a:lnTo>
                <a:lnTo>
                  <a:pt x="3202841" y="91061"/>
                </a:lnTo>
                <a:lnTo>
                  <a:pt x="3228751" y="89743"/>
                </a:lnTo>
                <a:close/>
              </a:path>
              <a:path w="4200525" h="619125">
                <a:moveTo>
                  <a:pt x="2682651" y="89743"/>
                </a:moveTo>
                <a:lnTo>
                  <a:pt x="2724969" y="93133"/>
                </a:lnTo>
                <a:lnTo>
                  <a:pt x="2776235" y="110599"/>
                </a:lnTo>
                <a:lnTo>
                  <a:pt x="2811239" y="138633"/>
                </a:lnTo>
                <a:lnTo>
                  <a:pt x="2831550" y="172036"/>
                </a:lnTo>
                <a:lnTo>
                  <a:pt x="2840413" y="212638"/>
                </a:lnTo>
                <a:lnTo>
                  <a:pt x="2842046" y="253826"/>
                </a:lnTo>
                <a:lnTo>
                  <a:pt x="2842046" y="362657"/>
                </a:lnTo>
                <a:lnTo>
                  <a:pt x="2840539" y="414602"/>
                </a:lnTo>
                <a:lnTo>
                  <a:pt x="2832147" y="464309"/>
                </a:lnTo>
                <a:lnTo>
                  <a:pt x="2810234" y="502797"/>
                </a:lnTo>
                <a:lnTo>
                  <a:pt x="2774289" y="532056"/>
                </a:lnTo>
                <a:lnTo>
                  <a:pt x="2726225" y="547292"/>
                </a:lnTo>
                <a:lnTo>
                  <a:pt x="2688344" y="550180"/>
                </a:lnTo>
                <a:lnTo>
                  <a:pt x="2666765" y="549563"/>
                </a:lnTo>
                <a:lnTo>
                  <a:pt x="2628758" y="544624"/>
                </a:lnTo>
                <a:lnTo>
                  <a:pt x="2584662" y="527912"/>
                </a:lnTo>
                <a:lnTo>
                  <a:pt x="2555936" y="500014"/>
                </a:lnTo>
                <a:lnTo>
                  <a:pt x="2539330" y="462279"/>
                </a:lnTo>
                <a:lnTo>
                  <a:pt x="2532423" y="403918"/>
                </a:lnTo>
                <a:lnTo>
                  <a:pt x="2531963" y="377391"/>
                </a:lnTo>
                <a:lnTo>
                  <a:pt x="2531963" y="263537"/>
                </a:lnTo>
                <a:lnTo>
                  <a:pt x="2535311" y="208369"/>
                </a:lnTo>
                <a:lnTo>
                  <a:pt x="2545357" y="166762"/>
                </a:lnTo>
                <a:lnTo>
                  <a:pt x="2577504" y="122246"/>
                </a:lnTo>
                <a:lnTo>
                  <a:pt x="2612204" y="101610"/>
                </a:lnTo>
                <a:lnTo>
                  <a:pt x="2656741" y="91061"/>
                </a:lnTo>
                <a:lnTo>
                  <a:pt x="2682651" y="89743"/>
                </a:lnTo>
                <a:close/>
              </a:path>
              <a:path w="4200525" h="619125">
                <a:moveTo>
                  <a:pt x="2400721" y="89743"/>
                </a:moveTo>
                <a:lnTo>
                  <a:pt x="2445802" y="98972"/>
                </a:lnTo>
                <a:lnTo>
                  <a:pt x="2475814" y="124694"/>
                </a:lnTo>
                <a:lnTo>
                  <a:pt x="2488894" y="162063"/>
                </a:lnTo>
                <a:lnTo>
                  <a:pt x="2492075" y="203670"/>
                </a:lnTo>
                <a:lnTo>
                  <a:pt x="2492473" y="230721"/>
                </a:lnTo>
                <a:lnTo>
                  <a:pt x="2492473" y="542144"/>
                </a:lnTo>
                <a:lnTo>
                  <a:pt x="2357189" y="542144"/>
                </a:lnTo>
                <a:lnTo>
                  <a:pt x="2357189" y="234404"/>
                </a:lnTo>
                <a:lnTo>
                  <a:pt x="2357000" y="213705"/>
                </a:lnTo>
                <a:lnTo>
                  <a:pt x="2352166" y="171785"/>
                </a:lnTo>
                <a:lnTo>
                  <a:pt x="2346585" y="168436"/>
                </a:lnTo>
                <a:lnTo>
                  <a:pt x="2337432" y="168436"/>
                </a:lnTo>
                <a:lnTo>
                  <a:pt x="2327833" y="168436"/>
                </a:lnTo>
                <a:lnTo>
                  <a:pt x="2315896" y="219074"/>
                </a:lnTo>
                <a:lnTo>
                  <a:pt x="2315666" y="241771"/>
                </a:lnTo>
                <a:lnTo>
                  <a:pt x="2315666" y="542144"/>
                </a:lnTo>
                <a:lnTo>
                  <a:pt x="2180381" y="542144"/>
                </a:lnTo>
                <a:lnTo>
                  <a:pt x="2180381" y="97780"/>
                </a:lnTo>
                <a:lnTo>
                  <a:pt x="2318010" y="97780"/>
                </a:lnTo>
                <a:lnTo>
                  <a:pt x="2315666" y="138633"/>
                </a:lnTo>
                <a:lnTo>
                  <a:pt x="2323441" y="127174"/>
                </a:lnTo>
                <a:lnTo>
                  <a:pt x="2362703" y="96618"/>
                </a:lnTo>
                <a:lnTo>
                  <a:pt x="2387232" y="90507"/>
                </a:lnTo>
                <a:lnTo>
                  <a:pt x="2400721" y="89743"/>
                </a:lnTo>
                <a:close/>
              </a:path>
              <a:path w="4200525" h="619125">
                <a:moveTo>
                  <a:pt x="1628217" y="89743"/>
                </a:moveTo>
                <a:lnTo>
                  <a:pt x="1677273" y="95352"/>
                </a:lnTo>
                <a:lnTo>
                  <a:pt x="1718629" y="112179"/>
                </a:lnTo>
                <a:lnTo>
                  <a:pt x="1749855" y="137545"/>
                </a:lnTo>
                <a:lnTo>
                  <a:pt x="1773944" y="187628"/>
                </a:lnTo>
                <a:lnTo>
                  <a:pt x="1780139" y="236016"/>
                </a:lnTo>
                <a:lnTo>
                  <a:pt x="1780914" y="265546"/>
                </a:lnTo>
                <a:lnTo>
                  <a:pt x="1653331" y="265546"/>
                </a:lnTo>
                <a:lnTo>
                  <a:pt x="1653331" y="214312"/>
                </a:lnTo>
                <a:lnTo>
                  <a:pt x="1653058" y="201996"/>
                </a:lnTo>
                <a:lnTo>
                  <a:pt x="1640718" y="168436"/>
                </a:lnTo>
                <a:lnTo>
                  <a:pt x="1632905" y="168436"/>
                </a:lnTo>
                <a:lnTo>
                  <a:pt x="1625091" y="168436"/>
                </a:lnTo>
                <a:lnTo>
                  <a:pt x="1613148" y="214312"/>
                </a:lnTo>
                <a:lnTo>
                  <a:pt x="1613148" y="423937"/>
                </a:lnTo>
                <a:lnTo>
                  <a:pt x="1623193" y="467525"/>
                </a:lnTo>
                <a:lnTo>
                  <a:pt x="1629109" y="471487"/>
                </a:lnTo>
                <a:lnTo>
                  <a:pt x="1636923" y="471487"/>
                </a:lnTo>
                <a:lnTo>
                  <a:pt x="1646076" y="471487"/>
                </a:lnTo>
                <a:lnTo>
                  <a:pt x="1660059" y="428081"/>
                </a:lnTo>
                <a:lnTo>
                  <a:pt x="1660363" y="412217"/>
                </a:lnTo>
                <a:lnTo>
                  <a:pt x="1660363" y="359308"/>
                </a:lnTo>
                <a:lnTo>
                  <a:pt x="1780914" y="359308"/>
                </a:lnTo>
                <a:lnTo>
                  <a:pt x="1779783" y="405896"/>
                </a:lnTo>
                <a:lnTo>
                  <a:pt x="1774342" y="452568"/>
                </a:lnTo>
                <a:lnTo>
                  <a:pt x="1754627" y="493756"/>
                </a:lnTo>
                <a:lnTo>
                  <a:pt x="1719749" y="527975"/>
                </a:lnTo>
                <a:lnTo>
                  <a:pt x="1671162" y="546622"/>
                </a:lnTo>
                <a:lnTo>
                  <a:pt x="1629891" y="550180"/>
                </a:lnTo>
                <a:lnTo>
                  <a:pt x="1602746" y="548956"/>
                </a:lnTo>
                <a:lnTo>
                  <a:pt x="1557372" y="539161"/>
                </a:lnTo>
                <a:lnTo>
                  <a:pt x="1523624" y="519812"/>
                </a:lnTo>
                <a:lnTo>
                  <a:pt x="1491760" y="475673"/>
                </a:lnTo>
                <a:lnTo>
                  <a:pt x="1481337" y="432936"/>
                </a:lnTo>
                <a:lnTo>
                  <a:pt x="1477863" y="375382"/>
                </a:lnTo>
                <a:lnTo>
                  <a:pt x="1477863" y="249138"/>
                </a:lnTo>
                <a:lnTo>
                  <a:pt x="1480709" y="199495"/>
                </a:lnTo>
                <a:lnTo>
                  <a:pt x="1496552" y="149736"/>
                </a:lnTo>
                <a:lnTo>
                  <a:pt x="1537803" y="112346"/>
                </a:lnTo>
                <a:lnTo>
                  <a:pt x="1578991" y="95394"/>
                </a:lnTo>
                <a:lnTo>
                  <a:pt x="1602599" y="91156"/>
                </a:lnTo>
                <a:lnTo>
                  <a:pt x="1628217" y="89743"/>
                </a:lnTo>
                <a:close/>
              </a:path>
              <a:path w="4200525" h="619125">
                <a:moveTo>
                  <a:pt x="1271947" y="89743"/>
                </a:moveTo>
                <a:lnTo>
                  <a:pt x="1323892" y="95142"/>
                </a:lnTo>
                <a:lnTo>
                  <a:pt x="1365876" y="111342"/>
                </a:lnTo>
                <a:lnTo>
                  <a:pt x="1397352" y="136456"/>
                </a:lnTo>
                <a:lnTo>
                  <a:pt x="1424299" y="188245"/>
                </a:lnTo>
                <a:lnTo>
                  <a:pt x="1431749" y="238391"/>
                </a:lnTo>
                <a:lnTo>
                  <a:pt x="1432681" y="268895"/>
                </a:lnTo>
                <a:lnTo>
                  <a:pt x="1432681" y="327831"/>
                </a:lnTo>
                <a:lnTo>
                  <a:pt x="1257548" y="327831"/>
                </a:lnTo>
                <a:lnTo>
                  <a:pt x="1257548" y="423937"/>
                </a:lnTo>
                <a:lnTo>
                  <a:pt x="1261901" y="462781"/>
                </a:lnTo>
                <a:lnTo>
                  <a:pt x="1270384" y="471487"/>
                </a:lnTo>
                <a:lnTo>
                  <a:pt x="1278644" y="471487"/>
                </a:lnTo>
                <a:lnTo>
                  <a:pt x="1288913" y="471487"/>
                </a:lnTo>
                <a:lnTo>
                  <a:pt x="1304104" y="430456"/>
                </a:lnTo>
                <a:lnTo>
                  <a:pt x="1304429" y="415230"/>
                </a:lnTo>
                <a:lnTo>
                  <a:pt x="1304429" y="356629"/>
                </a:lnTo>
                <a:lnTo>
                  <a:pt x="1432681" y="356629"/>
                </a:lnTo>
                <a:lnTo>
                  <a:pt x="1432681" y="389446"/>
                </a:lnTo>
                <a:lnTo>
                  <a:pt x="1432356" y="408847"/>
                </a:lnTo>
                <a:lnTo>
                  <a:pt x="1427491" y="452735"/>
                </a:lnTo>
                <a:lnTo>
                  <a:pt x="1411888" y="487582"/>
                </a:lnTo>
                <a:lnTo>
                  <a:pt x="1381572" y="521926"/>
                </a:lnTo>
                <a:lnTo>
                  <a:pt x="1339243" y="543117"/>
                </a:lnTo>
                <a:lnTo>
                  <a:pt x="1281323" y="550180"/>
                </a:lnTo>
                <a:lnTo>
                  <a:pt x="1260519" y="549406"/>
                </a:lnTo>
                <a:lnTo>
                  <a:pt x="1222679" y="543211"/>
                </a:lnTo>
                <a:lnTo>
                  <a:pt x="1176468" y="523098"/>
                </a:lnTo>
                <a:lnTo>
                  <a:pt x="1146153" y="492730"/>
                </a:lnTo>
                <a:lnTo>
                  <a:pt x="1129295" y="456251"/>
                </a:lnTo>
                <a:lnTo>
                  <a:pt x="1122702" y="404044"/>
                </a:lnTo>
                <a:lnTo>
                  <a:pt x="1122263" y="380739"/>
                </a:lnTo>
                <a:lnTo>
                  <a:pt x="1122263" y="251147"/>
                </a:lnTo>
                <a:lnTo>
                  <a:pt x="1126197" y="199034"/>
                </a:lnTo>
                <a:lnTo>
                  <a:pt x="1138001" y="159227"/>
                </a:lnTo>
                <a:lnTo>
                  <a:pt x="1172911" y="117599"/>
                </a:lnTo>
                <a:lnTo>
                  <a:pt x="1208155" y="99820"/>
                </a:lnTo>
                <a:lnTo>
                  <a:pt x="1249343" y="90863"/>
                </a:lnTo>
                <a:lnTo>
                  <a:pt x="1271947" y="89743"/>
                </a:lnTo>
                <a:close/>
              </a:path>
              <a:path w="4200525" h="619125">
                <a:moveTo>
                  <a:pt x="714151" y="89743"/>
                </a:moveTo>
                <a:lnTo>
                  <a:pt x="756469" y="93133"/>
                </a:lnTo>
                <a:lnTo>
                  <a:pt x="807734" y="110599"/>
                </a:lnTo>
                <a:lnTo>
                  <a:pt x="842739" y="138633"/>
                </a:lnTo>
                <a:lnTo>
                  <a:pt x="863050" y="172036"/>
                </a:lnTo>
                <a:lnTo>
                  <a:pt x="871913" y="212638"/>
                </a:lnTo>
                <a:lnTo>
                  <a:pt x="873546" y="253826"/>
                </a:lnTo>
                <a:lnTo>
                  <a:pt x="873546" y="362657"/>
                </a:lnTo>
                <a:lnTo>
                  <a:pt x="872039" y="414602"/>
                </a:lnTo>
                <a:lnTo>
                  <a:pt x="863647" y="464309"/>
                </a:lnTo>
                <a:lnTo>
                  <a:pt x="841734" y="502797"/>
                </a:lnTo>
                <a:lnTo>
                  <a:pt x="805789" y="532056"/>
                </a:lnTo>
                <a:lnTo>
                  <a:pt x="757725" y="547292"/>
                </a:lnTo>
                <a:lnTo>
                  <a:pt x="719844" y="550180"/>
                </a:lnTo>
                <a:lnTo>
                  <a:pt x="698266" y="549563"/>
                </a:lnTo>
                <a:lnTo>
                  <a:pt x="660259" y="544624"/>
                </a:lnTo>
                <a:lnTo>
                  <a:pt x="616162" y="527912"/>
                </a:lnTo>
                <a:lnTo>
                  <a:pt x="587436" y="500014"/>
                </a:lnTo>
                <a:lnTo>
                  <a:pt x="570830" y="462279"/>
                </a:lnTo>
                <a:lnTo>
                  <a:pt x="563923" y="403918"/>
                </a:lnTo>
                <a:lnTo>
                  <a:pt x="563463" y="377391"/>
                </a:lnTo>
                <a:lnTo>
                  <a:pt x="563463" y="263537"/>
                </a:lnTo>
                <a:lnTo>
                  <a:pt x="566811" y="208369"/>
                </a:lnTo>
                <a:lnTo>
                  <a:pt x="576857" y="166762"/>
                </a:lnTo>
                <a:lnTo>
                  <a:pt x="609004" y="122246"/>
                </a:lnTo>
                <a:lnTo>
                  <a:pt x="643704" y="101610"/>
                </a:lnTo>
                <a:lnTo>
                  <a:pt x="688241" y="91061"/>
                </a:lnTo>
                <a:lnTo>
                  <a:pt x="714151" y="89743"/>
                </a:lnTo>
                <a:close/>
              </a:path>
              <a:path w="4200525" h="619125">
                <a:moveTo>
                  <a:pt x="930113" y="38509"/>
                </a:moveTo>
                <a:lnTo>
                  <a:pt x="1065733" y="38509"/>
                </a:lnTo>
                <a:lnTo>
                  <a:pt x="1065733" y="108495"/>
                </a:lnTo>
                <a:lnTo>
                  <a:pt x="1102233" y="108495"/>
                </a:lnTo>
                <a:lnTo>
                  <a:pt x="1102233" y="178817"/>
                </a:lnTo>
                <a:lnTo>
                  <a:pt x="1065733" y="178817"/>
                </a:lnTo>
                <a:lnTo>
                  <a:pt x="1065733" y="416570"/>
                </a:lnTo>
                <a:lnTo>
                  <a:pt x="1068276" y="460521"/>
                </a:lnTo>
                <a:lnTo>
                  <a:pt x="1107926" y="470483"/>
                </a:lnTo>
                <a:lnTo>
                  <a:pt x="1107926" y="542144"/>
                </a:lnTo>
                <a:lnTo>
                  <a:pt x="1053343" y="542144"/>
                </a:lnTo>
                <a:lnTo>
                  <a:pt x="1031890" y="541903"/>
                </a:lnTo>
                <a:lnTo>
                  <a:pt x="987375" y="538293"/>
                </a:lnTo>
                <a:lnTo>
                  <a:pt x="952549" y="520545"/>
                </a:lnTo>
                <a:lnTo>
                  <a:pt x="932185" y="476751"/>
                </a:lnTo>
                <a:lnTo>
                  <a:pt x="930343" y="434642"/>
                </a:lnTo>
                <a:lnTo>
                  <a:pt x="930113" y="404515"/>
                </a:lnTo>
                <a:lnTo>
                  <a:pt x="930113" y="178817"/>
                </a:lnTo>
                <a:lnTo>
                  <a:pt x="900980" y="178817"/>
                </a:lnTo>
                <a:lnTo>
                  <a:pt x="900980" y="108495"/>
                </a:lnTo>
                <a:lnTo>
                  <a:pt x="930113" y="108495"/>
                </a:lnTo>
                <a:lnTo>
                  <a:pt x="930113" y="38509"/>
                </a:lnTo>
                <a:close/>
              </a:path>
              <a:path w="4200525" h="619125">
                <a:moveTo>
                  <a:pt x="2891581" y="0"/>
                </a:moveTo>
                <a:lnTo>
                  <a:pt x="3030885" y="0"/>
                </a:lnTo>
                <a:lnTo>
                  <a:pt x="3030885" y="542144"/>
                </a:lnTo>
                <a:lnTo>
                  <a:pt x="2891581" y="542144"/>
                </a:lnTo>
                <a:lnTo>
                  <a:pt x="2891581" y="0"/>
                </a:lnTo>
                <a:close/>
              </a:path>
              <a:path w="4200525" h="619125">
                <a:moveTo>
                  <a:pt x="1824781" y="0"/>
                </a:moveTo>
                <a:lnTo>
                  <a:pt x="1960066" y="0"/>
                </a:lnTo>
                <a:lnTo>
                  <a:pt x="1960066" y="121890"/>
                </a:lnTo>
                <a:lnTo>
                  <a:pt x="1968950" y="114355"/>
                </a:lnTo>
                <a:lnTo>
                  <a:pt x="2008045" y="94263"/>
                </a:lnTo>
                <a:lnTo>
                  <a:pt x="2041103" y="89743"/>
                </a:lnTo>
                <a:lnTo>
                  <a:pt x="2058191" y="90873"/>
                </a:lnTo>
                <a:lnTo>
                  <a:pt x="2101545" y="107826"/>
                </a:lnTo>
                <a:lnTo>
                  <a:pt x="2128041" y="138058"/>
                </a:lnTo>
                <a:lnTo>
                  <a:pt x="2136161" y="182877"/>
                </a:lnTo>
                <a:lnTo>
                  <a:pt x="2137543" y="235744"/>
                </a:lnTo>
                <a:lnTo>
                  <a:pt x="2137543" y="542144"/>
                </a:lnTo>
                <a:lnTo>
                  <a:pt x="2002259" y="542144"/>
                </a:lnTo>
                <a:lnTo>
                  <a:pt x="2002259" y="229381"/>
                </a:lnTo>
                <a:lnTo>
                  <a:pt x="2002018" y="211696"/>
                </a:lnTo>
                <a:lnTo>
                  <a:pt x="1995841" y="172120"/>
                </a:lnTo>
                <a:lnTo>
                  <a:pt x="1990092" y="168436"/>
                </a:lnTo>
                <a:lnTo>
                  <a:pt x="1981163" y="168436"/>
                </a:lnTo>
                <a:lnTo>
                  <a:pt x="1972903" y="168436"/>
                </a:lnTo>
                <a:lnTo>
                  <a:pt x="1960338" y="209520"/>
                </a:lnTo>
                <a:lnTo>
                  <a:pt x="1960066" y="225028"/>
                </a:lnTo>
                <a:lnTo>
                  <a:pt x="1960066" y="542144"/>
                </a:lnTo>
                <a:lnTo>
                  <a:pt x="1824781" y="542144"/>
                </a:lnTo>
                <a:lnTo>
                  <a:pt x="1824781" y="0"/>
                </a:lnTo>
                <a:close/>
              </a:path>
              <a:path w="4200525" h="619125">
                <a:moveTo>
                  <a:pt x="376981" y="0"/>
                </a:moveTo>
                <a:lnTo>
                  <a:pt x="516285" y="0"/>
                </a:lnTo>
                <a:lnTo>
                  <a:pt x="516285" y="70656"/>
                </a:lnTo>
                <a:lnTo>
                  <a:pt x="376981" y="70656"/>
                </a:lnTo>
                <a:lnTo>
                  <a:pt x="376981" y="0"/>
                </a:lnTo>
                <a:close/>
              </a:path>
              <a:path w="4200525" h="619125">
                <a:moveTo>
                  <a:pt x="0" y="0"/>
                </a:moveTo>
                <a:lnTo>
                  <a:pt x="140642" y="0"/>
                </a:lnTo>
                <a:lnTo>
                  <a:pt x="171941" y="648"/>
                </a:lnTo>
                <a:lnTo>
                  <a:pt x="222421" y="5839"/>
                </a:lnTo>
                <a:lnTo>
                  <a:pt x="272620" y="26077"/>
                </a:lnTo>
                <a:lnTo>
                  <a:pt x="306253" y="70645"/>
                </a:lnTo>
                <a:lnTo>
                  <a:pt x="316801" y="121628"/>
                </a:lnTo>
                <a:lnTo>
                  <a:pt x="318120" y="154372"/>
                </a:lnTo>
                <a:lnTo>
                  <a:pt x="317188" y="176347"/>
                </a:lnTo>
                <a:lnTo>
                  <a:pt x="303218" y="220675"/>
                </a:lnTo>
                <a:lnTo>
                  <a:pt x="264573" y="243906"/>
                </a:lnTo>
                <a:lnTo>
                  <a:pt x="244450" y="249473"/>
                </a:lnTo>
                <a:lnTo>
                  <a:pt x="266927" y="255909"/>
                </a:lnTo>
                <a:lnTo>
                  <a:pt x="310753" y="286141"/>
                </a:lnTo>
                <a:lnTo>
                  <a:pt x="327077" y="339918"/>
                </a:lnTo>
                <a:lnTo>
                  <a:pt x="328166" y="364666"/>
                </a:lnTo>
                <a:lnTo>
                  <a:pt x="328166" y="414896"/>
                </a:lnTo>
                <a:lnTo>
                  <a:pt x="325026" y="462697"/>
                </a:lnTo>
                <a:lnTo>
                  <a:pt x="308398" y="508448"/>
                </a:lnTo>
                <a:lnTo>
                  <a:pt x="275592" y="532433"/>
                </a:lnTo>
                <a:lnTo>
                  <a:pt x="233733" y="539716"/>
                </a:lnTo>
                <a:lnTo>
                  <a:pt x="163078" y="542144"/>
                </a:lnTo>
                <a:lnTo>
                  <a:pt x="0" y="542144"/>
                </a:lnTo>
                <a:lnTo>
                  <a:pt x="0" y="0"/>
                </a:lnTo>
                <a:close/>
              </a:path>
            </a:pathLst>
          </a:custGeom>
          <a:ln w="12700">
            <a:solidFill>
              <a:srgbClr val="087495"/>
            </a:solidFill>
          </a:ln>
        </p:spPr>
        <p:txBody>
          <a:bodyPr wrap="square" lIns="0" tIns="0" rIns="0" bIns="0" rtlCol="0"/>
          <a:lstStyle/>
          <a:p>
            <a:endParaRPr/>
          </a:p>
        </p:txBody>
      </p:sp>
      <p:pic>
        <p:nvPicPr>
          <p:cNvPr id="25" name="bg object 25"/>
          <p:cNvPicPr/>
          <p:nvPr/>
        </p:nvPicPr>
        <p:blipFill>
          <a:blip r:embed="rId7" cstate="print"/>
          <a:stretch>
            <a:fillRect/>
          </a:stretch>
        </p:blipFill>
        <p:spPr>
          <a:xfrm>
            <a:off x="3340100" y="203200"/>
            <a:ext cx="4241800" cy="647700"/>
          </a:xfrm>
          <a:prstGeom prst="rect">
            <a:avLst/>
          </a:prstGeom>
        </p:spPr>
      </p:pic>
      <p:pic>
        <p:nvPicPr>
          <p:cNvPr id="26" name="bg object 26"/>
          <p:cNvPicPr/>
          <p:nvPr/>
        </p:nvPicPr>
        <p:blipFill>
          <a:blip r:embed="rId8" cstate="print"/>
          <a:stretch>
            <a:fillRect/>
          </a:stretch>
        </p:blipFill>
        <p:spPr>
          <a:xfrm>
            <a:off x="0" y="0"/>
            <a:ext cx="419100" cy="3975100"/>
          </a:xfrm>
          <a:prstGeom prst="rect">
            <a:avLst/>
          </a:prstGeom>
        </p:spPr>
      </p:pic>
      <p:pic>
        <p:nvPicPr>
          <p:cNvPr id="27" name="bg object 27"/>
          <p:cNvPicPr/>
          <p:nvPr/>
        </p:nvPicPr>
        <p:blipFill>
          <a:blip r:embed="rId9" cstate="print"/>
          <a:stretch>
            <a:fillRect/>
          </a:stretch>
        </p:blipFill>
        <p:spPr>
          <a:xfrm>
            <a:off x="0" y="4000500"/>
            <a:ext cx="419100" cy="2857500"/>
          </a:xfrm>
          <a:prstGeom prst="rect">
            <a:avLst/>
          </a:prstGeom>
        </p:spPr>
      </p:pic>
      <p:sp>
        <p:nvSpPr>
          <p:cNvPr id="2" name="Holder 2"/>
          <p:cNvSpPr>
            <a:spLocks noGrp="1"/>
          </p:cNvSpPr>
          <p:nvPr>
            <p:ph type="title"/>
          </p:nvPr>
        </p:nvSpPr>
        <p:spPr/>
        <p:txBody>
          <a:bodyPr lIns="0" tIns="0" rIns="0" bIns="0"/>
          <a:lstStyle>
            <a:lvl1pPr>
              <a:defRPr sz="4000" b="1" i="0">
                <a:solidFill>
                  <a:srgbClr val="595959"/>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1/29/2023</a:t>
            </a:fld>
            <a:endParaRPr lang="en-US"/>
          </a:p>
        </p:txBody>
      </p:sp>
      <p:sp>
        <p:nvSpPr>
          <p:cNvPr id="5" name="Holder 5"/>
          <p:cNvSpPr>
            <a:spLocks noGrp="1"/>
          </p:cNvSpPr>
          <p:nvPr>
            <p:ph type="sldNum" sz="quarter" idx="7"/>
          </p:nvPr>
        </p:nvSpPr>
        <p:spPr/>
        <p:txBody>
          <a:bodyPr lIns="0" tIns="0" rIns="0" bIns="0"/>
          <a:lstStyle>
            <a:lvl1pPr>
              <a:defRPr sz="1200" b="0" i="0">
                <a:solidFill>
                  <a:srgbClr val="595959"/>
                </a:solidFill>
                <a:latin typeface="Times New Roman"/>
                <a:cs typeface="Times New Roman"/>
              </a:defRPr>
            </a:lvl1pPr>
          </a:lstStyle>
          <a:p>
            <a:pPr marL="38100">
              <a:lnSpc>
                <a:spcPct val="100000"/>
              </a:lnSpc>
              <a:spcBef>
                <a:spcPts val="15"/>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1/29/2023</a:t>
            </a:fld>
            <a:endParaRPr lang="en-US"/>
          </a:p>
        </p:txBody>
      </p:sp>
      <p:sp>
        <p:nvSpPr>
          <p:cNvPr id="4" name="Holder 4"/>
          <p:cNvSpPr>
            <a:spLocks noGrp="1"/>
          </p:cNvSpPr>
          <p:nvPr>
            <p:ph type="sldNum" sz="quarter" idx="7"/>
          </p:nvPr>
        </p:nvSpPr>
        <p:spPr/>
        <p:txBody>
          <a:bodyPr lIns="0" tIns="0" rIns="0" bIns="0"/>
          <a:lstStyle>
            <a:lvl1pPr>
              <a:defRPr sz="1200" b="0" i="0">
                <a:solidFill>
                  <a:srgbClr val="595959"/>
                </a:solidFill>
                <a:latin typeface="Times New Roman"/>
                <a:cs typeface="Times New Roman"/>
              </a:defRPr>
            </a:lvl1pPr>
          </a:lstStyle>
          <a:p>
            <a:pPr marL="38100">
              <a:lnSpc>
                <a:spcPct val="100000"/>
              </a:lnSpc>
              <a:spcBef>
                <a:spcPts val="15"/>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912600" y="0"/>
            <a:ext cx="279400" cy="6858000"/>
          </a:xfrm>
          <a:custGeom>
            <a:avLst/>
            <a:gdLst/>
            <a:ahLst/>
            <a:cxnLst/>
            <a:rect l="l" t="t" r="r" b="b"/>
            <a:pathLst>
              <a:path w="279400" h="6858000">
                <a:moveTo>
                  <a:pt x="279400" y="0"/>
                </a:moveTo>
                <a:lnTo>
                  <a:pt x="0" y="0"/>
                </a:lnTo>
                <a:lnTo>
                  <a:pt x="0" y="6858000"/>
                </a:lnTo>
                <a:lnTo>
                  <a:pt x="279400" y="6858000"/>
                </a:lnTo>
                <a:lnTo>
                  <a:pt x="279400" y="0"/>
                </a:lnTo>
                <a:close/>
              </a:path>
            </a:pathLst>
          </a:custGeom>
          <a:solidFill>
            <a:srgbClr val="00B0F0"/>
          </a:solidFill>
        </p:spPr>
        <p:txBody>
          <a:bodyPr wrap="square" lIns="0" tIns="0" rIns="0" bIns="0" rtlCol="0"/>
          <a:lstStyle/>
          <a:p>
            <a:endParaRPr/>
          </a:p>
        </p:txBody>
      </p:sp>
      <p:sp>
        <p:nvSpPr>
          <p:cNvPr id="2" name="Holder 2"/>
          <p:cNvSpPr>
            <a:spLocks noGrp="1"/>
          </p:cNvSpPr>
          <p:nvPr>
            <p:ph type="title"/>
          </p:nvPr>
        </p:nvSpPr>
        <p:spPr>
          <a:xfrm>
            <a:off x="3014785" y="2340546"/>
            <a:ext cx="7432675" cy="635000"/>
          </a:xfrm>
          <a:prstGeom prst="rect">
            <a:avLst/>
          </a:prstGeom>
        </p:spPr>
        <p:txBody>
          <a:bodyPr wrap="square" lIns="0" tIns="0" rIns="0" bIns="0">
            <a:spAutoFit/>
          </a:bodyPr>
          <a:lstStyle>
            <a:lvl1pPr>
              <a:defRPr sz="4000" b="1" i="0">
                <a:solidFill>
                  <a:srgbClr val="595959"/>
                </a:solidFill>
                <a:latin typeface="Times New Roman"/>
                <a:cs typeface="Times New Roman"/>
              </a:defRPr>
            </a:lvl1pPr>
          </a:lstStyle>
          <a:p>
            <a:endParaRPr/>
          </a:p>
        </p:txBody>
      </p:sp>
      <p:sp>
        <p:nvSpPr>
          <p:cNvPr id="3" name="Holder 3"/>
          <p:cNvSpPr>
            <a:spLocks noGrp="1"/>
          </p:cNvSpPr>
          <p:nvPr>
            <p:ph type="body" idx="1"/>
          </p:nvPr>
        </p:nvSpPr>
        <p:spPr>
          <a:xfrm>
            <a:off x="1125450" y="2384329"/>
            <a:ext cx="9941099" cy="2484120"/>
          </a:xfrm>
          <a:prstGeom prst="rect">
            <a:avLst/>
          </a:prstGeom>
        </p:spPr>
        <p:txBody>
          <a:bodyPr wrap="square" lIns="0" tIns="0" rIns="0" bIns="0">
            <a:spAutoFit/>
          </a:bodyPr>
          <a:lstStyle>
            <a:lvl1pPr>
              <a:defRPr sz="2000" b="0" i="0">
                <a:solidFill>
                  <a:srgbClr val="595959"/>
                </a:solidFill>
                <a:latin typeface="Times New Roman"/>
                <a:cs typeface="Times New Roman"/>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1/29/2023</a:t>
            </a:fld>
            <a:endParaRPr lang="en-US"/>
          </a:p>
        </p:txBody>
      </p:sp>
      <p:sp>
        <p:nvSpPr>
          <p:cNvPr id="6" name="Holder 6"/>
          <p:cNvSpPr>
            <a:spLocks noGrp="1"/>
          </p:cNvSpPr>
          <p:nvPr>
            <p:ph type="sldNum" sz="quarter" idx="7"/>
          </p:nvPr>
        </p:nvSpPr>
        <p:spPr>
          <a:xfrm>
            <a:off x="11153140" y="6455226"/>
            <a:ext cx="228600" cy="202565"/>
          </a:xfrm>
          <a:prstGeom prst="rect">
            <a:avLst/>
          </a:prstGeom>
        </p:spPr>
        <p:txBody>
          <a:bodyPr wrap="square" lIns="0" tIns="0" rIns="0" bIns="0">
            <a:spAutoFit/>
          </a:bodyPr>
          <a:lstStyle>
            <a:lvl1pPr>
              <a:defRPr sz="1200" b="0" i="0">
                <a:solidFill>
                  <a:srgbClr val="595959"/>
                </a:solidFill>
                <a:latin typeface="Times New Roman"/>
                <a:cs typeface="Times New Roman"/>
              </a:defRPr>
            </a:lvl1pPr>
          </a:lstStyle>
          <a:p>
            <a:pPr marL="38100">
              <a:lnSpc>
                <a:spcPct val="100000"/>
              </a:lnSpc>
              <a:spcBef>
                <a:spcPts val="15"/>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FE158E4F-113D-4F1F-B67E-6B7DB15ACF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0037" y="533400"/>
            <a:ext cx="3971925" cy="39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5">
            <a:extLst>
              <a:ext uri="{FF2B5EF4-FFF2-40B4-BE49-F238E27FC236}">
                <a16:creationId xmlns:a16="http://schemas.microsoft.com/office/drawing/2014/main" id="{7E108D8E-B43C-4C12-A0DF-6A201D890371}"/>
              </a:ext>
            </a:extLst>
          </p:cNvPr>
          <p:cNvSpPr txBox="1">
            <a:spLocks noChangeArrowheads="1"/>
          </p:cNvSpPr>
          <p:nvPr/>
        </p:nvSpPr>
        <p:spPr>
          <a:xfrm>
            <a:off x="3886199" y="4876800"/>
            <a:ext cx="4419600" cy="1096962"/>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n-US" altLang="en-US" kern="0" dirty="0">
                <a:solidFill>
                  <a:sysClr val="windowText" lastClr="000000"/>
                </a:solidFill>
                <a:latin typeface="Times New Roman" panose="02020603050405020304" pitchFamily="18" charset="0"/>
                <a:cs typeface="Times New Roman" panose="02020603050405020304" pitchFamily="18" charset="0"/>
                <a:sym typeface="Arial" panose="020B0604020202020204" pitchFamily="34" charset="0"/>
              </a:rPr>
              <a:t>Prepared by</a:t>
            </a:r>
            <a:endParaRPr lang="zh-CN" altLang="en-US" kern="0" dirty="0">
              <a:solidFill>
                <a:sysClr val="windowText" lastClr="000000"/>
              </a:solidFill>
              <a:sym typeface="Arial" panose="020B0604020202020204" pitchFamily="34" charset="0"/>
            </a:endParaRPr>
          </a:p>
          <a:p>
            <a:pPr algn="ctr"/>
            <a:r>
              <a:rPr lang="en-US" altLang="en-US" kern="0" dirty="0">
                <a:solidFill>
                  <a:sysClr val="windowText" lastClr="000000"/>
                </a:solidFill>
                <a:latin typeface="Times New Roman" panose="02020603050405020304" pitchFamily="18" charset="0"/>
                <a:cs typeface="Times New Roman" panose="02020603050405020304" pitchFamily="18" charset="0"/>
                <a:sym typeface="Arial" panose="020B0604020202020204" pitchFamily="34" charset="0"/>
              </a:rPr>
              <a:t>Blnd Ibrahim Mohammed</a:t>
            </a:r>
            <a:endParaRPr lang="en-US" altLang="en-US" kern="0" dirty="0">
              <a:solidFill>
                <a:sysClr val="windowText" lastClr="000000"/>
              </a:solidFill>
            </a:endParaRPr>
          </a:p>
          <a:p>
            <a:pPr algn="ctr"/>
            <a:r>
              <a:rPr lang="en-US" altLang="en-US" kern="0" dirty="0">
                <a:solidFill>
                  <a:sysClr val="windowText" lastClr="000000"/>
                </a:solidFill>
                <a:latin typeface="Times New Roman" panose="02020603050405020304" pitchFamily="18" charset="0"/>
                <a:cs typeface="Times New Roman" panose="02020603050405020304" pitchFamily="18" charset="0"/>
                <a:sym typeface="Arial" panose="020B0604020202020204" pitchFamily="34" charset="0"/>
              </a:rPr>
              <a:t>2022-2023</a:t>
            </a:r>
            <a:endParaRPr lang="en-US" altLang="en-US" kern="0" dirty="0">
              <a:solidFill>
                <a:sysClr val="windowText" lastClr="000000"/>
              </a:solidFill>
            </a:endParaRPr>
          </a:p>
        </p:txBody>
      </p:sp>
      <p:sp>
        <p:nvSpPr>
          <p:cNvPr id="6" name="Rectangle 55">
            <a:extLst>
              <a:ext uri="{FF2B5EF4-FFF2-40B4-BE49-F238E27FC236}">
                <a16:creationId xmlns:a16="http://schemas.microsoft.com/office/drawing/2014/main" id="{CD999132-61C3-4F67-A352-0B062FFFF583}"/>
              </a:ext>
            </a:extLst>
          </p:cNvPr>
          <p:cNvSpPr txBox="1">
            <a:spLocks noChangeArrowheads="1"/>
          </p:cNvSpPr>
          <p:nvPr/>
        </p:nvSpPr>
        <p:spPr>
          <a:xfrm>
            <a:off x="-1371600" y="228600"/>
            <a:ext cx="4419600" cy="1096962"/>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n-US" altLang="en-US" kern="0" dirty="0">
                <a:solidFill>
                  <a:sysClr val="windowText" lastClr="000000"/>
                </a:solidFill>
                <a:latin typeface="Times New Roman" panose="02020603050405020304" pitchFamily="18" charset="0"/>
                <a:cs typeface="Times New Roman" panose="02020603050405020304" pitchFamily="18" charset="0"/>
                <a:sym typeface="Arial" panose="020B0604020202020204" pitchFamily="34" charset="0"/>
              </a:rPr>
              <a:t>Lab 3.</a:t>
            </a:r>
            <a:endParaRPr lang="en-US" altLang="en-US" kern="0" dirty="0">
              <a:solidFill>
                <a:sysClr val="windowText" lastClr="000000"/>
              </a:solidFill>
            </a:endParaRPr>
          </a:p>
        </p:txBody>
      </p:sp>
    </p:spTree>
    <p:extLst>
      <p:ext uri="{BB962C8B-B14F-4D97-AF65-F5344CB8AC3E}">
        <p14:creationId xmlns:p14="http://schemas.microsoft.com/office/powerpoint/2010/main" val="3503872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10</a:t>
            </a:fld>
            <a:endParaRPr dirty="0"/>
          </a:p>
        </p:txBody>
      </p:sp>
      <p:sp>
        <p:nvSpPr>
          <p:cNvPr id="16" name="TextBox 15">
            <a:extLst>
              <a:ext uri="{FF2B5EF4-FFF2-40B4-BE49-F238E27FC236}">
                <a16:creationId xmlns:a16="http://schemas.microsoft.com/office/drawing/2014/main" id="{E12D4F3F-B263-41B8-916F-CC543EB28387}"/>
              </a:ext>
            </a:extLst>
          </p:cNvPr>
          <p:cNvSpPr txBox="1"/>
          <p:nvPr/>
        </p:nvSpPr>
        <p:spPr>
          <a:xfrm>
            <a:off x="1676400" y="152401"/>
            <a:ext cx="9476740" cy="461665"/>
          </a:xfrm>
          <a:prstGeom prst="rect">
            <a:avLst/>
          </a:prstGeom>
          <a:noFill/>
        </p:spPr>
        <p:txBody>
          <a:bodyPr wrap="square">
            <a:spAutoFit/>
          </a:bodyPr>
          <a:lstStyle/>
          <a:p>
            <a:r>
              <a:rPr lang="en-US" sz="2400" b="0" i="0" dirty="0">
                <a:solidFill>
                  <a:srgbClr val="202124"/>
                </a:solidFill>
                <a:effectLst/>
                <a:latin typeface="arial" panose="020B0604020202020204" pitchFamily="34" charset="0"/>
              </a:rPr>
              <a:t>There are two main methods for the preparation of competent cells.</a:t>
            </a:r>
            <a:endParaRPr lang="en-US" sz="2400" dirty="0"/>
          </a:p>
        </p:txBody>
      </p:sp>
      <p:sp>
        <p:nvSpPr>
          <p:cNvPr id="13" name="TextBox 12">
            <a:extLst>
              <a:ext uri="{FF2B5EF4-FFF2-40B4-BE49-F238E27FC236}">
                <a16:creationId xmlns:a16="http://schemas.microsoft.com/office/drawing/2014/main" id="{2E94D77F-4032-4525-9EDC-86EC899F123C}"/>
              </a:ext>
            </a:extLst>
          </p:cNvPr>
          <p:cNvSpPr txBox="1"/>
          <p:nvPr/>
        </p:nvSpPr>
        <p:spPr>
          <a:xfrm>
            <a:off x="609600" y="914400"/>
            <a:ext cx="11049000" cy="646331"/>
          </a:xfrm>
          <a:prstGeom prst="rect">
            <a:avLst/>
          </a:prstGeom>
          <a:noFill/>
        </p:spPr>
        <p:txBody>
          <a:bodyPr wrap="square">
            <a:spAutoFit/>
          </a:bodyPr>
          <a:lstStyle/>
          <a:p>
            <a:pPr marL="342900" indent="-342900">
              <a:buAutoNum type="arabicPeriod"/>
            </a:pPr>
            <a:r>
              <a:rPr lang="en-US" b="1" i="0" dirty="0">
                <a:solidFill>
                  <a:srgbClr val="202124"/>
                </a:solidFill>
                <a:effectLst/>
                <a:latin typeface="arial" panose="020B0604020202020204" pitchFamily="34" charset="0"/>
              </a:rPr>
              <a:t>Calcium chloride method. </a:t>
            </a:r>
          </a:p>
          <a:p>
            <a:pPr marL="342900" indent="-342900">
              <a:buAutoNum type="arabicPeriod"/>
            </a:pPr>
            <a:r>
              <a:rPr lang="en-US" b="1" i="0" dirty="0">
                <a:solidFill>
                  <a:srgbClr val="202124"/>
                </a:solidFill>
                <a:effectLst/>
                <a:latin typeface="arial" panose="020B0604020202020204" pitchFamily="34" charset="0"/>
              </a:rPr>
              <a:t>Electroporation</a:t>
            </a:r>
            <a:r>
              <a:rPr lang="en-US" b="0" i="0" dirty="0">
                <a:solidFill>
                  <a:srgbClr val="202124"/>
                </a:solidFill>
                <a:effectLst/>
                <a:latin typeface="arial" panose="020B0604020202020204" pitchFamily="34" charset="0"/>
              </a:rPr>
              <a:t>.</a:t>
            </a:r>
            <a:endParaRPr lang="en-US" dirty="0"/>
          </a:p>
        </p:txBody>
      </p:sp>
      <p:sp>
        <p:nvSpPr>
          <p:cNvPr id="9" name="TextBox 8">
            <a:extLst>
              <a:ext uri="{FF2B5EF4-FFF2-40B4-BE49-F238E27FC236}">
                <a16:creationId xmlns:a16="http://schemas.microsoft.com/office/drawing/2014/main" id="{BBAE0484-4F2E-45E6-AC11-067295ABC15D}"/>
              </a:ext>
            </a:extLst>
          </p:cNvPr>
          <p:cNvSpPr txBox="1"/>
          <p:nvPr/>
        </p:nvSpPr>
        <p:spPr>
          <a:xfrm>
            <a:off x="685800" y="1861065"/>
            <a:ext cx="10972800" cy="2862322"/>
          </a:xfrm>
          <a:prstGeom prst="rect">
            <a:avLst/>
          </a:prstGeom>
          <a:noFill/>
        </p:spPr>
        <p:txBody>
          <a:bodyPr wrap="square">
            <a:spAutoFit/>
          </a:bodyPr>
          <a:lstStyle/>
          <a:p>
            <a:pPr algn="just" fontAlgn="base"/>
            <a:r>
              <a:rPr lang="en-US" b="0" i="0" dirty="0">
                <a:solidFill>
                  <a:srgbClr val="666666"/>
                </a:solidFill>
                <a:effectLst/>
                <a:latin typeface="Open Sans"/>
              </a:rPr>
              <a:t>Calcium chloride transformation technique is the most efficient technique among the competent cell preparation protocols. It increases the bacterial cell’s ability to incorporate plasmid DNA, facilitating genetic transformation. Addition of calcium chloride to the cell suspension allows the binding of plasmid DNA to LPS. Thus, both the negatively charged DNA backbone and LPS come together and when heat shock is provided, plasmid DNA passes into the bacterial cell. Prepare 2000 ml of 50 mM Calcium. </a:t>
            </a:r>
          </a:p>
          <a:p>
            <a:pPr algn="just" fontAlgn="base"/>
            <a:endParaRPr lang="en-US" dirty="0">
              <a:solidFill>
                <a:srgbClr val="666666"/>
              </a:solidFill>
              <a:latin typeface="Open Sans"/>
            </a:endParaRPr>
          </a:p>
          <a:p>
            <a:pPr algn="just" fontAlgn="base"/>
            <a:r>
              <a:rPr lang="en-US" b="0" i="0" dirty="0">
                <a:solidFill>
                  <a:srgbClr val="666666"/>
                </a:solidFill>
                <a:effectLst/>
                <a:latin typeface="Open Sans"/>
              </a:rPr>
              <a:t>chloride stock solution by adding 14.701 g of CaCl2.2H2O in 2 l of milli-Q water, autoclave, and store at 4 °C.</a:t>
            </a:r>
          </a:p>
          <a:p>
            <a:pPr algn="just"/>
            <a:br>
              <a:rPr lang="en-US" dirty="0"/>
            </a:br>
            <a:endParaRPr lang="en-US" dirty="0"/>
          </a:p>
        </p:txBody>
      </p:sp>
    </p:spTree>
    <p:extLst>
      <p:ext uri="{BB962C8B-B14F-4D97-AF65-F5344CB8AC3E}">
        <p14:creationId xmlns:p14="http://schemas.microsoft.com/office/powerpoint/2010/main" val="588868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11</a:t>
            </a:fld>
            <a:endParaRPr dirty="0"/>
          </a:p>
        </p:txBody>
      </p:sp>
      <p:sp>
        <p:nvSpPr>
          <p:cNvPr id="13" name="TextBox 12">
            <a:extLst>
              <a:ext uri="{FF2B5EF4-FFF2-40B4-BE49-F238E27FC236}">
                <a16:creationId xmlns:a16="http://schemas.microsoft.com/office/drawing/2014/main" id="{2E94D77F-4032-4525-9EDC-86EC899F123C}"/>
              </a:ext>
            </a:extLst>
          </p:cNvPr>
          <p:cNvSpPr txBox="1"/>
          <p:nvPr/>
        </p:nvSpPr>
        <p:spPr>
          <a:xfrm>
            <a:off x="4343400" y="304800"/>
            <a:ext cx="3505200" cy="369332"/>
          </a:xfrm>
          <a:prstGeom prst="rect">
            <a:avLst/>
          </a:prstGeom>
          <a:noFill/>
        </p:spPr>
        <p:txBody>
          <a:bodyPr wrap="square">
            <a:spAutoFit/>
          </a:bodyPr>
          <a:lstStyle/>
          <a:p>
            <a:r>
              <a:rPr lang="en-US" b="1" i="0" dirty="0">
                <a:solidFill>
                  <a:srgbClr val="202124"/>
                </a:solidFill>
                <a:effectLst/>
                <a:latin typeface="arial" panose="020B0604020202020204" pitchFamily="34" charset="0"/>
              </a:rPr>
              <a:t>Calcium chloride method </a:t>
            </a:r>
          </a:p>
        </p:txBody>
      </p:sp>
      <p:sp>
        <p:nvSpPr>
          <p:cNvPr id="2" name="Rectangle 1">
            <a:extLst>
              <a:ext uri="{FF2B5EF4-FFF2-40B4-BE49-F238E27FC236}">
                <a16:creationId xmlns:a16="http://schemas.microsoft.com/office/drawing/2014/main" id="{D969FED3-F5AB-4425-A547-705CE2B58C97}"/>
              </a:ext>
            </a:extLst>
          </p:cNvPr>
          <p:cNvSpPr>
            <a:spLocks noChangeArrowheads="1"/>
          </p:cNvSpPr>
          <p:nvPr/>
        </p:nvSpPr>
        <p:spPr bwMode="auto">
          <a:xfrm>
            <a:off x="647700" y="1181933"/>
            <a:ext cx="107442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 Shake </a:t>
            </a:r>
            <a:r>
              <a:rPr kumimoji="0" lang="en-US" altLang="en-US"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 coli</a:t>
            </a: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37 °C overnight in 3 ml of LB.</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 Add 0.5 ml of the overnight culture into 50 ml of LB in a 200-ml flask, at 37 °C.</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 Monitor OD600. When OD600 of 0.35-0.4 is reached, chill the culture on ice.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4. Transfer the culture to a sterile centrifuge tube, and collect cells by centrifugation at 6,000 rpm for 8 minutes at (4 °C). Discard the supernatant.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5. Resuspend the cells in 20 ml of ice-cold 50 mM CaCl2. Incubate on ice for 20 minutes. Collect cells by centrifugation as in step 4.</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6. Resuspend the cells in 2.5 ml of ice-cold 50 mM CaCl2, or, if you store the competent cells for long period as frozen stock, resuspend the cells in 2.5 ml of ice-cold 50 mM CaCl2 containing 10% glycerol.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7. Use 100-200 microliters of the competent cells for transformation, or dispense the competent cells into </a:t>
            </a:r>
            <a:r>
              <a:rPr kumimoji="0" lang="en-US" altLang="en-US"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aliquotes</a:t>
            </a: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of 100-200 microliters and freeze in liquid nitrogen for later use.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Note: how to reuse? inoculate 0.05 ml of an overnight culture into 3 ml of LB, and, after shaking 100-120 min at 37 C, cells are washed with an ice-cold calcium solution. The cells resuspended in 100-150 microliters of the calcium solution are used for transformation.</a:t>
            </a:r>
            <a:endPar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7903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txBox="1"/>
          <p:nvPr/>
        </p:nvSpPr>
        <p:spPr>
          <a:xfrm>
            <a:off x="1159395" y="1214115"/>
            <a:ext cx="9900285" cy="3737562"/>
          </a:xfrm>
          <a:prstGeom prst="rect">
            <a:avLst/>
          </a:prstGeom>
        </p:spPr>
        <p:txBody>
          <a:bodyPr vert="horz" wrap="square" lIns="0" tIns="6350" rIns="0" bIns="0" rtlCol="0">
            <a:spAutoFit/>
          </a:bodyPr>
          <a:lstStyle/>
          <a:p>
            <a:pPr marL="12065" marR="5080" algn="justLow">
              <a:lnSpc>
                <a:spcPct val="110400"/>
              </a:lnSpc>
              <a:spcBef>
                <a:spcPts val="50"/>
              </a:spcBef>
              <a:buClr>
                <a:srgbClr val="00B0F0"/>
              </a:buClr>
              <a:tabLst>
                <a:tab pos="304165" algn="l"/>
                <a:tab pos="304800" algn="l"/>
              </a:tabLst>
            </a:pPr>
            <a:r>
              <a:rPr lang="en-US" sz="2000" dirty="0"/>
              <a:t>DNA ligation is an important technique in molecular cloning and in the generation of recombinant DNA. DNA ligation is the act of joining together DNA strands with covalent bonds with the aim of making new viable DNA or plasmids. The enzyme routinely used is the (T4 bacteriophage), T4 DNA ligase that creates a phosphodiester bond between the 3' hydroxyl of one nucleotide and the 5' phosphate of another (Below figure). This reaction requires adenosine triphosphate (ATP). </a:t>
            </a:r>
          </a:p>
          <a:p>
            <a:pPr marL="12065" marR="5080" algn="justLow">
              <a:lnSpc>
                <a:spcPct val="110400"/>
              </a:lnSpc>
              <a:spcBef>
                <a:spcPts val="50"/>
              </a:spcBef>
              <a:buClr>
                <a:srgbClr val="00B0F0"/>
              </a:buClr>
              <a:tabLst>
                <a:tab pos="304165" algn="l"/>
                <a:tab pos="304800" algn="l"/>
              </a:tabLst>
            </a:pPr>
            <a:endParaRPr lang="en-US" sz="2000" dirty="0">
              <a:latin typeface="Times New Roman"/>
              <a:cs typeface="Times New Roman"/>
            </a:endParaRPr>
          </a:p>
          <a:p>
            <a:pPr marL="12065" marR="5080" algn="justLow">
              <a:lnSpc>
                <a:spcPct val="110400"/>
              </a:lnSpc>
              <a:spcBef>
                <a:spcPts val="50"/>
              </a:spcBef>
              <a:buClr>
                <a:srgbClr val="00B0F0"/>
              </a:buClr>
              <a:tabLst>
                <a:tab pos="304165" algn="l"/>
                <a:tab pos="304800" algn="l"/>
              </a:tabLst>
            </a:pPr>
            <a:r>
              <a:rPr lang="en-US" sz="2000" dirty="0"/>
              <a:t>T4 DNA ligase is able to ligate overhanging, cohesive (sticky) ends and blunt ends, although a higher concentration of enzyme is required. The major reason being that the complementary ends aid in ligation by bringing matching DNA ends together, in the case of blunt ended DNA there is no initial attraction of the two strands to be joined.</a:t>
            </a:r>
            <a:endParaRPr sz="2000" dirty="0">
              <a:latin typeface="Times New Roman"/>
              <a:cs typeface="Times New Roman"/>
            </a:endParaRPr>
          </a:p>
        </p:txBody>
      </p:sp>
      <p:grpSp>
        <p:nvGrpSpPr>
          <p:cNvPr id="11" name="object 11"/>
          <p:cNvGrpSpPr/>
          <p:nvPr/>
        </p:nvGrpSpPr>
        <p:grpSpPr>
          <a:xfrm>
            <a:off x="0" y="0"/>
            <a:ext cx="419100" cy="6858000"/>
            <a:chOff x="0" y="0"/>
            <a:chExt cx="419100" cy="6858000"/>
          </a:xfrm>
        </p:grpSpPr>
        <p:pic>
          <p:nvPicPr>
            <p:cNvPr id="12" name="object 12"/>
            <p:cNvPicPr/>
            <p:nvPr/>
          </p:nvPicPr>
          <p:blipFill>
            <a:blip r:embed="rId2" cstate="print"/>
            <a:stretch>
              <a:fillRect/>
            </a:stretch>
          </p:blipFill>
          <p:spPr>
            <a:xfrm>
              <a:off x="0" y="0"/>
              <a:ext cx="419100" cy="3975100"/>
            </a:xfrm>
            <a:prstGeom prst="rect">
              <a:avLst/>
            </a:prstGeom>
          </p:spPr>
        </p:pic>
        <p:pic>
          <p:nvPicPr>
            <p:cNvPr id="13" name="object 13"/>
            <p:cNvPicPr/>
            <p:nvPr/>
          </p:nvPicPr>
          <p:blipFill>
            <a:blip r:embed="rId3" cstate="print"/>
            <a:stretch>
              <a:fillRect/>
            </a:stretch>
          </p:blipFill>
          <p:spPr>
            <a:xfrm>
              <a:off x="0" y="4000500"/>
              <a:ext cx="419100" cy="2857500"/>
            </a:xfrm>
            <a:prstGeom prst="rect">
              <a:avLst/>
            </a:prstGeom>
          </p:spPr>
        </p:pic>
      </p:grpSp>
      <p:sp>
        <p:nvSpPr>
          <p:cNvPr id="15" name="object 1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2</a:t>
            </a:fld>
            <a:endParaRPr dirty="0"/>
          </a:p>
        </p:txBody>
      </p:sp>
      <p:sp>
        <p:nvSpPr>
          <p:cNvPr id="19" name="TextBox 18">
            <a:extLst>
              <a:ext uri="{FF2B5EF4-FFF2-40B4-BE49-F238E27FC236}">
                <a16:creationId xmlns:a16="http://schemas.microsoft.com/office/drawing/2014/main" id="{52026D92-FEAE-4B4A-9140-36C24F93BDF9}"/>
              </a:ext>
            </a:extLst>
          </p:cNvPr>
          <p:cNvSpPr txBox="1"/>
          <p:nvPr/>
        </p:nvSpPr>
        <p:spPr>
          <a:xfrm>
            <a:off x="4958600" y="304800"/>
            <a:ext cx="2128000" cy="533400"/>
          </a:xfrm>
          <a:prstGeom prst="rect">
            <a:avLst/>
          </a:prstGeom>
          <a:noFill/>
        </p:spPr>
        <p:txBody>
          <a:bodyPr wrap="square">
            <a:spAutoFit/>
          </a:bodyPr>
          <a:lstStyle/>
          <a:p>
            <a:r>
              <a:rPr lang="en-US" sz="2800" dirty="0"/>
              <a:t>DNA Ligation </a:t>
            </a:r>
          </a:p>
        </p:txBody>
      </p:sp>
      <p:pic>
        <p:nvPicPr>
          <p:cNvPr id="21" name="Picture 20">
            <a:extLst>
              <a:ext uri="{FF2B5EF4-FFF2-40B4-BE49-F238E27FC236}">
                <a16:creationId xmlns:a16="http://schemas.microsoft.com/office/drawing/2014/main" id="{023C168D-C9BE-4969-8B11-FFAB62491D9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1000" y="4668653"/>
            <a:ext cx="3581400" cy="201453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3</a:t>
            </a:fld>
            <a:endParaRPr dirty="0"/>
          </a:p>
        </p:txBody>
      </p:sp>
      <p:sp>
        <p:nvSpPr>
          <p:cNvPr id="16" name="TextBox 15">
            <a:extLst>
              <a:ext uri="{FF2B5EF4-FFF2-40B4-BE49-F238E27FC236}">
                <a16:creationId xmlns:a16="http://schemas.microsoft.com/office/drawing/2014/main" id="{E12D4F3F-B263-41B8-916F-CC543EB28387}"/>
              </a:ext>
            </a:extLst>
          </p:cNvPr>
          <p:cNvSpPr txBox="1"/>
          <p:nvPr/>
        </p:nvSpPr>
        <p:spPr>
          <a:xfrm>
            <a:off x="5143500" y="228600"/>
            <a:ext cx="1905000" cy="461665"/>
          </a:xfrm>
          <a:prstGeom prst="rect">
            <a:avLst/>
          </a:prstGeom>
          <a:noFill/>
        </p:spPr>
        <p:txBody>
          <a:bodyPr wrap="square">
            <a:spAutoFit/>
          </a:bodyPr>
          <a:lstStyle/>
          <a:p>
            <a:r>
              <a:rPr lang="en-US" sz="2400" dirty="0"/>
              <a:t>Components</a:t>
            </a:r>
          </a:p>
        </p:txBody>
      </p:sp>
      <p:sp>
        <p:nvSpPr>
          <p:cNvPr id="18" name="TextBox 17">
            <a:extLst>
              <a:ext uri="{FF2B5EF4-FFF2-40B4-BE49-F238E27FC236}">
                <a16:creationId xmlns:a16="http://schemas.microsoft.com/office/drawing/2014/main" id="{0A2D2BE0-B9CB-4A60-AF3D-092C3E8BC892}"/>
              </a:ext>
            </a:extLst>
          </p:cNvPr>
          <p:cNvSpPr txBox="1"/>
          <p:nvPr/>
        </p:nvSpPr>
        <p:spPr>
          <a:xfrm>
            <a:off x="1752600" y="990600"/>
            <a:ext cx="8686800" cy="1200329"/>
          </a:xfrm>
          <a:prstGeom prst="rect">
            <a:avLst/>
          </a:prstGeom>
          <a:noFill/>
        </p:spPr>
        <p:txBody>
          <a:bodyPr wrap="square">
            <a:spAutoFit/>
          </a:bodyPr>
          <a:lstStyle/>
          <a:p>
            <a:pPr marL="342900" indent="-342900">
              <a:buAutoNum type="arabicParenR"/>
            </a:pPr>
            <a:r>
              <a:rPr lang="en-US" dirty="0"/>
              <a:t>Two or more fragments of DNA that have compatible ends.</a:t>
            </a:r>
          </a:p>
          <a:p>
            <a:pPr marL="342900" indent="-342900">
              <a:buAutoNum type="arabicParenR"/>
            </a:pPr>
            <a:r>
              <a:rPr lang="en-US" dirty="0"/>
              <a:t>A buffer that has 0.25-1mM ATP (adenosine triphosphate) to provide the necessary energy for the reaction.  </a:t>
            </a:r>
          </a:p>
          <a:p>
            <a:pPr marL="342900" indent="-342900">
              <a:buAutoNum type="arabicParenR"/>
            </a:pPr>
            <a:r>
              <a:rPr lang="en-US" dirty="0"/>
              <a:t>The T4 DNA ligase itself. </a:t>
            </a:r>
          </a:p>
        </p:txBody>
      </p:sp>
      <p:pic>
        <p:nvPicPr>
          <p:cNvPr id="20" name="Picture 19">
            <a:extLst>
              <a:ext uri="{FF2B5EF4-FFF2-40B4-BE49-F238E27FC236}">
                <a16:creationId xmlns:a16="http://schemas.microsoft.com/office/drawing/2014/main" id="{C566E342-FC31-47E6-8DDD-40A01EFDCF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3500" y="1792929"/>
            <a:ext cx="5576888" cy="4609591"/>
          </a:xfrm>
          <a:prstGeom prst="rect">
            <a:avLst/>
          </a:prstGeom>
        </p:spPr>
      </p:pic>
      <p:sp>
        <p:nvSpPr>
          <p:cNvPr id="21" name="TextBox 20">
            <a:extLst>
              <a:ext uri="{FF2B5EF4-FFF2-40B4-BE49-F238E27FC236}">
                <a16:creationId xmlns:a16="http://schemas.microsoft.com/office/drawing/2014/main" id="{C9FF7700-9627-4BA5-B869-C2C3CF571EDF}"/>
              </a:ext>
            </a:extLst>
          </p:cNvPr>
          <p:cNvSpPr txBox="1"/>
          <p:nvPr/>
        </p:nvSpPr>
        <p:spPr>
          <a:xfrm>
            <a:off x="1143000" y="2340002"/>
            <a:ext cx="4267200" cy="3970318"/>
          </a:xfrm>
          <a:prstGeom prst="rect">
            <a:avLst/>
          </a:prstGeom>
          <a:noFill/>
        </p:spPr>
        <p:txBody>
          <a:bodyPr wrap="square">
            <a:spAutoFit/>
          </a:bodyPr>
          <a:lstStyle/>
          <a:p>
            <a:pPr algn="just"/>
            <a:r>
              <a:rPr lang="en-US" dirty="0"/>
              <a:t>The ideal temperature for the T4 DNA ligase reaction is 16°C, however it works over a range of temperatures, so 4°C or room temperature can also be used. The optimal temperature for a ligation is a balance between the optimal temperature for T4 DNA Ligase enzyme activity (16°C) and the temperature necessary to ensure annealing of the fragment ends (the melting temperature), which can vary with the length and base composition of the overhangs. For most sticky ends 90-100% ligation is achieved at 16ºC after a 16 hour ligation.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4</a:t>
            </a:fld>
            <a:endParaRPr dirty="0"/>
          </a:p>
        </p:txBody>
      </p:sp>
      <p:sp>
        <p:nvSpPr>
          <p:cNvPr id="16" name="TextBox 15">
            <a:extLst>
              <a:ext uri="{FF2B5EF4-FFF2-40B4-BE49-F238E27FC236}">
                <a16:creationId xmlns:a16="http://schemas.microsoft.com/office/drawing/2014/main" id="{E12D4F3F-B263-41B8-916F-CC543EB28387}"/>
              </a:ext>
            </a:extLst>
          </p:cNvPr>
          <p:cNvSpPr txBox="1"/>
          <p:nvPr/>
        </p:nvSpPr>
        <p:spPr>
          <a:xfrm>
            <a:off x="5143500" y="228600"/>
            <a:ext cx="1905000" cy="461665"/>
          </a:xfrm>
          <a:prstGeom prst="rect">
            <a:avLst/>
          </a:prstGeom>
          <a:noFill/>
        </p:spPr>
        <p:txBody>
          <a:bodyPr wrap="square">
            <a:spAutoFit/>
          </a:bodyPr>
          <a:lstStyle/>
          <a:p>
            <a:r>
              <a:rPr lang="en-US" sz="2400" dirty="0"/>
              <a:t>Components</a:t>
            </a:r>
          </a:p>
        </p:txBody>
      </p:sp>
      <p:sp>
        <p:nvSpPr>
          <p:cNvPr id="18" name="TextBox 17">
            <a:extLst>
              <a:ext uri="{FF2B5EF4-FFF2-40B4-BE49-F238E27FC236}">
                <a16:creationId xmlns:a16="http://schemas.microsoft.com/office/drawing/2014/main" id="{0A2D2BE0-B9CB-4A60-AF3D-092C3E8BC892}"/>
              </a:ext>
            </a:extLst>
          </p:cNvPr>
          <p:cNvSpPr txBox="1"/>
          <p:nvPr/>
        </p:nvSpPr>
        <p:spPr>
          <a:xfrm>
            <a:off x="1752600" y="990600"/>
            <a:ext cx="8686800" cy="1200329"/>
          </a:xfrm>
          <a:prstGeom prst="rect">
            <a:avLst/>
          </a:prstGeom>
          <a:noFill/>
        </p:spPr>
        <p:txBody>
          <a:bodyPr wrap="square">
            <a:spAutoFit/>
          </a:bodyPr>
          <a:lstStyle/>
          <a:p>
            <a:pPr marL="342900" indent="-342900">
              <a:buAutoNum type="arabicParenR"/>
            </a:pPr>
            <a:r>
              <a:rPr lang="en-US" dirty="0"/>
              <a:t>Two or more fragments of DNA that have compatible ends.</a:t>
            </a:r>
          </a:p>
          <a:p>
            <a:pPr marL="342900" indent="-342900">
              <a:buAutoNum type="arabicParenR"/>
            </a:pPr>
            <a:r>
              <a:rPr lang="en-US" dirty="0"/>
              <a:t>A buffer that has 0.25-1mM ATP (adenosine triphosphate) to provide the necessary energy for the reaction.  </a:t>
            </a:r>
          </a:p>
          <a:p>
            <a:pPr marL="342900" indent="-342900">
              <a:buAutoNum type="arabicParenR"/>
            </a:pPr>
            <a:r>
              <a:rPr lang="en-US" dirty="0"/>
              <a:t>The T4 DNA ligase itself. </a:t>
            </a:r>
          </a:p>
        </p:txBody>
      </p:sp>
      <p:pic>
        <p:nvPicPr>
          <p:cNvPr id="20" name="Picture 19">
            <a:extLst>
              <a:ext uri="{FF2B5EF4-FFF2-40B4-BE49-F238E27FC236}">
                <a16:creationId xmlns:a16="http://schemas.microsoft.com/office/drawing/2014/main" id="{C566E342-FC31-47E6-8DDD-40A01EFDCF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70600" y="1700729"/>
            <a:ext cx="5576888" cy="4609591"/>
          </a:xfrm>
          <a:prstGeom prst="rect">
            <a:avLst/>
          </a:prstGeom>
        </p:spPr>
      </p:pic>
      <p:sp>
        <p:nvSpPr>
          <p:cNvPr id="13" name="TextBox 12">
            <a:extLst>
              <a:ext uri="{FF2B5EF4-FFF2-40B4-BE49-F238E27FC236}">
                <a16:creationId xmlns:a16="http://schemas.microsoft.com/office/drawing/2014/main" id="{D4BEFFF4-EED4-4772-A849-5B258B29C1A3}"/>
              </a:ext>
            </a:extLst>
          </p:cNvPr>
          <p:cNvSpPr txBox="1"/>
          <p:nvPr/>
        </p:nvSpPr>
        <p:spPr>
          <a:xfrm>
            <a:off x="1143000" y="2340002"/>
            <a:ext cx="4267200" cy="3970318"/>
          </a:xfrm>
          <a:prstGeom prst="rect">
            <a:avLst/>
          </a:prstGeom>
          <a:noFill/>
        </p:spPr>
        <p:txBody>
          <a:bodyPr wrap="square">
            <a:spAutoFit/>
          </a:bodyPr>
          <a:lstStyle/>
          <a:p>
            <a:pPr algn="just"/>
            <a:r>
              <a:rPr lang="en-US" dirty="0"/>
              <a:t>The ideal temperature for the T4 DNA ligase reaction is 16°C, however it works over a range of temperatures, so 4°C or room temperature can also be used. The optimal temperature for a ligation is a balance between the optimal temperature for T4 DNA Ligase enzyme activity (16°C) and the temperature necessary to ensure annealing of the fragment ends (the melting temperature), which can vary with the length and base composition of the overhangs. For most sticky ends 90-100% ligation is achieved at 16ºC after a 16 hour ligation.</a:t>
            </a:r>
          </a:p>
        </p:txBody>
      </p:sp>
      <p:sp>
        <p:nvSpPr>
          <p:cNvPr id="15" name="TextBox 14">
            <a:extLst>
              <a:ext uri="{FF2B5EF4-FFF2-40B4-BE49-F238E27FC236}">
                <a16:creationId xmlns:a16="http://schemas.microsoft.com/office/drawing/2014/main" id="{09DE43F4-5F9D-4991-A0F3-972A0FAF939A}"/>
              </a:ext>
            </a:extLst>
          </p:cNvPr>
          <p:cNvSpPr txBox="1"/>
          <p:nvPr/>
        </p:nvSpPr>
        <p:spPr>
          <a:xfrm>
            <a:off x="-25400" y="3597941"/>
            <a:ext cx="6096000" cy="923330"/>
          </a:xfrm>
          <a:prstGeom prst="rect">
            <a:avLst/>
          </a:prstGeom>
          <a:noFill/>
        </p:spPr>
        <p:txBody>
          <a:bodyPr wrap="square">
            <a:spAutoFit/>
          </a:bodyPr>
          <a:lstStyle/>
          <a:p>
            <a:r>
              <a:rPr lang="en-US" dirty="0"/>
              <a:t>he ideal ratios for ligating insert to vector for sticky end ligations ranges between 1:1 and 3:1, where as for blunt ended ligations the insert/vector ration should be at least 10:1</a:t>
            </a:r>
          </a:p>
        </p:txBody>
      </p:sp>
    </p:spTree>
    <p:extLst>
      <p:ext uri="{BB962C8B-B14F-4D97-AF65-F5344CB8AC3E}">
        <p14:creationId xmlns:p14="http://schemas.microsoft.com/office/powerpoint/2010/main" val="1171781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5</a:t>
            </a:fld>
            <a:endParaRPr dirty="0"/>
          </a:p>
        </p:txBody>
      </p:sp>
      <p:sp>
        <p:nvSpPr>
          <p:cNvPr id="16" name="TextBox 15">
            <a:extLst>
              <a:ext uri="{FF2B5EF4-FFF2-40B4-BE49-F238E27FC236}">
                <a16:creationId xmlns:a16="http://schemas.microsoft.com/office/drawing/2014/main" id="{E12D4F3F-B263-41B8-916F-CC543EB28387}"/>
              </a:ext>
            </a:extLst>
          </p:cNvPr>
          <p:cNvSpPr txBox="1"/>
          <p:nvPr/>
        </p:nvSpPr>
        <p:spPr>
          <a:xfrm>
            <a:off x="5143500" y="228600"/>
            <a:ext cx="1905000" cy="461665"/>
          </a:xfrm>
          <a:prstGeom prst="rect">
            <a:avLst/>
          </a:prstGeom>
          <a:noFill/>
        </p:spPr>
        <p:txBody>
          <a:bodyPr wrap="square">
            <a:spAutoFit/>
          </a:bodyPr>
          <a:lstStyle/>
          <a:p>
            <a:r>
              <a:rPr lang="en-US" sz="2400" dirty="0"/>
              <a:t>Ratios</a:t>
            </a:r>
          </a:p>
        </p:txBody>
      </p:sp>
      <p:sp>
        <p:nvSpPr>
          <p:cNvPr id="15" name="TextBox 14">
            <a:extLst>
              <a:ext uri="{FF2B5EF4-FFF2-40B4-BE49-F238E27FC236}">
                <a16:creationId xmlns:a16="http://schemas.microsoft.com/office/drawing/2014/main" id="{09DE43F4-5F9D-4991-A0F3-972A0FAF939A}"/>
              </a:ext>
            </a:extLst>
          </p:cNvPr>
          <p:cNvSpPr txBox="1"/>
          <p:nvPr/>
        </p:nvSpPr>
        <p:spPr>
          <a:xfrm>
            <a:off x="2819400" y="914400"/>
            <a:ext cx="5511800" cy="1200329"/>
          </a:xfrm>
          <a:prstGeom prst="rect">
            <a:avLst/>
          </a:prstGeom>
          <a:noFill/>
        </p:spPr>
        <p:txBody>
          <a:bodyPr wrap="square">
            <a:spAutoFit/>
          </a:bodyPr>
          <a:lstStyle/>
          <a:p>
            <a:r>
              <a:rPr lang="en-US" dirty="0"/>
              <a:t>he ideal ratios for ligating insert to vector for sticky end ligations ranges between 1:1 and 3:1, where as for blunt ended ligations the insert/vector ration should be at least 10:1</a:t>
            </a:r>
          </a:p>
        </p:txBody>
      </p:sp>
      <p:pic>
        <p:nvPicPr>
          <p:cNvPr id="3" name="Picture 2">
            <a:extLst>
              <a:ext uri="{FF2B5EF4-FFF2-40B4-BE49-F238E27FC236}">
                <a16:creationId xmlns:a16="http://schemas.microsoft.com/office/drawing/2014/main" id="{9C05D0D5-C7AF-4958-BDB2-431780A0EA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0200" y="2903220"/>
            <a:ext cx="8572500" cy="3009900"/>
          </a:xfrm>
          <a:prstGeom prst="rect">
            <a:avLst/>
          </a:prstGeom>
        </p:spPr>
      </p:pic>
    </p:spTree>
    <p:extLst>
      <p:ext uri="{BB962C8B-B14F-4D97-AF65-F5344CB8AC3E}">
        <p14:creationId xmlns:p14="http://schemas.microsoft.com/office/powerpoint/2010/main" val="196183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6</a:t>
            </a:fld>
            <a:endParaRPr dirty="0"/>
          </a:p>
        </p:txBody>
      </p:sp>
      <p:sp>
        <p:nvSpPr>
          <p:cNvPr id="16" name="TextBox 15">
            <a:extLst>
              <a:ext uri="{FF2B5EF4-FFF2-40B4-BE49-F238E27FC236}">
                <a16:creationId xmlns:a16="http://schemas.microsoft.com/office/drawing/2014/main" id="{E12D4F3F-B263-41B8-916F-CC543EB28387}"/>
              </a:ext>
            </a:extLst>
          </p:cNvPr>
          <p:cNvSpPr txBox="1"/>
          <p:nvPr/>
        </p:nvSpPr>
        <p:spPr>
          <a:xfrm>
            <a:off x="5143500" y="228600"/>
            <a:ext cx="1905000" cy="461665"/>
          </a:xfrm>
          <a:prstGeom prst="rect">
            <a:avLst/>
          </a:prstGeom>
          <a:noFill/>
        </p:spPr>
        <p:txBody>
          <a:bodyPr wrap="square">
            <a:spAutoFit/>
          </a:bodyPr>
          <a:lstStyle/>
          <a:p>
            <a:r>
              <a:rPr lang="en-US" sz="2400" dirty="0"/>
              <a:t>Procedure  </a:t>
            </a:r>
          </a:p>
        </p:txBody>
      </p:sp>
      <p:sp>
        <p:nvSpPr>
          <p:cNvPr id="13" name="TextBox 12">
            <a:extLst>
              <a:ext uri="{FF2B5EF4-FFF2-40B4-BE49-F238E27FC236}">
                <a16:creationId xmlns:a16="http://schemas.microsoft.com/office/drawing/2014/main" id="{2E94D77F-4032-4525-9EDC-86EC899F123C}"/>
              </a:ext>
            </a:extLst>
          </p:cNvPr>
          <p:cNvSpPr txBox="1"/>
          <p:nvPr/>
        </p:nvSpPr>
        <p:spPr>
          <a:xfrm>
            <a:off x="609600" y="914400"/>
            <a:ext cx="11049000" cy="4524315"/>
          </a:xfrm>
          <a:prstGeom prst="rect">
            <a:avLst/>
          </a:prstGeom>
          <a:noFill/>
        </p:spPr>
        <p:txBody>
          <a:bodyPr wrap="square">
            <a:spAutoFit/>
          </a:bodyPr>
          <a:lstStyle/>
          <a:p>
            <a:pPr algn="ctr"/>
            <a:r>
              <a:rPr lang="en-US" dirty="0"/>
              <a:t>Ligation of a DNA fragment with a plasmid vector Protocol </a:t>
            </a:r>
          </a:p>
          <a:p>
            <a:endParaRPr lang="en-US" dirty="0"/>
          </a:p>
          <a:p>
            <a:pPr marL="342900" indent="-342900">
              <a:buAutoNum type="arabicPeriod"/>
            </a:pPr>
            <a:r>
              <a:rPr lang="en-US" dirty="0"/>
              <a:t>Mix linearized plasmid vector DNA and a DNA fragment in a total volume of 10 </a:t>
            </a:r>
            <a:r>
              <a:rPr lang="en-US" dirty="0" err="1"/>
              <a:t>μl</a:t>
            </a:r>
            <a:r>
              <a:rPr lang="en-US" dirty="0"/>
              <a:t>. We recommend TE buffer (10 mM Tris-HCI pH 8.0, 1 mM EDTA) for dissolving DNA. </a:t>
            </a:r>
          </a:p>
          <a:p>
            <a:pPr marL="342900" indent="-342900">
              <a:buAutoNum type="arabicPeriod"/>
            </a:pPr>
            <a:r>
              <a:rPr lang="en-US" dirty="0"/>
              <a:t>Add 3 </a:t>
            </a:r>
            <a:r>
              <a:rPr lang="en-US" dirty="0" err="1"/>
              <a:t>μl</a:t>
            </a:r>
            <a:r>
              <a:rPr lang="en-US" dirty="0"/>
              <a:t> of treated vector (about 50 ng). </a:t>
            </a:r>
          </a:p>
          <a:p>
            <a:pPr marL="342900" indent="-342900">
              <a:buAutoNum type="arabicPeriod"/>
            </a:pPr>
            <a:r>
              <a:rPr lang="en-US" dirty="0"/>
              <a:t>Add same volume of treated DNA and complete the reaction to (10 </a:t>
            </a:r>
            <a:r>
              <a:rPr lang="en-US" dirty="0" err="1"/>
              <a:t>μl</a:t>
            </a:r>
            <a:r>
              <a:rPr lang="en-US" dirty="0"/>
              <a:t>) with solution 1.</a:t>
            </a:r>
          </a:p>
          <a:p>
            <a:pPr marL="342900" indent="-342900">
              <a:buAutoNum type="arabicPeriod"/>
            </a:pPr>
            <a:r>
              <a:rPr lang="en-US" dirty="0"/>
              <a:t>Mix thoroughly. </a:t>
            </a:r>
          </a:p>
          <a:p>
            <a:pPr marL="342900" indent="-342900">
              <a:buAutoNum type="arabicPeriod"/>
            </a:pPr>
            <a:r>
              <a:rPr lang="en-US" dirty="0"/>
              <a:t>Incubate at 16℃ for 30 minutes</a:t>
            </a:r>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a:p>
            <a:r>
              <a:rPr lang="en-US" dirty="0"/>
              <a:t>Note: the ligation reaction mixture can be used directly for transformation of E. coli competent cells. When performing transformation immediately after ligation, use 10 </a:t>
            </a:r>
            <a:r>
              <a:rPr lang="en-US" dirty="0" err="1"/>
              <a:t>μl</a:t>
            </a:r>
            <a:r>
              <a:rPr lang="en-US" dirty="0"/>
              <a:t> of the ligation mixture to transform 100 </a:t>
            </a:r>
            <a:r>
              <a:rPr lang="en-US" dirty="0" err="1"/>
              <a:t>μl</a:t>
            </a:r>
            <a:r>
              <a:rPr lang="en-US" dirty="0"/>
              <a:t> of competent cells. </a:t>
            </a:r>
          </a:p>
          <a:p>
            <a:r>
              <a:rPr lang="en-US" dirty="0"/>
              <a:t>As mentioned: the reaction should be carried out at 16℃. higher temperatures inhibit the enzyme. In case of negative result, the time should be extended to overnight. </a:t>
            </a:r>
          </a:p>
        </p:txBody>
      </p:sp>
    </p:spTree>
    <p:extLst>
      <p:ext uri="{BB962C8B-B14F-4D97-AF65-F5344CB8AC3E}">
        <p14:creationId xmlns:p14="http://schemas.microsoft.com/office/powerpoint/2010/main" val="1322905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7</a:t>
            </a:fld>
            <a:endParaRPr dirty="0"/>
          </a:p>
        </p:txBody>
      </p:sp>
      <p:sp>
        <p:nvSpPr>
          <p:cNvPr id="16" name="TextBox 15">
            <a:extLst>
              <a:ext uri="{FF2B5EF4-FFF2-40B4-BE49-F238E27FC236}">
                <a16:creationId xmlns:a16="http://schemas.microsoft.com/office/drawing/2014/main" id="{E12D4F3F-B263-41B8-916F-CC543EB28387}"/>
              </a:ext>
            </a:extLst>
          </p:cNvPr>
          <p:cNvSpPr txBox="1"/>
          <p:nvPr/>
        </p:nvSpPr>
        <p:spPr>
          <a:xfrm>
            <a:off x="5143500" y="228600"/>
            <a:ext cx="1905000" cy="461665"/>
          </a:xfrm>
          <a:prstGeom prst="rect">
            <a:avLst/>
          </a:prstGeom>
          <a:noFill/>
        </p:spPr>
        <p:txBody>
          <a:bodyPr wrap="square">
            <a:spAutoFit/>
          </a:bodyPr>
          <a:lstStyle/>
          <a:p>
            <a:r>
              <a:rPr lang="en-US" sz="2400" dirty="0"/>
              <a:t>Procedure  </a:t>
            </a:r>
          </a:p>
        </p:txBody>
      </p:sp>
      <p:sp>
        <p:nvSpPr>
          <p:cNvPr id="13" name="TextBox 12">
            <a:extLst>
              <a:ext uri="{FF2B5EF4-FFF2-40B4-BE49-F238E27FC236}">
                <a16:creationId xmlns:a16="http://schemas.microsoft.com/office/drawing/2014/main" id="{2E94D77F-4032-4525-9EDC-86EC899F123C}"/>
              </a:ext>
            </a:extLst>
          </p:cNvPr>
          <p:cNvSpPr txBox="1"/>
          <p:nvPr/>
        </p:nvSpPr>
        <p:spPr>
          <a:xfrm>
            <a:off x="609600" y="914400"/>
            <a:ext cx="11049000" cy="4524315"/>
          </a:xfrm>
          <a:prstGeom prst="rect">
            <a:avLst/>
          </a:prstGeom>
          <a:noFill/>
        </p:spPr>
        <p:txBody>
          <a:bodyPr wrap="square">
            <a:spAutoFit/>
          </a:bodyPr>
          <a:lstStyle/>
          <a:p>
            <a:pPr algn="ctr"/>
            <a:r>
              <a:rPr lang="en-US" dirty="0"/>
              <a:t>Ligation of a DNA fragment with a plasmid vector Protocol </a:t>
            </a:r>
          </a:p>
          <a:p>
            <a:endParaRPr lang="en-US" dirty="0"/>
          </a:p>
          <a:p>
            <a:pPr marL="342900" indent="-342900">
              <a:buAutoNum type="arabicPeriod"/>
            </a:pPr>
            <a:r>
              <a:rPr lang="en-US" dirty="0"/>
              <a:t>Mix linearized plasmid vector DNA and a DNA fragment in a total volume of 10 </a:t>
            </a:r>
            <a:r>
              <a:rPr lang="en-US" dirty="0" err="1"/>
              <a:t>μl</a:t>
            </a:r>
            <a:r>
              <a:rPr lang="en-US" dirty="0"/>
              <a:t>. We recommend TE buffer (10 mM Tris-HCI pH 8.0, 1 mM EDTA) for dissolving DNA. </a:t>
            </a:r>
          </a:p>
          <a:p>
            <a:pPr marL="342900" indent="-342900">
              <a:buAutoNum type="arabicPeriod"/>
            </a:pPr>
            <a:r>
              <a:rPr lang="en-US" dirty="0"/>
              <a:t>Add 3 </a:t>
            </a:r>
            <a:r>
              <a:rPr lang="en-US" dirty="0" err="1"/>
              <a:t>μl</a:t>
            </a:r>
            <a:r>
              <a:rPr lang="en-US" dirty="0"/>
              <a:t> of treated vector (about 50 ng). </a:t>
            </a:r>
          </a:p>
          <a:p>
            <a:pPr marL="342900" indent="-342900">
              <a:buAutoNum type="arabicPeriod"/>
            </a:pPr>
            <a:r>
              <a:rPr lang="en-US" dirty="0"/>
              <a:t>Add same volume of treated DNA and complete the reaction to (10 </a:t>
            </a:r>
            <a:r>
              <a:rPr lang="en-US" dirty="0" err="1"/>
              <a:t>μl</a:t>
            </a:r>
            <a:r>
              <a:rPr lang="en-US" dirty="0"/>
              <a:t>) with solution 1.</a:t>
            </a:r>
          </a:p>
          <a:p>
            <a:pPr marL="342900" indent="-342900">
              <a:buAutoNum type="arabicPeriod"/>
            </a:pPr>
            <a:r>
              <a:rPr lang="en-US" dirty="0"/>
              <a:t>Mix thoroughly. </a:t>
            </a:r>
          </a:p>
          <a:p>
            <a:pPr marL="342900" indent="-342900">
              <a:buAutoNum type="arabicPeriod"/>
            </a:pPr>
            <a:r>
              <a:rPr lang="en-US" dirty="0"/>
              <a:t>Incubate at 16℃ for 30 minutes</a:t>
            </a:r>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a:p>
            <a:r>
              <a:rPr lang="en-US" dirty="0"/>
              <a:t>Note: the ligation reaction mixture can be used directly for transformation of E. coli competent cells. When performing transformation immediately after ligation, use 10 </a:t>
            </a:r>
            <a:r>
              <a:rPr lang="en-US" dirty="0" err="1"/>
              <a:t>μl</a:t>
            </a:r>
            <a:r>
              <a:rPr lang="en-US" dirty="0"/>
              <a:t> of the ligation mixture to transform 100 </a:t>
            </a:r>
            <a:r>
              <a:rPr lang="en-US" dirty="0" err="1"/>
              <a:t>μl</a:t>
            </a:r>
            <a:r>
              <a:rPr lang="en-US" dirty="0"/>
              <a:t> of competent cells. </a:t>
            </a:r>
          </a:p>
          <a:p>
            <a:r>
              <a:rPr lang="en-US" dirty="0"/>
              <a:t>As mentioned: the reaction should be carried out at 16℃. higher temperatures inhibit the enzyme. In case of negative result, the time should be extended to overnight. </a:t>
            </a:r>
          </a:p>
        </p:txBody>
      </p:sp>
    </p:spTree>
    <p:extLst>
      <p:ext uri="{BB962C8B-B14F-4D97-AF65-F5344CB8AC3E}">
        <p14:creationId xmlns:p14="http://schemas.microsoft.com/office/powerpoint/2010/main" val="815223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8</a:t>
            </a:fld>
            <a:endParaRPr dirty="0"/>
          </a:p>
        </p:txBody>
      </p:sp>
      <p:sp>
        <p:nvSpPr>
          <p:cNvPr id="16" name="TextBox 15">
            <a:extLst>
              <a:ext uri="{FF2B5EF4-FFF2-40B4-BE49-F238E27FC236}">
                <a16:creationId xmlns:a16="http://schemas.microsoft.com/office/drawing/2014/main" id="{E12D4F3F-B263-41B8-916F-CC543EB28387}"/>
              </a:ext>
            </a:extLst>
          </p:cNvPr>
          <p:cNvSpPr txBox="1"/>
          <p:nvPr/>
        </p:nvSpPr>
        <p:spPr>
          <a:xfrm>
            <a:off x="5143500" y="228600"/>
            <a:ext cx="1905000" cy="461665"/>
          </a:xfrm>
          <a:prstGeom prst="rect">
            <a:avLst/>
          </a:prstGeom>
          <a:noFill/>
        </p:spPr>
        <p:txBody>
          <a:bodyPr wrap="square">
            <a:spAutoFit/>
          </a:bodyPr>
          <a:lstStyle/>
          <a:p>
            <a:r>
              <a:rPr lang="en-US" sz="2400" dirty="0"/>
              <a:t>Procedure  </a:t>
            </a:r>
          </a:p>
        </p:txBody>
      </p:sp>
      <p:sp>
        <p:nvSpPr>
          <p:cNvPr id="13" name="TextBox 12">
            <a:extLst>
              <a:ext uri="{FF2B5EF4-FFF2-40B4-BE49-F238E27FC236}">
                <a16:creationId xmlns:a16="http://schemas.microsoft.com/office/drawing/2014/main" id="{2E94D77F-4032-4525-9EDC-86EC899F123C}"/>
              </a:ext>
            </a:extLst>
          </p:cNvPr>
          <p:cNvSpPr txBox="1"/>
          <p:nvPr/>
        </p:nvSpPr>
        <p:spPr>
          <a:xfrm>
            <a:off x="609600" y="914400"/>
            <a:ext cx="11049000" cy="5355312"/>
          </a:xfrm>
          <a:prstGeom prst="rect">
            <a:avLst/>
          </a:prstGeom>
          <a:noFill/>
        </p:spPr>
        <p:txBody>
          <a:bodyPr wrap="square">
            <a:spAutoFit/>
          </a:bodyPr>
          <a:lstStyle/>
          <a:p>
            <a:pPr algn="ctr"/>
            <a:r>
              <a:rPr lang="en-US" dirty="0"/>
              <a:t>A. Ligation of a DNA fragment with a plasmid vector Protocol </a:t>
            </a:r>
          </a:p>
          <a:p>
            <a:endParaRPr lang="en-US" dirty="0"/>
          </a:p>
          <a:p>
            <a:pPr marL="342900" indent="-342900">
              <a:buAutoNum type="arabicPeriod"/>
            </a:pPr>
            <a:r>
              <a:rPr lang="en-US" dirty="0"/>
              <a:t>Mix linearized plasmid vector DNA and a DNA fragment in a total volume of 10 </a:t>
            </a:r>
            <a:r>
              <a:rPr lang="en-US" dirty="0" err="1"/>
              <a:t>μl</a:t>
            </a:r>
            <a:r>
              <a:rPr lang="en-US" dirty="0"/>
              <a:t>. We recommend TE buffer (10 mM Tris-HCI pH 8.0, 1 mM EDTA) for dissolving DNA. </a:t>
            </a:r>
          </a:p>
          <a:p>
            <a:pPr marL="342900" indent="-342900">
              <a:buAutoNum type="arabicPeriod"/>
            </a:pPr>
            <a:r>
              <a:rPr lang="en-US" dirty="0"/>
              <a:t>Add 3 </a:t>
            </a:r>
            <a:r>
              <a:rPr lang="en-US" dirty="0" err="1"/>
              <a:t>μl</a:t>
            </a:r>
            <a:r>
              <a:rPr lang="en-US" dirty="0"/>
              <a:t> of treated vector (about 50 ng). </a:t>
            </a:r>
          </a:p>
          <a:p>
            <a:pPr marL="342900" indent="-342900">
              <a:buAutoNum type="arabicPeriod"/>
            </a:pPr>
            <a:r>
              <a:rPr lang="en-US" dirty="0"/>
              <a:t>Add same volume of treated DNA and complete the reaction to (10 </a:t>
            </a:r>
            <a:r>
              <a:rPr lang="en-US" dirty="0" err="1"/>
              <a:t>μl</a:t>
            </a:r>
            <a:r>
              <a:rPr lang="en-US" dirty="0"/>
              <a:t>) with solution 1.</a:t>
            </a:r>
          </a:p>
          <a:p>
            <a:pPr marL="342900" indent="-342900">
              <a:buAutoNum type="arabicPeriod"/>
            </a:pPr>
            <a:r>
              <a:rPr lang="en-US" dirty="0"/>
              <a:t>Mix thoroughly. </a:t>
            </a:r>
          </a:p>
          <a:p>
            <a:pPr marL="342900" indent="-342900">
              <a:buAutoNum type="arabicPeriod"/>
            </a:pPr>
            <a:r>
              <a:rPr lang="en-US" dirty="0"/>
              <a:t>Incubate at 16℃ for 30 minutes</a:t>
            </a:r>
          </a:p>
          <a:p>
            <a:r>
              <a:rPr lang="en-US" dirty="0"/>
              <a:t>Note: the ligation reaction mixture can be used directly for transformation of E. coli competent cells. When performing transformation immediately after ligation, use 10 </a:t>
            </a:r>
            <a:r>
              <a:rPr lang="en-US" dirty="0" err="1"/>
              <a:t>μl</a:t>
            </a:r>
            <a:r>
              <a:rPr lang="en-US" dirty="0"/>
              <a:t> of the ligation mixture to transform 100 </a:t>
            </a:r>
            <a:r>
              <a:rPr lang="en-US" dirty="0" err="1"/>
              <a:t>μl</a:t>
            </a:r>
            <a:r>
              <a:rPr lang="en-US" dirty="0"/>
              <a:t> of competent cells. </a:t>
            </a:r>
          </a:p>
          <a:p>
            <a:r>
              <a:rPr lang="en-US" dirty="0"/>
              <a:t>As mentioned: the reaction should be carried out at 16℃. higher temperatures inhibit the enzyme. In case of negative result, the time should be extended to overnight. </a:t>
            </a:r>
          </a:p>
          <a:p>
            <a:endParaRPr lang="en-US" dirty="0"/>
          </a:p>
          <a:p>
            <a:pPr algn="ctr"/>
            <a:r>
              <a:rPr lang="en-US" dirty="0"/>
              <a:t>B. Self-circularization of linear DNA (Intramolecular ligation) </a:t>
            </a:r>
          </a:p>
          <a:p>
            <a:endParaRPr lang="en-US" dirty="0"/>
          </a:p>
          <a:p>
            <a:pPr algn="just"/>
            <a:r>
              <a:rPr lang="en-US" dirty="0"/>
              <a:t>The protocol for self-circularization of linear DNA is essentially the same as for "A. Ligation of a DNA fragment with a plasmid vector". However, it is important to use low concentrations of DNA in the ligation reaction to maximize intramolecular ligation as well as to keep the volume of the DNA solution low for higher transformation efficiency.</a:t>
            </a:r>
          </a:p>
        </p:txBody>
      </p:sp>
    </p:spTree>
    <p:extLst>
      <p:ext uri="{BB962C8B-B14F-4D97-AF65-F5344CB8AC3E}">
        <p14:creationId xmlns:p14="http://schemas.microsoft.com/office/powerpoint/2010/main" val="696908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9</a:t>
            </a:fld>
            <a:endParaRPr dirty="0"/>
          </a:p>
        </p:txBody>
      </p:sp>
      <p:sp>
        <p:nvSpPr>
          <p:cNvPr id="16" name="TextBox 15">
            <a:extLst>
              <a:ext uri="{FF2B5EF4-FFF2-40B4-BE49-F238E27FC236}">
                <a16:creationId xmlns:a16="http://schemas.microsoft.com/office/drawing/2014/main" id="{E12D4F3F-B263-41B8-916F-CC543EB28387}"/>
              </a:ext>
            </a:extLst>
          </p:cNvPr>
          <p:cNvSpPr txBox="1"/>
          <p:nvPr/>
        </p:nvSpPr>
        <p:spPr>
          <a:xfrm>
            <a:off x="5143500" y="228600"/>
            <a:ext cx="2781300" cy="830997"/>
          </a:xfrm>
          <a:prstGeom prst="rect">
            <a:avLst/>
          </a:prstGeom>
          <a:noFill/>
        </p:spPr>
        <p:txBody>
          <a:bodyPr wrap="square">
            <a:spAutoFit/>
          </a:bodyPr>
          <a:lstStyle/>
          <a:p>
            <a:r>
              <a:rPr lang="en-US" sz="2400" b="0" i="0" dirty="0">
                <a:solidFill>
                  <a:srgbClr val="333333"/>
                </a:solidFill>
                <a:effectLst/>
                <a:latin typeface="HelveticaNeue-Light"/>
              </a:rPr>
              <a:t>Competent Cells</a:t>
            </a:r>
          </a:p>
          <a:p>
            <a:r>
              <a:rPr lang="en-US" sz="2400" dirty="0"/>
              <a:t>  </a:t>
            </a:r>
          </a:p>
        </p:txBody>
      </p:sp>
      <p:sp>
        <p:nvSpPr>
          <p:cNvPr id="13" name="TextBox 12">
            <a:extLst>
              <a:ext uri="{FF2B5EF4-FFF2-40B4-BE49-F238E27FC236}">
                <a16:creationId xmlns:a16="http://schemas.microsoft.com/office/drawing/2014/main" id="{2E94D77F-4032-4525-9EDC-86EC899F123C}"/>
              </a:ext>
            </a:extLst>
          </p:cNvPr>
          <p:cNvSpPr txBox="1"/>
          <p:nvPr/>
        </p:nvSpPr>
        <p:spPr>
          <a:xfrm>
            <a:off x="609600" y="914400"/>
            <a:ext cx="11049000" cy="5078313"/>
          </a:xfrm>
          <a:prstGeom prst="rect">
            <a:avLst/>
          </a:prstGeom>
          <a:noFill/>
        </p:spPr>
        <p:txBody>
          <a:bodyPr wrap="square">
            <a:spAutoFit/>
          </a:bodyPr>
          <a:lstStyle/>
          <a:p>
            <a:pPr algn="ctr"/>
            <a:r>
              <a:rPr lang="en-US" b="0" i="0" dirty="0">
                <a:effectLst/>
                <a:latin typeface="Helvetica Neue"/>
              </a:rPr>
              <a:t>Background </a:t>
            </a:r>
          </a:p>
          <a:p>
            <a:pPr algn="just"/>
            <a:endParaRPr lang="en-US" dirty="0">
              <a:latin typeface="Helvetica Neue"/>
            </a:endParaRPr>
          </a:p>
          <a:p>
            <a:pPr algn="just"/>
            <a:r>
              <a:rPr lang="en-US" b="0" i="0" dirty="0">
                <a:effectLst/>
                <a:latin typeface="Helvetica Neue"/>
              </a:rPr>
              <a:t>Bacterial transformation is a natural process in which cells take up foreign DNA from the environment at a low frequency. After transformation, the cells may express the acquired genetic information, which may serve as a source of genetic diversity and potentially provide benefits to the host (e.g., antibiotic resistance). With the advent of </a:t>
            </a:r>
            <a:r>
              <a:rPr lang="en-US" dirty="0">
                <a:latin typeface="Helvetica Neue"/>
              </a:rPr>
              <a:t>molecular cloning</a:t>
            </a:r>
            <a:r>
              <a:rPr lang="en-US" b="0" i="0" dirty="0">
                <a:effectLst/>
                <a:latin typeface="Helvetica Neue"/>
              </a:rPr>
              <a:t> in the 1970s, the process of transformation was exploited and enhanced to introduce recombinant plasmid DNA into bacterial strains that were made “competent,” or more permeable, for DNA uptake. </a:t>
            </a:r>
          </a:p>
          <a:p>
            <a:pPr algn="just"/>
            <a:endParaRPr lang="en-US" dirty="0">
              <a:latin typeface="Helvetica Neue"/>
            </a:endParaRPr>
          </a:p>
          <a:p>
            <a:pPr algn="just"/>
            <a:r>
              <a:rPr lang="en-US" dirty="0">
                <a:latin typeface="Helvetica Neue"/>
              </a:rPr>
              <a:t>Competent cells are microbial cells that can readily take up foreign DNA from their surroundings through a process called transformation. Commercial competent cells are generally bacteria or yeast that have been artificially induced for competence. One common type is a chemically competent cell, which uses heating and chemical treatment (generally with calcium chloride) to facilitate the uptake of exogenous DNA. Electrocompetent cells on the other hand rely on electric pulses to briefly create openings in the cell membrane for DNA entry. This is also known as electroporation. Competent cells are a staple component of molecular cloning, enabling investigations in gene expression, protein expression, and more. Visit the supplier page for more product information, including transformation method and cellular specifications.</a:t>
            </a:r>
          </a:p>
          <a:p>
            <a:endParaRPr lang="en-US" dirty="0"/>
          </a:p>
        </p:txBody>
      </p:sp>
    </p:spTree>
    <p:extLst>
      <p:ext uri="{BB962C8B-B14F-4D97-AF65-F5344CB8AC3E}">
        <p14:creationId xmlns:p14="http://schemas.microsoft.com/office/powerpoint/2010/main" val="2815430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TotalTime>
  <Words>1696</Words>
  <Application>Microsoft Office PowerPoint</Application>
  <PresentationFormat>Widescreen</PresentationFormat>
  <Paragraphs>95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Helvetica Neue</vt:lpstr>
      <vt:lpstr>HelveticaNeue-Light</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t99</dc:creator>
  <cp:lastModifiedBy>blnd ibrahim</cp:lastModifiedBy>
  <cp:revision>2</cp:revision>
  <dcterms:created xsi:type="dcterms:W3CDTF">2023-01-22T20:23:00Z</dcterms:created>
  <dcterms:modified xsi:type="dcterms:W3CDTF">2023-01-29T13:08:36Z</dcterms:modified>
</cp:coreProperties>
</file>