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  <p:sldMasterId id="2147483721" r:id="rId2"/>
    <p:sldMasterId id="2147483773" r:id="rId3"/>
    <p:sldMasterId id="2147483932" r:id="rId4"/>
    <p:sldMasterId id="2147483958" r:id="rId5"/>
  </p:sldMasterIdLst>
  <p:notesMasterIdLst>
    <p:notesMasterId r:id="rId17"/>
  </p:notesMasterIdLst>
  <p:handoutMasterIdLst>
    <p:handoutMasterId r:id="rId18"/>
  </p:handoutMasterIdLst>
  <p:sldIdLst>
    <p:sldId id="909" r:id="rId6"/>
    <p:sldId id="912" r:id="rId7"/>
    <p:sldId id="898" r:id="rId8"/>
    <p:sldId id="913" r:id="rId9"/>
    <p:sldId id="915" r:id="rId10"/>
    <p:sldId id="914" r:id="rId11"/>
    <p:sldId id="916" r:id="rId12"/>
    <p:sldId id="911" r:id="rId13"/>
    <p:sldId id="893" r:id="rId14"/>
    <p:sldId id="894" r:id="rId15"/>
    <p:sldId id="896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A06E66-5AC4-49C9-9022-00DF5044A506}">
          <p14:sldIdLst>
            <p14:sldId id="909"/>
            <p14:sldId id="912"/>
            <p14:sldId id="898"/>
            <p14:sldId id="913"/>
            <p14:sldId id="915"/>
            <p14:sldId id="914"/>
            <p14:sldId id="916"/>
            <p14:sldId id="911"/>
            <p14:sldId id="893"/>
            <p14:sldId id="894"/>
            <p14:sldId id="896"/>
          </p14:sldIdLst>
        </p14:section>
        <p14:section name="Untitled Section" id="{ABCEF6C3-AEC3-4898-9293-E81BD6693B7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C" initials="H" lastIdx="1" clrIdx="0">
    <p:extLst>
      <p:ext uri="{19B8F6BF-5375-455C-9EA6-DF929625EA0E}">
        <p15:presenceInfo xmlns:p15="http://schemas.microsoft.com/office/powerpoint/2012/main" userId="H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DA1E4"/>
    <a:srgbClr val="ECF397"/>
    <a:srgbClr val="A6FEAE"/>
    <a:srgbClr val="FFFFCC"/>
    <a:srgbClr val="660066"/>
    <a:srgbClr val="F0F8A2"/>
    <a:srgbClr val="FFE48F"/>
    <a:srgbClr val="E7DBF9"/>
    <a:srgbClr val="D8D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B6B39-51D7-4FA6-9E86-92E5845D911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AFD3F-7A13-45C6-9CF2-0382AF93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2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41557-E5E9-4CC7-85CA-9DC55CBB988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BC5C4-1A3B-4CBA-AC38-AFDB7C06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3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421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00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65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6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47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5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26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8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9016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04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63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4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4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4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6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9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1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6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19923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2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9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13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426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0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61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2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3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83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13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8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72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130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You can Resize without losing quality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Line Color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www.allppt.com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025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9083-16D8-4AA5-33EF-55859777D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B2639-29FE-138F-3E92-48D3CF0E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8FEAC-3A98-222B-F25E-BDCE997C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B4272-044C-1AEB-CC29-33EA9DE0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ED13-3AF8-FD63-79C2-DCB9B743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5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3ADF-05EE-1B0F-96E8-452102F5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ED40-F002-8A13-E7DF-A5690DF0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5956A-0FBB-33D4-DC3A-0ED868A4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56F6-9075-FCD8-5213-9A81A4AF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2258-A89C-A0EE-1913-22C56C48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19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0607-5760-CE03-102E-99236B47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F1DCD-2038-55B2-AF08-53C04402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1D86B-1BE7-EAF9-2CEC-906685A9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DD0E-69F8-2CC9-67DF-297EDADE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11BD0-2CB5-0179-399B-24B53EED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74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30F2-7488-1F0B-E954-26709178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39403-BA98-0FE0-70BD-1F6934707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72F07-0408-89E3-880B-6C2F43FAF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99F14-BECB-26A2-38B5-BB1EDBDF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59834-703C-79F5-236F-190C804D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B57D2-2E3A-DCC7-AD04-2ACC4887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13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9CC6-CCB5-ABF8-7E9B-BC66EED3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F8AB5-61CF-F58A-0B8E-2B79A349F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C03BC-19F2-9765-2308-B09311EC1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D6819-8A92-E83B-7E64-3FE91A4CC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1A644-6B8F-5E35-32C1-066AE6CE4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94929-EA1A-06BA-99D4-FBF44716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370F-DD76-8E9C-4953-CC99EF22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BC5C4-0D42-3F9B-64BF-533C349B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068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C10-341E-D26C-D488-75ABE5D1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2ABB6-9FD2-A440-943E-C849979E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355A4-0239-35AD-8DEA-52636298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248AE-A396-0E67-1292-8163E076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64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C5C4D-53E3-46D6-2950-A501C95B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96E44-BD89-7318-2AE3-AA7D0762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8415A-B87A-0BCA-E856-B2ACE35B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9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1240-4825-A97F-58F0-8F2ADC3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04DBA-272B-7DAA-C90C-CBD300BC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D95C7-0586-AB6A-F2D0-5BB49400F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F8AFA-8BAA-17E5-7347-2E8A3D4A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D64C-1991-B6FD-3E25-D3BF39CD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B4B1-8508-AEF5-D585-BC9388F7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0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1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ADBC-D6F7-8E27-E80C-5577DD66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0F133-2AB7-ADBA-C67B-AAA2D70C6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950F9-1F62-FC05-7B22-3B3DF69B3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FFC53-818C-01D6-B9FE-03462331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E8D08-6E38-2B52-3ED0-A46E4566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227F8-E764-8664-01D1-785F238C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36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6F0-D331-3E42-AE26-468FB4EF9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CF5DF-1CF3-2827-75D2-1C51B41A6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992F0-6082-DE1B-06FC-05BBEECA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2C18F-1AFF-0642-6162-74DA48A7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E042-A795-C042-1438-1ADF6361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42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E4545-197E-2EA9-242E-240EE77B3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38B7D-4A0E-43FF-90CA-A4F4EEC0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3D79-74B1-D81B-4D3A-B08054B7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D0BBF-D173-634A-B2EC-5E628322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26131-75DF-6A82-DB92-E50DE069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704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64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91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9C72-0F06-4DB1-B553-86F43CDE4ED1}" type="datetimeFigureOut">
              <a:rPr lang="ar-IQ" smtClean="0"/>
              <a:t>09/03/1444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B3C-76FE-4F96-94A8-ECE05796BE69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550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9C72-0F06-4DB1-B553-86F43CDE4ED1}" type="datetimeFigureOut">
              <a:rPr lang="ar-IQ" smtClean="0"/>
              <a:t>09/03/1444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B3C-76FE-4F96-94A8-ECE05796B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64716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9C72-0F06-4DB1-B553-86F43CDE4ED1}" type="datetimeFigureOut">
              <a:rPr lang="ar-IQ" smtClean="0"/>
              <a:t>09/03/1444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B3C-76FE-4F96-94A8-ECE05796B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0105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9C72-0F06-4DB1-B553-86F43CDE4ED1}" type="datetimeFigureOut">
              <a:rPr lang="ar-IQ" smtClean="0"/>
              <a:t>09/03/1444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B3C-76FE-4F96-94A8-ECE05796B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51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1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C79C72-0F06-4DB1-B553-86F43CDE4ED1}" type="datetimeFigureOut">
              <a:rPr lang="ar-IQ" smtClean="0"/>
              <a:t>09/03/1444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E86B3C-76FE-4F96-94A8-ECE05796B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09967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9C72-0F06-4DB1-B553-86F43CDE4ED1}" type="datetimeFigureOut">
              <a:rPr lang="ar-IQ" smtClean="0"/>
              <a:t>09/03/1444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B3C-76FE-4F96-94A8-ECE05796B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40879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9C72-0F06-4DB1-B553-86F43CDE4ED1}" type="datetimeFigureOut">
              <a:rPr lang="ar-IQ" smtClean="0"/>
              <a:t>09/03/1444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B3C-76FE-4F96-94A8-ECE05796B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7186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9C72-0F06-4DB1-B553-86F43CDE4ED1}" type="datetimeFigureOut">
              <a:rPr lang="ar-IQ" smtClean="0"/>
              <a:t>09/03/1444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B3C-76FE-4F96-94A8-ECE05796B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1323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18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0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6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503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30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929" r:id="rId21"/>
    <p:sldLayoutId id="2147483930" r:id="rId22"/>
    <p:sldLayoutId id="2147483931" r:id="rId2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03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865" r:id="rId4"/>
    <p:sldLayoutId id="2147483866" r:id="rId5"/>
    <p:sldLayoutId id="2147483867" r:id="rId6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3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868" r:id="rId20"/>
    <p:sldLayoutId id="2147483869" r:id="rId21"/>
    <p:sldLayoutId id="2147483870" r:id="rId22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71501-A6A9-74BF-C091-3EFDC4D5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7ECC4-BEC8-FA7B-F396-436B21F44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C631-DB96-B1EA-CDEA-92606AA49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4BF4-DF38-463D-886F-BBDDE2131E1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7387E-E928-7230-1471-A1AE81589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35548-1608-282E-81AD-60FAEFAE0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3F347-B439-4044-96D5-62973803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4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33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53FB92-CE52-4602-8796-DC194127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Research paper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BF639-4419-41F3-8DD3-EA78187CEADA}"/>
              </a:ext>
            </a:extLst>
          </p:cNvPr>
          <p:cNvSpPr txBox="1"/>
          <p:nvPr/>
        </p:nvSpPr>
        <p:spPr>
          <a:xfrm>
            <a:off x="730421" y="2105561"/>
            <a:ext cx="107311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Accounting profit versus Economic profit: A Dutch and German Case Study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3B19A-F47B-412F-8C7C-C0CD9B410ED0}"/>
              </a:ext>
            </a:extLst>
          </p:cNvPr>
          <p:cNvSpPr txBox="1"/>
          <p:nvPr/>
        </p:nvSpPr>
        <p:spPr>
          <a:xfrm>
            <a:off x="623779" y="3938418"/>
            <a:ext cx="5231111" cy="166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Dr. Kawa Wali, </a:t>
            </a:r>
            <a:endParaRPr kumimoji="0" lang="ar-IQ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Prof. Dr. Kees van Paridon Bnar Kareem Darwish </a:t>
            </a:r>
          </a:p>
        </p:txBody>
      </p:sp>
    </p:spTree>
    <p:extLst>
      <p:ext uri="{BB962C8B-B14F-4D97-AF65-F5344CB8AC3E}">
        <p14:creationId xmlns:p14="http://schemas.microsoft.com/office/powerpoint/2010/main" val="12125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B92E9-F58D-4BFB-8587-E49BA949F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31004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How to calculate economic cost?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3D063EF-F6CA-41B7-9E4E-52D807922E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84961"/>
              </p:ext>
            </p:extLst>
          </p:nvPr>
        </p:nvGraphicFramePr>
        <p:xfrm>
          <a:off x="1161197" y="955251"/>
          <a:ext cx="5715000" cy="5196790"/>
        </p:xfrm>
        <a:graphic>
          <a:graphicData uri="http://schemas.openxmlformats.org/drawingml/2006/table">
            <a:tbl>
              <a:tblPr firstRow="1" firstCol="1" bandRow="1"/>
              <a:tblGrid>
                <a:gridCol w="3683758">
                  <a:extLst>
                    <a:ext uri="{9D8B030D-6E8A-4147-A177-3AD203B41FA5}">
                      <a16:colId xmlns:a16="http://schemas.microsoft.com/office/drawing/2014/main" val="1180278160"/>
                    </a:ext>
                  </a:extLst>
                </a:gridCol>
                <a:gridCol w="2031242">
                  <a:extLst>
                    <a:ext uri="{9D8B030D-6E8A-4147-A177-3AD203B41FA5}">
                      <a16:colId xmlns:a16="http://schemas.microsoft.com/office/drawing/2014/main" val="3640572979"/>
                    </a:ext>
                  </a:extLst>
                </a:gridCol>
              </a:tblGrid>
              <a:tr h="71419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revenue (projected)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$150,000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385747"/>
                  </a:ext>
                </a:extLst>
              </a:tr>
              <a:tr h="34876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Gross profit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413683"/>
                  </a:ext>
                </a:extLst>
              </a:tr>
              <a:tr h="34924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Expenses (projected)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146830"/>
                  </a:ext>
                </a:extLst>
              </a:tr>
              <a:tr h="34876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Salaries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30,000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286588"/>
                  </a:ext>
                </a:extLst>
              </a:tr>
              <a:tr h="34876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Payroll taxes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  3,000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52174"/>
                  </a:ext>
                </a:extLst>
              </a:tr>
              <a:tr h="34876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Utilities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  2,500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279"/>
                  </a:ext>
                </a:extLst>
              </a:tr>
              <a:tr h="34876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  1,500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339989"/>
                  </a:ext>
                </a:extLst>
              </a:tr>
              <a:tr h="34876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Office supplies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  3,500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978382"/>
                  </a:ext>
                </a:extLst>
              </a:tr>
              <a:tr h="34876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expenses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  2,500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738282"/>
                  </a:ext>
                </a:extLst>
              </a:tr>
              <a:tr h="35720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expenses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55,000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821717"/>
                  </a:ext>
                </a:extLst>
              </a:tr>
              <a:tr h="34924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profit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</a:t>
                      </a:r>
                      <a:r>
                        <a:rPr lang="en-US" sz="2400" b="1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316353"/>
                  </a:ext>
                </a:extLst>
              </a:tr>
              <a:tr h="34924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Implicit cost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$100,000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456291"/>
                  </a:ext>
                </a:extLst>
              </a:tr>
              <a:tr h="34924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profit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(5,000)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719790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8EFBB332-0D43-4372-B766-171FB779D0E9}"/>
              </a:ext>
            </a:extLst>
          </p:cNvPr>
          <p:cNvSpPr/>
          <p:nvPr/>
        </p:nvSpPr>
        <p:spPr>
          <a:xfrm>
            <a:off x="1161197" y="5404513"/>
            <a:ext cx="1759424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2">
                <a:lumMod val="5000"/>
                <a:lumOff val="95000"/>
              </a:schemeClr>
            </a:gs>
            <a:gs pos="33000">
              <a:srgbClr val="FFFFCC"/>
            </a:gs>
            <a:gs pos="86000">
              <a:srgbClr val="FFE48F"/>
            </a:gs>
            <a:gs pos="18000">
              <a:srgbClr val="FFFFC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4A7E8F-1BFD-4B26-A8DC-0F0D095FD98D}"/>
              </a:ext>
            </a:extLst>
          </p:cNvPr>
          <p:cNvSpPr txBox="1"/>
          <p:nvPr/>
        </p:nvSpPr>
        <p:spPr>
          <a:xfrm>
            <a:off x="841612" y="2157442"/>
            <a:ext cx="105087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Accounting profits are important to shareholders since they appear on the company’s balance sheet and impact potential rate of return. On the other hand, economic profits are valuable for a business’s internal use to determine investment decisions for alternative uses of resources.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ABB75-A402-4DE2-AD47-B6EF0C7CE2DC}"/>
              </a:ext>
            </a:extLst>
          </p:cNvPr>
          <p:cNvSpPr txBox="1"/>
          <p:nvPr/>
        </p:nvSpPr>
        <p:spPr>
          <a:xfrm>
            <a:off x="841612" y="453241"/>
            <a:ext cx="101641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409608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69246A-16EB-45AE-A671-ACB909852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719" y="20471"/>
            <a:ext cx="11573197" cy="724247"/>
          </a:xfrm>
        </p:spPr>
        <p:txBody>
          <a:bodyPr/>
          <a:lstStyle/>
          <a:p>
            <a:pPr algn="l"/>
            <a:endParaRPr lang="en-US" b="0" i="0" dirty="0">
              <a:solidFill>
                <a:srgbClr val="001E00"/>
              </a:solidFill>
              <a:effectLst/>
              <a:latin typeface="Upworkrza"/>
            </a:endParaRPr>
          </a:p>
          <a:p>
            <a:pPr algn="l"/>
            <a:endParaRPr lang="en-US" b="0" i="0" dirty="0">
              <a:solidFill>
                <a:srgbClr val="001E00"/>
              </a:solidFill>
              <a:effectLst/>
              <a:latin typeface="Upworkrza"/>
            </a:endParaRPr>
          </a:p>
          <a:p>
            <a:pPr algn="l"/>
            <a:r>
              <a:rPr lang="en-US" sz="4400" b="0" i="0" dirty="0">
                <a:solidFill>
                  <a:srgbClr val="001E00"/>
                </a:solidFill>
                <a:effectLst/>
                <a:latin typeface="Upworkrza"/>
              </a:rPr>
              <a:t>Accounting Profit vs. Economic Profit: Formulas and Differences</a:t>
            </a:r>
          </a:p>
          <a:p>
            <a:endParaRPr lang="en-US" dirty="0"/>
          </a:p>
        </p:txBody>
      </p:sp>
      <p:pic>
        <p:nvPicPr>
          <p:cNvPr id="1026" name="Picture 2" descr="Accounting Profit vs. Economic Profit: Formulas and Differences">
            <a:extLst>
              <a:ext uri="{FF2B5EF4-FFF2-40B4-BE49-F238E27FC236}">
                <a16:creationId xmlns:a16="http://schemas.microsoft.com/office/drawing/2014/main" id="{7DCD3371-5BC5-4465-AACA-7DC79166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9" y="1405719"/>
            <a:ext cx="8366078" cy="49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5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FFFCC"/>
            </a:gs>
            <a:gs pos="0">
              <a:srgbClr val="FFE48F"/>
            </a:gs>
            <a:gs pos="0">
              <a:srgbClr val="BBEBCB"/>
            </a:gs>
            <a:gs pos="87000">
              <a:schemeClr val="accent1">
                <a:lumMod val="45000"/>
                <a:lumOff val="55000"/>
              </a:schemeClr>
            </a:gs>
            <a:gs pos="93997">
              <a:srgbClr val="C5D180"/>
            </a:gs>
            <a:gs pos="1000">
              <a:schemeClr val="accent1">
                <a:lumMod val="45000"/>
                <a:lumOff val="55000"/>
              </a:schemeClr>
            </a:gs>
            <a:gs pos="82000">
              <a:srgbClr val="ECF397"/>
            </a:gs>
            <a:gs pos="1000">
              <a:srgbClr val="FF0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864429" y="4664999"/>
            <a:ext cx="4654730" cy="888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150000"/>
              </a:lnSpc>
            </a:pPr>
            <a:endParaRPr lang="en-US" dirty="0">
              <a:cs typeface="Ali_K_Samik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0E549A-7CFF-4000-A77E-7437DC547411}"/>
              </a:ext>
            </a:extLst>
          </p:cNvPr>
          <p:cNvSpPr txBox="1"/>
          <p:nvPr/>
        </p:nvSpPr>
        <p:spPr>
          <a:xfrm>
            <a:off x="1231710" y="417782"/>
            <a:ext cx="9331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rgbClr val="9BBB5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entury Gothic"/>
                <a:ea typeface="+mj-ea"/>
              </a:rPr>
              <a:t>DEFINITIONS OF PROFIT: </a:t>
            </a:r>
            <a:b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rgbClr val="9BBB5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entury Gothic"/>
                <a:ea typeface="+mj-ea"/>
              </a:rPr>
            </a:b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rgbClr val="9BBB5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entury Gothic"/>
                <a:ea typeface="+mj-ea"/>
              </a:rPr>
              <a:t>ACCOUNTING VS. ECONOMIC PROFIT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EBF5BB-137B-49CF-8629-A286E0768F94}"/>
              </a:ext>
            </a:extLst>
          </p:cNvPr>
          <p:cNvSpPr txBox="1"/>
          <p:nvPr/>
        </p:nvSpPr>
        <p:spPr>
          <a:xfrm>
            <a:off x="426492" y="2484464"/>
            <a:ext cx="8517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Accounting profit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revenue – explicit cost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67618-2D01-462A-9133-ED31678E781C}"/>
              </a:ext>
            </a:extLst>
          </p:cNvPr>
          <p:cNvSpPr txBox="1"/>
          <p:nvPr/>
        </p:nvSpPr>
        <p:spPr>
          <a:xfrm>
            <a:off x="426492" y="3698223"/>
            <a:ext cx="10983036" cy="584775"/>
          </a:xfrm>
          <a:prstGeom prst="rect">
            <a:avLst/>
          </a:prstGeom>
          <a:solidFill>
            <a:srgbClr val="4BACC6">
              <a:lumMod val="20000"/>
              <a:lumOff val="80000"/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entury Gothic"/>
                <a:cs typeface="Century Gothic"/>
              </a:rPr>
              <a:t> profit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rPr>
              <a:t>= revenue – explicit cost – implicit cost</a:t>
            </a:r>
          </a:p>
        </p:txBody>
      </p:sp>
    </p:spTree>
    <p:extLst>
      <p:ext uri="{BB962C8B-B14F-4D97-AF65-F5344CB8AC3E}">
        <p14:creationId xmlns:p14="http://schemas.microsoft.com/office/powerpoint/2010/main" val="30232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000">
        <p14:reveal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632F-113F-4C28-A61D-C15B4B1D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EXPLICIT AND IMPLICIT COSTS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C960-EA12-426E-B484-0E9BDE5F3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An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entury Gothic"/>
                <a:ea typeface="+mn-ea"/>
              </a:rPr>
              <a:t>explicit cost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is a cost that requires an outlay of money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</a:rPr>
              <a:t>(cost of books).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An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entury Gothic"/>
                <a:ea typeface="+mn-ea"/>
              </a:rPr>
              <a:t>implicit cost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t>does not require an outlay of money; it is measured by the value, in dollar terms, of benefits that are forgone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</a:rPr>
              <a:t>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</a:rPr>
              <a:t>e.g.,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</a:rPr>
              <a:t> wages forgone because of being a full-time student).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5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59A6-1699-4372-9D5D-31DB0F16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a stock return?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9544D-96D2-4E30-8054-2BD5D9C9B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/>
              <a:t>The profit that is gained from stock investment in a definite time period.</a:t>
            </a:r>
          </a:p>
        </p:txBody>
      </p:sp>
    </p:spTree>
    <p:extLst>
      <p:ext uri="{BB962C8B-B14F-4D97-AF65-F5344CB8AC3E}">
        <p14:creationId xmlns:p14="http://schemas.microsoft.com/office/powerpoint/2010/main" val="45205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999D-E88D-4315-A126-90C285BC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otal Stock Return Formula">
            <a:extLst>
              <a:ext uri="{FF2B5EF4-FFF2-40B4-BE49-F238E27FC236}">
                <a16:creationId xmlns:a16="http://schemas.microsoft.com/office/drawing/2014/main" id="{83BAC64B-6CA1-47E6-8A74-AD8EE5DFBB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2530085"/>
            <a:ext cx="7014949" cy="27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1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E889-B09D-4897-AB34-90D33949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F109-C053-497C-ABD1-646BD1725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155" y="2408023"/>
            <a:ext cx="10058400" cy="2712618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The effect of accounting profit compared to economic profit on stock returns</a:t>
            </a:r>
          </a:p>
          <a:p>
            <a:pPr algn="l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368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Accounting vs Economic profit formula">
            <a:extLst>
              <a:ext uri="{FF2B5EF4-FFF2-40B4-BE49-F238E27FC236}">
                <a16:creationId xmlns:a16="http://schemas.microsoft.com/office/drawing/2014/main" id="{3B42DE05-9B70-4F12-903E-0544572F14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FF980-8B13-4E7E-8DA9-473B1539F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57" y="341193"/>
            <a:ext cx="9225886" cy="530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6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1EAFC"/>
            </a:gs>
            <a:gs pos="100000">
              <a:schemeClr val="accent4">
                <a:lumMod val="20000"/>
                <a:lumOff val="80000"/>
              </a:schemeClr>
            </a:gs>
            <a:gs pos="55000">
              <a:schemeClr val="bg1"/>
            </a:gs>
            <a:gs pos="48000">
              <a:srgbClr val="FFE48F"/>
            </a:gs>
            <a:gs pos="31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0C78B-43FE-48AF-8F18-F8379B7CA6BB}"/>
              </a:ext>
            </a:extLst>
          </p:cNvPr>
          <p:cNvSpPr txBox="1"/>
          <p:nvPr/>
        </p:nvSpPr>
        <p:spPr>
          <a:xfrm>
            <a:off x="986049" y="621030"/>
            <a:ext cx="104780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calculate accounting profit?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CD23AF-0E77-4F16-8AB5-EB16C24F1A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366499"/>
              </p:ext>
            </p:extLst>
          </p:nvPr>
        </p:nvGraphicFramePr>
        <p:xfrm>
          <a:off x="1181098" y="1554244"/>
          <a:ext cx="7212275" cy="4483100"/>
        </p:xfrm>
        <a:graphic>
          <a:graphicData uri="http://schemas.openxmlformats.org/drawingml/2006/table">
            <a:tbl>
              <a:tblPr firstRow="1" firstCol="1" bandRow="1"/>
              <a:tblGrid>
                <a:gridCol w="3854926">
                  <a:extLst>
                    <a:ext uri="{9D8B030D-6E8A-4147-A177-3AD203B41FA5}">
                      <a16:colId xmlns:a16="http://schemas.microsoft.com/office/drawing/2014/main" val="2907365948"/>
                    </a:ext>
                  </a:extLst>
                </a:gridCol>
                <a:gridCol w="3357349">
                  <a:extLst>
                    <a:ext uri="{9D8B030D-6E8A-4147-A177-3AD203B41FA5}">
                      <a16:colId xmlns:a16="http://schemas.microsoft.com/office/drawing/2014/main" val="93182200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revenue (projected)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72741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Gross profit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37609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Expenses (projected)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24398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Salaries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30,000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13471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Payroll taxes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  3,000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38402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Utilities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  2,500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15559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  1,500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91326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Office supplies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  3,500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60164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expenses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  2,500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21108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expenses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spc="25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55,000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769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03895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profit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spc="25" dirty="0">
                          <a:effectLst/>
                          <a:latin typeface="PT Sans" panose="020B0503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  95,000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025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76879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7939</TotalTime>
  <Words>319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PT Sans</vt:lpstr>
      <vt:lpstr>Upworkrza</vt:lpstr>
      <vt:lpstr>Contents Slide Master</vt:lpstr>
      <vt:lpstr>Cover and End Slide Master</vt:lpstr>
      <vt:lpstr>1_Contents Slide Master</vt:lpstr>
      <vt:lpstr>Office Theme</vt:lpstr>
      <vt:lpstr>Retrospect</vt:lpstr>
      <vt:lpstr>PowerPoint Presentation</vt:lpstr>
      <vt:lpstr>PowerPoint Presentation</vt:lpstr>
      <vt:lpstr>PowerPoint Presentation</vt:lpstr>
      <vt:lpstr>EXPLICIT AND IMPLICIT COSTS</vt:lpstr>
      <vt:lpstr>What is a stock return? </vt:lpstr>
      <vt:lpstr>PowerPoint Presentation</vt:lpstr>
      <vt:lpstr>Research question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DLER</dc:creator>
  <cp:lastModifiedBy>KW</cp:lastModifiedBy>
  <cp:revision>531</cp:revision>
  <cp:lastPrinted>2022-09-06T12:05:58Z</cp:lastPrinted>
  <dcterms:created xsi:type="dcterms:W3CDTF">2022-05-02T03:38:08Z</dcterms:created>
  <dcterms:modified xsi:type="dcterms:W3CDTF">2022-10-04T10:57:01Z</dcterms:modified>
</cp:coreProperties>
</file>