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70" r:id="rId7"/>
    <p:sldId id="261" r:id="rId8"/>
    <p:sldId id="263" r:id="rId9"/>
    <p:sldId id="264" r:id="rId10"/>
    <p:sldId id="265" r:id="rId11"/>
    <p:sldId id="268" r:id="rId12"/>
    <p:sldId id="266" r:id="rId13"/>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B2E04F-29E4-4F2F-8087-E4A36AC8B7CF}"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ar-IQ"/>
        </a:p>
      </dgm:t>
    </dgm:pt>
    <dgm:pt modelId="{023D6550-328B-487B-9424-77EEC3FAFFA3}">
      <dgm:prSet phldrT="[Text]"/>
      <dgm:spPr>
        <a:solidFill>
          <a:schemeClr val="accent2">
            <a:lumMod val="60000"/>
            <a:lumOff val="40000"/>
          </a:schemeClr>
        </a:solidFill>
      </dgm:spPr>
      <dgm:t>
        <a:bodyPr/>
        <a:lstStyle/>
        <a:p>
          <a:pPr rtl="0"/>
          <a:r>
            <a:rPr lang="en-US" dirty="0" smtClean="0"/>
            <a:t>Time of sowing</a:t>
          </a:r>
          <a:endParaRPr lang="ar-IQ" dirty="0"/>
        </a:p>
      </dgm:t>
    </dgm:pt>
    <dgm:pt modelId="{A61BFCEA-1D3C-4EB2-8AD0-8AD6EDA461DE}" type="parTrans" cxnId="{3B1B8C4B-4A50-4D0F-8982-E8973916D4D5}">
      <dgm:prSet/>
      <dgm:spPr/>
      <dgm:t>
        <a:bodyPr/>
        <a:lstStyle/>
        <a:p>
          <a:pPr rtl="1"/>
          <a:endParaRPr lang="ar-IQ"/>
        </a:p>
      </dgm:t>
    </dgm:pt>
    <dgm:pt modelId="{2DDCCFBC-21B0-455A-8D03-394042ACFFB2}" type="sibTrans" cxnId="{3B1B8C4B-4A50-4D0F-8982-E8973916D4D5}">
      <dgm:prSet/>
      <dgm:spPr/>
      <dgm:t>
        <a:bodyPr/>
        <a:lstStyle/>
        <a:p>
          <a:pPr rtl="1"/>
          <a:endParaRPr lang="ar-IQ"/>
        </a:p>
      </dgm:t>
    </dgm:pt>
    <dgm:pt modelId="{EAB83D55-5B0F-47E8-A46B-9161A5BEC83D}">
      <dgm:prSet phldrT="[Text]"/>
      <dgm:spPr/>
      <dgm:t>
        <a:bodyPr/>
        <a:lstStyle/>
        <a:p>
          <a:pPr rtl="0"/>
          <a:r>
            <a:rPr lang="en-US" dirty="0" err="1" smtClean="0"/>
            <a:t>Frist</a:t>
          </a:r>
          <a:r>
            <a:rPr lang="en-US" dirty="0" smtClean="0"/>
            <a:t> week of October to middle of </a:t>
          </a:r>
          <a:r>
            <a:rPr lang="en-US" dirty="0" smtClean="0">
              <a:solidFill>
                <a:srgbClr val="FF0000"/>
              </a:solidFill>
            </a:rPr>
            <a:t>November  </a:t>
          </a:r>
          <a:endParaRPr lang="ar-IQ" dirty="0">
            <a:solidFill>
              <a:srgbClr val="FF0000"/>
            </a:solidFill>
          </a:endParaRPr>
        </a:p>
      </dgm:t>
    </dgm:pt>
    <dgm:pt modelId="{C3244B8F-C2A2-47A5-BB06-1DC05704AC21}" type="parTrans" cxnId="{06279446-5F56-4AE1-96C5-727DD3A378C6}">
      <dgm:prSet/>
      <dgm:spPr/>
      <dgm:t>
        <a:bodyPr/>
        <a:lstStyle/>
        <a:p>
          <a:pPr rtl="1"/>
          <a:endParaRPr lang="ar-IQ"/>
        </a:p>
      </dgm:t>
    </dgm:pt>
    <dgm:pt modelId="{592AFE09-C574-499F-ADA1-091A4757C3A1}" type="sibTrans" cxnId="{06279446-5F56-4AE1-96C5-727DD3A378C6}">
      <dgm:prSet/>
      <dgm:spPr/>
      <dgm:t>
        <a:bodyPr/>
        <a:lstStyle/>
        <a:p>
          <a:pPr rtl="1"/>
          <a:endParaRPr lang="ar-IQ"/>
        </a:p>
      </dgm:t>
    </dgm:pt>
    <dgm:pt modelId="{9B391425-8D68-4631-A9CF-27AC29A055D3}">
      <dgm:prSet phldrT="[Text]"/>
      <dgm:spPr>
        <a:solidFill>
          <a:schemeClr val="accent2">
            <a:lumMod val="60000"/>
            <a:lumOff val="40000"/>
          </a:schemeClr>
        </a:solidFill>
      </dgm:spPr>
      <dgm:t>
        <a:bodyPr/>
        <a:lstStyle/>
        <a:p>
          <a:pPr rtl="0"/>
          <a:r>
            <a:rPr lang="en-US" dirty="0" smtClean="0"/>
            <a:t>Seed rate</a:t>
          </a:r>
          <a:endParaRPr lang="ar-IQ" dirty="0"/>
        </a:p>
      </dgm:t>
    </dgm:pt>
    <dgm:pt modelId="{2F5E1E03-B17A-48EE-BA75-3DC4673D169D}" type="parTrans" cxnId="{05393981-7B16-4758-800E-CC7958904ADA}">
      <dgm:prSet/>
      <dgm:spPr/>
      <dgm:t>
        <a:bodyPr/>
        <a:lstStyle/>
        <a:p>
          <a:pPr rtl="1"/>
          <a:endParaRPr lang="ar-IQ"/>
        </a:p>
      </dgm:t>
    </dgm:pt>
    <dgm:pt modelId="{D9396C19-D360-4FB5-94BD-0CE12C663B9B}" type="sibTrans" cxnId="{05393981-7B16-4758-800E-CC7958904ADA}">
      <dgm:prSet/>
      <dgm:spPr/>
      <dgm:t>
        <a:bodyPr/>
        <a:lstStyle/>
        <a:p>
          <a:pPr rtl="1"/>
          <a:endParaRPr lang="ar-IQ"/>
        </a:p>
      </dgm:t>
    </dgm:pt>
    <dgm:pt modelId="{D0D61B1C-F513-400C-B17E-C8DDCF8D97C1}">
      <dgm:prSet phldrT="[Text]"/>
      <dgm:spPr/>
      <dgm:t>
        <a:bodyPr/>
        <a:lstStyle/>
        <a:p>
          <a:pPr rtl="0"/>
          <a:r>
            <a:rPr lang="en-US" dirty="0" smtClean="0"/>
            <a:t>25-25kg per hectare of seed(broad casting)</a:t>
          </a:r>
          <a:endParaRPr lang="ar-IQ" dirty="0"/>
        </a:p>
      </dgm:t>
    </dgm:pt>
    <dgm:pt modelId="{21CA509F-1B85-4938-B62B-2D29D6EF069C}" type="parTrans" cxnId="{5CB80A28-5A48-4522-B31E-98DE47EEC391}">
      <dgm:prSet/>
      <dgm:spPr/>
      <dgm:t>
        <a:bodyPr/>
        <a:lstStyle/>
        <a:p>
          <a:pPr rtl="1"/>
          <a:endParaRPr lang="ar-IQ"/>
        </a:p>
      </dgm:t>
    </dgm:pt>
    <dgm:pt modelId="{0F135D2C-5E11-44EF-91F6-104E03FFBA2F}" type="sibTrans" cxnId="{5CB80A28-5A48-4522-B31E-98DE47EEC391}">
      <dgm:prSet/>
      <dgm:spPr/>
      <dgm:t>
        <a:bodyPr/>
        <a:lstStyle/>
        <a:p>
          <a:pPr rtl="1"/>
          <a:endParaRPr lang="ar-IQ"/>
        </a:p>
      </dgm:t>
    </dgm:pt>
    <dgm:pt modelId="{9F1BB42C-E142-42F7-AC17-EC9B814F3D5A}">
      <dgm:prSet phldrT="[Text]"/>
      <dgm:spPr/>
      <dgm:t>
        <a:bodyPr/>
        <a:lstStyle/>
        <a:p>
          <a:pPr rtl="0"/>
          <a:r>
            <a:rPr lang="en-US" dirty="0" smtClean="0"/>
            <a:t>Line sowing 12-15kg per h</a:t>
          </a:r>
          <a:endParaRPr lang="ar-IQ" dirty="0"/>
        </a:p>
      </dgm:t>
    </dgm:pt>
    <dgm:pt modelId="{84CEABEA-4AD1-42C2-BA70-D28DCEC2B018}" type="parTrans" cxnId="{76CE55D0-7441-44E5-8705-CA4154F50149}">
      <dgm:prSet/>
      <dgm:spPr/>
      <dgm:t>
        <a:bodyPr/>
        <a:lstStyle/>
        <a:p>
          <a:pPr rtl="1"/>
          <a:endParaRPr lang="ar-IQ"/>
        </a:p>
      </dgm:t>
    </dgm:pt>
    <dgm:pt modelId="{B4ECC078-A713-4CC1-BE81-1B105E706F7F}" type="sibTrans" cxnId="{76CE55D0-7441-44E5-8705-CA4154F50149}">
      <dgm:prSet/>
      <dgm:spPr/>
      <dgm:t>
        <a:bodyPr/>
        <a:lstStyle/>
        <a:p>
          <a:pPr rtl="1"/>
          <a:endParaRPr lang="ar-IQ"/>
        </a:p>
      </dgm:t>
    </dgm:pt>
    <dgm:pt modelId="{388AA2F2-01C8-4EA5-85B1-465EB09B1C8D}">
      <dgm:prSet phldrT="[Text]"/>
      <dgm:spPr>
        <a:solidFill>
          <a:schemeClr val="accent2">
            <a:lumMod val="60000"/>
            <a:lumOff val="40000"/>
          </a:schemeClr>
        </a:solidFill>
      </dgm:spPr>
      <dgm:t>
        <a:bodyPr/>
        <a:lstStyle/>
        <a:p>
          <a:pPr rtl="0"/>
          <a:r>
            <a:rPr lang="en-US" dirty="0" smtClean="0"/>
            <a:t>Sowing method</a:t>
          </a:r>
          <a:endParaRPr lang="ar-IQ" dirty="0"/>
        </a:p>
      </dgm:t>
    </dgm:pt>
    <dgm:pt modelId="{37F27E9A-98BE-4A8E-B4C4-F3D1C6EAA40D}" type="parTrans" cxnId="{9A0D5B60-511E-41B6-BA95-8C037D171E6A}">
      <dgm:prSet/>
      <dgm:spPr/>
      <dgm:t>
        <a:bodyPr/>
        <a:lstStyle/>
        <a:p>
          <a:pPr rtl="1"/>
          <a:endParaRPr lang="ar-IQ"/>
        </a:p>
      </dgm:t>
    </dgm:pt>
    <dgm:pt modelId="{B149EC92-566A-48DA-A9CE-724702A33B2F}" type="sibTrans" cxnId="{9A0D5B60-511E-41B6-BA95-8C037D171E6A}">
      <dgm:prSet/>
      <dgm:spPr/>
      <dgm:t>
        <a:bodyPr/>
        <a:lstStyle/>
        <a:p>
          <a:pPr rtl="1"/>
          <a:endParaRPr lang="ar-IQ"/>
        </a:p>
      </dgm:t>
    </dgm:pt>
    <dgm:pt modelId="{A6499680-9116-4FA0-BD67-6C62B91FF0FD}">
      <dgm:prSet phldrT="[Text]"/>
      <dgm:spPr/>
      <dgm:t>
        <a:bodyPr/>
        <a:lstStyle/>
        <a:p>
          <a:pPr rtl="0"/>
          <a:r>
            <a:rPr lang="en-US" dirty="0" smtClean="0"/>
            <a:t>broadcasting</a:t>
          </a:r>
          <a:endParaRPr lang="ar-IQ" dirty="0"/>
        </a:p>
      </dgm:t>
    </dgm:pt>
    <dgm:pt modelId="{CDF1A38F-152E-4CFA-98C2-5F87E9854829}" type="parTrans" cxnId="{A68FE406-812E-435B-BACC-4063C3C94BA5}">
      <dgm:prSet/>
      <dgm:spPr/>
      <dgm:t>
        <a:bodyPr/>
        <a:lstStyle/>
        <a:p>
          <a:pPr rtl="1"/>
          <a:endParaRPr lang="ar-IQ"/>
        </a:p>
      </dgm:t>
    </dgm:pt>
    <dgm:pt modelId="{002FC1B0-F82F-4072-BB5D-E5452DB0E83E}" type="sibTrans" cxnId="{A68FE406-812E-435B-BACC-4063C3C94BA5}">
      <dgm:prSet/>
      <dgm:spPr/>
      <dgm:t>
        <a:bodyPr/>
        <a:lstStyle/>
        <a:p>
          <a:pPr rtl="1"/>
          <a:endParaRPr lang="ar-IQ"/>
        </a:p>
      </dgm:t>
    </dgm:pt>
    <dgm:pt modelId="{074CD652-0134-457A-93B7-0D745C706512}">
      <dgm:prSet phldrT="[Text]"/>
      <dgm:spPr/>
      <dgm:t>
        <a:bodyPr/>
        <a:lstStyle/>
        <a:p>
          <a:pPr rtl="0"/>
          <a:r>
            <a:rPr lang="en-US" dirty="0" smtClean="0"/>
            <a:t>Line sowing</a:t>
          </a:r>
          <a:endParaRPr lang="ar-IQ" dirty="0"/>
        </a:p>
      </dgm:t>
    </dgm:pt>
    <dgm:pt modelId="{2CAE7D4E-01F8-4023-8834-557BDDFA2E9B}" type="parTrans" cxnId="{C4D6683B-059D-4894-AF14-954818A40F3D}">
      <dgm:prSet/>
      <dgm:spPr/>
      <dgm:t>
        <a:bodyPr/>
        <a:lstStyle/>
        <a:p>
          <a:pPr rtl="1"/>
          <a:endParaRPr lang="ar-IQ"/>
        </a:p>
      </dgm:t>
    </dgm:pt>
    <dgm:pt modelId="{FF1C6EB1-B601-4B2F-AD27-9C7D011F5039}" type="sibTrans" cxnId="{C4D6683B-059D-4894-AF14-954818A40F3D}">
      <dgm:prSet/>
      <dgm:spPr/>
      <dgm:t>
        <a:bodyPr/>
        <a:lstStyle/>
        <a:p>
          <a:pPr rtl="1"/>
          <a:endParaRPr lang="ar-IQ"/>
        </a:p>
      </dgm:t>
    </dgm:pt>
    <dgm:pt modelId="{B4E8A992-2B37-4692-B562-D11018839D8E}">
      <dgm:prSet phldrT="[Text]"/>
      <dgm:spPr/>
      <dgm:t>
        <a:bodyPr/>
        <a:lstStyle/>
        <a:p>
          <a:pPr rtl="0"/>
          <a:r>
            <a:rPr lang="en-US" dirty="0" smtClean="0">
              <a:solidFill>
                <a:schemeClr val="tx1"/>
              </a:solidFill>
            </a:rPr>
            <a:t>March and April </a:t>
          </a:r>
          <a:endParaRPr lang="ar-IQ" dirty="0">
            <a:solidFill>
              <a:schemeClr val="tx1"/>
            </a:solidFill>
          </a:endParaRPr>
        </a:p>
      </dgm:t>
    </dgm:pt>
    <dgm:pt modelId="{1360E092-E380-4322-91EF-FED1EF1BD023}" type="parTrans" cxnId="{65BA79EC-C137-405B-B401-87A4AC5807D6}">
      <dgm:prSet/>
      <dgm:spPr/>
    </dgm:pt>
    <dgm:pt modelId="{93444AAA-F51C-4B29-B8D1-E9FB88E39D32}" type="sibTrans" cxnId="{65BA79EC-C137-405B-B401-87A4AC5807D6}">
      <dgm:prSet/>
      <dgm:spPr/>
    </dgm:pt>
    <dgm:pt modelId="{36CFDD25-7403-44E7-99E1-B3192A953FF3}" type="pres">
      <dgm:prSet presAssocID="{88B2E04F-29E4-4F2F-8087-E4A36AC8B7CF}" presName="Name0" presStyleCnt="0">
        <dgm:presLayoutVars>
          <dgm:dir/>
          <dgm:animLvl val="lvl"/>
          <dgm:resizeHandles val="exact"/>
        </dgm:presLayoutVars>
      </dgm:prSet>
      <dgm:spPr/>
      <dgm:t>
        <a:bodyPr/>
        <a:lstStyle/>
        <a:p>
          <a:pPr rtl="1"/>
          <a:endParaRPr lang="ar-IQ"/>
        </a:p>
      </dgm:t>
    </dgm:pt>
    <dgm:pt modelId="{14265055-3ABB-48CC-8814-FBE88155FE72}" type="pres">
      <dgm:prSet presAssocID="{023D6550-328B-487B-9424-77EEC3FAFFA3}" presName="composite" presStyleCnt="0"/>
      <dgm:spPr/>
    </dgm:pt>
    <dgm:pt modelId="{35822E9C-6470-41F2-B1BE-7B4A96852E56}" type="pres">
      <dgm:prSet presAssocID="{023D6550-328B-487B-9424-77EEC3FAFFA3}" presName="parTx" presStyleLbl="alignNode1" presStyleIdx="0" presStyleCnt="3">
        <dgm:presLayoutVars>
          <dgm:chMax val="0"/>
          <dgm:chPref val="0"/>
          <dgm:bulletEnabled val="1"/>
        </dgm:presLayoutVars>
      </dgm:prSet>
      <dgm:spPr/>
      <dgm:t>
        <a:bodyPr/>
        <a:lstStyle/>
        <a:p>
          <a:pPr rtl="1"/>
          <a:endParaRPr lang="ar-IQ"/>
        </a:p>
      </dgm:t>
    </dgm:pt>
    <dgm:pt modelId="{0D458799-6DD5-4E0C-B568-6F9A1FAFB723}" type="pres">
      <dgm:prSet presAssocID="{023D6550-328B-487B-9424-77EEC3FAFFA3}" presName="desTx" presStyleLbl="alignAccFollowNode1" presStyleIdx="0" presStyleCnt="3">
        <dgm:presLayoutVars>
          <dgm:bulletEnabled val="1"/>
        </dgm:presLayoutVars>
      </dgm:prSet>
      <dgm:spPr/>
      <dgm:t>
        <a:bodyPr/>
        <a:lstStyle/>
        <a:p>
          <a:pPr rtl="1"/>
          <a:endParaRPr lang="ar-IQ"/>
        </a:p>
      </dgm:t>
    </dgm:pt>
    <dgm:pt modelId="{BFBA3F4C-2850-4177-8983-8FD3EF35D5B3}" type="pres">
      <dgm:prSet presAssocID="{2DDCCFBC-21B0-455A-8D03-394042ACFFB2}" presName="space" presStyleCnt="0"/>
      <dgm:spPr/>
    </dgm:pt>
    <dgm:pt modelId="{163BC433-9C10-45F3-93EB-6376D43CFBB4}" type="pres">
      <dgm:prSet presAssocID="{9B391425-8D68-4631-A9CF-27AC29A055D3}" presName="composite" presStyleCnt="0"/>
      <dgm:spPr/>
    </dgm:pt>
    <dgm:pt modelId="{8FD45675-765E-44D7-A89C-37E06F393AD1}" type="pres">
      <dgm:prSet presAssocID="{9B391425-8D68-4631-A9CF-27AC29A055D3}" presName="parTx" presStyleLbl="alignNode1" presStyleIdx="1" presStyleCnt="3">
        <dgm:presLayoutVars>
          <dgm:chMax val="0"/>
          <dgm:chPref val="0"/>
          <dgm:bulletEnabled val="1"/>
        </dgm:presLayoutVars>
      </dgm:prSet>
      <dgm:spPr/>
      <dgm:t>
        <a:bodyPr/>
        <a:lstStyle/>
        <a:p>
          <a:pPr rtl="1"/>
          <a:endParaRPr lang="ar-IQ"/>
        </a:p>
      </dgm:t>
    </dgm:pt>
    <dgm:pt modelId="{0C0F2596-1A25-4F5C-9522-C2531CA7B679}" type="pres">
      <dgm:prSet presAssocID="{9B391425-8D68-4631-A9CF-27AC29A055D3}" presName="desTx" presStyleLbl="alignAccFollowNode1" presStyleIdx="1" presStyleCnt="3">
        <dgm:presLayoutVars>
          <dgm:bulletEnabled val="1"/>
        </dgm:presLayoutVars>
      </dgm:prSet>
      <dgm:spPr/>
      <dgm:t>
        <a:bodyPr/>
        <a:lstStyle/>
        <a:p>
          <a:pPr rtl="1"/>
          <a:endParaRPr lang="ar-IQ"/>
        </a:p>
      </dgm:t>
    </dgm:pt>
    <dgm:pt modelId="{D6B3DDB3-CE23-49C1-81EC-36458DD26606}" type="pres">
      <dgm:prSet presAssocID="{D9396C19-D360-4FB5-94BD-0CE12C663B9B}" presName="space" presStyleCnt="0"/>
      <dgm:spPr/>
    </dgm:pt>
    <dgm:pt modelId="{0BAE13B7-CB96-434D-85DB-944AB9FAC9C5}" type="pres">
      <dgm:prSet presAssocID="{388AA2F2-01C8-4EA5-85B1-465EB09B1C8D}" presName="composite" presStyleCnt="0"/>
      <dgm:spPr/>
    </dgm:pt>
    <dgm:pt modelId="{44AE0108-EA44-4C7C-A048-94154D4F9FC7}" type="pres">
      <dgm:prSet presAssocID="{388AA2F2-01C8-4EA5-85B1-465EB09B1C8D}" presName="parTx" presStyleLbl="alignNode1" presStyleIdx="2" presStyleCnt="3">
        <dgm:presLayoutVars>
          <dgm:chMax val="0"/>
          <dgm:chPref val="0"/>
          <dgm:bulletEnabled val="1"/>
        </dgm:presLayoutVars>
      </dgm:prSet>
      <dgm:spPr/>
      <dgm:t>
        <a:bodyPr/>
        <a:lstStyle/>
        <a:p>
          <a:pPr rtl="1"/>
          <a:endParaRPr lang="ar-IQ"/>
        </a:p>
      </dgm:t>
    </dgm:pt>
    <dgm:pt modelId="{DF47C6E6-8918-4E17-BCA5-13FBD2C1C9A6}" type="pres">
      <dgm:prSet presAssocID="{388AA2F2-01C8-4EA5-85B1-465EB09B1C8D}" presName="desTx" presStyleLbl="alignAccFollowNode1" presStyleIdx="2" presStyleCnt="3">
        <dgm:presLayoutVars>
          <dgm:bulletEnabled val="1"/>
        </dgm:presLayoutVars>
      </dgm:prSet>
      <dgm:spPr/>
      <dgm:t>
        <a:bodyPr/>
        <a:lstStyle/>
        <a:p>
          <a:pPr rtl="1"/>
          <a:endParaRPr lang="ar-IQ"/>
        </a:p>
      </dgm:t>
    </dgm:pt>
  </dgm:ptLst>
  <dgm:cxnLst>
    <dgm:cxn modelId="{05393981-7B16-4758-800E-CC7958904ADA}" srcId="{88B2E04F-29E4-4F2F-8087-E4A36AC8B7CF}" destId="{9B391425-8D68-4631-A9CF-27AC29A055D3}" srcOrd="1" destOrd="0" parTransId="{2F5E1E03-B17A-48EE-BA75-3DC4673D169D}" sibTransId="{D9396C19-D360-4FB5-94BD-0CE12C663B9B}"/>
    <dgm:cxn modelId="{D0E4DA1B-3C86-4298-B2B3-90D6C5EA3FB8}" type="presOf" srcId="{023D6550-328B-487B-9424-77EEC3FAFFA3}" destId="{35822E9C-6470-41F2-B1BE-7B4A96852E56}" srcOrd="0" destOrd="0" presId="urn:microsoft.com/office/officeart/2005/8/layout/hList1"/>
    <dgm:cxn modelId="{5CB80A28-5A48-4522-B31E-98DE47EEC391}" srcId="{9B391425-8D68-4631-A9CF-27AC29A055D3}" destId="{D0D61B1C-F513-400C-B17E-C8DDCF8D97C1}" srcOrd="0" destOrd="0" parTransId="{21CA509F-1B85-4938-B62B-2D29D6EF069C}" sibTransId="{0F135D2C-5E11-44EF-91F6-104E03FFBA2F}"/>
    <dgm:cxn modelId="{8B6A5AB5-5E21-4EC7-8CA7-16F7770AF490}" type="presOf" srcId="{A6499680-9116-4FA0-BD67-6C62B91FF0FD}" destId="{DF47C6E6-8918-4E17-BCA5-13FBD2C1C9A6}" srcOrd="0" destOrd="0" presId="urn:microsoft.com/office/officeart/2005/8/layout/hList1"/>
    <dgm:cxn modelId="{3525362B-535F-4B18-B337-69F8337E72B8}" type="presOf" srcId="{9B391425-8D68-4631-A9CF-27AC29A055D3}" destId="{8FD45675-765E-44D7-A89C-37E06F393AD1}" srcOrd="0" destOrd="0" presId="urn:microsoft.com/office/officeart/2005/8/layout/hList1"/>
    <dgm:cxn modelId="{C4D6683B-059D-4894-AF14-954818A40F3D}" srcId="{388AA2F2-01C8-4EA5-85B1-465EB09B1C8D}" destId="{074CD652-0134-457A-93B7-0D745C706512}" srcOrd="1" destOrd="0" parTransId="{2CAE7D4E-01F8-4023-8834-557BDDFA2E9B}" sibTransId="{FF1C6EB1-B601-4B2F-AD27-9C7D011F5039}"/>
    <dgm:cxn modelId="{06279446-5F56-4AE1-96C5-727DD3A378C6}" srcId="{023D6550-328B-487B-9424-77EEC3FAFFA3}" destId="{EAB83D55-5B0F-47E8-A46B-9161A5BEC83D}" srcOrd="0" destOrd="0" parTransId="{C3244B8F-C2A2-47A5-BB06-1DC05704AC21}" sibTransId="{592AFE09-C574-499F-ADA1-091A4757C3A1}"/>
    <dgm:cxn modelId="{76CE55D0-7441-44E5-8705-CA4154F50149}" srcId="{9B391425-8D68-4631-A9CF-27AC29A055D3}" destId="{9F1BB42C-E142-42F7-AC17-EC9B814F3D5A}" srcOrd="1" destOrd="0" parTransId="{84CEABEA-4AD1-42C2-BA70-D28DCEC2B018}" sibTransId="{B4ECC078-A713-4CC1-BE81-1B105E706F7F}"/>
    <dgm:cxn modelId="{A68FE406-812E-435B-BACC-4063C3C94BA5}" srcId="{388AA2F2-01C8-4EA5-85B1-465EB09B1C8D}" destId="{A6499680-9116-4FA0-BD67-6C62B91FF0FD}" srcOrd="0" destOrd="0" parTransId="{CDF1A38F-152E-4CFA-98C2-5F87E9854829}" sibTransId="{002FC1B0-F82F-4072-BB5D-E5452DB0E83E}"/>
    <dgm:cxn modelId="{65BA79EC-C137-405B-B401-87A4AC5807D6}" srcId="{023D6550-328B-487B-9424-77EEC3FAFFA3}" destId="{B4E8A992-2B37-4692-B562-D11018839D8E}" srcOrd="1" destOrd="0" parTransId="{1360E092-E380-4322-91EF-FED1EF1BD023}" sibTransId="{93444AAA-F51C-4B29-B8D1-E9FB88E39D32}"/>
    <dgm:cxn modelId="{9A0D5B60-511E-41B6-BA95-8C037D171E6A}" srcId="{88B2E04F-29E4-4F2F-8087-E4A36AC8B7CF}" destId="{388AA2F2-01C8-4EA5-85B1-465EB09B1C8D}" srcOrd="2" destOrd="0" parTransId="{37F27E9A-98BE-4A8E-B4C4-F3D1C6EAA40D}" sibTransId="{B149EC92-566A-48DA-A9CE-724702A33B2F}"/>
    <dgm:cxn modelId="{9BA772EE-C8C9-4FAB-9CFA-7E9375988C32}" type="presOf" srcId="{388AA2F2-01C8-4EA5-85B1-465EB09B1C8D}" destId="{44AE0108-EA44-4C7C-A048-94154D4F9FC7}" srcOrd="0" destOrd="0" presId="urn:microsoft.com/office/officeart/2005/8/layout/hList1"/>
    <dgm:cxn modelId="{24EC652F-1D3C-43E3-9332-9414BC8CC52D}" type="presOf" srcId="{074CD652-0134-457A-93B7-0D745C706512}" destId="{DF47C6E6-8918-4E17-BCA5-13FBD2C1C9A6}" srcOrd="0" destOrd="1" presId="urn:microsoft.com/office/officeart/2005/8/layout/hList1"/>
    <dgm:cxn modelId="{947DE551-3A8E-482F-95BE-5678AE487E92}" type="presOf" srcId="{9F1BB42C-E142-42F7-AC17-EC9B814F3D5A}" destId="{0C0F2596-1A25-4F5C-9522-C2531CA7B679}" srcOrd="0" destOrd="1" presId="urn:microsoft.com/office/officeart/2005/8/layout/hList1"/>
    <dgm:cxn modelId="{3B8809E6-6490-46C0-ACD3-3808E100005F}" type="presOf" srcId="{B4E8A992-2B37-4692-B562-D11018839D8E}" destId="{0D458799-6DD5-4E0C-B568-6F9A1FAFB723}" srcOrd="0" destOrd="1" presId="urn:microsoft.com/office/officeart/2005/8/layout/hList1"/>
    <dgm:cxn modelId="{F2A617ED-2FA0-41EC-9C64-32FBA0C6F0C6}" type="presOf" srcId="{EAB83D55-5B0F-47E8-A46B-9161A5BEC83D}" destId="{0D458799-6DD5-4E0C-B568-6F9A1FAFB723}" srcOrd="0" destOrd="0" presId="urn:microsoft.com/office/officeart/2005/8/layout/hList1"/>
    <dgm:cxn modelId="{2F215132-CCDE-46B3-BEEB-B2B7FCC4C1B1}" type="presOf" srcId="{88B2E04F-29E4-4F2F-8087-E4A36AC8B7CF}" destId="{36CFDD25-7403-44E7-99E1-B3192A953FF3}" srcOrd="0" destOrd="0" presId="urn:microsoft.com/office/officeart/2005/8/layout/hList1"/>
    <dgm:cxn modelId="{3B1B8C4B-4A50-4D0F-8982-E8973916D4D5}" srcId="{88B2E04F-29E4-4F2F-8087-E4A36AC8B7CF}" destId="{023D6550-328B-487B-9424-77EEC3FAFFA3}" srcOrd="0" destOrd="0" parTransId="{A61BFCEA-1D3C-4EB2-8AD0-8AD6EDA461DE}" sibTransId="{2DDCCFBC-21B0-455A-8D03-394042ACFFB2}"/>
    <dgm:cxn modelId="{6DDF8220-12C2-4DC7-AC1C-034B5BEB6AE3}" type="presOf" srcId="{D0D61B1C-F513-400C-B17E-C8DDCF8D97C1}" destId="{0C0F2596-1A25-4F5C-9522-C2531CA7B679}" srcOrd="0" destOrd="0" presId="urn:microsoft.com/office/officeart/2005/8/layout/hList1"/>
    <dgm:cxn modelId="{3F22A5C2-2CD4-4A27-B250-72A29D856502}" type="presParOf" srcId="{36CFDD25-7403-44E7-99E1-B3192A953FF3}" destId="{14265055-3ABB-48CC-8814-FBE88155FE72}" srcOrd="0" destOrd="0" presId="urn:microsoft.com/office/officeart/2005/8/layout/hList1"/>
    <dgm:cxn modelId="{D3238C6F-5493-45E4-A32E-E7E8058EFA57}" type="presParOf" srcId="{14265055-3ABB-48CC-8814-FBE88155FE72}" destId="{35822E9C-6470-41F2-B1BE-7B4A96852E56}" srcOrd="0" destOrd="0" presId="urn:microsoft.com/office/officeart/2005/8/layout/hList1"/>
    <dgm:cxn modelId="{18FF2CC1-7FBD-4045-A7AF-C43C1CD49941}" type="presParOf" srcId="{14265055-3ABB-48CC-8814-FBE88155FE72}" destId="{0D458799-6DD5-4E0C-B568-6F9A1FAFB723}" srcOrd="1" destOrd="0" presId="urn:microsoft.com/office/officeart/2005/8/layout/hList1"/>
    <dgm:cxn modelId="{41EB51DF-E796-4277-8795-B85EB41E0E58}" type="presParOf" srcId="{36CFDD25-7403-44E7-99E1-B3192A953FF3}" destId="{BFBA3F4C-2850-4177-8983-8FD3EF35D5B3}" srcOrd="1" destOrd="0" presId="urn:microsoft.com/office/officeart/2005/8/layout/hList1"/>
    <dgm:cxn modelId="{4AD6C9EF-7589-424D-AC7B-EB04AC56540B}" type="presParOf" srcId="{36CFDD25-7403-44E7-99E1-B3192A953FF3}" destId="{163BC433-9C10-45F3-93EB-6376D43CFBB4}" srcOrd="2" destOrd="0" presId="urn:microsoft.com/office/officeart/2005/8/layout/hList1"/>
    <dgm:cxn modelId="{50150C2A-8872-4DD1-91E6-3E32AEFE03E9}" type="presParOf" srcId="{163BC433-9C10-45F3-93EB-6376D43CFBB4}" destId="{8FD45675-765E-44D7-A89C-37E06F393AD1}" srcOrd="0" destOrd="0" presId="urn:microsoft.com/office/officeart/2005/8/layout/hList1"/>
    <dgm:cxn modelId="{143468B3-0B52-4A90-99E3-48753B403261}" type="presParOf" srcId="{163BC433-9C10-45F3-93EB-6376D43CFBB4}" destId="{0C0F2596-1A25-4F5C-9522-C2531CA7B679}" srcOrd="1" destOrd="0" presId="urn:microsoft.com/office/officeart/2005/8/layout/hList1"/>
    <dgm:cxn modelId="{75372EB0-8667-493F-9ECA-C285E9B6E944}" type="presParOf" srcId="{36CFDD25-7403-44E7-99E1-B3192A953FF3}" destId="{D6B3DDB3-CE23-49C1-81EC-36458DD26606}" srcOrd="3" destOrd="0" presId="urn:microsoft.com/office/officeart/2005/8/layout/hList1"/>
    <dgm:cxn modelId="{FA29D71A-026F-4FF9-8EFA-02D28E5D2A18}" type="presParOf" srcId="{36CFDD25-7403-44E7-99E1-B3192A953FF3}" destId="{0BAE13B7-CB96-434D-85DB-944AB9FAC9C5}" srcOrd="4" destOrd="0" presId="urn:microsoft.com/office/officeart/2005/8/layout/hList1"/>
    <dgm:cxn modelId="{7B5858FD-D139-48CE-8EB6-4ADE14C2A975}" type="presParOf" srcId="{0BAE13B7-CB96-434D-85DB-944AB9FAC9C5}" destId="{44AE0108-EA44-4C7C-A048-94154D4F9FC7}" srcOrd="0" destOrd="0" presId="urn:microsoft.com/office/officeart/2005/8/layout/hList1"/>
    <dgm:cxn modelId="{27332F0A-A75B-452D-A680-9C77C89E887D}" type="presParOf" srcId="{0BAE13B7-CB96-434D-85DB-944AB9FAC9C5}" destId="{DF47C6E6-8918-4E17-BCA5-13FBD2C1C9A6}"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00px-Medicago_sativa_Alfals006.jpg"/>
          <p:cNvPicPr>
            <a:picLocks noGrp="1" noChangeAspect="1"/>
          </p:cNvPicPr>
          <p:nvPr>
            <p:ph idx="1"/>
          </p:nvPr>
        </p:nvPicPr>
        <p:blipFill>
          <a:blip r:embed="rId2"/>
          <a:stretch>
            <a:fillRect/>
          </a:stretch>
        </p:blipFill>
        <p:spPr>
          <a:xfrm>
            <a:off x="685800" y="1905000"/>
            <a:ext cx="7162799" cy="4297363"/>
          </a:xfrm>
        </p:spPr>
      </p:pic>
      <p:sp>
        <p:nvSpPr>
          <p:cNvPr id="5" name="TextBox 4"/>
          <p:cNvSpPr txBox="1"/>
          <p:nvPr/>
        </p:nvSpPr>
        <p:spPr>
          <a:xfrm>
            <a:off x="2743200" y="609600"/>
            <a:ext cx="2667000" cy="1200329"/>
          </a:xfrm>
          <a:prstGeom prst="rect">
            <a:avLst/>
          </a:prstGeom>
          <a:solidFill>
            <a:schemeClr val="accent2">
              <a:lumMod val="60000"/>
              <a:lumOff val="40000"/>
            </a:schemeClr>
          </a:solidFill>
        </p:spPr>
        <p:txBody>
          <a:bodyPr wrap="square" rtlCol="1">
            <a:spAutoFit/>
          </a:bodyPr>
          <a:lstStyle/>
          <a:p>
            <a:pPr algn="r" rtl="1"/>
            <a:r>
              <a:rPr lang="en-US" sz="2400" b="1" i="1" dirty="0" err="1" smtClean="0"/>
              <a:t>Medicago</a:t>
            </a:r>
            <a:r>
              <a:rPr lang="en-US" sz="2400" i="1" dirty="0" smtClean="0"/>
              <a:t> </a:t>
            </a:r>
            <a:r>
              <a:rPr lang="en-US" sz="2400" b="1" i="1" dirty="0" smtClean="0"/>
              <a:t>sativa</a:t>
            </a:r>
            <a:r>
              <a:rPr lang="en-US" sz="2400" i="1" dirty="0" smtClean="0"/>
              <a:t> L. </a:t>
            </a:r>
          </a:p>
          <a:p>
            <a:pPr algn="ctr" rtl="1"/>
            <a:r>
              <a:rPr lang="en-US" sz="2400" b="1" dirty="0" err="1" smtClean="0"/>
              <a:t>Fabaceae</a:t>
            </a:r>
            <a:r>
              <a:rPr lang="en-US" sz="2400" b="1" dirty="0" smtClean="0"/>
              <a:t>  </a:t>
            </a:r>
          </a:p>
          <a:p>
            <a:pPr algn="ctr" rtl="1"/>
            <a:r>
              <a:rPr lang="ar-IQ" sz="2400" b="1" dirty="0" smtClean="0"/>
              <a:t>البرسيم الحجازي</a:t>
            </a:r>
            <a:endParaRPr lang="en-US" sz="2400" b="1" dirty="0" smtClean="0"/>
          </a:p>
        </p:txBody>
      </p:sp>
      <p:sp>
        <p:nvSpPr>
          <p:cNvPr id="6" name="TextBox 5"/>
          <p:cNvSpPr txBox="1"/>
          <p:nvPr/>
        </p:nvSpPr>
        <p:spPr>
          <a:xfrm>
            <a:off x="3048000" y="152400"/>
            <a:ext cx="1752600" cy="523220"/>
          </a:xfrm>
          <a:prstGeom prst="rect">
            <a:avLst/>
          </a:prstGeom>
          <a:noFill/>
        </p:spPr>
        <p:txBody>
          <a:bodyPr wrap="square" rtlCol="1">
            <a:spAutoFit/>
          </a:bodyPr>
          <a:lstStyle/>
          <a:p>
            <a:pPr algn="ctr"/>
            <a:r>
              <a:rPr lang="en-US" sz="2800" b="1" dirty="0" smtClean="0"/>
              <a:t>Alfa </a:t>
            </a:r>
            <a:r>
              <a:rPr lang="en-US" sz="2800" b="1" dirty="0" err="1" smtClean="0"/>
              <a:t>alfa</a:t>
            </a:r>
            <a:endParaRPr lang="ar-IQ"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Harvesting</a:t>
            </a:r>
            <a:endParaRPr lang="ar-IQ" dirty="0"/>
          </a:p>
        </p:txBody>
      </p:sp>
      <p:sp>
        <p:nvSpPr>
          <p:cNvPr id="4" name="Rectangle 3"/>
          <p:cNvSpPr/>
          <p:nvPr/>
        </p:nvSpPr>
        <p:spPr>
          <a:xfrm>
            <a:off x="533400" y="1600200"/>
            <a:ext cx="8153400" cy="5262979"/>
          </a:xfrm>
          <a:prstGeom prst="rect">
            <a:avLst/>
          </a:prstGeom>
        </p:spPr>
        <p:txBody>
          <a:bodyPr wrap="square">
            <a:spAutoFit/>
          </a:bodyPr>
          <a:lstStyle/>
          <a:p>
            <a:pPr algn="just"/>
            <a:r>
              <a:rPr lang="en-US" sz="2800" dirty="0" smtClean="0"/>
              <a:t>During the year of establishment, seedlings need a high level of energy reserves in order to persist through the winter. </a:t>
            </a:r>
          </a:p>
          <a:p>
            <a:pPr algn="just"/>
            <a:r>
              <a:rPr lang="en-US" sz="2800" dirty="0" smtClean="0"/>
              <a:t>For spring seeding which are made without a companion crop, two harvests can generally be made</a:t>
            </a:r>
          </a:p>
          <a:p>
            <a:pPr algn="just">
              <a:buFont typeface="Arial" pitchFamily="34" charset="0"/>
              <a:buChar char="•"/>
            </a:pPr>
            <a:r>
              <a:rPr lang="en-US" sz="2800" dirty="0" smtClean="0"/>
              <a:t> The </a:t>
            </a:r>
            <a:r>
              <a:rPr lang="en-US" sz="2800" b="1" dirty="0" smtClean="0"/>
              <a:t>first</a:t>
            </a:r>
            <a:r>
              <a:rPr lang="en-US" sz="2800" dirty="0" smtClean="0"/>
              <a:t> year, provided there are adequate rainfall and optimum levels of soil nutrients. The first harvest can be made before flowers begin to appear, but waiting for the alfalfa to flower will ensure greater energy reserves in the roots. Alfalfa will generally reach this stage of development between 60 and 70 days after emergence.    </a:t>
            </a:r>
            <a:endParaRPr lang="ar-IQ"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HARVESTING</a:t>
            </a:r>
            <a:endParaRPr lang="ar-IQ"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second harvest should either be made before September 1, to ensure an adequate buildup of energy reserves for winter, or be delayed until after the first killing frost (24 degree F) in the fall or after mid-October. </a:t>
            </a:r>
          </a:p>
          <a:p>
            <a:pPr algn="just"/>
            <a:r>
              <a:rPr lang="en-US" dirty="0" smtClean="0"/>
              <a:t>Occasionally, when the second harvest is made before September and there are good fall growing conditions, a third harvest may be made, but not until there is a definite killing frost. When mid-October or later harvests are made, a high stubble (6 inches) should be left for ground cover to protect the crowns and to catch snow for added insulation.</a:t>
            </a:r>
            <a:endParaRPr lang="ar-IQ" dirty="0" smtClean="0"/>
          </a:p>
          <a:p>
            <a:pPr algn="just"/>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yield</a:t>
            </a:r>
            <a:endParaRPr lang="ar-IQ" dirty="0"/>
          </a:p>
        </p:txBody>
      </p:sp>
      <p:sp>
        <p:nvSpPr>
          <p:cNvPr id="3" name="Content Placeholder 2"/>
          <p:cNvSpPr>
            <a:spLocks noGrp="1"/>
          </p:cNvSpPr>
          <p:nvPr>
            <p:ph idx="1"/>
          </p:nvPr>
        </p:nvSpPr>
        <p:spPr/>
        <p:txBody>
          <a:bodyPr/>
          <a:lstStyle/>
          <a:p>
            <a:r>
              <a:rPr lang="en-US" dirty="0" smtClean="0"/>
              <a:t>Perennials forage and last for many years</a:t>
            </a:r>
          </a:p>
          <a:p>
            <a:r>
              <a:rPr lang="en-US" dirty="0" smtClean="0"/>
              <a:t>An average sex cuts per year</a:t>
            </a:r>
          </a:p>
          <a:p>
            <a:pPr>
              <a:buNone/>
            </a:pPr>
            <a:endParaRPr lang="ar-IQ" dirty="0"/>
          </a:p>
        </p:txBody>
      </p:sp>
      <p:sp>
        <p:nvSpPr>
          <p:cNvPr id="4" name="Rounded Rectangle 3"/>
          <p:cNvSpPr/>
          <p:nvPr/>
        </p:nvSpPr>
        <p:spPr>
          <a:xfrm>
            <a:off x="914400" y="3657600"/>
            <a:ext cx="6324600" cy="2057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TextBox 4"/>
          <p:cNvSpPr txBox="1"/>
          <p:nvPr/>
        </p:nvSpPr>
        <p:spPr>
          <a:xfrm>
            <a:off x="1066800" y="4191000"/>
            <a:ext cx="6095771" cy="954107"/>
          </a:xfrm>
          <a:prstGeom prst="rect">
            <a:avLst/>
          </a:prstGeom>
          <a:noFill/>
        </p:spPr>
        <p:txBody>
          <a:bodyPr wrap="none" rtlCol="1">
            <a:spAutoFit/>
          </a:bodyPr>
          <a:lstStyle/>
          <a:p>
            <a:pPr>
              <a:buFont typeface="Arial" pitchFamily="34" charset="0"/>
              <a:buChar char="•"/>
            </a:pPr>
            <a:r>
              <a:rPr lang="en-US" sz="2800" dirty="0" smtClean="0"/>
              <a:t>1st cut after 3 month of sowing (march)</a:t>
            </a:r>
          </a:p>
          <a:p>
            <a:pPr>
              <a:buFont typeface="Arial" pitchFamily="34" charset="0"/>
              <a:buChar char="•"/>
            </a:pPr>
            <a:r>
              <a:rPr lang="en-US" sz="2800" dirty="0" smtClean="0"/>
              <a:t>Later cuts after interval of 5-6 weeks</a:t>
            </a:r>
            <a:endParaRPr lang="ar-IQ"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3992563"/>
          </a:xfrm>
        </p:spPr>
        <p:txBody>
          <a:bodyPr>
            <a:normAutofit fontScale="85000" lnSpcReduction="10000"/>
          </a:bodyPr>
          <a:lstStyle/>
          <a:p>
            <a:pPr algn="just"/>
            <a:r>
              <a:rPr lang="en-US" dirty="0" smtClean="0"/>
              <a:t>Alfalfa (</a:t>
            </a:r>
            <a:r>
              <a:rPr lang="en-US" i="1" dirty="0" err="1" smtClean="0"/>
              <a:t>Medicago</a:t>
            </a:r>
            <a:r>
              <a:rPr lang="en-US" i="1" dirty="0" smtClean="0"/>
              <a:t> sativa</a:t>
            </a:r>
            <a:r>
              <a:rPr lang="en-US" dirty="0" smtClean="0"/>
              <a:t> L.) is a </a:t>
            </a:r>
            <a:r>
              <a:rPr lang="en-US" dirty="0" smtClean="0">
                <a:solidFill>
                  <a:srgbClr val="FF0000"/>
                </a:solidFill>
              </a:rPr>
              <a:t>perennial</a:t>
            </a:r>
            <a:r>
              <a:rPr lang="en-US" dirty="0" smtClean="0"/>
              <a:t> herbaceous legume. Due to its high nutritional quality, high yields and high adaptability, alfalfa is one of the most </a:t>
            </a:r>
            <a:r>
              <a:rPr lang="en-US" dirty="0" smtClean="0">
                <a:solidFill>
                  <a:srgbClr val="FF0000"/>
                </a:solidFill>
              </a:rPr>
              <a:t>important legume forages of the world</a:t>
            </a:r>
            <a:r>
              <a:rPr lang="en-US" dirty="0" smtClean="0"/>
              <a:t>. A major source of protein for livestock, it is a basic component in rations for dairy cattle, beef cattle, horses, sheep, goats and other classes of domestic animals. It is cultivated in more than 80 countries in an area exceeding 35 million ha . </a:t>
            </a:r>
            <a:r>
              <a:rPr lang="en-US" dirty="0" smtClean="0">
                <a:solidFill>
                  <a:srgbClr val="FF0000"/>
                </a:solidFill>
              </a:rPr>
              <a:t>World</a:t>
            </a:r>
            <a:r>
              <a:rPr lang="en-US" dirty="0" smtClean="0"/>
              <a:t> production of alfalfa was around 436 million tons in 2006.</a:t>
            </a:r>
          </a:p>
          <a:p>
            <a:endParaRPr lang="ar-IQ" dirty="0"/>
          </a:p>
        </p:txBody>
      </p:sp>
      <p:sp>
        <p:nvSpPr>
          <p:cNvPr id="5" name="TextBox 4"/>
          <p:cNvSpPr txBox="1"/>
          <p:nvPr/>
        </p:nvSpPr>
        <p:spPr>
          <a:xfrm>
            <a:off x="914400" y="457200"/>
            <a:ext cx="7772400" cy="584775"/>
          </a:xfrm>
          <a:prstGeom prst="rect">
            <a:avLst/>
          </a:prstGeom>
          <a:solidFill>
            <a:srgbClr val="FFFF00"/>
          </a:solidFill>
        </p:spPr>
        <p:txBody>
          <a:bodyPr wrap="square" rtlCol="1">
            <a:spAutoFit/>
          </a:bodyPr>
          <a:lstStyle/>
          <a:p>
            <a:pPr algn="ctr"/>
            <a:r>
              <a:rPr lang="en-US" sz="3200" b="1" dirty="0" smtClean="0"/>
              <a:t>INTRODUCTION </a:t>
            </a:r>
            <a:endParaRPr lang="ar-IQ"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dirty="0" smtClean="0"/>
              <a:t>Morphology</a:t>
            </a:r>
            <a:endParaRPr lang="ar-IQ" dirty="0"/>
          </a:p>
        </p:txBody>
      </p:sp>
      <p:sp>
        <p:nvSpPr>
          <p:cNvPr id="3" name="Content Placeholder 2"/>
          <p:cNvSpPr>
            <a:spLocks noGrp="1"/>
          </p:cNvSpPr>
          <p:nvPr>
            <p:ph idx="1"/>
          </p:nvPr>
        </p:nvSpPr>
        <p:spPr/>
        <p:txBody>
          <a:bodyPr>
            <a:normAutofit fontScale="85000" lnSpcReduction="10000"/>
          </a:bodyPr>
          <a:lstStyle/>
          <a:p>
            <a:r>
              <a:rPr lang="en-US" dirty="0" smtClean="0"/>
              <a:t>Alfalfa has a deep root that reaches down to 4 m, but can reach 7-9 m in well drained soils. </a:t>
            </a:r>
          </a:p>
          <a:p>
            <a:r>
              <a:rPr lang="en-US" dirty="0" smtClean="0"/>
              <a:t>Its stems are erect, multi branched perennial plant</a:t>
            </a:r>
          </a:p>
          <a:p>
            <a:pPr>
              <a:buNone/>
            </a:pPr>
            <a:r>
              <a:rPr lang="en-US" dirty="0" smtClean="0"/>
              <a:t>     up to 1 m high, glabrous or hairy in the upper parts. </a:t>
            </a:r>
          </a:p>
          <a:p>
            <a:r>
              <a:rPr lang="en-US" dirty="0" smtClean="0"/>
              <a:t>Leaves are trifoliate, with </a:t>
            </a:r>
            <a:r>
              <a:rPr lang="en-US" dirty="0" err="1" smtClean="0"/>
              <a:t>obovate</a:t>
            </a:r>
            <a:r>
              <a:rPr lang="en-US" dirty="0" smtClean="0"/>
              <a:t> leaflets, 10-45 mm long and 3-10 mm broad. </a:t>
            </a:r>
          </a:p>
          <a:p>
            <a:r>
              <a:rPr lang="en-US" dirty="0" smtClean="0"/>
              <a:t>Inflorescences are oval or rounded racemes bearing 5 to 40 yellow, blue or purple flowers.</a:t>
            </a:r>
          </a:p>
          <a:p>
            <a:r>
              <a:rPr lang="en-US" dirty="0" smtClean="0"/>
              <a:t> Fruits are 2-8 seeded curly pods turning from green to brown.</a:t>
            </a:r>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 name="Content Placeholder 3" descr="2-alfalfa-reproductive-morphology.jpg"/>
          <p:cNvPicPr>
            <a:picLocks noGrp="1" noChangeAspect="1"/>
          </p:cNvPicPr>
          <p:nvPr>
            <p:ph idx="1"/>
          </p:nvPr>
        </p:nvPicPr>
        <p:blipFill>
          <a:blip r:embed="rId2"/>
          <a:stretch>
            <a:fillRect/>
          </a:stretch>
        </p:blipFill>
        <p:spPr>
          <a:xfrm>
            <a:off x="685800" y="1447800"/>
            <a:ext cx="4876800" cy="4267200"/>
          </a:xfrm>
        </p:spPr>
      </p:pic>
      <p:pic>
        <p:nvPicPr>
          <p:cNvPr id="5" name="Picture 4" descr="800px-Mesa_002_lhp.jpg"/>
          <p:cNvPicPr>
            <a:picLocks noChangeAspect="1"/>
          </p:cNvPicPr>
          <p:nvPr/>
        </p:nvPicPr>
        <p:blipFill>
          <a:blip r:embed="rId3"/>
          <a:stretch>
            <a:fillRect/>
          </a:stretch>
        </p:blipFill>
        <p:spPr>
          <a:xfrm>
            <a:off x="5638800" y="1524000"/>
            <a:ext cx="3048000" cy="449389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20px-75_Medicago_sativa_L.jpg"/>
          <p:cNvPicPr>
            <a:picLocks noGrp="1" noChangeAspect="1"/>
          </p:cNvPicPr>
          <p:nvPr>
            <p:ph idx="1"/>
          </p:nvPr>
        </p:nvPicPr>
        <p:blipFill>
          <a:blip r:embed="rId2"/>
          <a:stretch>
            <a:fillRect/>
          </a:stretch>
        </p:blipFill>
        <p:spPr>
          <a:xfrm>
            <a:off x="1066800" y="1981200"/>
            <a:ext cx="2057400" cy="3428999"/>
          </a:xfrm>
        </p:spPr>
      </p:pic>
      <p:pic>
        <p:nvPicPr>
          <p:cNvPr id="5" name="Picture 4" descr="Luzerne-600.jpg"/>
          <p:cNvPicPr>
            <a:picLocks noChangeAspect="1"/>
          </p:cNvPicPr>
          <p:nvPr/>
        </p:nvPicPr>
        <p:blipFill>
          <a:blip r:embed="rId3"/>
          <a:stretch>
            <a:fillRect/>
          </a:stretch>
        </p:blipFill>
        <p:spPr>
          <a:xfrm>
            <a:off x="3276600" y="0"/>
            <a:ext cx="5667769" cy="6477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image615.jpg"/>
          <p:cNvPicPr>
            <a:picLocks noGrp="1" noChangeAspect="1"/>
          </p:cNvPicPr>
          <p:nvPr>
            <p:ph idx="1"/>
          </p:nvPr>
        </p:nvPicPr>
        <p:blipFill>
          <a:blip r:embed="rId2"/>
          <a:stretch>
            <a:fillRect/>
          </a:stretch>
        </p:blipFill>
        <p:spPr>
          <a:xfrm>
            <a:off x="3886200" y="1752600"/>
            <a:ext cx="3390900" cy="2255520"/>
          </a:xfrm>
        </p:spPr>
      </p:pic>
      <p:pic>
        <p:nvPicPr>
          <p:cNvPr id="5" name="Picture 4" descr="800px-Alfalfa_frutos-1.JPG"/>
          <p:cNvPicPr>
            <a:picLocks noChangeAspect="1"/>
          </p:cNvPicPr>
          <p:nvPr/>
        </p:nvPicPr>
        <p:blipFill>
          <a:blip r:embed="rId3"/>
          <a:stretch>
            <a:fillRect/>
          </a:stretch>
        </p:blipFill>
        <p:spPr>
          <a:xfrm>
            <a:off x="4343400" y="4038600"/>
            <a:ext cx="4064000" cy="2250440"/>
          </a:xfrm>
          <a:prstGeom prst="rect">
            <a:avLst/>
          </a:prstGeom>
        </p:spPr>
      </p:pic>
      <p:pic>
        <p:nvPicPr>
          <p:cNvPr id="6" name="Picture 5" descr="Wisteria_sinensis_nobackground_labels.jpg"/>
          <p:cNvPicPr>
            <a:picLocks noChangeAspect="1"/>
          </p:cNvPicPr>
          <p:nvPr/>
        </p:nvPicPr>
        <p:blipFill>
          <a:blip r:embed="rId4"/>
          <a:stretch>
            <a:fillRect/>
          </a:stretch>
        </p:blipFill>
        <p:spPr>
          <a:xfrm>
            <a:off x="533400" y="1752600"/>
            <a:ext cx="2819400" cy="304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229600" cy="5867400"/>
          </a:xfrm>
        </p:spPr>
        <p:txBody>
          <a:bodyPr>
            <a:normAutofit/>
          </a:bodyPr>
          <a:lstStyle/>
          <a:p>
            <a:pPr algn="just">
              <a:buNone/>
            </a:pPr>
            <a:r>
              <a:rPr lang="en-US" dirty="0" smtClean="0"/>
              <a:t>There are numerous cultivars of alfalfa, selected for specific abilities; </a:t>
            </a:r>
          </a:p>
          <a:p>
            <a:r>
              <a:rPr lang="en-US" dirty="0" smtClean="0"/>
              <a:t>such as winter hardiness </a:t>
            </a:r>
          </a:p>
          <a:p>
            <a:r>
              <a:rPr lang="en-US" dirty="0" smtClean="0"/>
              <a:t>drought resistance, </a:t>
            </a:r>
          </a:p>
          <a:p>
            <a:pPr algn="just"/>
            <a:r>
              <a:rPr lang="en-US" dirty="0" smtClean="0"/>
              <a:t>tolerance to heavy grazing (like the Spanish "</a:t>
            </a:r>
            <a:r>
              <a:rPr lang="en-US" dirty="0" err="1" smtClean="0"/>
              <a:t>Mielga</a:t>
            </a:r>
            <a:r>
              <a:rPr lang="en-US" dirty="0" smtClean="0"/>
              <a:t>" cultivars) or tolerance to pests and diseases. Current breeding targets also include feeding value parameters such as digestibility and fiber content.</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distribution</a:t>
            </a:r>
            <a:endParaRPr lang="ar-IQ" dirty="0"/>
          </a:p>
        </p:txBody>
      </p:sp>
      <p:sp>
        <p:nvSpPr>
          <p:cNvPr id="3" name="Content Placeholder 2"/>
          <p:cNvSpPr>
            <a:spLocks noGrp="1"/>
          </p:cNvSpPr>
          <p:nvPr>
            <p:ph idx="1"/>
          </p:nvPr>
        </p:nvSpPr>
        <p:spPr/>
        <p:txBody>
          <a:bodyPr/>
          <a:lstStyle/>
          <a:p>
            <a:r>
              <a:rPr lang="en-US" dirty="0" smtClean="0"/>
              <a:t>Variable genetic base </a:t>
            </a:r>
            <a:r>
              <a:rPr lang="en-US" dirty="0" err="1" smtClean="0"/>
              <a:t>alfaalfa</a:t>
            </a:r>
            <a:r>
              <a:rPr lang="en-US" dirty="0" smtClean="0"/>
              <a:t> has good </a:t>
            </a:r>
            <a:r>
              <a:rPr lang="en-US" dirty="0" err="1" smtClean="0"/>
              <a:t>adaptablity</a:t>
            </a:r>
            <a:r>
              <a:rPr lang="en-US" dirty="0" smtClean="0"/>
              <a:t> to different </a:t>
            </a:r>
            <a:r>
              <a:rPr lang="en-US" dirty="0" err="1" smtClean="0"/>
              <a:t>enviromemt</a:t>
            </a:r>
            <a:r>
              <a:rPr lang="en-US" dirty="0" smtClean="0"/>
              <a:t> condition</a:t>
            </a:r>
          </a:p>
          <a:p>
            <a:r>
              <a:rPr lang="en-US" dirty="0" smtClean="0"/>
              <a:t>Optimal growth condition are 25°c average day temperatures and 600 to 1200mm annual rainfall</a:t>
            </a:r>
          </a:p>
          <a:p>
            <a:r>
              <a:rPr lang="en-US" dirty="0" smtClean="0"/>
              <a:t>It growth best on well  drained, sandy to fertile loamy soil 6.5-7.5 soil pH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SOWING</a:t>
            </a:r>
            <a:endParaRPr lang="ar-IQ"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480</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Morphology</vt:lpstr>
      <vt:lpstr>Slide 4</vt:lpstr>
      <vt:lpstr>Slide 5</vt:lpstr>
      <vt:lpstr>Slide 6</vt:lpstr>
      <vt:lpstr>Slide 7</vt:lpstr>
      <vt:lpstr>distribution</vt:lpstr>
      <vt:lpstr>SOWING</vt:lpstr>
      <vt:lpstr>Harvesting</vt:lpstr>
      <vt:lpstr>HARVESTING</vt:lpstr>
      <vt:lpstr>yield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BIBIe</dc:creator>
  <cp:lastModifiedBy>hope</cp:lastModifiedBy>
  <cp:revision>43</cp:revision>
  <dcterms:created xsi:type="dcterms:W3CDTF">2006-08-16T00:00:00Z</dcterms:created>
  <dcterms:modified xsi:type="dcterms:W3CDTF">2018-02-21T20:59:26Z</dcterms:modified>
</cp:coreProperties>
</file>