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 id="263" r:id="rId9"/>
    <p:sldId id="268" r:id="rId10"/>
    <p:sldId id="264" r:id="rId11"/>
    <p:sldId id="265" r:id="rId12"/>
    <p:sldId id="269" r:id="rId13"/>
    <p:sldId id="266" r:id="rId14"/>
    <p:sldId id="270" r:id="rId15"/>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0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4/14/2020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4/14/2020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feedipedia.org/node/24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610600" cy="1470025"/>
          </a:xfrm>
        </p:spPr>
        <p:txBody>
          <a:bodyPr>
            <a:normAutofit fontScale="90000"/>
          </a:bodyPr>
          <a:lstStyle/>
          <a:p>
            <a:pPr algn="ctr"/>
            <a:r>
              <a:rPr lang="en-US" sz="2800" b="1" dirty="0" smtClean="0"/>
              <a:t>Berseem, </a:t>
            </a:r>
            <a:r>
              <a:rPr lang="en-US" sz="2800" b="1" dirty="0" err="1" smtClean="0"/>
              <a:t>berseem</a:t>
            </a:r>
            <a:r>
              <a:rPr lang="en-US" sz="2800" b="1" dirty="0" smtClean="0"/>
              <a:t> clover, Egyptian </a:t>
            </a:r>
            <a:r>
              <a:rPr lang="en-US" sz="2800" b="1" dirty="0" smtClean="0"/>
              <a:t>clover</a:t>
            </a:r>
            <a:br>
              <a:rPr lang="en-US" sz="2800" b="1" dirty="0" smtClean="0"/>
            </a:br>
            <a:r>
              <a:rPr lang="en-US" sz="2800" b="1" dirty="0"/>
              <a:t/>
            </a:r>
            <a:br>
              <a:rPr lang="en-US" sz="2800" b="1" dirty="0"/>
            </a:br>
            <a:r>
              <a:rPr lang="en-US" sz="2800" b="1" dirty="0" smtClean="0"/>
              <a:t/>
            </a:r>
            <a:br>
              <a:rPr lang="en-US" sz="2800" b="1" dirty="0" smtClean="0"/>
            </a:br>
            <a:r>
              <a:rPr lang="en-US" sz="2800" b="1" dirty="0" smtClean="0"/>
              <a:t>3</a:t>
            </a:r>
            <a:r>
              <a:rPr lang="en-US" sz="2800" b="1" baseline="30000" dirty="0" smtClean="0"/>
              <a:t>rd</a:t>
            </a:r>
            <a:r>
              <a:rPr lang="en-US" sz="2800" b="1" dirty="0" smtClean="0"/>
              <a:t> lecture </a:t>
            </a:r>
            <a:br>
              <a:rPr lang="en-US" sz="2800" b="1" dirty="0" smtClean="0"/>
            </a:br>
            <a:r>
              <a:rPr lang="en-US" sz="2800" b="1" dirty="0"/>
              <a:t>F</a:t>
            </a:r>
            <a:r>
              <a:rPr lang="en-US" sz="2800" b="1" dirty="0" smtClean="0"/>
              <a:t>orage crops </a:t>
            </a:r>
            <a:r>
              <a:rPr lang="en-US" sz="2800" b="1" dirty="0" smtClean="0"/>
              <a:t> </a:t>
            </a:r>
            <a:endParaRPr lang="ar-IQ" sz="2800" b="1" dirty="0"/>
          </a:p>
        </p:txBody>
      </p:sp>
      <p:sp>
        <p:nvSpPr>
          <p:cNvPr id="3" name="Subtitle 2"/>
          <p:cNvSpPr>
            <a:spLocks noGrp="1"/>
          </p:cNvSpPr>
          <p:nvPr>
            <p:ph type="subTitle" idx="1"/>
          </p:nvPr>
        </p:nvSpPr>
        <p:spPr>
          <a:xfrm>
            <a:off x="4191000" y="3657600"/>
            <a:ext cx="3962400" cy="1066800"/>
          </a:xfrm>
        </p:spPr>
        <p:txBody>
          <a:bodyPr/>
          <a:lstStyle/>
          <a:p>
            <a:r>
              <a:rPr lang="en-US" b="1" i="1" dirty="0" err="1" smtClean="0">
                <a:solidFill>
                  <a:schemeClr val="tx1"/>
                </a:solidFill>
              </a:rPr>
              <a:t>Trifolium</a:t>
            </a:r>
            <a:r>
              <a:rPr lang="en-US" b="1" i="1" dirty="0" smtClean="0">
                <a:solidFill>
                  <a:schemeClr val="tx1"/>
                </a:solidFill>
              </a:rPr>
              <a:t> </a:t>
            </a:r>
            <a:r>
              <a:rPr lang="en-US" b="1" i="1" dirty="0" err="1" smtClean="0">
                <a:solidFill>
                  <a:schemeClr val="tx1"/>
                </a:solidFill>
              </a:rPr>
              <a:t>alexandrinum</a:t>
            </a:r>
            <a:r>
              <a:rPr lang="en-US" b="1" i="1" dirty="0" smtClean="0">
                <a:solidFill>
                  <a:schemeClr val="tx1"/>
                </a:solidFill>
              </a:rPr>
              <a:t> L</a:t>
            </a:r>
          </a:p>
          <a:p>
            <a:r>
              <a:rPr lang="ar-IQ" b="1" i="1" dirty="0" smtClean="0">
                <a:solidFill>
                  <a:schemeClr val="tx1"/>
                </a:solidFill>
              </a:rPr>
              <a:t>البرسيم المصري</a:t>
            </a:r>
          </a:p>
          <a:p>
            <a:endParaRPr lang="ar-IQ" b="1" dirty="0">
              <a:solidFill>
                <a:schemeClr val="tx1"/>
              </a:solidFill>
            </a:endParaRPr>
          </a:p>
        </p:txBody>
      </p:sp>
      <p:pic>
        <p:nvPicPr>
          <p:cNvPr id="4" name="Picture 3" descr="Egyptian-clover-seed-head-and-flowers.jpg"/>
          <p:cNvPicPr>
            <a:picLocks noChangeAspect="1"/>
          </p:cNvPicPr>
          <p:nvPr/>
        </p:nvPicPr>
        <p:blipFill>
          <a:blip r:embed="rId2"/>
          <a:stretch>
            <a:fillRect/>
          </a:stretch>
        </p:blipFill>
        <p:spPr>
          <a:xfrm>
            <a:off x="0" y="3124200"/>
            <a:ext cx="4076700" cy="3505200"/>
          </a:xfrm>
          <a:prstGeom prst="rect">
            <a:avLst/>
          </a:prstGeom>
        </p:spPr>
      </p:pic>
      <p:sp>
        <p:nvSpPr>
          <p:cNvPr id="5" name="TextBox 4"/>
          <p:cNvSpPr txBox="1"/>
          <p:nvPr/>
        </p:nvSpPr>
        <p:spPr>
          <a:xfrm>
            <a:off x="4724400" y="5334000"/>
            <a:ext cx="3276600" cy="369332"/>
          </a:xfrm>
          <a:prstGeom prst="rect">
            <a:avLst/>
          </a:prstGeom>
          <a:noFill/>
        </p:spPr>
        <p:txBody>
          <a:bodyPr wrap="square" rtlCol="0">
            <a:spAutoFit/>
          </a:bodyPr>
          <a:lstStyle/>
          <a:p>
            <a:r>
              <a:rPr lang="en-US" dirty="0" smtClean="0"/>
              <a:t>BY </a:t>
            </a:r>
            <a:r>
              <a:rPr lang="en-US" dirty="0" err="1" smtClean="0"/>
              <a:t>Bnar</a:t>
            </a:r>
            <a:r>
              <a:rPr lang="en-US" dirty="0"/>
              <a:t> </a:t>
            </a:r>
            <a:r>
              <a:rPr lang="en-US" dirty="0" err="1" smtClean="0"/>
              <a:t>Sardar</a:t>
            </a:r>
            <a:r>
              <a:rPr lang="en-US" dirty="0" smtClean="0"/>
              <a:t> Mustafa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524000"/>
          </a:xfrm>
        </p:spPr>
        <p:txBody>
          <a:bodyPr>
            <a:normAutofit/>
          </a:bodyPr>
          <a:lstStyle/>
          <a:p>
            <a:pPr rtl="1" fontAlgn="t"/>
            <a:r>
              <a:rPr lang="en-US" sz="2000" b="1" dirty="0" smtClean="0"/>
              <a:t>True clovers</a:t>
            </a:r>
            <a:r>
              <a:rPr lang="ar-IQ" sz="2000" b="1" dirty="0" smtClean="0"/>
              <a:t/>
            </a:r>
            <a:br>
              <a:rPr lang="ar-IQ" sz="2000" b="1" dirty="0" smtClean="0"/>
            </a:br>
            <a:r>
              <a:rPr lang="en-US" sz="2000" b="1" i="1" dirty="0" smtClean="0"/>
              <a:t> </a:t>
            </a:r>
            <a:r>
              <a:rPr lang="en-US" sz="2000" b="1" i="1" dirty="0" err="1" smtClean="0"/>
              <a:t>Trifolium</a:t>
            </a:r>
            <a:r>
              <a:rPr lang="en-US" sz="2000" b="1" i="1" dirty="0" smtClean="0"/>
              <a:t> </a:t>
            </a:r>
            <a:r>
              <a:rPr lang="en-US" sz="2000" b="1" i="1" dirty="0" err="1" smtClean="0"/>
              <a:t>spp</a:t>
            </a:r>
            <a:r>
              <a:rPr lang="en-US" sz="2000" b="1" i="1" dirty="0" smtClean="0"/>
              <a:t/>
            </a:r>
            <a:br>
              <a:rPr lang="en-US" sz="2000" b="1" i="1" dirty="0" smtClean="0"/>
            </a:br>
            <a:r>
              <a:rPr lang="ar-IQ" sz="2000" b="1" i="1" dirty="0" smtClean="0"/>
              <a:t>البراسيم (النفل)</a:t>
            </a:r>
            <a:endParaRPr lang="ar-IQ" sz="2000" dirty="0"/>
          </a:p>
        </p:txBody>
      </p:sp>
      <p:sp>
        <p:nvSpPr>
          <p:cNvPr id="3" name="Content Placeholder 2"/>
          <p:cNvSpPr>
            <a:spLocks noGrp="1"/>
          </p:cNvSpPr>
          <p:nvPr>
            <p:ph sz="quarter" idx="1"/>
          </p:nvPr>
        </p:nvSpPr>
        <p:spPr/>
        <p:txBody>
          <a:bodyPr>
            <a:normAutofit fontScale="92500" lnSpcReduction="20000"/>
          </a:bodyPr>
          <a:lstStyle/>
          <a:p>
            <a:pPr algn="just" rtl="0"/>
            <a:r>
              <a:rPr lang="en-US" dirty="0" smtClean="0"/>
              <a:t>Clover or trefoil are common names for plants of the genus </a:t>
            </a:r>
            <a:r>
              <a:rPr lang="en-US" dirty="0" err="1" smtClean="0"/>
              <a:t>Trifolium</a:t>
            </a:r>
            <a:r>
              <a:rPr lang="en-US" dirty="0" smtClean="0"/>
              <a:t> (Latin, </a:t>
            </a:r>
            <a:r>
              <a:rPr lang="en-US" dirty="0" err="1" smtClean="0"/>
              <a:t>tres</a:t>
            </a:r>
            <a:r>
              <a:rPr lang="en-US" dirty="0" smtClean="0"/>
              <a:t> "three" + folium "leaf"), consisting of about 300 species of plants in the family </a:t>
            </a:r>
            <a:r>
              <a:rPr lang="en-US" dirty="0" err="1" smtClean="0"/>
              <a:t>Fabaceae</a:t>
            </a:r>
            <a:r>
              <a:rPr lang="en-US" dirty="0" smtClean="0"/>
              <a:t>. The genus has a cosmopolitan distribution; </a:t>
            </a:r>
          </a:p>
          <a:p>
            <a:pPr algn="just" rtl="0"/>
            <a:r>
              <a:rPr lang="en-US" dirty="0" smtClean="0"/>
              <a:t>The highest diversity is found in the temperate Northern Hemisphere, but many species also occur in South America and Africa, including at high altitudes on mountains in the tropics. </a:t>
            </a:r>
          </a:p>
          <a:p>
            <a:pPr algn="just" rtl="0"/>
            <a:r>
              <a:rPr lang="en-US" dirty="0" smtClean="0"/>
              <a:t>They are small annual, biennial or short lived perennial herbaceous plants. </a:t>
            </a:r>
          </a:p>
          <a:p>
            <a:pPr algn="just" rtl="0"/>
            <a:r>
              <a:rPr lang="en-US" dirty="0" smtClean="0"/>
              <a:t>Clover can be evergreen. The leaves are trifoliate(rarely </a:t>
            </a:r>
            <a:r>
              <a:rPr lang="en-US" dirty="0" err="1" smtClean="0"/>
              <a:t>quatrefoiled</a:t>
            </a:r>
            <a:r>
              <a:rPr lang="en-US" dirty="0" smtClean="0"/>
              <a:t>, cinquefoil, or </a:t>
            </a:r>
            <a:r>
              <a:rPr lang="en-US" dirty="0" err="1" smtClean="0"/>
              <a:t>septfoil</a:t>
            </a:r>
            <a:r>
              <a:rPr lang="en-US" dirty="0" smtClean="0"/>
              <a:t>), with stipules </a:t>
            </a:r>
            <a:r>
              <a:rPr lang="en-US" dirty="0" err="1" smtClean="0"/>
              <a:t>adnate</a:t>
            </a:r>
            <a:r>
              <a:rPr lang="en-US" dirty="0" smtClean="0"/>
              <a:t> to the leaf-stalk, </a:t>
            </a:r>
          </a:p>
          <a:p>
            <a:pPr algn="l" rtl="0"/>
            <a:r>
              <a:rPr lang="en-US" dirty="0" smtClean="0"/>
              <a:t> Heads or dense spikes of small red, purple, white, or yellow flowers; the small, few-seeded pods are enclosed in the clay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685800"/>
            <a:ext cx="8382000" cy="5440363"/>
          </a:xfrm>
        </p:spPr>
        <p:txBody>
          <a:bodyPr>
            <a:normAutofit/>
          </a:bodyPr>
          <a:lstStyle/>
          <a:p>
            <a:pPr algn="l" rtl="0"/>
            <a:r>
              <a:rPr lang="en-US" sz="2800" dirty="0" smtClean="0"/>
              <a:t>Clovers are important as livestock forage, green manure and cover crops, and also as honey plants. </a:t>
            </a:r>
          </a:p>
          <a:p>
            <a:pPr algn="l" rtl="0"/>
            <a:r>
              <a:rPr lang="en-US" sz="2800" dirty="0" smtClean="0"/>
              <a:t>Red clover (</a:t>
            </a:r>
            <a:r>
              <a:rPr lang="en-US" sz="2800" i="1" dirty="0" err="1" smtClean="0"/>
              <a:t>Trifolium</a:t>
            </a:r>
            <a:r>
              <a:rPr lang="en-US" sz="2800" i="1" dirty="0" smtClean="0"/>
              <a:t> </a:t>
            </a:r>
            <a:r>
              <a:rPr lang="en-US" sz="2800" i="1" dirty="0" err="1" smtClean="0"/>
              <a:t>pratense</a:t>
            </a:r>
            <a:r>
              <a:rPr lang="en-US" sz="2800" i="1" dirty="0" smtClean="0"/>
              <a:t>),</a:t>
            </a:r>
          </a:p>
          <a:p>
            <a:pPr algn="l" rtl="0"/>
            <a:r>
              <a:rPr lang="en-US" sz="2800" dirty="0" smtClean="0"/>
              <a:t> white clover (</a:t>
            </a:r>
            <a:r>
              <a:rPr lang="en-US" sz="2800" i="1" dirty="0" smtClean="0"/>
              <a:t>T. </a:t>
            </a:r>
            <a:r>
              <a:rPr lang="en-US" sz="2800" i="1" dirty="0" err="1" smtClean="0"/>
              <a:t>repens</a:t>
            </a:r>
            <a:r>
              <a:rPr lang="en-US" sz="2800" dirty="0" smtClean="0"/>
              <a:t>), and </a:t>
            </a:r>
          </a:p>
          <a:p>
            <a:pPr algn="l" rtl="0"/>
            <a:r>
              <a:rPr lang="en-US" sz="2800" dirty="0" smtClean="0"/>
              <a:t>alsike clover (</a:t>
            </a:r>
            <a:r>
              <a:rPr lang="en-US" sz="2800" i="1" dirty="0" smtClean="0"/>
              <a:t>T. </a:t>
            </a:r>
            <a:r>
              <a:rPr lang="en-US" sz="2800" i="1" dirty="0" err="1" smtClean="0"/>
              <a:t>hybridum</a:t>
            </a:r>
            <a:r>
              <a:rPr lang="en-US" sz="2800" dirty="0" smtClean="0"/>
              <a:t>) are the major species grown in Ontario, although numerous other species of </a:t>
            </a:r>
            <a:r>
              <a:rPr lang="en-US" sz="2800" dirty="0" err="1" smtClean="0"/>
              <a:t>Trifolium</a:t>
            </a:r>
            <a:r>
              <a:rPr lang="en-US" sz="2800" dirty="0" smtClean="0"/>
              <a:t> are cultivated in various parts of the world.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81000" y="1600200"/>
            <a:ext cx="3581400" cy="425132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1600200"/>
            <a:ext cx="3467100" cy="4300537"/>
          </a:xfrm>
          <a:prstGeom prst="rect">
            <a:avLst/>
          </a:prstGeom>
        </p:spPr>
      </p:pic>
      <p:sp>
        <p:nvSpPr>
          <p:cNvPr id="6" name="TextBox 5"/>
          <p:cNvSpPr txBox="1"/>
          <p:nvPr/>
        </p:nvSpPr>
        <p:spPr>
          <a:xfrm>
            <a:off x="762000" y="1295400"/>
            <a:ext cx="1981200" cy="369332"/>
          </a:xfrm>
          <a:prstGeom prst="rect">
            <a:avLst/>
          </a:prstGeom>
          <a:noFill/>
        </p:spPr>
        <p:txBody>
          <a:bodyPr wrap="square" rtlCol="0">
            <a:spAutoFit/>
          </a:bodyPr>
          <a:lstStyle/>
          <a:p>
            <a:r>
              <a:rPr lang="en-US" dirty="0" smtClean="0"/>
              <a:t>Red clover</a:t>
            </a:r>
            <a:endParaRPr lang="en-US" dirty="0"/>
          </a:p>
        </p:txBody>
      </p:sp>
    </p:spTree>
    <p:extLst>
      <p:ext uri="{BB962C8B-B14F-4D97-AF65-F5344CB8AC3E}">
        <p14:creationId xmlns:p14="http://schemas.microsoft.com/office/powerpoint/2010/main" val="1415914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1000"/>
            <a:ext cx="8610600" cy="4524315"/>
          </a:xfrm>
          <a:prstGeom prst="rect">
            <a:avLst/>
          </a:prstGeom>
        </p:spPr>
        <p:txBody>
          <a:bodyPr wrap="square">
            <a:spAutoFit/>
          </a:bodyPr>
          <a:lstStyle/>
          <a:p>
            <a:pPr algn="just">
              <a:buFont typeface="Arial" pitchFamily="34" charset="0"/>
              <a:buChar char="•"/>
            </a:pPr>
            <a:r>
              <a:rPr lang="en-US" sz="2400" dirty="0" smtClean="0"/>
              <a:t>The flowers of clover share a typical legume structure, although the tubular flowers are small and narrow, and grouped together in inflorescences. </a:t>
            </a:r>
          </a:p>
          <a:p>
            <a:pPr>
              <a:buFont typeface="Arial" pitchFamily="34" charset="0"/>
              <a:buChar char="•"/>
            </a:pPr>
            <a:r>
              <a:rPr lang="en-US" sz="2400" dirty="0" smtClean="0"/>
              <a:t>The anthers release the pollen inside the bud prior to opening. When an insect visitor lands on the flower, its weight causes the anthers and stigma to extend forward and press against the head of the visitor. </a:t>
            </a:r>
            <a:endParaRPr lang="en-US" sz="2400" dirty="0" smtClean="0"/>
          </a:p>
          <a:p>
            <a:pPr>
              <a:buFont typeface="Arial" pitchFamily="34" charset="0"/>
              <a:buChar char="•"/>
            </a:pPr>
            <a:r>
              <a:rPr lang="en-US" sz="2400" dirty="0" smtClean="0"/>
              <a:t>Afterwards</a:t>
            </a:r>
            <a:r>
              <a:rPr lang="en-US" sz="2400" dirty="0" smtClean="0"/>
              <a:t>, the sexual structures return to their original position, allowing the same flower to deliver pollen repeatedly. In general, all three species of clover are </a:t>
            </a:r>
            <a:r>
              <a:rPr lang="en-US" sz="2400" dirty="0" smtClean="0">
                <a:solidFill>
                  <a:srgbClr val="FF0000"/>
                </a:solidFill>
              </a:rPr>
              <a:t>self-sterile</a:t>
            </a:r>
            <a:r>
              <a:rPr lang="en-US" sz="2400" dirty="0" smtClean="0"/>
              <a:t>, </a:t>
            </a:r>
          </a:p>
          <a:p>
            <a:pPr>
              <a:buFont typeface="Arial" pitchFamily="34" charset="0"/>
              <a:buChar char="•"/>
            </a:pPr>
            <a:r>
              <a:rPr lang="en-US" sz="2400" dirty="0" smtClean="0"/>
              <a:t>although some varieties (especially in white clover) are self-fertile. Insect pollinators are required for successful seed set</a:t>
            </a:r>
            <a:endParaRPr lang="ar-IQ"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295400" y="1371600"/>
            <a:ext cx="4209288" cy="457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8872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457200"/>
            <a:ext cx="8458200" cy="5668963"/>
          </a:xfrm>
        </p:spPr>
        <p:txBody>
          <a:bodyPr>
            <a:normAutofit/>
          </a:bodyPr>
          <a:lstStyle/>
          <a:p>
            <a:pPr algn="just" rtl="0"/>
            <a:r>
              <a:rPr lang="en-US" dirty="0" smtClean="0"/>
              <a:t>Berseem (</a:t>
            </a:r>
            <a:r>
              <a:rPr lang="en-US" i="1" dirty="0" err="1" smtClean="0"/>
              <a:t>Trifolium</a:t>
            </a:r>
            <a:r>
              <a:rPr lang="en-US" i="1" dirty="0" smtClean="0"/>
              <a:t> </a:t>
            </a:r>
            <a:r>
              <a:rPr lang="en-US" i="1" dirty="0" err="1" smtClean="0"/>
              <a:t>alexandrinum</a:t>
            </a:r>
            <a:r>
              <a:rPr lang="en-US" dirty="0" smtClean="0"/>
              <a:t> L.) is one of the most important leguminous forages</a:t>
            </a:r>
          </a:p>
          <a:p>
            <a:pPr algn="just" rtl="0"/>
            <a:r>
              <a:rPr lang="en-US" dirty="0" smtClean="0"/>
              <a:t>Mediterranean region and in the Middle-East. Berseem is an annual, sparsely hairy, erect forage legume, 30 to 80 cm high. Berseem has a shallow taproot. </a:t>
            </a:r>
          </a:p>
          <a:p>
            <a:pPr algn="just" rtl="0"/>
            <a:r>
              <a:rPr lang="en-US" dirty="0" smtClean="0"/>
              <a:t>Its stems are hollow, branching at the base, with</a:t>
            </a:r>
          </a:p>
          <a:p>
            <a:pPr algn="just" rtl="0"/>
            <a:r>
              <a:rPr lang="en-US" dirty="0" smtClean="0"/>
              <a:t> alternate leaves bearing 4-5 cm long x 2-3 cm broad leaflets.</a:t>
            </a:r>
          </a:p>
          <a:p>
            <a:pPr algn="just" rtl="0"/>
            <a:r>
              <a:rPr lang="en-US" dirty="0" smtClean="0"/>
              <a:t> Flowers are yellowish-white and form dense, elliptical clustered heads about 2 cm in diameter. The flowers must be cross-pollinated by honey bees to produce seeds. </a:t>
            </a:r>
          </a:p>
          <a:p>
            <a:pPr algn="just" rtl="0"/>
            <a:r>
              <a:rPr lang="en-US" dirty="0" smtClean="0"/>
              <a:t>The fruit is a pod containing one single white to purplish-red seed.</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0"/>
            <a:ext cx="8382000" cy="1938992"/>
          </a:xfrm>
          <a:prstGeom prst="rect">
            <a:avLst/>
          </a:prstGeom>
        </p:spPr>
        <p:txBody>
          <a:bodyPr wrap="square">
            <a:spAutoFit/>
          </a:bodyPr>
          <a:lstStyle/>
          <a:p>
            <a:pPr algn="just"/>
            <a:r>
              <a:rPr lang="en-US" sz="2400" dirty="0" smtClean="0"/>
              <a:t>Berseem is a variable species that can be </a:t>
            </a:r>
            <a:r>
              <a:rPr lang="en-US" sz="2400" dirty="0" smtClean="0">
                <a:solidFill>
                  <a:srgbClr val="FF0000"/>
                </a:solidFill>
              </a:rPr>
              <a:t>classified</a:t>
            </a:r>
            <a:r>
              <a:rPr lang="en-US" sz="2400" dirty="0" smtClean="0"/>
              <a:t> into four cultivars groups according to their branching behavior and subsequent productivity. Highly branching and productive types are </a:t>
            </a:r>
            <a:r>
              <a:rPr lang="en-US" sz="2400" dirty="0" err="1" smtClean="0"/>
              <a:t>Miscawi</a:t>
            </a:r>
            <a:r>
              <a:rPr lang="en-US" sz="2400" dirty="0" smtClean="0"/>
              <a:t> and </a:t>
            </a:r>
            <a:r>
              <a:rPr lang="en-US" sz="2400" dirty="0" err="1" smtClean="0"/>
              <a:t>Kahdrawi</a:t>
            </a:r>
            <a:r>
              <a:rPr lang="en-US" sz="2400" dirty="0" smtClean="0"/>
              <a:t> </a:t>
            </a:r>
          </a:p>
          <a:p>
            <a:endParaRPr lang="ar-IQ" sz="2400" dirty="0"/>
          </a:p>
        </p:txBody>
      </p:sp>
      <p:sp>
        <p:nvSpPr>
          <p:cNvPr id="5" name="Rectangle 4"/>
          <p:cNvSpPr/>
          <p:nvPr/>
        </p:nvSpPr>
        <p:spPr>
          <a:xfrm>
            <a:off x="228600" y="2438400"/>
            <a:ext cx="8458200" cy="1200329"/>
          </a:xfrm>
          <a:prstGeom prst="rect">
            <a:avLst/>
          </a:prstGeom>
        </p:spPr>
        <p:txBody>
          <a:bodyPr wrap="square">
            <a:spAutoFit/>
          </a:bodyPr>
          <a:lstStyle/>
          <a:p>
            <a:r>
              <a:rPr lang="en-US" sz="2400" dirty="0" smtClean="0"/>
              <a:t>Berseem probably originated in Syria. It was introduced into Egypt in the 6th century </a:t>
            </a:r>
          </a:p>
          <a:p>
            <a:endParaRPr lang="ar-IQ"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52400"/>
            <a:ext cx="8382000" cy="6001643"/>
          </a:xfrm>
          <a:prstGeom prst="rect">
            <a:avLst/>
          </a:prstGeom>
        </p:spPr>
        <p:txBody>
          <a:bodyPr wrap="square">
            <a:spAutoFit/>
          </a:bodyPr>
          <a:lstStyle/>
          <a:p>
            <a:pPr algn="just">
              <a:buFont typeface="Arial" pitchFamily="34" charset="0"/>
              <a:buChar char="•"/>
            </a:pPr>
            <a:r>
              <a:rPr lang="en-US" sz="2400" dirty="0" smtClean="0"/>
              <a:t>Berseem is mainly valued as a </a:t>
            </a:r>
            <a:r>
              <a:rPr lang="en-US" sz="2400" b="1" dirty="0" smtClean="0">
                <a:solidFill>
                  <a:schemeClr val="accent2">
                    <a:lumMod val="75000"/>
                  </a:schemeClr>
                </a:solidFill>
              </a:rPr>
              <a:t>winter</a:t>
            </a:r>
            <a:r>
              <a:rPr lang="en-US" sz="2400" dirty="0" smtClean="0">
                <a:solidFill>
                  <a:schemeClr val="bg2">
                    <a:lumMod val="50000"/>
                  </a:schemeClr>
                </a:solidFill>
              </a:rPr>
              <a:t> </a:t>
            </a:r>
            <a:r>
              <a:rPr lang="en-US" sz="2400" dirty="0" smtClean="0"/>
              <a:t>crop(mid of October)</a:t>
            </a:r>
            <a:br>
              <a:rPr lang="en-US" sz="2400" dirty="0" smtClean="0"/>
            </a:br>
            <a:r>
              <a:rPr lang="en-US" sz="2400" dirty="0" smtClean="0">
                <a:solidFill>
                  <a:schemeClr val="bg2">
                    <a:lumMod val="50000"/>
                  </a:schemeClr>
                </a:solidFill>
              </a:rPr>
              <a:t> </a:t>
            </a:r>
            <a:r>
              <a:rPr lang="en-US" sz="2400" dirty="0" smtClean="0"/>
              <a:t>in the subtropics as it grows well in mid winter and recovers strongly after cutting. It does not grow well under hot summer  conditions.</a:t>
            </a:r>
          </a:p>
          <a:p>
            <a:pPr algn="just">
              <a:buFont typeface="Arial" pitchFamily="34" charset="0"/>
              <a:buChar char="•"/>
            </a:pPr>
            <a:r>
              <a:rPr lang="en-US" sz="2400" dirty="0" smtClean="0"/>
              <a:t> It is cultivated from 35°N to the Tropics.</a:t>
            </a:r>
          </a:p>
          <a:p>
            <a:pPr algn="just"/>
            <a:r>
              <a:rPr lang="en-US" sz="2400" dirty="0" smtClean="0"/>
              <a:t> Berseem has some frost tolerance, down to -6°C and as low as -15°C for some cultivars.</a:t>
            </a:r>
          </a:p>
          <a:p>
            <a:pPr algn="just"/>
            <a:r>
              <a:rPr lang="en-US" sz="2400" dirty="0" smtClean="0"/>
              <a:t> Berseem can grow in areas where annual rainfall ranges between 550 mm and 750 mm. Berseem has some frost tolerance, down to -6°C and as low as -15°C for some cultivar It can withstand some drought and short periods of water logging. It does better than alfalfa in high moisture soils and is very productive under irrigation. </a:t>
            </a:r>
          </a:p>
          <a:p>
            <a:pPr algn="just"/>
            <a:r>
              <a:rPr lang="en-US" sz="2400" dirty="0" smtClean="0"/>
              <a:t>It is moderately tolerant of salinity and can grow on a wide range of soils, though it prefers fertile, loamy to clay soils with mildly acidic to slightly alkaline pH (6.5-8) </a:t>
            </a:r>
            <a:endParaRPr lang="ar-IQ"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lover_seeds_Egyptian_Berseem_.jpg"/>
          <p:cNvPicPr>
            <a:picLocks noChangeAspect="1"/>
          </p:cNvPicPr>
          <p:nvPr/>
        </p:nvPicPr>
        <p:blipFill>
          <a:blip r:embed="rId2"/>
          <a:stretch>
            <a:fillRect/>
          </a:stretch>
        </p:blipFill>
        <p:spPr>
          <a:xfrm>
            <a:off x="457200" y="152400"/>
            <a:ext cx="6629400" cy="651867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45163"/>
          </a:xfrm>
        </p:spPr>
        <p:txBody>
          <a:bodyPr>
            <a:normAutofit lnSpcReduction="10000"/>
          </a:bodyPr>
          <a:lstStyle/>
          <a:p>
            <a:pPr algn="just" rtl="0"/>
            <a:r>
              <a:rPr lang="en-US" dirty="0" smtClean="0"/>
              <a:t>Berseem is only propagated by </a:t>
            </a:r>
            <a:r>
              <a:rPr lang="en-US" dirty="0" smtClean="0">
                <a:solidFill>
                  <a:srgbClr val="FF0000"/>
                </a:solidFill>
              </a:rPr>
              <a:t>seeds</a:t>
            </a:r>
            <a:r>
              <a:rPr lang="en-US" dirty="0" smtClean="0"/>
              <a:t> and is usually sown in early autumn. It can be sown on a conventional seedbed or be direct drilled. Berseem can be sown alone or in combination with other species. It is mixed with grass (ryegrass) or with a winter cereal crop such as oats to make high quality silage. </a:t>
            </a:r>
          </a:p>
          <a:p>
            <a:pPr algn="just" rtl="0"/>
            <a:r>
              <a:rPr lang="en-US" dirty="0" smtClean="0"/>
              <a:t>Berseem can be integrated into a rice-wheat cropping system, as a winter and spring feed: it is then sown before or just after rice harvest.</a:t>
            </a:r>
          </a:p>
          <a:p>
            <a:pPr algn="just" rtl="0"/>
            <a:r>
              <a:rPr lang="en-US" dirty="0" smtClean="0"/>
              <a:t> In Australia, </a:t>
            </a:r>
            <a:r>
              <a:rPr lang="en-US" dirty="0" err="1" smtClean="0"/>
              <a:t>berseem</a:t>
            </a:r>
            <a:r>
              <a:rPr lang="en-US" dirty="0" smtClean="0"/>
              <a:t> is sown with other legumes such as arrow leaf clover (</a:t>
            </a:r>
            <a:r>
              <a:rPr lang="en-US" i="1" dirty="0" err="1" smtClean="0"/>
              <a:t>Trifolium</a:t>
            </a:r>
            <a:r>
              <a:rPr lang="en-US" i="1" dirty="0" smtClean="0"/>
              <a:t> </a:t>
            </a:r>
            <a:r>
              <a:rPr lang="en-US" i="1" dirty="0" err="1" smtClean="0"/>
              <a:t>vesiculosum</a:t>
            </a:r>
            <a:r>
              <a:rPr lang="en-US" dirty="0" smtClean="0"/>
              <a:t>), Persian clover (</a:t>
            </a:r>
            <a:r>
              <a:rPr lang="en-US" i="1" dirty="0" err="1" smtClean="0">
                <a:hlinkClick r:id="rId2"/>
              </a:rPr>
              <a:t>Trifolium</a:t>
            </a:r>
            <a:r>
              <a:rPr lang="en-US" i="1" dirty="0" smtClean="0">
                <a:hlinkClick r:id="rId2"/>
              </a:rPr>
              <a:t> </a:t>
            </a:r>
            <a:r>
              <a:rPr lang="en-US" i="1" dirty="0" err="1" smtClean="0">
                <a:hlinkClick r:id="rId2"/>
              </a:rPr>
              <a:t>resupinatum</a:t>
            </a:r>
            <a:r>
              <a:rPr lang="en-US" dirty="0" smtClean="0"/>
              <a:t>) or </a:t>
            </a:r>
            <a:r>
              <a:rPr lang="en-US" dirty="0" err="1" smtClean="0"/>
              <a:t>balansa</a:t>
            </a:r>
            <a:r>
              <a:rPr lang="en-US" dirty="0" smtClean="0"/>
              <a:t> clover (</a:t>
            </a:r>
            <a:r>
              <a:rPr lang="en-US" i="1" dirty="0" err="1" smtClean="0"/>
              <a:t>Trifolium</a:t>
            </a:r>
            <a:r>
              <a:rPr lang="en-US" i="1" dirty="0" smtClean="0"/>
              <a:t> </a:t>
            </a:r>
            <a:r>
              <a:rPr lang="en-US" i="1" dirty="0" err="1" smtClean="0"/>
              <a:t>michelianum</a:t>
            </a:r>
            <a:r>
              <a:rPr lang="en-US" dirty="0" smtClean="0"/>
              <a:t>). In some areas, </a:t>
            </a:r>
            <a:r>
              <a:rPr lang="en-US" dirty="0" err="1" smtClean="0"/>
              <a:t>berseem</a:t>
            </a:r>
            <a:r>
              <a:rPr lang="en-US" dirty="0" smtClean="0"/>
              <a:t> is sown with vegetables such as </a:t>
            </a:r>
            <a:r>
              <a:rPr lang="en-US" dirty="0" err="1" smtClean="0"/>
              <a:t>sarson</a:t>
            </a:r>
            <a:r>
              <a:rPr lang="en-US" dirty="0" smtClean="0"/>
              <a:t> (</a:t>
            </a:r>
            <a:r>
              <a:rPr lang="en-US" i="1" dirty="0" err="1" smtClean="0"/>
              <a:t>Brassica</a:t>
            </a:r>
            <a:r>
              <a:rPr lang="en-US" i="1" dirty="0" smtClean="0"/>
              <a:t> </a:t>
            </a:r>
            <a:r>
              <a:rPr lang="en-US" i="1" dirty="0" err="1" smtClean="0"/>
              <a:t>juncea</a:t>
            </a:r>
            <a:r>
              <a:rPr lang="en-US" dirty="0" smtClean="0"/>
              <a:t>) or turnips </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458200" cy="5745163"/>
          </a:xfrm>
        </p:spPr>
        <p:txBody>
          <a:bodyPr>
            <a:normAutofit/>
          </a:bodyPr>
          <a:lstStyle/>
          <a:p>
            <a:pPr algn="just" rtl="0" fontAlgn="t"/>
            <a:r>
              <a:rPr lang="en-US" sz="2600" dirty="0" smtClean="0"/>
              <a:t>Under irrigation, </a:t>
            </a:r>
            <a:r>
              <a:rPr lang="en-US" sz="2600" dirty="0" err="1" smtClean="0"/>
              <a:t>berseem</a:t>
            </a:r>
            <a:r>
              <a:rPr lang="en-US" sz="2600" dirty="0" smtClean="0"/>
              <a:t> must be sown earlier and irrigated on a weekly basis at the beginning. Ten to 15 irrigations are generally necessary for fodder production.</a:t>
            </a:r>
          </a:p>
          <a:p>
            <a:pPr algn="just" rtl="0" fontAlgn="t"/>
            <a:r>
              <a:rPr lang="en-US" sz="2600" dirty="0" smtClean="0"/>
              <a:t> Highly branching and productive types such as </a:t>
            </a:r>
            <a:r>
              <a:rPr lang="en-US" sz="2600" dirty="0" err="1" smtClean="0"/>
              <a:t>Miscawi</a:t>
            </a:r>
            <a:r>
              <a:rPr lang="en-US" sz="2600" dirty="0" smtClean="0"/>
              <a:t> and </a:t>
            </a:r>
            <a:r>
              <a:rPr lang="en-US" sz="2600" dirty="0" err="1" smtClean="0"/>
              <a:t>Kahdrawi</a:t>
            </a:r>
            <a:r>
              <a:rPr lang="en-US" sz="2600" dirty="0" smtClean="0"/>
              <a:t> can yield 4-6 cuttings/season while </a:t>
            </a:r>
            <a:r>
              <a:rPr lang="en-US" sz="2600" dirty="0" err="1" smtClean="0"/>
              <a:t>Saidi</a:t>
            </a:r>
            <a:r>
              <a:rPr lang="en-US" sz="2600" dirty="0" smtClean="0"/>
              <a:t> can be cut only twice.</a:t>
            </a:r>
          </a:p>
          <a:p>
            <a:pPr algn="just" rtl="0" fontAlgn="t"/>
            <a:r>
              <a:rPr lang="en-US" sz="2600" dirty="0" smtClean="0"/>
              <a:t> </a:t>
            </a:r>
            <a:r>
              <a:rPr lang="en-US" sz="2600" dirty="0" err="1" smtClean="0"/>
              <a:t>Fahl</a:t>
            </a:r>
            <a:r>
              <a:rPr lang="en-US" sz="2600" dirty="0" smtClean="0"/>
              <a:t> </a:t>
            </a:r>
            <a:r>
              <a:rPr lang="en-US" sz="2600" dirty="0" err="1" smtClean="0"/>
              <a:t>berseem</a:t>
            </a:r>
            <a:r>
              <a:rPr lang="en-US" sz="2600" dirty="0" smtClean="0"/>
              <a:t> is a low branching cultivar and is more adapted to dry areas.</a:t>
            </a:r>
          </a:p>
          <a:p>
            <a:pPr algn="just" rtl="0" fontAlgn="t"/>
            <a:r>
              <a:rPr lang="en-US" sz="2400" dirty="0" smtClean="0"/>
              <a:t>Berseem should be cut when basal buds are short (about 2-4 cm high) so that they escape cutting, which would hamper </a:t>
            </a:r>
            <a:r>
              <a:rPr lang="en-US" sz="2400" dirty="0" err="1" smtClean="0"/>
              <a:t>regrowth</a:t>
            </a:r>
            <a:r>
              <a:rPr lang="en-US" sz="2400" dirty="0" smtClean="0"/>
              <a:t> and forage yield.</a:t>
            </a:r>
          </a:p>
          <a:p>
            <a:pPr algn="l" rtl="0">
              <a:buNone/>
            </a:pP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533401"/>
            <a:ext cx="8534400" cy="3200400"/>
          </a:xfrm>
        </p:spPr>
        <p:txBody>
          <a:bodyPr/>
          <a:lstStyle/>
          <a:p>
            <a:pPr algn="l" rtl="0"/>
            <a:r>
              <a:rPr lang="en-US" dirty="0" smtClean="0"/>
              <a:t>Berseem is a very palatable and fairly digestible forage. It is particularly valuable since it is a non-bloating forage legume.</a:t>
            </a:r>
          </a:p>
          <a:p>
            <a:pPr algn="l" rtl="0"/>
            <a:r>
              <a:rPr lang="en-US" dirty="0" smtClean="0"/>
              <a:t>Cultivated areas reached 1.3 million ha in 2007 in Egypt and 1.9 million ha in India </a:t>
            </a:r>
            <a:endParaRPr lang="ar-IQ" dirty="0" smtClean="0"/>
          </a:p>
          <a:p>
            <a:pPr algn="l" rtl="0">
              <a:buNone/>
            </a:pPr>
            <a:endParaRPr lang="en-US" dirty="0" smtClean="0"/>
          </a:p>
          <a:p>
            <a:pPr algn="l" rtl="0"/>
            <a:endParaRPr lang="en-US" dirty="0" smtClean="0"/>
          </a:p>
          <a:p>
            <a:pPr algn="l" rtl="0"/>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تنزيل.jpg"/>
          <p:cNvPicPr>
            <a:picLocks noGrp="1" noChangeAspect="1"/>
          </p:cNvPicPr>
          <p:nvPr>
            <p:ph sz="quarter" idx="1"/>
          </p:nvPr>
        </p:nvPicPr>
        <p:blipFill>
          <a:blip r:embed="rId2"/>
          <a:stretch>
            <a:fillRect/>
          </a:stretch>
        </p:blipFill>
        <p:spPr>
          <a:xfrm>
            <a:off x="381000" y="1905000"/>
            <a:ext cx="5500687" cy="4572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353</TotalTime>
  <Words>537</Words>
  <Application>Microsoft Office PowerPoint</Application>
  <PresentationFormat>On-screen Show (4:3)</PresentationFormat>
  <Paragraphs>42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Origin</vt:lpstr>
      <vt:lpstr>Berseem, berseem clover, Egyptian clover   3rd lecture  Forage crops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True clovers  Trifolium spp البراسيم (النفل)</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Berseem, berseem clover, Egyptian clover</dc:title>
  <dc:creator>BIBIe</dc:creator>
  <cp:lastModifiedBy>HP</cp:lastModifiedBy>
  <cp:revision>53</cp:revision>
  <dcterms:created xsi:type="dcterms:W3CDTF">2006-08-16T00:00:00Z</dcterms:created>
  <dcterms:modified xsi:type="dcterms:W3CDTF">2020-04-15T01:35:48Z</dcterms:modified>
</cp:coreProperties>
</file>