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65" r:id="rId4"/>
    <p:sldId id="257" r:id="rId5"/>
    <p:sldId id="258" r:id="rId6"/>
    <p:sldId id="259" r:id="rId7"/>
    <p:sldId id="260" r:id="rId8"/>
    <p:sldId id="261" r:id="rId9"/>
    <p:sldId id="262"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7" autoAdjust="0"/>
  </p:normalViewPr>
  <p:slideViewPr>
    <p:cSldViewPr>
      <p:cViewPr varScale="1">
        <p:scale>
          <a:sx n="70" d="100"/>
          <a:sy n="70" d="100"/>
        </p:scale>
        <p:origin x="-516" y="-90"/>
      </p:cViewPr>
      <p:guideLst>
        <p:guide orient="horz" pos="2160"/>
        <p:guide pos="2880"/>
      </p:guideLst>
    </p:cSldViewPr>
  </p:slideViewPr>
  <p:outlineViewPr>
    <p:cViewPr>
      <p:scale>
        <a:sx n="33" d="100"/>
        <a:sy n="33" d="100"/>
      </p:scale>
      <p:origin x="54" y="70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2/5/2020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2/5/2020</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2/5/2020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2/5/2020</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2/5/2020</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2/5/2020</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2/5/2020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cover%20thesis%20HALALA.doc"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0"/>
            <a:ext cx="7772400" cy="1524000"/>
          </a:xfrm>
        </p:spPr>
        <p:txBody>
          <a:bodyPr>
            <a:normAutofit/>
            <a:scene3d>
              <a:camera prst="orthographicFront"/>
              <a:lightRig rig="threePt" dir="t"/>
            </a:scene3d>
            <a:sp3d extrusionH="57150">
              <a:bevelT w="38100" h="38100"/>
            </a:sp3d>
          </a:bodyPr>
          <a:lstStyle/>
          <a:p>
            <a:pPr algn="l"/>
            <a:r>
              <a:rPr lang="en-US" b="1" dirty="0" smtClean="0"/>
              <a:t>     Forage crops- practical</a:t>
            </a:r>
            <a:br>
              <a:rPr lang="en-US" b="1" dirty="0" smtClean="0"/>
            </a:br>
            <a:r>
              <a:rPr lang="en-US" b="1" dirty="0" smtClean="0"/>
              <a:t> </a:t>
            </a:r>
            <a:endParaRPr lang="ar-IQ" b="1" dirty="0"/>
          </a:p>
        </p:txBody>
      </p:sp>
      <p:sp>
        <p:nvSpPr>
          <p:cNvPr id="3" name="Subtitle 2"/>
          <p:cNvSpPr>
            <a:spLocks noGrp="1"/>
          </p:cNvSpPr>
          <p:nvPr>
            <p:ph type="subTitle" idx="1"/>
          </p:nvPr>
        </p:nvSpPr>
        <p:spPr>
          <a:xfrm>
            <a:off x="1371600" y="3810000"/>
            <a:ext cx="6400800" cy="1752600"/>
          </a:xfrm>
        </p:spPr>
        <p:txBody>
          <a:bodyPr>
            <a:normAutofit lnSpcReduction="10000"/>
          </a:bodyPr>
          <a:lstStyle/>
          <a:p>
            <a:pPr algn="l"/>
            <a:r>
              <a:rPr lang="en-US" dirty="0" smtClean="0">
                <a:solidFill>
                  <a:schemeClr val="tx1"/>
                </a:solidFill>
              </a:rPr>
              <a:t>  </a:t>
            </a:r>
          </a:p>
          <a:p>
            <a:pPr algn="l"/>
            <a:endParaRPr lang="en-US" dirty="0" smtClean="0">
              <a:solidFill>
                <a:schemeClr val="tx1"/>
              </a:solidFill>
            </a:endParaRPr>
          </a:p>
          <a:p>
            <a:pPr algn="l"/>
            <a:endParaRPr lang="en-US" dirty="0" smtClean="0">
              <a:solidFill>
                <a:schemeClr val="tx1"/>
              </a:solidFill>
            </a:endParaRPr>
          </a:p>
          <a:p>
            <a:pPr algn="l"/>
            <a:endParaRPr lang="en-US" dirty="0" smtClean="0">
              <a:solidFill>
                <a:schemeClr val="tx1"/>
              </a:solidFill>
            </a:endParaRPr>
          </a:p>
          <a:p>
            <a:pPr algn="l"/>
            <a:r>
              <a:rPr lang="en-US" dirty="0" smtClean="0">
                <a:solidFill>
                  <a:schemeClr val="tx1"/>
                </a:solidFill>
              </a:rPr>
              <a:t>  By. Bnar Sardar Mustafa. MSc.</a:t>
            </a:r>
            <a:endParaRPr lang="ar-IQ" dirty="0">
              <a:solidFill>
                <a:schemeClr val="tx1"/>
              </a:solidFill>
            </a:endParaRPr>
          </a:p>
        </p:txBody>
      </p:sp>
      <p:sp>
        <p:nvSpPr>
          <p:cNvPr id="4" name="Rectangle 3"/>
          <p:cNvSpPr/>
          <p:nvPr/>
        </p:nvSpPr>
        <p:spPr>
          <a:xfrm>
            <a:off x="2133600" y="2209800"/>
            <a:ext cx="4572000" cy="923330"/>
          </a:xfrm>
          <a:prstGeom prst="rect">
            <a:avLst/>
          </a:prstGeom>
          <a:noFill/>
        </p:spPr>
        <p:txBody>
          <a:bodyPr wrap="square" lIns="91440" tIns="45720" rIns="91440" bIns="45720">
            <a:spAutoFit/>
          </a:bodyPr>
          <a:lstStyle/>
          <a:p>
            <a:pPr algn="ctr"/>
            <a:r>
              <a:rPr lang="en-US" sz="54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Lecture one</a:t>
            </a:r>
            <a:endParaRPr lang="ar-IQ" sz="5400" b="1" cap="none" spc="0"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pic>
        <p:nvPicPr>
          <p:cNvPr id="5" name="Picture 2" descr="Salahadd_0">
            <a:hlinkClick r:id="rId2"/>
          </p:cNvPr>
          <p:cNvPicPr>
            <a:picLocks noChangeAspect="1" noChangeArrowheads="1"/>
          </p:cNvPicPr>
          <p:nvPr/>
        </p:nvPicPr>
        <p:blipFill>
          <a:blip r:embed="rId3">
            <a:lum contrast="48000"/>
          </a:blip>
          <a:srcRect/>
          <a:stretch>
            <a:fillRect/>
          </a:stretch>
        </p:blipFill>
        <p:spPr bwMode="auto">
          <a:xfrm>
            <a:off x="6858000" y="152400"/>
            <a:ext cx="2057400" cy="1752599"/>
          </a:xfrm>
          <a:prstGeom prst="rect">
            <a:avLst/>
          </a:prstGeom>
          <a:noFill/>
          <a:ln w="9525">
            <a:noFill/>
            <a:miter lim="800000"/>
            <a:headEnd/>
            <a:tailEnd/>
          </a:ln>
        </p:spPr>
      </p:pic>
      <p:sp>
        <p:nvSpPr>
          <p:cNvPr id="6" name="TextBox 5"/>
          <p:cNvSpPr txBox="1"/>
          <p:nvPr/>
        </p:nvSpPr>
        <p:spPr>
          <a:xfrm>
            <a:off x="2971800" y="3886200"/>
            <a:ext cx="2819400" cy="954107"/>
          </a:xfrm>
          <a:prstGeom prst="rect">
            <a:avLst/>
          </a:prstGeom>
          <a:noFill/>
        </p:spPr>
        <p:txBody>
          <a:bodyPr wrap="square" rtlCol="1">
            <a:spAutoFit/>
          </a:bodyPr>
          <a:lstStyle/>
          <a:p>
            <a:r>
              <a:rPr lang="en-US" sz="2800" b="1" dirty="0" smtClean="0"/>
              <a:t>2020</a:t>
            </a:r>
          </a:p>
          <a:p>
            <a:endParaRPr lang="ar-IQ"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l" rtl="0"/>
            <a:r>
              <a:rPr lang="en-US" dirty="0" smtClean="0"/>
              <a:t>Type of Questions  </a:t>
            </a:r>
          </a:p>
          <a:p>
            <a:pPr algn="l" rtl="0"/>
            <a:r>
              <a:rPr lang="en-US" dirty="0" smtClean="0"/>
              <a:t>Home works </a:t>
            </a:r>
          </a:p>
          <a:p>
            <a:pPr algn="l" rtl="0"/>
            <a:r>
              <a:rPr lang="en-US" dirty="0" smtClean="0"/>
              <a:t>Notes?</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r>
              <a:rPr lang="en-US" b="1" dirty="0" smtClean="0"/>
              <a:t>introduction</a:t>
            </a:r>
            <a:endParaRPr lang="ar-IQ" b="1" dirty="0"/>
          </a:p>
        </p:txBody>
      </p:sp>
      <p:sp>
        <p:nvSpPr>
          <p:cNvPr id="3" name="Content Placeholder 2"/>
          <p:cNvSpPr>
            <a:spLocks noGrp="1"/>
          </p:cNvSpPr>
          <p:nvPr>
            <p:ph sz="quarter" idx="1"/>
          </p:nvPr>
        </p:nvSpPr>
        <p:spPr>
          <a:xfrm>
            <a:off x="457200" y="914400"/>
            <a:ext cx="8229600" cy="5791200"/>
          </a:xfrm>
        </p:spPr>
        <p:txBody>
          <a:bodyPr>
            <a:noAutofit/>
          </a:bodyPr>
          <a:lstStyle/>
          <a:p>
            <a:pPr algn="l" rtl="0">
              <a:buNone/>
            </a:pPr>
            <a:r>
              <a:rPr lang="en-US" sz="2200" b="1" dirty="0" smtClean="0"/>
              <a:t>        FODDER CROPS</a:t>
            </a:r>
            <a:r>
              <a:rPr lang="en-US" sz="2200" dirty="0" smtClean="0"/>
              <a:t> are crops that are cultivated primarily for animal feed. By extension, natural grasslands and pastures are included whether they are cultivated or not.              </a:t>
            </a:r>
            <a:br>
              <a:rPr lang="en-US" sz="2200" dirty="0" smtClean="0"/>
            </a:br>
            <a:r>
              <a:rPr lang="en-US" sz="2200" dirty="0" smtClean="0"/>
              <a:t>Fodder crops may be </a:t>
            </a:r>
            <a:r>
              <a:rPr lang="en-US" sz="2200" dirty="0" smtClean="0">
                <a:solidFill>
                  <a:srgbClr val="FF0000"/>
                </a:solidFill>
              </a:rPr>
              <a:t>classified</a:t>
            </a:r>
            <a:r>
              <a:rPr lang="en-US" sz="2200" dirty="0" smtClean="0"/>
              <a:t> as either temporary or permanent crops. The former are cultivated and harvested like any other crop. Permanent fodder crops relate to land used permanently (for five years or more) for herbaceous forage crops, either cultivated or growing wild (i.e. wild prairie or grazing land), and may include some parts of forest land if it is used for grazing.                          </a:t>
            </a:r>
            <a:br>
              <a:rPr lang="en-US" sz="2200" dirty="0" smtClean="0"/>
            </a:br>
            <a:r>
              <a:rPr lang="en-US" sz="2200" dirty="0" smtClean="0"/>
              <a:t>Temporary crops that are grown intensively with multiple cuttings per year include three major groups of fodder: grasses, including </a:t>
            </a:r>
            <a:r>
              <a:rPr lang="en-US" sz="2200" dirty="0" smtClean="0">
                <a:solidFill>
                  <a:srgbClr val="FF0000"/>
                </a:solidFill>
              </a:rPr>
              <a:t>cereals</a:t>
            </a:r>
            <a:r>
              <a:rPr lang="en-US" sz="2200" dirty="0" smtClean="0"/>
              <a:t> that are harvested green; </a:t>
            </a:r>
            <a:r>
              <a:rPr lang="en-US" sz="2200" dirty="0" smtClean="0">
                <a:solidFill>
                  <a:srgbClr val="FF0000"/>
                </a:solidFill>
              </a:rPr>
              <a:t>legumes</a:t>
            </a:r>
            <a:r>
              <a:rPr lang="en-US" sz="2200" dirty="0" smtClean="0"/>
              <a:t>, including pulses that are harvested green; and </a:t>
            </a:r>
            <a:r>
              <a:rPr lang="en-US" sz="2200" dirty="0" smtClean="0">
                <a:solidFill>
                  <a:srgbClr val="FF0000"/>
                </a:solidFill>
              </a:rPr>
              <a:t>root crops </a:t>
            </a:r>
            <a:r>
              <a:rPr lang="en-US" sz="2200" dirty="0" smtClean="0"/>
              <a:t>that are cultivated for fodder</a:t>
            </a:r>
            <a:r>
              <a:rPr lang="en-US" sz="2400" dirty="0" smtClean="0"/>
              <a:t>.  </a:t>
            </a:r>
            <a:endParaRPr lang="ar-IQ"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592763"/>
          </a:xfrm>
        </p:spPr>
        <p:txBody>
          <a:bodyPr>
            <a:normAutofit lnSpcReduction="10000"/>
          </a:bodyPr>
          <a:lstStyle/>
          <a:p>
            <a:pPr algn="just" rtl="0"/>
            <a:r>
              <a:rPr lang="en-US" dirty="0" smtClean="0"/>
              <a:t>All three types are fed to animals, either as green feed, as hay, i.e. crops harvested dry or dried after harvesting, or as silage products. Silage, or ensilage, refers to green fodder preserved without drying by fermentation that retards spoiling. Some fodder crops are components of compound feeds</a:t>
            </a:r>
            <a:r>
              <a:rPr lang="en-US" sz="2800" dirty="0" smtClean="0"/>
              <a:t>. </a:t>
            </a:r>
            <a:endParaRPr lang="en-US" dirty="0" smtClean="0"/>
          </a:p>
          <a:p>
            <a:pPr algn="just" rtl="0"/>
            <a:r>
              <a:rPr lang="en-US" dirty="0" smtClean="0"/>
              <a:t>Grasses contain crude </a:t>
            </a:r>
            <a:r>
              <a:rPr lang="en-US" dirty="0" err="1" smtClean="0"/>
              <a:t>fibres</a:t>
            </a:r>
            <a:r>
              <a:rPr lang="en-US" dirty="0" smtClean="0"/>
              <a:t>, crude protein and some minerals. Legumes are particularly rich in proteins and minerals. Root crops are high in starch and sugar and low in fiber, making them easy to digest. The </a:t>
            </a:r>
            <a:r>
              <a:rPr lang="en-US" dirty="0" err="1" smtClean="0"/>
              <a:t>fibre</a:t>
            </a:r>
            <a:r>
              <a:rPr lang="en-US" dirty="0" smtClean="0"/>
              <a:t> content of most fodder crops consists of cellulose, a complex carbohydrate polysaccharide that is indigestible for humans, but which is a good source of energy for animals, and particularly ruminants. </a:t>
            </a:r>
            <a:br>
              <a:rPr lang="en-US" dirty="0" smtClean="0"/>
            </a:br>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a forage crop?</a:t>
            </a:r>
            <a:br>
              <a:rPr lang="en-US" dirty="0" smtClean="0"/>
            </a:br>
            <a:endParaRPr lang="ar-IQ" dirty="0"/>
          </a:p>
        </p:txBody>
      </p:sp>
      <p:sp>
        <p:nvSpPr>
          <p:cNvPr id="3" name="Content Placeholder 2"/>
          <p:cNvSpPr>
            <a:spLocks noGrp="1"/>
          </p:cNvSpPr>
          <p:nvPr>
            <p:ph sz="quarter" idx="1"/>
          </p:nvPr>
        </p:nvSpPr>
        <p:spPr/>
        <p:txBody>
          <a:bodyPr/>
          <a:lstStyle/>
          <a:p>
            <a:pPr algn="just" rtl="0"/>
            <a:r>
              <a:rPr lang="en-US" b="1" dirty="0" smtClean="0"/>
              <a:t>Forage crops</a:t>
            </a:r>
            <a:r>
              <a:rPr lang="en-US" dirty="0" smtClean="0"/>
              <a:t> are grass and legume plant species that are grown for livestock feed as well as land Conservation and reclamation. It is the vegetative portion of the plant, mainly leaves and stems, which is consumed by livestock.</a:t>
            </a:r>
          </a:p>
          <a:p>
            <a:pPr algn="just" rtl="0"/>
            <a:r>
              <a:rPr lang="en-US" dirty="0" smtClean="0"/>
              <a:t>. </a:t>
            </a:r>
            <a:r>
              <a:rPr lang="en-US" b="1" dirty="0" smtClean="0"/>
              <a:t>pasture</a:t>
            </a:r>
            <a:r>
              <a:rPr lang="en-US" dirty="0" smtClean="0"/>
              <a:t> - bulky food like grass or hay for browsing or grazing horses or cattle.</a:t>
            </a:r>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Forages are?</a:t>
            </a:r>
            <a:endParaRPr lang="ar-IQ" dirty="0">
              <a:solidFill>
                <a:srgbClr val="FF0000"/>
              </a:solidFill>
            </a:endParaRPr>
          </a:p>
        </p:txBody>
      </p:sp>
      <p:sp>
        <p:nvSpPr>
          <p:cNvPr id="3" name="Content Placeholder 2"/>
          <p:cNvSpPr>
            <a:spLocks noGrp="1"/>
          </p:cNvSpPr>
          <p:nvPr>
            <p:ph sz="quarter" idx="1"/>
          </p:nvPr>
        </p:nvSpPr>
        <p:spPr/>
        <p:txBody>
          <a:bodyPr/>
          <a:lstStyle/>
          <a:p>
            <a:pPr algn="l" rtl="0">
              <a:buNone/>
            </a:pPr>
            <a:r>
              <a:rPr lang="en-US" dirty="0" smtClean="0"/>
              <a:t> 1.legumes (</a:t>
            </a:r>
            <a:r>
              <a:rPr lang="fr-FR" dirty="0" smtClean="0"/>
              <a:t>Fabaceae</a:t>
            </a:r>
            <a:r>
              <a:rPr lang="en-US" dirty="0" smtClean="0"/>
              <a:t> )</a:t>
            </a:r>
          </a:p>
          <a:p>
            <a:pPr algn="l" rtl="0">
              <a:buNone/>
            </a:pPr>
            <a:r>
              <a:rPr lang="en-US" dirty="0" smtClean="0"/>
              <a:t>2. Grasses (Poaceae)</a:t>
            </a:r>
          </a:p>
          <a:p>
            <a:pPr algn="l" rtl="0">
              <a:buNone/>
            </a:pPr>
            <a:endParaRPr lang="en-US" dirty="0" smtClean="0"/>
          </a:p>
          <a:p>
            <a:pPr algn="l" rtl="0">
              <a:buNone/>
            </a:pPr>
            <a:r>
              <a:rPr lang="en-US" b="1" dirty="0" smtClean="0"/>
              <a:t>  Life cycle:</a:t>
            </a:r>
          </a:p>
          <a:p>
            <a:pPr algn="l" rtl="0"/>
            <a:r>
              <a:rPr lang="en-US" dirty="0" smtClean="0"/>
              <a:t>Annual:˂one year or 1 season</a:t>
            </a:r>
          </a:p>
          <a:p>
            <a:pPr algn="l" rtl="0"/>
            <a:r>
              <a:rPr lang="en-US" dirty="0" smtClean="0"/>
              <a:t>Biennial: ˂ 2 years.</a:t>
            </a:r>
          </a:p>
          <a:p>
            <a:pPr algn="l" rtl="0"/>
            <a:r>
              <a:rPr lang="en-US" dirty="0" smtClean="0"/>
              <a:t>Perennial:˃2 years.</a:t>
            </a:r>
          </a:p>
        </p:txBody>
      </p:sp>
      <p:sp>
        <p:nvSpPr>
          <p:cNvPr id="5" name="Rectangle 4"/>
          <p:cNvSpPr/>
          <p:nvPr/>
        </p:nvSpPr>
        <p:spPr>
          <a:xfrm>
            <a:off x="2286000" y="2274838"/>
            <a:ext cx="4572000" cy="646331"/>
          </a:xfrm>
          <a:prstGeom prst="rect">
            <a:avLst/>
          </a:prstGeom>
        </p:spPr>
        <p:txBody>
          <a:bodyPr>
            <a:spAutoFit/>
          </a:bodyPr>
          <a:lstStyle/>
          <a:p>
            <a:r>
              <a:rPr lang="en-US" dirty="0" smtClean="0"/>
              <a:t/>
            </a:r>
            <a:br>
              <a:rPr lang="en-US" dirty="0" smtClean="0"/>
            </a:br>
            <a:endParaRPr lang="ar-IQ"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is forage quality?</a:t>
            </a:r>
            <a:endParaRPr lang="ar-IQ" dirty="0"/>
          </a:p>
        </p:txBody>
      </p:sp>
      <p:sp>
        <p:nvSpPr>
          <p:cNvPr id="3" name="Content Placeholder 2"/>
          <p:cNvSpPr>
            <a:spLocks noGrp="1"/>
          </p:cNvSpPr>
          <p:nvPr>
            <p:ph sz="quarter" idx="1"/>
          </p:nvPr>
        </p:nvSpPr>
        <p:spPr/>
        <p:txBody>
          <a:bodyPr>
            <a:normAutofit lnSpcReduction="10000"/>
          </a:bodyPr>
          <a:lstStyle/>
          <a:p>
            <a:pPr algn="l" rtl="0"/>
            <a:r>
              <a:rPr lang="en-US" dirty="0" smtClean="0"/>
              <a:t>forage quality can be </a:t>
            </a:r>
            <a:r>
              <a:rPr lang="en-US" dirty="0" smtClean="0">
                <a:solidFill>
                  <a:srgbClr val="FF0000"/>
                </a:solidFill>
              </a:rPr>
              <a:t>defined</a:t>
            </a:r>
            <a:r>
              <a:rPr lang="en-US" dirty="0" smtClean="0"/>
              <a:t> as the extent to which a forage has the potential to produce a desired animal response. </a:t>
            </a:r>
          </a:p>
          <a:p>
            <a:pPr algn="l" rtl="0"/>
            <a:r>
              <a:rPr lang="en-US" dirty="0" smtClean="0"/>
              <a:t>Factors that influence forage quality include the following:</a:t>
            </a:r>
          </a:p>
          <a:p>
            <a:pPr algn="l" rtl="0">
              <a:buNone/>
            </a:pPr>
            <a:r>
              <a:rPr lang="en-US" dirty="0" smtClean="0"/>
              <a:t>1. Palatability Will the animals eat the forage? Animals select one forage over another based on smell, feel, and taste. Palatability may therefore be influenced by texture, leafiness, fertilization, dung or urine patches, moisture content, pest infestation, or compounds that cause a forage to taste sweet, sour, or salty. High-quality forages are generally highly palatable.</a:t>
            </a:r>
          </a:p>
          <a:p>
            <a:pPr algn="l" rtl="0">
              <a:buNone/>
            </a:pP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229600" cy="6400800"/>
          </a:xfrm>
        </p:spPr>
        <p:txBody>
          <a:bodyPr>
            <a:noAutofit/>
          </a:bodyPr>
          <a:lstStyle/>
          <a:p>
            <a:pPr algn="l">
              <a:buNone/>
            </a:pPr>
            <a:r>
              <a:rPr lang="en-US" sz="1800" dirty="0" smtClean="0"/>
              <a:t>2</a:t>
            </a:r>
            <a:r>
              <a:rPr lang="en-US" sz="2000" dirty="0" smtClean="0"/>
              <a:t>. Intake How much will they eat? Animals must consume adequate quantities of forage to perform well. Typically, the higher the palatability and forage quality, the higher the intake.</a:t>
            </a:r>
          </a:p>
          <a:p>
            <a:pPr algn="l">
              <a:buNone/>
            </a:pPr>
            <a:r>
              <a:rPr lang="en-US" sz="2000" dirty="0" smtClean="0"/>
              <a:t>3.Digestibility How much of the forage will be digested? Digestibility (the extent to which forage is absorbed as it passes through an animal’s digestive tract) varies greatly. Immature, leafy plant tissues may be 80 to 90% digested, while less than 50% of mature, </a:t>
            </a:r>
            <a:r>
              <a:rPr lang="en-US" sz="2000" dirty="0" err="1" smtClean="0"/>
              <a:t>stemmy</a:t>
            </a:r>
            <a:r>
              <a:rPr lang="en-US" sz="2000" dirty="0" smtClean="0"/>
              <a:t> material is digested.</a:t>
            </a:r>
          </a:p>
          <a:p>
            <a:pPr algn="l">
              <a:buNone/>
            </a:pPr>
            <a:r>
              <a:rPr lang="en-US" sz="2000" dirty="0" smtClean="0"/>
              <a:t>4. Nutrient content Once digested, will the forage provide an adequate level of nutrients? Living forage plants usually contain 70 to 90% water. To standardize analyses, forage yield and nutrient content are usually expressed on a dry </a:t>
            </a:r>
            <a:r>
              <a:rPr lang="en-US" sz="2200" dirty="0" smtClean="0"/>
              <a:t>matter (DM) basis</a:t>
            </a:r>
          </a:p>
          <a:p>
            <a:pPr algn="l"/>
            <a:r>
              <a:rPr lang="en-US" sz="2200" dirty="0" smtClean="0"/>
              <a:t>dry matter can be divided into two main categories: </a:t>
            </a:r>
            <a:r>
              <a:rPr lang="en-US" sz="2200" dirty="0" smtClean="0">
                <a:solidFill>
                  <a:srgbClr val="FF0000"/>
                </a:solidFill>
              </a:rPr>
              <a:t>(1) </a:t>
            </a:r>
            <a:r>
              <a:rPr lang="en-US" sz="2200" dirty="0" smtClean="0"/>
              <a:t>cell contents (the non-structural parts of the plant tissue such as protein, sugar, and starch); and </a:t>
            </a:r>
            <a:r>
              <a:rPr lang="en-US" sz="2200" dirty="0" smtClean="0">
                <a:solidFill>
                  <a:srgbClr val="FF0000"/>
                </a:solidFill>
              </a:rPr>
              <a:t>(2)</a:t>
            </a:r>
            <a:r>
              <a:rPr lang="en-US" sz="2200" dirty="0" smtClean="0"/>
              <a:t> structural components of the cell wall (cellulose, </a:t>
            </a:r>
            <a:r>
              <a:rPr lang="en-US" sz="2200" dirty="0" err="1" smtClean="0"/>
              <a:t>hemicellulose</a:t>
            </a:r>
            <a:r>
              <a:rPr lang="en-US" sz="2200" dirty="0" smtClean="0"/>
              <a:t>, and lignin).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sz="quarter" idx="1"/>
          </p:nvPr>
        </p:nvSpPr>
        <p:spPr>
          <a:xfrm>
            <a:off x="457200" y="457200"/>
            <a:ext cx="8229600" cy="5668963"/>
          </a:xfrm>
        </p:spPr>
        <p:txBody>
          <a:bodyPr>
            <a:normAutofit fontScale="92500" lnSpcReduction="20000"/>
          </a:bodyPr>
          <a:lstStyle/>
          <a:p>
            <a:pPr algn="l" rtl="0">
              <a:buNone/>
            </a:pPr>
            <a:r>
              <a:rPr lang="en-US" sz="2400" dirty="0" smtClean="0"/>
              <a:t>5. Anti-quality factors Various compounds may be present in forage that can lower animal performance, cause sickness, or even result in death. Such compounds include tannins, </a:t>
            </a:r>
            <a:r>
              <a:rPr lang="en-US" sz="2400" dirty="0" err="1" smtClean="0"/>
              <a:t>nitrates,alkaloids</a:t>
            </a:r>
            <a:r>
              <a:rPr lang="en-US" sz="2400" dirty="0" smtClean="0"/>
              <a:t>, </a:t>
            </a:r>
            <a:r>
              <a:rPr lang="en-US" sz="2400" dirty="0" err="1" smtClean="0">
                <a:solidFill>
                  <a:srgbClr val="FF0000"/>
                </a:solidFill>
              </a:rPr>
              <a:t>cyanoglycosides</a:t>
            </a:r>
            <a:r>
              <a:rPr lang="en-US" sz="2400" dirty="0" smtClean="0"/>
              <a:t>, estrogens and mycotoxins. The presence and/or severity of these elements depend on the plant species present (including weeds),time of year, environmental conditions, and animal sensitivity. High-quality forages must not contain harmful levels of anti-quality components.</a:t>
            </a:r>
          </a:p>
          <a:p>
            <a:pPr algn="just" rtl="0">
              <a:buNone/>
            </a:pPr>
            <a:r>
              <a:rPr lang="en-US" sz="2200" dirty="0" smtClean="0"/>
              <a:t>6.</a:t>
            </a:r>
            <a:r>
              <a:rPr lang="en-US" sz="2400" dirty="0" smtClean="0"/>
              <a:t> Animal performance is the ultimate test of forage quality, especially when forages are fed alone and free choice. Forage quality encompasses “nutritive value” (the potential for supplying nutrients, i.e., digestibility and nutrient content), how much animals will consume, and any anti-quality factors present. Animal performance can be influenced by any of several factors associated with either the plants or the animals. Failure to give proper consideration to any of these factors may reduce an animal’s performance level, which in turn reduces potential income.</a:t>
            </a:r>
            <a:endParaRPr lang="ar-IQ"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152400" y="228599"/>
          <a:ext cx="8534400" cy="6217350"/>
        </p:xfrm>
        <a:graphic>
          <a:graphicData uri="http://schemas.openxmlformats.org/drawingml/2006/table">
            <a:tbl>
              <a:tblPr rtl="1" firstRow="1" bandRow="1">
                <a:tableStyleId>{5C22544A-7EE6-4342-B048-85BDC9FD1C3A}</a:tableStyleId>
              </a:tblPr>
              <a:tblGrid>
                <a:gridCol w="1804086"/>
                <a:gridCol w="1612558"/>
                <a:gridCol w="3118707"/>
                <a:gridCol w="1999049"/>
              </a:tblGrid>
              <a:tr h="621735">
                <a:tc>
                  <a:txBody>
                    <a:bodyPr/>
                    <a:lstStyle/>
                    <a:p>
                      <a:pPr algn="l" rtl="1"/>
                      <a:r>
                        <a:rPr lang="en-US" sz="1600" dirty="0" smtClean="0">
                          <a:solidFill>
                            <a:schemeClr val="tx1"/>
                          </a:solidFill>
                        </a:rPr>
                        <a:t>Kurdish name</a:t>
                      </a:r>
                      <a:endParaRPr lang="ar-IQ" sz="1600" dirty="0">
                        <a:solidFill>
                          <a:schemeClr val="tx1"/>
                        </a:solidFill>
                      </a:endParaRPr>
                    </a:p>
                  </a:txBody>
                  <a:tcPr>
                    <a:solidFill>
                      <a:schemeClr val="bg1">
                        <a:lumMod val="75000"/>
                      </a:schemeClr>
                    </a:solidFill>
                  </a:tcPr>
                </a:tc>
                <a:tc>
                  <a:txBody>
                    <a:bodyPr/>
                    <a:lstStyle/>
                    <a:p>
                      <a:pPr algn="l" rtl="1"/>
                      <a:r>
                        <a:rPr lang="en-US" sz="1600" dirty="0" smtClean="0">
                          <a:solidFill>
                            <a:schemeClr val="tx1"/>
                          </a:solidFill>
                        </a:rPr>
                        <a:t>Arabic name</a:t>
                      </a:r>
                      <a:endParaRPr lang="ar-IQ" sz="1600" dirty="0">
                        <a:solidFill>
                          <a:schemeClr val="tx1"/>
                        </a:solidFill>
                      </a:endParaRPr>
                    </a:p>
                  </a:txBody>
                  <a:tcPr>
                    <a:solidFill>
                      <a:schemeClr val="bg1">
                        <a:lumMod val="75000"/>
                      </a:schemeClr>
                    </a:solidFill>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Scientific  name</a:t>
                      </a:r>
                      <a:endParaRPr lang="ar-IQ" sz="1600" dirty="0" smtClean="0">
                        <a:solidFill>
                          <a:schemeClr val="tx1"/>
                        </a:solidFill>
                      </a:endParaRPr>
                    </a:p>
                    <a:p>
                      <a:pPr algn="l" rtl="1"/>
                      <a:endParaRPr lang="ar-IQ" sz="1600" i="1" dirty="0">
                        <a:solidFill>
                          <a:schemeClr val="tx1"/>
                        </a:solidFill>
                      </a:endParaRPr>
                    </a:p>
                  </a:txBody>
                  <a:tcPr>
                    <a:solidFill>
                      <a:schemeClr val="bg1">
                        <a:lumMod val="75000"/>
                      </a:schemeClr>
                    </a:solidFill>
                  </a:tcPr>
                </a:tc>
                <a:tc>
                  <a:txBody>
                    <a:bodyPr/>
                    <a:lstStyle/>
                    <a:p>
                      <a:pPr algn="l" rtl="0"/>
                      <a:r>
                        <a:rPr lang="en-US" sz="1600" dirty="0" smtClean="0">
                          <a:solidFill>
                            <a:schemeClr val="tx1"/>
                          </a:solidFill>
                        </a:rPr>
                        <a:t>English name</a:t>
                      </a:r>
                      <a:endParaRPr lang="ar-IQ" sz="1600" dirty="0">
                        <a:solidFill>
                          <a:schemeClr val="tx1"/>
                        </a:solidFill>
                      </a:endParaRPr>
                    </a:p>
                  </a:txBody>
                  <a:tcPr>
                    <a:solidFill>
                      <a:schemeClr val="bg1">
                        <a:lumMod val="75000"/>
                      </a:schemeClr>
                    </a:solidFill>
                  </a:tcPr>
                </a:tc>
              </a:tr>
              <a:tr h="621735">
                <a:tc>
                  <a:txBody>
                    <a:bodyPr/>
                    <a:lstStyle/>
                    <a:p>
                      <a:pPr algn="r" rtl="1"/>
                      <a:r>
                        <a:rPr lang="ar-IQ" sz="1600" dirty="0" smtClean="0">
                          <a:solidFill>
                            <a:schemeClr val="tx1"/>
                          </a:solidFill>
                        </a:rPr>
                        <a:t>وينجه</a:t>
                      </a:r>
                      <a:endParaRPr lang="ar-IQ" sz="1600" dirty="0">
                        <a:solidFill>
                          <a:schemeClr val="tx1"/>
                        </a:solidFill>
                      </a:endParaRPr>
                    </a:p>
                  </a:txBody>
                  <a:tcPr>
                    <a:solidFill>
                      <a:schemeClr val="bg1">
                        <a:lumMod val="75000"/>
                      </a:schemeClr>
                    </a:solidFill>
                  </a:tcPr>
                </a:tc>
                <a:tc>
                  <a:txBody>
                    <a:bodyPr/>
                    <a:lstStyle/>
                    <a:p>
                      <a:pPr algn="r" rtl="1"/>
                      <a:r>
                        <a:rPr lang="ar-IQ" sz="1600" dirty="0" smtClean="0"/>
                        <a:t>الجت او الالفالفا</a:t>
                      </a:r>
                      <a:endParaRPr lang="ar-IQ" sz="1600" dirty="0"/>
                    </a:p>
                  </a:txBody>
                  <a:tcPr>
                    <a:solidFill>
                      <a:schemeClr val="bg1">
                        <a:lumMod val="75000"/>
                      </a:schemeClr>
                    </a:solidFill>
                  </a:tcPr>
                </a:tc>
                <a:tc>
                  <a:txBody>
                    <a:bodyPr/>
                    <a:lstStyle/>
                    <a:p>
                      <a:pPr algn="l" rtl="1"/>
                      <a:r>
                        <a:rPr lang="en-US" sz="1600" b="1" i="1" dirty="0" err="1" smtClean="0">
                          <a:solidFill>
                            <a:schemeClr val="tx1"/>
                          </a:solidFill>
                        </a:rPr>
                        <a:t>Medicago</a:t>
                      </a:r>
                      <a:r>
                        <a:rPr lang="en-US" sz="1600" i="1" baseline="0" dirty="0" smtClean="0">
                          <a:solidFill>
                            <a:schemeClr val="tx1"/>
                          </a:solidFill>
                        </a:rPr>
                        <a:t> </a:t>
                      </a:r>
                      <a:r>
                        <a:rPr lang="en-US" sz="1600" b="1" i="1" baseline="0" dirty="0" smtClean="0">
                          <a:solidFill>
                            <a:schemeClr val="tx1"/>
                          </a:solidFill>
                        </a:rPr>
                        <a:t>sativa</a:t>
                      </a:r>
                      <a:r>
                        <a:rPr lang="en-US" sz="1600" i="1" baseline="0" dirty="0" smtClean="0">
                          <a:solidFill>
                            <a:schemeClr val="tx1"/>
                          </a:solidFill>
                        </a:rPr>
                        <a:t> L.</a:t>
                      </a:r>
                      <a:endParaRPr lang="ar-IQ" sz="1600" i="1" dirty="0">
                        <a:solidFill>
                          <a:schemeClr val="tx1"/>
                        </a:solidFill>
                      </a:endParaRPr>
                    </a:p>
                  </a:txBody>
                  <a:tcPr>
                    <a:solidFill>
                      <a:schemeClr val="bg1">
                        <a:lumMod val="75000"/>
                      </a:schemeClr>
                    </a:solidFill>
                  </a:tcPr>
                </a:tc>
                <a:tc>
                  <a:txBody>
                    <a:bodyPr/>
                    <a:lstStyle/>
                    <a:p>
                      <a:pPr algn="l" rtl="0"/>
                      <a:r>
                        <a:rPr lang="en-US" sz="1600" b="1" dirty="0" smtClean="0">
                          <a:solidFill>
                            <a:schemeClr val="tx1"/>
                          </a:solidFill>
                        </a:rPr>
                        <a:t>Alfa </a:t>
                      </a:r>
                      <a:r>
                        <a:rPr lang="en-US" sz="1600" b="1" dirty="0" err="1" smtClean="0">
                          <a:solidFill>
                            <a:schemeClr val="tx1"/>
                          </a:solidFill>
                        </a:rPr>
                        <a:t>alfa</a:t>
                      </a:r>
                      <a:r>
                        <a:rPr lang="en-US" sz="1600" b="1" dirty="0" smtClean="0">
                          <a:solidFill>
                            <a:schemeClr val="tx1"/>
                          </a:solidFill>
                        </a:rPr>
                        <a:t> ,</a:t>
                      </a:r>
                      <a:r>
                        <a:rPr lang="en-US" sz="1600" b="1" dirty="0" err="1" smtClean="0">
                          <a:solidFill>
                            <a:schemeClr val="tx1"/>
                          </a:solidFill>
                        </a:rPr>
                        <a:t>Lucrene</a:t>
                      </a:r>
                      <a:endParaRPr lang="ar-IQ" sz="1600" b="1" dirty="0">
                        <a:solidFill>
                          <a:schemeClr val="tx1"/>
                        </a:solidFill>
                      </a:endParaRPr>
                    </a:p>
                  </a:txBody>
                  <a:tcPr>
                    <a:solidFill>
                      <a:schemeClr val="bg1">
                        <a:lumMod val="75000"/>
                      </a:schemeClr>
                    </a:solidFill>
                  </a:tcPr>
                </a:tc>
              </a:tr>
              <a:tr h="544018">
                <a:tc>
                  <a:txBody>
                    <a:bodyPr/>
                    <a:lstStyle/>
                    <a:p>
                      <a:pPr algn="r" rtl="1"/>
                      <a:r>
                        <a:rPr lang="ar-IQ" sz="1600" dirty="0" smtClean="0"/>
                        <a:t>سى</a:t>
                      </a:r>
                      <a:r>
                        <a:rPr lang="ar-IQ" sz="1600" baseline="0" dirty="0" smtClean="0"/>
                        <a:t> برى</a:t>
                      </a:r>
                      <a:endParaRPr lang="ar-IQ" sz="1600" dirty="0"/>
                    </a:p>
                  </a:txBody>
                  <a:tcPr>
                    <a:solidFill>
                      <a:schemeClr val="bg1">
                        <a:lumMod val="75000"/>
                      </a:schemeClr>
                    </a:solidFill>
                  </a:tcPr>
                </a:tc>
                <a:tc>
                  <a:txBody>
                    <a:bodyPr/>
                    <a:lstStyle/>
                    <a:p>
                      <a:pPr algn="r" rtl="1"/>
                      <a:r>
                        <a:rPr lang="ar-IQ" sz="1600" dirty="0" smtClean="0"/>
                        <a:t>البرسيم المصري</a:t>
                      </a:r>
                      <a:endParaRPr lang="ar-IQ" sz="1600" dirty="0"/>
                    </a:p>
                  </a:txBody>
                  <a:tcPr>
                    <a:solidFill>
                      <a:schemeClr val="bg1">
                        <a:lumMod val="75000"/>
                      </a:schemeClr>
                    </a:solidFill>
                  </a:tcPr>
                </a:tc>
                <a:tc>
                  <a:txBody>
                    <a:bodyPr/>
                    <a:lstStyle/>
                    <a:p>
                      <a:pPr algn="l" rtl="1"/>
                      <a:r>
                        <a:rPr lang="en-US" sz="1600" b="1" i="1" dirty="0" err="1" smtClean="0"/>
                        <a:t>Trifolium</a:t>
                      </a:r>
                      <a:r>
                        <a:rPr lang="en-US" sz="1600" i="1" dirty="0" smtClean="0"/>
                        <a:t> </a:t>
                      </a:r>
                      <a:r>
                        <a:rPr lang="en-US" sz="1600" b="1" i="1" dirty="0" err="1" smtClean="0"/>
                        <a:t>alexandrinum</a:t>
                      </a:r>
                      <a:r>
                        <a:rPr lang="en-US" sz="1600" i="1" dirty="0" smtClean="0"/>
                        <a:t> </a:t>
                      </a:r>
                      <a:r>
                        <a:rPr lang="en-US" sz="1600" b="1" i="1" dirty="0" smtClean="0"/>
                        <a:t>L</a:t>
                      </a:r>
                      <a:r>
                        <a:rPr lang="en-US" sz="1600" i="1" dirty="0" smtClean="0"/>
                        <a:t>.</a:t>
                      </a:r>
                      <a:endParaRPr lang="ar-IQ" sz="1600" i="1" dirty="0"/>
                    </a:p>
                  </a:txBody>
                  <a:tcPr>
                    <a:solidFill>
                      <a:schemeClr val="bg1">
                        <a:lumMod val="75000"/>
                      </a:schemeClr>
                    </a:solidFill>
                  </a:tcPr>
                </a:tc>
                <a:tc>
                  <a:txBody>
                    <a:bodyPr/>
                    <a:lstStyle/>
                    <a:p>
                      <a:pPr algn="l" rtl="1"/>
                      <a:r>
                        <a:rPr lang="en-US" sz="1600" b="1" dirty="0" smtClean="0"/>
                        <a:t>Egyptian</a:t>
                      </a:r>
                      <a:r>
                        <a:rPr lang="en-US" sz="1600" b="1" baseline="0" dirty="0" smtClean="0"/>
                        <a:t> clover</a:t>
                      </a:r>
                      <a:endParaRPr lang="ar-IQ" sz="1600" b="1" dirty="0"/>
                    </a:p>
                  </a:txBody>
                  <a:tcPr>
                    <a:solidFill>
                      <a:schemeClr val="bg1">
                        <a:lumMod val="75000"/>
                      </a:schemeClr>
                    </a:solidFill>
                  </a:tcPr>
                </a:tc>
              </a:tr>
              <a:tr h="544018">
                <a:tc>
                  <a:txBody>
                    <a:bodyPr/>
                    <a:lstStyle/>
                    <a:p>
                      <a:pPr algn="r" rtl="1"/>
                      <a:endParaRPr lang="ar-IQ" sz="1600" dirty="0"/>
                    </a:p>
                  </a:txBody>
                  <a:tcPr>
                    <a:solidFill>
                      <a:schemeClr val="bg1">
                        <a:lumMod val="75000"/>
                      </a:schemeClr>
                    </a:solidFill>
                  </a:tcPr>
                </a:tc>
                <a:tc>
                  <a:txBody>
                    <a:bodyPr/>
                    <a:lstStyle/>
                    <a:p>
                      <a:pPr algn="r" rtl="1"/>
                      <a:r>
                        <a:rPr lang="ar-IQ" sz="1600" dirty="0" smtClean="0"/>
                        <a:t>البراسيم (النفل)</a:t>
                      </a:r>
                      <a:endParaRPr lang="ar-IQ" sz="1600" dirty="0"/>
                    </a:p>
                  </a:txBody>
                  <a:tcPr>
                    <a:solidFill>
                      <a:schemeClr val="bg1">
                        <a:lumMod val="75000"/>
                      </a:schemeClr>
                    </a:solidFill>
                  </a:tcPr>
                </a:tc>
                <a:tc>
                  <a:txBody>
                    <a:bodyPr/>
                    <a:lstStyle/>
                    <a:p>
                      <a:pPr algn="l" rtl="1"/>
                      <a:r>
                        <a:rPr lang="en-US" sz="1600" b="1" i="1" dirty="0" err="1" smtClean="0"/>
                        <a:t>Trifolium</a:t>
                      </a:r>
                      <a:r>
                        <a:rPr lang="en-US" sz="1600" i="1" dirty="0" smtClean="0"/>
                        <a:t> </a:t>
                      </a:r>
                      <a:r>
                        <a:rPr lang="en-US" sz="1600" b="1" i="1" dirty="0" err="1" smtClean="0"/>
                        <a:t>spp</a:t>
                      </a:r>
                      <a:endParaRPr lang="ar-IQ" sz="1600" b="1" i="1" dirty="0"/>
                    </a:p>
                  </a:txBody>
                  <a:tcPr>
                    <a:solidFill>
                      <a:schemeClr val="bg1">
                        <a:lumMod val="75000"/>
                      </a:schemeClr>
                    </a:solidFill>
                  </a:tcPr>
                </a:tc>
                <a:tc>
                  <a:txBody>
                    <a:bodyPr/>
                    <a:lstStyle/>
                    <a:p>
                      <a:pPr algn="l" rtl="1"/>
                      <a:r>
                        <a:rPr lang="en-US" sz="1600" b="1" dirty="0" smtClean="0"/>
                        <a:t>True clovers</a:t>
                      </a:r>
                      <a:endParaRPr lang="ar-IQ" sz="1600" b="1" dirty="0"/>
                    </a:p>
                  </a:txBody>
                  <a:tcPr>
                    <a:solidFill>
                      <a:schemeClr val="bg1">
                        <a:lumMod val="75000"/>
                      </a:schemeClr>
                    </a:solidFill>
                  </a:tcPr>
                </a:tc>
              </a:tr>
              <a:tr h="544018">
                <a:tc>
                  <a:txBody>
                    <a:bodyPr/>
                    <a:lstStyle/>
                    <a:p>
                      <a:pPr algn="r" rtl="1"/>
                      <a:endParaRPr lang="en-US" sz="1600" dirty="0" smtClean="0"/>
                    </a:p>
                  </a:txBody>
                  <a:tcPr>
                    <a:solidFill>
                      <a:schemeClr val="bg1">
                        <a:lumMod val="75000"/>
                      </a:schemeClr>
                    </a:solidFill>
                  </a:tcPr>
                </a:tc>
                <a:tc>
                  <a:txBody>
                    <a:bodyPr/>
                    <a:lstStyle/>
                    <a:p>
                      <a:pPr algn="r" rtl="1"/>
                      <a:r>
                        <a:rPr lang="ar-IQ" sz="1600" dirty="0" smtClean="0"/>
                        <a:t>البرسيم الحلو</a:t>
                      </a:r>
                      <a:endParaRPr lang="en-US" sz="1600" dirty="0" smtClean="0"/>
                    </a:p>
                  </a:txBody>
                  <a:tcPr>
                    <a:solidFill>
                      <a:schemeClr val="bg1">
                        <a:lumMod val="75000"/>
                      </a:schemeClr>
                    </a:solidFill>
                  </a:tcPr>
                </a:tc>
                <a:tc>
                  <a:txBody>
                    <a:bodyPr/>
                    <a:lstStyle/>
                    <a:p>
                      <a:pPr algn="l" rtl="1"/>
                      <a:r>
                        <a:rPr lang="en-US" sz="1600" b="1" i="1" dirty="0" err="1" smtClean="0"/>
                        <a:t>Medicago</a:t>
                      </a:r>
                      <a:r>
                        <a:rPr lang="en-US" sz="1600" i="1" baseline="0" dirty="0" smtClean="0"/>
                        <a:t> </a:t>
                      </a:r>
                      <a:r>
                        <a:rPr lang="en-US" sz="1600" b="1" i="1" baseline="0" dirty="0" err="1" smtClean="0"/>
                        <a:t>elilotus</a:t>
                      </a:r>
                      <a:endParaRPr lang="ar-IQ" sz="1600" b="1" i="1" dirty="0"/>
                    </a:p>
                  </a:txBody>
                  <a:tcPr>
                    <a:solidFill>
                      <a:schemeClr val="bg1">
                        <a:lumMod val="75000"/>
                      </a:schemeClr>
                    </a:solidFill>
                  </a:tcPr>
                </a:tc>
                <a:tc>
                  <a:txBody>
                    <a:bodyPr/>
                    <a:lstStyle/>
                    <a:p>
                      <a:pPr algn="l" rtl="1"/>
                      <a:r>
                        <a:rPr lang="en-US" sz="1600" b="1" dirty="0" smtClean="0"/>
                        <a:t>Sweet</a:t>
                      </a:r>
                      <a:r>
                        <a:rPr lang="en-US" sz="1600" dirty="0" smtClean="0"/>
                        <a:t> </a:t>
                      </a:r>
                      <a:r>
                        <a:rPr lang="en-US" sz="1600" b="1" dirty="0" smtClean="0"/>
                        <a:t>clover</a:t>
                      </a:r>
                      <a:endParaRPr lang="ar-IQ" sz="1600" b="1" dirty="0"/>
                    </a:p>
                  </a:txBody>
                  <a:tcPr>
                    <a:solidFill>
                      <a:schemeClr val="bg1">
                        <a:lumMod val="75000"/>
                      </a:schemeClr>
                    </a:solidFill>
                  </a:tcPr>
                </a:tc>
              </a:tr>
              <a:tr h="699452">
                <a:tc>
                  <a:txBody>
                    <a:bodyPr/>
                    <a:lstStyle/>
                    <a:p>
                      <a:pPr algn="r" rtl="1"/>
                      <a:r>
                        <a:rPr lang="ar-IQ" sz="1600" dirty="0" smtClean="0"/>
                        <a:t>جكاكوز</a:t>
                      </a:r>
                      <a:endParaRPr lang="en-US" sz="1600" dirty="0" smtClean="0"/>
                    </a:p>
                  </a:txBody>
                  <a:tcPr>
                    <a:solidFill>
                      <a:schemeClr val="bg1">
                        <a:lumMod val="75000"/>
                      </a:schemeClr>
                    </a:solidFill>
                  </a:tcPr>
                </a:tc>
                <a:tc>
                  <a:txBody>
                    <a:bodyPr/>
                    <a:lstStyle/>
                    <a:p>
                      <a:pPr algn="r" rtl="1"/>
                      <a:r>
                        <a:rPr lang="ar-IQ" sz="1600" dirty="0" smtClean="0"/>
                        <a:t>الكشون و الهرطمان</a:t>
                      </a:r>
                      <a:endParaRPr lang="en-US" sz="1600" dirty="0" smtClean="0"/>
                    </a:p>
                  </a:txBody>
                  <a:tcPr>
                    <a:solidFill>
                      <a:schemeClr val="bg1">
                        <a:lumMod val="75000"/>
                      </a:schemeClr>
                    </a:solidFill>
                  </a:tcPr>
                </a:tc>
                <a:tc>
                  <a:txBody>
                    <a:bodyPr/>
                    <a:lstStyle/>
                    <a:p>
                      <a:pPr algn="l" rtl="1"/>
                      <a:r>
                        <a:rPr lang="ar-IQ" sz="1600" b="1" i="1" dirty="0" smtClean="0"/>
                        <a:t>            </a:t>
                      </a:r>
                      <a:r>
                        <a:rPr lang="en-US" sz="1600" b="1" i="1" dirty="0" err="1" smtClean="0"/>
                        <a:t>Vicia</a:t>
                      </a:r>
                      <a:r>
                        <a:rPr lang="en-US" sz="1600" b="1" i="1" dirty="0" smtClean="0"/>
                        <a:t> </a:t>
                      </a:r>
                      <a:r>
                        <a:rPr lang="en-US" sz="1600" b="1" i="1" dirty="0" err="1" smtClean="0"/>
                        <a:t>spp</a:t>
                      </a:r>
                      <a:r>
                        <a:rPr lang="en-US" sz="1600" b="1" i="1" dirty="0" smtClean="0"/>
                        <a:t>,</a:t>
                      </a:r>
                      <a:r>
                        <a:rPr lang="en-US" sz="1600" i="1" baseline="0" dirty="0" smtClean="0"/>
                        <a:t> </a:t>
                      </a:r>
                      <a:r>
                        <a:rPr lang="en-US" sz="1600" b="1" i="1" baseline="0" dirty="0" err="1" smtClean="0"/>
                        <a:t>lathyrus</a:t>
                      </a:r>
                      <a:r>
                        <a:rPr lang="en-US" sz="1600" b="1" i="1" baseline="0" dirty="0" smtClean="0"/>
                        <a:t> </a:t>
                      </a:r>
                      <a:r>
                        <a:rPr lang="en-US" sz="1600" b="1" i="1" baseline="0" dirty="0" err="1" smtClean="0"/>
                        <a:t>spp</a:t>
                      </a:r>
                      <a:endParaRPr lang="ar-IQ" sz="1600" b="1" i="1" dirty="0"/>
                    </a:p>
                  </a:txBody>
                  <a:tcPr>
                    <a:solidFill>
                      <a:schemeClr val="bg1">
                        <a:lumMod val="75000"/>
                      </a:schemeClr>
                    </a:solidFill>
                  </a:tcPr>
                </a:tc>
                <a:tc>
                  <a:txBody>
                    <a:bodyPr/>
                    <a:lstStyle/>
                    <a:p>
                      <a:pPr algn="l" rtl="1"/>
                      <a:r>
                        <a:rPr lang="en-US" sz="1600" b="1" dirty="0" smtClean="0"/>
                        <a:t>Vetch, chickpea</a:t>
                      </a:r>
                      <a:endParaRPr lang="ar-IQ" sz="1600" b="1" dirty="0"/>
                    </a:p>
                  </a:txBody>
                  <a:tcPr>
                    <a:solidFill>
                      <a:schemeClr val="bg1">
                        <a:lumMod val="75000"/>
                      </a:schemeClr>
                    </a:solidFill>
                  </a:tcPr>
                </a:tc>
              </a:tr>
              <a:tr h="544018">
                <a:tc>
                  <a:txBody>
                    <a:bodyPr/>
                    <a:lstStyle/>
                    <a:p>
                      <a:pPr algn="r" rtl="1"/>
                      <a:endParaRPr lang="en-US" sz="1600" dirty="0" smtClean="0"/>
                    </a:p>
                  </a:txBody>
                  <a:tcPr>
                    <a:solidFill>
                      <a:schemeClr val="bg1">
                        <a:lumMod val="75000"/>
                      </a:schemeClr>
                    </a:solidFill>
                  </a:tcPr>
                </a:tc>
                <a:tc>
                  <a:txBody>
                    <a:bodyPr/>
                    <a:lstStyle/>
                    <a:p>
                      <a:pPr algn="r" rtl="1"/>
                      <a:r>
                        <a:rPr lang="ar-IQ" sz="1600" dirty="0" smtClean="0"/>
                        <a:t>الكرط (الجت</a:t>
                      </a:r>
                      <a:r>
                        <a:rPr lang="ar-IQ" sz="1600" baseline="0" dirty="0" smtClean="0"/>
                        <a:t> </a:t>
                      </a:r>
                      <a:r>
                        <a:rPr lang="ar-IQ" sz="1600" dirty="0" smtClean="0"/>
                        <a:t>الحولي)</a:t>
                      </a:r>
                      <a:r>
                        <a:rPr lang="ar-IQ" sz="1600" baseline="0" dirty="0" smtClean="0"/>
                        <a:t>   </a:t>
                      </a:r>
                      <a:endParaRPr lang="en-US" sz="1600" dirty="0" smtClean="0"/>
                    </a:p>
                  </a:txBody>
                  <a:tcPr>
                    <a:solidFill>
                      <a:schemeClr val="bg1">
                        <a:lumMod val="75000"/>
                      </a:schemeClr>
                    </a:solidFill>
                  </a:tcPr>
                </a:tc>
                <a:tc>
                  <a:txBody>
                    <a:bodyPr/>
                    <a:lstStyle/>
                    <a:p>
                      <a:pPr algn="l" rtl="0"/>
                      <a:r>
                        <a:rPr lang="en-US" sz="1600" b="1" i="1" dirty="0" err="1" smtClean="0"/>
                        <a:t>Medicago</a:t>
                      </a:r>
                      <a:r>
                        <a:rPr lang="en-US" sz="1600" i="1" baseline="0" dirty="0" smtClean="0"/>
                        <a:t> </a:t>
                      </a:r>
                      <a:r>
                        <a:rPr lang="en-US" sz="1600" b="1" i="1" baseline="0" dirty="0" err="1" smtClean="0"/>
                        <a:t>spp</a:t>
                      </a:r>
                      <a:endParaRPr lang="ar-IQ" sz="1600" b="1" i="1" dirty="0"/>
                    </a:p>
                  </a:txBody>
                  <a:tcPr>
                    <a:solidFill>
                      <a:schemeClr val="bg1">
                        <a:lumMod val="75000"/>
                      </a:schemeClr>
                    </a:solidFill>
                  </a:tcPr>
                </a:tc>
                <a:tc>
                  <a:txBody>
                    <a:bodyPr/>
                    <a:lstStyle/>
                    <a:p>
                      <a:pPr algn="l" rtl="1"/>
                      <a:r>
                        <a:rPr lang="en-US" sz="1600" b="1" dirty="0" smtClean="0"/>
                        <a:t>Annual medics</a:t>
                      </a:r>
                      <a:endParaRPr lang="ar-IQ" sz="1600" b="1" dirty="0"/>
                    </a:p>
                  </a:txBody>
                  <a:tcPr>
                    <a:solidFill>
                      <a:schemeClr val="bg1">
                        <a:lumMod val="75000"/>
                      </a:schemeClr>
                    </a:solidFill>
                  </a:tcPr>
                </a:tc>
              </a:tr>
              <a:tr h="652822">
                <a:tc>
                  <a:txBody>
                    <a:bodyPr/>
                    <a:lstStyle/>
                    <a:p>
                      <a:pPr algn="r" rtl="1"/>
                      <a:endParaRPr lang="en-US" sz="1600" dirty="0" smtClean="0"/>
                    </a:p>
                  </a:txBody>
                  <a:tcPr>
                    <a:solidFill>
                      <a:schemeClr val="bg1">
                        <a:lumMod val="75000"/>
                      </a:schemeClr>
                    </a:solidFill>
                  </a:tcPr>
                </a:tc>
                <a:tc>
                  <a:txBody>
                    <a:bodyPr/>
                    <a:lstStyle/>
                    <a:p>
                      <a:pPr algn="r" rtl="1"/>
                      <a:r>
                        <a:rPr lang="ar-IQ" sz="1600" dirty="0" smtClean="0"/>
                        <a:t>نفل</a:t>
                      </a:r>
                      <a:r>
                        <a:rPr lang="ar-IQ" sz="1600" baseline="0" dirty="0" smtClean="0"/>
                        <a:t> خف الطير</a:t>
                      </a:r>
                      <a:endParaRPr lang="en-US" sz="1600" dirty="0" smtClean="0"/>
                    </a:p>
                  </a:txBody>
                  <a:tcPr>
                    <a:solidFill>
                      <a:schemeClr val="bg1">
                        <a:lumMod val="75000"/>
                      </a:schemeClr>
                    </a:solidFill>
                  </a:tcPr>
                </a:tc>
                <a:tc>
                  <a:txBody>
                    <a:bodyPr/>
                    <a:lstStyle/>
                    <a:p>
                      <a:pPr algn="l" rtl="1"/>
                      <a:r>
                        <a:rPr lang="en-US" sz="1600" b="1" i="1" dirty="0" smtClean="0"/>
                        <a:t>Lotus </a:t>
                      </a:r>
                      <a:r>
                        <a:rPr lang="en-US" sz="1600" b="1" i="1" dirty="0" err="1" smtClean="0"/>
                        <a:t>corniculatus</a:t>
                      </a:r>
                      <a:endParaRPr lang="ar-IQ" sz="1600" b="1" i="1" dirty="0"/>
                    </a:p>
                  </a:txBody>
                  <a:tcPr>
                    <a:solidFill>
                      <a:schemeClr val="bg1">
                        <a:lumMod val="75000"/>
                      </a:schemeClr>
                    </a:solidFill>
                  </a:tcPr>
                </a:tc>
                <a:tc>
                  <a:txBody>
                    <a:bodyPr/>
                    <a:lstStyle/>
                    <a:p>
                      <a:pPr algn="l" rtl="1"/>
                      <a:r>
                        <a:rPr lang="en-US" sz="1600" b="1" dirty="0" smtClean="0"/>
                        <a:t>Broad leafed, trefoil</a:t>
                      </a:r>
                      <a:endParaRPr lang="ar-IQ" sz="1600" b="1" dirty="0"/>
                    </a:p>
                  </a:txBody>
                  <a:tcPr>
                    <a:solidFill>
                      <a:schemeClr val="bg1">
                        <a:lumMod val="75000"/>
                      </a:schemeClr>
                    </a:solidFill>
                  </a:tcPr>
                </a:tc>
              </a:tr>
              <a:tr h="652822">
                <a:tc>
                  <a:txBody>
                    <a:bodyPr/>
                    <a:lstStyle/>
                    <a:p>
                      <a:pPr algn="r" rtl="1"/>
                      <a:r>
                        <a:rPr lang="ar-IQ" sz="1600" dirty="0" smtClean="0"/>
                        <a:t>دره</a:t>
                      </a:r>
                      <a:endParaRPr lang="en-US" sz="1600" dirty="0" smtClean="0"/>
                    </a:p>
                  </a:txBody>
                  <a:tcPr>
                    <a:solidFill>
                      <a:schemeClr val="bg1">
                        <a:lumMod val="75000"/>
                      </a:schemeClr>
                    </a:solidFill>
                  </a:tcPr>
                </a:tc>
                <a:tc>
                  <a:txBody>
                    <a:bodyPr/>
                    <a:lstStyle/>
                    <a:p>
                      <a:pPr algn="r" rtl="1"/>
                      <a:r>
                        <a:rPr lang="ar-IQ" sz="1600" dirty="0" smtClean="0"/>
                        <a:t>الذرة</a:t>
                      </a:r>
                      <a:r>
                        <a:rPr lang="ar-IQ" sz="1600" baseline="0" dirty="0" smtClean="0"/>
                        <a:t> البيضاء للعلف</a:t>
                      </a:r>
                      <a:endParaRPr lang="en-US" sz="1600" dirty="0" smtClean="0"/>
                    </a:p>
                  </a:txBody>
                  <a:tcPr>
                    <a:solidFill>
                      <a:schemeClr val="bg1">
                        <a:lumMod val="75000"/>
                      </a:schemeClr>
                    </a:solidFill>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1600" b="1" baseline="0" dirty="0" smtClean="0"/>
                        <a:t>L. </a:t>
                      </a:r>
                      <a:r>
                        <a:rPr lang="en-US" sz="1600" b="1" baseline="0" dirty="0" err="1" smtClean="0"/>
                        <a:t>Moench</a:t>
                      </a:r>
                      <a:r>
                        <a:rPr lang="ar-IQ" sz="1600" b="1" baseline="0" dirty="0" smtClean="0"/>
                        <a:t> </a:t>
                      </a:r>
                      <a:r>
                        <a:rPr lang="en-US" sz="1600" b="1" i="1" dirty="0" smtClean="0"/>
                        <a:t>Sorghum</a:t>
                      </a:r>
                      <a:r>
                        <a:rPr lang="en-US" sz="1600" b="1" baseline="0" dirty="0" smtClean="0"/>
                        <a:t> </a:t>
                      </a:r>
                      <a:r>
                        <a:rPr lang="en-US" sz="1600" b="1" i="1" baseline="0" dirty="0" smtClean="0"/>
                        <a:t>bicolor</a:t>
                      </a:r>
                      <a:endParaRPr lang="ar-IQ" sz="1600" b="1" i="1" dirty="0" smtClean="0"/>
                    </a:p>
                    <a:p>
                      <a:pPr algn="l" rtl="1"/>
                      <a:endParaRPr lang="ar-IQ" sz="1600" dirty="0"/>
                    </a:p>
                  </a:txBody>
                  <a:tcPr>
                    <a:solidFill>
                      <a:schemeClr val="bg1">
                        <a:lumMod val="75000"/>
                      </a:schemeClr>
                    </a:solidFill>
                  </a:tcPr>
                </a:tc>
                <a:tc>
                  <a:txBody>
                    <a:bodyPr/>
                    <a:lstStyle/>
                    <a:p>
                      <a:pPr algn="l" rtl="1"/>
                      <a:r>
                        <a:rPr lang="en-US" sz="1600" b="1" dirty="0" smtClean="0"/>
                        <a:t>Forage</a:t>
                      </a:r>
                      <a:r>
                        <a:rPr lang="en-US" sz="1600" b="1" baseline="0" dirty="0" smtClean="0"/>
                        <a:t> Sorghum</a:t>
                      </a:r>
                      <a:endParaRPr lang="ar-IQ" sz="1600" b="1" dirty="0"/>
                    </a:p>
                  </a:txBody>
                  <a:tcPr>
                    <a:solidFill>
                      <a:schemeClr val="bg1">
                        <a:lumMod val="75000"/>
                      </a:schemeClr>
                    </a:solidFill>
                  </a:tcPr>
                </a:tc>
              </a:tr>
              <a:tr h="792712">
                <a:tc>
                  <a:txBody>
                    <a:bodyPr/>
                    <a:lstStyle/>
                    <a:p>
                      <a:pPr algn="r" rtl="1"/>
                      <a:endParaRPr lang="en-US" sz="1600" dirty="0" smtClean="0"/>
                    </a:p>
                  </a:txBody>
                  <a:tcPr>
                    <a:solidFill>
                      <a:schemeClr val="bg1">
                        <a:lumMod val="75000"/>
                      </a:schemeClr>
                    </a:solidFill>
                  </a:tcPr>
                </a:tc>
                <a:tc>
                  <a:txBody>
                    <a:bodyPr/>
                    <a:lstStyle/>
                    <a:p>
                      <a:pPr algn="r" rtl="1"/>
                      <a:r>
                        <a:rPr lang="ar-IQ" sz="1600" dirty="0" smtClean="0"/>
                        <a:t>الحشيش السوداني</a:t>
                      </a:r>
                      <a:endParaRPr lang="en-US" sz="1600" dirty="0" smtClean="0"/>
                    </a:p>
                  </a:txBody>
                  <a:tcPr>
                    <a:solidFill>
                      <a:schemeClr val="bg1">
                        <a:lumMod val="75000"/>
                      </a:schemeClr>
                    </a:solidFill>
                  </a:tcPr>
                </a:tc>
                <a:tc>
                  <a:txBody>
                    <a:bodyPr/>
                    <a:lstStyle/>
                    <a:p>
                      <a:pPr algn="l" rtl="1"/>
                      <a:r>
                        <a:rPr lang="en-US" sz="1600" b="1" i="1" dirty="0" smtClean="0"/>
                        <a:t>Sorghum</a:t>
                      </a:r>
                      <a:r>
                        <a:rPr lang="en-US" sz="1600" dirty="0" smtClean="0"/>
                        <a:t> </a:t>
                      </a:r>
                      <a:r>
                        <a:rPr lang="en-US" sz="1600" b="1" i="1" dirty="0" err="1" smtClean="0"/>
                        <a:t>sudanense</a:t>
                      </a:r>
                      <a:r>
                        <a:rPr lang="en-US" sz="1600" b="1" dirty="0" smtClean="0"/>
                        <a:t> (piper)</a:t>
                      </a:r>
                      <a:endParaRPr lang="ar-IQ" sz="1600" b="1" dirty="0"/>
                    </a:p>
                  </a:txBody>
                  <a:tcPr>
                    <a:solidFill>
                      <a:schemeClr val="bg1">
                        <a:lumMod val="75000"/>
                      </a:schemeClr>
                    </a:solidFill>
                  </a:tcPr>
                </a:tc>
                <a:tc>
                  <a:txBody>
                    <a:bodyPr/>
                    <a:lstStyle/>
                    <a:p>
                      <a:pPr algn="l" rtl="1"/>
                      <a:r>
                        <a:rPr lang="en-US" sz="1600" b="1" dirty="0" smtClean="0"/>
                        <a:t>Sudan</a:t>
                      </a:r>
                      <a:r>
                        <a:rPr lang="en-US" sz="1600" baseline="0" dirty="0" smtClean="0"/>
                        <a:t> </a:t>
                      </a:r>
                      <a:r>
                        <a:rPr lang="en-US" sz="1600" b="1" baseline="0" dirty="0" smtClean="0"/>
                        <a:t>grass</a:t>
                      </a:r>
                      <a:endParaRPr lang="ar-IQ" sz="1600" b="1" dirty="0"/>
                    </a:p>
                  </a:txBody>
                  <a:tcPr>
                    <a:solidFill>
                      <a:schemeClr val="bg1">
                        <a:lumMod val="75000"/>
                      </a:schemeClr>
                    </a:solidFill>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516</TotalTime>
  <Words>699</Words>
  <Application>Microsoft Office PowerPoint</Application>
  <PresentationFormat>On-screen Show (4:3)</PresentationFormat>
  <Paragraphs>72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     Forage crops- practical  </vt:lpstr>
      <vt:lpstr>introduction</vt:lpstr>
      <vt:lpstr>PowerPoint Presentation</vt:lpstr>
      <vt:lpstr>What is a forage crop? </vt:lpstr>
      <vt:lpstr>Forages are?</vt:lpstr>
      <vt:lpstr>What is forage quality?</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BIBIe</dc:creator>
  <cp:lastModifiedBy>HP</cp:lastModifiedBy>
  <cp:revision>53</cp:revision>
  <dcterms:created xsi:type="dcterms:W3CDTF">2006-08-16T00:00:00Z</dcterms:created>
  <dcterms:modified xsi:type="dcterms:W3CDTF">2020-02-06T06:00:59Z</dcterms:modified>
</cp:coreProperties>
</file>