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60" r:id="rId4"/>
    <p:sldId id="258" r:id="rId5"/>
    <p:sldId id="259" r:id="rId6"/>
    <p:sldId id="261"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844D2-F8FD-464C-8AC9-84C6EC7DD6DE}"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189587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44D2-F8FD-464C-8AC9-84C6EC7DD6DE}"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194150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44D2-F8FD-464C-8AC9-84C6EC7DD6DE}"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400193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44D2-F8FD-464C-8AC9-84C6EC7DD6DE}"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289067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6844D2-F8FD-464C-8AC9-84C6EC7DD6DE}"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315960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844D2-F8FD-464C-8AC9-84C6EC7DD6DE}"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57865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844D2-F8FD-464C-8AC9-84C6EC7DD6DE}"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266238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844D2-F8FD-464C-8AC9-84C6EC7DD6DE}"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264247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844D2-F8FD-464C-8AC9-84C6EC7DD6DE}"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244805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6844D2-F8FD-464C-8AC9-84C6EC7DD6DE}"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14816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6844D2-F8FD-464C-8AC9-84C6EC7DD6DE}"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FBEDA-2347-4502-9B1A-7BEB6E3D49EF}" type="slidenum">
              <a:rPr lang="en-US" smtClean="0"/>
              <a:t>‹#›</a:t>
            </a:fld>
            <a:endParaRPr lang="en-US"/>
          </a:p>
        </p:txBody>
      </p:sp>
    </p:spTree>
    <p:extLst>
      <p:ext uri="{BB962C8B-B14F-4D97-AF65-F5344CB8AC3E}">
        <p14:creationId xmlns:p14="http://schemas.microsoft.com/office/powerpoint/2010/main" val="411958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844D2-F8FD-464C-8AC9-84C6EC7DD6DE}" type="datetimeFigureOut">
              <a:rPr lang="en-US" smtClean="0"/>
              <a:t>5/7/2023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BEDA-2347-4502-9B1A-7BEB6E3D49EF}" type="slidenum">
              <a:rPr lang="en-US" smtClean="0"/>
              <a:t>‹#›</a:t>
            </a:fld>
            <a:endParaRPr lang="en-US"/>
          </a:p>
        </p:txBody>
      </p:sp>
    </p:spTree>
    <p:extLst>
      <p:ext uri="{BB962C8B-B14F-4D97-AF65-F5344CB8AC3E}">
        <p14:creationId xmlns:p14="http://schemas.microsoft.com/office/powerpoint/2010/main" val="284237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109"/>
            <a:ext cx="9144000" cy="3329854"/>
          </a:xfrm>
        </p:spPr>
        <p:txBody>
          <a:bodyPr>
            <a:normAutofit/>
          </a:bodyPr>
          <a:lstStyle/>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POTENTIAL OF </a:t>
            </a:r>
            <a:r>
              <a:rPr lang="en-US" sz="4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MORINGA OLEIFERA </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LEAF MEAL IN IMPROVING EGG QUALITY AND ITS IMPACT ON HUMAN HEALTH</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37877" y="3786704"/>
            <a:ext cx="9144000" cy="1655762"/>
          </a:xfrm>
        </p:spPr>
        <p:txBody>
          <a:bodyPr>
            <a:normAutofit/>
          </a:bodyPr>
          <a:lstStyle/>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t>
            </a:r>
          </a:p>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a:t>
            </a:r>
            <a:r>
              <a:rPr lang="en-US" sz="4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Bnar</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 </a:t>
            </a:r>
            <a:r>
              <a:rPr lang="en-US" sz="4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Sulaiman</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5257801" y="3417372"/>
            <a:ext cx="5524076"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Biochem</a:t>
            </a:r>
            <a:r>
              <a:rPr lang="en-US" dirty="0">
                <a:latin typeface="Times New Roman" panose="02020603050405020304" pitchFamily="18" charset="0"/>
                <a:cs typeface="Times New Roman" panose="02020603050405020304" pitchFamily="18" charset="0"/>
              </a:rPr>
              <a:t>. Cell. Arch. Vol. 22, No. 1, pp. 0000-0000, 2022</a:t>
            </a:r>
          </a:p>
        </p:txBody>
      </p:sp>
    </p:spTree>
    <p:extLst>
      <p:ext uri="{BB962C8B-B14F-4D97-AF65-F5344CB8AC3E}">
        <p14:creationId xmlns:p14="http://schemas.microsoft.com/office/powerpoint/2010/main" val="1538622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365125"/>
            <a:ext cx="11263746" cy="1325563"/>
          </a:xfrm>
        </p:spPr>
        <p:txBody>
          <a:bodyPr>
            <a:normAutofit fontScale="90000"/>
          </a:bodyPr>
          <a:lstStyle/>
          <a:p>
            <a:r>
              <a:rPr lang="en-US" b="1" dirty="0">
                <a:latin typeface="Times New Roman" panose="02020603050405020304" pitchFamily="18" charset="0"/>
                <a:ea typeface="Times New Roman" panose="02020603050405020304" pitchFamily="18" charset="0"/>
              </a:rPr>
              <a:t>Table</a:t>
            </a:r>
            <a:r>
              <a:rPr lang="en-US" b="1" spc="20"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3</a:t>
            </a:r>
            <a:r>
              <a:rPr lang="en-US" b="1" spc="20"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t>
            </a:r>
            <a:r>
              <a:rPr lang="en-US" b="1"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The</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effect</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MOL</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on</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some</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yolk</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Mineral</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content</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in</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laying</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hens</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from</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27</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-44</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weeks</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ages.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7730922"/>
              </p:ext>
            </p:extLst>
          </p:nvPr>
        </p:nvGraphicFramePr>
        <p:xfrm>
          <a:off x="415636" y="1925781"/>
          <a:ext cx="11388439" cy="3228109"/>
        </p:xfrm>
        <a:graphic>
          <a:graphicData uri="http://schemas.openxmlformats.org/drawingml/2006/table">
            <a:tbl>
              <a:tblPr firstRow="1" firstCol="1" lastRow="1" lastCol="1" bandRow="1" bandCol="1"/>
              <a:tblGrid>
                <a:gridCol w="2178551">
                  <a:extLst>
                    <a:ext uri="{9D8B030D-6E8A-4147-A177-3AD203B41FA5}">
                      <a16:colId xmlns:a16="http://schemas.microsoft.com/office/drawing/2014/main" val="3720683816"/>
                    </a:ext>
                  </a:extLst>
                </a:gridCol>
                <a:gridCol w="1478017">
                  <a:extLst>
                    <a:ext uri="{9D8B030D-6E8A-4147-A177-3AD203B41FA5}">
                      <a16:colId xmlns:a16="http://schemas.microsoft.com/office/drawing/2014/main" val="1641949035"/>
                    </a:ext>
                  </a:extLst>
                </a:gridCol>
                <a:gridCol w="1526682">
                  <a:extLst>
                    <a:ext uri="{9D8B030D-6E8A-4147-A177-3AD203B41FA5}">
                      <a16:colId xmlns:a16="http://schemas.microsoft.com/office/drawing/2014/main" val="737158235"/>
                    </a:ext>
                  </a:extLst>
                </a:gridCol>
                <a:gridCol w="1592322">
                  <a:extLst>
                    <a:ext uri="{9D8B030D-6E8A-4147-A177-3AD203B41FA5}">
                      <a16:colId xmlns:a16="http://schemas.microsoft.com/office/drawing/2014/main" val="1056568607"/>
                    </a:ext>
                  </a:extLst>
                </a:gridCol>
                <a:gridCol w="1586663">
                  <a:extLst>
                    <a:ext uri="{9D8B030D-6E8A-4147-A177-3AD203B41FA5}">
                      <a16:colId xmlns:a16="http://schemas.microsoft.com/office/drawing/2014/main" val="2890615074"/>
                    </a:ext>
                  </a:extLst>
                </a:gridCol>
                <a:gridCol w="1499522">
                  <a:extLst>
                    <a:ext uri="{9D8B030D-6E8A-4147-A177-3AD203B41FA5}">
                      <a16:colId xmlns:a16="http://schemas.microsoft.com/office/drawing/2014/main" val="3685097716"/>
                    </a:ext>
                  </a:extLst>
                </a:gridCol>
                <a:gridCol w="1526682">
                  <a:extLst>
                    <a:ext uri="{9D8B030D-6E8A-4147-A177-3AD203B41FA5}">
                      <a16:colId xmlns:a16="http://schemas.microsoft.com/office/drawing/2014/main" val="344158332"/>
                    </a:ext>
                  </a:extLst>
                </a:gridCol>
              </a:tblGrid>
              <a:tr h="997078">
                <a:tc>
                  <a:txBody>
                    <a:bodyPr/>
                    <a:lstStyle/>
                    <a:p>
                      <a:pPr marL="566420">
                        <a:spcBef>
                          <a:spcPts val="115"/>
                        </a:spcBef>
                        <a:spcAft>
                          <a:spcPts val="0"/>
                        </a:spcAf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Treatments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6195">
                        <a:lnSpc>
                          <a:spcPts val="955"/>
                        </a:lnSpc>
                        <a:spcBef>
                          <a:spcPts val="260"/>
                        </a:spcBef>
                        <a:spcAft>
                          <a:spcPts val="0"/>
                        </a:spcAf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Traits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500"/>
                        </a:spcBef>
                        <a:spcAft>
                          <a:spcPts val="0"/>
                        </a:spcAf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Control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50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M</a:t>
                      </a:r>
                      <a:r>
                        <a:rPr lang="en-US" sz="18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50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M</a:t>
                      </a:r>
                      <a:r>
                        <a:rPr lang="en-US" sz="18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50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M3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50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M</a:t>
                      </a:r>
                      <a:r>
                        <a:rPr lang="en-US" sz="18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Times New Roman" panose="02020603050405020304" pitchFamily="18" charset="0"/>
                          <a:cs typeface="Arial" panose="020B0604020202020204" pitchFamily="34" charset="0"/>
                        </a:rPr>
                        <a:t>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50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M</a:t>
                      </a:r>
                      <a:r>
                        <a:rPr lang="en-US" sz="18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Times New Roman" panose="02020603050405020304" pitchFamily="18" charset="0"/>
                          <a:cs typeface="Arial" panose="020B0604020202020204" pitchFamily="34" charset="0"/>
                        </a:rPr>
                        <a:t>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49300871"/>
                  </a:ext>
                </a:extLst>
              </a:tr>
              <a:tr h="743677">
                <a:tc>
                  <a:txBody>
                    <a:bodyPr/>
                    <a:lstStyle/>
                    <a:p>
                      <a:pPr marL="41910">
                        <a:spcBef>
                          <a:spcPts val="165"/>
                        </a:spcBef>
                        <a:spcAft>
                          <a:spcPts val="0"/>
                        </a:spcAft>
                      </a:pPr>
                      <a:r>
                        <a:rPr lang="en-US" sz="1800" spc="-10" dirty="0">
                          <a:effectLst/>
                          <a:latin typeface="Times New Roman" panose="02020603050405020304" pitchFamily="18" charset="0"/>
                          <a:ea typeface="Times New Roman" panose="02020603050405020304" pitchFamily="18" charset="0"/>
                          <a:cs typeface="Arial" panose="020B0604020202020204" pitchFamily="34" charset="0"/>
                        </a:rPr>
                        <a:t>Selenium</a:t>
                      </a:r>
                      <a:r>
                        <a:rPr lang="en-US" sz="1800" spc="-7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spc="-10" dirty="0">
                          <a:effectLst/>
                          <a:latin typeface="Times New Roman" panose="02020603050405020304" pitchFamily="18" charset="0"/>
                          <a:ea typeface="Times New Roman" panose="02020603050405020304" pitchFamily="18" charset="0"/>
                          <a:cs typeface="Arial" panose="020B0604020202020204" pitchFamily="34" charset="0"/>
                        </a:rPr>
                        <a:t>(mg/100g)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165"/>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0.64</a:t>
                      </a:r>
                      <a:r>
                        <a:rPr lang="en-US"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165"/>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0.55</a:t>
                      </a:r>
                      <a:r>
                        <a:rPr lang="en-US" sz="18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165"/>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0.65</a:t>
                      </a:r>
                      <a:r>
                        <a:rPr lang="en-US" sz="1800" spc="-35">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165"/>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0.65</a:t>
                      </a:r>
                      <a:r>
                        <a:rPr lang="en-US" sz="18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165"/>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0.67</a:t>
                      </a:r>
                      <a:r>
                        <a:rPr lang="en-US"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165"/>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0.70</a:t>
                      </a:r>
                      <a:r>
                        <a:rPr lang="en-US" sz="1800" b="1" spc="-3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56096185"/>
                  </a:ext>
                </a:extLst>
              </a:tr>
              <a:tr h="743677">
                <a:tc>
                  <a:txBody>
                    <a:bodyPr/>
                    <a:lstStyle/>
                    <a:p>
                      <a:pPr marL="41910">
                        <a:spcBef>
                          <a:spcPts val="20"/>
                        </a:spcBef>
                        <a:spcAft>
                          <a:spcPts val="0"/>
                        </a:spcAft>
                      </a:pPr>
                      <a:r>
                        <a:rPr lang="en-US" sz="1800" spc="-10">
                          <a:effectLst/>
                          <a:latin typeface="Times New Roman" panose="02020603050405020304" pitchFamily="18" charset="0"/>
                          <a:ea typeface="Times New Roman" panose="02020603050405020304" pitchFamily="18" charset="0"/>
                          <a:cs typeface="Arial" panose="020B0604020202020204" pitchFamily="34" charset="0"/>
                        </a:rPr>
                        <a:t>Iron</a:t>
                      </a:r>
                      <a:r>
                        <a:rPr lang="en-US" sz="1800" spc="-70">
                          <a:effectLst/>
                          <a:latin typeface="Times New Roman" panose="02020603050405020304" pitchFamily="18" charset="0"/>
                          <a:ea typeface="Times New Roman" panose="02020603050405020304" pitchFamily="18" charset="0"/>
                          <a:cs typeface="Arial" panose="020B0604020202020204" pitchFamily="34" charset="0"/>
                        </a:rPr>
                        <a:t> </a:t>
                      </a:r>
                      <a:r>
                        <a:rPr lang="en-US" sz="1800" spc="-10">
                          <a:effectLst/>
                          <a:latin typeface="Times New Roman" panose="02020603050405020304" pitchFamily="18" charset="0"/>
                          <a:ea typeface="Times New Roman" panose="02020603050405020304" pitchFamily="18" charset="0"/>
                          <a:cs typeface="Arial" panose="020B0604020202020204" pitchFamily="34" charset="0"/>
                        </a:rPr>
                        <a:t>(mg/100g)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1.12</a:t>
                      </a:r>
                      <a:r>
                        <a:rPr lang="en-US" sz="18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1.13</a:t>
                      </a:r>
                      <a:r>
                        <a:rPr lang="en-US"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1.12</a:t>
                      </a:r>
                      <a:r>
                        <a:rPr lang="en-US" sz="18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2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1.14</a:t>
                      </a:r>
                      <a:r>
                        <a:rPr lang="en-US" sz="18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2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1.16</a:t>
                      </a:r>
                      <a:r>
                        <a:rPr lang="en-US" sz="18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2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1.19</a:t>
                      </a:r>
                      <a:r>
                        <a:rPr lang="en-US" sz="1800" b="1" spc="-3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76581222"/>
                  </a:ext>
                </a:extLst>
              </a:tr>
              <a:tr h="743677">
                <a:tc>
                  <a:txBody>
                    <a:bodyPr/>
                    <a:lstStyle/>
                    <a:p>
                      <a:pPr marL="41910">
                        <a:spcBef>
                          <a:spcPts val="20"/>
                        </a:spcBef>
                        <a:spcAft>
                          <a:spcPts val="0"/>
                        </a:spcAft>
                      </a:pPr>
                      <a:r>
                        <a:rPr lang="en-US" sz="1800" spc="-10">
                          <a:effectLst/>
                          <a:latin typeface="Times New Roman" panose="02020603050405020304" pitchFamily="18" charset="0"/>
                          <a:ea typeface="Times New Roman" panose="02020603050405020304" pitchFamily="18" charset="0"/>
                          <a:cs typeface="Arial" panose="020B0604020202020204" pitchFamily="34" charset="0"/>
                        </a:rPr>
                        <a:t>Zinc</a:t>
                      </a:r>
                      <a:r>
                        <a:rPr lang="en-US" sz="1800" spc="-70">
                          <a:effectLst/>
                          <a:latin typeface="Times New Roman" panose="02020603050405020304" pitchFamily="18" charset="0"/>
                          <a:ea typeface="Times New Roman" panose="02020603050405020304" pitchFamily="18" charset="0"/>
                          <a:cs typeface="Arial" panose="020B0604020202020204" pitchFamily="34" charset="0"/>
                        </a:rPr>
                        <a:t> </a:t>
                      </a:r>
                      <a:r>
                        <a:rPr lang="en-US" sz="1800" spc="-10">
                          <a:effectLst/>
                          <a:latin typeface="Times New Roman" panose="02020603050405020304" pitchFamily="18" charset="0"/>
                          <a:ea typeface="Times New Roman" panose="02020603050405020304" pitchFamily="18" charset="0"/>
                          <a:cs typeface="Arial" panose="020B0604020202020204" pitchFamily="34" charset="0"/>
                        </a:rPr>
                        <a:t>(mg/100g)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1.42</a:t>
                      </a:r>
                      <a:r>
                        <a:rPr lang="en-US" sz="1800" spc="-35">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1.32</a:t>
                      </a:r>
                      <a:r>
                        <a:rPr lang="en-US" sz="18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1.51</a:t>
                      </a:r>
                      <a:r>
                        <a:rPr lang="en-US" sz="18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2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1.49</a:t>
                      </a:r>
                      <a:r>
                        <a:rPr lang="en-US"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2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1.55</a:t>
                      </a:r>
                      <a:r>
                        <a:rPr lang="en-US" sz="18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2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1.58</a:t>
                      </a:r>
                      <a:r>
                        <a:rPr lang="en-US" sz="1800" b="1" spc="-3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08493803"/>
                  </a:ext>
                </a:extLst>
              </a:tr>
            </a:tbl>
          </a:graphicData>
        </a:graphic>
      </p:graphicFrame>
      <p:sp>
        <p:nvSpPr>
          <p:cNvPr id="5" name="Rectangle 4"/>
          <p:cNvSpPr/>
          <p:nvPr/>
        </p:nvSpPr>
        <p:spPr>
          <a:xfrm rot="10800000" flipV="1">
            <a:off x="-1" y="5137667"/>
            <a:ext cx="12635345" cy="923330"/>
          </a:xfrm>
          <a:prstGeom prst="rect">
            <a:avLst/>
          </a:prstGeom>
        </p:spPr>
        <p:txBody>
          <a:bodyPr wrap="square">
            <a:spAutoFit/>
          </a:bodyPr>
          <a:lstStyle/>
          <a:p>
            <a:pPr lvl="0"/>
            <a:r>
              <a:rPr lang="en-US" dirty="0">
                <a:solidFill>
                  <a:prstClr val="black"/>
                </a:solidFill>
                <a:latin typeface="Times New Roman" panose="02020603050405020304" pitchFamily="18" charset="0"/>
                <a:cs typeface="Times New Roman" panose="02020603050405020304" pitchFamily="18" charset="0"/>
              </a:rPr>
              <a:t>1-control: diets without of MOL leaves meal; M1: diet with 0.2% MOL leaves meal; M2: diet with 0.4% MOL leaves meal; M3: diet with 0.6% MOL leaves meal; M4: diet with 0.8% MOL leaves meal; M5: diet with 1.0% MOL leaves meal.2-The same superscripts within rows means non-significant, means within rows with different superscripts differ significantly at (</a:t>
            </a:r>
            <a:r>
              <a:rPr lang="en-US" dirty="0">
                <a:solidFill>
                  <a:prstClr val="black"/>
                </a:solidFill>
                <a:latin typeface="Times New Roman" panose="02020603050405020304" pitchFamily="18" charset="0"/>
                <a:ea typeface="Times New Roman" panose="02020603050405020304" pitchFamily="18" charset="0"/>
              </a:rPr>
              <a:t>P</a:t>
            </a:r>
            <a:r>
              <a:rPr lang="en-US" spc="-20" dirty="0">
                <a:solidFill>
                  <a:prstClr val="black"/>
                </a:solidFill>
                <a:latin typeface="Times New Roman" panose="02020603050405020304" pitchFamily="18" charset="0"/>
                <a:ea typeface="Times New Roman" panose="02020603050405020304" pitchFamily="18" charset="0"/>
              </a:rPr>
              <a:t> </a:t>
            </a:r>
            <a:r>
              <a:rPr lang="en-US" dirty="0">
                <a:solidFill>
                  <a:prstClr val="black"/>
                </a:solidFill>
                <a:latin typeface="Symbol" panose="05050102010706020507" pitchFamily="18" charset="2"/>
                <a:ea typeface="Times New Roman" panose="02020603050405020304" pitchFamily="18" charset="0"/>
                <a:cs typeface="Times New Roman" panose="02020603050405020304" pitchFamily="18" charset="0"/>
              </a:rPr>
              <a:t>£</a:t>
            </a:r>
            <a:r>
              <a:rPr lang="en-US" spc="-10" dirty="0">
                <a:solidFill>
                  <a:prstClr val="black"/>
                </a:solidFill>
                <a:latin typeface="Times New Roman" panose="02020603050405020304" pitchFamily="18" charset="0"/>
                <a:ea typeface="Times New Roman" panose="02020603050405020304" pitchFamily="18" charset="0"/>
              </a:rPr>
              <a:t> </a:t>
            </a:r>
            <a:r>
              <a:rPr lang="en-US" dirty="0">
                <a:solidFill>
                  <a:prstClr val="black"/>
                </a:solidFill>
                <a:latin typeface="Times New Roman" panose="02020603050405020304" pitchFamily="18" charset="0"/>
                <a:ea typeface="Times New Roman" panose="02020603050405020304" pitchFamily="18" charset="0"/>
              </a:rPr>
              <a:t>0.05</a:t>
            </a:r>
            <a:r>
              <a:rPr lang="en-US"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1990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5125"/>
            <a:ext cx="11804073" cy="1325563"/>
          </a:xfrm>
        </p:spPr>
        <p:txBody>
          <a:bodyPr>
            <a:normAutofit fontScale="90000"/>
          </a:bodyPr>
          <a:lstStyle/>
          <a:p>
            <a:r>
              <a:rPr lang="en-US" b="1" dirty="0">
                <a:latin typeface="Times New Roman" panose="02020603050405020304" pitchFamily="18" charset="0"/>
                <a:ea typeface="Times New Roman" panose="02020603050405020304" pitchFamily="18" charset="0"/>
              </a:rPr>
              <a:t>Table </a:t>
            </a:r>
            <a:r>
              <a:rPr lang="en-US" b="1" dirty="0" smtClean="0">
                <a:latin typeface="Times New Roman" panose="02020603050405020304" pitchFamily="18" charset="0"/>
                <a:ea typeface="Times New Roman" panose="02020603050405020304" pitchFamily="18" charset="0"/>
              </a:rPr>
              <a:t>4 </a:t>
            </a:r>
            <a:r>
              <a:rPr lang="en-US" b="1" dirty="0">
                <a:latin typeface="Times New Roman" panose="02020603050405020304" pitchFamily="18" charset="0"/>
                <a:ea typeface="Times New Roman" panose="02020603050405020304" pitchFamily="18" charset="0"/>
              </a:rPr>
              <a:t>:</a:t>
            </a:r>
            <a:r>
              <a:rPr lang="en-US" b="1"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effect</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MOL</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yolk</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cholesterol,</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Omega</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3,</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Omega 6</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omega3/Omega</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6</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ratio</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laying hens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from</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27</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-44</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weeks</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828591"/>
              </p:ext>
            </p:extLst>
          </p:nvPr>
        </p:nvGraphicFramePr>
        <p:xfrm>
          <a:off x="872837" y="1995055"/>
          <a:ext cx="9864436" cy="2975549"/>
        </p:xfrm>
        <a:graphic>
          <a:graphicData uri="http://schemas.openxmlformats.org/drawingml/2006/table">
            <a:tbl>
              <a:tblPr firstRow="1" firstCol="1" lastRow="1" lastCol="1" bandRow="1" bandCol="1"/>
              <a:tblGrid>
                <a:gridCol w="2396462">
                  <a:extLst>
                    <a:ext uri="{9D8B030D-6E8A-4147-A177-3AD203B41FA5}">
                      <a16:colId xmlns:a16="http://schemas.microsoft.com/office/drawing/2014/main" val="1238602695"/>
                    </a:ext>
                  </a:extLst>
                </a:gridCol>
                <a:gridCol w="1118286">
                  <a:extLst>
                    <a:ext uri="{9D8B030D-6E8A-4147-A177-3AD203B41FA5}">
                      <a16:colId xmlns:a16="http://schemas.microsoft.com/office/drawing/2014/main" val="792049448"/>
                    </a:ext>
                  </a:extLst>
                </a:gridCol>
                <a:gridCol w="1305643">
                  <a:extLst>
                    <a:ext uri="{9D8B030D-6E8A-4147-A177-3AD203B41FA5}">
                      <a16:colId xmlns:a16="http://schemas.microsoft.com/office/drawing/2014/main" val="1057350294"/>
                    </a:ext>
                  </a:extLst>
                </a:gridCol>
                <a:gridCol w="1280141">
                  <a:extLst>
                    <a:ext uri="{9D8B030D-6E8A-4147-A177-3AD203B41FA5}">
                      <a16:colId xmlns:a16="http://schemas.microsoft.com/office/drawing/2014/main" val="2330912094"/>
                    </a:ext>
                  </a:extLst>
                </a:gridCol>
                <a:gridCol w="1317416">
                  <a:extLst>
                    <a:ext uri="{9D8B030D-6E8A-4147-A177-3AD203B41FA5}">
                      <a16:colId xmlns:a16="http://schemas.microsoft.com/office/drawing/2014/main" val="3434710079"/>
                    </a:ext>
                  </a:extLst>
                </a:gridCol>
                <a:gridCol w="1340958">
                  <a:extLst>
                    <a:ext uri="{9D8B030D-6E8A-4147-A177-3AD203B41FA5}">
                      <a16:colId xmlns:a16="http://schemas.microsoft.com/office/drawing/2014/main" val="1316170669"/>
                    </a:ext>
                  </a:extLst>
                </a:gridCol>
                <a:gridCol w="1105530">
                  <a:extLst>
                    <a:ext uri="{9D8B030D-6E8A-4147-A177-3AD203B41FA5}">
                      <a16:colId xmlns:a16="http://schemas.microsoft.com/office/drawing/2014/main" val="3771125550"/>
                    </a:ext>
                  </a:extLst>
                </a:gridCol>
              </a:tblGrid>
              <a:tr h="623454">
                <a:tc>
                  <a:txBody>
                    <a:bodyPr/>
                    <a:lstStyle/>
                    <a:p>
                      <a:pPr marL="892175">
                        <a:spcBef>
                          <a:spcPts val="35"/>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Treatments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p>
                      <a:pPr marL="36195">
                        <a:lnSpc>
                          <a:spcPts val="1000"/>
                        </a:lnSpc>
                        <a:spcBef>
                          <a:spcPts val="26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Traits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8265" algn="just">
                        <a:lnSpc>
                          <a:spcPct val="100000"/>
                        </a:lnSpc>
                        <a:spcBef>
                          <a:spcPts val="47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Control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gn="just">
                        <a:lnSpc>
                          <a:spcPct val="100000"/>
                        </a:lnSpc>
                        <a:spcBef>
                          <a:spcPts val="47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M</a:t>
                      </a:r>
                      <a:r>
                        <a:rPr lang="en-US" sz="1600" b="1" spc="-4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1</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200" algn="just">
                        <a:lnSpc>
                          <a:spcPct val="100000"/>
                        </a:lnSpc>
                        <a:spcBef>
                          <a:spcPts val="47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M</a:t>
                      </a:r>
                      <a:r>
                        <a:rPr lang="en-US" sz="16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2</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660" algn="just">
                        <a:lnSpc>
                          <a:spcPct val="100000"/>
                        </a:lnSpc>
                        <a:spcBef>
                          <a:spcPts val="47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M3</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lgn="just">
                        <a:lnSpc>
                          <a:spcPct val="100000"/>
                        </a:lnSpc>
                        <a:spcBef>
                          <a:spcPts val="47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M</a:t>
                      </a:r>
                      <a:r>
                        <a:rPr lang="en-US" sz="16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4</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215" algn="just">
                        <a:lnSpc>
                          <a:spcPct val="100000"/>
                        </a:lnSpc>
                        <a:spcBef>
                          <a:spcPts val="47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M</a:t>
                      </a:r>
                      <a:r>
                        <a:rPr lang="en-US" sz="16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5</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20361492"/>
                  </a:ext>
                </a:extLst>
              </a:tr>
              <a:tr h="443346">
                <a:tc>
                  <a:txBody>
                    <a:bodyPr/>
                    <a:lstStyle/>
                    <a:p>
                      <a:pPr marL="41910">
                        <a:lnSpc>
                          <a:spcPts val="1035"/>
                        </a:lnSpc>
                        <a:spcBef>
                          <a:spcPts val="20"/>
                        </a:spcBef>
                        <a:spcAft>
                          <a:spcPts val="0"/>
                        </a:spcAft>
                      </a:pP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Egg</a:t>
                      </a:r>
                      <a:r>
                        <a:rPr lang="en-US" sz="1600" spc="-6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cholesterol</a:t>
                      </a:r>
                      <a:r>
                        <a:rPr lang="en-US" sz="1600" spc="-6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mg/g</a:t>
                      </a:r>
                      <a:r>
                        <a:rPr lang="en-US" sz="1600" spc="-6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yolk</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8265"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172.67</a:t>
                      </a:r>
                      <a:r>
                        <a:rPr lang="en-US" sz="1600" b="1" spc="2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150.67</a:t>
                      </a:r>
                      <a:r>
                        <a:rPr lang="en-US" sz="1600" b="1" spc="4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200"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136.33</a:t>
                      </a:r>
                      <a:r>
                        <a:rPr lang="en-US" sz="1600" b="1" spc="2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660" algn="just">
                        <a:lnSpc>
                          <a:spcPct val="100000"/>
                        </a:lnSpc>
                        <a:spcBef>
                          <a:spcPts val="2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114.00</a:t>
                      </a:r>
                      <a:r>
                        <a:rPr lang="en-US" sz="1600" b="1" spc="4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134.67</a:t>
                      </a:r>
                      <a:r>
                        <a:rPr lang="en-US" sz="1600" b="1" spc="4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21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121.00</a:t>
                      </a:r>
                      <a:r>
                        <a:rPr lang="en-US" sz="1600" b="1" spc="2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04663056"/>
                  </a:ext>
                </a:extLst>
              </a:tr>
              <a:tr h="707658">
                <a:tc>
                  <a:txBody>
                    <a:bodyPr/>
                    <a:lstStyle/>
                    <a:p>
                      <a:pPr marL="41910" marR="89535">
                        <a:lnSpc>
                          <a:spcPct val="103000"/>
                        </a:lnSpc>
                        <a:spcBef>
                          <a:spcPts val="20"/>
                        </a:spcBef>
                        <a:spcAft>
                          <a:spcPts val="0"/>
                        </a:spcAft>
                      </a:pP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Omega-3(alpha-</a:t>
                      </a:r>
                      <a:r>
                        <a:rPr lang="en-US" sz="1600" spc="-5" dirty="0" err="1">
                          <a:effectLst/>
                          <a:latin typeface="Times New Roman" panose="02020603050405020304" pitchFamily="18" charset="0"/>
                          <a:ea typeface="Times New Roman" panose="02020603050405020304" pitchFamily="18" charset="0"/>
                          <a:cs typeface="Arial" panose="020B0604020202020204" pitchFamily="34" charset="0"/>
                        </a:rPr>
                        <a:t>Linolenicacid</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a:t>
                      </a:r>
                      <a:r>
                        <a:rPr lang="en-US" sz="1600" spc="-21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mg/100gm</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826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0.11</a:t>
                      </a:r>
                      <a:r>
                        <a:rPr lang="en-US" sz="1600" b="1" spc="-1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0.11</a:t>
                      </a:r>
                      <a:r>
                        <a:rPr lang="en-US" sz="1600" b="1" spc="2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cd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200"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0.12</a:t>
                      </a:r>
                      <a:r>
                        <a:rPr lang="en-US" sz="1600" b="1" spc="2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bc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660"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0.13</a:t>
                      </a:r>
                      <a:r>
                        <a:rPr lang="en-US" sz="1600" b="1" spc="-1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0.14</a:t>
                      </a:r>
                      <a:r>
                        <a:rPr lang="en-US" sz="1600" b="1" spc="-3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215" algn="just">
                        <a:lnSpc>
                          <a:spcPct val="100000"/>
                        </a:lnSpc>
                        <a:spcBef>
                          <a:spcPts val="2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0.15</a:t>
                      </a:r>
                      <a:r>
                        <a:rPr lang="en-US" sz="1600" b="1" spc="-3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940831715"/>
                  </a:ext>
                </a:extLst>
              </a:tr>
              <a:tr h="484909">
                <a:tc>
                  <a:txBody>
                    <a:bodyPr/>
                    <a:lstStyle/>
                    <a:p>
                      <a:pPr marL="41910" marR="363220">
                        <a:lnSpc>
                          <a:spcPct val="103000"/>
                        </a:lnSpc>
                        <a:spcBef>
                          <a:spcPts val="20"/>
                        </a:spcBef>
                        <a:spcAft>
                          <a:spcPts val="0"/>
                        </a:spcAft>
                      </a:pP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Omega</a:t>
                      </a:r>
                      <a:r>
                        <a:rPr lang="en-US" sz="1600" spc="-6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-6</a:t>
                      </a:r>
                      <a:r>
                        <a:rPr lang="en-US" sz="1600" spc="-5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(Linoleic</a:t>
                      </a:r>
                      <a:r>
                        <a:rPr lang="en-US" sz="1600" spc="-5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spc="-5" dirty="0">
                          <a:effectLst/>
                          <a:latin typeface="Times New Roman" panose="02020603050405020304" pitchFamily="18" charset="0"/>
                          <a:ea typeface="Times New Roman" panose="02020603050405020304" pitchFamily="18" charset="0"/>
                          <a:cs typeface="Arial" panose="020B0604020202020204" pitchFamily="34" charset="0"/>
                        </a:rPr>
                        <a:t>acid)</a:t>
                      </a:r>
                      <a:r>
                        <a:rPr lang="en-US" sz="1600" spc="-21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mg/100gm</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8265"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0.21</a:t>
                      </a:r>
                      <a:r>
                        <a:rPr lang="en-US" sz="1600" b="1"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0.22</a:t>
                      </a:r>
                      <a:r>
                        <a:rPr lang="en-US" sz="1600" b="1"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200"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0.22</a:t>
                      </a:r>
                      <a:r>
                        <a:rPr lang="en-US" sz="1600" b="1"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660"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0.22</a:t>
                      </a:r>
                      <a:r>
                        <a:rPr lang="en-US" sz="1600" b="1" spc="2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err="1">
                          <a:effectLst/>
                          <a:latin typeface="Times New Roman" panose="02020603050405020304" pitchFamily="18" charset="0"/>
                          <a:ea typeface="Times New Roman" panose="02020603050405020304" pitchFamily="18" charset="0"/>
                          <a:cs typeface="Arial" panose="020B0604020202020204" pitchFamily="34" charset="0"/>
                        </a:rPr>
                        <a:t>bc</a:t>
                      </a:r>
                      <a:endParaRPr lang="en-US"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0.23</a:t>
                      </a:r>
                      <a:r>
                        <a:rPr lang="en-US" sz="1600" b="1" spc="-1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215" algn="just">
                        <a:lnSpc>
                          <a:spcPct val="100000"/>
                        </a:lnSpc>
                        <a:spcBef>
                          <a:spcPts val="2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0.25</a:t>
                      </a:r>
                      <a:r>
                        <a:rPr lang="en-US" sz="1600" b="1" spc="-3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671236829"/>
                  </a:ext>
                </a:extLst>
              </a:tr>
              <a:tr h="698806">
                <a:tc>
                  <a:txBody>
                    <a:bodyPr/>
                    <a:lstStyle/>
                    <a:p>
                      <a:pPr marL="41910">
                        <a:spcBef>
                          <a:spcPts val="2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Omega</a:t>
                      </a:r>
                      <a:r>
                        <a:rPr lang="en-US" sz="1600" spc="-55">
                          <a:effectLst/>
                          <a:latin typeface="Times New Roman" panose="02020603050405020304" pitchFamily="18" charset="0"/>
                          <a:ea typeface="Times New Roman" panose="02020603050405020304" pitchFamily="18" charset="0"/>
                          <a:cs typeface="Arial" panose="020B0604020202020204" pitchFamily="34" charset="0"/>
                        </a:rPr>
                        <a:t> </a:t>
                      </a:r>
                      <a:r>
                        <a:rPr lang="en-US" sz="1600">
                          <a:effectLst/>
                          <a:latin typeface="Times New Roman" panose="02020603050405020304" pitchFamily="18" charset="0"/>
                          <a:ea typeface="Times New Roman" panose="02020603050405020304" pitchFamily="18" charset="0"/>
                          <a:cs typeface="Arial" panose="020B0604020202020204" pitchFamily="34" charset="0"/>
                        </a:rPr>
                        <a:t>3/Omega</a:t>
                      </a:r>
                      <a:r>
                        <a:rPr lang="en-US" sz="1600" spc="-55">
                          <a:effectLst/>
                          <a:latin typeface="Times New Roman" panose="02020603050405020304" pitchFamily="18" charset="0"/>
                          <a:ea typeface="Times New Roman" panose="02020603050405020304" pitchFamily="18" charset="0"/>
                          <a:cs typeface="Arial" panose="020B0604020202020204" pitchFamily="34" charset="0"/>
                        </a:rPr>
                        <a:t> </a:t>
                      </a:r>
                      <a:r>
                        <a:rPr lang="en-US" sz="1600">
                          <a:effectLst/>
                          <a:latin typeface="Times New Roman" panose="02020603050405020304" pitchFamily="18" charset="0"/>
                          <a:ea typeface="Times New Roman" panose="02020603050405020304" pitchFamily="18" charset="0"/>
                          <a:cs typeface="Arial" panose="020B0604020202020204" pitchFamily="34" charset="0"/>
                        </a:rPr>
                        <a:t>6</a:t>
                      </a:r>
                      <a:r>
                        <a:rPr lang="en-US" sz="1600" spc="-55">
                          <a:effectLst/>
                          <a:latin typeface="Times New Roman" panose="02020603050405020304" pitchFamily="18" charset="0"/>
                          <a:ea typeface="Times New Roman" panose="02020603050405020304" pitchFamily="18" charset="0"/>
                          <a:cs typeface="Arial" panose="020B0604020202020204" pitchFamily="34" charset="0"/>
                        </a:rPr>
                        <a:t> </a:t>
                      </a:r>
                      <a:r>
                        <a:rPr lang="en-US" sz="1600">
                          <a:effectLst/>
                          <a:latin typeface="Times New Roman" panose="02020603050405020304" pitchFamily="18" charset="0"/>
                          <a:ea typeface="Times New Roman" panose="02020603050405020304" pitchFamily="18" charset="0"/>
                          <a:cs typeface="Arial" panose="020B0604020202020204" pitchFamily="34" charset="0"/>
                        </a:rPr>
                        <a:t>ratio</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826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0.52</a:t>
                      </a:r>
                      <a:r>
                        <a:rPr lang="en-US" sz="1600" b="1" spc="-3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gn="just">
                        <a:lnSpc>
                          <a:spcPct val="100000"/>
                        </a:lnSpc>
                        <a:spcBef>
                          <a:spcPts val="2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0.52</a:t>
                      </a:r>
                      <a:r>
                        <a:rPr lang="en-US" sz="1600" b="1" spc="-35">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a:effectLst/>
                          <a:latin typeface="Times New Roman" panose="02020603050405020304" pitchFamily="18" charset="0"/>
                          <a:ea typeface="Times New Roman" panose="02020603050405020304" pitchFamily="18" charset="0"/>
                          <a:cs typeface="Arial" panose="020B0604020202020204" pitchFamily="34"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200"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0.55</a:t>
                      </a:r>
                      <a:r>
                        <a:rPr lang="en-US" sz="1600" b="1"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660"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0.57</a:t>
                      </a:r>
                      <a:r>
                        <a:rPr lang="en-US" sz="1600" b="1"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lgn="just">
                        <a:lnSpc>
                          <a:spcPct val="100000"/>
                        </a:lnSpc>
                        <a:spcBef>
                          <a:spcPts val="2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0.61</a:t>
                      </a:r>
                      <a:r>
                        <a:rPr lang="en-US" sz="1600" b="1" spc="-3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215" algn="just">
                        <a:lnSpc>
                          <a:spcPct val="100000"/>
                        </a:lnSpc>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0.59</a:t>
                      </a:r>
                      <a:r>
                        <a:rPr lang="en-US" sz="1600" b="1"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002274176"/>
                  </a:ext>
                </a:extLst>
              </a:tr>
            </a:tbl>
          </a:graphicData>
        </a:graphic>
      </p:graphicFrame>
      <p:sp>
        <p:nvSpPr>
          <p:cNvPr id="5" name="Rectangle 4"/>
          <p:cNvSpPr/>
          <p:nvPr/>
        </p:nvSpPr>
        <p:spPr>
          <a:xfrm>
            <a:off x="40297" y="5349236"/>
            <a:ext cx="11753893" cy="1200329"/>
          </a:xfrm>
          <a:prstGeom prst="rect">
            <a:avLst/>
          </a:prstGeom>
        </p:spPr>
        <p:txBody>
          <a:bodyPr wrap="square">
            <a:spAutoFit/>
          </a:bodyPr>
          <a:lstStyle/>
          <a:p>
            <a:r>
              <a:rPr lang="en-US" dirty="0">
                <a:solidFill>
                  <a:prstClr val="black"/>
                </a:solidFill>
                <a:latin typeface="Times New Roman" panose="02020603050405020304" pitchFamily="18" charset="0"/>
                <a:cs typeface="Times New Roman" panose="02020603050405020304" pitchFamily="18" charset="0"/>
              </a:rPr>
              <a:t>1-control: diets without of MOL leaves meal; M1: diet with 0.2% MOL leaves meal; M2: diet with 0.4% MOL leaves meal; M3: diet with 0.6% MOL leaves meal; M4: diet with 0.8% MOL leaves meal; M5: diet with 1.0% MOL leaves meal.2-The same superscripts within rows means non-significant, means within rows with different superscripts differ significantly at (</a:t>
            </a:r>
            <a:r>
              <a:rPr lang="en-US" dirty="0">
                <a:solidFill>
                  <a:prstClr val="black"/>
                </a:solidFill>
                <a:latin typeface="Times New Roman" panose="02020603050405020304" pitchFamily="18" charset="0"/>
                <a:ea typeface="Times New Roman" panose="02020603050405020304" pitchFamily="18" charset="0"/>
              </a:rPr>
              <a:t>P</a:t>
            </a:r>
            <a:r>
              <a:rPr lang="en-US" spc="-20" dirty="0">
                <a:solidFill>
                  <a:prstClr val="black"/>
                </a:solidFill>
                <a:latin typeface="Times New Roman" panose="02020603050405020304" pitchFamily="18" charset="0"/>
                <a:ea typeface="Times New Roman" panose="02020603050405020304" pitchFamily="18" charset="0"/>
              </a:rPr>
              <a:t> </a:t>
            </a:r>
            <a:r>
              <a:rPr lang="en-US" dirty="0">
                <a:solidFill>
                  <a:prstClr val="black"/>
                </a:solidFill>
                <a:latin typeface="Symbol" panose="05050102010706020507" pitchFamily="18" charset="2"/>
                <a:ea typeface="Times New Roman" panose="02020603050405020304" pitchFamily="18" charset="0"/>
                <a:cs typeface="Times New Roman" panose="02020603050405020304" pitchFamily="18" charset="0"/>
              </a:rPr>
              <a:t>£</a:t>
            </a:r>
            <a:r>
              <a:rPr lang="en-US" spc="-10" dirty="0">
                <a:solidFill>
                  <a:prstClr val="black"/>
                </a:solidFill>
                <a:latin typeface="Times New Roman" panose="02020603050405020304" pitchFamily="18" charset="0"/>
                <a:ea typeface="Times New Roman" panose="02020603050405020304" pitchFamily="18" charset="0"/>
              </a:rPr>
              <a:t> </a:t>
            </a:r>
            <a:r>
              <a:rPr lang="en-US" dirty="0">
                <a:solidFill>
                  <a:prstClr val="black"/>
                </a:solidFill>
                <a:latin typeface="Times New Roman" panose="02020603050405020304" pitchFamily="18" charset="0"/>
                <a:ea typeface="Times New Roman" panose="02020603050405020304" pitchFamily="18" charset="0"/>
              </a:rPr>
              <a:t>0.05</a:t>
            </a:r>
            <a:r>
              <a:rPr lang="en-US" dirty="0">
                <a:solidFill>
                  <a:prstClr val="black"/>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148423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6175" marR="1099820" algn="ctr">
              <a:spcBef>
                <a:spcPts val="375"/>
              </a:spcBef>
              <a:spcAft>
                <a:spcPts val="0"/>
              </a:spcAft>
            </a:pPr>
            <a:r>
              <a:rPr lang="en-US" b="1" kern="0" dirty="0">
                <a:solidFill>
                  <a:srgbClr val="231F20"/>
                </a:solidFill>
                <a:latin typeface="Times New Roman" panose="02020603050405020304" pitchFamily="18" charset="0"/>
                <a:ea typeface="Times New Roman" panose="02020603050405020304" pitchFamily="18" charset="0"/>
              </a:rPr>
              <a:t>CONCLUSION</a:t>
            </a:r>
            <a:r>
              <a:rPr lang="en-US" b="1" kern="0" dirty="0">
                <a:latin typeface="Times New Roman" panose="02020603050405020304" pitchFamily="18" charset="0"/>
                <a:ea typeface="Times New Roman" panose="02020603050405020304" pitchFamily="18" charset="0"/>
              </a:rPr>
              <a:t/>
            </a:r>
            <a:br>
              <a:rPr lang="en-US" b="1" kern="0"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332509" y="1825625"/>
            <a:ext cx="11610109" cy="4602884"/>
          </a:xfrm>
        </p:spPr>
        <p:txBody>
          <a:bodyPr>
            <a:noAutofit/>
          </a:bodyPr>
          <a:lstStyle/>
          <a:p>
            <a:r>
              <a:rPr lang="en-US" sz="2400" dirty="0" smtClean="0">
                <a:latin typeface="Times New Roman" panose="02020603050405020304" pitchFamily="18" charset="0"/>
                <a:cs typeface="Times New Roman" panose="02020603050405020304" pitchFamily="18" charset="0"/>
              </a:rPr>
              <a:t>This study shows that the supplementation of dried MOL to the diets of laying hens at a concentration of </a:t>
            </a:r>
            <a:r>
              <a:rPr lang="en-US" sz="2400" b="1" dirty="0" smtClean="0">
                <a:latin typeface="Times New Roman" panose="02020603050405020304" pitchFamily="18" charset="0"/>
                <a:cs typeface="Times New Roman" panose="02020603050405020304" pitchFamily="18" charset="0"/>
              </a:rPr>
              <a:t>0.06% improved the egg production </a:t>
            </a:r>
            <a:r>
              <a:rPr lang="en-US" sz="2400" dirty="0" smtClean="0">
                <a:latin typeface="Times New Roman" panose="02020603050405020304" pitchFamily="18" charset="0"/>
                <a:cs typeface="Times New Roman" panose="02020603050405020304" pitchFamily="18" charset="0"/>
              </a:rPr>
              <a:t>parameters as well as some internal and external egg measures.</a:t>
            </a:r>
          </a:p>
          <a:p>
            <a:r>
              <a:rPr lang="en-US" sz="2400" dirty="0" smtClean="0">
                <a:latin typeface="Times New Roman" panose="02020603050405020304" pitchFamily="18" charset="0"/>
                <a:cs typeface="Times New Roman" panose="02020603050405020304" pitchFamily="18" charset="0"/>
              </a:rPr>
              <a:t> Also increasing the concentration of dried MOL from </a:t>
            </a:r>
            <a:r>
              <a:rPr lang="en-US" sz="2400" b="1" dirty="0" smtClean="0">
                <a:latin typeface="Times New Roman" panose="02020603050405020304" pitchFamily="18" charset="0"/>
                <a:cs typeface="Times New Roman" panose="02020603050405020304" pitchFamily="18" charset="0"/>
              </a:rPr>
              <a:t>0% to 1% has increased the fat-soluble vitamins A, D and E by 15.3%, 15.6% and 4.4%, </a:t>
            </a:r>
            <a:r>
              <a:rPr lang="en-US" sz="2400" dirty="0" smtClean="0">
                <a:latin typeface="Times New Roman" panose="02020603050405020304" pitchFamily="18" charset="0"/>
                <a:cs typeface="Times New Roman" panose="02020603050405020304" pitchFamily="18" charset="0"/>
              </a:rPr>
              <a:t>respectively. Likewise, increasing the dried MOL to 1% has significantly increased the proportion of </a:t>
            </a:r>
            <a:r>
              <a:rPr lang="en-US" sz="2400" b="1" dirty="0" smtClean="0">
                <a:latin typeface="Times New Roman" panose="02020603050405020304" pitchFamily="18" charset="0"/>
                <a:cs typeface="Times New Roman" panose="02020603050405020304" pitchFamily="18" charset="0"/>
              </a:rPr>
              <a:t>selenium, iron, and zinc by 9.4%, 6.3%, and 11.3%, respectively.</a:t>
            </a:r>
          </a:p>
          <a:p>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Although, significant decrease of approximately </a:t>
            </a:r>
            <a:r>
              <a:rPr lang="en-US" sz="2400" b="1" dirty="0" smtClean="0">
                <a:latin typeface="Times New Roman" panose="02020603050405020304" pitchFamily="18" charset="0"/>
                <a:cs typeface="Times New Roman" panose="02020603050405020304" pitchFamily="18" charset="0"/>
              </a:rPr>
              <a:t>30% in cholesterol levels in egg yolks and a significant increase of 36.4% in omega 3 and 19% in omega 6 were recorded with the increase of the dried MOL diet from 0% to 1%.</a:t>
            </a:r>
            <a:r>
              <a:rPr lang="en-US" sz="2400" dirty="0" smtClean="0">
                <a:latin typeface="Times New Roman" panose="02020603050405020304" pitchFamily="18" charset="0"/>
                <a:cs typeface="Times New Roman" panose="02020603050405020304" pitchFamily="18" charset="0"/>
              </a:rPr>
              <a:t> Finally, egg produced using MOL additives in diet of layer can be used as functional egg for different health condition as cardiovascular diseases, hyperlipidemia, diabetes …etc.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170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9350" marR="1146810">
              <a:spcBef>
                <a:spcPts val="285"/>
              </a:spcBef>
              <a:spcAft>
                <a:spcPts val="0"/>
              </a:spcAft>
            </a:pPr>
            <a:r>
              <a:rPr lang="en-US" b="1" kern="0" dirty="0">
                <a:solidFill>
                  <a:srgbClr val="231F20"/>
                </a:solidFill>
                <a:latin typeface="Times New Roman" panose="02020603050405020304" pitchFamily="18" charset="0"/>
                <a:ea typeface="Times New Roman" panose="02020603050405020304" pitchFamily="18" charset="0"/>
              </a:rPr>
              <a:t>REFERENCES</a:t>
            </a:r>
            <a:r>
              <a:rPr lang="en-US" b="1" kern="0" dirty="0">
                <a:latin typeface="Times New Roman" panose="02020603050405020304" pitchFamily="18" charset="0"/>
                <a:ea typeface="Times New Roman" panose="02020603050405020304" pitchFamily="18" charset="0"/>
              </a:rPr>
              <a:t/>
            </a:r>
            <a:br>
              <a:rPr lang="en-US" b="1" kern="0"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47500" lnSpcReduction="20000"/>
          </a:bodyPr>
          <a:lstStyle/>
          <a:p>
            <a:pPr marL="332105" marR="72390" indent="-256540" algn="just">
              <a:lnSpc>
                <a:spcPct val="103000"/>
              </a:lnSpc>
              <a:spcBef>
                <a:spcPts val="430"/>
              </a:spcBef>
              <a:spcAft>
                <a:spcPts val="0"/>
              </a:spcAft>
            </a:pPr>
            <a:r>
              <a:rPr lang="en-US" sz="3300" dirty="0">
                <a:solidFill>
                  <a:srgbClr val="231F20"/>
                </a:solidFill>
                <a:latin typeface="Times New Roman" panose="02020603050405020304" pitchFamily="18" charset="0"/>
                <a:ea typeface="Times New Roman" panose="02020603050405020304" pitchFamily="18" charset="0"/>
              </a:rPr>
              <a:t>Ahmad S, </a:t>
            </a:r>
            <a:r>
              <a:rPr lang="en-US" sz="3300" dirty="0" err="1">
                <a:solidFill>
                  <a:srgbClr val="231F20"/>
                </a:solidFill>
                <a:latin typeface="Times New Roman" panose="02020603050405020304" pitchFamily="18" charset="0"/>
                <a:ea typeface="Times New Roman" panose="02020603050405020304" pitchFamily="18" charset="0"/>
              </a:rPr>
              <a:t>Khalique</a:t>
            </a:r>
            <a:r>
              <a:rPr lang="en-US" sz="3300" dirty="0">
                <a:solidFill>
                  <a:srgbClr val="231F20"/>
                </a:solidFill>
                <a:latin typeface="Times New Roman" panose="02020603050405020304" pitchFamily="18" charset="0"/>
                <a:ea typeface="Times New Roman" panose="02020603050405020304" pitchFamily="18" charset="0"/>
              </a:rPr>
              <a:t> A, Pasha T N, </a:t>
            </a:r>
            <a:r>
              <a:rPr lang="en-US" sz="3300" dirty="0" err="1">
                <a:solidFill>
                  <a:srgbClr val="231F20"/>
                </a:solidFill>
                <a:latin typeface="Times New Roman" panose="02020603050405020304" pitchFamily="18" charset="0"/>
                <a:ea typeface="Times New Roman" panose="02020603050405020304" pitchFamily="18" charset="0"/>
              </a:rPr>
              <a:t>Mehmood</a:t>
            </a:r>
            <a:r>
              <a:rPr lang="en-US" sz="3300" dirty="0">
                <a:solidFill>
                  <a:srgbClr val="231F20"/>
                </a:solidFill>
                <a:latin typeface="Times New Roman" panose="02020603050405020304" pitchFamily="18" charset="0"/>
                <a:ea typeface="Times New Roman" panose="02020603050405020304" pitchFamily="18" charset="0"/>
              </a:rPr>
              <a:t> S, </a:t>
            </a:r>
            <a:r>
              <a:rPr lang="en-US" sz="3300" dirty="0" err="1">
                <a:solidFill>
                  <a:srgbClr val="231F20"/>
                </a:solidFill>
                <a:latin typeface="Times New Roman" panose="02020603050405020304" pitchFamily="18" charset="0"/>
                <a:ea typeface="Times New Roman" panose="02020603050405020304" pitchFamily="18" charset="0"/>
              </a:rPr>
              <a:t>Sohail</a:t>
            </a:r>
            <a:r>
              <a:rPr lang="en-US" sz="3300" dirty="0">
                <a:solidFill>
                  <a:srgbClr val="231F20"/>
                </a:solidFill>
                <a:latin typeface="Times New Roman" panose="02020603050405020304" pitchFamily="18" charset="0"/>
                <a:ea typeface="Times New Roman" panose="02020603050405020304" pitchFamily="18" charset="0"/>
              </a:rPr>
              <a:t> Ahmad S,</a:t>
            </a:r>
            <a:r>
              <a:rPr lang="en-US" sz="3300" spc="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Khan</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M</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and</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Hussain</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K</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(2018)</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Influence</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of</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Moringa</a:t>
            </a:r>
            <a:r>
              <a:rPr lang="en-US" sz="3300" i="1" spc="-45"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oleifera</a:t>
            </a:r>
            <a:r>
              <a:rPr lang="en-US" sz="3300" i="1" spc="-21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Leaf meal used as Phytogenic feed additive on the serum</a:t>
            </a:r>
            <a:r>
              <a:rPr lang="en-US" sz="3300" spc="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Metabolites</a:t>
            </a:r>
            <a:r>
              <a:rPr lang="en-US" sz="3300" spc="-70"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and</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egg</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bioactive</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compounds</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in</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commercial</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layers.</a:t>
            </a:r>
            <a:r>
              <a:rPr lang="en-US" sz="3300"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Braz.</a:t>
            </a:r>
            <a:r>
              <a:rPr lang="en-US" sz="3300" i="1" spc="-2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J.</a:t>
            </a:r>
            <a:r>
              <a:rPr lang="en-US" sz="3300" i="1" spc="-20"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Poult</a:t>
            </a:r>
            <a:r>
              <a:rPr lang="en-US" sz="3300" i="1" dirty="0">
                <a:solidFill>
                  <a:srgbClr val="231F20"/>
                </a:solidFill>
                <a:latin typeface="Times New Roman" panose="02020603050405020304" pitchFamily="18" charset="0"/>
                <a:ea typeface="Times New Roman" panose="02020603050405020304" pitchFamily="18" charset="0"/>
              </a:rPr>
              <a:t>.</a:t>
            </a:r>
            <a:r>
              <a:rPr lang="en-US" sz="3300" i="1" spc="-20"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Sci.</a:t>
            </a:r>
            <a:r>
              <a:rPr lang="en-US" sz="3300" i="1" spc="-10" dirty="0">
                <a:solidFill>
                  <a:srgbClr val="231F20"/>
                </a:solidFill>
                <a:latin typeface="Times New Roman" panose="02020603050405020304" pitchFamily="18" charset="0"/>
                <a:ea typeface="Times New Roman" panose="02020603050405020304" pitchFamily="18" charset="0"/>
              </a:rPr>
              <a:t> </a:t>
            </a:r>
            <a:r>
              <a:rPr lang="en-US" sz="3300" b="1" dirty="0">
                <a:solidFill>
                  <a:srgbClr val="231F20"/>
                </a:solidFill>
                <a:latin typeface="Times New Roman" panose="02020603050405020304" pitchFamily="18" charset="0"/>
                <a:ea typeface="Times New Roman" panose="02020603050405020304" pitchFamily="18" charset="0"/>
              </a:rPr>
              <a:t>20</a:t>
            </a:r>
            <a:r>
              <a:rPr lang="en-US" sz="3300" b="1" spc="-2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(2),</a:t>
            </a:r>
            <a:r>
              <a:rPr lang="en-US" sz="3300" spc="-2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325-332.</a:t>
            </a:r>
            <a:endParaRPr lang="en-US" sz="3300" dirty="0" smtClean="0">
              <a:effectLst/>
              <a:latin typeface="Times New Roman" panose="02020603050405020304" pitchFamily="18" charset="0"/>
              <a:ea typeface="Times New Roman" panose="02020603050405020304" pitchFamily="18" charset="0"/>
            </a:endParaRPr>
          </a:p>
          <a:p>
            <a:pPr marL="332105" marR="74295" indent="-256540" algn="just">
              <a:lnSpc>
                <a:spcPct val="103000"/>
              </a:lnSpc>
              <a:spcBef>
                <a:spcPts val="380"/>
              </a:spcBef>
              <a:spcAft>
                <a:spcPts val="0"/>
              </a:spcAft>
            </a:pPr>
            <a:r>
              <a:rPr lang="en-US" sz="3300" dirty="0" err="1">
                <a:solidFill>
                  <a:srgbClr val="231F20"/>
                </a:solidFill>
                <a:latin typeface="Times New Roman" panose="02020603050405020304" pitchFamily="18" charset="0"/>
                <a:ea typeface="Times New Roman" panose="02020603050405020304" pitchFamily="18" charset="0"/>
              </a:rPr>
              <a:t>Akhouri</a:t>
            </a:r>
            <a:r>
              <a:rPr lang="en-US" sz="3300" dirty="0">
                <a:solidFill>
                  <a:srgbClr val="231F20"/>
                </a:solidFill>
                <a:latin typeface="Times New Roman" panose="02020603050405020304" pitchFamily="18" charset="0"/>
                <a:ea typeface="Times New Roman" panose="02020603050405020304" pitchFamily="18" charset="0"/>
              </a:rPr>
              <a:t> S, Prasad A and </a:t>
            </a:r>
            <a:r>
              <a:rPr lang="en-US" sz="3300" dirty="0" err="1">
                <a:solidFill>
                  <a:srgbClr val="231F20"/>
                </a:solidFill>
                <a:latin typeface="Times New Roman" panose="02020603050405020304" pitchFamily="18" charset="0"/>
                <a:ea typeface="Times New Roman" panose="02020603050405020304" pitchFamily="18" charset="0"/>
              </a:rPr>
              <a:t>Ganguly</a:t>
            </a:r>
            <a:r>
              <a:rPr lang="en-US" sz="3300" dirty="0">
                <a:solidFill>
                  <a:srgbClr val="231F20"/>
                </a:solidFill>
                <a:latin typeface="Times New Roman" panose="02020603050405020304" pitchFamily="18" charset="0"/>
                <a:ea typeface="Times New Roman" panose="02020603050405020304" pitchFamily="18" charset="0"/>
              </a:rPr>
              <a:t> S (2013) </a:t>
            </a:r>
            <a:r>
              <a:rPr lang="en-US" sz="3300" i="1" dirty="0" err="1">
                <a:solidFill>
                  <a:srgbClr val="231F20"/>
                </a:solidFill>
                <a:latin typeface="Times New Roman" panose="02020603050405020304" pitchFamily="18" charset="0"/>
                <a:ea typeface="Times New Roman" panose="02020603050405020304" pitchFamily="18" charset="0"/>
              </a:rPr>
              <a:t>Moringa</a:t>
            </a:r>
            <a:r>
              <a:rPr lang="en-US" sz="3300" i="1"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oleifera</a:t>
            </a:r>
            <a:r>
              <a:rPr lang="en-US" sz="3300" i="1"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leaf</a:t>
            </a:r>
            <a:r>
              <a:rPr lang="en-US" sz="3300" spc="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extract</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imposes</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better</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feed</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Utilization</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in</a:t>
            </a:r>
            <a:r>
              <a:rPr lang="en-US" sz="3300" spc="-6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Broiler</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Chicks.</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J.</a:t>
            </a:r>
            <a:r>
              <a:rPr lang="en-US" sz="3300" i="1" spc="-70"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Biol.</a:t>
            </a:r>
            <a:r>
              <a:rPr lang="en-US" sz="3300" i="1" spc="-21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Chem.</a:t>
            </a:r>
            <a:r>
              <a:rPr lang="en-US" sz="3300" i="1" spc="-1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Res</a:t>
            </a:r>
            <a:r>
              <a:rPr lang="en-US" sz="3300" dirty="0">
                <a:solidFill>
                  <a:srgbClr val="231F20"/>
                </a:solidFill>
                <a:latin typeface="Times New Roman" panose="02020603050405020304" pitchFamily="18" charset="0"/>
                <a:ea typeface="Times New Roman" panose="02020603050405020304" pitchFamily="18" charset="0"/>
              </a:rPr>
              <a:t>.</a:t>
            </a:r>
            <a:r>
              <a:rPr lang="en-US" sz="3300" spc="-20" dirty="0">
                <a:solidFill>
                  <a:srgbClr val="231F20"/>
                </a:solidFill>
                <a:latin typeface="Times New Roman" panose="02020603050405020304" pitchFamily="18" charset="0"/>
                <a:ea typeface="Times New Roman" panose="02020603050405020304" pitchFamily="18" charset="0"/>
              </a:rPr>
              <a:t> </a:t>
            </a:r>
            <a:r>
              <a:rPr lang="en-US" sz="3300" b="1" dirty="0">
                <a:solidFill>
                  <a:srgbClr val="231F20"/>
                </a:solidFill>
                <a:latin typeface="Times New Roman" panose="02020603050405020304" pitchFamily="18" charset="0"/>
                <a:ea typeface="Times New Roman" panose="02020603050405020304" pitchFamily="18" charset="0"/>
              </a:rPr>
              <a:t>30</a:t>
            </a:r>
            <a:r>
              <a:rPr lang="en-US" sz="3300" dirty="0">
                <a:solidFill>
                  <a:srgbClr val="231F20"/>
                </a:solidFill>
                <a:latin typeface="Times New Roman" panose="02020603050405020304" pitchFamily="18" charset="0"/>
                <a:ea typeface="Times New Roman" panose="02020603050405020304" pitchFamily="18" charset="0"/>
              </a:rPr>
              <a:t>(2),</a:t>
            </a:r>
            <a:r>
              <a:rPr lang="en-US" sz="3300" spc="-1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447-450.</a:t>
            </a:r>
            <a:endParaRPr lang="en-US" sz="3300" dirty="0" smtClean="0">
              <a:effectLst/>
              <a:latin typeface="Times New Roman" panose="02020603050405020304" pitchFamily="18" charset="0"/>
              <a:ea typeface="Times New Roman" panose="02020603050405020304" pitchFamily="18" charset="0"/>
            </a:endParaRPr>
          </a:p>
          <a:p>
            <a:pPr marL="332105" marR="74295" indent="-256540" algn="just">
              <a:lnSpc>
                <a:spcPct val="103000"/>
              </a:lnSpc>
              <a:spcBef>
                <a:spcPts val="370"/>
              </a:spcBef>
              <a:spcAft>
                <a:spcPts val="0"/>
              </a:spcAft>
            </a:pPr>
            <a:r>
              <a:rPr lang="en-US" sz="3300" dirty="0">
                <a:solidFill>
                  <a:srgbClr val="231F20"/>
                </a:solidFill>
                <a:latin typeface="Times New Roman" panose="02020603050405020304" pitchFamily="18" charset="0"/>
                <a:ea typeface="Times New Roman" panose="02020603050405020304" pitchFamily="18" charset="0"/>
              </a:rPr>
              <a:t>AOAC (2005) Association of analytical chemists. Official Methods</a:t>
            </a:r>
            <a:r>
              <a:rPr lang="en-US" sz="3300" spc="-21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of Analysis In: Horowitz W (</a:t>
            </a:r>
            <a:r>
              <a:rPr lang="en-US" sz="3300" dirty="0" err="1">
                <a:solidFill>
                  <a:srgbClr val="231F20"/>
                </a:solidFill>
                <a:latin typeface="Times New Roman" panose="02020603050405020304" pitchFamily="18" charset="0"/>
                <a:ea typeface="Times New Roman" panose="02020603050405020304" pitchFamily="18" charset="0"/>
              </a:rPr>
              <a:t>ed</a:t>
            </a:r>
            <a:r>
              <a:rPr lang="en-US" sz="3300"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Official methods of analysis</a:t>
            </a:r>
            <a:r>
              <a:rPr lang="en-US" sz="3300" i="1" spc="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(17th</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ed.),</a:t>
            </a:r>
            <a:r>
              <a:rPr lang="en-US" sz="3300" spc="-1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AOAC,</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Gaithersburg,</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MD.</a:t>
            </a:r>
            <a:endParaRPr lang="en-US" sz="3300" dirty="0" smtClean="0">
              <a:effectLst/>
              <a:latin typeface="Times New Roman" panose="02020603050405020304" pitchFamily="18" charset="0"/>
              <a:ea typeface="Times New Roman" panose="02020603050405020304" pitchFamily="18" charset="0"/>
            </a:endParaRPr>
          </a:p>
          <a:p>
            <a:pPr marL="332105" marR="74295" indent="-256540" algn="just">
              <a:lnSpc>
                <a:spcPct val="103000"/>
              </a:lnSpc>
              <a:spcBef>
                <a:spcPts val="375"/>
              </a:spcBef>
              <a:spcAft>
                <a:spcPts val="0"/>
              </a:spcAft>
            </a:pPr>
            <a:r>
              <a:rPr lang="en-US" sz="3300" spc="-5" dirty="0" err="1">
                <a:solidFill>
                  <a:srgbClr val="231F20"/>
                </a:solidFill>
                <a:latin typeface="Times New Roman" panose="02020603050405020304" pitchFamily="18" charset="0"/>
                <a:ea typeface="Times New Roman" panose="02020603050405020304" pitchFamily="18" charset="0"/>
              </a:rPr>
              <a:t>Bahakaim</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S</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Hmat</a:t>
            </a:r>
            <a:r>
              <a:rPr lang="en-US" sz="3300" spc="-9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a:t>
            </a:r>
            <a:r>
              <a:rPr lang="en-US" sz="3300" spc="-15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Abdel</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Magied</a:t>
            </a:r>
            <a:r>
              <a:rPr lang="en-US" sz="3300" spc="-5" dirty="0">
                <a:solidFill>
                  <a:srgbClr val="231F20"/>
                </a:solidFill>
                <a:latin typeface="Times New Roman" panose="02020603050405020304" pitchFamily="18" charset="0"/>
                <a:ea typeface="Times New Roman" panose="02020603050405020304" pitchFamily="18" charset="0"/>
              </a:rPr>
              <a:t>,</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Sahar</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M</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H</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Osman,</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dirty="0" err="1">
                <a:solidFill>
                  <a:srgbClr val="231F20"/>
                </a:solidFill>
                <a:latin typeface="Times New Roman" panose="02020603050405020304" pitchFamily="18" charset="0"/>
                <a:ea typeface="Times New Roman" panose="02020603050405020304" pitchFamily="18" charset="0"/>
              </a:rPr>
              <a:t>Amal</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S,</a:t>
            </a:r>
            <a:r>
              <a:rPr lang="en-US" sz="3300" spc="-21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Omar</a:t>
            </a:r>
            <a:r>
              <a:rPr lang="en-US" sz="3300" spc="-5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N</a:t>
            </a:r>
            <a:r>
              <a:rPr lang="en-US" sz="3300" spc="-7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Y</a:t>
            </a:r>
            <a:r>
              <a:rPr lang="en-US" sz="3300" spc="-135"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AbdelMalak</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and</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err="1">
                <a:solidFill>
                  <a:srgbClr val="231F20"/>
                </a:solidFill>
                <a:latin typeface="Times New Roman" panose="02020603050405020304" pitchFamily="18" charset="0"/>
                <a:ea typeface="Times New Roman" panose="02020603050405020304" pitchFamily="18" charset="0"/>
              </a:rPr>
              <a:t>Nehad</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a:t>
            </a:r>
            <a:r>
              <a:rPr lang="en-US" sz="3300" spc="-10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Ramadan</a:t>
            </a:r>
            <a:r>
              <a:rPr lang="en-US" sz="3300" spc="-5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(2014)</a:t>
            </a:r>
            <a:r>
              <a:rPr lang="en-US" sz="3300" spc="-5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Effect</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of</a:t>
            </a:r>
            <a:r>
              <a:rPr lang="en-US" sz="3300" spc="-21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using</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err="1">
                <a:solidFill>
                  <a:srgbClr val="231F20"/>
                </a:solidFill>
                <a:latin typeface="Times New Roman" panose="02020603050405020304" pitchFamily="18" charset="0"/>
                <a:ea typeface="Times New Roman" panose="02020603050405020304" pitchFamily="18" charset="0"/>
              </a:rPr>
              <a:t>differnet</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levels</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and</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Sources</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of</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Zinc</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in</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Layers</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diet</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on</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egg</a:t>
            </a:r>
            <a:r>
              <a:rPr lang="en-US" sz="3300" spc="-21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zinc</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enrichment.</a:t>
            </a:r>
            <a:r>
              <a:rPr lang="en-US" sz="3300" spc="-4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Egypt.</a:t>
            </a:r>
            <a:r>
              <a:rPr lang="en-US" sz="3300" i="1" spc="-40"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Poult</a:t>
            </a:r>
            <a:r>
              <a:rPr lang="en-US" sz="3300" i="1" dirty="0">
                <a:solidFill>
                  <a:srgbClr val="231F20"/>
                </a:solidFill>
                <a:latin typeface="Times New Roman" panose="02020603050405020304" pitchFamily="18" charset="0"/>
                <a:ea typeface="Times New Roman" panose="02020603050405020304" pitchFamily="18" charset="0"/>
              </a:rPr>
              <a:t>.</a:t>
            </a:r>
            <a:r>
              <a:rPr lang="en-US" sz="3300" i="1" spc="-4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Sci</a:t>
            </a:r>
            <a:r>
              <a:rPr lang="en-US" sz="3300" dirty="0">
                <a:solidFill>
                  <a:srgbClr val="231F20"/>
                </a:solidFill>
                <a:latin typeface="Times New Roman" panose="02020603050405020304" pitchFamily="18" charset="0"/>
                <a:ea typeface="Times New Roman" panose="02020603050405020304" pitchFamily="18" charset="0"/>
              </a:rPr>
              <a:t>.</a:t>
            </a:r>
            <a:r>
              <a:rPr lang="en-US" sz="3300" spc="-50" dirty="0">
                <a:solidFill>
                  <a:srgbClr val="231F20"/>
                </a:solidFill>
                <a:latin typeface="Times New Roman" panose="02020603050405020304" pitchFamily="18" charset="0"/>
                <a:ea typeface="Times New Roman" panose="02020603050405020304" pitchFamily="18" charset="0"/>
              </a:rPr>
              <a:t> </a:t>
            </a:r>
            <a:r>
              <a:rPr lang="en-US" sz="3300" b="1" dirty="0">
                <a:solidFill>
                  <a:srgbClr val="231F20"/>
                </a:solidFill>
                <a:latin typeface="Times New Roman" panose="02020603050405020304" pitchFamily="18" charset="0"/>
                <a:ea typeface="Times New Roman" panose="02020603050405020304" pitchFamily="18" charset="0"/>
              </a:rPr>
              <a:t>34</a:t>
            </a:r>
            <a:r>
              <a:rPr lang="en-US" sz="3300" b="1" spc="-2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(I),</a:t>
            </a:r>
            <a:r>
              <a:rPr lang="en-US" sz="3300" spc="-5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39-56.</a:t>
            </a:r>
            <a:endParaRPr lang="en-US" sz="3300" dirty="0" smtClean="0">
              <a:effectLst/>
              <a:latin typeface="Times New Roman" panose="02020603050405020304" pitchFamily="18" charset="0"/>
              <a:ea typeface="Times New Roman" panose="02020603050405020304" pitchFamily="18" charset="0"/>
            </a:endParaRPr>
          </a:p>
          <a:p>
            <a:pPr marL="332105" marR="74295" indent="-256540" algn="just">
              <a:lnSpc>
                <a:spcPct val="102000"/>
              </a:lnSpc>
              <a:spcBef>
                <a:spcPts val="375"/>
              </a:spcBef>
              <a:spcAft>
                <a:spcPts val="0"/>
              </a:spcAft>
            </a:pPr>
            <a:r>
              <a:rPr lang="en-US" sz="3300" dirty="0" err="1">
                <a:solidFill>
                  <a:srgbClr val="231F20"/>
                </a:solidFill>
                <a:latin typeface="Times New Roman" panose="02020603050405020304" pitchFamily="18" charset="0"/>
                <a:ea typeface="Times New Roman" panose="02020603050405020304" pitchFamily="18" charset="0"/>
              </a:rPr>
              <a:t>Bidura</a:t>
            </a:r>
            <a:r>
              <a:rPr lang="en-US" sz="3300" dirty="0">
                <a:solidFill>
                  <a:srgbClr val="231F20"/>
                </a:solidFill>
                <a:latin typeface="Times New Roman" panose="02020603050405020304" pitchFamily="18" charset="0"/>
                <a:ea typeface="Times New Roman" panose="02020603050405020304" pitchFamily="18" charset="0"/>
              </a:rPr>
              <a:t> I, </a:t>
            </a:r>
            <a:r>
              <a:rPr lang="en-US" sz="3300" dirty="0" err="1">
                <a:solidFill>
                  <a:srgbClr val="231F20"/>
                </a:solidFill>
                <a:latin typeface="Times New Roman" panose="02020603050405020304" pitchFamily="18" charset="0"/>
                <a:ea typeface="Times New Roman" panose="02020603050405020304" pitchFamily="18" charset="0"/>
              </a:rPr>
              <a:t>Partama</a:t>
            </a:r>
            <a:r>
              <a:rPr lang="en-US" sz="3300" dirty="0">
                <a:solidFill>
                  <a:srgbClr val="231F20"/>
                </a:solidFill>
                <a:latin typeface="Times New Roman" panose="02020603050405020304" pitchFamily="18" charset="0"/>
                <a:ea typeface="Times New Roman" panose="02020603050405020304" pitchFamily="18" charset="0"/>
              </a:rPr>
              <a:t> I, </a:t>
            </a:r>
            <a:r>
              <a:rPr lang="en-US" sz="3300" dirty="0" err="1">
                <a:solidFill>
                  <a:srgbClr val="231F20"/>
                </a:solidFill>
                <a:latin typeface="Times New Roman" panose="02020603050405020304" pitchFamily="18" charset="0"/>
                <a:ea typeface="Times New Roman" panose="02020603050405020304" pitchFamily="18" charset="0"/>
              </a:rPr>
              <a:t>Utami</a:t>
            </a:r>
            <a:r>
              <a:rPr lang="en-US" sz="3300" dirty="0">
                <a:solidFill>
                  <a:srgbClr val="231F20"/>
                </a:solidFill>
                <a:latin typeface="Times New Roman" panose="02020603050405020304" pitchFamily="18" charset="0"/>
                <a:ea typeface="Times New Roman" panose="02020603050405020304" pitchFamily="18" charset="0"/>
              </a:rPr>
              <a:t> I, </a:t>
            </a:r>
            <a:r>
              <a:rPr lang="en-US" sz="3300" dirty="0" err="1">
                <a:solidFill>
                  <a:srgbClr val="231F20"/>
                </a:solidFill>
                <a:latin typeface="Times New Roman" panose="02020603050405020304" pitchFamily="18" charset="0"/>
                <a:ea typeface="Times New Roman" panose="02020603050405020304" pitchFamily="18" charset="0"/>
              </a:rPr>
              <a:t>Candrawati</a:t>
            </a:r>
            <a:r>
              <a:rPr lang="en-US" sz="3300" dirty="0">
                <a:solidFill>
                  <a:srgbClr val="231F20"/>
                </a:solidFill>
                <a:latin typeface="Times New Roman" panose="02020603050405020304" pitchFamily="18" charset="0"/>
                <a:ea typeface="Times New Roman" panose="02020603050405020304" pitchFamily="18" charset="0"/>
              </a:rPr>
              <a:t> D, </a:t>
            </a:r>
            <a:r>
              <a:rPr lang="en-US" sz="3300" dirty="0" err="1">
                <a:solidFill>
                  <a:srgbClr val="231F20"/>
                </a:solidFill>
                <a:latin typeface="Times New Roman" panose="02020603050405020304" pitchFamily="18" charset="0"/>
                <a:ea typeface="Times New Roman" panose="02020603050405020304" pitchFamily="18" charset="0"/>
              </a:rPr>
              <a:t>Puspani</a:t>
            </a:r>
            <a:r>
              <a:rPr lang="en-US" sz="3300" dirty="0">
                <a:solidFill>
                  <a:srgbClr val="231F20"/>
                </a:solidFill>
                <a:latin typeface="Times New Roman" panose="02020603050405020304" pitchFamily="18" charset="0"/>
                <a:ea typeface="Times New Roman" panose="02020603050405020304" pitchFamily="18" charset="0"/>
              </a:rPr>
              <a:t> E, </a:t>
            </a:r>
            <a:r>
              <a:rPr lang="en-US" sz="3300" dirty="0" err="1">
                <a:solidFill>
                  <a:srgbClr val="231F20"/>
                </a:solidFill>
                <a:latin typeface="Times New Roman" panose="02020603050405020304" pitchFamily="18" charset="0"/>
                <a:ea typeface="Times New Roman" panose="02020603050405020304" pitchFamily="18" charset="0"/>
              </a:rPr>
              <a:t>Suasta</a:t>
            </a:r>
            <a:r>
              <a:rPr lang="en-US" sz="3300" dirty="0">
                <a:solidFill>
                  <a:srgbClr val="231F20"/>
                </a:solidFill>
                <a:latin typeface="Times New Roman" panose="02020603050405020304" pitchFamily="18" charset="0"/>
                <a:ea typeface="Times New Roman" panose="02020603050405020304" pitchFamily="18" charset="0"/>
              </a:rPr>
              <a:t> I,</a:t>
            </a:r>
            <a:r>
              <a:rPr lang="en-US" sz="3300" spc="5"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Warmadewi</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Okarini</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I,</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Wibawa</a:t>
            </a:r>
            <a:r>
              <a:rPr lang="en-US" sz="3300" spc="-8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spc="-5" dirty="0" err="1">
                <a:solidFill>
                  <a:srgbClr val="231F20"/>
                </a:solidFill>
                <a:latin typeface="Times New Roman" panose="02020603050405020304" pitchFamily="18" charset="0"/>
                <a:ea typeface="Times New Roman" panose="02020603050405020304" pitchFamily="18" charset="0"/>
              </a:rPr>
              <a:t>Nuriyasa</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I</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and</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err="1">
                <a:solidFill>
                  <a:srgbClr val="231F20"/>
                </a:solidFill>
                <a:latin typeface="Times New Roman" panose="02020603050405020304" pitchFamily="18" charset="0"/>
                <a:ea typeface="Times New Roman" panose="02020603050405020304" pitchFamily="18" charset="0"/>
              </a:rPr>
              <a:t>Siti</a:t>
            </a:r>
            <a:r>
              <a:rPr lang="en-US" sz="3300" spc="-3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N</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(2020)</a:t>
            </a:r>
            <a:r>
              <a:rPr lang="en-US" sz="3300" spc="-21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Effect of </a:t>
            </a:r>
            <a:r>
              <a:rPr lang="en-US" sz="3300" i="1" dirty="0" err="1">
                <a:solidFill>
                  <a:srgbClr val="231F20"/>
                </a:solidFill>
                <a:latin typeface="Times New Roman" panose="02020603050405020304" pitchFamily="18" charset="0"/>
                <a:ea typeface="Times New Roman" panose="02020603050405020304" pitchFamily="18" charset="0"/>
              </a:rPr>
              <a:t>Moringa</a:t>
            </a:r>
            <a:r>
              <a:rPr lang="en-US" sz="3300" i="1"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oleifera</a:t>
            </a:r>
            <a:r>
              <a:rPr lang="en-US" sz="3300" i="1"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leaf powder in diets on laying hens</a:t>
            </a:r>
            <a:r>
              <a:rPr lang="en-US" sz="3300" spc="-21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performance, </a:t>
            </a:r>
            <a:r>
              <a:rPr lang="en-US" sz="3300" dirty="0">
                <a:solidFill>
                  <a:srgbClr val="231F20"/>
                </a:solidFill>
                <a:latin typeface="Symbol" panose="05050102010706020507" pitchFamily="18" charset="2"/>
                <a:ea typeface="Times New Roman" panose="02020603050405020304" pitchFamily="18" charset="0"/>
              </a:rPr>
              <a:t>b</a:t>
            </a:r>
            <a:r>
              <a:rPr lang="en-US" sz="3300" dirty="0">
                <a:solidFill>
                  <a:srgbClr val="231F20"/>
                </a:solidFill>
                <a:latin typeface="Times New Roman" panose="02020603050405020304" pitchFamily="18" charset="0"/>
                <a:ea typeface="Times New Roman" panose="02020603050405020304" pitchFamily="18" charset="0"/>
              </a:rPr>
              <a:t>-carotene, cholesterol and minerals contents in</a:t>
            </a:r>
            <a:r>
              <a:rPr lang="en-US" sz="3300" spc="5"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egg</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yolk.</a:t>
            </a:r>
            <a:r>
              <a:rPr lang="en-US" sz="3300" spc="-30"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IOP</a:t>
            </a:r>
            <a:r>
              <a:rPr lang="en-US" sz="3300" i="1" spc="-55"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Conf.</a:t>
            </a:r>
            <a:r>
              <a:rPr lang="en-US" sz="3300" i="1" spc="-55"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Series:</a:t>
            </a:r>
            <a:r>
              <a:rPr lang="en-US" sz="3300" i="1" spc="-55"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Materials</a:t>
            </a:r>
            <a:r>
              <a:rPr lang="en-US" sz="3300" i="1" spc="-55"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Science</a:t>
            </a:r>
            <a:r>
              <a:rPr lang="en-US" sz="3300" i="1" spc="-55"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and</a:t>
            </a:r>
            <a:r>
              <a:rPr lang="en-US" sz="3300" i="1" spc="-55" dirty="0">
                <a:solidFill>
                  <a:srgbClr val="231F20"/>
                </a:solidFill>
                <a:latin typeface="Times New Roman" panose="02020603050405020304" pitchFamily="18" charset="0"/>
                <a:ea typeface="Times New Roman" panose="02020603050405020304" pitchFamily="18" charset="0"/>
              </a:rPr>
              <a:t> </a:t>
            </a:r>
            <a:r>
              <a:rPr lang="en-US" sz="3300" i="1" spc="-5" dirty="0">
                <a:solidFill>
                  <a:srgbClr val="231F20"/>
                </a:solidFill>
                <a:latin typeface="Times New Roman" panose="02020603050405020304" pitchFamily="18" charset="0"/>
                <a:ea typeface="Times New Roman" panose="02020603050405020304" pitchFamily="18" charset="0"/>
              </a:rPr>
              <a:t>Engineering</a:t>
            </a:r>
            <a:r>
              <a:rPr lang="en-US" sz="3300" i="1" spc="-215" dirty="0">
                <a:solidFill>
                  <a:srgbClr val="231F20"/>
                </a:solidFill>
                <a:latin typeface="Times New Roman" panose="02020603050405020304" pitchFamily="18" charset="0"/>
                <a:ea typeface="Times New Roman" panose="02020603050405020304" pitchFamily="18" charset="0"/>
              </a:rPr>
              <a:t> </a:t>
            </a:r>
            <a:r>
              <a:rPr lang="en-US" sz="3300" b="1" dirty="0">
                <a:solidFill>
                  <a:srgbClr val="231F20"/>
                </a:solidFill>
                <a:latin typeface="Times New Roman" panose="02020603050405020304" pitchFamily="18" charset="0"/>
                <a:ea typeface="Times New Roman" panose="02020603050405020304" pitchFamily="18" charset="0"/>
              </a:rPr>
              <a:t>823</a:t>
            </a:r>
            <a:r>
              <a:rPr lang="en-US" sz="3300" dirty="0">
                <a:solidFill>
                  <a:srgbClr val="231F20"/>
                </a:solidFill>
                <a:latin typeface="Times New Roman" panose="02020603050405020304" pitchFamily="18" charset="0"/>
                <a:ea typeface="Times New Roman" panose="02020603050405020304" pitchFamily="18" charset="0"/>
              </a:rPr>
              <a:t>(1), 1-11.</a:t>
            </a:r>
            <a:endParaRPr lang="en-US" sz="3300" dirty="0" smtClean="0">
              <a:effectLst/>
              <a:latin typeface="Times New Roman" panose="02020603050405020304" pitchFamily="18" charset="0"/>
              <a:ea typeface="Times New Roman" panose="02020603050405020304" pitchFamily="18" charset="0"/>
            </a:endParaRPr>
          </a:p>
          <a:p>
            <a:pPr marL="332105" marR="74930" indent="-256540" algn="just">
              <a:lnSpc>
                <a:spcPct val="103000"/>
              </a:lnSpc>
              <a:spcBef>
                <a:spcPts val="370"/>
              </a:spcBef>
              <a:spcAft>
                <a:spcPts val="0"/>
              </a:spcAft>
            </a:pPr>
            <a:r>
              <a:rPr lang="en-US" sz="3300" spc="-15" dirty="0" err="1">
                <a:solidFill>
                  <a:srgbClr val="231F20"/>
                </a:solidFill>
                <a:latin typeface="Times New Roman" panose="02020603050405020304" pitchFamily="18" charset="0"/>
                <a:ea typeface="Times New Roman" panose="02020603050405020304" pitchFamily="18" charset="0"/>
              </a:rPr>
              <a:t>Bukar</a:t>
            </a:r>
            <a:r>
              <a:rPr lang="en-US" sz="3300" spc="-120" dirty="0">
                <a:solidFill>
                  <a:srgbClr val="231F20"/>
                </a:solidFill>
                <a:latin typeface="Times New Roman" panose="02020603050405020304" pitchFamily="18" charset="0"/>
                <a:ea typeface="Times New Roman" panose="02020603050405020304" pitchFamily="18" charset="0"/>
              </a:rPr>
              <a:t> </a:t>
            </a:r>
            <a:r>
              <a:rPr lang="en-US" sz="3300" spc="-15" dirty="0">
                <a:solidFill>
                  <a:srgbClr val="231F20"/>
                </a:solidFill>
                <a:latin typeface="Times New Roman" panose="02020603050405020304" pitchFamily="18" charset="0"/>
                <a:ea typeface="Times New Roman" panose="02020603050405020304" pitchFamily="18" charset="0"/>
              </a:rPr>
              <a:t>A,</a:t>
            </a:r>
            <a:r>
              <a:rPr lang="en-US" sz="3300" spc="-85" dirty="0">
                <a:solidFill>
                  <a:srgbClr val="231F20"/>
                </a:solidFill>
                <a:latin typeface="Times New Roman" panose="02020603050405020304" pitchFamily="18" charset="0"/>
                <a:ea typeface="Times New Roman" panose="02020603050405020304" pitchFamily="18" charset="0"/>
              </a:rPr>
              <a:t> </a:t>
            </a:r>
            <a:r>
              <a:rPr lang="en-US" sz="3300" spc="-15" dirty="0" err="1">
                <a:solidFill>
                  <a:srgbClr val="231F20"/>
                </a:solidFill>
                <a:latin typeface="Times New Roman" panose="02020603050405020304" pitchFamily="18" charset="0"/>
                <a:ea typeface="Times New Roman" panose="02020603050405020304" pitchFamily="18" charset="0"/>
              </a:rPr>
              <a:t>Uba</a:t>
            </a:r>
            <a:r>
              <a:rPr lang="en-US" sz="3300" spc="-145" dirty="0">
                <a:solidFill>
                  <a:srgbClr val="231F20"/>
                </a:solidFill>
                <a:latin typeface="Times New Roman" panose="02020603050405020304" pitchFamily="18" charset="0"/>
                <a:ea typeface="Times New Roman" panose="02020603050405020304" pitchFamily="18" charset="0"/>
              </a:rPr>
              <a:t> </a:t>
            </a:r>
            <a:r>
              <a:rPr lang="en-US" sz="3300" spc="-15" dirty="0">
                <a:solidFill>
                  <a:srgbClr val="231F20"/>
                </a:solidFill>
                <a:latin typeface="Times New Roman" panose="02020603050405020304" pitchFamily="18" charset="0"/>
                <a:ea typeface="Times New Roman" panose="02020603050405020304" pitchFamily="18" charset="0"/>
              </a:rPr>
              <a:t>A</a:t>
            </a:r>
            <a:r>
              <a:rPr lang="en-US" sz="3300" spc="-140" dirty="0">
                <a:solidFill>
                  <a:srgbClr val="231F20"/>
                </a:solidFill>
                <a:latin typeface="Times New Roman" panose="02020603050405020304" pitchFamily="18" charset="0"/>
                <a:ea typeface="Times New Roman" panose="02020603050405020304" pitchFamily="18" charset="0"/>
              </a:rPr>
              <a:t> </a:t>
            </a:r>
            <a:r>
              <a:rPr lang="en-US" sz="3300" spc="-15" dirty="0">
                <a:solidFill>
                  <a:srgbClr val="231F20"/>
                </a:solidFill>
                <a:latin typeface="Times New Roman" panose="02020603050405020304" pitchFamily="18" charset="0"/>
                <a:ea typeface="Times New Roman" panose="02020603050405020304" pitchFamily="18" charset="0"/>
              </a:rPr>
              <a:t>and</a:t>
            </a:r>
            <a:r>
              <a:rPr lang="en-US" sz="3300" spc="-75" dirty="0">
                <a:solidFill>
                  <a:srgbClr val="231F20"/>
                </a:solidFill>
                <a:latin typeface="Times New Roman" panose="02020603050405020304" pitchFamily="18" charset="0"/>
                <a:ea typeface="Times New Roman" panose="02020603050405020304" pitchFamily="18" charset="0"/>
              </a:rPr>
              <a:t> </a:t>
            </a:r>
            <a:r>
              <a:rPr lang="en-US" sz="3300" spc="-10" dirty="0" err="1">
                <a:solidFill>
                  <a:srgbClr val="231F20"/>
                </a:solidFill>
                <a:latin typeface="Times New Roman" panose="02020603050405020304" pitchFamily="18" charset="0"/>
                <a:ea typeface="Times New Roman" panose="02020603050405020304" pitchFamily="18" charset="0"/>
              </a:rPr>
              <a:t>Oyeyi</a:t>
            </a:r>
            <a:r>
              <a:rPr lang="en-US" sz="3300" spc="-90"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T</a:t>
            </a:r>
            <a:r>
              <a:rPr lang="en-US" sz="3300" spc="-90"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I</a:t>
            </a:r>
            <a:r>
              <a:rPr lang="en-US" sz="3300" spc="-80"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(2010)</a:t>
            </a:r>
            <a:r>
              <a:rPr lang="en-US" sz="3300" spc="15"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Antimicrobial</a:t>
            </a:r>
            <a:r>
              <a:rPr lang="en-US" sz="3300" spc="-80"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profile</a:t>
            </a:r>
            <a:r>
              <a:rPr lang="en-US" sz="3300" spc="-80" dirty="0">
                <a:solidFill>
                  <a:srgbClr val="231F20"/>
                </a:solidFill>
                <a:latin typeface="Times New Roman" panose="02020603050405020304" pitchFamily="18" charset="0"/>
                <a:ea typeface="Times New Roman" panose="02020603050405020304" pitchFamily="18" charset="0"/>
              </a:rPr>
              <a:t> </a:t>
            </a:r>
            <a:r>
              <a:rPr lang="en-US" sz="3300" spc="-10" dirty="0">
                <a:solidFill>
                  <a:srgbClr val="231F20"/>
                </a:solidFill>
                <a:latin typeface="Times New Roman" panose="02020603050405020304" pitchFamily="18" charset="0"/>
                <a:ea typeface="Times New Roman" panose="02020603050405020304" pitchFamily="18" charset="0"/>
              </a:rPr>
              <a:t>of</a:t>
            </a:r>
            <a:r>
              <a:rPr lang="en-US" sz="3300" spc="-95" dirty="0">
                <a:solidFill>
                  <a:srgbClr val="231F20"/>
                </a:solidFill>
                <a:latin typeface="Times New Roman" panose="02020603050405020304" pitchFamily="18" charset="0"/>
                <a:ea typeface="Times New Roman" panose="02020603050405020304" pitchFamily="18" charset="0"/>
              </a:rPr>
              <a:t> </a:t>
            </a:r>
            <a:r>
              <a:rPr lang="en-US" sz="3300" i="1" spc="-10" dirty="0" err="1">
                <a:solidFill>
                  <a:srgbClr val="231F20"/>
                </a:solidFill>
                <a:latin typeface="Times New Roman" panose="02020603050405020304" pitchFamily="18" charset="0"/>
                <a:ea typeface="Times New Roman" panose="02020603050405020304" pitchFamily="18" charset="0"/>
              </a:rPr>
              <a:t>Moringa</a:t>
            </a:r>
            <a:r>
              <a:rPr lang="en-US" sz="3300" i="1" spc="-215" dirty="0">
                <a:solidFill>
                  <a:srgbClr val="231F20"/>
                </a:solidFill>
                <a:latin typeface="Times New Roman" panose="02020603050405020304" pitchFamily="18" charset="0"/>
                <a:ea typeface="Times New Roman" panose="02020603050405020304" pitchFamily="18" charset="0"/>
              </a:rPr>
              <a:t> </a:t>
            </a:r>
            <a:r>
              <a:rPr lang="en-US" sz="3300" i="1" spc="-5" dirty="0" err="1">
                <a:solidFill>
                  <a:srgbClr val="231F20"/>
                </a:solidFill>
                <a:latin typeface="Times New Roman" panose="02020603050405020304" pitchFamily="18" charset="0"/>
                <a:ea typeface="Times New Roman" panose="02020603050405020304" pitchFamily="18" charset="0"/>
              </a:rPr>
              <a:t>oleifera</a:t>
            </a:r>
            <a:r>
              <a:rPr lang="en-US" sz="3300" i="1"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lam.</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extracts</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against</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some</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food-borne</a:t>
            </a:r>
            <a:r>
              <a:rPr lang="en-US" sz="3300" spc="-60" dirty="0">
                <a:solidFill>
                  <a:srgbClr val="231F20"/>
                </a:solidFill>
                <a:latin typeface="Times New Roman" panose="02020603050405020304" pitchFamily="18" charset="0"/>
                <a:ea typeface="Times New Roman" panose="02020603050405020304" pitchFamily="18" charset="0"/>
              </a:rPr>
              <a:t> </a:t>
            </a:r>
            <a:r>
              <a:rPr lang="en-US" sz="3300" spc="-5" dirty="0">
                <a:solidFill>
                  <a:srgbClr val="231F20"/>
                </a:solidFill>
                <a:latin typeface="Times New Roman" panose="02020603050405020304" pitchFamily="18" charset="0"/>
                <a:ea typeface="Times New Roman" panose="02020603050405020304" pitchFamily="18" charset="0"/>
              </a:rPr>
              <a:t>microorganisms.</a:t>
            </a:r>
            <a:r>
              <a:rPr lang="en-US" sz="3300" spc="-210"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Bayero</a:t>
            </a:r>
            <a:r>
              <a:rPr lang="en-US" sz="3300" i="1" spc="-30"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J.</a:t>
            </a:r>
            <a:r>
              <a:rPr lang="en-US" sz="3300" i="1" spc="-2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Pure</a:t>
            </a:r>
            <a:r>
              <a:rPr lang="en-US" sz="3300" i="1" spc="-2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Appl.</a:t>
            </a:r>
            <a:r>
              <a:rPr lang="en-US" sz="3300" i="1" spc="-25" dirty="0">
                <a:solidFill>
                  <a:srgbClr val="231F20"/>
                </a:solidFill>
                <a:latin typeface="Times New Roman" panose="02020603050405020304" pitchFamily="18" charset="0"/>
                <a:ea typeface="Times New Roman" panose="02020603050405020304" pitchFamily="18" charset="0"/>
              </a:rPr>
              <a:t> </a:t>
            </a:r>
            <a:r>
              <a:rPr lang="en-US" sz="3300" i="1" dirty="0">
                <a:solidFill>
                  <a:srgbClr val="231F20"/>
                </a:solidFill>
                <a:latin typeface="Times New Roman" panose="02020603050405020304" pitchFamily="18" charset="0"/>
                <a:ea typeface="Times New Roman" panose="02020603050405020304" pitchFamily="18" charset="0"/>
              </a:rPr>
              <a:t>Sci.</a:t>
            </a:r>
            <a:r>
              <a:rPr lang="en-US" sz="3300" i="1" spc="-15" dirty="0">
                <a:solidFill>
                  <a:srgbClr val="231F20"/>
                </a:solidFill>
                <a:latin typeface="Times New Roman" panose="02020603050405020304" pitchFamily="18" charset="0"/>
                <a:ea typeface="Times New Roman" panose="02020603050405020304" pitchFamily="18" charset="0"/>
              </a:rPr>
              <a:t> </a:t>
            </a:r>
            <a:r>
              <a:rPr lang="en-US" sz="3300" b="1" dirty="0">
                <a:solidFill>
                  <a:srgbClr val="231F20"/>
                </a:solidFill>
                <a:latin typeface="Times New Roman" panose="02020603050405020304" pitchFamily="18" charset="0"/>
                <a:ea typeface="Times New Roman" panose="02020603050405020304" pitchFamily="18" charset="0"/>
              </a:rPr>
              <a:t>3</a:t>
            </a:r>
            <a:r>
              <a:rPr lang="en-US" sz="3300" dirty="0">
                <a:solidFill>
                  <a:srgbClr val="231F20"/>
                </a:solidFill>
                <a:latin typeface="Times New Roman" panose="02020603050405020304" pitchFamily="18" charset="0"/>
                <a:ea typeface="Times New Roman" panose="02020603050405020304" pitchFamily="18" charset="0"/>
              </a:rPr>
              <a:t>(1),</a:t>
            </a:r>
            <a:r>
              <a:rPr lang="en-US" sz="3300" spc="-3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43</a:t>
            </a:r>
            <a:r>
              <a:rPr lang="en-US" sz="3300" spc="-3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t>
            </a:r>
            <a:r>
              <a:rPr lang="en-US" sz="3300" spc="-3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48.</a:t>
            </a:r>
            <a:endParaRPr lang="en-US" sz="3300" dirty="0" smtClean="0">
              <a:effectLst/>
              <a:latin typeface="Times New Roman" panose="02020603050405020304" pitchFamily="18" charset="0"/>
              <a:ea typeface="Times New Roman" panose="02020603050405020304" pitchFamily="18" charset="0"/>
            </a:endParaRPr>
          </a:p>
          <a:p>
            <a:pPr marL="332105" marR="74295" indent="-256540" algn="just">
              <a:lnSpc>
                <a:spcPct val="103000"/>
              </a:lnSpc>
              <a:spcBef>
                <a:spcPts val="375"/>
              </a:spcBef>
              <a:spcAft>
                <a:spcPts val="0"/>
              </a:spcAft>
            </a:pPr>
            <a:r>
              <a:rPr lang="en-US" sz="3300" dirty="0" err="1">
                <a:solidFill>
                  <a:srgbClr val="231F20"/>
                </a:solidFill>
                <a:latin typeface="Times New Roman" panose="02020603050405020304" pitchFamily="18" charset="0"/>
                <a:ea typeface="Times New Roman" panose="02020603050405020304" pitchFamily="18" charset="0"/>
              </a:rPr>
              <a:t>Burham</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B</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Omer</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(2017)</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Phytochemical,</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Proximate</a:t>
            </a:r>
            <a:r>
              <a:rPr lang="en-US" sz="3300" spc="-4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composition</a:t>
            </a:r>
            <a:r>
              <a:rPr lang="en-US" sz="3300" spc="-3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and</a:t>
            </a:r>
            <a:r>
              <a:rPr lang="en-US" sz="3300" spc="-215"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Minerals contents of </a:t>
            </a:r>
            <a:r>
              <a:rPr lang="en-US" sz="3300" i="1" dirty="0" err="1">
                <a:solidFill>
                  <a:srgbClr val="231F20"/>
                </a:solidFill>
                <a:latin typeface="Times New Roman" panose="02020603050405020304" pitchFamily="18" charset="0"/>
                <a:ea typeface="Times New Roman" panose="02020603050405020304" pitchFamily="18" charset="0"/>
              </a:rPr>
              <a:t>Moringa</a:t>
            </a:r>
            <a:r>
              <a:rPr lang="en-US" sz="3300" i="1" dirty="0">
                <a:solidFill>
                  <a:srgbClr val="231F20"/>
                </a:solidFill>
                <a:latin typeface="Times New Roman" panose="02020603050405020304" pitchFamily="18" charset="0"/>
                <a:ea typeface="Times New Roman" panose="02020603050405020304" pitchFamily="18" charset="0"/>
              </a:rPr>
              <a:t> </a:t>
            </a:r>
            <a:r>
              <a:rPr lang="en-US" sz="3300" i="1" dirty="0" err="1">
                <a:solidFill>
                  <a:srgbClr val="231F20"/>
                </a:solidFill>
                <a:latin typeface="Times New Roman" panose="02020603050405020304" pitchFamily="18" charset="0"/>
                <a:ea typeface="Times New Roman" panose="02020603050405020304" pitchFamily="18" charset="0"/>
              </a:rPr>
              <a:t>oleifera</a:t>
            </a:r>
            <a:r>
              <a:rPr lang="en-US" sz="3300" i="1" dirty="0">
                <a:solidFill>
                  <a:srgbClr val="231F20"/>
                </a:solidFill>
                <a:latin typeface="Times New Roman" panose="02020603050405020304" pitchFamily="18" charset="0"/>
                <a:ea typeface="Times New Roman" panose="02020603050405020304" pitchFamily="18" charset="0"/>
              </a:rPr>
              <a:t> J. Chem. Res. </a:t>
            </a:r>
            <a:r>
              <a:rPr lang="en-US" sz="3300" b="1" dirty="0">
                <a:solidFill>
                  <a:srgbClr val="231F20"/>
                </a:solidFill>
                <a:latin typeface="Times New Roman" panose="02020603050405020304" pitchFamily="18" charset="0"/>
                <a:ea typeface="Times New Roman" panose="02020603050405020304" pitchFamily="18" charset="0"/>
              </a:rPr>
              <a:t>2</a:t>
            </a:r>
            <a:r>
              <a:rPr lang="en-US" sz="3300" dirty="0">
                <a:solidFill>
                  <a:srgbClr val="231F20"/>
                </a:solidFill>
                <a:latin typeface="Times New Roman" panose="02020603050405020304" pitchFamily="18" charset="0"/>
                <a:ea typeface="Times New Roman" panose="02020603050405020304" pitchFamily="18" charset="0"/>
              </a:rPr>
              <a:t>(2), 78-</a:t>
            </a:r>
            <a:r>
              <a:rPr lang="en-US" sz="3300" spc="-210" dirty="0">
                <a:solidFill>
                  <a:srgbClr val="231F20"/>
                </a:solidFill>
                <a:latin typeface="Times New Roman" panose="02020603050405020304" pitchFamily="18" charset="0"/>
                <a:ea typeface="Times New Roman" panose="02020603050405020304" pitchFamily="18" charset="0"/>
              </a:rPr>
              <a:t> </a:t>
            </a:r>
            <a:r>
              <a:rPr lang="en-US" sz="3300" dirty="0">
                <a:solidFill>
                  <a:srgbClr val="231F20"/>
                </a:solidFill>
                <a:latin typeface="Times New Roman" panose="02020603050405020304" pitchFamily="18" charset="0"/>
                <a:ea typeface="Times New Roman" panose="02020603050405020304" pitchFamily="18" charset="0"/>
              </a:rPr>
              <a:t>83.</a:t>
            </a:r>
            <a:endParaRPr lang="en-US" sz="3300" dirty="0" smtClean="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71518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66800" y="365125"/>
            <a:ext cx="9684327" cy="6368184"/>
          </a:xfrm>
          <a:prstGeom prst="rect">
            <a:avLst/>
          </a:prstGeom>
        </p:spPr>
      </p:pic>
    </p:spTree>
    <p:extLst>
      <p:ext uri="{BB962C8B-B14F-4D97-AF65-F5344CB8AC3E}">
        <p14:creationId xmlns:p14="http://schemas.microsoft.com/office/powerpoint/2010/main" val="382966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INTRODUCTION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1159836" cy="4351338"/>
          </a:xfrm>
        </p:spPr>
        <p:txBody>
          <a:bodyPr>
            <a:normAutofit lnSpcReduction="10000"/>
          </a:bodyPr>
          <a:lstStyle/>
          <a:p>
            <a:pPr algn="just"/>
            <a:r>
              <a:rPr lang="en-US" i="1" dirty="0" err="1" smtClean="0">
                <a:latin typeface="Times New Roman" panose="02020603050405020304" pitchFamily="18" charset="0"/>
                <a:cs typeface="Times New Roman" panose="02020603050405020304" pitchFamily="18" charset="0"/>
              </a:rPr>
              <a:t>Moringa</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oleifera</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Leaf (MOL) is high in bioactive components and could be used as a phytogenic feed supplement (Joshi and Mehta, 2010).</a:t>
            </a: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Moringa</a:t>
            </a:r>
            <a:r>
              <a:rPr lang="en-US" dirty="0" smtClean="0">
                <a:latin typeface="Times New Roman" panose="02020603050405020304" pitchFamily="18" charset="0"/>
                <a:cs typeface="Times New Roman" panose="02020603050405020304" pitchFamily="18" charset="0"/>
              </a:rPr>
              <a:t> leaves are high in vitamins, flavonoids, and carotenoids, which not only supply important nutrients but also enhance the flavor of poultry meat and eggs .moreover, heighten the color of egg yolk (</a:t>
            </a:r>
            <a:r>
              <a:rPr lang="en-US" dirty="0" err="1" smtClean="0">
                <a:latin typeface="Times New Roman" panose="02020603050405020304" pitchFamily="18" charset="0"/>
                <a:cs typeface="Times New Roman" panose="02020603050405020304" pitchFamily="18" charset="0"/>
              </a:rPr>
              <a:t>Melesse</a:t>
            </a:r>
            <a:r>
              <a:rPr lang="en-US" dirty="0" smtClean="0">
                <a:latin typeface="Times New Roman" panose="02020603050405020304" pitchFamily="18" charset="0"/>
                <a:cs typeface="Times New Roman" panose="02020603050405020304" pitchFamily="18" charset="0"/>
              </a:rPr>
              <a:t> et al, 2011). </a:t>
            </a:r>
          </a:p>
          <a:p>
            <a:pPr algn="just"/>
            <a:r>
              <a:rPr lang="en-US" dirty="0" smtClean="0">
                <a:latin typeface="Times New Roman" panose="02020603050405020304" pitchFamily="18" charset="0"/>
                <a:cs typeface="Times New Roman" panose="02020603050405020304" pitchFamily="18" charset="0"/>
              </a:rPr>
              <a:t>The synergistic combination of these chemicals has the potential to greatly improve birds performance and productivity (Lu et al, 2016). </a:t>
            </a:r>
          </a:p>
          <a:p>
            <a:pPr algn="just"/>
            <a:r>
              <a:rPr lang="en-US" dirty="0" smtClean="0">
                <a:latin typeface="Times New Roman" panose="02020603050405020304" pitchFamily="18" charset="0"/>
                <a:cs typeface="Times New Roman" panose="02020603050405020304" pitchFamily="18" charset="0"/>
              </a:rPr>
              <a:t>It could replace the use of herbal food resources to meet the increase of animal protein demand due to growing human population (Cheng et al, 2019)</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77128" y="-43656"/>
            <a:ext cx="2143125" cy="1869282"/>
          </a:xfrm>
          <a:prstGeom prst="rect">
            <a:avLst/>
          </a:prstGeom>
        </p:spPr>
      </p:pic>
      <p:pic>
        <p:nvPicPr>
          <p:cNvPr id="6" name="Picture 5"/>
          <p:cNvPicPr>
            <a:picLocks noChangeAspect="1"/>
          </p:cNvPicPr>
          <p:nvPr/>
        </p:nvPicPr>
        <p:blipFill>
          <a:blip r:embed="rId3"/>
          <a:stretch>
            <a:fillRect/>
          </a:stretch>
        </p:blipFill>
        <p:spPr>
          <a:xfrm>
            <a:off x="8865177" y="90885"/>
            <a:ext cx="2857500" cy="1600200"/>
          </a:xfrm>
          <a:prstGeom prst="rect">
            <a:avLst/>
          </a:prstGeom>
        </p:spPr>
      </p:pic>
    </p:spTree>
    <p:extLst>
      <p:ext uri="{BB962C8B-B14F-4D97-AF65-F5344CB8AC3E}">
        <p14:creationId xmlns:p14="http://schemas.microsoft.com/office/powerpoint/2010/main" val="102537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prstClr val="black"/>
                </a:solidFill>
                <a:latin typeface="Times New Roman" panose="02020603050405020304" pitchFamily="18" charset="0"/>
                <a:cs typeface="Times New Roman" panose="02020603050405020304" pitchFamily="18" charset="0"/>
              </a:rPr>
              <a:t>INTRODUCTION</a:t>
            </a:r>
            <a:endParaRPr lang="en-US" dirty="0"/>
          </a:p>
        </p:txBody>
      </p:sp>
      <p:pic>
        <p:nvPicPr>
          <p:cNvPr id="6" name="Content Placeholder 5"/>
          <p:cNvPicPr>
            <a:picLocks noGrp="1" noChangeAspect="1"/>
          </p:cNvPicPr>
          <p:nvPr>
            <p:ph idx="1"/>
          </p:nvPr>
        </p:nvPicPr>
        <p:blipFill>
          <a:blip r:embed="rId2"/>
          <a:stretch>
            <a:fillRect/>
          </a:stretch>
        </p:blipFill>
        <p:spPr>
          <a:xfrm>
            <a:off x="1302327" y="1442236"/>
            <a:ext cx="8853055" cy="5110963"/>
          </a:xfrm>
          <a:prstGeom prst="rect">
            <a:avLst/>
          </a:prstGeom>
        </p:spPr>
      </p:pic>
    </p:spTree>
    <p:extLst>
      <p:ext uri="{BB962C8B-B14F-4D97-AF65-F5344CB8AC3E}">
        <p14:creationId xmlns:p14="http://schemas.microsoft.com/office/powerpoint/2010/main" val="249679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prstClr val="black"/>
                </a:solidFill>
                <a:latin typeface="Times New Roman" panose="02020603050405020304" pitchFamily="18" charset="0"/>
                <a:cs typeface="Times New Roman" panose="02020603050405020304" pitchFamily="18" charset="0"/>
              </a:rPr>
              <a:t>INTRODUCTION</a:t>
            </a:r>
            <a:endParaRPr lang="en-US" dirty="0"/>
          </a:p>
        </p:txBody>
      </p:sp>
      <p:sp>
        <p:nvSpPr>
          <p:cNvPr id="3" name="Content Placeholder 2"/>
          <p:cNvSpPr>
            <a:spLocks noGrp="1"/>
          </p:cNvSpPr>
          <p:nvPr>
            <p:ph idx="1"/>
          </p:nvPr>
        </p:nvSpPr>
        <p:spPr/>
        <p:txBody>
          <a:bodyPr>
            <a:normAutofit lnSpcReduction="10000"/>
          </a:bodyPr>
          <a:lstStyle/>
          <a:p>
            <a:r>
              <a:rPr lang="en-US" sz="2600" dirty="0" smtClean="0">
                <a:latin typeface="Times New Roman" panose="02020603050405020304" pitchFamily="18" charset="0"/>
                <a:cs typeface="Times New Roman" panose="02020603050405020304" pitchFamily="18" charset="0"/>
              </a:rPr>
              <a:t>Furthermore, </a:t>
            </a:r>
            <a:r>
              <a:rPr lang="en-US" sz="2600" i="1" dirty="0" smtClean="0">
                <a:latin typeface="Times New Roman" panose="02020603050405020304" pitchFamily="18" charset="0"/>
                <a:cs typeface="Times New Roman" panose="02020603050405020304" pitchFamily="18" charset="0"/>
              </a:rPr>
              <a:t>MOL</a:t>
            </a:r>
            <a:r>
              <a:rPr lang="en-US" sz="2600" dirty="0" smtClean="0">
                <a:latin typeface="Times New Roman" panose="02020603050405020304" pitchFamily="18" charset="0"/>
                <a:cs typeface="Times New Roman" panose="02020603050405020304" pitchFamily="18" charset="0"/>
              </a:rPr>
              <a:t> leaf is rich source of </a:t>
            </a:r>
            <a:r>
              <a:rPr lang="en-US" sz="2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minerals</a:t>
            </a:r>
            <a:r>
              <a:rPr lang="en-US" sz="2600" dirty="0" smtClean="0">
                <a:latin typeface="Times New Roman" panose="02020603050405020304" pitchFamily="18" charset="0"/>
                <a:cs typeface="Times New Roman" panose="02020603050405020304" pitchFamily="18" charset="0"/>
              </a:rPr>
              <a:t> for eggshell thickness, </a:t>
            </a:r>
            <a:r>
              <a:rPr lang="en-US" sz="2600" b="1" i="1" dirty="0" smtClean="0">
                <a:latin typeface="Times New Roman" panose="02020603050405020304" pitchFamily="18" charset="0"/>
                <a:cs typeface="Times New Roman" panose="02020603050405020304" pitchFamily="18" charset="0"/>
              </a:rPr>
              <a:t>pro - vitamin A </a:t>
            </a:r>
            <a:r>
              <a:rPr lang="en-US" sz="2600" dirty="0" smtClean="0">
                <a:latin typeface="Times New Roman" panose="02020603050405020304" pitchFamily="18" charset="0"/>
                <a:cs typeface="Times New Roman" panose="02020603050405020304" pitchFamily="18" charset="0"/>
              </a:rPr>
              <a:t>and natural beta-carotene. </a:t>
            </a:r>
          </a:p>
          <a:p>
            <a:r>
              <a:rPr lang="en-US" sz="2600" dirty="0" err="1" smtClean="0">
                <a:latin typeface="Times New Roman" panose="02020603050405020304" pitchFamily="18" charset="0"/>
                <a:cs typeface="Times New Roman" panose="02020603050405020304" pitchFamily="18" charset="0"/>
              </a:rPr>
              <a:t>Burham</a:t>
            </a:r>
            <a:r>
              <a:rPr lang="en-US" sz="2600" dirty="0" smtClean="0">
                <a:latin typeface="Times New Roman" panose="02020603050405020304" pitchFamily="18" charset="0"/>
                <a:cs typeface="Times New Roman" panose="02020603050405020304" pitchFamily="18" charset="0"/>
              </a:rPr>
              <a:t>,(2017) reported that </a:t>
            </a:r>
            <a:r>
              <a:rPr lang="en-US" sz="2600" i="1" dirty="0" smtClean="0">
                <a:latin typeface="Times New Roman" panose="02020603050405020304" pitchFamily="18" charset="0"/>
                <a:cs typeface="Times New Roman" panose="02020603050405020304" pitchFamily="18" charset="0"/>
              </a:rPr>
              <a:t>MOL</a:t>
            </a:r>
            <a:r>
              <a:rPr lang="en-US" sz="2600" dirty="0" smtClean="0">
                <a:latin typeface="Times New Roman" panose="02020603050405020304" pitchFamily="18" charset="0"/>
                <a:cs typeface="Times New Roman" panose="02020603050405020304" pitchFamily="18" charset="0"/>
              </a:rPr>
              <a:t> can be used as an organic enrichment feed to overcome the deficiency of vitamin A and natural pro-vitamin A and beta carotene compounds. In addition, the produced eggs are healthier to consume compared to the synthetic vitamin A compounds. Moreover, MOL </a:t>
            </a:r>
            <a:r>
              <a:rPr lang="en-US" sz="2600" dirty="0" err="1" smtClean="0">
                <a:latin typeface="Times New Roman" panose="02020603050405020304" pitchFamily="18" charset="0"/>
                <a:cs typeface="Times New Roman" panose="02020603050405020304" pitchFamily="18" charset="0"/>
              </a:rPr>
              <a:t>consistsof</a:t>
            </a:r>
            <a:r>
              <a:rPr lang="en-US" sz="2600" dirty="0" smtClean="0">
                <a:latin typeface="Times New Roman" panose="02020603050405020304" pitchFamily="18" charset="0"/>
                <a:cs typeface="Times New Roman" panose="02020603050405020304" pitchFamily="18" charset="0"/>
              </a:rPr>
              <a:t> flavonoids, </a:t>
            </a:r>
            <a:r>
              <a:rPr lang="en-US" sz="2600" dirty="0" err="1" smtClean="0">
                <a:latin typeface="Times New Roman" panose="02020603050405020304" pitchFamily="18" charset="0"/>
                <a:cs typeface="Times New Roman" panose="02020603050405020304" pitchFamily="18" charset="0"/>
              </a:rPr>
              <a:t>saponins</a:t>
            </a:r>
            <a:r>
              <a:rPr lang="en-US" sz="2600" dirty="0" smtClean="0">
                <a:latin typeface="Times New Roman" panose="02020603050405020304" pitchFamily="18" charset="0"/>
                <a:cs typeface="Times New Roman" panose="02020603050405020304" pitchFamily="18" charset="0"/>
              </a:rPr>
              <a:t>, tannins and various other phenolic compounds with </a:t>
            </a:r>
            <a:r>
              <a:rPr lang="en-US" sz="2600" b="1" i="1" dirty="0" smtClean="0">
                <a:latin typeface="Times New Roman" panose="02020603050405020304" pitchFamily="18" charset="0"/>
                <a:cs typeface="Times New Roman" panose="02020603050405020304" pitchFamily="18" charset="0"/>
              </a:rPr>
              <a:t>antibacterial action </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Bukar</a:t>
            </a:r>
            <a:r>
              <a:rPr lang="en-US" sz="2600" dirty="0" smtClean="0">
                <a:latin typeface="Times New Roman" panose="02020603050405020304" pitchFamily="18" charset="0"/>
                <a:cs typeface="Times New Roman" panose="02020603050405020304" pitchFamily="18" charset="0"/>
              </a:rPr>
              <a:t> and Oyeyi,2010). Nevertheless, due to having bioactive chemicals and fundamental nutrients inherent, MOL can be employed as a feed ingredient as well as a phytogenic feed additive to improve layer performance which </a:t>
            </a:r>
            <a:r>
              <a:rPr lang="en-US" sz="2600" b="1" dirty="0" smtClean="0">
                <a:latin typeface="Times New Roman" panose="02020603050405020304" pitchFamily="18" charset="0"/>
                <a:cs typeface="Times New Roman" panose="02020603050405020304" pitchFamily="18" charset="0"/>
              </a:rPr>
              <a:t>provide micronutrients to the egg yolk</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Fasuyi</a:t>
            </a:r>
            <a:r>
              <a:rPr lang="en-US" sz="2600" dirty="0" smtClean="0">
                <a:latin typeface="Times New Roman" panose="02020603050405020304" pitchFamily="18" charset="0"/>
                <a:cs typeface="Times New Roman" panose="02020603050405020304" pitchFamily="18" charset="0"/>
              </a:rPr>
              <a:t> et al, 2005 and </a:t>
            </a:r>
            <a:r>
              <a:rPr lang="en-US" sz="2600" dirty="0" err="1" smtClean="0">
                <a:latin typeface="Times New Roman" panose="02020603050405020304" pitchFamily="18" charset="0"/>
                <a:cs typeface="Times New Roman" panose="02020603050405020304" pitchFamily="18" charset="0"/>
              </a:rPr>
              <a:t>Melesse</a:t>
            </a:r>
            <a:r>
              <a:rPr lang="en-US" sz="2600" dirty="0" smtClean="0">
                <a:latin typeface="Times New Roman" panose="02020603050405020304" pitchFamily="18" charset="0"/>
                <a:cs typeface="Times New Roman" panose="02020603050405020304" pitchFamily="18" charset="0"/>
              </a:rPr>
              <a:t> et al, 2011)</a:t>
            </a:r>
          </a:p>
          <a:p>
            <a:endParaRPr lang="en-US" dirty="0"/>
          </a:p>
        </p:txBody>
      </p:sp>
      <p:pic>
        <p:nvPicPr>
          <p:cNvPr id="4" name="Picture 3"/>
          <p:cNvPicPr>
            <a:picLocks noChangeAspect="1"/>
          </p:cNvPicPr>
          <p:nvPr/>
        </p:nvPicPr>
        <p:blipFill>
          <a:blip r:embed="rId2"/>
          <a:stretch>
            <a:fillRect/>
          </a:stretch>
        </p:blipFill>
        <p:spPr>
          <a:xfrm>
            <a:off x="8872971" y="205581"/>
            <a:ext cx="2952750" cy="1552575"/>
          </a:xfrm>
          <a:prstGeom prst="rect">
            <a:avLst/>
          </a:prstGeom>
        </p:spPr>
      </p:pic>
    </p:spTree>
    <p:extLst>
      <p:ext uri="{BB962C8B-B14F-4D97-AF65-F5344CB8AC3E}">
        <p14:creationId xmlns:p14="http://schemas.microsoft.com/office/powerpoint/2010/main" val="254003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prstClr val="black"/>
                </a:solidFill>
                <a:latin typeface="Times New Roman" panose="02020603050405020304" pitchFamily="18" charset="0"/>
                <a:cs typeface="Times New Roman" panose="02020603050405020304" pitchFamily="18" charset="0"/>
              </a:rPr>
              <a:t>INTRODUCTION</a:t>
            </a:r>
            <a:endParaRPr lang="en-US" dirty="0"/>
          </a:p>
        </p:txBody>
      </p:sp>
      <p:sp>
        <p:nvSpPr>
          <p:cNvPr id="5" name="Content Placeholder 4"/>
          <p:cNvSpPr>
            <a:spLocks noGrp="1"/>
          </p:cNvSpPr>
          <p:nvPr>
            <p:ph idx="1"/>
          </p:nvPr>
        </p:nvSpPr>
        <p:spPr/>
        <p:txBody>
          <a:bodyPr/>
          <a:lstStyle/>
          <a:p>
            <a:pPr algn="just"/>
            <a:r>
              <a:rPr lang="en-US" dirty="0" smtClean="0"/>
              <a:t> </a:t>
            </a:r>
            <a:r>
              <a:rPr lang="en-US" sz="3600" dirty="0" smtClean="0">
                <a:latin typeface="Times New Roman" panose="02020603050405020304" pitchFamily="18" charset="0"/>
                <a:cs typeface="Times New Roman" panose="02020603050405020304" pitchFamily="18" charset="0"/>
              </a:rPr>
              <a:t>As there are no studies dealing with the direct effects of MOL on egg quality from the prospective of fat soluble vitamins and some minerals, it was essential to carry out an experiment that investigate the effects of different levels of dried MOL leaves on the egg quality and its contents of vitamins and some minerals.</a:t>
            </a:r>
          </a:p>
          <a:p>
            <a:endParaRPr lang="en-US" dirty="0"/>
          </a:p>
        </p:txBody>
      </p:sp>
    </p:spTree>
    <p:extLst>
      <p:ext uri="{BB962C8B-B14F-4D97-AF65-F5344CB8AC3E}">
        <p14:creationId xmlns:p14="http://schemas.microsoft.com/office/powerpoint/2010/main" val="1823340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MATERIALS AND METHODS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600" dirty="0" smtClean="0">
                <a:latin typeface="Times New Roman" panose="02020603050405020304" pitchFamily="18" charset="0"/>
                <a:cs typeface="Times New Roman" panose="02020603050405020304" pitchFamily="18" charset="0"/>
              </a:rPr>
              <a:t>Location : This experiment was carried out at research </a:t>
            </a:r>
            <a:r>
              <a:rPr lang="en-US" sz="3600" dirty="0" err="1" smtClean="0">
                <a:latin typeface="Times New Roman" panose="02020603050405020304" pitchFamily="18" charset="0"/>
                <a:cs typeface="Times New Roman" panose="02020603050405020304" pitchFamily="18" charset="0"/>
              </a:rPr>
              <a:t>centre</a:t>
            </a:r>
            <a:r>
              <a:rPr lang="en-US" sz="3600" dirty="0" smtClean="0">
                <a:latin typeface="Times New Roman" panose="02020603050405020304" pitchFamily="18" charset="0"/>
                <a:cs typeface="Times New Roman" panose="02020603050405020304" pitchFamily="18" charset="0"/>
              </a:rPr>
              <a:t> in Al-</a:t>
            </a:r>
            <a:r>
              <a:rPr lang="en-US" sz="3600" dirty="0" err="1" smtClean="0">
                <a:latin typeface="Times New Roman" panose="02020603050405020304" pitchFamily="18" charset="0"/>
                <a:cs typeface="Times New Roman" panose="02020603050405020304" pitchFamily="18" charset="0"/>
              </a:rPr>
              <a:t>Shemal</a:t>
            </a:r>
            <a:r>
              <a:rPr lang="en-US" sz="3600" dirty="0" smtClean="0">
                <a:latin typeface="Times New Roman" panose="02020603050405020304" pitchFamily="18" charset="0"/>
                <a:cs typeface="Times New Roman" panose="02020603050405020304" pitchFamily="18" charset="0"/>
              </a:rPr>
              <a:t> Company for Poultry Projects in </a:t>
            </a:r>
            <a:r>
              <a:rPr lang="en-US" sz="3600" dirty="0" err="1" smtClean="0">
                <a:latin typeface="Times New Roman" panose="02020603050405020304" pitchFamily="18" charset="0"/>
                <a:cs typeface="Times New Roman" panose="02020603050405020304" pitchFamily="18" charset="0"/>
              </a:rPr>
              <a:t>Qushtapa</a:t>
            </a:r>
            <a:r>
              <a:rPr lang="en-US" sz="3600" dirty="0" smtClean="0">
                <a:latin typeface="Times New Roman" panose="02020603050405020304" pitchFamily="18" charset="0"/>
                <a:cs typeface="Times New Roman" panose="02020603050405020304" pitchFamily="18" charset="0"/>
              </a:rPr>
              <a:t>, Erbil, Kurdistan Region, Iraq.</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The experiment period was 17 weeks. </a:t>
            </a:r>
          </a:p>
          <a:p>
            <a:pPr algn="just"/>
            <a:r>
              <a:rPr lang="en-US" sz="3600" dirty="0" smtClean="0">
                <a:latin typeface="Times New Roman" panose="02020603050405020304" pitchFamily="18" charset="0"/>
                <a:cs typeface="Times New Roman" panose="02020603050405020304" pitchFamily="18" charset="0"/>
              </a:rPr>
              <a:t>The chickens were fed 120 gm/hen per day. water was available </a:t>
            </a:r>
            <a:r>
              <a:rPr lang="en-US" sz="3600" i="1" dirty="0" smtClean="0">
                <a:latin typeface="Times New Roman" panose="02020603050405020304" pitchFamily="18" charset="0"/>
                <a:cs typeface="Times New Roman" panose="02020603050405020304" pitchFamily="18" charset="0"/>
              </a:rPr>
              <a:t>ad-libitum</a:t>
            </a:r>
            <a:r>
              <a:rPr lang="en-US" sz="3600" dirty="0" smtClean="0">
                <a:latin typeface="Times New Roman" panose="02020603050405020304" pitchFamily="18" charset="0"/>
                <a:cs typeface="Times New Roman" panose="02020603050405020304" pitchFamily="18" charset="0"/>
              </a:rPr>
              <a:t>, all treatments are provided the same atmosphere</a:t>
            </a:r>
          </a:p>
          <a:p>
            <a:pPr algn="just"/>
            <a:r>
              <a:rPr lang="en-US" sz="3600" dirty="0" smtClean="0">
                <a:latin typeface="Times New Roman" panose="02020603050405020304" pitchFamily="18" charset="0"/>
                <a:cs typeface="Times New Roman" panose="02020603050405020304" pitchFamily="18" charset="0"/>
              </a:rPr>
              <a:t>and management. Temperatures were kept at 22-230C,</a:t>
            </a:r>
          </a:p>
          <a:p>
            <a:pPr algn="just"/>
            <a:r>
              <a:rPr lang="en-US" sz="3600" dirty="0" smtClean="0">
                <a:latin typeface="Times New Roman" panose="02020603050405020304" pitchFamily="18" charset="0"/>
                <a:cs typeface="Times New Roman" panose="02020603050405020304" pitchFamily="18" charset="0"/>
              </a:rPr>
              <a:t>humidity was 40-60% and fixed 30 Lux for 16 hours per</a:t>
            </a:r>
          </a:p>
          <a:p>
            <a:pPr algn="just"/>
            <a:r>
              <a:rPr lang="en-US" sz="3600" dirty="0" smtClean="0">
                <a:latin typeface="Times New Roman" panose="02020603050405020304" pitchFamily="18" charset="0"/>
                <a:cs typeface="Times New Roman" panose="02020603050405020304" pitchFamily="18" charset="0"/>
              </a:rPr>
              <a:t>day.</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6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MATERIALS AND METHOD</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1534102"/>
            <a:ext cx="10647218" cy="1333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180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ISA-Brown laying hens at 27weeks old</a:t>
            </a:r>
            <a:endParaRPr lang="en-US" sz="3600" b="1" dirty="0">
              <a:effectLst>
                <a:outerShdw blurRad="38100" dist="38100" dir="2700000" algn="tl">
                  <a:srgbClr val="000000">
                    <a:alpha val="43137"/>
                  </a:srgbClr>
                </a:outerShdw>
              </a:effectLst>
            </a:endParaRPr>
          </a:p>
        </p:txBody>
      </p:sp>
      <p:cxnSp>
        <p:nvCxnSpPr>
          <p:cNvPr id="6" name="Straight Arrow Connector 5"/>
          <p:cNvCxnSpPr/>
          <p:nvPr/>
        </p:nvCxnSpPr>
        <p:spPr>
          <a:xfrm flipH="1">
            <a:off x="5555673" y="2867891"/>
            <a:ext cx="13854" cy="54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81454" y="2864138"/>
            <a:ext cx="0" cy="54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99419" y="2864138"/>
            <a:ext cx="0" cy="54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0000" y="2864138"/>
            <a:ext cx="13855" cy="54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3" idx="0"/>
          </p:cNvCxnSpPr>
          <p:nvPr/>
        </p:nvCxnSpPr>
        <p:spPr>
          <a:xfrm>
            <a:off x="10917385" y="2864138"/>
            <a:ext cx="41562" cy="405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22764" y="2867891"/>
            <a:ext cx="0" cy="54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122218" y="3269673"/>
            <a:ext cx="1440873" cy="22582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T0: Control Standard diet (ST) 3replicates of 10 birds in each replicates. </a:t>
            </a:r>
            <a:endParaRPr lang="en-US" dirty="0"/>
          </a:p>
        </p:txBody>
      </p:sp>
      <p:sp>
        <p:nvSpPr>
          <p:cNvPr id="18" name="Rounded Rectangle 17"/>
          <p:cNvSpPr/>
          <p:nvPr/>
        </p:nvSpPr>
        <p:spPr>
          <a:xfrm>
            <a:off x="2673924" y="3269673"/>
            <a:ext cx="1870368" cy="2258291"/>
          </a:xfrm>
          <a:prstGeom prst="roundRect">
            <a:avLst>
              <a:gd name="adj" fmla="val 89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T1: Standard diet </a:t>
            </a:r>
            <a:r>
              <a:rPr lang="en-US" b="1" dirty="0" smtClean="0"/>
              <a:t>ST+200g (0. 2%) (MOL) /100kg </a:t>
            </a:r>
            <a:r>
              <a:rPr lang="en-US" dirty="0" smtClean="0"/>
              <a:t>diet3replicates of 10 birds in each replicates</a:t>
            </a:r>
            <a:endParaRPr lang="en-US" dirty="0"/>
          </a:p>
        </p:txBody>
      </p:sp>
      <p:sp>
        <p:nvSpPr>
          <p:cNvPr id="19" name="Rounded Rectangle 18"/>
          <p:cNvSpPr/>
          <p:nvPr/>
        </p:nvSpPr>
        <p:spPr>
          <a:xfrm>
            <a:off x="4668982" y="3269239"/>
            <a:ext cx="1773384" cy="2258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T2: Standard diet </a:t>
            </a:r>
            <a:r>
              <a:rPr lang="en-US" b="1" dirty="0" smtClean="0"/>
              <a:t>ST+400g (0. 4%) (MOL)/100kg </a:t>
            </a:r>
            <a:r>
              <a:rPr lang="en-US" dirty="0" smtClean="0"/>
              <a:t>diet3replicates of 10 birds in each replicates</a:t>
            </a:r>
            <a:endParaRPr lang="en-US" dirty="0"/>
          </a:p>
        </p:txBody>
      </p:sp>
      <p:sp>
        <p:nvSpPr>
          <p:cNvPr id="20" name="Rounded Rectangle 19"/>
          <p:cNvSpPr/>
          <p:nvPr/>
        </p:nvSpPr>
        <p:spPr>
          <a:xfrm>
            <a:off x="6553199" y="3269239"/>
            <a:ext cx="1787239" cy="2258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T3: Standard diet </a:t>
            </a:r>
            <a:r>
              <a:rPr lang="en-US" b="1" dirty="0" smtClean="0"/>
              <a:t>ST+600g (0. 6%) (MOL) /100kg </a:t>
            </a:r>
            <a:r>
              <a:rPr lang="en-US" dirty="0" smtClean="0"/>
              <a:t>diet3replicates of 10 birds in each replicates</a:t>
            </a:r>
            <a:endParaRPr lang="en-US" dirty="0"/>
          </a:p>
        </p:txBody>
      </p:sp>
      <p:sp>
        <p:nvSpPr>
          <p:cNvPr id="21" name="Rounded Rectangle 20"/>
          <p:cNvSpPr/>
          <p:nvPr/>
        </p:nvSpPr>
        <p:spPr>
          <a:xfrm>
            <a:off x="8451271" y="3269239"/>
            <a:ext cx="1780314" cy="2258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T4: Standard diet </a:t>
            </a:r>
            <a:r>
              <a:rPr lang="en-US" b="1" dirty="0" smtClean="0"/>
              <a:t>ST+800g (0. 8%) (MOL) /100kg </a:t>
            </a:r>
            <a:r>
              <a:rPr lang="en-US" dirty="0" smtClean="0"/>
              <a:t>diet3replicates of 10 birds in each replicates</a:t>
            </a:r>
            <a:endParaRPr lang="en-US" dirty="0"/>
          </a:p>
        </p:txBody>
      </p:sp>
      <p:sp>
        <p:nvSpPr>
          <p:cNvPr id="23" name="Rounded Rectangle 22"/>
          <p:cNvSpPr/>
          <p:nvPr/>
        </p:nvSpPr>
        <p:spPr>
          <a:xfrm>
            <a:off x="10127673" y="3269673"/>
            <a:ext cx="1662547" cy="22582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T5: Standard diet </a:t>
            </a:r>
            <a:r>
              <a:rPr lang="en-US" b="1" dirty="0" smtClean="0"/>
              <a:t>ST+1kg (1.0%) (MOL) /100kg </a:t>
            </a:r>
            <a:r>
              <a:rPr lang="en-US" dirty="0" smtClean="0"/>
              <a:t>diet3replicates of 10 birds in each replicates</a:t>
            </a:r>
            <a:endParaRPr lang="en-US" dirty="0"/>
          </a:p>
        </p:txBody>
      </p:sp>
      <p:sp>
        <p:nvSpPr>
          <p:cNvPr id="30" name="Rounded Rectangle 29"/>
          <p:cNvSpPr/>
          <p:nvPr/>
        </p:nvSpPr>
        <p:spPr>
          <a:xfrm>
            <a:off x="1122218" y="5527964"/>
            <a:ext cx="10917382" cy="13300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Studied traits:</a:t>
            </a:r>
          </a:p>
          <a:p>
            <a:pPr algn="ctr"/>
            <a:r>
              <a:rPr lang="en-US" sz="2800" b="1" dirty="0" smtClean="0">
                <a:latin typeface="Times New Roman" panose="02020603050405020304" pitchFamily="18" charset="0"/>
                <a:cs typeface="Times New Roman" panose="02020603050405020304" pitchFamily="18" charset="0"/>
              </a:rPr>
              <a:t>Performance and egg </a:t>
            </a:r>
            <a:r>
              <a:rPr lang="en-US" sz="2800" b="1" dirty="0" err="1" smtClean="0">
                <a:latin typeface="Times New Roman" panose="02020603050405020304" pitchFamily="18" charset="0"/>
                <a:cs typeface="Times New Roman" panose="02020603050405020304" pitchFamily="18" charset="0"/>
              </a:rPr>
              <a:t>quality,Yolk</a:t>
            </a:r>
            <a:r>
              <a:rPr lang="en-US" sz="2800" b="1" dirty="0" smtClean="0">
                <a:latin typeface="Times New Roman" panose="02020603050405020304" pitchFamily="18" charset="0"/>
                <a:cs typeface="Times New Roman" panose="02020603050405020304" pitchFamily="18" charset="0"/>
              </a:rPr>
              <a:t> minerals ,cholesterol, fat soluble vitamins and fatty acids.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709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542385"/>
          </a:xfrm>
        </p:spPr>
        <p:txBody>
          <a:bodyPr>
            <a:normAutofit fontScale="90000"/>
          </a:bodyPr>
          <a:lstStyle/>
          <a:p>
            <a:pPr algn="ct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82397748"/>
              </p:ext>
            </p:extLst>
          </p:nvPr>
        </p:nvGraphicFramePr>
        <p:xfrm>
          <a:off x="585787" y="2347255"/>
          <a:ext cx="10403682" cy="3539193"/>
        </p:xfrm>
        <a:graphic>
          <a:graphicData uri="http://schemas.openxmlformats.org/drawingml/2006/table">
            <a:tbl>
              <a:tblPr firstRow="1" firstCol="1" lastRow="1" lastCol="1" bandRow="1" bandCol="1"/>
              <a:tblGrid>
                <a:gridCol w="1990367">
                  <a:extLst>
                    <a:ext uri="{9D8B030D-6E8A-4147-A177-3AD203B41FA5}">
                      <a16:colId xmlns:a16="http://schemas.microsoft.com/office/drawing/2014/main" val="1709273929"/>
                    </a:ext>
                  </a:extLst>
                </a:gridCol>
                <a:gridCol w="1394810">
                  <a:extLst>
                    <a:ext uri="{9D8B030D-6E8A-4147-A177-3AD203B41FA5}">
                      <a16:colId xmlns:a16="http://schemas.microsoft.com/office/drawing/2014/main" val="3481326309"/>
                    </a:ext>
                  </a:extLst>
                </a:gridCol>
                <a:gridCol w="1394810">
                  <a:extLst>
                    <a:ext uri="{9D8B030D-6E8A-4147-A177-3AD203B41FA5}">
                      <a16:colId xmlns:a16="http://schemas.microsoft.com/office/drawing/2014/main" val="3846759818"/>
                    </a:ext>
                  </a:extLst>
                </a:gridCol>
                <a:gridCol w="1469254">
                  <a:extLst>
                    <a:ext uri="{9D8B030D-6E8A-4147-A177-3AD203B41FA5}">
                      <a16:colId xmlns:a16="http://schemas.microsoft.com/office/drawing/2014/main" val="1576908773"/>
                    </a:ext>
                  </a:extLst>
                </a:gridCol>
                <a:gridCol w="1449608">
                  <a:extLst>
                    <a:ext uri="{9D8B030D-6E8A-4147-A177-3AD203B41FA5}">
                      <a16:colId xmlns:a16="http://schemas.microsoft.com/office/drawing/2014/main" val="3241377491"/>
                    </a:ext>
                  </a:extLst>
                </a:gridCol>
                <a:gridCol w="1340008">
                  <a:extLst>
                    <a:ext uri="{9D8B030D-6E8A-4147-A177-3AD203B41FA5}">
                      <a16:colId xmlns:a16="http://schemas.microsoft.com/office/drawing/2014/main" val="4125197399"/>
                    </a:ext>
                  </a:extLst>
                </a:gridCol>
                <a:gridCol w="1364825">
                  <a:extLst>
                    <a:ext uri="{9D8B030D-6E8A-4147-A177-3AD203B41FA5}">
                      <a16:colId xmlns:a16="http://schemas.microsoft.com/office/drawing/2014/main" val="2980627255"/>
                    </a:ext>
                  </a:extLst>
                </a:gridCol>
              </a:tblGrid>
              <a:tr h="704511">
                <a:tc>
                  <a:txBody>
                    <a:bodyPr/>
                    <a:lstStyle/>
                    <a:p>
                      <a:pPr marL="566420" algn="ctr">
                        <a:spcBef>
                          <a:spcPts val="115"/>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Treatments</a:t>
                      </a:r>
                    </a:p>
                    <a:p>
                      <a:pPr marL="36195" algn="ctr">
                        <a:spcBef>
                          <a:spcPts val="240"/>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Traits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lgn="ctr">
                        <a:spcBef>
                          <a:spcPts val="575"/>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Control</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lgn="ctr">
                        <a:spcBef>
                          <a:spcPts val="575"/>
                        </a:spcBef>
                        <a:spcAft>
                          <a:spcPts val="0"/>
                        </a:spcAft>
                      </a:pPr>
                      <a:r>
                        <a:rPr lang="en-US" sz="1400" b="1">
                          <a:effectLst/>
                          <a:latin typeface="Times New Roman" panose="02020603050405020304" pitchFamily="18" charset="0"/>
                          <a:ea typeface="Times New Roman" panose="02020603050405020304" pitchFamily="18" charset="0"/>
                          <a:cs typeface="Arial" panose="020B0604020202020204" pitchFamily="34" charset="0"/>
                        </a:rPr>
                        <a:t>M</a:t>
                      </a:r>
                      <a:r>
                        <a:rPr lang="en-US" sz="14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a:effectLst/>
                          <a:latin typeface="Times New Roman" panose="02020603050405020304" pitchFamily="18" charset="0"/>
                          <a:ea typeface="Times New Roman" panose="02020603050405020304" pitchFamily="18" charset="0"/>
                          <a:cs typeface="Arial" panose="020B0604020202020204" pitchFamily="34" charset="0"/>
                        </a:rPr>
                        <a:t>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lgn="ctr">
                        <a:spcBef>
                          <a:spcPts val="575"/>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M</a:t>
                      </a:r>
                      <a:r>
                        <a:rPr lang="en-US" sz="1400" b="1" spc="-4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2</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lgn="ctr">
                        <a:spcBef>
                          <a:spcPts val="575"/>
                        </a:spcBef>
                        <a:spcAft>
                          <a:spcPts val="0"/>
                        </a:spcAft>
                      </a:pPr>
                      <a:r>
                        <a:rPr lang="en-US" sz="1400" b="1">
                          <a:effectLst/>
                          <a:latin typeface="Times New Roman" panose="02020603050405020304" pitchFamily="18" charset="0"/>
                          <a:ea typeface="Times New Roman" panose="02020603050405020304" pitchFamily="18" charset="0"/>
                          <a:cs typeface="Arial" panose="020B0604020202020204" pitchFamily="34" charset="0"/>
                        </a:rPr>
                        <a:t>M3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lgn="ctr">
                        <a:spcBef>
                          <a:spcPts val="575"/>
                        </a:spcBef>
                        <a:spcAft>
                          <a:spcPts val="0"/>
                        </a:spcAft>
                      </a:pPr>
                      <a:r>
                        <a:rPr lang="en-US" sz="1400" b="1">
                          <a:effectLst/>
                          <a:latin typeface="Times New Roman" panose="02020603050405020304" pitchFamily="18" charset="0"/>
                          <a:ea typeface="Times New Roman" panose="02020603050405020304" pitchFamily="18" charset="0"/>
                          <a:cs typeface="Arial" panose="020B0604020202020204" pitchFamily="34" charset="0"/>
                        </a:rPr>
                        <a:t>M</a:t>
                      </a:r>
                      <a:r>
                        <a:rPr lang="en-US" sz="1400" b="1" spc="-4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a:effectLst/>
                          <a:latin typeface="Times New Roman" panose="02020603050405020304" pitchFamily="18" charset="0"/>
                          <a:ea typeface="Times New Roman" panose="02020603050405020304" pitchFamily="18" charset="0"/>
                          <a:cs typeface="Arial" panose="020B0604020202020204" pitchFamily="34" charset="0"/>
                        </a:rPr>
                        <a:t>4</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lgn="ctr">
                        <a:spcBef>
                          <a:spcPts val="575"/>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M</a:t>
                      </a:r>
                      <a:r>
                        <a:rPr lang="en-US" sz="1400" b="1" spc="-4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5</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81510056"/>
                  </a:ext>
                </a:extLst>
              </a:tr>
              <a:tr h="378604">
                <a:tc>
                  <a:txBody>
                    <a:bodyPr/>
                    <a:lstStyle/>
                    <a:p>
                      <a:pPr marL="41910">
                        <a:spcBef>
                          <a:spcPts val="140"/>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Hen</a:t>
                      </a:r>
                      <a:r>
                        <a:rPr lang="en-US" sz="1400" b="1" spc="6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Day</a:t>
                      </a:r>
                      <a:r>
                        <a:rPr lang="en-US" sz="1400" b="1" spc="6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Production</a:t>
                      </a:r>
                      <a:r>
                        <a:rPr lang="en-US" sz="1400" b="1" spc="6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14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81.49</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1.19</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14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80.60</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2.34</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14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76.66</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2.73</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140"/>
                        </a:spcBef>
                        <a:spcAft>
                          <a:spcPts val="0"/>
                        </a:spcAft>
                      </a:pPr>
                      <a:r>
                        <a:rPr lang="en-US"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83.87</a:t>
                      </a:r>
                      <a:r>
                        <a:rPr lang="en-US" sz="1400" spc="1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1.16</a:t>
                      </a:r>
                      <a:r>
                        <a:rPr lang="en-US" sz="1400" spc="3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14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70.03</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2.19</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14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77.41</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1.24</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87088229"/>
                  </a:ext>
                </a:extLst>
              </a:tr>
              <a:tr h="352255">
                <a:tc>
                  <a:txBody>
                    <a:bodyPr/>
                    <a:lstStyle/>
                    <a:p>
                      <a:pPr marL="41910">
                        <a:spcBef>
                          <a:spcPts val="45"/>
                        </a:spcBef>
                        <a:spcAft>
                          <a:spcPts val="0"/>
                        </a:spcAft>
                      </a:pPr>
                      <a:r>
                        <a:rPr lang="en-US" sz="1400" b="1" spc="-10" dirty="0">
                          <a:effectLst/>
                          <a:latin typeface="Times New Roman" panose="02020603050405020304" pitchFamily="18" charset="0"/>
                          <a:ea typeface="Times New Roman" panose="02020603050405020304" pitchFamily="18" charset="0"/>
                          <a:cs typeface="Arial" panose="020B0604020202020204" pitchFamily="34" charset="0"/>
                        </a:rPr>
                        <a:t>Egg</a:t>
                      </a:r>
                      <a:r>
                        <a:rPr lang="en-US" sz="1400" b="1" spc="-7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spc="-10" dirty="0">
                          <a:effectLst/>
                          <a:latin typeface="Times New Roman" panose="02020603050405020304" pitchFamily="18" charset="0"/>
                          <a:ea typeface="Times New Roman" panose="02020603050405020304" pitchFamily="18" charset="0"/>
                          <a:cs typeface="Arial" panose="020B0604020202020204" pitchFamily="34" charset="0"/>
                        </a:rPr>
                        <a:t>weight</a:t>
                      </a:r>
                      <a:r>
                        <a:rPr lang="en-US" sz="1400" b="1" spc="-7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spc="-5" dirty="0">
                          <a:effectLst/>
                          <a:latin typeface="Times New Roman" panose="02020603050405020304" pitchFamily="18" charset="0"/>
                          <a:ea typeface="Times New Roman" panose="02020603050405020304" pitchFamily="18" charset="0"/>
                          <a:cs typeface="Arial" panose="020B0604020202020204" pitchFamily="34" charset="0"/>
                        </a:rPr>
                        <a:t>(g)</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45"/>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61.99</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±0.63</a:t>
                      </a:r>
                      <a:r>
                        <a:rPr lang="en-US" sz="1400" spc="4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45"/>
                        </a:spcBef>
                        <a:spcAft>
                          <a:spcPts val="0"/>
                        </a:spcAft>
                      </a:pP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63.01</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0.58</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60.10</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±0.65</a:t>
                      </a:r>
                      <a:r>
                        <a:rPr lang="en-US" sz="1400" spc="3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bc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62.48</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±0.68</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59.76</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±0.58</a:t>
                      </a:r>
                      <a:r>
                        <a:rPr lang="en-US" sz="1400" spc="4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61.67±0.73ab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4665280"/>
                  </a:ext>
                </a:extLst>
              </a:tr>
              <a:tr h="345321">
                <a:tc>
                  <a:txBody>
                    <a:bodyPr/>
                    <a:lstStyle/>
                    <a:p>
                      <a:pPr marL="41910">
                        <a:spcBef>
                          <a:spcPts val="20"/>
                        </a:spcBef>
                        <a:spcAft>
                          <a:spcPts val="0"/>
                        </a:spcAft>
                      </a:pPr>
                      <a:r>
                        <a:rPr lang="en-US" sz="1400" b="1" spc="-10" dirty="0">
                          <a:effectLst/>
                          <a:latin typeface="Times New Roman" panose="02020603050405020304" pitchFamily="18" charset="0"/>
                          <a:ea typeface="Times New Roman" panose="02020603050405020304" pitchFamily="18" charset="0"/>
                          <a:cs typeface="Arial" panose="020B0604020202020204" pitchFamily="34" charset="0"/>
                        </a:rPr>
                        <a:t>Egg</a:t>
                      </a:r>
                      <a:r>
                        <a:rPr lang="en-US" sz="1400" b="1" spc="-7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spc="-10" dirty="0">
                          <a:effectLst/>
                          <a:latin typeface="Times New Roman" panose="02020603050405020304" pitchFamily="18" charset="0"/>
                          <a:ea typeface="Times New Roman" panose="02020603050405020304" pitchFamily="18" charset="0"/>
                          <a:cs typeface="Arial" panose="020B0604020202020204" pitchFamily="34" charset="0"/>
                        </a:rPr>
                        <a:t>mass</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50.46</a:t>
                      </a:r>
                      <a:r>
                        <a:rPr lang="en-US" sz="14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0.83</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50.82</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1.56</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46.06</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1.75</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20"/>
                        </a:spcBef>
                        <a:spcAft>
                          <a:spcPts val="0"/>
                        </a:spcAft>
                      </a:pP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52.37</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0.86</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41.91</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1.39</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47.72</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0.93</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bc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73517015"/>
                  </a:ext>
                </a:extLst>
              </a:tr>
              <a:tr h="345321">
                <a:tc>
                  <a:txBody>
                    <a:bodyPr/>
                    <a:lstStyle/>
                    <a:p>
                      <a:pPr marL="41910">
                        <a:spcBef>
                          <a:spcPts val="20"/>
                        </a:spcBef>
                        <a:spcAft>
                          <a:spcPts val="0"/>
                        </a:spcAft>
                      </a:pPr>
                      <a:r>
                        <a:rPr lang="en-US" sz="1400" b="1" spc="-15" dirty="0">
                          <a:effectLst/>
                          <a:latin typeface="Times New Roman" panose="02020603050405020304" pitchFamily="18" charset="0"/>
                          <a:ea typeface="Times New Roman" panose="02020603050405020304" pitchFamily="18" charset="0"/>
                          <a:cs typeface="Arial" panose="020B0604020202020204" pitchFamily="34" charset="0"/>
                        </a:rPr>
                        <a:t>FCR</a:t>
                      </a:r>
                      <a:r>
                        <a:rPr lang="en-US" sz="1400" b="1" spc="-8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spc="-15" dirty="0">
                          <a:effectLst/>
                          <a:latin typeface="Times New Roman" panose="02020603050405020304" pitchFamily="18" charset="0"/>
                          <a:ea typeface="Times New Roman" panose="02020603050405020304" pitchFamily="18" charset="0"/>
                          <a:cs typeface="Arial" panose="020B0604020202020204" pitchFamily="34" charset="0"/>
                        </a:rPr>
                        <a:t>g/1egg</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148.81</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2.43</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157.42</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7.04</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err="1">
                          <a:effectLst/>
                          <a:latin typeface="Times New Roman" panose="02020603050405020304" pitchFamily="18" charset="0"/>
                          <a:ea typeface="Times New Roman" panose="02020603050405020304" pitchFamily="18" charset="0"/>
                          <a:cs typeface="Arial" panose="020B0604020202020204" pitchFamily="34" charset="0"/>
                        </a:rPr>
                        <a:t>bc</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172.70±11.46</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20"/>
                        </a:spcBef>
                        <a:spcAft>
                          <a:spcPts val="0"/>
                        </a:spcAft>
                      </a:pP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144.29</a:t>
                      </a:r>
                      <a:r>
                        <a:rPr lang="en-US" sz="1400" b="1" spc="1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b="1" spc="1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2.01</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181.00</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7.36a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156.88±2.67</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bc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12953692"/>
                  </a:ext>
                </a:extLst>
              </a:tr>
              <a:tr h="345321">
                <a:tc>
                  <a:txBody>
                    <a:bodyPr/>
                    <a:lstStyle/>
                    <a:p>
                      <a:pPr marL="41910">
                        <a:spcBef>
                          <a:spcPts val="20"/>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Egg</a:t>
                      </a:r>
                      <a:r>
                        <a:rPr lang="en-US" sz="1400" b="1" spc="-5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shape</a:t>
                      </a:r>
                      <a:r>
                        <a:rPr lang="en-US" sz="1400" b="1" spc="-5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index</a:t>
                      </a:r>
                      <a:r>
                        <a:rPr lang="en-US" sz="1400" b="1" spc="-5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81.35</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0.41</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81.31</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0.43</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80.87</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0.42</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80.90</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0.35</a:t>
                      </a:r>
                      <a:r>
                        <a:rPr lang="en-US" sz="14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81.02</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0.51</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80.48</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0.33</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755515774"/>
                  </a:ext>
                </a:extLst>
              </a:tr>
              <a:tr h="345321">
                <a:tc>
                  <a:txBody>
                    <a:bodyPr/>
                    <a:lstStyle/>
                    <a:p>
                      <a:pPr marL="41910">
                        <a:spcBef>
                          <a:spcPts val="20"/>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shell</a:t>
                      </a:r>
                      <a:r>
                        <a:rPr lang="en-US" sz="1400" b="1" spc="-3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strength</a:t>
                      </a:r>
                      <a:r>
                        <a:rPr lang="en-US" sz="14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((g/cm</a:t>
                      </a:r>
                      <a:r>
                        <a:rPr lang="en-US" sz="1400" b="1" baseline="30000" dirty="0">
                          <a:effectLst/>
                          <a:latin typeface="Times New Roman" panose="02020603050405020304" pitchFamily="18" charset="0"/>
                          <a:ea typeface="Times New Roman" panose="02020603050405020304" pitchFamily="18" charset="0"/>
                          <a:cs typeface="Arial" panose="020B0604020202020204" pitchFamily="34" charset="0"/>
                        </a:rPr>
                        <a:t>2</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1445.40±80.99a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1454.24±86.78a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1382.49</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78.92a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1367.36</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81.32a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1461.33±64.32a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1414.44±65.03a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037342623"/>
                  </a:ext>
                </a:extLst>
              </a:tr>
              <a:tr h="345321">
                <a:tc>
                  <a:txBody>
                    <a:bodyPr/>
                    <a:lstStyle/>
                    <a:p>
                      <a:pPr marL="41910">
                        <a:spcBef>
                          <a:spcPts val="20"/>
                        </a:spcBef>
                        <a:spcAft>
                          <a:spcPts val="0"/>
                        </a:spcAft>
                      </a:pP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Shell</a:t>
                      </a:r>
                      <a:r>
                        <a:rPr lang="en-US" sz="1400" b="1" spc="-5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weight</a:t>
                      </a:r>
                      <a:r>
                        <a:rPr lang="en-US" sz="1400" b="1" spc="-5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9.72</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0.11</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9.71</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0.15</a:t>
                      </a:r>
                      <a:r>
                        <a:rPr lang="en-US" sz="14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9.60</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0.17</a:t>
                      </a:r>
                      <a:r>
                        <a:rPr lang="en-US" sz="1400" spc="4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20"/>
                        </a:spcBef>
                        <a:spcAft>
                          <a:spcPts val="0"/>
                        </a:spcAft>
                      </a:pP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10.12</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0.12</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20"/>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9.91</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0.13</a:t>
                      </a:r>
                      <a:r>
                        <a:rPr lang="en-US" sz="14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2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9.86</a:t>
                      </a:r>
                      <a:r>
                        <a:rPr lang="en-US" sz="14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0.13ab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38135561"/>
                  </a:ext>
                </a:extLst>
              </a:tr>
              <a:tr h="377218">
                <a:tc>
                  <a:txBody>
                    <a:bodyPr/>
                    <a:lstStyle/>
                    <a:p>
                      <a:pPr marL="41910">
                        <a:spcBef>
                          <a:spcPts val="45"/>
                        </a:spcBef>
                        <a:spcAft>
                          <a:spcPts val="0"/>
                        </a:spcAft>
                      </a:pPr>
                      <a:r>
                        <a:rPr lang="en-US" sz="1400" b="1" dirty="0" err="1">
                          <a:effectLst/>
                          <a:latin typeface="Times New Roman" panose="02020603050405020304" pitchFamily="18" charset="0"/>
                          <a:ea typeface="Times New Roman" panose="02020603050405020304" pitchFamily="18" charset="0"/>
                          <a:cs typeface="Arial" panose="020B0604020202020204" pitchFamily="34" charset="0"/>
                        </a:rPr>
                        <a:t>Haugh</a:t>
                      </a:r>
                      <a:r>
                        <a:rPr lang="en-US" sz="1400" b="1" spc="-1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effectLst/>
                          <a:latin typeface="Times New Roman" panose="02020603050405020304" pitchFamily="18" charset="0"/>
                          <a:ea typeface="Times New Roman" panose="02020603050405020304" pitchFamily="18" charset="0"/>
                          <a:cs typeface="Arial" panose="020B0604020202020204" pitchFamily="34" charset="0"/>
                        </a:rPr>
                        <a:t>unit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94.08</a:t>
                      </a:r>
                      <a:r>
                        <a:rPr lang="en-US" sz="14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0.89</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92.11</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1.17</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95.76</a:t>
                      </a:r>
                      <a:r>
                        <a:rPr lang="en-US" sz="14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0.69a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4450">
                        <a:spcBef>
                          <a:spcPts val="45"/>
                        </a:spcBef>
                        <a:spcAft>
                          <a:spcPts val="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95.15</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0.70</a:t>
                      </a:r>
                      <a:r>
                        <a:rPr lang="en-US" sz="14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40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035">
                        <a:spcBef>
                          <a:spcPts val="45"/>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94.84</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0.80</a:t>
                      </a:r>
                      <a:r>
                        <a:rPr lang="en-US" sz="14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2385">
                        <a:spcBef>
                          <a:spcPts val="45"/>
                        </a:spcBef>
                        <a:spcAft>
                          <a:spcPts val="0"/>
                        </a:spcAft>
                      </a:pP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96.37</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0.63</a:t>
                      </a:r>
                      <a:r>
                        <a:rPr lang="en-US" sz="1400" b="1" spc="15"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224091913"/>
                  </a:ext>
                </a:extLst>
              </a:tr>
            </a:tbl>
          </a:graphicData>
        </a:graphic>
      </p:graphicFrame>
      <p:sp>
        <p:nvSpPr>
          <p:cNvPr id="10" name="Rectangle 5"/>
          <p:cNvSpPr>
            <a:spLocks noChangeArrowheads="1"/>
          </p:cNvSpPr>
          <p:nvPr/>
        </p:nvSpPr>
        <p:spPr bwMode="auto">
          <a:xfrm>
            <a:off x="2901950" y="3305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Line 4"/>
          <p:cNvSpPr>
            <a:spLocks noChangeShapeType="1"/>
          </p:cNvSpPr>
          <p:nvPr/>
        </p:nvSpPr>
        <p:spPr bwMode="auto">
          <a:xfrm>
            <a:off x="685800" y="2444317"/>
            <a:ext cx="1843088" cy="570345"/>
          </a:xfrm>
          <a:prstGeom prst="line">
            <a:avLst/>
          </a:prstGeom>
          <a:noFill/>
          <a:ln w="12192">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rot="10800000" flipV="1">
            <a:off x="1828798" y="685261"/>
            <a:ext cx="988695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Table 1 : </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effect of MOL on production performance &amp; Some egg production parameters in laying hens from 27 -44 weeks of ages</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Mean±S.E</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rot="10800000" flipV="1">
            <a:off x="403621" y="5983511"/>
            <a:ext cx="11126391" cy="1200329"/>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1-control: diets without of MOL leaves meal; M1: diet with 0.2% MOL leaves meal; M2: diet with 0.4% MOL leaves meal; M3: diet with 0.6% MOL leaves meal; M4: diet with 0.8% MOL leaves meal; M5: diet with 1.0% MOL leaves meal.2-The same superscripts within rows means non-significant, means within rows with different superscripts differ significantly at (P  0.05).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15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8" y="263068"/>
            <a:ext cx="11387139" cy="1325563"/>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Table 2 : The effect of MOL on yolk Fat soluble vitamins content in laying hens from 27 -44 weeks of ages</a:t>
            </a:r>
            <a:endParaRPr lang="en-US" b="1" dirty="0">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92358715"/>
              </p:ext>
            </p:extLst>
          </p:nvPr>
        </p:nvGraphicFramePr>
        <p:xfrm>
          <a:off x="342900" y="1900238"/>
          <a:ext cx="11544299" cy="2608720"/>
        </p:xfrm>
        <a:graphic>
          <a:graphicData uri="http://schemas.openxmlformats.org/drawingml/2006/table">
            <a:tbl>
              <a:tblPr firstRow="1" firstCol="1" lastRow="1" lastCol="1" bandRow="1" bandCol="1"/>
              <a:tblGrid>
                <a:gridCol w="2208364">
                  <a:extLst>
                    <a:ext uri="{9D8B030D-6E8A-4147-A177-3AD203B41FA5}">
                      <a16:colId xmlns:a16="http://schemas.microsoft.com/office/drawing/2014/main" val="2434679028"/>
                    </a:ext>
                  </a:extLst>
                </a:gridCol>
                <a:gridCol w="1498247">
                  <a:extLst>
                    <a:ext uri="{9D8B030D-6E8A-4147-A177-3AD203B41FA5}">
                      <a16:colId xmlns:a16="http://schemas.microsoft.com/office/drawing/2014/main" val="2861766074"/>
                    </a:ext>
                  </a:extLst>
                </a:gridCol>
                <a:gridCol w="1547576">
                  <a:extLst>
                    <a:ext uri="{9D8B030D-6E8A-4147-A177-3AD203B41FA5}">
                      <a16:colId xmlns:a16="http://schemas.microsoft.com/office/drawing/2014/main" val="1117466497"/>
                    </a:ext>
                  </a:extLst>
                </a:gridCol>
                <a:gridCol w="1614114">
                  <a:extLst>
                    <a:ext uri="{9D8B030D-6E8A-4147-A177-3AD203B41FA5}">
                      <a16:colId xmlns:a16="http://schemas.microsoft.com/office/drawing/2014/main" val="3033442819"/>
                    </a:ext>
                  </a:extLst>
                </a:gridCol>
                <a:gridCol w="1608378">
                  <a:extLst>
                    <a:ext uri="{9D8B030D-6E8A-4147-A177-3AD203B41FA5}">
                      <a16:colId xmlns:a16="http://schemas.microsoft.com/office/drawing/2014/main" val="3498844457"/>
                    </a:ext>
                  </a:extLst>
                </a:gridCol>
                <a:gridCol w="1520044">
                  <a:extLst>
                    <a:ext uri="{9D8B030D-6E8A-4147-A177-3AD203B41FA5}">
                      <a16:colId xmlns:a16="http://schemas.microsoft.com/office/drawing/2014/main" val="3926802789"/>
                    </a:ext>
                  </a:extLst>
                </a:gridCol>
                <a:gridCol w="1547576">
                  <a:extLst>
                    <a:ext uri="{9D8B030D-6E8A-4147-A177-3AD203B41FA5}">
                      <a16:colId xmlns:a16="http://schemas.microsoft.com/office/drawing/2014/main" val="658311972"/>
                    </a:ext>
                  </a:extLst>
                </a:gridCol>
              </a:tblGrid>
              <a:tr h="1071562">
                <a:tc>
                  <a:txBody>
                    <a:bodyPr/>
                    <a:lstStyle/>
                    <a:p>
                      <a:pPr marL="566420">
                        <a:spcBef>
                          <a:spcPts val="12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Treatments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a:lnSpc>
                          <a:spcPts val="1000"/>
                        </a:lnSpc>
                        <a:spcBef>
                          <a:spcPts val="235"/>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Traits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525"/>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525"/>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525"/>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525"/>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525"/>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525"/>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62773675"/>
                  </a:ext>
                </a:extLst>
              </a:tr>
              <a:tr h="471488">
                <a:tc>
                  <a:txBody>
                    <a:bodyPr/>
                    <a:lstStyle/>
                    <a:p>
                      <a:pPr marL="41910">
                        <a:spcBef>
                          <a:spcPts val="165"/>
                        </a:spcBef>
                        <a:spcAft>
                          <a:spcPts val="0"/>
                        </a:spcAft>
                      </a:pPr>
                      <a:r>
                        <a:rPr lang="en-US" sz="1800" spc="-5" dirty="0" err="1">
                          <a:effectLst/>
                          <a:latin typeface="Times New Roman" panose="02020603050405020304" pitchFamily="18" charset="0"/>
                          <a:ea typeface="Times New Roman" panose="02020603050405020304" pitchFamily="18" charset="0"/>
                          <a:cs typeface="Times New Roman" panose="02020603050405020304" pitchFamily="18" charset="0"/>
                        </a:rPr>
                        <a:t>Vit</a:t>
                      </a:r>
                      <a:r>
                        <a:rPr lang="en-US" sz="1800"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(IU/g)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165"/>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390.67</a:t>
                      </a:r>
                      <a:r>
                        <a:rPr lang="en-US" sz="18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165"/>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439.33</a:t>
                      </a:r>
                      <a:r>
                        <a:rPr lang="en-US" sz="1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165"/>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440.67</a:t>
                      </a:r>
                      <a:r>
                        <a:rPr lang="en-US" sz="18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165"/>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442.67</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165"/>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449.00</a:t>
                      </a:r>
                      <a:r>
                        <a:rPr lang="en-US" sz="18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165"/>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449.67</a:t>
                      </a:r>
                      <a:r>
                        <a:rPr lang="en-US" sz="1800" b="1" spc="2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60935407"/>
                  </a:ext>
                </a:extLst>
              </a:tr>
              <a:tr h="532835">
                <a:tc>
                  <a:txBody>
                    <a:bodyPr/>
                    <a:lstStyle/>
                    <a:p>
                      <a:pPr marL="41910">
                        <a:spcBef>
                          <a:spcPts val="2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Vit</a:t>
                      </a:r>
                      <a:r>
                        <a:rPr lang="en-US" sz="18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8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(IU/g)</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33.40</a:t>
                      </a:r>
                      <a:r>
                        <a:rPr lang="en-US" sz="18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33.77</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35.13</a:t>
                      </a:r>
                      <a:r>
                        <a:rPr lang="en-US" sz="1800"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36.10</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36.73</a:t>
                      </a:r>
                      <a:r>
                        <a:rPr lang="en-US" sz="18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2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38.60</a:t>
                      </a:r>
                      <a:r>
                        <a:rPr lang="en-US" sz="1800" b="1" spc="2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97351921"/>
                  </a:ext>
                </a:extLst>
              </a:tr>
              <a:tr h="532835">
                <a:tc>
                  <a:txBody>
                    <a:bodyPr/>
                    <a:lstStyle/>
                    <a:p>
                      <a:pPr marL="41910">
                        <a:spcBef>
                          <a:spcPts val="20"/>
                        </a:spcBef>
                        <a:spcAft>
                          <a:spcPts val="0"/>
                        </a:spcAft>
                      </a:pPr>
                      <a:r>
                        <a:rPr lang="en-US" sz="1800" spc="-5">
                          <a:effectLst/>
                          <a:latin typeface="Times New Roman" panose="02020603050405020304" pitchFamily="18" charset="0"/>
                          <a:ea typeface="Times New Roman" panose="02020603050405020304" pitchFamily="18" charset="0"/>
                          <a:cs typeface="Times New Roman" panose="02020603050405020304" pitchFamily="18" charset="0"/>
                        </a:rPr>
                        <a:t>Vit</a:t>
                      </a:r>
                      <a:r>
                        <a:rPr lang="en-US" sz="1800"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a:effectLst/>
                          <a:latin typeface="Times New Roman" panose="02020603050405020304" pitchFamily="18" charset="0"/>
                          <a:ea typeface="Times New Roman" panose="02020603050405020304" pitchFamily="18" charset="0"/>
                          <a:cs typeface="Times New Roman" panose="02020603050405020304" pitchFamily="18" charset="0"/>
                        </a:rPr>
                        <a:t>(IU/g)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0325">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2.06</a:t>
                      </a:r>
                      <a:r>
                        <a:rPr lang="en-US" sz="18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2.09</a:t>
                      </a:r>
                      <a:r>
                        <a:rPr lang="en-US" sz="1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a:spcBef>
                          <a:spcPts val="2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2.12</a:t>
                      </a:r>
                      <a:r>
                        <a:rPr lang="en-US" sz="18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0645">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2.13</a:t>
                      </a:r>
                      <a:r>
                        <a:rPr lang="en-US" sz="1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a:spcBef>
                          <a:spcPts val="2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2.14</a:t>
                      </a:r>
                      <a:r>
                        <a:rPr lang="en-US" sz="1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spcBef>
                          <a:spcPts val="2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2.15</a:t>
                      </a:r>
                      <a:r>
                        <a:rPr lang="en-US" sz="1800" b="1" spc="-3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4105366"/>
                  </a:ext>
                </a:extLst>
              </a:tr>
            </a:tbl>
          </a:graphicData>
        </a:graphic>
      </p:graphicFrame>
      <p:cxnSp>
        <p:nvCxnSpPr>
          <p:cNvPr id="12" name="Straight Connector 11"/>
          <p:cNvCxnSpPr/>
          <p:nvPr/>
        </p:nvCxnSpPr>
        <p:spPr>
          <a:xfrm>
            <a:off x="400050" y="1943100"/>
            <a:ext cx="2114550" cy="9286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899" y="4718508"/>
            <a:ext cx="11544299" cy="1200329"/>
          </a:xfrm>
          <a:prstGeom prst="rect">
            <a:avLst/>
          </a:prstGeom>
        </p:spPr>
        <p:txBody>
          <a:bodyPr wrap="square">
            <a:spAutoFit/>
          </a:bodyPr>
          <a:lstStyle/>
          <a:p>
            <a:pPr lvl="0"/>
            <a:r>
              <a:rPr lang="en-US" dirty="0">
                <a:solidFill>
                  <a:prstClr val="black"/>
                </a:solidFill>
                <a:latin typeface="Times New Roman" panose="02020603050405020304" pitchFamily="18" charset="0"/>
                <a:cs typeface="Times New Roman" panose="02020603050405020304" pitchFamily="18" charset="0"/>
              </a:rPr>
              <a:t>1-control: diets without of MOL leaves meal; M1: diet with 0.2% MOL leaves meal; M2: diet with 0.4% MOL leaves meal; M3: diet with 0.6% MOL leaves meal; M4: diet with 0.8% MOL leaves meal; M5: diet with 1.0% MOL leaves meal.2-The same superscripts within rows means non-significant, means within rows with different superscripts differ significantly at </a:t>
            </a:r>
            <a:r>
              <a:rPr lang="en-US" dirty="0" smtClean="0">
                <a:solidFill>
                  <a:prstClr val="black"/>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rPr>
              <a:t>P</a:t>
            </a:r>
            <a:r>
              <a:rPr lang="en-US" spc="-20" dirty="0">
                <a:latin typeface="Times New Roman" panose="02020603050405020304" pitchFamily="18" charset="0"/>
                <a:ea typeface="Times New Roman" panose="02020603050405020304" pitchFamily="18" charset="0"/>
              </a:rPr>
              <a:t> </a:t>
            </a:r>
            <a:r>
              <a:rPr lang="en-US" dirty="0">
                <a:latin typeface="Symbol" panose="05050102010706020507" pitchFamily="18" charset="2"/>
                <a:ea typeface="Times New Roman" panose="02020603050405020304" pitchFamily="18" charset="0"/>
                <a:cs typeface="Times New Roman" panose="02020603050405020304" pitchFamily="18" charset="0"/>
              </a:rPr>
              <a:t>£</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0.05</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769679" y="1171796"/>
            <a:ext cx="2334970" cy="749873"/>
          </a:xfrm>
          <a:prstGeom prst="rect">
            <a:avLst/>
          </a:prstGeom>
        </p:spPr>
      </p:pic>
    </p:spTree>
    <p:extLst>
      <p:ext uri="{BB962C8B-B14F-4D97-AF65-F5344CB8AC3E}">
        <p14:creationId xmlns:p14="http://schemas.microsoft.com/office/powerpoint/2010/main" val="112759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1940</Words>
  <Application>Microsoft Office PowerPoint</Application>
  <PresentationFormat>Widescreen</PresentationFormat>
  <Paragraphs>212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Times New Roman</vt:lpstr>
      <vt:lpstr>Office Theme</vt:lpstr>
      <vt:lpstr>POTENTIAL OF MORINGA OLEIFERA LEAF MEAL IN IMPROVING EGG QUALITY AND ITS IMPACT ON HUMAN HEALTH</vt:lpstr>
      <vt:lpstr>INTRODUCTION</vt:lpstr>
      <vt:lpstr>INTRODUCTION</vt:lpstr>
      <vt:lpstr>INTRODUCTION</vt:lpstr>
      <vt:lpstr>INTRODUCTION</vt:lpstr>
      <vt:lpstr>MATERIALS AND METHODS </vt:lpstr>
      <vt:lpstr>MATERIALS AND METHOD</vt:lpstr>
      <vt:lpstr>RESULTS</vt:lpstr>
      <vt:lpstr>Table 2 : The effect of MOL on yolk Fat soluble vitamins content in laying hens from 27 -44 weeks of ages</vt:lpstr>
      <vt:lpstr>Table 3 : The effect of MOL on some yolk Mineral content in laying hens from 27 -44 weeks of ages.</vt:lpstr>
      <vt:lpstr>Table 4 : The effect of MOL on yolk cholesterol, Omega 3, Omega 6 and omega3/Omega 6 ratio in laying hens from 27 -44 weeks of ages.</vt:lpstr>
      <vt:lpstr>CONCLUSION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OF MORINGA OLEIFERA LEAF MEAL IN IMPROVING EGG QUALITY AND ITS IMPACT ON HUMAN HEALTH</dc:title>
  <dc:creator>max light</dc:creator>
  <cp:lastModifiedBy>max light</cp:lastModifiedBy>
  <cp:revision>19</cp:revision>
  <dcterms:created xsi:type="dcterms:W3CDTF">2023-05-06T15:44:31Z</dcterms:created>
  <dcterms:modified xsi:type="dcterms:W3CDTF">2023-05-07T07:45:58Z</dcterms:modified>
</cp:coreProperties>
</file>